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7"/>
  </p:notesMasterIdLst>
  <p:sldIdLst>
    <p:sldId id="256" r:id="rId2"/>
    <p:sldId id="257" r:id="rId3"/>
    <p:sldId id="305" r:id="rId4"/>
    <p:sldId id="320" r:id="rId5"/>
    <p:sldId id="321" r:id="rId6"/>
    <p:sldId id="306" r:id="rId7"/>
    <p:sldId id="322" r:id="rId8"/>
    <p:sldId id="323" r:id="rId9"/>
    <p:sldId id="324" r:id="rId10"/>
    <p:sldId id="325" r:id="rId11"/>
    <p:sldId id="309" r:id="rId12"/>
    <p:sldId id="310" r:id="rId13"/>
    <p:sldId id="326" r:id="rId14"/>
    <p:sldId id="328" r:id="rId15"/>
    <p:sldId id="329" r:id="rId16"/>
    <p:sldId id="318" r:id="rId17"/>
    <p:sldId id="315" r:id="rId18"/>
    <p:sldId id="311" r:id="rId19"/>
    <p:sldId id="314" r:id="rId20"/>
    <p:sldId id="312" r:id="rId21"/>
    <p:sldId id="330" r:id="rId22"/>
    <p:sldId id="331" r:id="rId23"/>
    <p:sldId id="332" r:id="rId24"/>
    <p:sldId id="335" r:id="rId25"/>
    <p:sldId id="333" r:id="rId26"/>
    <p:sldId id="351" r:id="rId27"/>
    <p:sldId id="352" r:id="rId28"/>
    <p:sldId id="349" r:id="rId29"/>
    <p:sldId id="354" r:id="rId30"/>
    <p:sldId id="353" r:id="rId31"/>
    <p:sldId id="355" r:id="rId32"/>
    <p:sldId id="350" r:id="rId33"/>
    <p:sldId id="334" r:id="rId34"/>
    <p:sldId id="340" r:id="rId35"/>
    <p:sldId id="341" r:id="rId36"/>
    <p:sldId id="342" r:id="rId37"/>
    <p:sldId id="343" r:id="rId38"/>
    <p:sldId id="336" r:id="rId39"/>
    <p:sldId id="337" r:id="rId40"/>
    <p:sldId id="339" r:id="rId41"/>
    <p:sldId id="344" r:id="rId42"/>
    <p:sldId id="345" r:id="rId43"/>
    <p:sldId id="346" r:id="rId44"/>
    <p:sldId id="347" r:id="rId45"/>
    <p:sldId id="348" r:id="rId4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9D6F9-99D7-45A0-B9A2-3085422B47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45FBE9-CC31-49AE-93BB-552568C30C48}">
      <dgm:prSet phldrT="[Text]"/>
      <dgm:spPr/>
      <dgm:t>
        <a:bodyPr/>
        <a:lstStyle/>
        <a:p>
          <a:r>
            <a:rPr lang="en-GB" dirty="0" smtClean="0"/>
            <a:t>Corpus</a:t>
          </a:r>
        </a:p>
        <a:p>
          <a:r>
            <a:rPr lang="en-GB" dirty="0" smtClean="0"/>
            <a:t>1000 words</a:t>
          </a:r>
          <a:endParaRPr lang="en-GB" dirty="0"/>
        </a:p>
      </dgm:t>
    </dgm:pt>
    <dgm:pt modelId="{90728EA2-55B6-49E7-9EFF-219682CE5A6B}" type="parTrans" cxnId="{18F318C9-C30C-4C30-993B-5E38E9CBA9F0}">
      <dgm:prSet/>
      <dgm:spPr/>
      <dgm:t>
        <a:bodyPr/>
        <a:lstStyle/>
        <a:p>
          <a:endParaRPr lang="en-GB"/>
        </a:p>
      </dgm:t>
    </dgm:pt>
    <dgm:pt modelId="{0C5D7185-C852-405A-A9B5-A3B0A1FC892A}" type="sibTrans" cxnId="{18F318C9-C30C-4C30-993B-5E38E9CBA9F0}">
      <dgm:prSet/>
      <dgm:spPr/>
      <dgm:t>
        <a:bodyPr/>
        <a:lstStyle/>
        <a:p>
          <a:endParaRPr lang="en-GB"/>
        </a:p>
      </dgm:t>
    </dgm:pt>
    <dgm:pt modelId="{B73948AB-C874-41AA-AB67-B32ECAAAD6C8}">
      <dgm:prSet phldrT="[Text]"/>
      <dgm:spPr/>
      <dgm:t>
        <a:bodyPr/>
        <a:lstStyle/>
        <a:p>
          <a:r>
            <a:rPr lang="en-GB" dirty="0" err="1" smtClean="0"/>
            <a:t>Subcorpus</a:t>
          </a:r>
          <a:r>
            <a:rPr lang="en-GB" dirty="0" smtClean="0"/>
            <a:t> A</a:t>
          </a:r>
        </a:p>
        <a:p>
          <a:r>
            <a:rPr lang="en-GB" dirty="0" smtClean="0"/>
            <a:t>500 words</a:t>
          </a:r>
          <a:endParaRPr lang="en-GB" dirty="0"/>
        </a:p>
      </dgm:t>
    </dgm:pt>
    <dgm:pt modelId="{97BF7959-E3CB-410A-A16B-4776D73CFDAF}" type="parTrans" cxnId="{051F7DAD-338A-4B9E-B092-59BCBE8DE49B}">
      <dgm:prSet/>
      <dgm:spPr/>
      <dgm:t>
        <a:bodyPr/>
        <a:lstStyle/>
        <a:p>
          <a:endParaRPr lang="en-GB"/>
        </a:p>
      </dgm:t>
    </dgm:pt>
    <dgm:pt modelId="{4752B470-9149-4238-A976-2810706E3455}" type="sibTrans" cxnId="{051F7DAD-338A-4B9E-B092-59BCBE8DE49B}">
      <dgm:prSet/>
      <dgm:spPr/>
      <dgm:t>
        <a:bodyPr/>
        <a:lstStyle/>
        <a:p>
          <a:endParaRPr lang="en-GB"/>
        </a:p>
      </dgm:t>
    </dgm:pt>
    <dgm:pt modelId="{CD0CB2B3-44D6-4D88-810C-BD443657FCB8}">
      <dgm:prSet phldrT="[Text]"/>
      <dgm:spPr/>
      <dgm:t>
        <a:bodyPr/>
        <a:lstStyle/>
        <a:p>
          <a:r>
            <a:rPr lang="en-GB" dirty="0" err="1" smtClean="0"/>
            <a:t>Subcorpus</a:t>
          </a:r>
          <a:r>
            <a:rPr lang="en-GB" dirty="0" smtClean="0"/>
            <a:t> B</a:t>
          </a:r>
        </a:p>
        <a:p>
          <a:r>
            <a:rPr lang="en-GB" dirty="0" smtClean="0"/>
            <a:t>500 words</a:t>
          </a:r>
          <a:endParaRPr lang="en-GB" dirty="0"/>
        </a:p>
      </dgm:t>
    </dgm:pt>
    <dgm:pt modelId="{04D20437-BB89-4EF8-B2F8-3A524802E9E2}" type="parTrans" cxnId="{592C9AE2-AED2-4AB0-8283-7824AA18CD56}">
      <dgm:prSet/>
      <dgm:spPr/>
      <dgm:t>
        <a:bodyPr/>
        <a:lstStyle/>
        <a:p>
          <a:endParaRPr lang="en-GB"/>
        </a:p>
      </dgm:t>
    </dgm:pt>
    <dgm:pt modelId="{D7DCE3A5-3F66-497D-82F1-9211CCBE85E7}" type="sibTrans" cxnId="{592C9AE2-AED2-4AB0-8283-7824AA18CD56}">
      <dgm:prSet/>
      <dgm:spPr/>
      <dgm:t>
        <a:bodyPr/>
        <a:lstStyle/>
        <a:p>
          <a:endParaRPr lang="en-GB"/>
        </a:p>
      </dgm:t>
    </dgm:pt>
    <dgm:pt modelId="{BBC30B11-C908-4DD6-92D6-85C4863808B3}" type="pres">
      <dgm:prSet presAssocID="{4169D6F9-99D7-45A0-B9A2-3085422B47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A5A21EA-C7D0-4EBA-8CA5-B2D0EC906B11}" type="pres">
      <dgm:prSet presAssocID="{2745FBE9-CC31-49AE-93BB-552568C30C48}" presName="hierRoot1" presStyleCnt="0">
        <dgm:presLayoutVars>
          <dgm:hierBranch val="init"/>
        </dgm:presLayoutVars>
      </dgm:prSet>
      <dgm:spPr/>
    </dgm:pt>
    <dgm:pt modelId="{CAE9F988-CE78-4796-8C2C-6857E783BFD6}" type="pres">
      <dgm:prSet presAssocID="{2745FBE9-CC31-49AE-93BB-552568C30C48}" presName="rootComposite1" presStyleCnt="0"/>
      <dgm:spPr/>
    </dgm:pt>
    <dgm:pt modelId="{D13DFB1D-B48F-4CBC-8880-2C9E8C3DECB1}" type="pres">
      <dgm:prSet presAssocID="{2745FBE9-CC31-49AE-93BB-552568C30C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9597E4-49EF-4AAC-908A-4758EE19D55D}" type="pres">
      <dgm:prSet presAssocID="{2745FBE9-CC31-49AE-93BB-552568C30C4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0BD9C94-BB73-403A-8950-98444894EC00}" type="pres">
      <dgm:prSet presAssocID="{2745FBE9-CC31-49AE-93BB-552568C30C48}" presName="hierChild2" presStyleCnt="0"/>
      <dgm:spPr/>
    </dgm:pt>
    <dgm:pt modelId="{F88DDBD9-E877-493F-9E4F-08751F439151}" type="pres">
      <dgm:prSet presAssocID="{97BF7959-E3CB-410A-A16B-4776D73CFDAF}" presName="Name37" presStyleLbl="parChTrans1D2" presStyleIdx="0" presStyleCnt="2"/>
      <dgm:spPr/>
      <dgm:t>
        <a:bodyPr/>
        <a:lstStyle/>
        <a:p>
          <a:endParaRPr lang="en-GB"/>
        </a:p>
      </dgm:t>
    </dgm:pt>
    <dgm:pt modelId="{759F1448-F898-4B1B-8463-227809AA37A8}" type="pres">
      <dgm:prSet presAssocID="{B73948AB-C874-41AA-AB67-B32ECAAAD6C8}" presName="hierRoot2" presStyleCnt="0">
        <dgm:presLayoutVars>
          <dgm:hierBranch val="init"/>
        </dgm:presLayoutVars>
      </dgm:prSet>
      <dgm:spPr/>
    </dgm:pt>
    <dgm:pt modelId="{EEC38BEE-A108-4473-98B9-5E7FF5D05F0F}" type="pres">
      <dgm:prSet presAssocID="{B73948AB-C874-41AA-AB67-B32ECAAAD6C8}" presName="rootComposite" presStyleCnt="0"/>
      <dgm:spPr/>
    </dgm:pt>
    <dgm:pt modelId="{6B1F1D69-C8A8-4C17-B969-DABF5E1E9AC4}" type="pres">
      <dgm:prSet presAssocID="{B73948AB-C874-41AA-AB67-B32ECAAAD6C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9D004A-D72D-4724-856F-141FCCFBF87B}" type="pres">
      <dgm:prSet presAssocID="{B73948AB-C874-41AA-AB67-B32ECAAAD6C8}" presName="rootConnector" presStyleLbl="node2" presStyleIdx="0" presStyleCnt="2"/>
      <dgm:spPr/>
      <dgm:t>
        <a:bodyPr/>
        <a:lstStyle/>
        <a:p>
          <a:endParaRPr lang="en-GB"/>
        </a:p>
      </dgm:t>
    </dgm:pt>
    <dgm:pt modelId="{21611240-5028-4F30-BA9B-ADD50F331CC4}" type="pres">
      <dgm:prSet presAssocID="{B73948AB-C874-41AA-AB67-B32ECAAAD6C8}" presName="hierChild4" presStyleCnt="0"/>
      <dgm:spPr/>
    </dgm:pt>
    <dgm:pt modelId="{AF949B63-7E20-454D-9F13-3DC5CBDF7B46}" type="pres">
      <dgm:prSet presAssocID="{B73948AB-C874-41AA-AB67-B32ECAAAD6C8}" presName="hierChild5" presStyleCnt="0"/>
      <dgm:spPr/>
    </dgm:pt>
    <dgm:pt modelId="{80A5983D-A93B-490D-BBA7-3C298CCFBBFE}" type="pres">
      <dgm:prSet presAssocID="{04D20437-BB89-4EF8-B2F8-3A524802E9E2}" presName="Name37" presStyleLbl="parChTrans1D2" presStyleIdx="1" presStyleCnt="2"/>
      <dgm:spPr/>
      <dgm:t>
        <a:bodyPr/>
        <a:lstStyle/>
        <a:p>
          <a:endParaRPr lang="en-GB"/>
        </a:p>
      </dgm:t>
    </dgm:pt>
    <dgm:pt modelId="{54413773-8D37-4611-9C81-772881CB2F79}" type="pres">
      <dgm:prSet presAssocID="{CD0CB2B3-44D6-4D88-810C-BD443657FCB8}" presName="hierRoot2" presStyleCnt="0">
        <dgm:presLayoutVars>
          <dgm:hierBranch val="init"/>
        </dgm:presLayoutVars>
      </dgm:prSet>
      <dgm:spPr/>
    </dgm:pt>
    <dgm:pt modelId="{D6F3D6BC-901A-45E7-88C0-AADED4C5771F}" type="pres">
      <dgm:prSet presAssocID="{CD0CB2B3-44D6-4D88-810C-BD443657FCB8}" presName="rootComposite" presStyleCnt="0"/>
      <dgm:spPr/>
    </dgm:pt>
    <dgm:pt modelId="{5B5FA840-3AD9-42E4-AB7D-9C76EDB9795B}" type="pres">
      <dgm:prSet presAssocID="{CD0CB2B3-44D6-4D88-810C-BD443657FCB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C263CE-3900-49E8-82B6-D29E72539926}" type="pres">
      <dgm:prSet presAssocID="{CD0CB2B3-44D6-4D88-810C-BD443657FCB8}" presName="rootConnector" presStyleLbl="node2" presStyleIdx="1" presStyleCnt="2"/>
      <dgm:spPr/>
      <dgm:t>
        <a:bodyPr/>
        <a:lstStyle/>
        <a:p>
          <a:endParaRPr lang="en-GB"/>
        </a:p>
      </dgm:t>
    </dgm:pt>
    <dgm:pt modelId="{3E4F9975-B398-4EA3-A53C-E4F5070C7463}" type="pres">
      <dgm:prSet presAssocID="{CD0CB2B3-44D6-4D88-810C-BD443657FCB8}" presName="hierChild4" presStyleCnt="0"/>
      <dgm:spPr/>
    </dgm:pt>
    <dgm:pt modelId="{380C4084-DE99-4BBA-8216-3E5C4556E9A3}" type="pres">
      <dgm:prSet presAssocID="{CD0CB2B3-44D6-4D88-810C-BD443657FCB8}" presName="hierChild5" presStyleCnt="0"/>
      <dgm:spPr/>
    </dgm:pt>
    <dgm:pt modelId="{4601E952-E3DA-40CE-B7F7-A447A64C015C}" type="pres">
      <dgm:prSet presAssocID="{2745FBE9-CC31-49AE-93BB-552568C30C48}" presName="hierChild3" presStyleCnt="0"/>
      <dgm:spPr/>
    </dgm:pt>
  </dgm:ptLst>
  <dgm:cxnLst>
    <dgm:cxn modelId="{A71E1B7E-33D0-4D02-848E-08032F3A4F6E}" type="presOf" srcId="{2745FBE9-CC31-49AE-93BB-552568C30C48}" destId="{D13DFB1D-B48F-4CBC-8880-2C9E8C3DECB1}" srcOrd="0" destOrd="0" presId="urn:microsoft.com/office/officeart/2005/8/layout/orgChart1"/>
    <dgm:cxn modelId="{E677B058-C059-45D3-B76E-688928485B6B}" type="presOf" srcId="{97BF7959-E3CB-410A-A16B-4776D73CFDAF}" destId="{F88DDBD9-E877-493F-9E4F-08751F439151}" srcOrd="0" destOrd="0" presId="urn:microsoft.com/office/officeart/2005/8/layout/orgChart1"/>
    <dgm:cxn modelId="{592C9AE2-AED2-4AB0-8283-7824AA18CD56}" srcId="{2745FBE9-CC31-49AE-93BB-552568C30C48}" destId="{CD0CB2B3-44D6-4D88-810C-BD443657FCB8}" srcOrd="1" destOrd="0" parTransId="{04D20437-BB89-4EF8-B2F8-3A524802E9E2}" sibTransId="{D7DCE3A5-3F66-497D-82F1-9211CCBE85E7}"/>
    <dgm:cxn modelId="{4223772A-D767-438E-A0BF-F9E09E48F10D}" type="presOf" srcId="{04D20437-BB89-4EF8-B2F8-3A524802E9E2}" destId="{80A5983D-A93B-490D-BBA7-3C298CCFBBFE}" srcOrd="0" destOrd="0" presId="urn:microsoft.com/office/officeart/2005/8/layout/orgChart1"/>
    <dgm:cxn modelId="{52EBC179-F1F3-4216-A303-614F686436EF}" type="presOf" srcId="{CD0CB2B3-44D6-4D88-810C-BD443657FCB8}" destId="{5B5FA840-3AD9-42E4-AB7D-9C76EDB9795B}" srcOrd="0" destOrd="0" presId="urn:microsoft.com/office/officeart/2005/8/layout/orgChart1"/>
    <dgm:cxn modelId="{051F7DAD-338A-4B9E-B092-59BCBE8DE49B}" srcId="{2745FBE9-CC31-49AE-93BB-552568C30C48}" destId="{B73948AB-C874-41AA-AB67-B32ECAAAD6C8}" srcOrd="0" destOrd="0" parTransId="{97BF7959-E3CB-410A-A16B-4776D73CFDAF}" sibTransId="{4752B470-9149-4238-A976-2810706E3455}"/>
    <dgm:cxn modelId="{285EBED7-F052-4DFA-B9C3-7EA52AC12EB7}" type="presOf" srcId="{2745FBE9-CC31-49AE-93BB-552568C30C48}" destId="{3D9597E4-49EF-4AAC-908A-4758EE19D55D}" srcOrd="1" destOrd="0" presId="urn:microsoft.com/office/officeart/2005/8/layout/orgChart1"/>
    <dgm:cxn modelId="{0DBCC1C5-2898-4CAD-9883-7D8B375C5336}" type="presOf" srcId="{B73948AB-C874-41AA-AB67-B32ECAAAD6C8}" destId="{FE9D004A-D72D-4724-856F-141FCCFBF87B}" srcOrd="1" destOrd="0" presId="urn:microsoft.com/office/officeart/2005/8/layout/orgChart1"/>
    <dgm:cxn modelId="{36460F88-1BB9-443A-A934-8B278042D924}" type="presOf" srcId="{4169D6F9-99D7-45A0-B9A2-3085422B47EA}" destId="{BBC30B11-C908-4DD6-92D6-85C4863808B3}" srcOrd="0" destOrd="0" presId="urn:microsoft.com/office/officeart/2005/8/layout/orgChart1"/>
    <dgm:cxn modelId="{E8D2154F-E880-4523-8448-C727AC382D6F}" type="presOf" srcId="{B73948AB-C874-41AA-AB67-B32ECAAAD6C8}" destId="{6B1F1D69-C8A8-4C17-B969-DABF5E1E9AC4}" srcOrd="0" destOrd="0" presId="urn:microsoft.com/office/officeart/2005/8/layout/orgChart1"/>
    <dgm:cxn modelId="{18F318C9-C30C-4C30-993B-5E38E9CBA9F0}" srcId="{4169D6F9-99D7-45A0-B9A2-3085422B47EA}" destId="{2745FBE9-CC31-49AE-93BB-552568C30C48}" srcOrd="0" destOrd="0" parTransId="{90728EA2-55B6-49E7-9EFF-219682CE5A6B}" sibTransId="{0C5D7185-C852-405A-A9B5-A3B0A1FC892A}"/>
    <dgm:cxn modelId="{D8E2CA59-FE46-4D49-ADE7-C178083BD6F8}" type="presOf" srcId="{CD0CB2B3-44D6-4D88-810C-BD443657FCB8}" destId="{38C263CE-3900-49E8-82B6-D29E72539926}" srcOrd="1" destOrd="0" presId="urn:microsoft.com/office/officeart/2005/8/layout/orgChart1"/>
    <dgm:cxn modelId="{22CEC182-0D25-46BA-A09D-C5DB76833A2F}" type="presParOf" srcId="{BBC30B11-C908-4DD6-92D6-85C4863808B3}" destId="{7A5A21EA-C7D0-4EBA-8CA5-B2D0EC906B11}" srcOrd="0" destOrd="0" presId="urn:microsoft.com/office/officeart/2005/8/layout/orgChart1"/>
    <dgm:cxn modelId="{98304C45-40A1-404D-A0AE-C2E3BDCE53E1}" type="presParOf" srcId="{7A5A21EA-C7D0-4EBA-8CA5-B2D0EC906B11}" destId="{CAE9F988-CE78-4796-8C2C-6857E783BFD6}" srcOrd="0" destOrd="0" presId="urn:microsoft.com/office/officeart/2005/8/layout/orgChart1"/>
    <dgm:cxn modelId="{5E83D94C-4D70-41C9-AC87-EBD2E5E42503}" type="presParOf" srcId="{CAE9F988-CE78-4796-8C2C-6857E783BFD6}" destId="{D13DFB1D-B48F-4CBC-8880-2C9E8C3DECB1}" srcOrd="0" destOrd="0" presId="urn:microsoft.com/office/officeart/2005/8/layout/orgChart1"/>
    <dgm:cxn modelId="{8B665F1D-9E9E-4E16-9838-164C0DB91C17}" type="presParOf" srcId="{CAE9F988-CE78-4796-8C2C-6857E783BFD6}" destId="{3D9597E4-49EF-4AAC-908A-4758EE19D55D}" srcOrd="1" destOrd="0" presId="urn:microsoft.com/office/officeart/2005/8/layout/orgChart1"/>
    <dgm:cxn modelId="{50867C3F-FBCB-4AEE-8CDD-F9F0F470D107}" type="presParOf" srcId="{7A5A21EA-C7D0-4EBA-8CA5-B2D0EC906B11}" destId="{C0BD9C94-BB73-403A-8950-98444894EC00}" srcOrd="1" destOrd="0" presId="urn:microsoft.com/office/officeart/2005/8/layout/orgChart1"/>
    <dgm:cxn modelId="{EE9A01C4-6327-409E-B866-654AADC6E306}" type="presParOf" srcId="{C0BD9C94-BB73-403A-8950-98444894EC00}" destId="{F88DDBD9-E877-493F-9E4F-08751F439151}" srcOrd="0" destOrd="0" presId="urn:microsoft.com/office/officeart/2005/8/layout/orgChart1"/>
    <dgm:cxn modelId="{82CA7F2A-928D-4FD4-8B3D-77552E724BB7}" type="presParOf" srcId="{C0BD9C94-BB73-403A-8950-98444894EC00}" destId="{759F1448-F898-4B1B-8463-227809AA37A8}" srcOrd="1" destOrd="0" presId="urn:microsoft.com/office/officeart/2005/8/layout/orgChart1"/>
    <dgm:cxn modelId="{3D77F0DA-708C-472E-890E-1B4E1BAC094F}" type="presParOf" srcId="{759F1448-F898-4B1B-8463-227809AA37A8}" destId="{EEC38BEE-A108-4473-98B9-5E7FF5D05F0F}" srcOrd="0" destOrd="0" presId="urn:microsoft.com/office/officeart/2005/8/layout/orgChart1"/>
    <dgm:cxn modelId="{19740621-3C15-4531-B8B7-52732F0BCBBE}" type="presParOf" srcId="{EEC38BEE-A108-4473-98B9-5E7FF5D05F0F}" destId="{6B1F1D69-C8A8-4C17-B969-DABF5E1E9AC4}" srcOrd="0" destOrd="0" presId="urn:microsoft.com/office/officeart/2005/8/layout/orgChart1"/>
    <dgm:cxn modelId="{1F651A1B-C11E-4738-B391-6BFB4F1B1B9F}" type="presParOf" srcId="{EEC38BEE-A108-4473-98B9-5E7FF5D05F0F}" destId="{FE9D004A-D72D-4724-856F-141FCCFBF87B}" srcOrd="1" destOrd="0" presId="urn:microsoft.com/office/officeart/2005/8/layout/orgChart1"/>
    <dgm:cxn modelId="{2BE32E74-2F10-4B97-AB00-438A294F3CCD}" type="presParOf" srcId="{759F1448-F898-4B1B-8463-227809AA37A8}" destId="{21611240-5028-4F30-BA9B-ADD50F331CC4}" srcOrd="1" destOrd="0" presId="urn:microsoft.com/office/officeart/2005/8/layout/orgChart1"/>
    <dgm:cxn modelId="{DA8F2758-6C9B-406E-9F97-CD7F57747545}" type="presParOf" srcId="{759F1448-F898-4B1B-8463-227809AA37A8}" destId="{AF949B63-7E20-454D-9F13-3DC5CBDF7B46}" srcOrd="2" destOrd="0" presId="urn:microsoft.com/office/officeart/2005/8/layout/orgChart1"/>
    <dgm:cxn modelId="{335DE4C0-FAC3-4F2F-A336-A2059FEA81BC}" type="presParOf" srcId="{C0BD9C94-BB73-403A-8950-98444894EC00}" destId="{80A5983D-A93B-490D-BBA7-3C298CCFBBFE}" srcOrd="2" destOrd="0" presId="urn:microsoft.com/office/officeart/2005/8/layout/orgChart1"/>
    <dgm:cxn modelId="{1E041548-43C0-40FA-884E-F367A75EC57A}" type="presParOf" srcId="{C0BD9C94-BB73-403A-8950-98444894EC00}" destId="{54413773-8D37-4611-9C81-772881CB2F79}" srcOrd="3" destOrd="0" presId="urn:microsoft.com/office/officeart/2005/8/layout/orgChart1"/>
    <dgm:cxn modelId="{4953FB8D-B4F5-4648-AFD3-85CB3056251B}" type="presParOf" srcId="{54413773-8D37-4611-9C81-772881CB2F79}" destId="{D6F3D6BC-901A-45E7-88C0-AADED4C5771F}" srcOrd="0" destOrd="0" presId="urn:microsoft.com/office/officeart/2005/8/layout/orgChart1"/>
    <dgm:cxn modelId="{340DB0A2-5A00-4EE7-BF5D-6642A17C321E}" type="presParOf" srcId="{D6F3D6BC-901A-45E7-88C0-AADED4C5771F}" destId="{5B5FA840-3AD9-42E4-AB7D-9C76EDB9795B}" srcOrd="0" destOrd="0" presId="urn:microsoft.com/office/officeart/2005/8/layout/orgChart1"/>
    <dgm:cxn modelId="{D8D4E3BF-2225-4439-934E-B38A16CCAD79}" type="presParOf" srcId="{D6F3D6BC-901A-45E7-88C0-AADED4C5771F}" destId="{38C263CE-3900-49E8-82B6-D29E72539926}" srcOrd="1" destOrd="0" presId="urn:microsoft.com/office/officeart/2005/8/layout/orgChart1"/>
    <dgm:cxn modelId="{15B204D0-099F-4E1E-A323-B9BF692CD84A}" type="presParOf" srcId="{54413773-8D37-4611-9C81-772881CB2F79}" destId="{3E4F9975-B398-4EA3-A53C-E4F5070C7463}" srcOrd="1" destOrd="0" presId="urn:microsoft.com/office/officeart/2005/8/layout/orgChart1"/>
    <dgm:cxn modelId="{E6778FA1-0DC7-4665-914D-97B573856834}" type="presParOf" srcId="{54413773-8D37-4611-9C81-772881CB2F79}" destId="{380C4084-DE99-4BBA-8216-3E5C4556E9A3}" srcOrd="2" destOrd="0" presId="urn:microsoft.com/office/officeart/2005/8/layout/orgChart1"/>
    <dgm:cxn modelId="{F28B6C1B-10B3-4D29-9F5E-CC013FE3BD64}" type="presParOf" srcId="{7A5A21EA-C7D0-4EBA-8CA5-B2D0EC906B11}" destId="{4601E952-E3DA-40CE-B7F7-A447A64C01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9D6F9-99D7-45A0-B9A2-3085422B47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45FBE9-CC31-49AE-93BB-552568C30C48}">
      <dgm:prSet phldrT="[Text]"/>
      <dgm:spPr/>
      <dgm:t>
        <a:bodyPr/>
        <a:lstStyle/>
        <a:p>
          <a:r>
            <a:rPr lang="en-GB" dirty="0" smtClean="0"/>
            <a:t>Corpus</a:t>
          </a:r>
        </a:p>
        <a:p>
          <a:r>
            <a:rPr lang="en-GB" dirty="0" smtClean="0"/>
            <a:t>1000 words</a:t>
          </a:r>
          <a:endParaRPr lang="en-GB" dirty="0"/>
        </a:p>
      </dgm:t>
    </dgm:pt>
    <dgm:pt modelId="{90728EA2-55B6-49E7-9EFF-219682CE5A6B}" type="parTrans" cxnId="{18F318C9-C30C-4C30-993B-5E38E9CBA9F0}">
      <dgm:prSet/>
      <dgm:spPr/>
      <dgm:t>
        <a:bodyPr/>
        <a:lstStyle/>
        <a:p>
          <a:endParaRPr lang="en-GB"/>
        </a:p>
      </dgm:t>
    </dgm:pt>
    <dgm:pt modelId="{0C5D7185-C852-405A-A9B5-A3B0A1FC892A}" type="sibTrans" cxnId="{18F318C9-C30C-4C30-993B-5E38E9CBA9F0}">
      <dgm:prSet/>
      <dgm:spPr/>
      <dgm:t>
        <a:bodyPr/>
        <a:lstStyle/>
        <a:p>
          <a:endParaRPr lang="en-GB"/>
        </a:p>
      </dgm:t>
    </dgm:pt>
    <dgm:pt modelId="{B73948AB-C874-41AA-AB67-B32ECAAAD6C8}">
      <dgm:prSet phldrT="[Text]"/>
      <dgm:spPr/>
      <dgm:t>
        <a:bodyPr/>
        <a:lstStyle/>
        <a:p>
          <a:r>
            <a:rPr lang="en-GB" dirty="0" err="1" smtClean="0"/>
            <a:t>Subcorpus</a:t>
          </a:r>
          <a:r>
            <a:rPr lang="en-GB" dirty="0" smtClean="0"/>
            <a:t> A</a:t>
          </a:r>
        </a:p>
        <a:p>
          <a:r>
            <a:rPr lang="en-GB" dirty="0" smtClean="0"/>
            <a:t>500 words</a:t>
          </a:r>
          <a:endParaRPr lang="en-GB" dirty="0"/>
        </a:p>
      </dgm:t>
    </dgm:pt>
    <dgm:pt modelId="{97BF7959-E3CB-410A-A16B-4776D73CFDAF}" type="parTrans" cxnId="{051F7DAD-338A-4B9E-B092-59BCBE8DE49B}">
      <dgm:prSet/>
      <dgm:spPr/>
      <dgm:t>
        <a:bodyPr/>
        <a:lstStyle/>
        <a:p>
          <a:endParaRPr lang="en-GB"/>
        </a:p>
      </dgm:t>
    </dgm:pt>
    <dgm:pt modelId="{4752B470-9149-4238-A976-2810706E3455}" type="sibTrans" cxnId="{051F7DAD-338A-4B9E-B092-59BCBE8DE49B}">
      <dgm:prSet/>
      <dgm:spPr/>
      <dgm:t>
        <a:bodyPr/>
        <a:lstStyle/>
        <a:p>
          <a:endParaRPr lang="en-GB"/>
        </a:p>
      </dgm:t>
    </dgm:pt>
    <dgm:pt modelId="{CD0CB2B3-44D6-4D88-810C-BD443657FCB8}">
      <dgm:prSet phldrT="[Text]"/>
      <dgm:spPr/>
      <dgm:t>
        <a:bodyPr/>
        <a:lstStyle/>
        <a:p>
          <a:r>
            <a:rPr lang="en-GB" dirty="0" err="1" smtClean="0"/>
            <a:t>Subcorpus</a:t>
          </a:r>
          <a:r>
            <a:rPr lang="en-GB" dirty="0" smtClean="0"/>
            <a:t> B</a:t>
          </a:r>
        </a:p>
        <a:p>
          <a:r>
            <a:rPr lang="en-GB" dirty="0" smtClean="0"/>
            <a:t>500 words</a:t>
          </a:r>
          <a:endParaRPr lang="en-GB" dirty="0"/>
        </a:p>
      </dgm:t>
    </dgm:pt>
    <dgm:pt modelId="{04D20437-BB89-4EF8-B2F8-3A524802E9E2}" type="parTrans" cxnId="{592C9AE2-AED2-4AB0-8283-7824AA18CD56}">
      <dgm:prSet/>
      <dgm:spPr/>
      <dgm:t>
        <a:bodyPr/>
        <a:lstStyle/>
        <a:p>
          <a:endParaRPr lang="en-GB"/>
        </a:p>
      </dgm:t>
    </dgm:pt>
    <dgm:pt modelId="{D7DCE3A5-3F66-497D-82F1-9211CCBE85E7}" type="sibTrans" cxnId="{592C9AE2-AED2-4AB0-8283-7824AA18CD56}">
      <dgm:prSet/>
      <dgm:spPr/>
      <dgm:t>
        <a:bodyPr/>
        <a:lstStyle/>
        <a:p>
          <a:endParaRPr lang="en-GB"/>
        </a:p>
      </dgm:t>
    </dgm:pt>
    <dgm:pt modelId="{BBC30B11-C908-4DD6-92D6-85C4863808B3}" type="pres">
      <dgm:prSet presAssocID="{4169D6F9-99D7-45A0-B9A2-3085422B47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A5A21EA-C7D0-4EBA-8CA5-B2D0EC906B11}" type="pres">
      <dgm:prSet presAssocID="{2745FBE9-CC31-49AE-93BB-552568C30C48}" presName="hierRoot1" presStyleCnt="0">
        <dgm:presLayoutVars>
          <dgm:hierBranch val="init"/>
        </dgm:presLayoutVars>
      </dgm:prSet>
      <dgm:spPr/>
    </dgm:pt>
    <dgm:pt modelId="{CAE9F988-CE78-4796-8C2C-6857E783BFD6}" type="pres">
      <dgm:prSet presAssocID="{2745FBE9-CC31-49AE-93BB-552568C30C48}" presName="rootComposite1" presStyleCnt="0"/>
      <dgm:spPr/>
    </dgm:pt>
    <dgm:pt modelId="{D13DFB1D-B48F-4CBC-8880-2C9E8C3DECB1}" type="pres">
      <dgm:prSet presAssocID="{2745FBE9-CC31-49AE-93BB-552568C30C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9597E4-49EF-4AAC-908A-4758EE19D55D}" type="pres">
      <dgm:prSet presAssocID="{2745FBE9-CC31-49AE-93BB-552568C30C4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0BD9C94-BB73-403A-8950-98444894EC00}" type="pres">
      <dgm:prSet presAssocID="{2745FBE9-CC31-49AE-93BB-552568C30C48}" presName="hierChild2" presStyleCnt="0"/>
      <dgm:spPr/>
    </dgm:pt>
    <dgm:pt modelId="{F88DDBD9-E877-493F-9E4F-08751F439151}" type="pres">
      <dgm:prSet presAssocID="{97BF7959-E3CB-410A-A16B-4776D73CFDAF}" presName="Name37" presStyleLbl="parChTrans1D2" presStyleIdx="0" presStyleCnt="2"/>
      <dgm:spPr/>
      <dgm:t>
        <a:bodyPr/>
        <a:lstStyle/>
        <a:p>
          <a:endParaRPr lang="en-GB"/>
        </a:p>
      </dgm:t>
    </dgm:pt>
    <dgm:pt modelId="{759F1448-F898-4B1B-8463-227809AA37A8}" type="pres">
      <dgm:prSet presAssocID="{B73948AB-C874-41AA-AB67-B32ECAAAD6C8}" presName="hierRoot2" presStyleCnt="0">
        <dgm:presLayoutVars>
          <dgm:hierBranch val="init"/>
        </dgm:presLayoutVars>
      </dgm:prSet>
      <dgm:spPr/>
    </dgm:pt>
    <dgm:pt modelId="{EEC38BEE-A108-4473-98B9-5E7FF5D05F0F}" type="pres">
      <dgm:prSet presAssocID="{B73948AB-C874-41AA-AB67-B32ECAAAD6C8}" presName="rootComposite" presStyleCnt="0"/>
      <dgm:spPr/>
    </dgm:pt>
    <dgm:pt modelId="{6B1F1D69-C8A8-4C17-B969-DABF5E1E9AC4}" type="pres">
      <dgm:prSet presAssocID="{B73948AB-C874-41AA-AB67-B32ECAAAD6C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9D004A-D72D-4724-856F-141FCCFBF87B}" type="pres">
      <dgm:prSet presAssocID="{B73948AB-C874-41AA-AB67-B32ECAAAD6C8}" presName="rootConnector" presStyleLbl="node2" presStyleIdx="0" presStyleCnt="2"/>
      <dgm:spPr/>
      <dgm:t>
        <a:bodyPr/>
        <a:lstStyle/>
        <a:p>
          <a:endParaRPr lang="en-GB"/>
        </a:p>
      </dgm:t>
    </dgm:pt>
    <dgm:pt modelId="{21611240-5028-4F30-BA9B-ADD50F331CC4}" type="pres">
      <dgm:prSet presAssocID="{B73948AB-C874-41AA-AB67-B32ECAAAD6C8}" presName="hierChild4" presStyleCnt="0"/>
      <dgm:spPr/>
    </dgm:pt>
    <dgm:pt modelId="{AF949B63-7E20-454D-9F13-3DC5CBDF7B46}" type="pres">
      <dgm:prSet presAssocID="{B73948AB-C874-41AA-AB67-B32ECAAAD6C8}" presName="hierChild5" presStyleCnt="0"/>
      <dgm:spPr/>
    </dgm:pt>
    <dgm:pt modelId="{80A5983D-A93B-490D-BBA7-3C298CCFBBFE}" type="pres">
      <dgm:prSet presAssocID="{04D20437-BB89-4EF8-B2F8-3A524802E9E2}" presName="Name37" presStyleLbl="parChTrans1D2" presStyleIdx="1" presStyleCnt="2"/>
      <dgm:spPr/>
      <dgm:t>
        <a:bodyPr/>
        <a:lstStyle/>
        <a:p>
          <a:endParaRPr lang="en-GB"/>
        </a:p>
      </dgm:t>
    </dgm:pt>
    <dgm:pt modelId="{54413773-8D37-4611-9C81-772881CB2F79}" type="pres">
      <dgm:prSet presAssocID="{CD0CB2B3-44D6-4D88-810C-BD443657FCB8}" presName="hierRoot2" presStyleCnt="0">
        <dgm:presLayoutVars>
          <dgm:hierBranch val="init"/>
        </dgm:presLayoutVars>
      </dgm:prSet>
      <dgm:spPr/>
    </dgm:pt>
    <dgm:pt modelId="{D6F3D6BC-901A-45E7-88C0-AADED4C5771F}" type="pres">
      <dgm:prSet presAssocID="{CD0CB2B3-44D6-4D88-810C-BD443657FCB8}" presName="rootComposite" presStyleCnt="0"/>
      <dgm:spPr/>
    </dgm:pt>
    <dgm:pt modelId="{5B5FA840-3AD9-42E4-AB7D-9C76EDB9795B}" type="pres">
      <dgm:prSet presAssocID="{CD0CB2B3-44D6-4D88-810C-BD443657FCB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C263CE-3900-49E8-82B6-D29E72539926}" type="pres">
      <dgm:prSet presAssocID="{CD0CB2B3-44D6-4D88-810C-BD443657FCB8}" presName="rootConnector" presStyleLbl="node2" presStyleIdx="1" presStyleCnt="2"/>
      <dgm:spPr/>
      <dgm:t>
        <a:bodyPr/>
        <a:lstStyle/>
        <a:p>
          <a:endParaRPr lang="en-GB"/>
        </a:p>
      </dgm:t>
    </dgm:pt>
    <dgm:pt modelId="{3E4F9975-B398-4EA3-A53C-E4F5070C7463}" type="pres">
      <dgm:prSet presAssocID="{CD0CB2B3-44D6-4D88-810C-BD443657FCB8}" presName="hierChild4" presStyleCnt="0"/>
      <dgm:spPr/>
    </dgm:pt>
    <dgm:pt modelId="{380C4084-DE99-4BBA-8216-3E5C4556E9A3}" type="pres">
      <dgm:prSet presAssocID="{CD0CB2B3-44D6-4D88-810C-BD443657FCB8}" presName="hierChild5" presStyleCnt="0"/>
      <dgm:spPr/>
    </dgm:pt>
    <dgm:pt modelId="{4601E952-E3DA-40CE-B7F7-A447A64C015C}" type="pres">
      <dgm:prSet presAssocID="{2745FBE9-CC31-49AE-93BB-552568C30C48}" presName="hierChild3" presStyleCnt="0"/>
      <dgm:spPr/>
    </dgm:pt>
  </dgm:ptLst>
  <dgm:cxnLst>
    <dgm:cxn modelId="{0482BAA6-AB5A-466D-A9AC-C23016DF673E}" type="presOf" srcId="{B73948AB-C874-41AA-AB67-B32ECAAAD6C8}" destId="{FE9D004A-D72D-4724-856F-141FCCFBF87B}" srcOrd="1" destOrd="0" presId="urn:microsoft.com/office/officeart/2005/8/layout/orgChart1"/>
    <dgm:cxn modelId="{0239C5AC-5994-40E2-92CD-FAF975B6A56C}" type="presOf" srcId="{97BF7959-E3CB-410A-A16B-4776D73CFDAF}" destId="{F88DDBD9-E877-493F-9E4F-08751F439151}" srcOrd="0" destOrd="0" presId="urn:microsoft.com/office/officeart/2005/8/layout/orgChart1"/>
    <dgm:cxn modelId="{9AB127EC-E361-4C95-887D-C6653480ED2C}" type="presOf" srcId="{CD0CB2B3-44D6-4D88-810C-BD443657FCB8}" destId="{38C263CE-3900-49E8-82B6-D29E72539926}" srcOrd="1" destOrd="0" presId="urn:microsoft.com/office/officeart/2005/8/layout/orgChart1"/>
    <dgm:cxn modelId="{592C9AE2-AED2-4AB0-8283-7824AA18CD56}" srcId="{2745FBE9-CC31-49AE-93BB-552568C30C48}" destId="{CD0CB2B3-44D6-4D88-810C-BD443657FCB8}" srcOrd="1" destOrd="0" parTransId="{04D20437-BB89-4EF8-B2F8-3A524802E9E2}" sibTransId="{D7DCE3A5-3F66-497D-82F1-9211CCBE85E7}"/>
    <dgm:cxn modelId="{8B3A5693-3DD1-433C-9D70-3A5FAB4028D7}" type="presOf" srcId="{2745FBE9-CC31-49AE-93BB-552568C30C48}" destId="{D13DFB1D-B48F-4CBC-8880-2C9E8C3DECB1}" srcOrd="0" destOrd="0" presId="urn:microsoft.com/office/officeart/2005/8/layout/orgChart1"/>
    <dgm:cxn modelId="{051F7DAD-338A-4B9E-B092-59BCBE8DE49B}" srcId="{2745FBE9-CC31-49AE-93BB-552568C30C48}" destId="{B73948AB-C874-41AA-AB67-B32ECAAAD6C8}" srcOrd="0" destOrd="0" parTransId="{97BF7959-E3CB-410A-A16B-4776D73CFDAF}" sibTransId="{4752B470-9149-4238-A976-2810706E3455}"/>
    <dgm:cxn modelId="{2F63C3FF-359F-420A-B0A2-CDCC05C1015B}" type="presOf" srcId="{B73948AB-C874-41AA-AB67-B32ECAAAD6C8}" destId="{6B1F1D69-C8A8-4C17-B969-DABF5E1E9AC4}" srcOrd="0" destOrd="0" presId="urn:microsoft.com/office/officeart/2005/8/layout/orgChart1"/>
    <dgm:cxn modelId="{1F15248F-3DBF-48EF-B22A-97001A290512}" type="presOf" srcId="{4169D6F9-99D7-45A0-B9A2-3085422B47EA}" destId="{BBC30B11-C908-4DD6-92D6-85C4863808B3}" srcOrd="0" destOrd="0" presId="urn:microsoft.com/office/officeart/2005/8/layout/orgChart1"/>
    <dgm:cxn modelId="{E6156F6F-A7B2-44F0-A1E7-C2D663C8E078}" type="presOf" srcId="{CD0CB2B3-44D6-4D88-810C-BD443657FCB8}" destId="{5B5FA840-3AD9-42E4-AB7D-9C76EDB9795B}" srcOrd="0" destOrd="0" presId="urn:microsoft.com/office/officeart/2005/8/layout/orgChart1"/>
    <dgm:cxn modelId="{18F318C9-C30C-4C30-993B-5E38E9CBA9F0}" srcId="{4169D6F9-99D7-45A0-B9A2-3085422B47EA}" destId="{2745FBE9-CC31-49AE-93BB-552568C30C48}" srcOrd="0" destOrd="0" parTransId="{90728EA2-55B6-49E7-9EFF-219682CE5A6B}" sibTransId="{0C5D7185-C852-405A-A9B5-A3B0A1FC892A}"/>
    <dgm:cxn modelId="{3F47BC0A-4FAE-45CA-830D-93BBADEEF001}" type="presOf" srcId="{2745FBE9-CC31-49AE-93BB-552568C30C48}" destId="{3D9597E4-49EF-4AAC-908A-4758EE19D55D}" srcOrd="1" destOrd="0" presId="urn:microsoft.com/office/officeart/2005/8/layout/orgChart1"/>
    <dgm:cxn modelId="{F9783507-6D48-4C80-B590-D73B2A436960}" type="presOf" srcId="{04D20437-BB89-4EF8-B2F8-3A524802E9E2}" destId="{80A5983D-A93B-490D-BBA7-3C298CCFBBFE}" srcOrd="0" destOrd="0" presId="urn:microsoft.com/office/officeart/2005/8/layout/orgChart1"/>
    <dgm:cxn modelId="{69F000E6-C1DE-4A82-9CF8-58E802FE3C9A}" type="presParOf" srcId="{BBC30B11-C908-4DD6-92D6-85C4863808B3}" destId="{7A5A21EA-C7D0-4EBA-8CA5-B2D0EC906B11}" srcOrd="0" destOrd="0" presId="urn:microsoft.com/office/officeart/2005/8/layout/orgChart1"/>
    <dgm:cxn modelId="{AC890950-2A57-421F-A328-4A343389F423}" type="presParOf" srcId="{7A5A21EA-C7D0-4EBA-8CA5-B2D0EC906B11}" destId="{CAE9F988-CE78-4796-8C2C-6857E783BFD6}" srcOrd="0" destOrd="0" presId="urn:microsoft.com/office/officeart/2005/8/layout/orgChart1"/>
    <dgm:cxn modelId="{DE03677A-12C3-421E-B3DE-E386A88621DD}" type="presParOf" srcId="{CAE9F988-CE78-4796-8C2C-6857E783BFD6}" destId="{D13DFB1D-B48F-4CBC-8880-2C9E8C3DECB1}" srcOrd="0" destOrd="0" presId="urn:microsoft.com/office/officeart/2005/8/layout/orgChart1"/>
    <dgm:cxn modelId="{A4469F4B-5CC0-45D1-8FEB-B7A9D8D74327}" type="presParOf" srcId="{CAE9F988-CE78-4796-8C2C-6857E783BFD6}" destId="{3D9597E4-49EF-4AAC-908A-4758EE19D55D}" srcOrd="1" destOrd="0" presId="urn:microsoft.com/office/officeart/2005/8/layout/orgChart1"/>
    <dgm:cxn modelId="{96772EE8-E25B-42E4-A92F-B03A9B0E3980}" type="presParOf" srcId="{7A5A21EA-C7D0-4EBA-8CA5-B2D0EC906B11}" destId="{C0BD9C94-BB73-403A-8950-98444894EC00}" srcOrd="1" destOrd="0" presId="urn:microsoft.com/office/officeart/2005/8/layout/orgChart1"/>
    <dgm:cxn modelId="{FC4589B5-E0AE-4002-8E3A-870F91940C60}" type="presParOf" srcId="{C0BD9C94-BB73-403A-8950-98444894EC00}" destId="{F88DDBD9-E877-493F-9E4F-08751F439151}" srcOrd="0" destOrd="0" presId="urn:microsoft.com/office/officeart/2005/8/layout/orgChart1"/>
    <dgm:cxn modelId="{A34C650B-9455-46C3-BC40-0054FCAD2571}" type="presParOf" srcId="{C0BD9C94-BB73-403A-8950-98444894EC00}" destId="{759F1448-F898-4B1B-8463-227809AA37A8}" srcOrd="1" destOrd="0" presId="urn:microsoft.com/office/officeart/2005/8/layout/orgChart1"/>
    <dgm:cxn modelId="{C4EFFB11-2DDF-4CD4-A711-973268BB6B1A}" type="presParOf" srcId="{759F1448-F898-4B1B-8463-227809AA37A8}" destId="{EEC38BEE-A108-4473-98B9-5E7FF5D05F0F}" srcOrd="0" destOrd="0" presId="urn:microsoft.com/office/officeart/2005/8/layout/orgChart1"/>
    <dgm:cxn modelId="{DAFD2596-4015-40F2-9A40-66C25DD1AD2B}" type="presParOf" srcId="{EEC38BEE-A108-4473-98B9-5E7FF5D05F0F}" destId="{6B1F1D69-C8A8-4C17-B969-DABF5E1E9AC4}" srcOrd="0" destOrd="0" presId="urn:microsoft.com/office/officeart/2005/8/layout/orgChart1"/>
    <dgm:cxn modelId="{73A476C5-E381-4439-AF36-C7373107443C}" type="presParOf" srcId="{EEC38BEE-A108-4473-98B9-5E7FF5D05F0F}" destId="{FE9D004A-D72D-4724-856F-141FCCFBF87B}" srcOrd="1" destOrd="0" presId="urn:microsoft.com/office/officeart/2005/8/layout/orgChart1"/>
    <dgm:cxn modelId="{7BB43753-5DA9-4E0A-9CB1-F66D2E4DF1E9}" type="presParOf" srcId="{759F1448-F898-4B1B-8463-227809AA37A8}" destId="{21611240-5028-4F30-BA9B-ADD50F331CC4}" srcOrd="1" destOrd="0" presId="urn:microsoft.com/office/officeart/2005/8/layout/orgChart1"/>
    <dgm:cxn modelId="{F0A49C94-8BFF-4C50-A6F4-68319A6B08E9}" type="presParOf" srcId="{759F1448-F898-4B1B-8463-227809AA37A8}" destId="{AF949B63-7E20-454D-9F13-3DC5CBDF7B46}" srcOrd="2" destOrd="0" presId="urn:microsoft.com/office/officeart/2005/8/layout/orgChart1"/>
    <dgm:cxn modelId="{BF0AD5FE-2285-47E7-B080-7E14B91A9ACF}" type="presParOf" srcId="{C0BD9C94-BB73-403A-8950-98444894EC00}" destId="{80A5983D-A93B-490D-BBA7-3C298CCFBBFE}" srcOrd="2" destOrd="0" presId="urn:microsoft.com/office/officeart/2005/8/layout/orgChart1"/>
    <dgm:cxn modelId="{2127B188-734C-4FDA-AE6F-CACFF84A7C08}" type="presParOf" srcId="{C0BD9C94-BB73-403A-8950-98444894EC00}" destId="{54413773-8D37-4611-9C81-772881CB2F79}" srcOrd="3" destOrd="0" presId="urn:microsoft.com/office/officeart/2005/8/layout/orgChart1"/>
    <dgm:cxn modelId="{FF050022-0A71-4681-BA13-2B7F9A1CAC1E}" type="presParOf" srcId="{54413773-8D37-4611-9C81-772881CB2F79}" destId="{D6F3D6BC-901A-45E7-88C0-AADED4C5771F}" srcOrd="0" destOrd="0" presId="urn:microsoft.com/office/officeart/2005/8/layout/orgChart1"/>
    <dgm:cxn modelId="{224288D7-752F-4DAF-A5FF-D17A9246131C}" type="presParOf" srcId="{D6F3D6BC-901A-45E7-88C0-AADED4C5771F}" destId="{5B5FA840-3AD9-42E4-AB7D-9C76EDB9795B}" srcOrd="0" destOrd="0" presId="urn:microsoft.com/office/officeart/2005/8/layout/orgChart1"/>
    <dgm:cxn modelId="{09871BA2-2B85-476F-9E1B-3A21A469C224}" type="presParOf" srcId="{D6F3D6BC-901A-45E7-88C0-AADED4C5771F}" destId="{38C263CE-3900-49E8-82B6-D29E72539926}" srcOrd="1" destOrd="0" presId="urn:microsoft.com/office/officeart/2005/8/layout/orgChart1"/>
    <dgm:cxn modelId="{6847C4EE-71C7-4ED1-A05F-6357847A28CF}" type="presParOf" srcId="{54413773-8D37-4611-9C81-772881CB2F79}" destId="{3E4F9975-B398-4EA3-A53C-E4F5070C7463}" srcOrd="1" destOrd="0" presId="urn:microsoft.com/office/officeart/2005/8/layout/orgChart1"/>
    <dgm:cxn modelId="{686BDAB7-A9CD-4C1F-B8AA-7B2258B9EB0F}" type="presParOf" srcId="{54413773-8D37-4611-9C81-772881CB2F79}" destId="{380C4084-DE99-4BBA-8216-3E5C4556E9A3}" srcOrd="2" destOrd="0" presId="urn:microsoft.com/office/officeart/2005/8/layout/orgChart1"/>
    <dgm:cxn modelId="{B5CF256F-8E92-405F-884E-8D7F3AC65E21}" type="presParOf" srcId="{7A5A21EA-C7D0-4EBA-8CA5-B2D0EC906B11}" destId="{4601E952-E3DA-40CE-B7F7-A447A64C01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824F77-B189-A947-8E50-A912544DE12C}" type="datetimeFigureOut">
              <a:rPr lang="en-GB"/>
              <a:pPr/>
              <a:t>31/10/2014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B32BC4-EDD4-6647-825D-417F740715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154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1A38-A979-7044-B08D-F990848D98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17F-65EE-264B-924E-366AA767D9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4D3B-EF2A-BE45-AE1B-8445CC6CD3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CF7D-0020-C84C-8811-B2B52FD9D9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44" y="60332"/>
            <a:ext cx="543457" cy="8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3106"/>
            <a:ext cx="7792004" cy="8388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32416"/>
            <a:ext cx="8446028" cy="545041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0464" y="19991"/>
            <a:ext cx="554038" cy="365125"/>
          </a:xfrm>
        </p:spPr>
        <p:txBody>
          <a:bodyPr/>
          <a:lstStyle/>
          <a:p>
            <a:fld id="{BEB92120-7500-E444-B0D6-6400F82952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133353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90478" y="60332"/>
            <a:ext cx="45719" cy="881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AA45-DA9E-6144-B957-F3F3EACAB0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002B8-D168-43D6-8318-051F01AA8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143A5C2-BC88-CA4F-8775-CC528F8B03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3A93-1836-FD45-9891-D3276F9096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4" y="1523129"/>
            <a:ext cx="4137026" cy="50808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0" y="1505449"/>
            <a:ext cx="4086751" cy="50985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146611"/>
            <a:ext cx="4137026" cy="445728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0" y="1128931"/>
            <a:ext cx="4086751" cy="4472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01044" y="60332"/>
            <a:ext cx="543457" cy="8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8474" y="103106"/>
            <a:ext cx="7792004" cy="8388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0464" y="19991"/>
            <a:ext cx="554038" cy="365125"/>
          </a:xfrm>
        </p:spPr>
        <p:txBody>
          <a:bodyPr/>
          <a:lstStyle/>
          <a:p>
            <a:fld id="{D263CB47-C91E-2E43-83F8-7F2BA9A874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23185" y="133353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118129"/>
            <a:ext cx="8430330" cy="2490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84094" y="3731043"/>
            <a:ext cx="8444753" cy="2915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8401044" y="60332"/>
            <a:ext cx="543457" cy="8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8474" y="103106"/>
            <a:ext cx="7792004" cy="8388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0464" y="19991"/>
            <a:ext cx="554038" cy="365125"/>
          </a:xfrm>
        </p:spPr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23185" y="133353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3EA37EF-A9E5-FC43-B2E0-2FE090B370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corpus.org" TargetMode="External"/><Relationship Id="rId2" Type="http://schemas.openxmlformats.org/officeDocument/2006/relationships/hyperlink" Target="http://www.sketchengine.co.u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lias-i.com/lingpipe/web/demo-pos.html" TargetMode="External"/><Relationship Id="rId2" Type="http://schemas.openxmlformats.org/officeDocument/2006/relationships/hyperlink" Target="http://metanet4u.research.um.edu.mt/tools.j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tchengine.co.u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Verdana" charset="0"/>
              </a:rPr>
              <a:t>Using Corpora - I</a:t>
            </a:r>
            <a:endParaRPr lang="en-GB" dirty="0">
              <a:latin typeface="Verdana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GB" dirty="0">
                <a:latin typeface="Verdana" charset="0"/>
              </a:rPr>
              <a:t>Albert </a:t>
            </a:r>
            <a:r>
              <a:rPr lang="en-GB" dirty="0" smtClean="0">
                <a:latin typeface="Verdana" charset="0"/>
              </a:rPr>
              <a:t>Gatt</a:t>
            </a:r>
          </a:p>
          <a:p>
            <a:pPr eaLnBrk="1" hangingPunct="1">
              <a:buFont typeface="Wingdings" charset="0"/>
              <a:buNone/>
            </a:pPr>
            <a:r>
              <a:rPr lang="en-GB" dirty="0" smtClean="0">
                <a:latin typeface="Verdana" charset="0"/>
              </a:rPr>
              <a:t>31</a:t>
            </a:r>
            <a:r>
              <a:rPr lang="en-GB" baseline="30000" dirty="0" smtClean="0">
                <a:latin typeface="Verdana" charset="0"/>
              </a:rPr>
              <a:t>st</a:t>
            </a:r>
            <a:r>
              <a:rPr lang="en-GB" dirty="0" smtClean="0">
                <a:latin typeface="Verdana" charset="0"/>
              </a:rPr>
              <a:t> October, 2014</a:t>
            </a:r>
            <a:endParaRPr lang="en-GB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Underlying representation: CLEM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22" t="9086" r="66479" b="23955"/>
          <a:stretch>
            <a:fillRect/>
          </a:stretch>
        </p:blipFill>
        <p:spPr bwMode="auto">
          <a:xfrm>
            <a:off x="1691680" y="908720"/>
            <a:ext cx="48965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Verdana" charset="0"/>
              </a:rPr>
              <a:t>Underlying representation: BNC</a:t>
            </a:r>
            <a:endParaRPr lang="en-GB" dirty="0">
              <a:latin typeface="Verdana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2100">
                <a:latin typeface="Verdana" charset="0"/>
              </a:rPr>
              <a:t>&lt;u who=D00011&gt;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2100">
                <a:latin typeface="Verdana" charset="0"/>
              </a:rPr>
              <a:t>&lt;s n=00011&gt;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2100">
                <a:latin typeface="Verdana" charset="0"/>
              </a:rPr>
              <a:t>&lt;event desc="radio on"&gt;</a:t>
            </a:r>
            <a:endParaRPr lang="mt-MT" sz="210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endParaRPr lang="mt-MT" sz="170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&lt;w PNP&gt;&lt;pause dur=34&gt;You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&lt;w VVD&gt;got</a:t>
            </a:r>
            <a:endParaRPr lang="mt-MT" sz="170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&lt;w TO0&gt;ta </a:t>
            </a:r>
            <a:endParaRPr lang="mt-MT" sz="170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&lt;unclear&gt;</a:t>
            </a:r>
            <a:endParaRPr lang="mt-MT" sz="170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&lt;w NN1&gt;Radio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&lt;w CRD&gt;Two </a:t>
            </a:r>
            <a:endParaRPr lang="mt-MT" sz="170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&lt;w PRP&gt;with </a:t>
            </a:r>
            <a:endParaRPr lang="mt-MT" sz="170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1700">
                <a:latin typeface="Verdana" charset="0"/>
              </a:rPr>
              <a:t>&lt;w DT0&gt;that &lt;c PUN&gt;.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GB" sz="2100">
                <a:latin typeface="Verdana" charset="0"/>
              </a:rPr>
              <a:t>&lt;/u&gt;</a:t>
            </a:r>
          </a:p>
          <a:p>
            <a:pPr eaLnBrk="1" hangingPunct="1">
              <a:lnSpc>
                <a:spcPct val="80000"/>
              </a:lnSpc>
            </a:pPr>
            <a:r>
              <a:rPr lang="mt-MT" sz="2100">
                <a:latin typeface="Verdana" charset="0"/>
              </a:rPr>
              <a:t>Many other tags to mark non-linguistic phenomena...</a:t>
            </a:r>
            <a:endParaRPr lang="en-GB" sz="2100">
              <a:latin typeface="Verdana" charset="0"/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211960" y="1052736"/>
            <a:ext cx="4606925" cy="360362"/>
          </a:xfrm>
          <a:prstGeom prst="wedgeRectCallout">
            <a:avLst>
              <a:gd name="adj1" fmla="val -72227"/>
              <a:gd name="adj2" fmla="val 1475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mt-MT" dirty="0"/>
              <a:t>Utterance tag + speaker ID attribute</a:t>
            </a:r>
            <a:endParaRPr lang="en-GB" dirty="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716016" y="1628800"/>
            <a:ext cx="4105275" cy="360362"/>
          </a:xfrm>
          <a:prstGeom prst="wedgeRectCallout">
            <a:avLst>
              <a:gd name="adj1" fmla="val -93310"/>
              <a:gd name="adj2" fmla="val -429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mt-MT"/>
              <a:t>Sentence tag within utterance</a:t>
            </a:r>
            <a:endParaRPr lang="en-GB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868144" y="2204864"/>
            <a:ext cx="2735262" cy="792163"/>
          </a:xfrm>
          <a:prstGeom prst="wedgeRectCallout">
            <a:avLst>
              <a:gd name="adj1" fmla="val -122028"/>
              <a:gd name="adj2" fmla="val -508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mt-MT"/>
              <a:t>Non-verbal action during speech</a:t>
            </a:r>
            <a:endParaRPr lang="en-GB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5292080" y="3140968"/>
            <a:ext cx="2735262" cy="647700"/>
          </a:xfrm>
          <a:prstGeom prst="wedgeRectCallout">
            <a:avLst>
              <a:gd name="adj1" fmla="val -119296"/>
              <a:gd name="adj2" fmla="val -114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mt-MT"/>
              <a:t>Pauses marked with duration</a:t>
            </a:r>
            <a:endParaRPr lang="en-GB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5436096" y="4005064"/>
            <a:ext cx="2735263" cy="647700"/>
          </a:xfrm>
          <a:prstGeom prst="wedgeRectCallout">
            <a:avLst>
              <a:gd name="adj1" fmla="val -162884"/>
              <a:gd name="adj2" fmla="val -139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mt-MT"/>
              <a:t>Unclear, non-transcribed speech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  <p:bldP spid="41991" grpId="0" animBg="1"/>
      <p:bldP spid="419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t-MT">
                <a:latin typeface="Verdana" charset="0"/>
              </a:rPr>
              <a:t>Levels of linguistic annotation</a:t>
            </a:r>
            <a:endParaRPr lang="en-GB">
              <a:latin typeface="Verdana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mt-MT" sz="2600" dirty="0">
                <a:latin typeface="Verdana" charset="0"/>
              </a:rPr>
              <a:t>part-of-speech (word-level)</a:t>
            </a:r>
          </a:p>
          <a:p>
            <a:pPr eaLnBrk="1" hangingPunct="1">
              <a:lnSpc>
                <a:spcPct val="90000"/>
              </a:lnSpc>
            </a:pPr>
            <a:r>
              <a:rPr lang="mt-MT" sz="2600" dirty="0">
                <a:latin typeface="Verdana" charset="0"/>
              </a:rPr>
              <a:t>lemmatisation (word-level)</a:t>
            </a:r>
          </a:p>
          <a:p>
            <a:pPr eaLnBrk="1" hangingPunct="1">
              <a:lnSpc>
                <a:spcPct val="90000"/>
              </a:lnSpc>
            </a:pPr>
            <a:r>
              <a:rPr lang="mt-MT" sz="2600" dirty="0">
                <a:latin typeface="Verdana" charset="0"/>
              </a:rPr>
              <a:t>parsing (phrase &amp; </a:t>
            </a:r>
            <a:r>
              <a:rPr lang="mt-MT" sz="2600" dirty="0" smtClean="0">
                <a:latin typeface="Verdana" charset="0"/>
              </a:rPr>
              <a:t>sentence-level</a:t>
            </a:r>
            <a:r>
              <a:rPr lang="en-GB" sz="2600" dirty="0" smtClean="0">
                <a:latin typeface="Verdana" charset="0"/>
              </a:rPr>
              <a:t> -- </a:t>
            </a:r>
            <a:r>
              <a:rPr lang="en-GB" sz="2600" dirty="0" err="1" smtClean="0">
                <a:latin typeface="Verdana" charset="0"/>
              </a:rPr>
              <a:t>treebanks</a:t>
            </a:r>
            <a:r>
              <a:rPr lang="mt-MT" sz="2600" dirty="0" smtClean="0">
                <a:latin typeface="Verdana" charset="0"/>
              </a:rPr>
              <a:t>)</a:t>
            </a:r>
            <a:endParaRPr lang="mt-MT" sz="26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mt-MT" sz="2600" dirty="0">
                <a:latin typeface="Verdana" charset="0"/>
              </a:rPr>
              <a:t>semantics (multi-level)</a:t>
            </a:r>
          </a:p>
          <a:p>
            <a:pPr lvl="1" eaLnBrk="1" hangingPunct="1">
              <a:lnSpc>
                <a:spcPct val="90000"/>
              </a:lnSpc>
            </a:pPr>
            <a:r>
              <a:rPr lang="mt-MT" sz="2200" dirty="0">
                <a:latin typeface="Verdana" charset="0"/>
              </a:rPr>
              <a:t>semantic relations between words and phrases</a:t>
            </a:r>
          </a:p>
          <a:p>
            <a:pPr lvl="1" eaLnBrk="1" hangingPunct="1">
              <a:lnSpc>
                <a:spcPct val="90000"/>
              </a:lnSpc>
            </a:pPr>
            <a:r>
              <a:rPr lang="mt-MT" sz="2200" dirty="0">
                <a:latin typeface="Verdana" charset="0"/>
              </a:rPr>
              <a:t>semantic features of words</a:t>
            </a:r>
          </a:p>
          <a:p>
            <a:pPr eaLnBrk="1" hangingPunct="1">
              <a:lnSpc>
                <a:spcPct val="90000"/>
              </a:lnSpc>
            </a:pPr>
            <a:r>
              <a:rPr lang="mt-MT" sz="2600" dirty="0">
                <a:latin typeface="Verdana" charset="0"/>
              </a:rPr>
              <a:t>discourse features (supra-sentence level)</a:t>
            </a:r>
          </a:p>
          <a:p>
            <a:pPr eaLnBrk="1" hangingPunct="1">
              <a:lnSpc>
                <a:spcPct val="90000"/>
              </a:lnSpc>
            </a:pPr>
            <a:r>
              <a:rPr lang="mt-MT" sz="2600" dirty="0">
                <a:latin typeface="Verdana" charset="0"/>
              </a:rPr>
              <a:t>phonetic transcription </a:t>
            </a:r>
          </a:p>
          <a:p>
            <a:pPr eaLnBrk="1" hangingPunct="1">
              <a:lnSpc>
                <a:spcPct val="90000"/>
              </a:lnSpc>
            </a:pPr>
            <a:r>
              <a:rPr lang="mt-MT" sz="2600" dirty="0">
                <a:latin typeface="Verdana" charset="0"/>
              </a:rPr>
              <a:t>prosody</a:t>
            </a:r>
            <a:endParaRPr lang="en-GB" sz="26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1"/>
            <a:ext cx="8446028" cy="504056"/>
          </a:xfrm>
        </p:spPr>
        <p:txBody>
          <a:bodyPr/>
          <a:lstStyle/>
          <a:p>
            <a:r>
              <a:rPr lang="en-GB" dirty="0" smtClean="0"/>
              <a:t>It is important to know what metadata is available in a corpus.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5616" y="1484784"/>
          <a:ext cx="7056784" cy="504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3362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Corpus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Text-level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Structural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Token-level</a:t>
                      </a:r>
                      <a:endParaRPr lang="en-GB" sz="1400" dirty="0"/>
                    </a:p>
                  </a:txBody>
                  <a:tcPr/>
                </a:tc>
              </a:tr>
              <a:tr h="82920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MLRS v1.0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Text type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Paragraph, sentence, token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None</a:t>
                      </a:r>
                      <a:endParaRPr lang="en-GB" sz="1400" dirty="0"/>
                    </a:p>
                  </a:txBody>
                  <a:tcPr/>
                </a:tc>
              </a:tr>
              <a:tr h="82920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MLRS v2.0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Text type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Paragraph, sentence, token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</a:t>
                      </a:r>
                      <a:r>
                        <a:rPr lang="en-GB" sz="1400" baseline="0" dirty="0" smtClean="0"/>
                        <a:t> of speech</a:t>
                      </a:r>
                      <a:endParaRPr lang="en-GB" sz="1400" dirty="0"/>
                    </a:p>
                  </a:txBody>
                  <a:tcPr/>
                </a:tc>
              </a:tr>
              <a:tr h="82920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MLRS v3.0 (forthcoming)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Text type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Paragraph, sentence, token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</a:t>
                      </a:r>
                      <a:r>
                        <a:rPr lang="en-GB" sz="1400" baseline="0" dirty="0" smtClean="0"/>
                        <a:t> of speech</a:t>
                      </a:r>
                    </a:p>
                    <a:p>
                      <a:r>
                        <a:rPr lang="en-GB" sz="1400" baseline="0" dirty="0" smtClean="0"/>
                        <a:t>Lemma, root, (phonetic trans)</a:t>
                      </a:r>
                      <a:endParaRPr lang="en-GB" sz="1400" dirty="0"/>
                    </a:p>
                  </a:txBody>
                  <a:tcPr/>
                </a:tc>
              </a:tr>
              <a:tr h="33629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60671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CLEM</a:t>
                      </a:r>
                      <a:r>
                        <a:rPr lang="en-GB" sz="1400" baseline="0" dirty="0" smtClean="0"/>
                        <a:t> v1.0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Exam</a:t>
                      </a:r>
                      <a:r>
                        <a:rPr lang="en-GB" sz="1400" baseline="0" dirty="0" smtClean="0"/>
                        <a:t> level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Paragraph, sentence, token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 of speech,</a:t>
                      </a:r>
                      <a:r>
                        <a:rPr lang="en-GB" sz="1400" baseline="0" dirty="0" smtClean="0"/>
                        <a:t> lemma</a:t>
                      </a:r>
                      <a:endParaRPr lang="en-GB" sz="1400" dirty="0"/>
                    </a:p>
                  </a:txBody>
                  <a:tcPr/>
                </a:tc>
              </a:tr>
              <a:tr h="78367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CLEM v2.0 (forthcoming)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Exam</a:t>
                      </a:r>
                      <a:r>
                        <a:rPr lang="en-GB" sz="1400" baseline="0" dirty="0" smtClean="0"/>
                        <a:t> level, gender, mark/grade, locality, school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Paragraph, sentence, token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Part of speech,</a:t>
                      </a:r>
                      <a:r>
                        <a:rPr lang="en-GB" sz="1400" baseline="0" dirty="0" smtClean="0"/>
                        <a:t> lemma, orthographic errors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400" dirty="0" smtClean="0"/>
              <a:t>How it’s used</a:t>
            </a:r>
          </a:p>
        </p:txBody>
      </p:sp>
      <p:pic>
        <p:nvPicPr>
          <p:cNvPr id="13316" name="Picture 3" descr="clientServer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752"/>
            <a:ext cx="75612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4499446" y="4005238"/>
            <a:ext cx="2736850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May be </a:t>
            </a:r>
            <a:r>
              <a:rPr lang="en-GB" dirty="0" smtClean="0">
                <a:solidFill>
                  <a:schemeClr val="accent2"/>
                </a:solidFill>
              </a:rPr>
              <a:t>online or local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 flipV="1">
            <a:off x="3204046" y="2925738"/>
            <a:ext cx="1944687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6228233" y="3068613"/>
            <a:ext cx="9366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will be using online interfaces to corpora:</a:t>
            </a:r>
          </a:p>
          <a:p>
            <a:pPr lvl="1"/>
            <a:r>
              <a:rPr lang="en-US" dirty="0" smtClean="0"/>
              <a:t>MLRS (Maltese Language Resource Server)</a:t>
            </a:r>
          </a:p>
          <a:p>
            <a:pPr lvl="2"/>
            <a:r>
              <a:rPr lang="en-US" dirty="0" smtClean="0"/>
              <a:t>Uses the Corpus Workbench and CQP</a:t>
            </a:r>
          </a:p>
          <a:p>
            <a:pPr lvl="2"/>
            <a:r>
              <a:rPr lang="en-US" dirty="0" smtClean="0"/>
              <a:t>Different corpora available in English and Maltese</a:t>
            </a:r>
          </a:p>
          <a:p>
            <a:pPr lvl="2"/>
            <a:endParaRPr lang="en-US" dirty="0"/>
          </a:p>
          <a:p>
            <a:r>
              <a:rPr lang="en-US" dirty="0" smtClean="0"/>
              <a:t>Other online interfaces:</a:t>
            </a:r>
          </a:p>
          <a:p>
            <a:pPr lvl="1"/>
            <a:r>
              <a:rPr lang="en-US" dirty="0" err="1" smtClean="0"/>
              <a:t>SketchEngine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http://www.sketchengine.co.uk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Corpora in several languages</a:t>
            </a:r>
          </a:p>
          <a:p>
            <a:pPr lvl="2"/>
            <a:r>
              <a:rPr lang="en-US" dirty="0" smtClean="0"/>
              <a:t>Similar interface</a:t>
            </a:r>
          </a:p>
          <a:p>
            <a:pPr lvl="2"/>
            <a:r>
              <a:rPr lang="en-US" dirty="0" smtClean="0"/>
              <a:t>Requires </a:t>
            </a:r>
            <a:r>
              <a:rPr lang="en-US" dirty="0" err="1" smtClean="0"/>
              <a:t>licence</a:t>
            </a:r>
            <a:endParaRPr lang="en-US" dirty="0"/>
          </a:p>
          <a:p>
            <a:pPr lvl="1"/>
            <a:r>
              <a:rPr lang="en-US" dirty="0" smtClean="0"/>
              <a:t>Corpora </a:t>
            </a:r>
            <a:r>
              <a:rPr lang="en-US" dirty="0"/>
              <a:t>@ BYU (</a:t>
            </a:r>
            <a:r>
              <a:rPr lang="en-US" dirty="0">
                <a:hlinkClick r:id="rId3"/>
              </a:rPr>
              <a:t>http:/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/>
              <a:t>corpus.byu.edu</a:t>
            </a:r>
            <a:r>
              <a:rPr lang="en-US" dirty="0" smtClean="0"/>
              <a:t> ) </a:t>
            </a:r>
          </a:p>
          <a:p>
            <a:pPr lvl="2"/>
            <a:r>
              <a:rPr lang="en-US" dirty="0" smtClean="0"/>
              <a:t>Different corpora (mostly English)	</a:t>
            </a:r>
          </a:p>
          <a:p>
            <a:pPr lvl="2"/>
            <a:r>
              <a:rPr lang="en-US" dirty="0" smtClean="0"/>
              <a:t>Somewhat different search interface</a:t>
            </a:r>
          </a:p>
          <a:p>
            <a:pPr lvl="2"/>
            <a:r>
              <a:rPr lang="en-US" dirty="0" smtClean="0"/>
              <a:t>Free</a:t>
            </a:r>
          </a:p>
          <a:p>
            <a:pPr lvl="1"/>
            <a:endParaRPr lang="en-US" dirty="0"/>
          </a:p>
          <a:p>
            <a:r>
              <a:rPr lang="en-US" dirty="0" smtClean="0"/>
              <a:t>You also have access to a large corpus called the Web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5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Part 3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GB" dirty="0">
                <a:latin typeface="Verdana" charset="0"/>
              </a:rPr>
              <a:t>Part-of-speech tagging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Part of speech tagging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Purpose:</a:t>
            </a:r>
          </a:p>
          <a:p>
            <a:pPr lvl="1" eaLnBrk="1" hangingPunct="1">
              <a:buFont typeface="Wingdings" charset="0"/>
              <a:buNone/>
            </a:pPr>
            <a:r>
              <a:rPr lang="en-GB">
                <a:latin typeface="Verdana" charset="0"/>
              </a:rPr>
              <a:t>Label every token with information about its part of speech.</a:t>
            </a:r>
          </a:p>
          <a:p>
            <a:pPr eaLnBrk="1" hangingPunct="1"/>
            <a:endParaRPr lang="en-GB">
              <a:latin typeface="Verdana" charset="0"/>
            </a:endParaRPr>
          </a:p>
          <a:p>
            <a:pPr eaLnBrk="1" hangingPunct="1"/>
            <a:r>
              <a:rPr lang="en-GB">
                <a:latin typeface="Verdana" charset="0"/>
              </a:rPr>
              <a:t>Requirements:</a:t>
            </a:r>
          </a:p>
          <a:p>
            <a:pPr lvl="1" eaLnBrk="1" hangingPunct="1">
              <a:buFont typeface="Wingdings" charset="0"/>
              <a:buNone/>
            </a:pPr>
            <a:r>
              <a:rPr lang="en-GB">
                <a:latin typeface="Verdana" charset="0"/>
              </a:rPr>
              <a:t>A</a:t>
            </a:r>
            <a:r>
              <a:rPr lang="en-GB">
                <a:solidFill>
                  <a:schemeClr val="accent2"/>
                </a:solidFill>
                <a:latin typeface="Verdana" charset="0"/>
              </a:rPr>
              <a:t> tagset </a:t>
            </a:r>
            <a:r>
              <a:rPr lang="en-GB">
                <a:latin typeface="Verdana" charset="0"/>
              </a:rPr>
              <a:t>which lists all the relevant labels.</a:t>
            </a:r>
            <a:endParaRPr lang="en-GB">
              <a:solidFill>
                <a:srgbClr val="FF000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t-MT">
                <a:latin typeface="Verdana" charset="0"/>
              </a:rPr>
              <a:t>Part of speech </a:t>
            </a:r>
            <a:r>
              <a:rPr lang="en-GB">
                <a:latin typeface="Verdana" charset="0"/>
              </a:rPr>
              <a:t>tagsets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mt-MT">
                <a:latin typeface="Verdana" charset="0"/>
              </a:rPr>
              <a:t>Tagging schemes can be very granular. Maltese example:</a:t>
            </a:r>
          </a:p>
          <a:p>
            <a:pPr lvl="1" eaLnBrk="1" hangingPunct="1"/>
            <a:r>
              <a:rPr lang="mt-MT">
                <a:latin typeface="Verdana" charset="0"/>
              </a:rPr>
              <a:t>VV1SR: verb, main, 1st pers, sing, perf</a:t>
            </a:r>
          </a:p>
          <a:p>
            <a:pPr lvl="2" eaLnBrk="1" hangingPunct="1">
              <a:buFont typeface="Wingdings" charset="0"/>
              <a:buNone/>
            </a:pPr>
            <a:r>
              <a:rPr lang="mt-MT" i="1">
                <a:latin typeface="Verdana" charset="0"/>
              </a:rPr>
              <a:t>imxejt</a:t>
            </a:r>
            <a:r>
              <a:rPr lang="mt-MT">
                <a:latin typeface="Verdana" charset="0"/>
              </a:rPr>
              <a:t> – “I walked”</a:t>
            </a:r>
            <a:endParaRPr lang="mt-MT" i="1">
              <a:latin typeface="Verdana" charset="0"/>
            </a:endParaRPr>
          </a:p>
          <a:p>
            <a:pPr lvl="1" eaLnBrk="1" hangingPunct="1"/>
            <a:r>
              <a:rPr lang="mt-MT">
                <a:latin typeface="Verdana" charset="0"/>
              </a:rPr>
              <a:t>VA1SP: verb, aux, 1st pers, sing, past</a:t>
            </a:r>
          </a:p>
          <a:p>
            <a:pPr lvl="2" eaLnBrk="1" hangingPunct="1">
              <a:buFont typeface="Wingdings" charset="0"/>
              <a:buNone/>
            </a:pPr>
            <a:r>
              <a:rPr lang="mt-MT" i="1" u="sng">
                <a:latin typeface="Verdana" charset="0"/>
              </a:rPr>
              <a:t>kont</a:t>
            </a:r>
            <a:r>
              <a:rPr lang="mt-MT" i="1">
                <a:latin typeface="Verdana" charset="0"/>
              </a:rPr>
              <a:t> </a:t>
            </a:r>
            <a:r>
              <a:rPr lang="en-GB" i="1">
                <a:latin typeface="Verdana" charset="0"/>
              </a:rPr>
              <a:t>miexi </a:t>
            </a:r>
            <a:r>
              <a:rPr lang="mt-MT">
                <a:latin typeface="Verdana" charset="0"/>
              </a:rPr>
              <a:t>– “I was</a:t>
            </a:r>
            <a:r>
              <a:rPr lang="en-GB">
                <a:latin typeface="Verdana" charset="0"/>
              </a:rPr>
              <a:t> walking</a:t>
            </a:r>
            <a:r>
              <a:rPr lang="mt-MT">
                <a:latin typeface="Verdana" charset="0"/>
              </a:rPr>
              <a:t>”</a:t>
            </a:r>
            <a:endParaRPr lang="mt-MT" i="1">
              <a:latin typeface="Verdana" charset="0"/>
            </a:endParaRPr>
          </a:p>
          <a:p>
            <a:pPr lvl="1" eaLnBrk="1" hangingPunct="1"/>
            <a:r>
              <a:rPr lang="mt-MT">
                <a:latin typeface="Verdana" charset="0"/>
              </a:rPr>
              <a:t>NNSM-PS1S: noun, common, sing, masc + poss. pronoun, sing, 1st pers </a:t>
            </a:r>
          </a:p>
          <a:p>
            <a:pPr lvl="2" eaLnBrk="1" hangingPunct="1">
              <a:buFont typeface="Wingdings" charset="0"/>
              <a:buNone/>
            </a:pPr>
            <a:r>
              <a:rPr lang="mt-MT" i="1">
                <a:latin typeface="Verdana" charset="0"/>
              </a:rPr>
              <a:t>missier-i</a:t>
            </a:r>
            <a:r>
              <a:rPr lang="mt-MT">
                <a:latin typeface="Verdana" charset="0"/>
              </a:rPr>
              <a:t> – “my father”</a:t>
            </a:r>
            <a:endParaRPr lang="en-GB" i="1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How POS Taggers work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001000" cy="4197350"/>
          </a:xfrm>
        </p:spPr>
        <p:txBody>
          <a:bodyPr/>
          <a:lstStyle/>
          <a:p>
            <a:pPr marL="514350" indent="-514350" eaLnBrk="1" hangingPunct="1">
              <a:buFont typeface="Verdana" charset="0"/>
              <a:buAutoNum type="arabicPeriod"/>
            </a:pPr>
            <a:r>
              <a:rPr lang="en-GB" sz="2400" dirty="0">
                <a:latin typeface="Verdana" charset="0"/>
              </a:rPr>
              <a:t>Start with a manually annotated portion of text (usually several thousand words).</a:t>
            </a:r>
          </a:p>
          <a:p>
            <a:pPr marL="952500" lvl="1" indent="-514350" eaLnBrk="1" hangingPunct="1">
              <a:buFont typeface="Wingdings" charset="0"/>
              <a:buNone/>
            </a:pPr>
            <a:r>
              <a:rPr lang="en-GB" sz="2400" dirty="0">
                <a:latin typeface="Verdana" charset="0"/>
              </a:rPr>
              <a:t>	the/DET man/NN1 walked/VV</a:t>
            </a:r>
          </a:p>
          <a:p>
            <a:pPr marL="952500" lvl="1" indent="-514350" eaLnBrk="1" hangingPunct="1">
              <a:buFont typeface="Wingdings" charset="0"/>
              <a:buNone/>
            </a:pPr>
            <a:endParaRPr lang="en-GB" sz="2400" dirty="0">
              <a:latin typeface="Verdana" charset="0"/>
            </a:endParaRPr>
          </a:p>
          <a:p>
            <a:pPr marL="514350" indent="-514350" eaLnBrk="1" hangingPunct="1">
              <a:buFont typeface="Verdana" charset="0"/>
              <a:buAutoNum type="arabicPeriod"/>
            </a:pPr>
            <a:r>
              <a:rPr lang="en-GB" sz="2400" dirty="0">
                <a:latin typeface="Verdana" charset="0"/>
              </a:rPr>
              <a:t>Extract a lexicon and some probabilities.</a:t>
            </a:r>
          </a:p>
          <a:p>
            <a:pPr marL="952500" lvl="1" indent="-514350" eaLnBrk="1" hangingPunct="1">
              <a:buFont typeface="Wingdings" charset="0"/>
              <a:buNone/>
            </a:pPr>
            <a:r>
              <a:rPr lang="en-GB" sz="2400" dirty="0">
                <a:latin typeface="Verdana" charset="0"/>
              </a:rPr>
              <a:t>	Probability that a word is NN given that the previous word is DET.</a:t>
            </a:r>
          </a:p>
          <a:p>
            <a:pPr marL="952500" lvl="1" indent="-514350" eaLnBrk="1" hangingPunct="1">
              <a:buFont typeface="Wingdings" charset="0"/>
              <a:buNone/>
            </a:pPr>
            <a:endParaRPr lang="en-GB" sz="2400" dirty="0">
              <a:latin typeface="Verdana" charset="0"/>
            </a:endParaRPr>
          </a:p>
          <a:p>
            <a:pPr marL="514350" indent="-514350" eaLnBrk="1" hangingPunct="1">
              <a:buFont typeface="Verdana" charset="0"/>
              <a:buAutoNum type="arabicPeriod"/>
            </a:pPr>
            <a:r>
              <a:rPr lang="en-GB" sz="2400" dirty="0">
                <a:latin typeface="Verdana" charset="0"/>
              </a:rPr>
              <a:t>Run the tagger on new data.</a:t>
            </a:r>
            <a:endParaRPr lang="en-GB" sz="2000" dirty="0">
              <a:latin typeface="Verdana" charset="0"/>
            </a:endParaRPr>
          </a:p>
          <a:p>
            <a:pPr marL="514350" indent="-514350" eaLnBrk="1" hangingPunct="1">
              <a:buFont typeface="Verdana" charset="0"/>
              <a:buAutoNum type="arabicPeriod"/>
            </a:pPr>
            <a:endParaRPr lang="en-GB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Verdana" charset="0"/>
              </a:rPr>
              <a:t>Goals of this </a:t>
            </a:r>
            <a:r>
              <a:rPr lang="en-GB" dirty="0" smtClean="0">
                <a:latin typeface="Verdana" charset="0"/>
              </a:rPr>
              <a:t>seminar</a:t>
            </a:r>
            <a:endParaRPr lang="en-GB" dirty="0">
              <a:latin typeface="Verdana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Wingdings" charset="0"/>
              <a:buNone/>
            </a:pPr>
            <a:r>
              <a:rPr lang="en-GB" b="1" dirty="0" smtClean="0">
                <a:latin typeface="Verdana" charset="0"/>
              </a:rPr>
              <a:t>Practical skills:</a:t>
            </a:r>
            <a:endParaRPr lang="en-GB" dirty="0">
              <a:latin typeface="Verdana" charset="0"/>
            </a:endParaRPr>
          </a:p>
          <a:p>
            <a:pPr marL="571500" indent="-571500" eaLnBrk="1" hangingPunct="1">
              <a:buFont typeface="+mj-lt"/>
              <a:buAutoNum type="arabicPeriod"/>
            </a:pPr>
            <a:r>
              <a:rPr lang="en-GB" dirty="0" smtClean="0">
                <a:latin typeface="Verdana" charset="0"/>
              </a:rPr>
              <a:t>Searching for words in corpora and quantifying results</a:t>
            </a:r>
          </a:p>
          <a:p>
            <a:pPr lvl="1"/>
            <a:r>
              <a:rPr lang="en-GB" dirty="0" smtClean="0">
                <a:latin typeface="Verdana" charset="0"/>
              </a:rPr>
              <a:t>Basics of frequency distributions</a:t>
            </a:r>
          </a:p>
          <a:p>
            <a:pPr lvl="1"/>
            <a:r>
              <a:rPr lang="en-GB" dirty="0" smtClean="0">
                <a:latin typeface="Verdana" charset="0"/>
              </a:rPr>
              <a:t>Measures of collocational strength</a:t>
            </a:r>
          </a:p>
          <a:p>
            <a:pPr lvl="1"/>
            <a:r>
              <a:rPr lang="en-GB" dirty="0" smtClean="0">
                <a:latin typeface="Verdana" charset="0"/>
              </a:rPr>
              <a:t>Keyword analysis</a:t>
            </a:r>
          </a:p>
          <a:p>
            <a:pPr marL="800100" lvl="1" indent="-571500">
              <a:buFont typeface="+mj-lt"/>
              <a:buAutoNum type="arabicPeriod"/>
            </a:pPr>
            <a:endParaRPr lang="en-GB" dirty="0">
              <a:latin typeface="Verdana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GB" dirty="0" smtClean="0">
                <a:latin typeface="Verdana" charset="0"/>
              </a:rPr>
              <a:t>Pattern-matching </a:t>
            </a:r>
          </a:p>
          <a:p>
            <a:pPr lvl="1"/>
            <a:r>
              <a:rPr lang="en-GB" dirty="0" smtClean="0">
                <a:latin typeface="Verdana" charset="0"/>
              </a:rPr>
              <a:t>Regular expressions</a:t>
            </a:r>
          </a:p>
          <a:p>
            <a:pPr lvl="1"/>
            <a:r>
              <a:rPr lang="en-GB" dirty="0" smtClean="0">
                <a:latin typeface="Verdana" charset="0"/>
              </a:rPr>
              <a:t>Corpus query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Verdana" charset="0"/>
              </a:rPr>
              <a:t>Analysing results</a:t>
            </a:r>
          </a:p>
          <a:p>
            <a:pPr lvl="1"/>
            <a:r>
              <a:rPr lang="en-GB" dirty="0" smtClean="0">
                <a:latin typeface="Verdana" charset="0"/>
              </a:rPr>
              <a:t>Sampling from </a:t>
            </a:r>
            <a:r>
              <a:rPr lang="en-GB" dirty="0" err="1" smtClean="0">
                <a:latin typeface="Verdana" charset="0"/>
              </a:rPr>
              <a:t>resultsets</a:t>
            </a:r>
            <a:endParaRPr lang="en-GB" dirty="0" smtClean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Categorising outcomes</a:t>
            </a:r>
          </a:p>
          <a:p>
            <a:pPr lvl="1"/>
            <a:endParaRPr lang="en-GB" dirty="0" smtClean="0">
              <a:latin typeface="Verdana" charset="0"/>
            </a:endParaRPr>
          </a:p>
          <a:p>
            <a:pPr marL="571500" indent="-571500" eaLnBrk="1" hangingPunct="1">
              <a:buFont typeface="+mj-lt"/>
              <a:buAutoNum type="arabicPeriod"/>
            </a:pPr>
            <a:endParaRPr lang="en-GB" dirty="0">
              <a:latin typeface="Verdana" charset="0"/>
            </a:endParaRPr>
          </a:p>
          <a:p>
            <a:pPr marL="966788" lvl="1" indent="-495300" eaLnBrk="1" hangingPunct="1"/>
            <a:endParaRPr lang="en-GB" dirty="0">
              <a:latin typeface="Verdana" charset="0"/>
            </a:endParaRPr>
          </a:p>
          <a:p>
            <a:pPr marL="966788" lvl="1" indent="-495300" eaLnBrk="1" hangingPunct="1"/>
            <a:endParaRPr lang="en-GB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t-MT">
                <a:latin typeface="Verdana" charset="0"/>
              </a:rPr>
              <a:t>Challenges in POS tagging</a:t>
            </a:r>
            <a:endParaRPr lang="en-GB">
              <a:latin typeface="Verdana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mt-MT">
                <a:latin typeface="Verdana" charset="0"/>
              </a:rPr>
              <a:t>Recall that the process is usually semi-automatic.</a:t>
            </a:r>
          </a:p>
          <a:p>
            <a:pPr eaLnBrk="1" hangingPunct="1"/>
            <a:endParaRPr lang="mt-MT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r>
              <a:rPr lang="mt-MT">
                <a:latin typeface="Verdana" charset="0"/>
              </a:rPr>
              <a:t>Granularity vs. correctness</a:t>
            </a:r>
          </a:p>
          <a:p>
            <a:pPr lvl="1" eaLnBrk="1" hangingPunct="1"/>
            <a:r>
              <a:rPr lang="mt-MT">
                <a:latin typeface="Verdana" charset="0"/>
              </a:rPr>
              <a:t>the finer the distinctions, the greater the likelihood of error</a:t>
            </a:r>
          </a:p>
          <a:p>
            <a:pPr lvl="1" eaLnBrk="1" hangingPunct="1"/>
            <a:r>
              <a:rPr lang="mt-MT">
                <a:latin typeface="Verdana" charset="0"/>
              </a:rPr>
              <a:t>manual correction is extremely time-consuming</a:t>
            </a:r>
          </a:p>
          <a:p>
            <a:pPr lvl="1" eaLnBrk="1" hangingPunct="1"/>
            <a:endParaRPr lang="en-GB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 out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Maltese (MLRS POS Tagger):</a:t>
            </a:r>
          </a:p>
          <a:p>
            <a:pPr lvl="1"/>
            <a:r>
              <a:rPr lang="en-GB" dirty="0" smtClean="0">
                <a:hlinkClick r:id="rId2"/>
              </a:rPr>
              <a:t>http://metanet4u.research.um.edu.mt/tools.jsp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English (example from </a:t>
            </a:r>
            <a:r>
              <a:rPr lang="en-GB" dirty="0" err="1" smtClean="0"/>
              <a:t>LingPipe</a:t>
            </a:r>
            <a:r>
              <a:rPr lang="en-GB" dirty="0" smtClean="0"/>
              <a:t>):</a:t>
            </a:r>
          </a:p>
          <a:p>
            <a:pPr lvl="1"/>
            <a:r>
              <a:rPr lang="en-GB" dirty="0" smtClean="0">
                <a:hlinkClick r:id="rId3"/>
              </a:rPr>
              <a:t>http://alias-i.com/lingpipe/web/demo-pos.html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I: BNC and </a:t>
            </a:r>
            <a:r>
              <a:rPr lang="en-GB" dirty="0" err="1" smtClean="0"/>
              <a:t>SkE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online!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We’ll work with the British National Corpus first.</a:t>
            </a:r>
          </a:p>
          <a:p>
            <a:pPr lvl="1"/>
            <a:endParaRPr lang="en-GB" sz="3600" dirty="0" smtClean="0"/>
          </a:p>
          <a:p>
            <a:pPr lvl="1"/>
            <a:r>
              <a:rPr lang="en-GB" sz="3600" dirty="0" err="1" smtClean="0"/>
              <a:t>SketchEngine</a:t>
            </a:r>
            <a:r>
              <a:rPr lang="en-GB" sz="3600" dirty="0" smtClean="0"/>
              <a:t>: </a:t>
            </a:r>
            <a:r>
              <a:rPr lang="en-GB" sz="3600" dirty="0" smtClean="0">
                <a:hlinkClick r:id="rId2"/>
              </a:rPr>
              <a:t>http://www.sketchengine.co.uk</a:t>
            </a:r>
            <a:endParaRPr lang="en-GB" sz="3600" dirty="0" smtClean="0"/>
          </a:p>
          <a:p>
            <a:pPr lvl="1"/>
            <a:r>
              <a:rPr lang="en-GB" sz="3600" dirty="0" smtClean="0"/>
              <a:t>Username: </a:t>
            </a:r>
            <a:r>
              <a:rPr lang="en-GB" sz="3600" b="1" dirty="0" smtClean="0"/>
              <a:t>lin3098</a:t>
            </a:r>
          </a:p>
          <a:p>
            <a:pPr lvl="1"/>
            <a:r>
              <a:rPr lang="en-GB" sz="3600" dirty="0" smtClean="0"/>
              <a:t>Password: </a:t>
            </a:r>
            <a:r>
              <a:rPr lang="en-GB" sz="3600" b="1" dirty="0" err="1" smtClean="0"/>
              <a:t>pZxMmUaVTd</a:t>
            </a:r>
            <a:endParaRPr lang="en-GB" sz="3600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1: word frequencies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Construct a word list for the entire BNC</a:t>
            </a:r>
          </a:p>
          <a:p>
            <a:r>
              <a:rPr lang="en-GB" dirty="0" smtClean="0"/>
              <a:t>Rank-frequency distribution</a:t>
            </a:r>
          </a:p>
          <a:p>
            <a:r>
              <a:rPr lang="en-GB" dirty="0" err="1" smtClean="0"/>
              <a:t>Zipf’s</a:t>
            </a:r>
            <a:r>
              <a:rPr lang="en-GB" dirty="0" smtClean="0"/>
              <a:t> law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2: KWIC Concordance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Case study: </a:t>
            </a:r>
            <a:r>
              <a:rPr lang="en-GB" i="1" dirty="0" smtClean="0"/>
              <a:t>quiver</a:t>
            </a:r>
            <a:r>
              <a:rPr lang="en-GB" dirty="0" smtClean="0"/>
              <a:t>: transitive or intransitive?</a:t>
            </a:r>
          </a:p>
          <a:p>
            <a:pPr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Basic search</a:t>
            </a:r>
          </a:p>
          <a:p>
            <a:pPr lvl="1"/>
            <a:r>
              <a:rPr lang="en-GB" dirty="0" smtClean="0"/>
              <a:t>Use the simple search interface to find word in context.</a:t>
            </a:r>
          </a:p>
          <a:p>
            <a:pPr lvl="1"/>
            <a:r>
              <a:rPr lang="en-GB" dirty="0" smtClean="0"/>
              <a:t>View frequency by text type</a:t>
            </a:r>
          </a:p>
          <a:p>
            <a:pPr lvl="1"/>
            <a:r>
              <a:rPr lang="en-GB" dirty="0" smtClean="0"/>
              <a:t>Analyse results.</a:t>
            </a:r>
          </a:p>
          <a:p>
            <a:pPr lvl="2"/>
            <a:r>
              <a:rPr lang="en-GB" dirty="0" smtClean="0"/>
              <a:t>Take a random sample (</a:t>
            </a:r>
            <a:r>
              <a:rPr lang="en-GB" i="1" dirty="0" smtClean="0"/>
              <a:t>n = 100</a:t>
            </a:r>
            <a:r>
              <a:rPr lang="en-GB" dirty="0" smtClean="0"/>
              <a:t>)	</a:t>
            </a:r>
          </a:p>
          <a:p>
            <a:pPr lvl="2"/>
            <a:r>
              <a:rPr lang="en-GB" dirty="0" smtClean="0"/>
              <a:t>View concordance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KIWC/sentence views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2046" r="52079" b="31429"/>
          <a:stretch>
            <a:fillRect/>
          </a:stretch>
        </p:blipFill>
        <p:spPr bwMode="auto">
          <a:xfrm>
            <a:off x="179512" y="1196752"/>
            <a:ext cx="766834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1520" y="3284984"/>
            <a:ext cx="648072" cy="2880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t="22766" r="26713" b="28995"/>
          <a:stretch>
            <a:fillRect/>
          </a:stretch>
        </p:blipFill>
        <p:spPr bwMode="auto">
          <a:xfrm>
            <a:off x="0" y="1412776"/>
            <a:ext cx="8244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KIWC/sentence views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0" y="3429000"/>
            <a:ext cx="648072" cy="2880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representation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Simple frequency:</a:t>
            </a:r>
          </a:p>
          <a:p>
            <a:pPr lvl="1"/>
            <a:r>
              <a:rPr lang="en-GB" dirty="0" smtClean="0"/>
              <a:t>Just the raw frequency of the word/phrase</a:t>
            </a:r>
          </a:p>
          <a:p>
            <a:r>
              <a:rPr lang="en-GB" dirty="0" smtClean="0"/>
              <a:t>Multilevel frequency distribution:</a:t>
            </a:r>
          </a:p>
          <a:p>
            <a:pPr lvl="1"/>
            <a:r>
              <a:rPr lang="en-GB" dirty="0" smtClean="0"/>
              <a:t>Cross-classification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. frequency of word/phrase by document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frequency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5225653" cy="258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Quiver</a:t>
            </a:r>
            <a:r>
              <a:rPr lang="en-GB" dirty="0" smtClean="0"/>
              <a:t>: 100 times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Quiver</a:t>
            </a:r>
            <a:r>
              <a:rPr lang="en-GB" dirty="0" smtClean="0"/>
              <a:t>: 50 times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Quiver</a:t>
            </a:r>
            <a:r>
              <a:rPr lang="en-GB" dirty="0" smtClean="0"/>
              <a:t>: 50 times</a:t>
            </a:r>
            <a:endParaRPr lang="en-GB" i="1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771800" y="2348880"/>
            <a:ext cx="576064" cy="48965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9552" y="522920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distribution of </a:t>
            </a:r>
            <a:r>
              <a:rPr lang="en-GB" i="1" dirty="0" smtClean="0"/>
              <a:t>quiver</a:t>
            </a:r>
            <a:r>
              <a:rPr lang="en-GB" dirty="0" smtClean="0"/>
              <a:t> over the 2 </a:t>
            </a:r>
            <a:r>
              <a:rPr lang="en-GB" dirty="0" err="1" smtClean="0"/>
              <a:t>subcorpora</a:t>
            </a:r>
            <a:r>
              <a:rPr lang="en-GB" dirty="0" smtClean="0"/>
              <a:t> matches the distribution of the two </a:t>
            </a:r>
            <a:r>
              <a:rPr lang="en-GB" dirty="0" err="1" smtClean="0"/>
              <a:t>subcorpora</a:t>
            </a:r>
            <a:r>
              <a:rPr lang="en-GB" dirty="0" smtClean="0"/>
              <a:t> within the whole (50%)</a:t>
            </a:r>
          </a:p>
          <a:p>
            <a:r>
              <a:rPr lang="en-GB" dirty="0" smtClean="0"/>
              <a:t>Relative frequency in A = 100%</a:t>
            </a:r>
          </a:p>
          <a:p>
            <a:r>
              <a:rPr lang="en-GB" dirty="0" smtClean="0"/>
              <a:t>Relative frequency in B = 100%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2204864"/>
            <a:ext cx="2051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Expectation: Since A is 50% and B is 50% of total, then </a:t>
            </a:r>
            <a:r>
              <a:rPr lang="en-GB" i="1" dirty="0" smtClean="0"/>
              <a:t>quiver</a:t>
            </a:r>
            <a:r>
              <a:rPr lang="en-GB" dirty="0" smtClean="0"/>
              <a:t> would be expected to occur 50% of the time in A and 50% of the time in B.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Verdana" charset="0"/>
              </a:rPr>
              <a:t>Some basic concepts</a:t>
            </a:r>
            <a:endParaRPr lang="en-GB" dirty="0">
              <a:latin typeface="Verdana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GB" dirty="0" smtClean="0">
                <a:latin typeface="Verdana" charset="0"/>
              </a:rPr>
              <a:t>Part 1</a:t>
            </a:r>
            <a:endParaRPr lang="en-GB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by doc type</a:t>
            </a:r>
            <a:endParaRPr lang="en-GB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7872" t="76765" r="51179" b="4515"/>
          <a:stretch>
            <a:fillRect/>
          </a:stretch>
        </p:blipFill>
        <p:spPr bwMode="auto">
          <a:xfrm>
            <a:off x="539552" y="1484784"/>
            <a:ext cx="8064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4437112"/>
            <a:ext cx="360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Thickness = raw frequency</a:t>
            </a:r>
          </a:p>
          <a:p>
            <a:r>
              <a:rPr lang="en-GB" dirty="0" smtClean="0"/>
              <a:t>Length = text type frequency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frequency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5225653" cy="258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Quiver</a:t>
            </a:r>
            <a:r>
              <a:rPr lang="en-GB" dirty="0" smtClean="0"/>
              <a:t>: 100 times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Quiver</a:t>
            </a:r>
            <a:r>
              <a:rPr lang="en-GB" dirty="0" smtClean="0"/>
              <a:t>: 75 times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Quiver</a:t>
            </a:r>
            <a:r>
              <a:rPr lang="en-GB" dirty="0" smtClean="0"/>
              <a:t>: 25 times</a:t>
            </a:r>
            <a:endParaRPr lang="en-GB" i="1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771800" y="2348880"/>
            <a:ext cx="576064" cy="48965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9552" y="522920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distribution of </a:t>
            </a:r>
            <a:r>
              <a:rPr lang="en-GB" i="1" dirty="0" smtClean="0"/>
              <a:t>quiver</a:t>
            </a:r>
            <a:r>
              <a:rPr lang="en-GB" dirty="0" smtClean="0"/>
              <a:t> over the 2 </a:t>
            </a:r>
            <a:r>
              <a:rPr lang="en-GB" dirty="0" err="1" smtClean="0"/>
              <a:t>subcorpora</a:t>
            </a:r>
            <a:r>
              <a:rPr lang="en-GB" dirty="0" smtClean="0"/>
              <a:t> </a:t>
            </a:r>
            <a:r>
              <a:rPr lang="en-GB" b="1" dirty="0" smtClean="0"/>
              <a:t>does not </a:t>
            </a:r>
            <a:r>
              <a:rPr lang="en-GB" dirty="0" smtClean="0"/>
              <a:t>match the distribution of the two </a:t>
            </a:r>
            <a:r>
              <a:rPr lang="en-GB" dirty="0" err="1" smtClean="0"/>
              <a:t>subcorpora</a:t>
            </a:r>
            <a:r>
              <a:rPr lang="en-GB" dirty="0" smtClean="0"/>
              <a:t> within the whole (50%)</a:t>
            </a:r>
          </a:p>
          <a:p>
            <a:r>
              <a:rPr lang="en-GB" dirty="0" smtClean="0"/>
              <a:t>Relative frequency in </a:t>
            </a:r>
            <a:r>
              <a:rPr lang="en-GB" b="1" dirty="0" smtClean="0"/>
              <a:t>A &gt; 100%</a:t>
            </a:r>
          </a:p>
          <a:p>
            <a:r>
              <a:rPr lang="en-GB" dirty="0" smtClean="0"/>
              <a:t>Relative frequency in </a:t>
            </a:r>
            <a:r>
              <a:rPr lang="en-GB" b="1" dirty="0" smtClean="0"/>
              <a:t>B &lt; 100%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2204864"/>
            <a:ext cx="2051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Expectation: Since A is 50% and B is 50% of total, then </a:t>
            </a:r>
            <a:r>
              <a:rPr lang="en-GB" i="1" dirty="0" smtClean="0"/>
              <a:t>quiver</a:t>
            </a:r>
            <a:r>
              <a:rPr lang="en-GB" dirty="0" smtClean="0"/>
              <a:t> would be expected to occur 50% of the time in A and 50% of the time in B.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better concordance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Slightly more informed</a:t>
            </a:r>
          </a:p>
          <a:p>
            <a:pPr lvl="1"/>
            <a:r>
              <a:rPr lang="en-GB" dirty="0" smtClean="0"/>
              <a:t>Search by lemma</a:t>
            </a:r>
          </a:p>
          <a:p>
            <a:pPr lvl="1"/>
            <a:r>
              <a:rPr lang="en-GB" dirty="0" smtClean="0"/>
              <a:t>Exploit POS information: quiver only as a verb</a:t>
            </a:r>
          </a:p>
          <a:p>
            <a:pPr lvl="1"/>
            <a:r>
              <a:rPr lang="en-GB" dirty="0" smtClean="0"/>
              <a:t>Look at frequencies of node + word to the right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3: </a:t>
            </a:r>
            <a:r>
              <a:rPr lang="en-GB" i="1" dirty="0" smtClean="0"/>
              <a:t>big, large, great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A traditional dictionary (OED online):</a:t>
            </a:r>
          </a:p>
          <a:p>
            <a:pPr lvl="1"/>
            <a:r>
              <a:rPr lang="en-GB" sz="2200" b="1" dirty="0" smtClean="0"/>
              <a:t>large </a:t>
            </a:r>
            <a:r>
              <a:rPr lang="en-GB" sz="2200" dirty="0" smtClean="0"/>
              <a:t>adj.</a:t>
            </a:r>
            <a:r>
              <a:rPr lang="en-GB" sz="2200" b="1" dirty="0" smtClean="0"/>
              <a:t> </a:t>
            </a:r>
            <a:r>
              <a:rPr lang="en-GB" sz="2200" i="1" dirty="0" smtClean="0"/>
              <a:t>of considerable or relatively great size, extent, or capacity</a:t>
            </a:r>
            <a:r>
              <a:rPr lang="en-GB" sz="2200" dirty="0" smtClean="0"/>
              <a:t> </a:t>
            </a:r>
          </a:p>
          <a:p>
            <a:pPr lvl="1"/>
            <a:r>
              <a:rPr lang="en-GB" sz="2200" b="1" dirty="0" smtClean="0"/>
              <a:t>big </a:t>
            </a:r>
            <a:r>
              <a:rPr lang="en-GB" sz="2200" dirty="0" smtClean="0"/>
              <a:t>adj. </a:t>
            </a:r>
            <a:r>
              <a:rPr lang="en-GB" sz="2200" i="1" dirty="0" smtClean="0"/>
              <a:t>of considerable size, physical power, or extent </a:t>
            </a:r>
          </a:p>
          <a:p>
            <a:pPr lvl="1"/>
            <a:r>
              <a:rPr lang="en-GB" sz="2200" b="1" dirty="0" smtClean="0"/>
              <a:t>great</a:t>
            </a:r>
            <a:r>
              <a:rPr lang="en-GB" sz="2200" dirty="0" smtClean="0"/>
              <a:t> adj. </a:t>
            </a:r>
            <a:r>
              <a:rPr lang="en-GB" sz="2200" i="1" dirty="0" smtClean="0"/>
              <a:t>of an extent, amount, or intensity considerably above average </a:t>
            </a:r>
          </a:p>
          <a:p>
            <a:pPr lvl="1"/>
            <a:endParaRPr lang="en-GB" sz="2200" i="1" dirty="0" smtClean="0"/>
          </a:p>
          <a:p>
            <a:r>
              <a:rPr lang="en-GB" sz="2400" dirty="0" smtClean="0"/>
              <a:t>Can collocational analysis give a better sense of the differences?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motivating 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446028" cy="5450417"/>
          </a:xfrm>
        </p:spPr>
        <p:txBody>
          <a:bodyPr/>
          <a:lstStyle/>
          <a:p>
            <a:r>
              <a:rPr lang="en-GB" sz="2600" dirty="0"/>
              <a:t>Consider phrases such as:</a:t>
            </a:r>
          </a:p>
          <a:p>
            <a:pPr lvl="1"/>
            <a:r>
              <a:rPr lang="en-GB" sz="2200" dirty="0"/>
              <a:t>strong tea		</a:t>
            </a:r>
            <a:r>
              <a:rPr lang="en-GB" sz="2200" dirty="0" smtClean="0"/>
              <a:t>	? </a:t>
            </a:r>
            <a:r>
              <a:rPr lang="en-GB" sz="2200" dirty="0"/>
              <a:t>powerful tea</a:t>
            </a:r>
          </a:p>
          <a:p>
            <a:pPr lvl="1"/>
            <a:r>
              <a:rPr lang="en-GB" sz="2200" dirty="0"/>
              <a:t>strong support		? powerful support</a:t>
            </a:r>
          </a:p>
          <a:p>
            <a:pPr lvl="1"/>
            <a:r>
              <a:rPr lang="en-GB" sz="2200" dirty="0"/>
              <a:t>powerful drug		? strong drug</a:t>
            </a:r>
          </a:p>
          <a:p>
            <a:endParaRPr lang="en-GB" sz="2600" dirty="0" smtClean="0"/>
          </a:p>
          <a:p>
            <a:r>
              <a:rPr lang="en-GB" sz="2600" dirty="0" smtClean="0"/>
              <a:t>Traditional </a:t>
            </a:r>
            <a:r>
              <a:rPr lang="en-GB" sz="2600" dirty="0"/>
              <a:t>semantic theories have difficulty accounting for these patterns.</a:t>
            </a:r>
          </a:p>
          <a:p>
            <a:pPr lvl="1"/>
            <a:r>
              <a:rPr lang="en-GB" sz="2200" i="1" dirty="0"/>
              <a:t>strong</a:t>
            </a:r>
            <a:r>
              <a:rPr lang="en-GB" sz="2200" dirty="0"/>
              <a:t> and </a:t>
            </a:r>
            <a:r>
              <a:rPr lang="en-GB" sz="2200" i="1" dirty="0"/>
              <a:t>powerful</a:t>
            </a:r>
            <a:r>
              <a:rPr lang="en-GB" sz="2200" dirty="0"/>
              <a:t> </a:t>
            </a:r>
            <a:r>
              <a:rPr lang="en-GB" sz="2200" dirty="0" smtClean="0"/>
              <a:t>seem to be </a:t>
            </a:r>
            <a:r>
              <a:rPr lang="en-GB" sz="2200" dirty="0"/>
              <a:t>near-synonyms</a:t>
            </a:r>
          </a:p>
          <a:p>
            <a:pPr lvl="1"/>
            <a:r>
              <a:rPr lang="en-GB" sz="2200" dirty="0"/>
              <a:t>do we claim they have different senses?</a:t>
            </a:r>
          </a:p>
          <a:p>
            <a:pPr lvl="1"/>
            <a:r>
              <a:rPr lang="en-GB" sz="2200" dirty="0"/>
              <a:t>what is the crucial difference?</a:t>
            </a:r>
          </a:p>
          <a:p>
            <a:pPr lvl="1"/>
            <a:endParaRPr lang="en-GB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empiricist view of meaning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600" dirty="0" smtClean="0"/>
              <a:t>Firth’s </a:t>
            </a:r>
            <a:r>
              <a:rPr lang="en-GB" sz="2600" dirty="0"/>
              <a:t>view (1957):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“You shall know a word by the company it keeps”</a:t>
            </a:r>
          </a:p>
          <a:p>
            <a:pPr lvl="1">
              <a:lnSpc>
                <a:spcPct val="80000"/>
              </a:lnSpc>
            </a:pPr>
            <a:endParaRPr lang="en-GB" sz="2200" dirty="0" smtClean="0"/>
          </a:p>
          <a:p>
            <a:pPr lvl="1">
              <a:lnSpc>
                <a:spcPct val="80000"/>
              </a:lnSpc>
            </a:pPr>
            <a:r>
              <a:rPr lang="en-GB" sz="2200" dirty="0" smtClean="0"/>
              <a:t>This </a:t>
            </a:r>
            <a:r>
              <a:rPr lang="en-GB" sz="2200" dirty="0"/>
              <a:t>is a </a:t>
            </a:r>
            <a:r>
              <a:rPr lang="en-GB" sz="2200" b="1" dirty="0">
                <a:solidFill>
                  <a:schemeClr val="tx2"/>
                </a:solidFill>
              </a:rPr>
              <a:t>contextual</a:t>
            </a:r>
            <a:r>
              <a:rPr lang="en-GB" sz="2200" dirty="0"/>
              <a:t> view of meaning, akin to that espoused by Wittgenstein (1953).</a:t>
            </a:r>
          </a:p>
          <a:p>
            <a:pPr lvl="1">
              <a:lnSpc>
                <a:spcPct val="80000"/>
              </a:lnSpc>
            </a:pPr>
            <a:endParaRPr lang="en-GB" sz="2200" dirty="0" smtClean="0"/>
          </a:p>
          <a:p>
            <a:pPr lvl="1">
              <a:lnSpc>
                <a:spcPct val="80000"/>
              </a:lnSpc>
            </a:pPr>
            <a:r>
              <a:rPr lang="en-GB" sz="2200" dirty="0" smtClean="0"/>
              <a:t>In </a:t>
            </a:r>
            <a:r>
              <a:rPr lang="en-GB" sz="2200" dirty="0"/>
              <a:t>the </a:t>
            </a:r>
            <a:r>
              <a:rPr lang="en-GB" sz="2200" dirty="0" err="1"/>
              <a:t>Firthian</a:t>
            </a:r>
            <a:r>
              <a:rPr lang="en-GB" sz="2200" dirty="0"/>
              <a:t> tradition, attention is paid to patterns that crop up with regularity in language.</a:t>
            </a:r>
          </a:p>
          <a:p>
            <a:pPr lvl="2">
              <a:lnSpc>
                <a:spcPct val="80000"/>
              </a:lnSpc>
            </a:pPr>
            <a:r>
              <a:rPr lang="en-GB" sz="2100" dirty="0"/>
              <a:t>Contrast symbolic/rationalist approaches, emphasising </a:t>
            </a:r>
            <a:r>
              <a:rPr lang="en-GB" sz="2100" dirty="0" err="1"/>
              <a:t>polysemy</a:t>
            </a:r>
            <a:r>
              <a:rPr lang="en-GB" sz="2100" dirty="0"/>
              <a:t>, componential analysis, etc.</a:t>
            </a:r>
          </a:p>
          <a:p>
            <a:pPr lvl="1">
              <a:lnSpc>
                <a:spcPct val="80000"/>
              </a:lnSpc>
            </a:pPr>
            <a:endParaRPr lang="en-GB" sz="2200" dirty="0" smtClean="0"/>
          </a:p>
          <a:p>
            <a:pPr lvl="1">
              <a:lnSpc>
                <a:spcPct val="80000"/>
              </a:lnSpc>
            </a:pPr>
            <a:r>
              <a:rPr lang="en-GB" sz="2200" dirty="0" smtClean="0"/>
              <a:t>Statistical </a:t>
            </a:r>
            <a:r>
              <a:rPr lang="en-GB" sz="2200" dirty="0"/>
              <a:t>work on collocations tends to follow this tradition.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Defining collocations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600" dirty="0"/>
              <a:t>“Collocations … are statements of the habitual or customary places of [a] word.” (Firth 1957)</a:t>
            </a:r>
          </a:p>
          <a:p>
            <a:pPr>
              <a:lnSpc>
                <a:spcPct val="80000"/>
              </a:lnSpc>
            </a:pPr>
            <a:endParaRPr lang="en-GB" sz="2600" dirty="0" smtClean="0"/>
          </a:p>
          <a:p>
            <a:pPr>
              <a:lnSpc>
                <a:spcPct val="80000"/>
              </a:lnSpc>
            </a:pPr>
            <a:r>
              <a:rPr lang="en-GB" sz="2600" dirty="0" smtClean="0"/>
              <a:t>Characteristics/Expectations</a:t>
            </a:r>
            <a:r>
              <a:rPr lang="en-GB" sz="26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regular/frequently attested;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occur within a narrow window (span of few words);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not fully compositional;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non-substitutable;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non-modifiable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display category restrictions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GB" sz="21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Collocation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term </a:t>
            </a:r>
            <a:r>
              <a:rPr lang="en-GB" i="1" dirty="0" smtClean="0"/>
              <a:t>collocation </a:t>
            </a:r>
            <a:r>
              <a:rPr lang="en-GB" dirty="0" smtClean="0"/>
              <a:t>typically refers to some semantically interesting relationship between two (or more) words.</a:t>
            </a:r>
          </a:p>
          <a:p>
            <a:r>
              <a:rPr lang="en-GB" dirty="0" smtClean="0"/>
              <a:t>But the techniques we will look at are in fact </a:t>
            </a:r>
            <a:r>
              <a:rPr lang="en-GB" dirty="0" err="1" smtClean="0"/>
              <a:t>generalisable</a:t>
            </a:r>
            <a:r>
              <a:rPr lang="en-GB" dirty="0" smtClean="0"/>
              <a:t>. Can be used to quantify the “closeness” between any two words.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21282" r="32208" b="8829"/>
          <a:stretch>
            <a:fillRect/>
          </a:stretch>
        </p:blipFill>
        <p:spPr bwMode="auto">
          <a:xfrm>
            <a:off x="3491880" y="2852936"/>
            <a:ext cx="5400600" cy="365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some data!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Run a concordance for big/large/great. </a:t>
            </a:r>
          </a:p>
          <a:p>
            <a:pPr lvl="1"/>
            <a:r>
              <a:rPr lang="en-GB" sz="2200" dirty="0" smtClean="0"/>
              <a:t>You can control how wide your window is. Use the </a:t>
            </a:r>
            <a:r>
              <a:rPr lang="en-GB" sz="2200" i="1" dirty="0" smtClean="0"/>
              <a:t>context</a:t>
            </a:r>
            <a:r>
              <a:rPr lang="en-GB" sz="2200" dirty="0" smtClean="0"/>
              <a:t> option from the left menu.</a:t>
            </a:r>
          </a:p>
          <a:p>
            <a:pPr lvl="1"/>
            <a:r>
              <a:rPr lang="en-GB" sz="2200" dirty="0" smtClean="0"/>
              <a:t>We can restrict our search to the </a:t>
            </a:r>
            <a:r>
              <a:rPr lang="en-GB" sz="2200" b="1" dirty="0" smtClean="0"/>
              <a:t>immediate right collocate which is a noun.</a:t>
            </a:r>
            <a:endParaRPr lang="en-GB" sz="2200" dirty="0" smtClean="0"/>
          </a:p>
          <a:p>
            <a:endParaRPr lang="en-GB" sz="2600" dirty="0"/>
          </a:p>
          <a:p>
            <a:pPr lvl="1"/>
            <a:endParaRPr lang="en-GB" sz="2200" dirty="0"/>
          </a:p>
          <a:p>
            <a:pPr lvl="1"/>
            <a:endParaRPr lang="en-GB" sz="2200" dirty="0" smtClean="0"/>
          </a:p>
        </p:txBody>
      </p:sp>
      <p:sp>
        <p:nvSpPr>
          <p:cNvPr id="6" name="Oval 5"/>
          <p:cNvSpPr/>
          <p:nvPr/>
        </p:nvSpPr>
        <p:spPr>
          <a:xfrm>
            <a:off x="6444208" y="5157192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some data!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124744"/>
            <a:ext cx="4485588" cy="5450417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Make a note of:</a:t>
            </a:r>
          </a:p>
          <a:p>
            <a:pPr lvl="1"/>
            <a:r>
              <a:rPr lang="en-GB" sz="2200" dirty="0" smtClean="0"/>
              <a:t>The frequency of each adjective</a:t>
            </a:r>
          </a:p>
          <a:p>
            <a:pPr lvl="1"/>
            <a:endParaRPr lang="en-GB" sz="2200" dirty="0" smtClean="0"/>
          </a:p>
          <a:p>
            <a:r>
              <a:rPr lang="en-GB" sz="2600" dirty="0" smtClean="0"/>
              <a:t>For each adjective, generate the list of collocates by choosing the </a:t>
            </a:r>
            <a:r>
              <a:rPr lang="en-GB" sz="2600" i="1" dirty="0" smtClean="0"/>
              <a:t>collocations </a:t>
            </a:r>
            <a:r>
              <a:rPr lang="en-GB" sz="2600" dirty="0" smtClean="0"/>
              <a:t>option from the left menu.</a:t>
            </a:r>
          </a:p>
          <a:p>
            <a:endParaRPr lang="en-GB" sz="2600" dirty="0"/>
          </a:p>
          <a:p>
            <a:r>
              <a:rPr lang="en-GB" sz="2600" dirty="0" smtClean="0"/>
              <a:t>Sort the collocates by frequency. Take note of:</a:t>
            </a:r>
            <a:endParaRPr lang="en-GB" sz="2600" dirty="0"/>
          </a:p>
          <a:p>
            <a:pPr lvl="1"/>
            <a:r>
              <a:rPr lang="en-GB" sz="2200" dirty="0" smtClean="0"/>
              <a:t>The top 10 most frequent </a:t>
            </a:r>
            <a:r>
              <a:rPr lang="en-GB" sz="2200" b="1" dirty="0" smtClean="0"/>
              <a:t>NOUN</a:t>
            </a:r>
            <a:r>
              <a:rPr lang="en-GB" sz="2200" dirty="0" smtClean="0"/>
              <a:t> collocates.</a:t>
            </a:r>
            <a:endParaRPr lang="mt-MT" sz="2200" dirty="0" smtClean="0"/>
          </a:p>
          <a:p>
            <a:pPr lvl="1">
              <a:buNone/>
            </a:pPr>
            <a:endParaRPr lang="en-GB" sz="2200" dirty="0" smtClean="0"/>
          </a:p>
          <a:p>
            <a:endParaRPr lang="en-GB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9128" t="23250" r="57666" b="34422"/>
          <a:stretch>
            <a:fillRect/>
          </a:stretch>
        </p:blipFill>
        <p:spPr bwMode="auto">
          <a:xfrm>
            <a:off x="179512" y="1700808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472" t="14846" r="18779" b="57074"/>
          <a:stretch>
            <a:fillRect/>
          </a:stretch>
        </p:blipFill>
        <p:spPr bwMode="auto">
          <a:xfrm>
            <a:off x="179512" y="1484784"/>
            <a:ext cx="85689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 of collocational strength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24745"/>
            <a:ext cx="8446028" cy="1872208"/>
          </a:xfrm>
        </p:spPr>
        <p:txBody>
          <a:bodyPr/>
          <a:lstStyle/>
          <a:p>
            <a:r>
              <a:rPr lang="en-GB" dirty="0" smtClean="0"/>
              <a:t>Statistical measures of collocational strength are based on the following notion:</a:t>
            </a:r>
          </a:p>
          <a:p>
            <a:pPr lvl="1"/>
            <a:r>
              <a:rPr lang="en-GB" dirty="0" smtClean="0"/>
              <a:t>If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 are truly collocated then the likelihood of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 cropping up together should be greater than the likelihood of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 cropping up independently.</a:t>
            </a:r>
          </a:p>
          <a:p>
            <a:endParaRPr lang="en-GB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23528" y="3140968"/>
            <a:ext cx="417646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1: 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independent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If this is true, the P(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y|x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 should be no larger than P(y)P(x)</a:t>
            </a:r>
            <a:endParaRPr kumimoji="0" lang="en-GB" sz="20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0" y="3140968"/>
            <a:ext cx="417646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2: 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collocated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If this is true, the P(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y|x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 should be (significantly) larger than P(y)P(x)</a:t>
            </a:r>
            <a:endParaRPr kumimoji="0" lang="en-GB" sz="20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measures: Mutual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ratio that seeks to answer the question:</a:t>
            </a:r>
          </a:p>
          <a:p>
            <a:pPr lvl="1"/>
            <a:r>
              <a:rPr lang="en-GB" dirty="0" smtClean="0"/>
              <a:t>How much do I get to know about </a:t>
            </a:r>
            <a:r>
              <a:rPr lang="en-GB" i="1" dirty="0" smtClean="0"/>
              <a:t>y</a:t>
            </a:r>
            <a:endParaRPr lang="en-GB" dirty="0" smtClean="0"/>
          </a:p>
          <a:p>
            <a:pPr lvl="1"/>
            <a:r>
              <a:rPr lang="en-GB" dirty="0" smtClean="0"/>
              <a:t>If I also know about </a:t>
            </a:r>
            <a:r>
              <a:rPr lang="en-GB" i="1" dirty="0" smtClean="0"/>
              <a:t>x</a:t>
            </a:r>
            <a:endParaRPr lang="en-GB" dirty="0" smtClean="0"/>
          </a:p>
          <a:p>
            <a:pPr lvl="2"/>
            <a:r>
              <a:rPr lang="en-GB" dirty="0" smtClean="0"/>
              <a:t>(i.e. How much information about y is contained in x)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The relevant sense of information here:</a:t>
            </a:r>
          </a:p>
          <a:p>
            <a:pPr lvl="2"/>
            <a:r>
              <a:rPr lang="en-GB" dirty="0" smtClean="0"/>
              <a:t>Occurrence: does an occurrence of </a:t>
            </a:r>
            <a:r>
              <a:rPr lang="en-GB" i="1" dirty="0" smtClean="0"/>
              <a:t>x</a:t>
            </a:r>
            <a:r>
              <a:rPr lang="en-GB" dirty="0" smtClean="0"/>
              <a:t> also guarantee that </a:t>
            </a:r>
            <a:r>
              <a:rPr lang="en-GB" i="1" dirty="0" smtClean="0"/>
              <a:t>y</a:t>
            </a:r>
            <a:r>
              <a:rPr lang="en-GB" dirty="0" smtClean="0"/>
              <a:t> will occur?</a:t>
            </a:r>
            <a:endParaRPr lang="en-GB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203848" y="1484784"/>
          <a:ext cx="2159000" cy="939800"/>
        </p:xfrm>
        <a:graphic>
          <a:graphicData uri="http://schemas.openxmlformats.org/presentationml/2006/ole">
            <p:oleObj spid="_x0000_s5122" name="Equation" r:id="rId3" imgW="21589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measures: T-test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ratio that seeks to answer the question:</a:t>
            </a:r>
          </a:p>
          <a:p>
            <a:pPr lvl="1"/>
            <a:r>
              <a:rPr lang="en-GB" dirty="0" smtClean="0"/>
              <a:t>If I make the assumption that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 are related, does this differ statistically from the assumption that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 are not related?</a:t>
            </a:r>
          </a:p>
          <a:p>
            <a:r>
              <a:rPr lang="en-GB" dirty="0" smtClean="0"/>
              <a:t>Example: is </a:t>
            </a:r>
            <a:r>
              <a:rPr lang="en-GB" i="1" dirty="0" smtClean="0"/>
              <a:t>large number</a:t>
            </a:r>
            <a:r>
              <a:rPr lang="en-GB" dirty="0" smtClean="0"/>
              <a:t> a collocation?</a:t>
            </a:r>
          </a:p>
          <a:p>
            <a:pPr lvl="1"/>
            <a:r>
              <a:rPr lang="en-GB" dirty="0" smtClean="0"/>
              <a:t>My corpus (</a:t>
            </a:r>
            <a:r>
              <a:rPr lang="en-GB" dirty="0" err="1" smtClean="0"/>
              <a:t>ukWaC</a:t>
            </a:r>
            <a:r>
              <a:rPr lang="en-GB" dirty="0" smtClean="0"/>
              <a:t>) contains 239,074,304 two-word sequences. </a:t>
            </a:r>
          </a:p>
          <a:p>
            <a:pPr lvl="1"/>
            <a:r>
              <a:rPr lang="en-GB" dirty="0" smtClean="0"/>
              <a:t>I can answer the question above by counting how many of these sequences are the one I am interested in.</a:t>
            </a:r>
          </a:p>
          <a:p>
            <a:pPr lvl="2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measures: T-test cont/d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2132856"/>
          <a:ext cx="42672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168400"/>
                <a:gridCol w="14224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&lt;large x&gt;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&lt;x number(s)&gt;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C(w)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555,510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1,303,561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P(w)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0.0023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0.0054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P(large)P(number)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0.0000126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47320" y="2407280"/>
          <a:ext cx="4038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092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Large number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Any bigram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C(w1,w2)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50,833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239,074,304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P(large</a:t>
                      </a:r>
                      <a:r>
                        <a:rPr lang="en-GB" sz="1400" baseline="0" dirty="0" smtClean="0"/>
                        <a:t> number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0.00021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412776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Large</a:t>
            </a:r>
            <a:r>
              <a:rPr lang="en-GB" b="1" dirty="0" smtClean="0">
                <a:solidFill>
                  <a:srgbClr val="002060"/>
                </a:solidFill>
              </a:rPr>
              <a:t> and </a:t>
            </a:r>
            <a:r>
              <a:rPr lang="en-GB" b="1" i="1" dirty="0" smtClean="0">
                <a:solidFill>
                  <a:srgbClr val="002060"/>
                </a:solidFill>
              </a:rPr>
              <a:t>number</a:t>
            </a:r>
            <a:r>
              <a:rPr lang="en-GB" b="1" dirty="0" smtClean="0">
                <a:solidFill>
                  <a:srgbClr val="002060"/>
                </a:solidFill>
              </a:rPr>
              <a:t> are 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independent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7" y="141277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Large </a:t>
            </a:r>
            <a:r>
              <a:rPr lang="en-GB" b="1" dirty="0" smtClean="0">
                <a:solidFill>
                  <a:srgbClr val="002060"/>
                </a:solidFill>
              </a:rPr>
              <a:t>and </a:t>
            </a:r>
            <a:r>
              <a:rPr lang="en-GB" b="1" i="1" dirty="0" smtClean="0">
                <a:solidFill>
                  <a:srgbClr val="002060"/>
                </a:solidFill>
              </a:rPr>
              <a:t>number</a:t>
            </a:r>
            <a:r>
              <a:rPr lang="en-GB" b="1" dirty="0" smtClean="0">
                <a:solidFill>
                  <a:srgbClr val="002060"/>
                </a:solidFill>
              </a:rPr>
              <a:t> are not 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independent (i.e. They are collocated)</a:t>
            </a:r>
            <a:endParaRPr lang="en-GB" b="1" i="1" dirty="0">
              <a:solidFill>
                <a:srgbClr val="00206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082752" y="4534808"/>
          <a:ext cx="3049587" cy="762000"/>
        </p:xfrm>
        <a:graphic>
          <a:graphicData uri="http://schemas.openxmlformats.org/presentationml/2006/ole">
            <p:oleObj spid="_x0000_s7170" name="Equation" r:id="rId3" imgW="210816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measures: chi-square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ratio that seeks to answer the question:</a:t>
            </a:r>
          </a:p>
          <a:p>
            <a:pPr lvl="1"/>
            <a:r>
              <a:rPr lang="en-GB" dirty="0" smtClean="0"/>
              <a:t>If I make the assumption that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 are related, does this differ statistically from the assumption that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 are not related?</a:t>
            </a:r>
          </a:p>
          <a:p>
            <a:pPr lvl="1"/>
            <a:r>
              <a:rPr lang="en-GB" dirty="0" smtClean="0"/>
              <a:t>I.e. Just like the t-test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Main difference:</a:t>
            </a:r>
          </a:p>
          <a:p>
            <a:pPr lvl="1"/>
            <a:r>
              <a:rPr lang="en-GB" dirty="0" smtClean="0"/>
              <a:t>The t-test works with probabilities</a:t>
            </a:r>
          </a:p>
          <a:p>
            <a:pPr lvl="1"/>
            <a:r>
              <a:rPr lang="en-GB" dirty="0" smtClean="0"/>
              <a:t>Chi-square is designed to work directly with frequencies.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measures: log likelihood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ratio that seeks to answer the question:</a:t>
            </a:r>
          </a:p>
          <a:p>
            <a:pPr lvl="1"/>
            <a:r>
              <a:rPr lang="en-GB" dirty="0" smtClean="0"/>
              <a:t>What evidence do I have for the hypothesis that x and y are related, compared to the hypothesis that they are not?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(I won’t go into the maths)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Log likelihood is used more often than chi-square (and can be interpreted in much the same way).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3369"/>
            <a:ext cx="7556313" cy="703344"/>
          </a:xfrm>
        </p:spPr>
        <p:txBody>
          <a:bodyPr/>
          <a:lstStyle/>
          <a:p>
            <a:r>
              <a:rPr lang="en-GB" dirty="0" smtClean="0"/>
              <a:t>Text (vertical format)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33835" y="1700809"/>
            <a:ext cx="2417342" cy="453650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Didelphoidea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Didelphoidea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hija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superfamilja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ta</a:t>
            </a:r>
            <a:r>
              <a:rPr lang="en-GB" sz="1400" dirty="0" smtClean="0"/>
              <a:t>'</a:t>
            </a:r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mammiferi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marsupjali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smtClean="0"/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eżattament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smtClean="0"/>
              <a:t>l-</a:t>
            </a:r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opossumi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tal</a:t>
            </a:r>
            <a:r>
              <a:rPr lang="en-GB" sz="1400" dirty="0" smtClean="0"/>
              <a:t>-</a:t>
            </a:r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kontinenti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err="1" smtClean="0"/>
              <a:t>Amerikani</a:t>
            </a: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endParaRPr lang="en-GB" sz="1400" dirty="0" smtClean="0"/>
          </a:p>
          <a:p>
            <a:pPr marL="0">
              <a:spcBef>
                <a:spcPts val="0"/>
              </a:spcBef>
              <a:buNone/>
            </a:pPr>
            <a:r>
              <a:rPr lang="en-GB" sz="1400" dirty="0" smtClean="0"/>
              <a:t>...</a:t>
            </a:r>
          </a:p>
          <a:p>
            <a:pPr marL="0">
              <a:spcBef>
                <a:spcPts val="0"/>
              </a:spcBef>
              <a:buNone/>
            </a:pPr>
            <a:r>
              <a:rPr lang="en-GB" sz="1400" dirty="0" smtClean="0"/>
              <a:t>...</a:t>
            </a:r>
          </a:p>
          <a:p>
            <a:pPr marL="0">
              <a:spcBef>
                <a:spcPts val="0"/>
              </a:spcBef>
              <a:buNone/>
            </a:pPr>
            <a:r>
              <a:rPr lang="en-GB" sz="1400" dirty="0" smtClean="0"/>
              <a:t>...</a:t>
            </a:r>
          </a:p>
          <a:p>
            <a:pPr marL="0">
              <a:spcBef>
                <a:spcPts val="0"/>
              </a:spcBef>
              <a:buNone/>
            </a:pPr>
            <a:endParaRPr lang="en-GB" sz="14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7558960" cy="504056"/>
          </a:xfrm>
        </p:spPr>
        <p:txBody>
          <a:bodyPr/>
          <a:lstStyle/>
          <a:p>
            <a:r>
              <a:rPr lang="en-GB" dirty="0" smtClean="0"/>
              <a:t>Paragraph splitting, sentence splitting, tokenisation</a:t>
            </a:r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5364088" y="1628800"/>
            <a:ext cx="144016" cy="432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67200" y="16288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4243064" y="2204865"/>
            <a:ext cx="360040" cy="26642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75112" y="3429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827240" y="393305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20" name="Right Brace 19"/>
          <p:cNvSpPr/>
          <p:nvPr/>
        </p:nvSpPr>
        <p:spPr>
          <a:xfrm>
            <a:off x="5395192" y="2276873"/>
            <a:ext cx="360040" cy="38164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/>
          <p:cNvSpPr/>
          <p:nvPr/>
        </p:nvSpPr>
        <p:spPr>
          <a:xfrm>
            <a:off x="4171056" y="5013177"/>
            <a:ext cx="360040" cy="1152128"/>
          </a:xfrm>
          <a:prstGeom prst="rightBrace">
            <a:avLst>
              <a:gd name="adj1" fmla="val 1869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603104" y="544522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948264" y="371703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4" name="Right Brace 23"/>
          <p:cNvSpPr/>
          <p:nvPr/>
        </p:nvSpPr>
        <p:spPr>
          <a:xfrm>
            <a:off x="6444208" y="1628800"/>
            <a:ext cx="432048" cy="46085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Brace 24"/>
          <p:cNvSpPr/>
          <p:nvPr/>
        </p:nvSpPr>
        <p:spPr>
          <a:xfrm>
            <a:off x="4283968" y="1700808"/>
            <a:ext cx="144016" cy="432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387080" y="170080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4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Verdana" charset="0"/>
              </a:rPr>
              <a:t>Metadata</a:t>
            </a:r>
            <a:endParaRPr lang="en-GB" dirty="0">
              <a:latin typeface="Verdana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600" b="1" dirty="0" smtClean="0">
                <a:solidFill>
                  <a:schemeClr val="accent1"/>
                </a:solidFill>
                <a:latin typeface="Verdana" charset="0"/>
              </a:rPr>
              <a:t>Text-level</a:t>
            </a:r>
          </a:p>
          <a:p>
            <a:pPr eaLnBrk="1" hangingPunct="1"/>
            <a:r>
              <a:rPr lang="en-GB" sz="2600" dirty="0" smtClean="0">
                <a:latin typeface="Verdana" charset="0"/>
              </a:rPr>
              <a:t>Information </a:t>
            </a:r>
            <a:r>
              <a:rPr lang="en-GB" sz="2600" dirty="0">
                <a:latin typeface="Verdana" charset="0"/>
              </a:rPr>
              <a:t>about the text, origins etc.</a:t>
            </a:r>
          </a:p>
          <a:p>
            <a:pPr lvl="1" eaLnBrk="1" hangingPunct="1"/>
            <a:r>
              <a:rPr lang="en-GB" sz="2200" dirty="0" smtClean="0">
                <a:latin typeface="Verdana" charset="0"/>
              </a:rPr>
              <a:t>E.g. Text genre</a:t>
            </a:r>
            <a:endParaRPr lang="en-GB" sz="2200" dirty="0">
              <a:latin typeface="Verdana" charset="0"/>
            </a:endParaRPr>
          </a:p>
          <a:p>
            <a:pPr eaLnBrk="1" hangingPunct="1"/>
            <a:r>
              <a:rPr lang="en-GB" sz="2600" dirty="0" smtClean="0">
                <a:latin typeface="Verdana" charset="0"/>
              </a:rPr>
              <a:t>Can </a:t>
            </a:r>
            <a:r>
              <a:rPr lang="en-GB" sz="2600" dirty="0">
                <a:latin typeface="Verdana" charset="0"/>
              </a:rPr>
              <a:t>be very detailed, e.g. include gender of </a:t>
            </a:r>
            <a:r>
              <a:rPr lang="en-GB" sz="2600" dirty="0" smtClean="0">
                <a:latin typeface="Verdana" charset="0"/>
              </a:rPr>
              <a:t>author</a:t>
            </a:r>
          </a:p>
          <a:p>
            <a:pPr lvl="1"/>
            <a:r>
              <a:rPr lang="en-GB" sz="2400" dirty="0" smtClean="0">
                <a:latin typeface="Verdana" charset="0"/>
              </a:rPr>
              <a:t>Depends on the info available. </a:t>
            </a:r>
            <a:endParaRPr lang="en-GB" sz="2400" dirty="0">
              <a:latin typeface="Verdana" charset="0"/>
            </a:endParaRPr>
          </a:p>
          <a:p>
            <a:pPr lvl="1" eaLnBrk="1" hangingPunct="1"/>
            <a:endParaRPr lang="en-GB" sz="22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Verdana" charset="0"/>
              </a:rPr>
              <a:t>Metadata</a:t>
            </a:r>
            <a:endParaRPr lang="en-GB" dirty="0">
              <a:latin typeface="Verdana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600" b="1" dirty="0" smtClean="0">
                <a:solidFill>
                  <a:schemeClr val="accent1"/>
                </a:solidFill>
                <a:latin typeface="Verdana" charset="0"/>
              </a:rPr>
              <a:t>Structural</a:t>
            </a:r>
          </a:p>
          <a:p>
            <a:pPr eaLnBrk="1" hangingPunct="1"/>
            <a:r>
              <a:rPr lang="en-GB" sz="2600" dirty="0" smtClean="0">
                <a:latin typeface="Verdana" charset="0"/>
              </a:rPr>
              <a:t>Information </a:t>
            </a:r>
            <a:r>
              <a:rPr lang="en-GB" sz="2600" dirty="0">
                <a:latin typeface="Verdana" charset="0"/>
              </a:rPr>
              <a:t>about </a:t>
            </a:r>
            <a:r>
              <a:rPr lang="en-GB" sz="2600" dirty="0" smtClean="0">
                <a:latin typeface="Verdana" charset="0"/>
              </a:rPr>
              <a:t>the principal divisions.</a:t>
            </a:r>
          </a:p>
          <a:p>
            <a:pPr lvl="1"/>
            <a:r>
              <a:rPr lang="en-GB" dirty="0" smtClean="0">
                <a:latin typeface="Verdana" charset="0"/>
              </a:rPr>
              <a:t>Section, heading, paragraph...</a:t>
            </a:r>
            <a:endParaRPr lang="en-GB" dirty="0">
              <a:latin typeface="Verdana" charset="0"/>
            </a:endParaRPr>
          </a:p>
          <a:p>
            <a:pPr lvl="1" eaLnBrk="1" hangingPunct="1"/>
            <a:endParaRPr lang="en-GB" sz="22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Verdana" charset="0"/>
              </a:rPr>
              <a:t>Metadata</a:t>
            </a:r>
            <a:endParaRPr lang="en-GB" dirty="0">
              <a:latin typeface="Verdana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600" b="1" dirty="0" smtClean="0">
                <a:solidFill>
                  <a:schemeClr val="accent1"/>
                </a:solidFill>
                <a:latin typeface="Verdana" charset="0"/>
              </a:rPr>
              <a:t>Token-level</a:t>
            </a:r>
          </a:p>
          <a:p>
            <a:pPr eaLnBrk="1" hangingPunct="1"/>
            <a:r>
              <a:rPr lang="en-GB" sz="2600" dirty="0" smtClean="0">
                <a:latin typeface="Verdana" charset="0"/>
              </a:rPr>
              <a:t>Information </a:t>
            </a:r>
            <a:r>
              <a:rPr lang="en-GB" sz="2600" dirty="0">
                <a:latin typeface="Verdana" charset="0"/>
              </a:rPr>
              <a:t>about </a:t>
            </a:r>
            <a:r>
              <a:rPr lang="en-GB" sz="2600" dirty="0" smtClean="0">
                <a:latin typeface="Verdana" charset="0"/>
              </a:rPr>
              <a:t>individual words:</a:t>
            </a:r>
          </a:p>
          <a:p>
            <a:pPr lvl="1"/>
            <a:r>
              <a:rPr lang="en-GB" dirty="0" smtClean="0">
                <a:latin typeface="Verdana" charset="0"/>
              </a:rPr>
              <a:t>Part of speech</a:t>
            </a:r>
          </a:p>
          <a:p>
            <a:pPr lvl="1"/>
            <a:r>
              <a:rPr lang="en-GB" dirty="0" smtClean="0">
                <a:latin typeface="Verdana" charset="0"/>
              </a:rPr>
              <a:t>Lemma </a:t>
            </a:r>
          </a:p>
          <a:p>
            <a:pPr lvl="1"/>
            <a:r>
              <a:rPr lang="en-GB" dirty="0" smtClean="0">
                <a:latin typeface="Verdana" charset="0"/>
              </a:rPr>
              <a:t>Orthographic info (e.g. Error coding)</a:t>
            </a:r>
          </a:p>
          <a:p>
            <a:pPr lvl="1"/>
            <a:r>
              <a:rPr lang="en-GB" dirty="0" smtClean="0">
                <a:latin typeface="Verdana" charset="0"/>
              </a:rPr>
              <a:t>Sentiment</a:t>
            </a:r>
          </a:p>
          <a:p>
            <a:pPr lvl="1"/>
            <a:r>
              <a:rPr lang="en-GB" dirty="0" smtClean="0">
                <a:latin typeface="Verdana" charset="0"/>
              </a:rPr>
              <a:t>Word sense</a:t>
            </a:r>
          </a:p>
          <a:p>
            <a:pPr lvl="1"/>
            <a:endParaRPr lang="en-GB" dirty="0" smtClean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(pretty much anything that might be relevant, and is feasible)</a:t>
            </a:r>
            <a:endParaRPr lang="en-GB" dirty="0">
              <a:latin typeface="Verdana" charset="0"/>
            </a:endParaRPr>
          </a:p>
          <a:p>
            <a:pPr lvl="1" eaLnBrk="1" hangingPunct="1"/>
            <a:endParaRPr lang="en-GB" sz="22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Underlying representation: MLRS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72" t="9086" r="86728" b="51315"/>
          <a:stretch>
            <a:fillRect/>
          </a:stretch>
        </p:blipFill>
        <p:spPr bwMode="auto">
          <a:xfrm>
            <a:off x="827584" y="836712"/>
            <a:ext cx="266429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tu-lecture-theme-1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bertu-lecture-theme-1.thmx</Template>
  <TotalTime>759</TotalTime>
  <Words>1785</Words>
  <Application>Microsoft Office PowerPoint</Application>
  <PresentationFormat>On-screen Show (4:3)</PresentationFormat>
  <Paragraphs>364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bertu-lecture-theme-1</vt:lpstr>
      <vt:lpstr>Equation</vt:lpstr>
      <vt:lpstr>Using Corpora - I</vt:lpstr>
      <vt:lpstr>Goals of this seminar</vt:lpstr>
      <vt:lpstr>Some basic concepts</vt:lpstr>
      <vt:lpstr>Text</vt:lpstr>
      <vt:lpstr>Text (vertical format)</vt:lpstr>
      <vt:lpstr>Metadata</vt:lpstr>
      <vt:lpstr>Metadata</vt:lpstr>
      <vt:lpstr>Metadata</vt:lpstr>
      <vt:lpstr>Underlying representation: MLRS</vt:lpstr>
      <vt:lpstr>Underlying representation: CLEM</vt:lpstr>
      <vt:lpstr>Underlying representation: BNC</vt:lpstr>
      <vt:lpstr>Levels of linguistic annotation</vt:lpstr>
      <vt:lpstr>Searching</vt:lpstr>
      <vt:lpstr>How it’s used</vt:lpstr>
      <vt:lpstr>Tools</vt:lpstr>
      <vt:lpstr>Part 3</vt:lpstr>
      <vt:lpstr>Part of speech tagging</vt:lpstr>
      <vt:lpstr>Part of speech tagsets</vt:lpstr>
      <vt:lpstr>How POS Taggers work</vt:lpstr>
      <vt:lpstr>Challenges in POS tagging</vt:lpstr>
      <vt:lpstr>Try it out </vt:lpstr>
      <vt:lpstr>Words I: BNC and SkE</vt:lpstr>
      <vt:lpstr>Get online!</vt:lpstr>
      <vt:lpstr>Use case 1: word frequencies</vt:lpstr>
      <vt:lpstr>Use case 2: KWIC Concordance</vt:lpstr>
      <vt:lpstr>KIWC/sentence views</vt:lpstr>
      <vt:lpstr>KIWC/sentence views</vt:lpstr>
      <vt:lpstr>Frequency representation</vt:lpstr>
      <vt:lpstr>Relative frequency</vt:lpstr>
      <vt:lpstr>Frequency by doc type</vt:lpstr>
      <vt:lpstr>Relative frequency</vt:lpstr>
      <vt:lpstr>A better concordance</vt:lpstr>
      <vt:lpstr>Use case 3: big, large, great</vt:lpstr>
      <vt:lpstr>A motivating example</vt:lpstr>
      <vt:lpstr>The empiricist view of meaning</vt:lpstr>
      <vt:lpstr>Defining collocations</vt:lpstr>
      <vt:lpstr>Collocation analysis</vt:lpstr>
      <vt:lpstr>Get some data!</vt:lpstr>
      <vt:lpstr>Get some data!</vt:lpstr>
      <vt:lpstr>Measures of collocational strength</vt:lpstr>
      <vt:lpstr>Common measures: Mutual Info</vt:lpstr>
      <vt:lpstr>Common measures: T-test</vt:lpstr>
      <vt:lpstr>Common measures: T-test cont/d</vt:lpstr>
      <vt:lpstr>Common measures: chi-square</vt:lpstr>
      <vt:lpstr>Common measures: log likelihood</vt:lpstr>
    </vt:vector>
  </TitlesOfParts>
  <Company>University of Aberdeen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LIN3098  Corpus Linguistics, Lecture 3</dc:title>
  <dc:creator>Albert Gatt</dc:creator>
  <cp:lastModifiedBy>Albert Gatt</cp:lastModifiedBy>
  <cp:revision>96</cp:revision>
  <dcterms:created xsi:type="dcterms:W3CDTF">2008-02-16T14:16:26Z</dcterms:created>
  <dcterms:modified xsi:type="dcterms:W3CDTF">2014-10-31T13:25:34Z</dcterms:modified>
</cp:coreProperties>
</file>