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74" r:id="rId4"/>
    <p:sldId id="276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280" r:id="rId16"/>
    <p:sldId id="259" r:id="rId17"/>
    <p:sldId id="282" r:id="rId18"/>
    <p:sldId id="283" r:id="rId19"/>
    <p:sldId id="260" r:id="rId20"/>
    <p:sldId id="261" r:id="rId21"/>
    <p:sldId id="281" r:id="rId22"/>
    <p:sldId id="262" r:id="rId23"/>
    <p:sldId id="284" r:id="rId24"/>
    <p:sldId id="263" r:id="rId25"/>
    <p:sldId id="285" r:id="rId26"/>
    <p:sldId id="264" r:id="rId27"/>
    <p:sldId id="286" r:id="rId28"/>
    <p:sldId id="265" r:id="rId29"/>
    <p:sldId id="287" r:id="rId30"/>
    <p:sldId id="266" r:id="rId31"/>
    <p:sldId id="312" r:id="rId32"/>
    <p:sldId id="288" r:id="rId33"/>
    <p:sldId id="275" r:id="rId34"/>
    <p:sldId id="290" r:id="rId35"/>
    <p:sldId id="267" r:id="rId36"/>
    <p:sldId id="291" r:id="rId37"/>
    <p:sldId id="292" r:id="rId38"/>
    <p:sldId id="293" r:id="rId39"/>
    <p:sldId id="289" r:id="rId40"/>
    <p:sldId id="268" r:id="rId41"/>
    <p:sldId id="294" r:id="rId42"/>
    <p:sldId id="295" r:id="rId43"/>
    <p:sldId id="269" r:id="rId44"/>
    <p:sldId id="296" r:id="rId45"/>
    <p:sldId id="311" r:id="rId46"/>
    <p:sldId id="298" r:id="rId47"/>
    <p:sldId id="297" r:id="rId4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7FA1-45F4-4C4C-A1B8-39DE02A849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C22-E92E-4400-BB84-5DAB621BE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93C1-347F-4DFC-A324-84C36C480D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4065-3F06-45ED-9C68-9CA823D4E4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01044" y="60332"/>
            <a:ext cx="543457" cy="8815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3106"/>
            <a:ext cx="7792004" cy="83881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32416"/>
            <a:ext cx="8446028" cy="545041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0464" y="19991"/>
            <a:ext cx="554038" cy="365125"/>
          </a:xfrm>
        </p:spPr>
        <p:txBody>
          <a:bodyPr/>
          <a:lstStyle/>
          <a:p>
            <a:fld id="{799685E3-DC5D-4B80-9F74-3A22421359C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133353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90478" y="60332"/>
            <a:ext cx="45719" cy="8815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1690-9568-46C0-8AB5-4B8D213EA5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895A3AF-0F85-49AF-9D58-0DF3A9095A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1F1D-FC99-4E37-B8AD-F427469ED6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4" y="1523129"/>
            <a:ext cx="4137026" cy="50808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7750" y="1505449"/>
            <a:ext cx="4086751" cy="50985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146611"/>
            <a:ext cx="4137026" cy="445728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7750" y="1128931"/>
            <a:ext cx="4086751" cy="4472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01044" y="60332"/>
            <a:ext cx="543457" cy="8815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98474" y="103106"/>
            <a:ext cx="7792004" cy="83881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0464" y="19991"/>
            <a:ext cx="554038" cy="365125"/>
          </a:xfrm>
        </p:spPr>
        <p:txBody>
          <a:bodyPr/>
          <a:lstStyle/>
          <a:p>
            <a:fld id="{A2B86750-42CB-408F-A815-2DC4026437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23185" y="133353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118129"/>
            <a:ext cx="8430330" cy="24907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84094" y="3731043"/>
            <a:ext cx="8444753" cy="2915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8401044" y="60332"/>
            <a:ext cx="543457" cy="8815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8474" y="103106"/>
            <a:ext cx="7792004" cy="83881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0464" y="19991"/>
            <a:ext cx="554038" cy="365125"/>
          </a:xfrm>
        </p:spPr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23185" y="133353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A5BD181-8D61-472A-8E8B-554FFEF97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lrs.research.um.edu.mt/CQPWeb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Corpora - II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query: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Tertiary </a:t>
            </a:r>
            <a:r>
              <a:rPr lang="en-US" dirty="0"/>
              <a:t>level:</a:t>
            </a:r>
          </a:p>
          <a:p>
            <a:pPr lvl="1"/>
            <a:r>
              <a:rPr lang="en-US" dirty="0" smtClean="0"/>
              <a:t>Surrounded by curly brackets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CLEM</a:t>
            </a:r>
            <a:r>
              <a:rPr lang="en-US" dirty="0" smtClean="0"/>
              <a:t>: {have}</a:t>
            </a:r>
          </a:p>
          <a:p>
            <a:pPr lvl="2"/>
            <a:r>
              <a:rPr lang="en-US" dirty="0" smtClean="0"/>
              <a:t>Find instances of </a:t>
            </a:r>
            <a:r>
              <a:rPr lang="en-US" b="1" dirty="0" smtClean="0"/>
              <a:t>the lemma “</a:t>
            </a:r>
            <a:r>
              <a:rPr lang="en-US" dirty="0" smtClean="0"/>
              <a:t>have”</a:t>
            </a:r>
          </a:p>
          <a:p>
            <a:pPr lvl="2"/>
            <a:r>
              <a:rPr lang="en-US" dirty="0" smtClean="0"/>
              <a:t>Returns </a:t>
            </a:r>
            <a:r>
              <a:rPr lang="en-US" i="1" dirty="0" smtClean="0"/>
              <a:t>have, having, had…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CLEM</a:t>
            </a:r>
            <a:r>
              <a:rPr lang="en-US" dirty="0" smtClean="0"/>
              <a:t>: {man}_NN </a:t>
            </a:r>
          </a:p>
          <a:p>
            <a:pPr lvl="2"/>
            <a:r>
              <a:rPr lang="en-US" dirty="0" smtClean="0"/>
              <a:t>Find </a:t>
            </a:r>
            <a:r>
              <a:rPr lang="en-US" dirty="0"/>
              <a:t>instances of </a:t>
            </a:r>
            <a:r>
              <a:rPr lang="en-US" b="1" dirty="0" smtClean="0"/>
              <a:t>the lemma </a:t>
            </a:r>
            <a:r>
              <a:rPr lang="en-US" dirty="0" smtClean="0"/>
              <a:t>“</a:t>
            </a:r>
            <a:r>
              <a:rPr lang="en-US" dirty="0"/>
              <a:t>man” tagged as </a:t>
            </a:r>
            <a:r>
              <a:rPr lang="en-US" dirty="0" smtClean="0"/>
              <a:t>noun</a:t>
            </a:r>
          </a:p>
          <a:p>
            <a:pPr lvl="2"/>
            <a:r>
              <a:rPr lang="en-US" dirty="0" smtClean="0"/>
              <a:t>Returns </a:t>
            </a:r>
            <a:r>
              <a:rPr lang="en-US" i="1" dirty="0" smtClean="0"/>
              <a:t>man, men…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755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corpus links to its POS </a:t>
            </a:r>
            <a:r>
              <a:rPr lang="en-US" dirty="0" err="1" smtClean="0"/>
              <a:t>tagset</a:t>
            </a:r>
            <a:r>
              <a:rPr lang="en-US" dirty="0" smtClean="0"/>
              <a:t>. You need to have this in front of you!</a:t>
            </a:r>
          </a:p>
          <a:p>
            <a:r>
              <a:rPr lang="en-US" dirty="0" smtClean="0"/>
              <a:t>In CLEM or MLRS, try looking for:</a:t>
            </a:r>
          </a:p>
          <a:p>
            <a:pPr lvl="1"/>
            <a:r>
              <a:rPr lang="en-US" dirty="0" smtClean="0"/>
              <a:t>A personal pronoun followed by a verb followed by a determiner followed by a noun</a:t>
            </a:r>
          </a:p>
          <a:p>
            <a:pPr lvl="2"/>
            <a:r>
              <a:rPr lang="en-US" dirty="0" smtClean="0"/>
              <a:t>e.g. s</a:t>
            </a:r>
            <a:r>
              <a:rPr lang="en-US" i="1" dirty="0" smtClean="0"/>
              <a:t>he ate a bun</a:t>
            </a:r>
          </a:p>
          <a:p>
            <a:pPr lvl="2"/>
            <a:r>
              <a:rPr lang="en-US" dirty="0" smtClean="0"/>
              <a:t>E.g. </a:t>
            </a:r>
            <a:r>
              <a:rPr lang="en-US" i="1" dirty="0" err="1" smtClean="0"/>
              <a:t>hu</a:t>
            </a:r>
            <a:r>
              <a:rPr lang="en-US" i="1" dirty="0" smtClean="0"/>
              <a:t> </a:t>
            </a:r>
            <a:r>
              <a:rPr lang="en-US" i="1" dirty="0" err="1" smtClean="0"/>
              <a:t>qatel</a:t>
            </a:r>
            <a:r>
              <a:rPr lang="en-US" i="1" dirty="0" smtClean="0"/>
              <a:t> in-</a:t>
            </a:r>
            <a:r>
              <a:rPr lang="en-US" i="1" dirty="0" err="1" smtClean="0"/>
              <a:t>nemusa</a:t>
            </a:r>
            <a:endParaRPr lang="en-US" i="1" dirty="0" smtClean="0"/>
          </a:p>
          <a:p>
            <a:r>
              <a:rPr lang="en-US" dirty="0" smtClean="0"/>
              <a:t>In CLEM, try looking for:</a:t>
            </a:r>
          </a:p>
          <a:p>
            <a:pPr lvl="1"/>
            <a:r>
              <a:rPr lang="en-US" dirty="0" smtClean="0"/>
              <a:t>The pronoun </a:t>
            </a:r>
            <a:r>
              <a:rPr lang="en-US" i="1" dirty="0" smtClean="0"/>
              <a:t>it</a:t>
            </a:r>
            <a:r>
              <a:rPr lang="en-US" dirty="0" smtClean="0"/>
              <a:t> followed by the lemma </a:t>
            </a:r>
            <a:r>
              <a:rPr lang="en-US" i="1" dirty="0" smtClean="0"/>
              <a:t>result </a:t>
            </a:r>
            <a:r>
              <a:rPr lang="en-US" dirty="0" smtClean="0"/>
              <a:t>tagged as a verb followed by </a:t>
            </a:r>
            <a:r>
              <a:rPr lang="en-US" i="1" dirty="0" smtClean="0"/>
              <a:t>that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00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Query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small number of “wildcard” characters. These can be used on any of the three annotation levels.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? – any character</a:t>
            </a:r>
          </a:p>
          <a:p>
            <a:pPr lvl="1"/>
            <a:r>
              <a:rPr lang="en-US" dirty="0" err="1" smtClean="0"/>
              <a:t>b?ood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ym typeface="Wingdings"/>
              </a:rPr>
              <a:t>blood, brood</a:t>
            </a:r>
            <a:endParaRPr lang="en-US" i="1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* -- zero or more characters (any)</a:t>
            </a:r>
          </a:p>
          <a:p>
            <a:pPr lvl="1"/>
            <a:r>
              <a:rPr lang="en-US" dirty="0" smtClean="0">
                <a:sym typeface="Wingdings"/>
              </a:rPr>
              <a:t>*able  </a:t>
            </a:r>
            <a:r>
              <a:rPr lang="en-US" i="1" dirty="0" smtClean="0">
                <a:sym typeface="Wingdings"/>
              </a:rPr>
              <a:t>able, capable, manageable…</a:t>
            </a:r>
          </a:p>
          <a:p>
            <a:r>
              <a:rPr lang="en-US" dirty="0" smtClean="0">
                <a:sym typeface="Wingdings"/>
              </a:rPr>
              <a:t>+ -- one or more characters (any)</a:t>
            </a:r>
          </a:p>
          <a:p>
            <a:pPr lvl="1"/>
            <a:r>
              <a:rPr lang="en-US" dirty="0" smtClean="0">
                <a:sym typeface="Wingdings"/>
              </a:rPr>
              <a:t>+</a:t>
            </a:r>
            <a:r>
              <a:rPr lang="en-US" dirty="0" err="1" smtClean="0">
                <a:sym typeface="Wingdings"/>
              </a:rPr>
              <a:t>ata</a:t>
            </a:r>
            <a:r>
              <a:rPr lang="en-US" dirty="0" smtClean="0">
                <a:sym typeface="Wingdings"/>
              </a:rPr>
              <a:t>  </a:t>
            </a:r>
            <a:r>
              <a:rPr lang="en-US" i="1" dirty="0" err="1" smtClean="0">
                <a:sym typeface="Wingdings"/>
              </a:rPr>
              <a:t>ravjulata</a:t>
            </a:r>
            <a:r>
              <a:rPr lang="en-US" i="1" dirty="0" smtClean="0">
                <a:sym typeface="Wingdings"/>
              </a:rPr>
              <a:t>, </a:t>
            </a:r>
            <a:r>
              <a:rPr lang="en-US" i="1" dirty="0" err="1" smtClean="0">
                <a:sym typeface="Wingdings"/>
              </a:rPr>
              <a:t>prinjolata</a:t>
            </a:r>
            <a:r>
              <a:rPr lang="en-US" i="1" dirty="0" smtClean="0">
                <a:sym typeface="Wingdings"/>
              </a:rPr>
              <a:t>, </a:t>
            </a:r>
            <a:r>
              <a:rPr lang="en-US" i="1" dirty="0" err="1" smtClean="0">
                <a:sym typeface="Wingdings"/>
              </a:rPr>
              <a:t>ċuċata</a:t>
            </a:r>
            <a:r>
              <a:rPr lang="en-US" i="1" dirty="0" smtClean="0">
                <a:sym typeface="Wingdings"/>
              </a:rPr>
              <a:t>… </a:t>
            </a:r>
            <a:r>
              <a:rPr lang="en-US" dirty="0" smtClean="0">
                <a:sym typeface="Wingdings"/>
              </a:rPr>
              <a:t>(but </a:t>
            </a:r>
            <a:r>
              <a:rPr lang="en-US" b="1" dirty="0" smtClean="0">
                <a:sym typeface="Wingdings"/>
              </a:rPr>
              <a:t>not </a:t>
            </a:r>
            <a:r>
              <a:rPr lang="en-US" i="1" dirty="0" err="1" smtClean="0">
                <a:sym typeface="Wingdings"/>
              </a:rPr>
              <a:t>ata</a:t>
            </a:r>
            <a:r>
              <a:rPr lang="en-US" dirty="0" smtClean="0">
                <a:sym typeface="Wingdings"/>
              </a:rPr>
              <a:t>)</a:t>
            </a:r>
          </a:p>
          <a:p>
            <a:r>
              <a:rPr lang="en-US" dirty="0" smtClean="0">
                <a:sym typeface="Wingdings"/>
              </a:rPr>
              <a:t>??+ -- three or more characters</a:t>
            </a:r>
          </a:p>
          <a:p>
            <a:r>
              <a:rPr lang="en-US" dirty="0" smtClean="0">
                <a:sym typeface="Wingdings"/>
              </a:rPr>
              <a:t>For alternatives, use square brackets</a:t>
            </a:r>
          </a:p>
          <a:p>
            <a:pPr lvl="1"/>
            <a:r>
              <a:rPr lang="en-US" dirty="0" smtClean="0">
                <a:sym typeface="Wingdings"/>
              </a:rPr>
              <a:t>??+[</a:t>
            </a:r>
            <a:r>
              <a:rPr lang="en-US" dirty="0" err="1" smtClean="0">
                <a:sym typeface="Wingdings"/>
              </a:rPr>
              <a:t>ata,aġġ</a:t>
            </a:r>
            <a:r>
              <a:rPr lang="en-US" dirty="0" smtClean="0">
                <a:sym typeface="Wingdings"/>
              </a:rPr>
              <a:t>]  </a:t>
            </a:r>
            <a:r>
              <a:rPr lang="en-US" i="1" dirty="0" err="1" smtClean="0">
                <a:sym typeface="Wingdings"/>
              </a:rPr>
              <a:t>rappurtata</a:t>
            </a:r>
            <a:r>
              <a:rPr lang="en-US" i="1" dirty="0" smtClean="0">
                <a:sym typeface="Wingdings"/>
              </a:rPr>
              <a:t>, </a:t>
            </a:r>
            <a:r>
              <a:rPr lang="en-US" i="1" dirty="0" err="1" smtClean="0">
                <a:sym typeface="Wingdings"/>
              </a:rPr>
              <a:t>rappurtaġġ</a:t>
            </a:r>
            <a:endParaRPr lang="en-US" i="1" dirty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i="1" dirty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50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some queries…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 MLRS, you have word and </a:t>
            </a:r>
            <a:r>
              <a:rPr lang="en-US" dirty="0" err="1" smtClean="0"/>
              <a:t>pos</a:t>
            </a:r>
            <a:endParaRPr lang="en-US" dirty="0" smtClean="0"/>
          </a:p>
          <a:p>
            <a:pPr lvl="1"/>
            <a:r>
              <a:rPr lang="en-US" dirty="0" smtClean="0"/>
              <a:t>In CLEM, you also have lemma</a:t>
            </a:r>
          </a:p>
          <a:p>
            <a:pPr lvl="1"/>
            <a:endParaRPr lang="en-US" dirty="0"/>
          </a:p>
          <a:p>
            <a:r>
              <a:rPr lang="en-US" dirty="0" smtClean="0"/>
              <a:t>Try using some pattern combinations, for example:</a:t>
            </a:r>
          </a:p>
          <a:p>
            <a:pPr lvl="1"/>
            <a:r>
              <a:rPr lang="en-US" dirty="0" smtClean="0"/>
              <a:t>A verb group (auxiliary + main verb, 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Specific derivations with a particular prefix/suffix</a:t>
            </a:r>
            <a:endParaRPr lang="en-US" dirty="0" smtClean="0"/>
          </a:p>
          <a:p>
            <a:pPr lvl="1"/>
            <a:r>
              <a:rPr lang="en-US" dirty="0" smtClean="0"/>
              <a:t>A word/lemma ending in a specific suffix, tagged as a verb, followed by a pronoun</a:t>
            </a:r>
          </a:p>
          <a:p>
            <a:pPr lvl="1"/>
            <a:r>
              <a:rPr lang="en-US" dirty="0" smtClean="0"/>
              <a:t>An adjective, followed by a word/lemma starting with a specific prefix and tagged as a noun</a:t>
            </a:r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53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symbols used in the simple query language are </a:t>
            </a:r>
            <a:r>
              <a:rPr lang="en-US" b="1" dirty="0" smtClean="0">
                <a:solidFill>
                  <a:schemeClr val="accent1"/>
                </a:solidFill>
              </a:rPr>
              <a:t>similar to the ones used for full-fledged regular expressions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However, in real regexes, the meaning is sometimes slightly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9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Regular expressions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</a:t>
            </a:r>
            <a:r>
              <a:rPr lang="en-GB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Regular expressions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mt-MT" dirty="0"/>
              <a:t>A regular expression is a pattern that matches some sequence in a text. It is a mixture of:</a:t>
            </a:r>
          </a:p>
          <a:p>
            <a:pPr lvl="1"/>
            <a:r>
              <a:rPr lang="mt-MT" dirty="0"/>
              <a:t>characters or strings of text</a:t>
            </a:r>
          </a:p>
          <a:p>
            <a:pPr lvl="1"/>
            <a:r>
              <a:rPr lang="mt-MT" dirty="0"/>
              <a:t>special characters </a:t>
            </a:r>
          </a:p>
          <a:p>
            <a:pPr lvl="1"/>
            <a:r>
              <a:rPr lang="mt-MT" dirty="0"/>
              <a:t>groups or ranges</a:t>
            </a:r>
            <a:endParaRPr lang="en-GB" dirty="0"/>
          </a:p>
          <a:p>
            <a:r>
              <a:rPr lang="en-GB" dirty="0"/>
              <a:t>e.g. “match a string starting with the letter </a:t>
            </a:r>
            <a:r>
              <a:rPr lang="en-GB" i="1" dirty="0"/>
              <a:t>S</a:t>
            </a:r>
            <a:r>
              <a:rPr lang="en-GB" dirty="0"/>
              <a:t> and ending in </a:t>
            </a:r>
            <a:r>
              <a:rPr lang="en-GB" i="1" dirty="0" err="1"/>
              <a:t>ane</a:t>
            </a:r>
            <a:r>
              <a:rPr lang="en-GB" dirty="0" smtClean="0"/>
              <a:t>”</a:t>
            </a:r>
          </a:p>
          <a:p>
            <a:pPr lvl="1"/>
            <a:endParaRPr lang="mt-M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simplest </a:t>
            </a:r>
            <a:r>
              <a:rPr lang="en-GB" dirty="0" err="1" smtClean="0"/>
              <a:t>regex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simplest </a:t>
            </a:r>
            <a:r>
              <a:rPr lang="en-GB" dirty="0" err="1" smtClean="0"/>
              <a:t>regex</a:t>
            </a:r>
            <a:r>
              <a:rPr lang="en-GB" dirty="0" smtClean="0"/>
              <a:t> is simply a string which specifies exactly which tokens or phrases you want.</a:t>
            </a:r>
          </a:p>
          <a:p>
            <a:endParaRPr lang="en-GB" dirty="0" smtClean="0"/>
          </a:p>
          <a:p>
            <a:r>
              <a:rPr lang="en-GB" dirty="0" smtClean="0"/>
              <a:t>These are all </a:t>
            </a:r>
            <a:r>
              <a:rPr lang="en-GB" dirty="0" err="1" smtClean="0"/>
              <a:t>regexes</a:t>
            </a:r>
            <a:r>
              <a:rPr lang="en-GB" dirty="0" smtClean="0"/>
              <a:t>:</a:t>
            </a:r>
          </a:p>
          <a:p>
            <a:pPr lvl="1"/>
            <a:r>
              <a:rPr lang="en-GB" i="1" dirty="0" smtClean="0"/>
              <a:t>the tall dark lady</a:t>
            </a:r>
          </a:p>
          <a:p>
            <a:pPr lvl="1"/>
            <a:r>
              <a:rPr lang="en-GB" i="1" dirty="0" smtClean="0"/>
              <a:t>dog</a:t>
            </a:r>
          </a:p>
          <a:p>
            <a:pPr lvl="1"/>
            <a:r>
              <a:rPr lang="en-GB" i="1" dirty="0" smtClean="0"/>
              <a:t>the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that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 the whole point of </a:t>
            </a:r>
            <a:r>
              <a:rPr lang="en-GB" dirty="0" err="1" smtClean="0"/>
              <a:t>regexes</a:t>
            </a:r>
            <a:r>
              <a:rPr lang="en-GB" dirty="0" smtClean="0"/>
              <a:t> is that we can make much more general searches, specifying patterns.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Delimiting regexes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mt-MT"/>
              <a:t>Special characters for </a:t>
            </a:r>
            <a:r>
              <a:rPr lang="mt-MT">
                <a:solidFill>
                  <a:schemeClr val="accent2"/>
                </a:solidFill>
              </a:rPr>
              <a:t>start</a:t>
            </a:r>
            <a:r>
              <a:rPr lang="mt-MT"/>
              <a:t> and </a:t>
            </a:r>
            <a:r>
              <a:rPr lang="mt-MT">
                <a:solidFill>
                  <a:schemeClr val="accent2"/>
                </a:solidFill>
              </a:rPr>
              <a:t>end</a:t>
            </a:r>
            <a:r>
              <a:rPr lang="mt-MT"/>
              <a:t>:</a:t>
            </a:r>
          </a:p>
          <a:p>
            <a:pPr lvl="1"/>
            <a:r>
              <a:rPr lang="mt-MT"/>
              <a:t>/</a:t>
            </a:r>
            <a:r>
              <a:rPr lang="mt-MT">
                <a:solidFill>
                  <a:schemeClr val="accent2"/>
                </a:solidFill>
              </a:rPr>
              <a:t>^</a:t>
            </a:r>
            <a:r>
              <a:rPr lang="mt-MT"/>
              <a:t>man/ =&gt; any sequence which begins with “man”: </a:t>
            </a:r>
            <a:r>
              <a:rPr lang="mt-MT" i="1"/>
              <a:t>man, manned, manning</a:t>
            </a:r>
            <a:r>
              <a:rPr lang="mt-MT"/>
              <a:t>...</a:t>
            </a:r>
          </a:p>
          <a:p>
            <a:pPr lvl="1"/>
            <a:r>
              <a:rPr lang="mt-MT"/>
              <a:t>/man</a:t>
            </a:r>
            <a:r>
              <a:rPr lang="mt-MT">
                <a:solidFill>
                  <a:schemeClr val="accent2"/>
                </a:solidFill>
              </a:rPr>
              <a:t>$</a:t>
            </a:r>
            <a:r>
              <a:rPr lang="mt-MT"/>
              <a:t>/ =&gt; any sequence ending with “man”: </a:t>
            </a:r>
            <a:r>
              <a:rPr lang="mt-MT" i="1"/>
              <a:t>doberman, policeman...</a:t>
            </a:r>
          </a:p>
          <a:p>
            <a:pPr lvl="1"/>
            <a:r>
              <a:rPr lang="mt-MT"/>
              <a:t>/</a:t>
            </a:r>
            <a:r>
              <a:rPr lang="mt-MT">
                <a:solidFill>
                  <a:schemeClr val="accent2"/>
                </a:solidFill>
              </a:rPr>
              <a:t>^</a:t>
            </a:r>
            <a:r>
              <a:rPr lang="mt-MT"/>
              <a:t>man</a:t>
            </a:r>
            <a:r>
              <a:rPr lang="mt-MT">
                <a:solidFill>
                  <a:schemeClr val="accent2"/>
                </a:solidFill>
              </a:rPr>
              <a:t>$</a:t>
            </a:r>
            <a:r>
              <a:rPr lang="mt-MT"/>
              <a:t>/=&gt; any sequence consisting of “man” only</a:t>
            </a:r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Corpus search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These notes </a:t>
            </a:r>
            <a:r>
              <a:rPr lang="mt-MT" dirty="0"/>
              <a:t>introduce</a:t>
            </a:r>
            <a:r>
              <a:rPr lang="en-GB" dirty="0"/>
              <a:t> some practical tools to find patterns: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regular expressions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A general formalism to represent </a:t>
            </a:r>
            <a:r>
              <a:rPr lang="en-GB" b="1" dirty="0" smtClean="0">
                <a:solidFill>
                  <a:schemeClr val="accent1"/>
                </a:solidFill>
              </a:rPr>
              <a:t>finite-state automata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mt-MT" dirty="0" smtClean="0"/>
              <a:t>the </a:t>
            </a:r>
            <a:r>
              <a:rPr lang="mt-MT" b="1" dirty="0">
                <a:solidFill>
                  <a:schemeClr val="accent1"/>
                </a:solidFill>
              </a:rPr>
              <a:t>corpus query language (</a:t>
            </a:r>
            <a:r>
              <a:rPr lang="mt-MT" b="1" dirty="0" smtClean="0">
                <a:solidFill>
                  <a:schemeClr val="accent1"/>
                </a:solidFill>
              </a:rPr>
              <a:t>CQL</a:t>
            </a:r>
            <a:r>
              <a:rPr lang="en-GB" b="1" dirty="0" smtClean="0">
                <a:solidFill>
                  <a:schemeClr val="accent1"/>
                </a:solidFill>
              </a:rPr>
              <a:t>/CQP</a:t>
            </a:r>
            <a:r>
              <a:rPr lang="mt-MT" b="1" dirty="0" smtClean="0">
                <a:solidFill>
                  <a:schemeClr val="accent1"/>
                </a:solidFill>
              </a:rPr>
              <a:t>):</a:t>
            </a:r>
            <a:endParaRPr lang="en-GB" b="1" dirty="0" smtClean="0">
              <a:solidFill>
                <a:schemeClr val="accent1"/>
              </a:solidFill>
            </a:endParaRPr>
          </a:p>
          <a:p>
            <a:pPr lvl="2">
              <a:lnSpc>
                <a:spcPct val="90000"/>
              </a:lnSpc>
            </a:pPr>
            <a:r>
              <a:rPr lang="mt-MT" sz="2000" dirty="0" smtClean="0"/>
              <a:t>developed </a:t>
            </a:r>
            <a:r>
              <a:rPr lang="mt-MT" sz="2000" dirty="0"/>
              <a:t>by the Corpora and Lexicons Group, University of Stuttgart</a:t>
            </a:r>
            <a:endParaRPr lang="mt-MT" sz="2500" dirty="0"/>
          </a:p>
          <a:p>
            <a:pPr lvl="2">
              <a:lnSpc>
                <a:spcPct val="90000"/>
              </a:lnSpc>
            </a:pPr>
            <a:endParaRPr lang="mt-MT" sz="2500" dirty="0" smtClean="0"/>
          </a:p>
          <a:p>
            <a:pPr lvl="2">
              <a:lnSpc>
                <a:spcPct val="90000"/>
              </a:lnSpc>
            </a:pPr>
            <a:r>
              <a:rPr lang="mt-MT" sz="2500" dirty="0" smtClean="0"/>
              <a:t>a </a:t>
            </a:r>
            <a:r>
              <a:rPr lang="mt-MT" sz="2500" dirty="0"/>
              <a:t>language for building complex queries using:</a:t>
            </a:r>
          </a:p>
          <a:p>
            <a:pPr lvl="3">
              <a:lnSpc>
                <a:spcPct val="90000"/>
              </a:lnSpc>
            </a:pPr>
            <a:r>
              <a:rPr lang="mt-MT" dirty="0"/>
              <a:t>regular expressions</a:t>
            </a:r>
          </a:p>
          <a:p>
            <a:pPr lvl="3">
              <a:lnSpc>
                <a:spcPct val="90000"/>
              </a:lnSpc>
            </a:pPr>
            <a:r>
              <a:rPr lang="mt-MT" dirty="0"/>
              <a:t>attributes and values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Groups of characters and choices</a:t>
            </a:r>
            <a:endParaRPr lang="en-GB" sz="3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mt-MT" dirty="0"/>
              <a:t>/</a:t>
            </a:r>
            <a:r>
              <a:rPr lang="en-GB" dirty="0">
                <a:solidFill>
                  <a:srgbClr val="FF0000"/>
                </a:solidFill>
              </a:rPr>
              <a:t>[</a:t>
            </a:r>
            <a:r>
              <a:rPr lang="en-GB" dirty="0" err="1">
                <a:solidFill>
                  <a:srgbClr val="FF0000"/>
                </a:solidFill>
              </a:rPr>
              <a:t>wh</a:t>
            </a:r>
            <a:r>
              <a:rPr lang="en-GB" dirty="0">
                <a:solidFill>
                  <a:srgbClr val="FF0000"/>
                </a:solidFill>
              </a:rPr>
              <a:t>]</a:t>
            </a:r>
            <a:r>
              <a:rPr lang="en-GB" dirty="0" err="1"/>
              <a:t>ood</a:t>
            </a:r>
            <a:r>
              <a:rPr lang="en-GB" dirty="0"/>
              <a:t>/</a:t>
            </a:r>
          </a:p>
          <a:p>
            <a:pPr lvl="1"/>
            <a:r>
              <a:rPr lang="en-GB" dirty="0"/>
              <a:t>matches </a:t>
            </a:r>
            <a:r>
              <a:rPr lang="en-GB" i="1" dirty="0">
                <a:solidFill>
                  <a:srgbClr val="FF0000"/>
                </a:solidFill>
              </a:rPr>
              <a:t>w</a:t>
            </a:r>
            <a:r>
              <a:rPr lang="en-GB" i="1" dirty="0"/>
              <a:t>ood</a:t>
            </a:r>
            <a:r>
              <a:rPr lang="en-GB" dirty="0"/>
              <a:t> or </a:t>
            </a:r>
            <a:r>
              <a:rPr lang="en-GB" i="1" dirty="0">
                <a:solidFill>
                  <a:srgbClr val="FF0000"/>
                </a:solidFill>
              </a:rPr>
              <a:t>h</a:t>
            </a:r>
            <a:r>
              <a:rPr lang="en-GB" i="1" dirty="0"/>
              <a:t>ood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[…] </a:t>
            </a:r>
            <a:r>
              <a:rPr lang="en-GB" dirty="0"/>
              <a:t>signifies a choice of characters</a:t>
            </a:r>
          </a:p>
          <a:p>
            <a:r>
              <a:rPr lang="en-GB" dirty="0"/>
              <a:t>/</a:t>
            </a:r>
            <a:r>
              <a:rPr lang="en-GB" dirty="0">
                <a:solidFill>
                  <a:srgbClr val="FF0000"/>
                </a:solidFill>
              </a:rPr>
              <a:t>[^</a:t>
            </a:r>
            <a:r>
              <a:rPr lang="en-GB" dirty="0" err="1">
                <a:solidFill>
                  <a:srgbClr val="FF0000"/>
                </a:solidFill>
              </a:rPr>
              <a:t>wh</a:t>
            </a:r>
            <a:r>
              <a:rPr lang="en-GB" dirty="0">
                <a:solidFill>
                  <a:srgbClr val="FF0000"/>
                </a:solidFill>
              </a:rPr>
              <a:t>]</a:t>
            </a:r>
            <a:r>
              <a:rPr lang="en-GB" dirty="0" err="1"/>
              <a:t>ood</a:t>
            </a:r>
            <a:r>
              <a:rPr lang="en-GB" dirty="0"/>
              <a:t>/</a:t>
            </a:r>
          </a:p>
          <a:p>
            <a:pPr lvl="1"/>
            <a:r>
              <a:rPr lang="en-GB" dirty="0"/>
              <a:t>matches </a:t>
            </a:r>
            <a:r>
              <a:rPr lang="en-GB" i="1" dirty="0"/>
              <a:t>mood</a:t>
            </a:r>
            <a:r>
              <a:rPr lang="en-GB" dirty="0"/>
              <a:t>, </a:t>
            </a:r>
            <a:r>
              <a:rPr lang="en-GB" i="1" dirty="0"/>
              <a:t>food</a:t>
            </a:r>
            <a:r>
              <a:rPr lang="en-GB" dirty="0"/>
              <a:t>, but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</a:t>
            </a:r>
            <a:r>
              <a:rPr lang="en-GB" i="1" dirty="0"/>
              <a:t>wood</a:t>
            </a:r>
            <a:r>
              <a:rPr lang="en-GB" dirty="0"/>
              <a:t> or </a:t>
            </a:r>
            <a:r>
              <a:rPr lang="en-GB" i="1" dirty="0"/>
              <a:t>hood</a:t>
            </a:r>
            <a:endParaRPr lang="en-GB" i="1" dirty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[^…]</a:t>
            </a:r>
            <a:r>
              <a:rPr lang="en-GB" dirty="0" smtClean="0"/>
              <a:t> </a:t>
            </a:r>
            <a:r>
              <a:rPr lang="en-GB" dirty="0"/>
              <a:t>signifies any character </a:t>
            </a:r>
            <a:r>
              <a:rPr lang="en-GB" dirty="0">
                <a:solidFill>
                  <a:srgbClr val="FF0000"/>
                </a:solidFill>
              </a:rPr>
              <a:t>except</a:t>
            </a:r>
            <a:r>
              <a:rPr lang="en-GB" dirty="0"/>
              <a:t> what’s in the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regular expression to match:</a:t>
            </a:r>
          </a:p>
          <a:p>
            <a:pPr lvl="1"/>
            <a:r>
              <a:rPr lang="en-GB" dirty="0" smtClean="0"/>
              <a:t>The word beginning with </a:t>
            </a:r>
            <a:r>
              <a:rPr lang="en-GB" i="1" dirty="0" smtClean="0"/>
              <a:t>l</a:t>
            </a:r>
            <a:r>
              <a:rPr lang="en-GB" dirty="0" smtClean="0"/>
              <a:t> or </a:t>
            </a:r>
            <a:r>
              <a:rPr lang="en-GB" i="1" dirty="0" smtClean="0"/>
              <a:t>m</a:t>
            </a:r>
            <a:r>
              <a:rPr lang="en-GB" dirty="0" smtClean="0"/>
              <a:t> followed by </a:t>
            </a:r>
            <a:r>
              <a:rPr lang="en-GB" i="1" dirty="0" smtClean="0"/>
              <a:t>aid</a:t>
            </a:r>
            <a:endParaRPr lang="en-GB" dirty="0" smtClean="0"/>
          </a:p>
          <a:p>
            <a:pPr lvl="2"/>
            <a:r>
              <a:rPr lang="en-GB" dirty="0" smtClean="0"/>
              <a:t>This should match </a:t>
            </a:r>
            <a:r>
              <a:rPr lang="en-GB" i="1" dirty="0" smtClean="0"/>
              <a:t>maid</a:t>
            </a:r>
            <a:r>
              <a:rPr lang="en-GB" dirty="0" smtClean="0"/>
              <a:t> or </a:t>
            </a:r>
            <a:r>
              <a:rPr lang="en-GB" i="1" dirty="0" smtClean="0"/>
              <a:t>laid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[lm]aid</a:t>
            </a:r>
          </a:p>
          <a:p>
            <a:pPr lvl="1"/>
            <a:r>
              <a:rPr lang="en-GB" dirty="0" smtClean="0"/>
              <a:t>The word beginning with </a:t>
            </a:r>
            <a:r>
              <a:rPr lang="en-GB" i="1" dirty="0" smtClean="0"/>
              <a:t>r</a:t>
            </a:r>
            <a:r>
              <a:rPr lang="en-GB" dirty="0" smtClean="0"/>
              <a:t> or </a:t>
            </a:r>
            <a:r>
              <a:rPr lang="en-GB" i="1" dirty="0" smtClean="0"/>
              <a:t>s</a:t>
            </a:r>
            <a:r>
              <a:rPr lang="en-GB" dirty="0" smtClean="0"/>
              <a:t> or </a:t>
            </a:r>
            <a:r>
              <a:rPr lang="en-GB" i="1" dirty="0" smtClean="0"/>
              <a:t>b</a:t>
            </a:r>
            <a:r>
              <a:rPr lang="en-GB" dirty="0" smtClean="0"/>
              <a:t> or </a:t>
            </a:r>
            <a:r>
              <a:rPr lang="en-GB" i="1" dirty="0" smtClean="0"/>
              <a:t>t</a:t>
            </a:r>
            <a:r>
              <a:rPr lang="en-GB" dirty="0" smtClean="0"/>
              <a:t> followed by </a:t>
            </a:r>
            <a:r>
              <a:rPr lang="en-GB" i="1" dirty="0" smtClean="0"/>
              <a:t>at</a:t>
            </a:r>
          </a:p>
          <a:p>
            <a:pPr lvl="2"/>
            <a:r>
              <a:rPr lang="en-GB" dirty="0" smtClean="0"/>
              <a:t>This should match </a:t>
            </a:r>
            <a:r>
              <a:rPr lang="en-GB" i="1" dirty="0" smtClean="0"/>
              <a:t>rat, bat, tat </a:t>
            </a:r>
            <a:r>
              <a:rPr lang="en-GB" dirty="0" smtClean="0"/>
              <a:t>or </a:t>
            </a:r>
            <a:r>
              <a:rPr lang="en-GB" i="1" dirty="0" smtClean="0"/>
              <a:t>sat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[</a:t>
            </a:r>
            <a:r>
              <a:rPr lang="en-GB" dirty="0" err="1" smtClean="0">
                <a:solidFill>
                  <a:srgbClr val="FF0000"/>
                </a:solidFill>
              </a:rPr>
              <a:t>rbst</a:t>
            </a:r>
            <a:r>
              <a:rPr lang="en-GB" dirty="0" smtClean="0">
                <a:solidFill>
                  <a:srgbClr val="FF0000"/>
                </a:solidFill>
              </a:rPr>
              <a:t>]at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Ranges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Some sets of characters can be expressed as ranges: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/[a-z]/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any alphabetic, lower-case character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/[0-9]/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any digit between 0 and 9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/[a-</a:t>
            </a:r>
            <a:r>
              <a:rPr lang="en-GB" dirty="0" err="1">
                <a:solidFill>
                  <a:srgbClr val="FF0000"/>
                </a:solidFill>
              </a:rPr>
              <a:t>zA</a:t>
            </a:r>
            <a:r>
              <a:rPr lang="en-GB" dirty="0">
                <a:solidFill>
                  <a:srgbClr val="FF0000"/>
                </a:solidFill>
              </a:rPr>
              <a:t>-Z]/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any alphabetic, upper- or lower-case </a:t>
            </a:r>
            <a:r>
              <a:rPr lang="en-GB" dirty="0" smtClean="0"/>
              <a:t>character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/[a-zA-</a:t>
            </a:r>
            <a:r>
              <a:rPr lang="en-GB" dirty="0" smtClean="0">
                <a:solidFill>
                  <a:srgbClr val="FF0000"/>
                </a:solidFill>
              </a:rPr>
              <a:t>Z0-9]</a:t>
            </a:r>
            <a:r>
              <a:rPr lang="en-GB" dirty="0">
                <a:solidFill>
                  <a:srgbClr val="FF0000"/>
                </a:solidFill>
              </a:rPr>
              <a:t>/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any alphabetic, upper- or lower-case </a:t>
            </a:r>
            <a:r>
              <a:rPr lang="en-GB" dirty="0" smtClean="0"/>
              <a:t>character, and any digit</a:t>
            </a:r>
            <a:endParaRPr lang="en-GB" dirty="0"/>
          </a:p>
          <a:p>
            <a:pPr lvl="1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 a regular expression to match:</a:t>
            </a:r>
          </a:p>
          <a:p>
            <a:pPr lvl="1"/>
            <a:r>
              <a:rPr lang="en-GB" dirty="0" smtClean="0"/>
              <a:t>a date between 1800 and 1899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18[0-9][0-9]</a:t>
            </a:r>
          </a:p>
          <a:p>
            <a:pPr lvl="2"/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the number 2 followed by </a:t>
            </a:r>
            <a:r>
              <a:rPr lang="en-GB" i="1" dirty="0" smtClean="0"/>
              <a:t>x</a:t>
            </a:r>
            <a:r>
              <a:rPr lang="en-GB" dirty="0" smtClean="0"/>
              <a:t> or </a:t>
            </a:r>
            <a:r>
              <a:rPr lang="en-GB" i="1" dirty="0" smtClean="0"/>
              <a:t>y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2[</a:t>
            </a:r>
            <a:r>
              <a:rPr lang="en-GB" dirty="0" err="1" smtClean="0">
                <a:solidFill>
                  <a:srgbClr val="FF0000"/>
                </a:solidFill>
              </a:rPr>
              <a:t>xy</a:t>
            </a:r>
            <a:r>
              <a:rPr lang="en-GB" dirty="0" smtClean="0">
                <a:solidFill>
                  <a:srgbClr val="FF0000"/>
                </a:solidFill>
              </a:rPr>
              <a:t>]</a:t>
            </a:r>
          </a:p>
          <a:p>
            <a:pPr lvl="2"/>
            <a:endParaRPr lang="en-GB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A four-letter word beginning with </a:t>
            </a:r>
            <a:r>
              <a:rPr lang="en-GB" i="1" dirty="0" err="1" smtClean="0"/>
              <a:t>i</a:t>
            </a:r>
            <a:r>
              <a:rPr lang="en-GB" dirty="0" smtClean="0"/>
              <a:t> in lowercase</a:t>
            </a:r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[a-z][a-z][a-z]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Disjunction and wildcards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/</a:t>
            </a:r>
            <a:r>
              <a:rPr lang="en-GB" dirty="0" err="1">
                <a:solidFill>
                  <a:srgbClr val="FF0000"/>
                </a:solidFill>
              </a:rPr>
              <a:t>ba</a:t>
            </a:r>
            <a:r>
              <a:rPr lang="en-GB" dirty="0">
                <a:solidFill>
                  <a:srgbClr val="FF0000"/>
                </a:solidFill>
              </a:rPr>
              <a:t>./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matches </a:t>
            </a:r>
            <a:r>
              <a:rPr lang="en-GB" i="1" dirty="0"/>
              <a:t>bat, bad, …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accent2"/>
                </a:solidFill>
              </a:rPr>
              <a:t>/</a:t>
            </a:r>
            <a:r>
              <a:rPr lang="en-GB" dirty="0">
                <a:solidFill>
                  <a:srgbClr val="FF0000"/>
                </a:solidFill>
              </a:rPr>
              <a:t>.</a:t>
            </a:r>
            <a:r>
              <a:rPr lang="en-GB" dirty="0">
                <a:solidFill>
                  <a:schemeClr val="accent2"/>
                </a:solidFill>
              </a:rPr>
              <a:t>/</a:t>
            </a:r>
            <a:r>
              <a:rPr lang="en-GB" dirty="0"/>
              <a:t> means “any single alphanumeric character</a:t>
            </a:r>
            <a:r>
              <a:rPr lang="en-GB" dirty="0" smtClean="0"/>
              <a:t>”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Compare to the simple query language character “?”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/</a:t>
            </a:r>
            <a:r>
              <a:rPr lang="en-GB" dirty="0" err="1">
                <a:solidFill>
                  <a:srgbClr val="FF0000"/>
                </a:solidFill>
              </a:rPr>
              <a:t>gupp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err="1">
                <a:solidFill>
                  <a:srgbClr val="FF0000"/>
                </a:solidFill>
              </a:rPr>
              <a:t>y|ies</a:t>
            </a:r>
            <a:r>
              <a:rPr lang="en-GB" dirty="0">
                <a:solidFill>
                  <a:srgbClr val="FF0000"/>
                </a:solidFill>
              </a:rPr>
              <a:t>)/</a:t>
            </a:r>
          </a:p>
          <a:p>
            <a:pPr lvl="1">
              <a:lnSpc>
                <a:spcPct val="90000"/>
              </a:lnSpc>
            </a:pPr>
            <a:r>
              <a:rPr lang="en-GB" i="1" dirty="0"/>
              <a:t>guppy </a:t>
            </a:r>
            <a:r>
              <a:rPr lang="en-GB" dirty="0"/>
              <a:t>OR</a:t>
            </a:r>
            <a:r>
              <a:rPr lang="en-GB" i="1" dirty="0"/>
              <a:t> guppies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/(</a:t>
            </a:r>
            <a:r>
              <a:rPr lang="en-GB" dirty="0" err="1">
                <a:solidFill>
                  <a:srgbClr val="FF0000"/>
                </a:solidFill>
              </a:rPr>
              <a:t>x|y</a:t>
            </a:r>
            <a:r>
              <a:rPr lang="en-GB" dirty="0">
                <a:solidFill>
                  <a:srgbClr val="FF0000"/>
                </a:solidFill>
              </a:rPr>
              <a:t>)/ </a:t>
            </a:r>
            <a:r>
              <a:rPr lang="en-GB" dirty="0"/>
              <a:t>means “either X or Y”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important to use </a:t>
            </a:r>
            <a:r>
              <a:rPr lang="en-GB" dirty="0" smtClean="0"/>
              <a:t>(round) parentheses</a:t>
            </a:r>
            <a:r>
              <a:rPr lang="en-GB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Rewrite this </a:t>
            </a:r>
            <a:r>
              <a:rPr lang="en-GB" dirty="0" err="1" smtClean="0"/>
              <a:t>regex</a:t>
            </a:r>
            <a:r>
              <a:rPr lang="en-GB" dirty="0" smtClean="0"/>
              <a:t> using the (.) wildcard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A four-letter word beginning with </a:t>
            </a:r>
            <a:r>
              <a:rPr lang="en-GB" i="1" dirty="0" err="1" smtClean="0">
                <a:solidFill>
                  <a:schemeClr val="tx2"/>
                </a:solidFill>
              </a:rPr>
              <a:t>i</a:t>
            </a:r>
            <a:r>
              <a:rPr lang="en-GB" dirty="0" smtClean="0">
                <a:solidFill>
                  <a:schemeClr val="tx2"/>
                </a:solidFill>
              </a:rPr>
              <a:t> in lowercase</a:t>
            </a:r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[a-z][a-z][a-z]</a:t>
            </a:r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...</a:t>
            </a:r>
          </a:p>
          <a:p>
            <a:endParaRPr lang="en-GB" dirty="0" smtClean="0"/>
          </a:p>
          <a:p>
            <a:r>
              <a:rPr lang="en-GB" dirty="0" smtClean="0"/>
              <a:t>Does it match exactly the same things?</a:t>
            </a:r>
          </a:p>
          <a:p>
            <a:pPr lvl="1"/>
            <a:r>
              <a:rPr lang="en-GB" dirty="0" smtClean="0"/>
              <a:t>Why?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Quantifiers (I)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/</a:t>
            </a:r>
            <a:r>
              <a:rPr lang="en-GB" dirty="0" err="1">
                <a:solidFill>
                  <a:srgbClr val="FF0000"/>
                </a:solidFill>
              </a:rPr>
              <a:t>colou?r</a:t>
            </a:r>
            <a:r>
              <a:rPr lang="en-GB" dirty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en-GB" dirty="0"/>
              <a:t>matches </a:t>
            </a:r>
            <a:r>
              <a:rPr lang="en-GB" i="1" dirty="0" err="1"/>
              <a:t>color</a:t>
            </a:r>
            <a:r>
              <a:rPr lang="en-GB" dirty="0"/>
              <a:t> or </a:t>
            </a:r>
            <a:r>
              <a:rPr lang="en-GB" i="1" dirty="0"/>
              <a:t>colour</a:t>
            </a:r>
          </a:p>
          <a:p>
            <a:r>
              <a:rPr lang="en-GB" dirty="0">
                <a:solidFill>
                  <a:srgbClr val="FF0000"/>
                </a:solidFill>
              </a:rPr>
              <a:t>/govern(</a:t>
            </a:r>
            <a:r>
              <a:rPr lang="en-GB" dirty="0" err="1">
                <a:solidFill>
                  <a:srgbClr val="FF0000"/>
                </a:solidFill>
              </a:rPr>
              <a:t>ment</a:t>
            </a:r>
            <a:r>
              <a:rPr lang="en-GB" dirty="0">
                <a:solidFill>
                  <a:srgbClr val="FF0000"/>
                </a:solidFill>
              </a:rPr>
              <a:t>)?/</a:t>
            </a:r>
          </a:p>
          <a:p>
            <a:pPr lvl="1"/>
            <a:r>
              <a:rPr lang="en-GB" dirty="0"/>
              <a:t>matches </a:t>
            </a:r>
            <a:r>
              <a:rPr lang="en-GB" i="1" dirty="0"/>
              <a:t>govern</a:t>
            </a:r>
            <a:r>
              <a:rPr lang="en-GB" dirty="0"/>
              <a:t> or </a:t>
            </a:r>
            <a:r>
              <a:rPr lang="en-GB" i="1" dirty="0"/>
              <a:t>government</a:t>
            </a:r>
            <a:endParaRPr lang="en-GB" dirty="0"/>
          </a:p>
          <a:p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/?/ </a:t>
            </a:r>
            <a:r>
              <a:rPr lang="en-GB" dirty="0"/>
              <a:t>means </a:t>
            </a:r>
            <a:r>
              <a:rPr lang="en-GB" dirty="0">
                <a:solidFill>
                  <a:srgbClr val="FF0000"/>
                </a:solidFill>
              </a:rPr>
              <a:t>zero or one </a:t>
            </a:r>
            <a:r>
              <a:rPr lang="en-GB" dirty="0"/>
              <a:t>of the </a:t>
            </a:r>
            <a:r>
              <a:rPr lang="en-GB" b="1" dirty="0">
                <a:solidFill>
                  <a:schemeClr val="accent1"/>
                </a:solidFill>
              </a:rPr>
              <a:t>preceding</a:t>
            </a:r>
            <a:r>
              <a:rPr lang="en-GB" dirty="0"/>
              <a:t> character or group 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</a:t>
            </a:r>
            <a:r>
              <a:rPr lang="en-GB" dirty="0" err="1" smtClean="0"/>
              <a:t>regex</a:t>
            </a:r>
            <a:r>
              <a:rPr lang="en-GB" dirty="0" smtClean="0"/>
              <a:t> to match:</a:t>
            </a:r>
          </a:p>
          <a:p>
            <a:pPr lvl="1"/>
            <a:r>
              <a:rPr lang="en-GB" i="1" dirty="0" err="1" smtClean="0"/>
              <a:t>color</a:t>
            </a:r>
            <a:r>
              <a:rPr lang="en-GB" dirty="0" smtClean="0"/>
              <a:t> or </a:t>
            </a:r>
            <a:r>
              <a:rPr lang="en-GB" i="1" dirty="0" smtClean="0"/>
              <a:t>colour</a:t>
            </a:r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colou?r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i="1" dirty="0" smtClean="0"/>
              <a:t>sand</a:t>
            </a:r>
            <a:r>
              <a:rPr lang="en-GB" dirty="0" smtClean="0"/>
              <a:t> or </a:t>
            </a:r>
            <a:r>
              <a:rPr lang="en-GB" i="1" dirty="0" smtClean="0"/>
              <a:t>sandy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sandy?</a:t>
            </a:r>
          </a:p>
          <a:p>
            <a:pPr lvl="1"/>
            <a:endParaRPr lang="en-GB" dirty="0" smtClean="0">
              <a:solidFill>
                <a:schemeClr val="accent2"/>
              </a:solidFill>
            </a:endParaRPr>
          </a:p>
          <a:p>
            <a:pPr lvl="2"/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Quantifiers (II)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/</a:t>
            </a:r>
            <a:r>
              <a:rPr lang="en-GB" dirty="0" err="1"/>
              <a:t>ba</a:t>
            </a:r>
            <a:r>
              <a:rPr lang="en-GB" dirty="0"/>
              <a:t>+/</a:t>
            </a:r>
          </a:p>
          <a:p>
            <a:pPr lvl="1"/>
            <a:r>
              <a:rPr lang="en-GB" dirty="0"/>
              <a:t>matches </a:t>
            </a:r>
            <a:r>
              <a:rPr lang="en-GB" i="1" dirty="0" err="1"/>
              <a:t>ba</a:t>
            </a:r>
            <a:r>
              <a:rPr lang="en-GB" dirty="0"/>
              <a:t>, </a:t>
            </a:r>
            <a:r>
              <a:rPr lang="en-GB" i="1" dirty="0"/>
              <a:t>baa</a:t>
            </a:r>
            <a:r>
              <a:rPr lang="en-GB" dirty="0"/>
              <a:t>, </a:t>
            </a:r>
            <a:r>
              <a:rPr lang="en-GB" i="1" dirty="0" err="1"/>
              <a:t>baaa</a:t>
            </a:r>
            <a:r>
              <a:rPr lang="en-GB" i="1" dirty="0"/>
              <a:t>…</a:t>
            </a:r>
          </a:p>
          <a:p>
            <a:r>
              <a:rPr lang="en-GB" i="1" dirty="0">
                <a:solidFill>
                  <a:srgbClr val="FF0000"/>
                </a:solidFill>
              </a:rPr>
              <a:t>/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err="1">
                <a:solidFill>
                  <a:srgbClr val="FF0000"/>
                </a:solidFill>
              </a:rPr>
              <a:t>inkiss</a:t>
            </a:r>
            <a:r>
              <a:rPr lang="en-GB" dirty="0">
                <a:solidFill>
                  <a:srgbClr val="FF0000"/>
                </a:solidFill>
              </a:rPr>
              <a:t> )+/</a:t>
            </a:r>
          </a:p>
          <a:p>
            <a:pPr lvl="1"/>
            <a:r>
              <a:rPr lang="en-GB" dirty="0"/>
              <a:t>matches </a:t>
            </a:r>
            <a:r>
              <a:rPr lang="en-GB" i="1" dirty="0" err="1"/>
              <a:t>inkiss</a:t>
            </a:r>
            <a:r>
              <a:rPr lang="en-GB" dirty="0"/>
              <a:t>, </a:t>
            </a:r>
            <a:r>
              <a:rPr lang="en-GB" i="1" dirty="0" err="1"/>
              <a:t>inkiss</a:t>
            </a:r>
            <a:r>
              <a:rPr lang="en-GB" i="1" dirty="0"/>
              <a:t> </a:t>
            </a:r>
            <a:r>
              <a:rPr lang="en-GB" i="1" dirty="0" err="1"/>
              <a:t>inkiss</a:t>
            </a:r>
            <a:endParaRPr lang="en-GB" i="1" dirty="0"/>
          </a:p>
          <a:p>
            <a:pPr lvl="1"/>
            <a:r>
              <a:rPr lang="en-GB" dirty="0"/>
              <a:t>(note the whitespace in the </a:t>
            </a:r>
            <a:r>
              <a:rPr lang="en-GB" dirty="0" err="1"/>
              <a:t>regex</a:t>
            </a:r>
            <a:r>
              <a:rPr lang="en-GB" dirty="0"/>
              <a:t>)</a:t>
            </a:r>
          </a:p>
          <a:p>
            <a:r>
              <a:rPr lang="en-GB" dirty="0">
                <a:solidFill>
                  <a:schemeClr val="accent2"/>
                </a:solidFill>
              </a:rPr>
              <a:t>/</a:t>
            </a:r>
            <a:r>
              <a:rPr lang="en-GB" dirty="0">
                <a:solidFill>
                  <a:srgbClr val="FF0000"/>
                </a:solidFill>
              </a:rPr>
              <a:t>+</a:t>
            </a:r>
            <a:r>
              <a:rPr lang="en-GB" dirty="0">
                <a:solidFill>
                  <a:schemeClr val="accent2"/>
                </a:solidFill>
              </a:rPr>
              <a:t>/</a:t>
            </a:r>
            <a:r>
              <a:rPr lang="en-GB" dirty="0"/>
              <a:t> means “</a:t>
            </a:r>
            <a:r>
              <a:rPr lang="en-GB" b="1" dirty="0">
                <a:solidFill>
                  <a:schemeClr val="accent1"/>
                </a:solidFill>
              </a:rPr>
              <a:t>one or more </a:t>
            </a:r>
            <a:r>
              <a:rPr lang="en-GB" dirty="0"/>
              <a:t>of the preceding character or group”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</a:t>
            </a:r>
            <a:r>
              <a:rPr lang="en-GB" dirty="0" err="1" smtClean="0"/>
              <a:t>regex</a:t>
            </a:r>
            <a:r>
              <a:rPr lang="en-GB" dirty="0" smtClean="0"/>
              <a:t> to match:</a:t>
            </a:r>
          </a:p>
          <a:p>
            <a:pPr lvl="1"/>
            <a:r>
              <a:rPr lang="en-GB" dirty="0" smtClean="0"/>
              <a:t>A word starting with </a:t>
            </a:r>
            <a:r>
              <a:rPr lang="en-GB" i="1" dirty="0" err="1" smtClean="0"/>
              <a:t>ba</a:t>
            </a:r>
            <a:r>
              <a:rPr lang="en-GB" dirty="0" smtClean="0"/>
              <a:t> followed by one or more of characters.</a:t>
            </a:r>
          </a:p>
          <a:p>
            <a:pPr lvl="2"/>
            <a:r>
              <a:rPr lang="en-GB" i="1" dirty="0" err="1" smtClean="0">
                <a:solidFill>
                  <a:srgbClr val="FF0000"/>
                </a:solidFill>
              </a:rPr>
              <a:t>ba</a:t>
            </a:r>
            <a:r>
              <a:rPr lang="en-GB" i="1" dirty="0" smtClean="0">
                <a:solidFill>
                  <a:srgbClr val="FF0000"/>
                </a:solidFill>
              </a:rPr>
              <a:t>.+</a:t>
            </a:r>
          </a:p>
          <a:p>
            <a:pPr lvl="1"/>
            <a:endParaRPr lang="en-GB" dirty="0" smtClean="0">
              <a:solidFill>
                <a:schemeClr val="accent2"/>
              </a:solidFill>
            </a:endParaRPr>
          </a:p>
          <a:p>
            <a:pPr lvl="2"/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typographical note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following, regular expressions are written between forward slashes 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0000"/>
                </a:solidFill>
              </a:rPr>
              <a:t>/.../</a:t>
            </a:r>
            <a:r>
              <a:rPr lang="en-GB" dirty="0" smtClean="0"/>
              <a:t>) </a:t>
            </a:r>
            <a:r>
              <a:rPr lang="en-GB" dirty="0"/>
              <a:t>to distinguish them from normal text. 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You </a:t>
            </a:r>
            <a:r>
              <a:rPr lang="en-GB" dirty="0">
                <a:solidFill>
                  <a:schemeClr val="accent1"/>
                </a:solidFill>
              </a:rPr>
              <a:t>do not typically need to enclose them in slashes when using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Quantifiers (III)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>
                <a:solidFill>
                  <a:srgbClr val="FF0000"/>
                </a:solidFill>
              </a:rPr>
              <a:t>/</a:t>
            </a:r>
            <a:r>
              <a:rPr lang="en-GB" sz="2600" dirty="0" err="1">
                <a:solidFill>
                  <a:srgbClr val="FF0000"/>
                </a:solidFill>
              </a:rPr>
              <a:t>ba</a:t>
            </a:r>
            <a:r>
              <a:rPr lang="en-GB" sz="2600" dirty="0">
                <a:solidFill>
                  <a:srgbClr val="FF0000"/>
                </a:solidFill>
              </a:rPr>
              <a:t>*/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matches </a:t>
            </a:r>
            <a:r>
              <a:rPr lang="en-GB" sz="2200" i="1" dirty="0"/>
              <a:t>b, </a:t>
            </a:r>
            <a:r>
              <a:rPr lang="en-GB" sz="2200" i="1" dirty="0" err="1"/>
              <a:t>ba</a:t>
            </a:r>
            <a:r>
              <a:rPr lang="en-GB" sz="2200" i="1" dirty="0"/>
              <a:t>, baa, </a:t>
            </a:r>
            <a:r>
              <a:rPr lang="en-GB" sz="2200" i="1" dirty="0" err="1"/>
              <a:t>baaa</a:t>
            </a:r>
            <a:endParaRPr lang="en-GB" sz="2200" i="1" dirty="0"/>
          </a:p>
          <a:p>
            <a:pPr lvl="1">
              <a:lnSpc>
                <a:spcPct val="80000"/>
              </a:lnSpc>
            </a:pPr>
            <a:r>
              <a:rPr lang="en-GB" sz="2200" dirty="0"/>
              <a:t>/*/ means “zero or more of the preceding character or group”</a:t>
            </a:r>
          </a:p>
          <a:p>
            <a:pPr>
              <a:lnSpc>
                <a:spcPct val="80000"/>
              </a:lnSpc>
            </a:pPr>
            <a:r>
              <a:rPr lang="en-GB" sz="2600" dirty="0">
                <a:solidFill>
                  <a:srgbClr val="FF0000"/>
                </a:solidFill>
              </a:rPr>
              <a:t>/(</a:t>
            </a:r>
            <a:r>
              <a:rPr lang="en-GB" sz="2600" dirty="0" err="1">
                <a:solidFill>
                  <a:srgbClr val="FF0000"/>
                </a:solidFill>
              </a:rPr>
              <a:t>ba</a:t>
            </a:r>
            <a:r>
              <a:rPr lang="en-GB" sz="2600" dirty="0">
                <a:solidFill>
                  <a:srgbClr val="FF0000"/>
                </a:solidFill>
              </a:rPr>
              <a:t> ){1,3}/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matches </a:t>
            </a:r>
            <a:r>
              <a:rPr lang="en-GB" sz="2200" i="1" dirty="0" err="1"/>
              <a:t>ba</a:t>
            </a:r>
            <a:r>
              <a:rPr lang="en-GB" sz="2200" dirty="0"/>
              <a:t>, </a:t>
            </a:r>
            <a:r>
              <a:rPr lang="en-GB" sz="2200" i="1" dirty="0" err="1"/>
              <a:t>ba</a:t>
            </a:r>
            <a:r>
              <a:rPr lang="en-GB" sz="2200" i="1" dirty="0"/>
              <a:t> </a:t>
            </a:r>
            <a:r>
              <a:rPr lang="en-GB" sz="2200" i="1" dirty="0" err="1"/>
              <a:t>ba</a:t>
            </a:r>
            <a:r>
              <a:rPr lang="en-GB" sz="2200" dirty="0"/>
              <a:t> or </a:t>
            </a:r>
            <a:r>
              <a:rPr lang="en-GB" sz="2200" i="1" dirty="0" err="1"/>
              <a:t>ba</a:t>
            </a:r>
            <a:r>
              <a:rPr lang="en-GB" sz="2200" i="1" dirty="0"/>
              <a:t> </a:t>
            </a:r>
            <a:r>
              <a:rPr lang="en-GB" sz="2200" i="1" dirty="0" err="1"/>
              <a:t>ba</a:t>
            </a:r>
            <a:r>
              <a:rPr lang="en-GB" sz="2200" i="1" dirty="0"/>
              <a:t> </a:t>
            </a:r>
            <a:r>
              <a:rPr lang="en-GB" sz="2200" i="1" dirty="0" err="1"/>
              <a:t>ba</a:t>
            </a:r>
            <a:endParaRPr lang="en-GB" sz="2200" i="1" dirty="0"/>
          </a:p>
          <a:p>
            <a:pPr lvl="1">
              <a:lnSpc>
                <a:spcPct val="80000"/>
              </a:lnSpc>
            </a:pPr>
            <a:r>
              <a:rPr lang="en-GB" sz="2200" dirty="0">
                <a:solidFill>
                  <a:srgbClr val="FF0000"/>
                </a:solidFill>
              </a:rPr>
              <a:t>{n, m} </a:t>
            </a:r>
            <a:r>
              <a:rPr lang="en-GB" sz="2200" dirty="0"/>
              <a:t>means “between n and m of the preceding character or group”</a:t>
            </a:r>
          </a:p>
          <a:p>
            <a:pPr>
              <a:lnSpc>
                <a:spcPct val="80000"/>
              </a:lnSpc>
            </a:pPr>
            <a:r>
              <a:rPr lang="en-GB" sz="2600" dirty="0">
                <a:solidFill>
                  <a:srgbClr val="FF0000"/>
                </a:solidFill>
              </a:rPr>
              <a:t>/(</a:t>
            </a:r>
            <a:r>
              <a:rPr lang="en-GB" sz="2600" dirty="0" err="1">
                <a:solidFill>
                  <a:srgbClr val="FF0000"/>
                </a:solidFill>
              </a:rPr>
              <a:t>ba</a:t>
            </a:r>
            <a:r>
              <a:rPr lang="en-GB" sz="2600" dirty="0">
                <a:solidFill>
                  <a:srgbClr val="FF0000"/>
                </a:solidFill>
              </a:rPr>
              <a:t> ){2}/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matches </a:t>
            </a:r>
            <a:r>
              <a:rPr lang="en-GB" sz="2200" i="1" dirty="0" err="1"/>
              <a:t>ba</a:t>
            </a:r>
            <a:r>
              <a:rPr lang="en-GB" sz="2200" i="1" dirty="0"/>
              <a:t> </a:t>
            </a:r>
            <a:r>
              <a:rPr lang="en-GB" sz="2200" i="1" dirty="0" err="1"/>
              <a:t>ba</a:t>
            </a:r>
            <a:endParaRPr lang="en-GB" sz="2200" i="1" dirty="0"/>
          </a:p>
          <a:p>
            <a:pPr lvl="1">
              <a:lnSpc>
                <a:spcPct val="80000"/>
              </a:lnSpc>
            </a:pPr>
            <a:r>
              <a:rPr lang="en-GB" sz="2200" dirty="0">
                <a:solidFill>
                  <a:srgbClr val="FF0000"/>
                </a:solidFill>
              </a:rPr>
              <a:t>{n}</a:t>
            </a:r>
            <a:r>
              <a:rPr lang="en-GB" sz="2200" dirty="0"/>
              <a:t> means “exactly n of the preceding character or group”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445500" cy="570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75"/>
                <a:gridCol w="2111375"/>
                <a:gridCol w="2111375"/>
                <a:gridCol w="21113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Symbol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Meaning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Example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Matches...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^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Start of string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/^</a:t>
                      </a:r>
                      <a:r>
                        <a:rPr lang="en-GB" sz="1400" dirty="0" err="1" smtClean="0"/>
                        <a:t>wo</a:t>
                      </a:r>
                      <a:r>
                        <a:rPr lang="en-GB" sz="1400" dirty="0" smtClean="0"/>
                        <a:t>/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/>
                        <a:t>woman, wombat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$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End of string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/man$/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/>
                        <a:t>woman,</a:t>
                      </a:r>
                      <a:r>
                        <a:rPr lang="en-GB" sz="1400" i="1" baseline="0" dirty="0" smtClean="0"/>
                        <a:t> man, </a:t>
                      </a:r>
                      <a:r>
                        <a:rPr lang="en-GB" sz="1400" i="1" baseline="0" dirty="0" err="1" smtClean="0"/>
                        <a:t>doberman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[...]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Any</a:t>
                      </a:r>
                      <a:r>
                        <a:rPr lang="en-GB" sz="1400" baseline="0" dirty="0" smtClean="0"/>
                        <a:t> of the characters in this range or set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[</a:t>
                      </a:r>
                      <a:r>
                        <a:rPr lang="en-GB" sz="1400" dirty="0" err="1" smtClean="0"/>
                        <a:t>wh</a:t>
                      </a:r>
                      <a:r>
                        <a:rPr lang="en-GB" sz="1400" dirty="0" smtClean="0"/>
                        <a:t>]</a:t>
                      </a:r>
                      <a:r>
                        <a:rPr lang="en-GB" sz="1400" dirty="0" err="1" smtClean="0"/>
                        <a:t>ood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/>
                        <a:t>Wood, hood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(...)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Defines a group</a:t>
                      </a:r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(</a:t>
                      </a:r>
                      <a:r>
                        <a:rPr lang="en-GB" sz="1400" dirty="0" err="1" smtClean="0"/>
                        <a:t>suit|port</a:t>
                      </a:r>
                      <a:r>
                        <a:rPr lang="en-GB" sz="1400" dirty="0" smtClean="0"/>
                        <a:t>)able</a:t>
                      </a:r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400" i="1" dirty="0" smtClean="0"/>
                    </a:p>
                    <a:p>
                      <a:r>
                        <a:rPr lang="en-GB" sz="1400" i="1" dirty="0" smtClean="0"/>
                        <a:t>suitable, portable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|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disjunction (“or”)</a:t>
                      </a:r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Any since character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..man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/>
                        <a:t>woman, human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or none of </a:t>
                      </a:r>
                      <a:r>
                        <a:rPr lang="en-GB" sz="1400" baseline="0" dirty="0" smtClean="0"/>
                        <a:t>the preceding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colou?r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err="1" smtClean="0"/>
                        <a:t>color</a:t>
                      </a:r>
                      <a:r>
                        <a:rPr lang="en-GB" sz="1400" i="1" dirty="0" smtClean="0"/>
                        <a:t>, colour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+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One or more of the preceding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(go)+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/>
                        <a:t>go, </a:t>
                      </a:r>
                      <a:r>
                        <a:rPr lang="en-GB" sz="1400" i="1" dirty="0" err="1" smtClean="0"/>
                        <a:t>gogo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*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Zero or more of the preceding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goo*d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/>
                        <a:t>good</a:t>
                      </a:r>
                      <a:r>
                        <a:rPr lang="en-GB" sz="1400" i="1" baseline="0" dirty="0" smtClean="0"/>
                        <a:t>, god, </a:t>
                      </a:r>
                      <a:r>
                        <a:rPr lang="en-GB" sz="1400" i="1" baseline="0" dirty="0" err="1" smtClean="0"/>
                        <a:t>goood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</a:t>
                      </a:r>
                      <a:r>
                        <a:rPr lang="en-GB" sz="1400" dirty="0" err="1" smtClean="0"/>
                        <a:t>n,m</a:t>
                      </a:r>
                      <a:r>
                        <a:rPr lang="en-GB" sz="1400" dirty="0" smtClean="0"/>
                        <a:t>}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Between </a:t>
                      </a:r>
                      <a:r>
                        <a:rPr lang="en-GB" sz="1400" i="1" dirty="0" smtClean="0"/>
                        <a:t>n</a:t>
                      </a:r>
                      <a:r>
                        <a:rPr lang="en-GB" sz="1400" i="0" dirty="0" smtClean="0"/>
                        <a:t> and </a:t>
                      </a:r>
                      <a:r>
                        <a:rPr lang="en-GB" sz="1400" i="1" dirty="0" smtClean="0"/>
                        <a:t>m </a:t>
                      </a:r>
                      <a:r>
                        <a:rPr lang="en-GB" sz="1400" i="0" dirty="0" smtClean="0"/>
                        <a:t>of the preceding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go{1,2}d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/>
                        <a:t>good,</a:t>
                      </a:r>
                      <a:r>
                        <a:rPr lang="en-GB" sz="1400" i="1" baseline="0" dirty="0" smtClean="0"/>
                        <a:t> god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{n}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Exactly </a:t>
                      </a:r>
                      <a:r>
                        <a:rPr lang="en-GB" sz="1400" i="1" dirty="0" smtClean="0"/>
                        <a:t>n</a:t>
                      </a:r>
                      <a:r>
                        <a:rPr lang="en-GB" sz="1400" i="0" dirty="0" smtClean="0"/>
                        <a:t> of the preceding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 smtClean="0"/>
              <a:t>Write a </a:t>
            </a:r>
            <a:r>
              <a:rPr lang="en-GB" sz="2500" dirty="0" err="1" smtClean="0"/>
              <a:t>regex</a:t>
            </a:r>
            <a:r>
              <a:rPr lang="en-GB" sz="2500" dirty="0" smtClean="0"/>
              <a:t> to match:</a:t>
            </a:r>
          </a:p>
          <a:p>
            <a:pPr lvl="1"/>
            <a:r>
              <a:rPr lang="en-GB" sz="2300" dirty="0" smtClean="0"/>
              <a:t>A word starting with </a:t>
            </a:r>
            <a:r>
              <a:rPr lang="en-GB" sz="2300" i="1" dirty="0" err="1" smtClean="0"/>
              <a:t>ba</a:t>
            </a:r>
            <a:r>
              <a:rPr lang="en-GB" sz="2300" dirty="0" smtClean="0"/>
              <a:t> followed by one or more of characters.</a:t>
            </a:r>
          </a:p>
          <a:p>
            <a:pPr lvl="2"/>
            <a:r>
              <a:rPr lang="en-GB" i="1" dirty="0" err="1" smtClean="0">
                <a:solidFill>
                  <a:srgbClr val="FF0000"/>
                </a:solidFill>
              </a:rPr>
              <a:t>ba</a:t>
            </a:r>
            <a:r>
              <a:rPr lang="en-GB" i="1" dirty="0" smtClean="0">
                <a:solidFill>
                  <a:srgbClr val="FF0000"/>
                </a:solidFill>
              </a:rPr>
              <a:t>.+</a:t>
            </a:r>
          </a:p>
          <a:p>
            <a:pPr lvl="1"/>
            <a:r>
              <a:rPr lang="en-GB" sz="2300" dirty="0" smtClean="0"/>
              <a:t>Now rewrite this to match </a:t>
            </a:r>
            <a:r>
              <a:rPr lang="en-GB" sz="2300" i="1" dirty="0" err="1" smtClean="0"/>
              <a:t>ba</a:t>
            </a:r>
            <a:r>
              <a:rPr lang="en-GB" sz="2300" dirty="0" smtClean="0"/>
              <a:t> followed by exactly one character.</a:t>
            </a:r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ba</a:t>
            </a:r>
            <a:r>
              <a:rPr lang="en-GB" dirty="0" smtClean="0">
                <a:solidFill>
                  <a:srgbClr val="FF0000"/>
                </a:solidFill>
              </a:rPr>
              <a:t>.{1}</a:t>
            </a:r>
          </a:p>
          <a:p>
            <a:pPr lvl="1"/>
            <a:r>
              <a:rPr lang="en-GB" sz="2300" dirty="0" smtClean="0"/>
              <a:t>Re-write, to match </a:t>
            </a:r>
            <a:r>
              <a:rPr lang="en-GB" sz="2300" i="1" dirty="0" smtClean="0"/>
              <a:t>b</a:t>
            </a:r>
            <a:r>
              <a:rPr lang="en-GB" sz="2300" dirty="0" smtClean="0"/>
              <a:t> followed by between two and four </a:t>
            </a:r>
            <a:r>
              <a:rPr lang="en-GB" sz="2300" i="1" dirty="0" err="1" smtClean="0"/>
              <a:t>a</a:t>
            </a:r>
            <a:r>
              <a:rPr lang="en-GB" sz="2300" dirty="0" err="1" smtClean="0"/>
              <a:t>’s</a:t>
            </a:r>
            <a:r>
              <a:rPr lang="en-GB" sz="2300" i="1" dirty="0" smtClean="0"/>
              <a:t> (e.g. Baa, </a:t>
            </a:r>
            <a:r>
              <a:rPr lang="en-GB" sz="2300" i="1" dirty="0" err="1" smtClean="0"/>
              <a:t>baaa</a:t>
            </a:r>
            <a:r>
              <a:rPr lang="en-GB" sz="2300" i="1" dirty="0" smtClean="0"/>
              <a:t> etc)</a:t>
            </a:r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ba</a:t>
            </a:r>
            <a:r>
              <a:rPr lang="en-GB" dirty="0" smtClean="0">
                <a:solidFill>
                  <a:srgbClr val="FF0000"/>
                </a:solidFill>
              </a:rPr>
              <a:t>{2,4}</a:t>
            </a:r>
          </a:p>
          <a:p>
            <a:pPr lvl="2"/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corpus query language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 to the CQL interface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 </a:t>
            </a:r>
            <a:r>
              <a:rPr lang="en-GB" i="1" dirty="0" smtClean="0"/>
              <a:t>Query type, </a:t>
            </a:r>
            <a:r>
              <a:rPr lang="en-GB" dirty="0" smtClean="0"/>
              <a:t>select CQP Syntax</a:t>
            </a:r>
          </a:p>
          <a:p>
            <a:pPr lvl="1"/>
            <a:r>
              <a:rPr lang="en-GB" dirty="0" smtClean="0"/>
              <a:t>Note: CQP syntax on the MLRS/CLEM interface is identical to the CQL syntax in </a:t>
            </a:r>
            <a:r>
              <a:rPr lang="en-GB" dirty="0" err="1" smtClean="0"/>
              <a:t>SketchEngine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</p:txBody>
      </p:sp>
      <p:pic>
        <p:nvPicPr>
          <p:cNvPr id="2" name="Picture 1" descr="Screen Shot 2014-11-18 at 18.44.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348880"/>
            <a:ext cx="8420100" cy="414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CQL </a:t>
            </a:r>
            <a:r>
              <a:rPr lang="en-GB" dirty="0" smtClean="0"/>
              <a:t>syntax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 smtClean="0"/>
              <a:t>So far, we’ve used </a:t>
            </a:r>
            <a:r>
              <a:rPr lang="en-GB" sz="2600" dirty="0" err="1" smtClean="0"/>
              <a:t>regexes</a:t>
            </a:r>
            <a:r>
              <a:rPr lang="en-GB" sz="2600" dirty="0" smtClean="0"/>
              <a:t> to match strings (words, phrases).</a:t>
            </a:r>
          </a:p>
          <a:p>
            <a:pPr>
              <a:lnSpc>
                <a:spcPct val="90000"/>
              </a:lnSpc>
            </a:pPr>
            <a:r>
              <a:rPr lang="en-GB" sz="2600" dirty="0" smtClean="0"/>
              <a:t>We often want to combine searches for words and grammatical patterns.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CQL </a:t>
            </a:r>
            <a:r>
              <a:rPr lang="en-GB" sz="2600" dirty="0"/>
              <a:t>queries consist of regular </a:t>
            </a:r>
            <a:r>
              <a:rPr lang="en-GB" sz="2600" dirty="0" smtClean="0"/>
              <a:t>expressions.</a:t>
            </a:r>
          </a:p>
          <a:p>
            <a:pPr>
              <a:lnSpc>
                <a:spcPct val="90000"/>
              </a:lnSpc>
            </a:pPr>
            <a:r>
              <a:rPr lang="en-GB" sz="2600" dirty="0" smtClean="0"/>
              <a:t>But we can specify patterns of words, lemmas and </a:t>
            </a:r>
            <a:r>
              <a:rPr lang="en-GB" sz="2600" dirty="0" smtClean="0"/>
              <a:t>pos tags.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NB: What we can do depends on the </a:t>
            </a:r>
            <a:r>
              <a:rPr lang="en-GB" sz="2400" b="1" dirty="0" smtClean="0"/>
              <a:t>levels of annotation</a:t>
            </a:r>
            <a:r>
              <a:rPr lang="en-GB" sz="2400" dirty="0" smtClean="0"/>
              <a:t> in the corpus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a CQL query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		[attribute=“...”]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736590" y="1952042"/>
            <a:ext cx="936104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139952" y="1556792"/>
            <a:ext cx="1006524" cy="1224136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7704" y="249289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we want to search for. Can be </a:t>
            </a:r>
            <a:r>
              <a:rPr lang="en-GB" i="1" dirty="0" smtClean="0"/>
              <a:t>word</a:t>
            </a:r>
            <a:r>
              <a:rPr lang="en-GB" dirty="0" smtClean="0"/>
              <a:t>, </a:t>
            </a:r>
            <a:r>
              <a:rPr lang="en-GB" i="1" dirty="0" smtClean="0"/>
              <a:t>lemma</a:t>
            </a:r>
            <a:r>
              <a:rPr lang="en-GB" dirty="0" smtClean="0"/>
              <a:t> or </a:t>
            </a:r>
            <a:r>
              <a:rPr lang="en-GB" i="1" dirty="0" err="1" smtClean="0"/>
              <a:t>pos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28529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actual pattern it should match.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a CQL query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[word=“it.+”]</a:t>
            </a:r>
          </a:p>
          <a:p>
            <a:pPr lvl="2"/>
            <a:r>
              <a:rPr lang="en-GB" dirty="0" smtClean="0"/>
              <a:t>Matches a single word, beginning with </a:t>
            </a:r>
            <a:r>
              <a:rPr lang="en-GB" i="1" dirty="0" smtClean="0"/>
              <a:t>it</a:t>
            </a:r>
            <a:r>
              <a:rPr lang="en-GB" dirty="0" smtClean="0"/>
              <a:t> followed by one or more characters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[</a:t>
            </a:r>
            <a:r>
              <a:rPr lang="en-GB" dirty="0" smtClean="0">
                <a:solidFill>
                  <a:srgbClr val="FF0000"/>
                </a:solidFill>
              </a:rPr>
              <a:t>pos</a:t>
            </a:r>
            <a:r>
              <a:rPr lang="en-GB" dirty="0" smtClean="0">
                <a:solidFill>
                  <a:srgbClr val="FF0000"/>
                </a:solidFill>
              </a:rPr>
              <a:t>=“</a:t>
            </a:r>
            <a:r>
              <a:rPr lang="en-GB" dirty="0" smtClean="0">
                <a:solidFill>
                  <a:srgbClr val="FF0000"/>
                </a:solidFill>
              </a:rPr>
              <a:t>V.*”]</a:t>
            </a:r>
          </a:p>
          <a:p>
            <a:pPr lvl="2"/>
            <a:r>
              <a:rPr lang="en-GB" dirty="0" smtClean="0"/>
              <a:t>Matches any word that is tagged with a label beginning with “V” (so any verb)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[lemma=“man.+”]</a:t>
            </a:r>
          </a:p>
          <a:p>
            <a:pPr lvl="2"/>
            <a:r>
              <a:rPr lang="en-GB" dirty="0" smtClean="0"/>
              <a:t>Matches all tokens that belong to a lemma that begins with “man”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a CQL query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		[attribute=“...”]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664582" y="2096058"/>
            <a:ext cx="936104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067944" y="1556792"/>
            <a:ext cx="1078532" cy="115212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35696" y="263691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we want to search for. Can be </a:t>
            </a:r>
            <a:r>
              <a:rPr lang="en-GB" i="1" dirty="0" smtClean="0"/>
              <a:t>word</a:t>
            </a:r>
            <a:r>
              <a:rPr lang="en-GB" dirty="0" smtClean="0"/>
              <a:t>, </a:t>
            </a:r>
            <a:r>
              <a:rPr lang="en-GB" i="1" dirty="0" smtClean="0"/>
              <a:t>lemma</a:t>
            </a:r>
            <a:r>
              <a:rPr lang="en-GB" dirty="0" smtClean="0"/>
              <a:t> or </a:t>
            </a:r>
            <a:r>
              <a:rPr lang="en-GB" i="1" dirty="0" err="1" smtClean="0"/>
              <a:t>pos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278092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actual pattern it should match.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465313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expression in square brackets matches one word.</a:t>
            </a:r>
          </a:p>
          <a:p>
            <a:endParaRPr lang="en-GB" dirty="0" smtClean="0"/>
          </a:p>
          <a:p>
            <a:r>
              <a:rPr lang="en-GB" dirty="0" smtClean="0"/>
              <a:t>We can have multiple expressions in square brackets to match a sequence.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CQL Syntax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 err="1" smtClean="0"/>
              <a:t>Regex</a:t>
            </a:r>
            <a:r>
              <a:rPr lang="en-GB" sz="2600" dirty="0" smtClean="0"/>
              <a:t> over word:</a:t>
            </a:r>
          </a:p>
          <a:p>
            <a:pPr>
              <a:lnSpc>
                <a:spcPct val="90000"/>
              </a:lnSpc>
              <a:buNone/>
            </a:pPr>
            <a:r>
              <a:rPr lang="en-GB" sz="2100" dirty="0" smtClean="0">
                <a:solidFill>
                  <a:schemeClr val="accent2"/>
                </a:solidFill>
              </a:rPr>
              <a:t>	</a:t>
            </a:r>
            <a:r>
              <a:rPr lang="en-GB" sz="2100" dirty="0" smtClean="0">
                <a:solidFill>
                  <a:srgbClr val="FF0000"/>
                </a:solidFill>
              </a:rPr>
              <a:t>[word=“it”] [word=“resulted”] [word=“in”]</a:t>
            </a:r>
          </a:p>
          <a:p>
            <a:pPr lvl="1">
              <a:lnSpc>
                <a:spcPct val="90000"/>
              </a:lnSpc>
            </a:pPr>
            <a:r>
              <a:rPr lang="en-GB" sz="1900" dirty="0" smtClean="0"/>
              <a:t>matches only </a:t>
            </a:r>
            <a:r>
              <a:rPr lang="en-GB" sz="1900" i="1" dirty="0" smtClean="0"/>
              <a:t>it resulted in</a:t>
            </a:r>
            <a:endParaRPr lang="en-GB" sz="1900" i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err="1" smtClean="0"/>
              <a:t>Regex</a:t>
            </a:r>
            <a:r>
              <a:rPr lang="en-GB" sz="2100" dirty="0" smtClean="0"/>
              <a:t> </a:t>
            </a:r>
            <a:r>
              <a:rPr lang="en-GB" sz="2100" dirty="0" smtClean="0"/>
              <a:t>over word with special characters:</a:t>
            </a:r>
          </a:p>
          <a:p>
            <a:pPr>
              <a:lnSpc>
                <a:spcPct val="90000"/>
              </a:lnSpc>
              <a:buNone/>
            </a:pPr>
            <a:r>
              <a:rPr lang="en-GB" sz="2100" dirty="0" smtClean="0">
                <a:solidFill>
                  <a:schemeClr val="accent2"/>
                </a:solidFill>
              </a:rPr>
              <a:t>	</a:t>
            </a:r>
            <a:r>
              <a:rPr lang="en-GB" sz="2100" dirty="0" smtClean="0">
                <a:solidFill>
                  <a:srgbClr val="FF0000"/>
                </a:solidFill>
              </a:rPr>
              <a:t>[word=“it”] [word=“result.*”] [word=“in”]</a:t>
            </a:r>
          </a:p>
          <a:p>
            <a:pPr lvl="1">
              <a:lnSpc>
                <a:spcPct val="90000"/>
              </a:lnSpc>
            </a:pPr>
            <a:r>
              <a:rPr lang="en-GB" sz="1900" dirty="0" smtClean="0"/>
              <a:t>matches </a:t>
            </a:r>
            <a:r>
              <a:rPr lang="en-GB" sz="1900" i="1" dirty="0" smtClean="0"/>
              <a:t>it resulted/results in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err="1" smtClean="0"/>
              <a:t>Regex</a:t>
            </a:r>
            <a:r>
              <a:rPr lang="en-GB" sz="2100" dirty="0" smtClean="0"/>
              <a:t> over lemma:</a:t>
            </a:r>
          </a:p>
          <a:p>
            <a:pPr lvl="1">
              <a:lnSpc>
                <a:spcPct val="90000"/>
              </a:lnSpc>
              <a:buNone/>
            </a:pPr>
            <a:r>
              <a:rPr lang="en-GB" sz="1900" dirty="0" smtClean="0">
                <a:solidFill>
                  <a:srgbClr val="FF0000"/>
                </a:solidFill>
              </a:rPr>
              <a:t>[word=“it”] [lemma=“result”] [word=“that”]</a:t>
            </a:r>
          </a:p>
          <a:p>
            <a:pPr lvl="1">
              <a:lnSpc>
                <a:spcPct val="90000"/>
              </a:lnSpc>
            </a:pPr>
            <a:r>
              <a:rPr lang="en-GB" sz="1900" dirty="0" smtClean="0"/>
              <a:t>matches any form of </a:t>
            </a:r>
            <a:r>
              <a:rPr lang="en-GB" sz="1900" i="1" dirty="0" smtClean="0"/>
              <a:t>result</a:t>
            </a:r>
            <a:r>
              <a:rPr lang="en-GB" sz="1900" dirty="0" smtClean="0"/>
              <a:t> (</a:t>
            </a:r>
            <a:r>
              <a:rPr lang="en-GB" sz="1900" dirty="0" err="1" smtClean="0"/>
              <a:t>regex</a:t>
            </a:r>
            <a:r>
              <a:rPr lang="en-GB" sz="1900" dirty="0" smtClean="0"/>
              <a:t> over lemma)</a:t>
            </a:r>
            <a:endParaRPr lang="en-GB" sz="1900" i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 we’ll use two corpora:</a:t>
            </a:r>
          </a:p>
          <a:p>
            <a:pPr lvl="1"/>
            <a:r>
              <a:rPr lang="en-GB" dirty="0" smtClean="0"/>
              <a:t>The MLRS Corpus of Maltese (v2.0)</a:t>
            </a:r>
          </a:p>
          <a:p>
            <a:pPr lvl="1"/>
            <a:r>
              <a:rPr lang="en-GB" dirty="0" smtClean="0"/>
              <a:t>The CLEM Corpus of Learner English (v2.0)</a:t>
            </a:r>
          </a:p>
          <a:p>
            <a:pPr lvl="1"/>
            <a:endParaRPr lang="en-GB" dirty="0"/>
          </a:p>
          <a:p>
            <a:r>
              <a:rPr lang="en-GB" dirty="0" smtClean="0"/>
              <a:t>Both available on a </a:t>
            </a:r>
            <a:r>
              <a:rPr lang="en-GB" dirty="0" err="1" smtClean="0"/>
              <a:t>uni</a:t>
            </a:r>
            <a:r>
              <a:rPr lang="en-GB" dirty="0" smtClean="0"/>
              <a:t> server:</a:t>
            </a:r>
          </a:p>
          <a:p>
            <a:pPr lvl="1"/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mlrs.research.um.edu.mt/CQPweb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(This is probably a good time to sign up if you don’t have an account)</a:t>
            </a:r>
          </a:p>
          <a:p>
            <a:pPr lvl="1"/>
            <a:endParaRPr lang="en-GB" sz="3400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CQL Syntax 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combine word, lemma and </a:t>
            </a:r>
            <a:r>
              <a:rPr lang="en-GB" dirty="0" smtClean="0"/>
              <a:t>pos queries </a:t>
            </a:r>
            <a:r>
              <a:rPr lang="en-GB" dirty="0" smtClean="0"/>
              <a:t>for any single word.</a:t>
            </a:r>
          </a:p>
          <a:p>
            <a:endParaRPr lang="en-GB" dirty="0"/>
          </a:p>
          <a:p>
            <a:r>
              <a:rPr lang="en-GB" dirty="0"/>
              <a:t>Word and tag constraints:</a:t>
            </a:r>
          </a:p>
          <a:p>
            <a:pPr lvl="1">
              <a:buFont typeface="Wingdings" pitchFamily="2" charset="2"/>
              <a:buNone/>
            </a:pPr>
            <a:r>
              <a:rPr lang="en-GB" dirty="0">
                <a:solidFill>
                  <a:srgbClr val="FF0000"/>
                </a:solidFill>
              </a:rPr>
              <a:t>[word=“it”] [lemma=“result” &amp; </a:t>
            </a:r>
            <a:r>
              <a:rPr lang="en-GB" dirty="0" err="1" smtClean="0">
                <a:solidFill>
                  <a:srgbClr val="FF0000"/>
                </a:solidFill>
              </a:rPr>
              <a:t>pos</a:t>
            </a:r>
            <a:r>
              <a:rPr lang="en-GB" dirty="0" smtClean="0">
                <a:solidFill>
                  <a:srgbClr val="FF0000"/>
                </a:solidFill>
              </a:rPr>
              <a:t>=</a:t>
            </a:r>
            <a:r>
              <a:rPr lang="en-GB" dirty="0">
                <a:solidFill>
                  <a:srgbClr val="FF0000"/>
                </a:solidFill>
              </a:rPr>
              <a:t>“V.*]</a:t>
            </a:r>
          </a:p>
          <a:p>
            <a:pPr lvl="1">
              <a:buFont typeface="Wingdings" pitchFamily="2" charset="2"/>
              <a:buNone/>
            </a:pPr>
            <a:r>
              <a:rPr lang="en-GB" dirty="0"/>
              <a:t>Matches only </a:t>
            </a:r>
            <a:r>
              <a:rPr lang="en-GB" i="1" dirty="0"/>
              <a:t>it</a:t>
            </a:r>
            <a:r>
              <a:rPr lang="en-GB" dirty="0"/>
              <a:t> followed by a morphological variant of the lemma </a:t>
            </a:r>
            <a:r>
              <a:rPr lang="en-GB" i="1" dirty="0"/>
              <a:t>result</a:t>
            </a:r>
            <a:r>
              <a:rPr lang="en-GB" dirty="0"/>
              <a:t> whose tag begins with V (i.e. a verb)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CQL query to match:</a:t>
            </a:r>
          </a:p>
          <a:p>
            <a:pPr lvl="1"/>
            <a:r>
              <a:rPr lang="en-GB" dirty="0" smtClean="0"/>
              <a:t>Any word beginning with </a:t>
            </a:r>
            <a:r>
              <a:rPr lang="en-GB" i="1" dirty="0" smtClean="0"/>
              <a:t>lad</a:t>
            </a:r>
            <a:endParaRPr lang="en-GB" dirty="0" smtClean="0"/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[word=“lad.*”]</a:t>
            </a:r>
          </a:p>
          <a:p>
            <a:pPr lvl="1"/>
            <a:r>
              <a:rPr lang="en-GB" dirty="0" smtClean="0"/>
              <a:t>The word </a:t>
            </a:r>
            <a:r>
              <a:rPr lang="en-GB" i="1" dirty="0" smtClean="0"/>
              <a:t>strong</a:t>
            </a:r>
            <a:r>
              <a:rPr lang="en-GB" dirty="0" smtClean="0"/>
              <a:t> followed by any noun</a:t>
            </a:r>
          </a:p>
          <a:p>
            <a:pPr lvl="2"/>
            <a:r>
              <a:rPr lang="en-GB" dirty="0" smtClean="0"/>
              <a:t>NB: remember that noun tags start with “N”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[word=“strong”] [tag=“N.+”]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word </a:t>
            </a:r>
            <a:r>
              <a:rPr lang="en-GB" i="1" dirty="0" smtClean="0"/>
              <a:t>strong</a:t>
            </a:r>
            <a:r>
              <a:rPr lang="en-GB" dirty="0" smtClean="0"/>
              <a:t> followed by any noun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[word=“strong”] [</a:t>
            </a:r>
            <a:r>
              <a:rPr lang="en-GB" sz="2000" dirty="0" err="1" smtClean="0">
                <a:solidFill>
                  <a:srgbClr val="FF0000"/>
                </a:solidFill>
              </a:rPr>
              <a:t>pos</a:t>
            </a:r>
            <a:r>
              <a:rPr lang="en-GB" sz="2000" dirty="0" smtClean="0">
                <a:solidFill>
                  <a:srgbClr val="FF0000"/>
                </a:solidFill>
              </a:rPr>
              <a:t>=“N.+”]</a:t>
            </a:r>
          </a:p>
          <a:p>
            <a:pPr lvl="1"/>
            <a:endParaRPr lang="en-GB" sz="2300" dirty="0" smtClean="0"/>
          </a:p>
          <a:p>
            <a:r>
              <a:rPr lang="en-GB" sz="2300" dirty="0" smtClean="0"/>
              <a:t>Rewrite this to search for the lemma </a:t>
            </a:r>
            <a:r>
              <a:rPr lang="en-GB" sz="2300" i="1" dirty="0" smtClean="0"/>
              <a:t>strong</a:t>
            </a:r>
            <a:r>
              <a:rPr lang="en-GB" sz="2300" dirty="0" smtClean="0"/>
              <a:t> tagged as adjective.</a:t>
            </a:r>
          </a:p>
          <a:p>
            <a:pPr lvl="1"/>
            <a:r>
              <a:rPr lang="en-GB" sz="2300" i="1" dirty="0" smtClean="0"/>
              <a:t>NB: </a:t>
            </a:r>
            <a:r>
              <a:rPr lang="en-GB" sz="2300" dirty="0" smtClean="0"/>
              <a:t>Adjective tags in CLEM start with JJ; in MLRS with MJ</a:t>
            </a:r>
          </a:p>
          <a:p>
            <a:pPr lvl="1"/>
            <a:r>
              <a:rPr lang="en-GB" sz="2300" dirty="0" smtClean="0">
                <a:solidFill>
                  <a:srgbClr val="FF0000"/>
                </a:solidFill>
              </a:rPr>
              <a:t>[lemma=“strong” &amp; </a:t>
            </a:r>
            <a:r>
              <a:rPr lang="en-GB" sz="2300" dirty="0" err="1" smtClean="0">
                <a:solidFill>
                  <a:srgbClr val="FF0000"/>
                </a:solidFill>
              </a:rPr>
              <a:t>pos</a:t>
            </a:r>
            <a:r>
              <a:rPr lang="en-GB" sz="2300" dirty="0" smtClean="0">
                <a:solidFill>
                  <a:srgbClr val="FF0000"/>
                </a:solidFill>
              </a:rPr>
              <a:t>=“JJ.*”][</a:t>
            </a:r>
            <a:r>
              <a:rPr lang="en-GB" sz="2300" dirty="0" err="1" smtClean="0">
                <a:solidFill>
                  <a:srgbClr val="FF0000"/>
                </a:solidFill>
              </a:rPr>
              <a:t>pos</a:t>
            </a:r>
            <a:r>
              <a:rPr lang="en-GB" sz="2300" dirty="0" smtClean="0">
                <a:solidFill>
                  <a:srgbClr val="FF0000"/>
                </a:solidFill>
              </a:rPr>
              <a:t>=“N.+”]</a:t>
            </a:r>
          </a:p>
          <a:p>
            <a:endParaRPr lang="en-GB" dirty="0" smtClean="0"/>
          </a:p>
          <a:p>
            <a:r>
              <a:rPr lang="en-GB" dirty="0" smtClean="0"/>
              <a:t>The lemma </a:t>
            </a:r>
            <a:r>
              <a:rPr lang="en-GB" i="1" dirty="0" smtClean="0"/>
              <a:t>eat</a:t>
            </a:r>
            <a:r>
              <a:rPr lang="en-GB" dirty="0" smtClean="0"/>
              <a:t> in its verb (V) forms</a:t>
            </a:r>
            <a:endParaRPr lang="en-GB" i="1" dirty="0" smtClean="0"/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[lemma=“eat” &amp; </a:t>
            </a:r>
            <a:r>
              <a:rPr lang="en-GB" sz="2000" dirty="0" err="1" smtClean="0">
                <a:solidFill>
                  <a:srgbClr val="FF0000"/>
                </a:solidFill>
              </a:rPr>
              <a:t>pos</a:t>
            </a:r>
            <a:r>
              <a:rPr lang="en-GB" sz="2000" dirty="0" smtClean="0">
                <a:solidFill>
                  <a:srgbClr val="FF0000"/>
                </a:solidFill>
              </a:rPr>
              <a:t>=“V.*”]</a:t>
            </a:r>
          </a:p>
          <a:p>
            <a:endParaRPr lang="en-GB" sz="27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CQL syntax III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empty square brackets signify “any match”</a:t>
            </a:r>
          </a:p>
          <a:p>
            <a:r>
              <a:rPr lang="en-GB" dirty="0"/>
              <a:t>Using complex quantifiers to match things over a span:</a:t>
            </a:r>
          </a:p>
          <a:p>
            <a:pPr>
              <a:buFont typeface="Wingdings" pitchFamily="2" charset="2"/>
              <a:buNone/>
            </a:pPr>
            <a:r>
              <a:rPr lang="en-GB" dirty="0"/>
              <a:t>	</a:t>
            </a:r>
            <a:r>
              <a:rPr lang="en-GB" sz="2000" dirty="0">
                <a:solidFill>
                  <a:srgbClr val="FF0000"/>
                </a:solidFill>
              </a:rPr>
              <a:t>[word=“confus.*” &amp; </a:t>
            </a:r>
            <a:r>
              <a:rPr lang="en-GB" sz="2000" dirty="0" err="1" smtClean="0">
                <a:solidFill>
                  <a:srgbClr val="FF0000"/>
                </a:solidFill>
              </a:rPr>
              <a:t>pos</a:t>
            </a:r>
            <a:r>
              <a:rPr lang="en-GB" sz="2000" dirty="0" smtClean="0">
                <a:solidFill>
                  <a:srgbClr val="FF0000"/>
                </a:solidFill>
              </a:rPr>
              <a:t>=</a:t>
            </a:r>
            <a:r>
              <a:rPr lang="en-GB" sz="2000" dirty="0">
                <a:solidFill>
                  <a:srgbClr val="FF0000"/>
                </a:solidFill>
              </a:rPr>
              <a:t>“V.*”] []{0,2} [word=“by”]</a:t>
            </a:r>
          </a:p>
          <a:p>
            <a:pPr lvl="1"/>
            <a:r>
              <a:rPr lang="en-GB" sz="1800" dirty="0" smtClean="0"/>
              <a:t>“</a:t>
            </a:r>
            <a:r>
              <a:rPr lang="en-GB" sz="1800" dirty="0"/>
              <a:t>verb beginning with </a:t>
            </a:r>
            <a:r>
              <a:rPr lang="en-GB" sz="1800" i="1" dirty="0" err="1"/>
              <a:t>confus</a:t>
            </a:r>
            <a:r>
              <a:rPr lang="en-GB" sz="1800" dirty="0"/>
              <a:t> tagged </a:t>
            </a:r>
            <a:r>
              <a:rPr lang="en-GB" sz="1800" dirty="0" smtClean="0"/>
              <a:t>as verb, followed </a:t>
            </a:r>
            <a:r>
              <a:rPr lang="en-GB" sz="1800" dirty="0"/>
              <a:t>by the word </a:t>
            </a:r>
            <a:r>
              <a:rPr lang="en-GB" sz="1800" i="1" dirty="0"/>
              <a:t>by</a:t>
            </a:r>
            <a:r>
              <a:rPr lang="en-GB" sz="1800" dirty="0"/>
              <a:t>, with between zero and two intervening words”</a:t>
            </a:r>
          </a:p>
          <a:p>
            <a:pPr lvl="2"/>
            <a:r>
              <a:rPr lang="en-GB" i="1" dirty="0"/>
              <a:t>confused by (the problem)</a:t>
            </a:r>
          </a:p>
          <a:p>
            <a:pPr lvl="2"/>
            <a:r>
              <a:rPr lang="en-GB" i="1" dirty="0"/>
              <a:t>confused John by (saying that)</a:t>
            </a:r>
          </a:p>
          <a:p>
            <a:pPr lvl="2"/>
            <a:r>
              <a:rPr lang="en-GB" i="1" dirty="0"/>
              <a:t>confused John Smith by (saying that)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Search for the verb </a:t>
            </a:r>
            <a:r>
              <a:rPr lang="en-GB" i="1" dirty="0" smtClean="0"/>
              <a:t>knock/</a:t>
            </a:r>
            <a:r>
              <a:rPr lang="mt-MT" i="1" dirty="0" smtClean="0"/>
              <a:t>ħabbat</a:t>
            </a:r>
            <a:r>
              <a:rPr lang="en-GB" dirty="0" smtClean="0"/>
              <a:t> </a:t>
            </a:r>
            <a:r>
              <a:rPr lang="en-GB" dirty="0" smtClean="0"/>
              <a:t>(in any of its forms), followed by the noun </a:t>
            </a:r>
            <a:r>
              <a:rPr lang="en-GB" i="1" dirty="0" smtClean="0"/>
              <a:t>door</a:t>
            </a:r>
            <a:r>
              <a:rPr lang="mt-MT" i="1" dirty="0" smtClean="0"/>
              <a:t>/</a:t>
            </a:r>
            <a:r>
              <a:rPr lang="mt-MT" i="1" dirty="0" smtClean="0"/>
              <a:t>bieb</a:t>
            </a:r>
            <a:r>
              <a:rPr lang="en-GB" dirty="0" smtClean="0"/>
              <a:t>, </a:t>
            </a:r>
            <a:r>
              <a:rPr lang="en-GB" dirty="0" smtClean="0"/>
              <a:t>with between zero and three intervening words: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[lemma=“knock” &amp; pos=“V.*”][]{0,3}[word=“door” &amp; pos=“N</a:t>
            </a:r>
            <a:r>
              <a:rPr lang="en-GB" sz="2000" dirty="0" smtClean="0">
                <a:solidFill>
                  <a:srgbClr val="FF0000"/>
                </a:solidFill>
              </a:rPr>
              <a:t>.*”]</a:t>
            </a:r>
          </a:p>
          <a:p>
            <a:pPr lvl="1"/>
            <a:endParaRPr lang="en-GB" sz="2000" dirty="0" smtClean="0">
              <a:solidFill>
                <a:srgbClr val="FF0000"/>
              </a:solidFill>
            </a:endParaRPr>
          </a:p>
          <a:p>
            <a:endParaRPr lang="en-GB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stuff (again)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16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can count occurrences of these complex phrases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much the same functionality as we saw last time in </a:t>
            </a:r>
            <a:r>
              <a:rPr lang="en-US" dirty="0" err="1" smtClean="0"/>
              <a:t>SketchEngine</a:t>
            </a:r>
            <a:r>
              <a:rPr lang="en-US" dirty="0" smtClean="0"/>
              <a:t> is available on this server.</a:t>
            </a:r>
          </a:p>
          <a:p>
            <a:pPr lvl="1"/>
            <a:r>
              <a:rPr lang="en-US" dirty="0" smtClean="0"/>
              <a:t>It’s </a:t>
            </a:r>
            <a:r>
              <a:rPr lang="en-US" smtClean="0"/>
              <a:t>just </a:t>
            </a:r>
            <a:r>
              <a:rPr lang="en-US" smtClean="0"/>
              <a:t>located </a:t>
            </a:r>
            <a:r>
              <a:rPr lang="en-US" dirty="0" smtClean="0"/>
              <a:t>in a different place.</a:t>
            </a:r>
            <a:endParaRPr lang="en-US" dirty="0"/>
          </a:p>
        </p:txBody>
      </p:sp>
      <p:pic>
        <p:nvPicPr>
          <p:cNvPr id="4" name="Picture 3" descr="Screen Shot 2014-11-18 at 18.50.37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2956"/>
          <a:stretch/>
        </p:blipFill>
        <p:spPr>
          <a:xfrm>
            <a:off x="611560" y="2636912"/>
            <a:ext cx="8172400" cy="3556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final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Choose two adjectives which are semantically similar.</a:t>
            </a:r>
          </a:p>
          <a:p>
            <a:r>
              <a:rPr lang="en-GB" dirty="0" smtClean="0"/>
              <a:t>Search for them in the corpus (MT or EN), looking for occurrences where they’re followed by a noun.</a:t>
            </a:r>
          </a:p>
          <a:p>
            <a:r>
              <a:rPr lang="en-GB" dirty="0" smtClean="0"/>
              <a:t>Run a frequency query on the results.</a:t>
            </a:r>
          </a:p>
          <a:p>
            <a:r>
              <a:rPr lang="en-GB" dirty="0" smtClean="0"/>
              <a:t>Generate collocations </a:t>
            </a:r>
            <a:r>
              <a:rPr lang="en-GB" smtClean="0"/>
              <a:t>for them.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query syntax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5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query interface </a:t>
            </a:r>
            <a:endParaRPr lang="en-US" dirty="0"/>
          </a:p>
        </p:txBody>
      </p:sp>
      <p:pic>
        <p:nvPicPr>
          <p:cNvPr id="7" name="Content Placeholder 6" descr="Screen Shot 2014-11-18 at 18.17.11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25940" b="-25940"/>
          <a:stretch>
            <a:fillRect/>
          </a:stretch>
        </p:blipFill>
        <p:spPr>
          <a:xfrm>
            <a:off x="467544" y="620688"/>
            <a:ext cx="8445500" cy="5451475"/>
          </a:xfrm>
        </p:spPr>
      </p:pic>
    </p:spTree>
    <p:extLst>
      <p:ext uri="{BB962C8B-B14F-4D97-AF65-F5344CB8AC3E}">
        <p14:creationId xmlns:p14="http://schemas.microsoft.com/office/powerpoint/2010/main" xmlns="" val="3236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take the form of words or phrases:</a:t>
            </a:r>
          </a:p>
          <a:p>
            <a:pPr lvl="1"/>
            <a:r>
              <a:rPr lang="en-US" i="1" dirty="0" err="1"/>
              <a:t>k</a:t>
            </a:r>
            <a:r>
              <a:rPr lang="en-US" i="1" dirty="0" err="1" smtClean="0"/>
              <a:t>ien</a:t>
            </a:r>
            <a:endParaRPr lang="en-US" i="1" dirty="0" smtClean="0"/>
          </a:p>
          <a:p>
            <a:pPr lvl="1"/>
            <a:r>
              <a:rPr lang="en-US" i="1" dirty="0" err="1" smtClean="0"/>
              <a:t>kien</a:t>
            </a:r>
            <a:r>
              <a:rPr lang="en-US" i="1" dirty="0" smtClean="0"/>
              <a:t> </a:t>
            </a:r>
            <a:r>
              <a:rPr lang="en-US" i="1" dirty="0" err="1" smtClean="0"/>
              <a:t>qed</a:t>
            </a:r>
            <a:r>
              <a:rPr lang="en-US" i="1" dirty="0" smtClean="0"/>
              <a:t> </a:t>
            </a:r>
            <a:r>
              <a:rPr lang="en-US" i="1" dirty="0" err="1" smtClean="0"/>
              <a:t>jiekol</a:t>
            </a:r>
            <a:endParaRPr lang="en-US" i="1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/>
              <a:t>But this is a bit limiting.</a:t>
            </a:r>
          </a:p>
          <a:p>
            <a:r>
              <a:rPr lang="en-US" dirty="0" smtClean="0"/>
              <a:t>Simple queries have a (limited) pattern syntax we can exploit.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11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define different levels of annotation.</a:t>
            </a:r>
          </a:p>
          <a:p>
            <a:pPr lvl="1"/>
            <a:r>
              <a:rPr lang="en-US" dirty="0" smtClean="0"/>
              <a:t>This depends on the corpus and what info it contains.</a:t>
            </a:r>
          </a:p>
          <a:p>
            <a:pPr lvl="1"/>
            <a:r>
              <a:rPr lang="en-US" dirty="0" smtClean="0"/>
              <a:t>The levels can be distinguished in the Simple Query Interface</a:t>
            </a:r>
          </a:p>
          <a:p>
            <a:r>
              <a:rPr lang="en-US" dirty="0" smtClean="0"/>
              <a:t>MLRS:</a:t>
            </a:r>
          </a:p>
          <a:p>
            <a:pPr lvl="1"/>
            <a:r>
              <a:rPr lang="en-US" dirty="0" smtClean="0"/>
              <a:t>Primary level: word</a:t>
            </a:r>
          </a:p>
          <a:p>
            <a:pPr lvl="1"/>
            <a:r>
              <a:rPr lang="en-US" dirty="0" smtClean="0"/>
              <a:t>Secondary level: </a:t>
            </a:r>
            <a:r>
              <a:rPr lang="en-US" dirty="0" err="1" smtClean="0"/>
              <a:t>pos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CLEM:</a:t>
            </a:r>
          </a:p>
          <a:p>
            <a:pPr lvl="1"/>
            <a:r>
              <a:rPr lang="en-US" dirty="0" smtClean="0"/>
              <a:t>Primary level: word</a:t>
            </a:r>
          </a:p>
          <a:p>
            <a:pPr lvl="1"/>
            <a:r>
              <a:rPr lang="en-US" dirty="0" smtClean="0"/>
              <a:t>Secondary level: </a:t>
            </a:r>
            <a:r>
              <a:rPr lang="en-US" dirty="0" err="1" smtClean="0"/>
              <a:t>pos</a:t>
            </a:r>
            <a:endParaRPr lang="en-US" dirty="0" smtClean="0"/>
          </a:p>
          <a:p>
            <a:pPr lvl="1"/>
            <a:r>
              <a:rPr lang="en-US" dirty="0" smtClean="0"/>
              <a:t>Tertiary annotation: lemma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761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Query: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level:</a:t>
            </a:r>
          </a:p>
          <a:p>
            <a:pPr lvl="1"/>
            <a:r>
              <a:rPr lang="en-US" dirty="0" smtClean="0"/>
              <a:t>Convention: </a:t>
            </a:r>
            <a:r>
              <a:rPr lang="en-US" dirty="0"/>
              <a:t>just plain typed queries: word or </a:t>
            </a:r>
            <a:r>
              <a:rPr lang="en-US" dirty="0" smtClean="0"/>
              <a:t>phrase</a:t>
            </a:r>
            <a:endParaRPr lang="en-US" i="1" dirty="0" smtClean="0"/>
          </a:p>
          <a:p>
            <a:pPr lvl="1"/>
            <a:r>
              <a:rPr lang="en-US" dirty="0" smtClean="0"/>
              <a:t>MLRS: </a:t>
            </a:r>
            <a:r>
              <a:rPr lang="en-US" i="1" dirty="0" err="1" smtClean="0"/>
              <a:t>kien</a:t>
            </a:r>
            <a:endParaRPr lang="en-US" i="1" dirty="0" smtClean="0"/>
          </a:p>
          <a:p>
            <a:pPr lvl="1"/>
            <a:r>
              <a:rPr lang="en-US" dirty="0" smtClean="0"/>
              <a:t>CLEM: </a:t>
            </a:r>
            <a:r>
              <a:rPr lang="en-US" i="1" dirty="0" smtClean="0"/>
              <a:t>he was</a:t>
            </a:r>
            <a:endParaRPr lang="en-US" dirty="0"/>
          </a:p>
          <a:p>
            <a:r>
              <a:rPr lang="en-US" dirty="0" smtClean="0"/>
              <a:t>Secondary level:</a:t>
            </a:r>
          </a:p>
          <a:p>
            <a:pPr lvl="1"/>
            <a:r>
              <a:rPr lang="en-US" dirty="0" smtClean="0"/>
              <a:t>Preceded by an </a:t>
            </a:r>
            <a:r>
              <a:rPr lang="en-US" b="1" dirty="0" smtClean="0">
                <a:solidFill>
                  <a:schemeClr val="accent1"/>
                </a:solidFill>
              </a:rPr>
              <a:t>underscore</a:t>
            </a:r>
          </a:p>
          <a:p>
            <a:pPr lvl="1"/>
            <a:r>
              <a:rPr lang="en-US" dirty="0" smtClean="0"/>
              <a:t>MLRS: </a:t>
            </a:r>
            <a:r>
              <a:rPr lang="en-US" i="1" dirty="0" err="1" smtClean="0"/>
              <a:t>kien_VA</a:t>
            </a:r>
            <a:endParaRPr lang="en-US" dirty="0" smtClean="0"/>
          </a:p>
          <a:p>
            <a:pPr lvl="2"/>
            <a:r>
              <a:rPr lang="en-US" dirty="0" smtClean="0"/>
              <a:t>Find instances of “</a:t>
            </a:r>
            <a:r>
              <a:rPr lang="en-US" dirty="0" err="1" smtClean="0"/>
              <a:t>kien</a:t>
            </a:r>
            <a:r>
              <a:rPr lang="en-US" dirty="0" smtClean="0"/>
              <a:t>” tagged as auxiliary verbs</a:t>
            </a:r>
          </a:p>
          <a:p>
            <a:pPr lvl="1"/>
            <a:r>
              <a:rPr lang="en-US" dirty="0" smtClean="0"/>
              <a:t>CLEM: </a:t>
            </a:r>
            <a:r>
              <a:rPr lang="en-US" i="1" dirty="0" err="1" smtClean="0"/>
              <a:t>man_NN</a:t>
            </a:r>
            <a:endParaRPr lang="en-US" i="1" dirty="0" smtClean="0"/>
          </a:p>
          <a:p>
            <a:pPr lvl="2"/>
            <a:r>
              <a:rPr lang="en-US" dirty="0" smtClean="0"/>
              <a:t>Find instances of “man” tagged as nouns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also be independent:</a:t>
            </a:r>
          </a:p>
          <a:p>
            <a:pPr lvl="2"/>
            <a:r>
              <a:rPr lang="en-US" dirty="0" smtClean="0"/>
              <a:t>MLRS: </a:t>
            </a:r>
            <a:r>
              <a:rPr lang="en-US" i="1" dirty="0" err="1" smtClean="0"/>
              <a:t>kien</a:t>
            </a:r>
            <a:r>
              <a:rPr lang="en-US" i="1" dirty="0" smtClean="0"/>
              <a:t> _NN</a:t>
            </a:r>
          </a:p>
          <a:p>
            <a:pPr lvl="3"/>
            <a:r>
              <a:rPr lang="en-US" dirty="0" smtClean="0"/>
              <a:t>= instances of </a:t>
            </a:r>
            <a:r>
              <a:rPr lang="en-US" i="1" dirty="0" err="1" smtClean="0"/>
              <a:t>kien</a:t>
            </a:r>
            <a:r>
              <a:rPr lang="en-US" dirty="0" smtClean="0"/>
              <a:t> followed by anything tagged as 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224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tu-lecture-theme-1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bertu-lecture-theme-1.thmx</Template>
  <TotalTime>764</TotalTime>
  <Words>2061</Words>
  <Application>Microsoft Office PowerPoint</Application>
  <PresentationFormat>On-screen Show (4:3)</PresentationFormat>
  <Paragraphs>362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bertu-lecture-theme-1</vt:lpstr>
      <vt:lpstr>Using Corpora - II</vt:lpstr>
      <vt:lpstr>Corpus search</vt:lpstr>
      <vt:lpstr>A typographical note</vt:lpstr>
      <vt:lpstr>Practice</vt:lpstr>
      <vt:lpstr>Simple query syntax</vt:lpstr>
      <vt:lpstr>The query interface </vt:lpstr>
      <vt:lpstr>Simple queries</vt:lpstr>
      <vt:lpstr>Levels</vt:lpstr>
      <vt:lpstr>Simple Query: levels</vt:lpstr>
      <vt:lpstr>Simple query: levels</vt:lpstr>
      <vt:lpstr>Practice</vt:lpstr>
      <vt:lpstr>Simple Query Patterns</vt:lpstr>
      <vt:lpstr>Try some queries…</vt:lpstr>
      <vt:lpstr>An important disclaimer</vt:lpstr>
      <vt:lpstr>Regular expressions</vt:lpstr>
      <vt:lpstr>Regular expressions</vt:lpstr>
      <vt:lpstr>The simplest regex</vt:lpstr>
      <vt:lpstr>Beyond that</vt:lpstr>
      <vt:lpstr>Delimiting regexes</vt:lpstr>
      <vt:lpstr>Groups of characters and choices</vt:lpstr>
      <vt:lpstr>Practice</vt:lpstr>
      <vt:lpstr>Ranges</vt:lpstr>
      <vt:lpstr>Practice</vt:lpstr>
      <vt:lpstr>Disjunction and wildcards</vt:lpstr>
      <vt:lpstr>Practice</vt:lpstr>
      <vt:lpstr>Quantifiers (I)</vt:lpstr>
      <vt:lpstr>Practice</vt:lpstr>
      <vt:lpstr>Quantifiers (II)</vt:lpstr>
      <vt:lpstr>Practice</vt:lpstr>
      <vt:lpstr>Quantifiers (III)</vt:lpstr>
      <vt:lpstr>Summary</vt:lpstr>
      <vt:lpstr>Practice</vt:lpstr>
      <vt:lpstr>The corpus query language</vt:lpstr>
      <vt:lpstr>Switch to the CQL interface</vt:lpstr>
      <vt:lpstr>CQL syntax</vt:lpstr>
      <vt:lpstr>Structure of a CQL query</vt:lpstr>
      <vt:lpstr>Structure of a CQL query</vt:lpstr>
      <vt:lpstr>Structure of a CQL query</vt:lpstr>
      <vt:lpstr>CQL Syntax (I)</vt:lpstr>
      <vt:lpstr>CQL Syntax II</vt:lpstr>
      <vt:lpstr>Practice</vt:lpstr>
      <vt:lpstr>Practice</vt:lpstr>
      <vt:lpstr>CQL syntax III</vt:lpstr>
      <vt:lpstr>Practice</vt:lpstr>
      <vt:lpstr>Counting stuff (again)</vt:lpstr>
      <vt:lpstr>We can count occurrences of these complex phrases</vt:lpstr>
      <vt:lpstr>A final task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Linguistics- Practical utilities (Lecture 7)</dc:title>
  <dc:creator>Albert Gatt</dc:creator>
  <cp:lastModifiedBy>Albert Gatt</cp:lastModifiedBy>
  <cp:revision>66</cp:revision>
  <dcterms:created xsi:type="dcterms:W3CDTF">2009-03-25T09:41:57Z</dcterms:created>
  <dcterms:modified xsi:type="dcterms:W3CDTF">2014-11-19T08:23:02Z</dcterms:modified>
</cp:coreProperties>
</file>