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97" r:id="rId6"/>
    <p:sldId id="261" r:id="rId7"/>
    <p:sldId id="260" r:id="rId8"/>
    <p:sldId id="264" r:id="rId9"/>
    <p:sldId id="263" r:id="rId10"/>
    <p:sldId id="262" r:id="rId11"/>
    <p:sldId id="265" r:id="rId12"/>
    <p:sldId id="272" r:id="rId13"/>
    <p:sldId id="273" r:id="rId14"/>
    <p:sldId id="274" r:id="rId15"/>
    <p:sldId id="275" r:id="rId16"/>
    <p:sldId id="266" r:id="rId17"/>
    <p:sldId id="267" r:id="rId18"/>
    <p:sldId id="268" r:id="rId19"/>
    <p:sldId id="269" r:id="rId20"/>
    <p:sldId id="270" r:id="rId21"/>
    <p:sldId id="271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02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4" r:id="rId56"/>
    <p:sldId id="312" r:id="rId57"/>
    <p:sldId id="293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LIN1032 -- Formal Foundations for Linguistics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1F609-69DF-4B42-95CE-71A6C881C1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63647B-77FF-44D4-A44D-ED86A2CC3658}" type="datetimeFigureOut">
              <a:rPr lang="en-GB" smtClean="0"/>
              <a:pPr/>
              <a:t>14/02/2011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motivating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mt-MT" i="1" dirty="0" smtClean="0"/>
              <a:t>Force is mass times velocity</a:t>
            </a:r>
            <a:r>
              <a:rPr lang="mt-MT" dirty="0" smtClean="0"/>
              <a:t> </a:t>
            </a:r>
          </a:p>
          <a:p>
            <a:r>
              <a:rPr lang="mt-MT" dirty="0" smtClean="0"/>
              <a:t>This is a scientific statement. It is not usually learned on its own. </a:t>
            </a:r>
          </a:p>
          <a:p>
            <a:pPr lvl="1"/>
            <a:r>
              <a:rPr lang="mt-MT" dirty="0" smtClean="0"/>
              <a:t>It only makes sense within a theory (= an entire body of related statements).</a:t>
            </a:r>
          </a:p>
          <a:p>
            <a:r>
              <a:rPr lang="mt-MT" dirty="0" smtClean="0"/>
              <a:t>The term </a:t>
            </a:r>
            <a:r>
              <a:rPr lang="mt-MT" i="1" dirty="0" smtClean="0"/>
              <a:t>force</a:t>
            </a:r>
            <a:r>
              <a:rPr lang="mt-MT" dirty="0" smtClean="0"/>
              <a:t> can only be understood if we know the place of the terms </a:t>
            </a:r>
            <a:r>
              <a:rPr lang="mt-MT" i="1" dirty="0" smtClean="0"/>
              <a:t>mass</a:t>
            </a:r>
            <a:r>
              <a:rPr lang="mt-MT" dirty="0" smtClean="0"/>
              <a:t> and </a:t>
            </a:r>
            <a:r>
              <a:rPr lang="mt-MT" i="1" dirty="0" smtClean="0"/>
              <a:t>velocity</a:t>
            </a:r>
            <a:r>
              <a:rPr lang="mt-MT" dirty="0" smtClean="0"/>
              <a:t> within the theory.</a:t>
            </a:r>
            <a:r>
              <a:rPr lang="en-GB" dirty="0" smtClean="0"/>
              <a:t> But even </a:t>
            </a:r>
            <a:r>
              <a:rPr lang="en-GB" i="1" dirty="0" smtClean="0"/>
              <a:t>mass</a:t>
            </a:r>
            <a:r>
              <a:rPr lang="en-GB" dirty="0" smtClean="0"/>
              <a:t> and </a:t>
            </a:r>
            <a:r>
              <a:rPr lang="en-GB" i="1" dirty="0" smtClean="0"/>
              <a:t>velocity</a:t>
            </a:r>
            <a:r>
              <a:rPr lang="en-GB" dirty="0" smtClean="0"/>
              <a:t> are understood relative to the rest of the theory</a:t>
            </a:r>
            <a:r>
              <a:rPr lang="mt-MT" dirty="0" smtClean="0"/>
              <a:t>	</a:t>
            </a:r>
          </a:p>
          <a:p>
            <a:r>
              <a:rPr lang="mt-MT" dirty="0" smtClean="0"/>
              <a:t>Similarly, words like </a:t>
            </a:r>
            <a:r>
              <a:rPr lang="mt-MT" i="1" dirty="0" smtClean="0"/>
              <a:t>tall</a:t>
            </a:r>
            <a:r>
              <a:rPr lang="mt-MT" dirty="0" smtClean="0"/>
              <a:t> tend to be understood (or at least explained) in relation to words like </a:t>
            </a:r>
            <a:r>
              <a:rPr lang="mt-MT" i="1" dirty="0" smtClean="0"/>
              <a:t>short.</a:t>
            </a:r>
            <a:r>
              <a:rPr lang="mt-MT" dirty="0" smtClean="0"/>
              <a:t>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If meaning is defined in terms of “relations to other linguistic units”, then we run into some problems:</a:t>
            </a:r>
          </a:p>
          <a:p>
            <a:pPr lvl="1"/>
            <a:endParaRPr lang="mt-MT" dirty="0" smtClean="0"/>
          </a:p>
          <a:p>
            <a:pPr lvl="1"/>
            <a:r>
              <a:rPr lang="mt-MT" dirty="0" smtClean="0"/>
              <a:t>Can we have a scientific semantics? </a:t>
            </a:r>
          </a:p>
          <a:p>
            <a:pPr lvl="2"/>
            <a:r>
              <a:rPr lang="mt-MT" dirty="0" smtClean="0"/>
              <a:t>Which relations count and which do not?</a:t>
            </a:r>
          </a:p>
          <a:p>
            <a:pPr lvl="2"/>
            <a:r>
              <a:rPr lang="mt-MT" dirty="0" smtClean="0"/>
              <a:t>Do we really want to admit arbitrary meaning relations into our theory?</a:t>
            </a:r>
          </a:p>
          <a:p>
            <a:pPr lvl="2"/>
            <a:endParaRPr lang="mt-MT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Theory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Meaning as social habit (or game)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classic statement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dirty="0" smtClean="0"/>
              <a:t>	</a:t>
            </a:r>
            <a:endParaRPr lang="en-GB" dirty="0" smtClean="0"/>
          </a:p>
          <a:p>
            <a:pPr algn="ctr">
              <a:buNone/>
            </a:pPr>
            <a:r>
              <a:rPr lang="en-GB" dirty="0" smtClean="0"/>
              <a:t>For a </a:t>
            </a:r>
            <a:r>
              <a:rPr lang="en-GB" i="1" dirty="0" smtClean="0"/>
              <a:t>large</a:t>
            </a:r>
            <a:r>
              <a:rPr lang="en-GB" dirty="0" smtClean="0"/>
              <a:t> class of cases — though not for all — in which we employ the word ‘meaning’ it can be defined thus: the meaning of a word is its </a:t>
            </a:r>
            <a:r>
              <a:rPr lang="en-GB" dirty="0" smtClean="0">
                <a:solidFill>
                  <a:schemeClr val="accent1"/>
                </a:solidFill>
              </a:rPr>
              <a:t>use</a:t>
            </a:r>
            <a:r>
              <a:rPr lang="en-GB" dirty="0" smtClean="0"/>
              <a:t> in the language</a:t>
            </a:r>
            <a:endParaRPr lang="mt-MT" dirty="0" smtClean="0"/>
          </a:p>
          <a:p>
            <a:pPr algn="ctr">
              <a:buNone/>
            </a:pPr>
            <a:r>
              <a:rPr lang="en-GB" dirty="0" smtClean="0"/>
              <a:t>(</a:t>
            </a:r>
            <a:r>
              <a:rPr lang="mt-MT" dirty="0" smtClean="0"/>
              <a:t>Wittgenstein, 1953: par. 43</a:t>
            </a:r>
            <a:r>
              <a:rPr lang="en-GB" dirty="0" smtClean="0"/>
              <a:t>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dirty="0" smtClean="0"/>
              <a:t>What does “It’s raining” mean?</a:t>
            </a:r>
          </a:p>
          <a:p>
            <a:endParaRPr lang="en-GB" dirty="0" smtClean="0"/>
          </a:p>
          <a:p>
            <a:r>
              <a:rPr lang="mt-MT" dirty="0" smtClean="0"/>
              <a:t>Here are some ways in which we use it:</a:t>
            </a:r>
          </a:p>
          <a:p>
            <a:pPr lvl="1"/>
            <a:r>
              <a:rPr lang="mt-MT" dirty="0" smtClean="0"/>
              <a:t>Statement of fact (I hereby inform you that it’s raining)</a:t>
            </a:r>
          </a:p>
          <a:p>
            <a:pPr lvl="1"/>
            <a:r>
              <a:rPr lang="mt-MT" dirty="0" smtClean="0"/>
              <a:t>Query</a:t>
            </a:r>
            <a:r>
              <a:rPr lang="en-GB" dirty="0" smtClean="0"/>
              <a:t>/request</a:t>
            </a:r>
            <a:r>
              <a:rPr lang="mt-MT" dirty="0" smtClean="0"/>
              <a:t> (Please give me an umbrella, shut the window...)</a:t>
            </a:r>
          </a:p>
          <a:p>
            <a:pPr lvl="1"/>
            <a:r>
              <a:rPr lang="mt-MT" dirty="0" smtClean="0"/>
              <a:t>Counter-proposal (I don’t want to go out)</a:t>
            </a:r>
          </a:p>
          <a:p>
            <a:pPr lvl="1"/>
            <a:r>
              <a:rPr lang="mt-MT" dirty="0" smtClean="0"/>
              <a:t>....</a:t>
            </a:r>
          </a:p>
          <a:p>
            <a:endParaRPr lang="mt-MT" dirty="0" smtClean="0"/>
          </a:p>
          <a:p>
            <a:r>
              <a:rPr lang="mt-MT" dirty="0" smtClean="0"/>
              <a:t>Our knowledge of the meaning of the sentence is our knowledge of </a:t>
            </a:r>
            <a:r>
              <a:rPr lang="en-GB" dirty="0" smtClean="0"/>
              <a:t>(a) how it is used; (b) </a:t>
            </a:r>
            <a:r>
              <a:rPr lang="mt-MT" dirty="0" smtClean="0"/>
              <a:t>what to do in response to it, in the various situations in which it’s used.</a:t>
            </a:r>
          </a:p>
          <a:p>
            <a:pPr lvl="1"/>
            <a:r>
              <a:rPr lang="mt-MT" dirty="0" smtClean="0"/>
              <a:t>A bit like a game, where a move motivates a counter-move...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This theory suggests that languages are (sets of) arbitrary conventions.</a:t>
            </a:r>
          </a:p>
          <a:p>
            <a:pPr lvl="1"/>
            <a:r>
              <a:rPr lang="mt-MT" dirty="0" smtClean="0"/>
              <a:t>Contemporary linguistic theory has suggested that there are (at least some) universals that constrain the types of languages humans use.</a:t>
            </a:r>
          </a:p>
          <a:p>
            <a:endParaRPr lang="mt-MT" dirty="0" smtClean="0"/>
          </a:p>
          <a:p>
            <a:r>
              <a:rPr lang="mt-MT" dirty="0" smtClean="0"/>
              <a:t>Under this theory, it’s difficult to see why some responses to some messages are appropriate, while others are not. </a:t>
            </a:r>
          </a:p>
          <a:p>
            <a:pPr lvl="1"/>
            <a:r>
              <a:rPr lang="mt-MT" dirty="0" smtClean="0"/>
              <a:t>Why is </a:t>
            </a:r>
            <a:r>
              <a:rPr lang="mt-MT" i="1" dirty="0" smtClean="0"/>
              <a:t>It’s 10pm</a:t>
            </a:r>
            <a:r>
              <a:rPr lang="mt-MT" dirty="0" smtClean="0"/>
              <a:t> appropriate as a reply for </a:t>
            </a:r>
            <a:r>
              <a:rPr lang="mt-MT" i="1" dirty="0" smtClean="0"/>
              <a:t>What’s the time?</a:t>
            </a:r>
          </a:p>
          <a:p>
            <a:pPr lvl="1"/>
            <a:r>
              <a:rPr lang="mt-MT" dirty="0" smtClean="0"/>
              <a:t>Why don’t we arbitrarily assume a convention that motivates the reply </a:t>
            </a:r>
            <a:r>
              <a:rPr lang="mt-MT" i="1" dirty="0" smtClean="0"/>
              <a:t>I like sugar</a:t>
            </a:r>
            <a:r>
              <a:rPr lang="mt-MT" dirty="0" smtClean="0"/>
              <a:t>?</a:t>
            </a:r>
            <a:endParaRPr lang="en-GB" dirty="0" smtClean="0"/>
          </a:p>
          <a:p>
            <a:pPr lvl="1"/>
            <a:r>
              <a:rPr lang="en-GB" dirty="0" smtClean="0"/>
              <a:t>Why can’t we change the rules of the game?</a:t>
            </a:r>
            <a:endParaRPr lang="mt-MT" dirty="0" smtClean="0"/>
          </a:p>
          <a:p>
            <a:endParaRPr lang="mt-MT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Theory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Meaning as concept/idea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characterisation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405136"/>
          </a:xfrm>
        </p:spPr>
        <p:txBody>
          <a:bodyPr/>
          <a:lstStyle/>
          <a:p>
            <a:r>
              <a:rPr lang="mt-MT" dirty="0" smtClean="0"/>
              <a:t>It seems intuitively obvious that something like this relation holds between linguistic expressions, our minds and the world.</a:t>
            </a:r>
            <a:endParaRPr lang="en-GB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420095" y="2880965"/>
            <a:ext cx="1943100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CONCEPT</a:t>
            </a:r>
          </a:p>
          <a:p>
            <a:pPr algn="ctr">
              <a:spcBef>
                <a:spcPct val="50000"/>
              </a:spcBef>
            </a:pPr>
            <a:r>
              <a:rPr lang="en-GB"/>
              <a:t>(sense)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43608" y="5184427"/>
            <a:ext cx="1943100" cy="404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expression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1691308" y="3744565"/>
            <a:ext cx="2592387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835770" y="4033490"/>
            <a:ext cx="94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means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155358" y="5184427"/>
            <a:ext cx="1943100" cy="404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objects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 flipV="1">
            <a:off x="4428158" y="3744565"/>
            <a:ext cx="2592387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868020" y="4176365"/>
            <a:ext cx="147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determines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3059733" y="5400327"/>
            <a:ext cx="3024187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635995" y="4962177"/>
            <a:ext cx="109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denotes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693168"/>
          </a:xfrm>
        </p:spPr>
        <p:txBody>
          <a:bodyPr>
            <a:normAutofit lnSpcReduction="10000"/>
          </a:bodyPr>
          <a:lstStyle/>
          <a:p>
            <a:r>
              <a:rPr lang="mt-MT" dirty="0" smtClean="0"/>
              <a:t>We won’t dispute the fact that we have some mental representation of the conceptual content of expressions.</a:t>
            </a:r>
          </a:p>
          <a:p>
            <a:r>
              <a:rPr lang="mt-MT" dirty="0" smtClean="0"/>
              <a:t>The question is: is </a:t>
            </a:r>
            <a:r>
              <a:rPr lang="mt-MT" i="1" dirty="0" smtClean="0"/>
              <a:t>this</a:t>
            </a:r>
            <a:r>
              <a:rPr lang="mt-MT" dirty="0" smtClean="0"/>
              <a:t> what we mean by “meaning”</a:t>
            </a:r>
            <a:r>
              <a:rPr lang="en-GB" dirty="0" smtClean="0"/>
              <a:t> (i.e. Is this useful for a scientific semantics)</a:t>
            </a:r>
            <a:r>
              <a:rPr lang="mt-MT" dirty="0" smtClean="0"/>
              <a:t>?</a:t>
            </a:r>
            <a:endParaRPr lang="en-GB" i="1" dirty="0"/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3565525" y="3284538"/>
            <a:ext cx="17272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/>
              <a:t>mental </a:t>
            </a:r>
            <a:endParaRPr lang="mt-MT" dirty="0" smtClean="0"/>
          </a:p>
          <a:p>
            <a:pPr algn="ctr"/>
            <a:r>
              <a:rPr lang="mt-MT" dirty="0" smtClean="0"/>
              <a:t>representation</a:t>
            </a:r>
            <a:endParaRPr lang="en-GB" dirty="0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6661150" y="3427413"/>
            <a:ext cx="1763713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things</a:t>
            </a:r>
          </a:p>
          <a:p>
            <a:pPr algn="ctr"/>
            <a:r>
              <a:rPr lang="en-GB"/>
              <a:t>&amp; </a:t>
            </a:r>
          </a:p>
          <a:p>
            <a:pPr algn="ctr"/>
            <a:r>
              <a:rPr lang="en-GB"/>
              <a:t>situations</a:t>
            </a:r>
          </a:p>
        </p:txBody>
      </p:sp>
      <p:pic>
        <p:nvPicPr>
          <p:cNvPr id="6" name="Picture 9" descr="b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652963"/>
            <a:ext cx="16557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wor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4581525"/>
            <a:ext cx="1727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5581650" y="3932238"/>
            <a:ext cx="1008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2413000" y="3932238"/>
            <a:ext cx="1009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Oval 13"/>
          <p:cNvSpPr>
            <a:spLocks noChangeArrowheads="1"/>
          </p:cNvSpPr>
          <p:nvPr/>
        </p:nvSpPr>
        <p:spPr bwMode="auto">
          <a:xfrm>
            <a:off x="539750" y="3427413"/>
            <a:ext cx="1727200" cy="1079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linguistic </a:t>
            </a:r>
          </a:p>
          <a:p>
            <a:pPr algn="ctr"/>
            <a:r>
              <a:rPr lang="en-GB"/>
              <a:t>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The Twin Earth chronicles (Putnam, 1975)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mt-MT" dirty="0" smtClean="0"/>
              <a:t>Earth and Twin Earth:</a:t>
            </a:r>
          </a:p>
          <a:p>
            <a:pPr lvl="1"/>
            <a:r>
              <a:rPr lang="mt-MT" dirty="0" smtClean="0"/>
              <a:t>100% identical in all respects (including that there’s someone there now following a lecture on formal semantics, who is named, looks and thinks exactly like you)</a:t>
            </a:r>
          </a:p>
          <a:p>
            <a:pPr lvl="1"/>
            <a:r>
              <a:rPr lang="mt-MT" dirty="0" smtClean="0"/>
              <a:t>Except that:</a:t>
            </a:r>
          </a:p>
          <a:p>
            <a:pPr lvl="2"/>
            <a:r>
              <a:rPr lang="mt-MT" i="1" dirty="0" smtClean="0"/>
              <a:t>Water</a:t>
            </a:r>
            <a:r>
              <a:rPr lang="mt-MT" dirty="0" smtClean="0"/>
              <a:t> on Earth = H2O</a:t>
            </a:r>
          </a:p>
          <a:p>
            <a:pPr lvl="2"/>
            <a:r>
              <a:rPr lang="mt-MT" i="1" dirty="0" smtClean="0"/>
              <a:t>Water </a:t>
            </a:r>
            <a:r>
              <a:rPr lang="mt-MT" dirty="0" smtClean="0"/>
              <a:t>on Twin Earth = XYZ</a:t>
            </a:r>
          </a:p>
          <a:p>
            <a:pPr lvl="2"/>
            <a:r>
              <a:rPr lang="mt-MT" dirty="0" smtClean="0"/>
              <a:t>(Otherwise, they look, taste and feel exactly the same)</a:t>
            </a:r>
          </a:p>
          <a:p>
            <a:pPr lvl="2"/>
            <a:endParaRPr lang="mt-MT" i="1" dirty="0" smtClean="0"/>
          </a:p>
          <a:p>
            <a:r>
              <a:rPr lang="mt-MT" dirty="0" smtClean="0"/>
              <a:t>When you and your </a:t>
            </a:r>
            <a:r>
              <a:rPr lang="en-GB" dirty="0" smtClean="0"/>
              <a:t>Twin Earth </a:t>
            </a:r>
            <a:r>
              <a:rPr lang="mt-MT" dirty="0" smtClean="0"/>
              <a:t>counterpart say </a:t>
            </a:r>
            <a:r>
              <a:rPr lang="mt-MT" i="1" dirty="0" smtClean="0"/>
              <a:t>water, </a:t>
            </a:r>
            <a:r>
              <a:rPr lang="mt-MT" dirty="0" smtClean="0"/>
              <a:t>you are able to identify the substance on your respective planets. </a:t>
            </a:r>
          </a:p>
          <a:p>
            <a:pPr lvl="1"/>
            <a:r>
              <a:rPr lang="mt-MT" dirty="0" smtClean="0"/>
              <a:t>The substances look, feel etc exactly the same</a:t>
            </a:r>
            <a:r>
              <a:rPr lang="en-GB" dirty="0" smtClean="0"/>
              <a:t>, but they are not.</a:t>
            </a:r>
            <a:endParaRPr lang="mt-MT" dirty="0" smtClean="0"/>
          </a:p>
          <a:p>
            <a:pPr lvl="1"/>
            <a:r>
              <a:rPr lang="mt-MT" dirty="0" smtClean="0"/>
              <a:t>But you and your counterpart are identical in all respects (even mentally)!</a:t>
            </a:r>
          </a:p>
          <a:p>
            <a:pPr lvl="1"/>
            <a:r>
              <a:rPr lang="mt-MT" dirty="0" smtClean="0"/>
              <a:t>Therefore, </a:t>
            </a:r>
            <a:r>
              <a:rPr lang="en-GB" dirty="0" smtClean="0"/>
              <a:t>while you mean something different in reality, this is not because </a:t>
            </a:r>
            <a:r>
              <a:rPr lang="mt-MT" dirty="0" smtClean="0"/>
              <a:t>you have different concepts.</a:t>
            </a:r>
          </a:p>
          <a:p>
            <a:pPr lvl="1"/>
            <a:r>
              <a:rPr lang="mt-MT" dirty="0" smtClean="0"/>
              <a:t>Therefore, the meaning of </a:t>
            </a:r>
            <a:r>
              <a:rPr lang="mt-MT" i="1" dirty="0" smtClean="0"/>
              <a:t>water </a:t>
            </a:r>
            <a:r>
              <a:rPr lang="mt-MT" dirty="0" smtClean="0"/>
              <a:t>can’t be mental.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What this study unit is about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We are concerned (once again) with the question of meaning.</a:t>
            </a:r>
          </a:p>
          <a:p>
            <a:endParaRPr lang="mt-MT" dirty="0" smtClean="0"/>
          </a:p>
          <a:p>
            <a:r>
              <a:rPr lang="mt-MT" dirty="0" smtClean="0"/>
              <a:t>Our primary aim will be to look in depth at a number of selected topics, especially:</a:t>
            </a:r>
          </a:p>
          <a:p>
            <a:pPr lvl="1"/>
            <a:r>
              <a:rPr lang="mt-MT" dirty="0" smtClean="0"/>
              <a:t>Predication</a:t>
            </a:r>
          </a:p>
          <a:p>
            <a:pPr lvl="1"/>
            <a:r>
              <a:rPr lang="mt-MT" dirty="0" smtClean="0"/>
              <a:t>Reference</a:t>
            </a:r>
          </a:p>
          <a:p>
            <a:pPr lvl="1"/>
            <a:r>
              <a:rPr lang="mt-MT" dirty="0" smtClean="0"/>
              <a:t>Quantification</a:t>
            </a:r>
          </a:p>
          <a:p>
            <a:pPr lvl="1"/>
            <a:r>
              <a:rPr lang="mt-MT" dirty="0" smtClean="0"/>
              <a:t>Tense, aspect and modality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Putnam’s 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mt-MT" dirty="0" smtClean="0"/>
              <a:t>“Cut the pie any way you like, meaning just ain’t in the head!” (Putnam, 1975)</a:t>
            </a:r>
          </a:p>
          <a:p>
            <a:pPr algn="ctr">
              <a:buNone/>
            </a:pPr>
            <a:endParaRPr lang="mt-MT" dirty="0" smtClean="0"/>
          </a:p>
          <a:p>
            <a:r>
              <a:rPr lang="mt-MT" dirty="0" smtClean="0"/>
              <a:t>The point (for us) of this thought experiment is that thinking of meaning in purely mental terms might not be that useful</a:t>
            </a:r>
            <a:r>
              <a:rPr lang="en-GB" dirty="0" smtClean="0"/>
              <a:t> if we want an objective theory.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So what is the crucial component of meaning?</a:t>
            </a:r>
          </a:p>
          <a:p>
            <a:pPr lvl="1"/>
            <a:r>
              <a:rPr lang="mt-MT" dirty="0" smtClean="0"/>
              <a:t>When we use an expression (e.g. </a:t>
            </a:r>
            <a:r>
              <a:rPr lang="en-GB" i="1" dirty="0" smtClean="0"/>
              <a:t>d</a:t>
            </a:r>
            <a:r>
              <a:rPr lang="mt-MT" i="1" dirty="0" smtClean="0"/>
              <a:t>og</a:t>
            </a:r>
            <a:r>
              <a:rPr lang="mt-MT" dirty="0" smtClean="0"/>
              <a:t>), we </a:t>
            </a:r>
            <a:r>
              <a:rPr lang="mt-MT" b="1" dirty="0" smtClean="0">
                <a:solidFill>
                  <a:schemeClr val="accent1"/>
                </a:solidFill>
              </a:rPr>
              <a:t>intend</a:t>
            </a:r>
            <a:r>
              <a:rPr lang="mt-MT" dirty="0" smtClean="0"/>
              <a:t> to mean certain things in the world. </a:t>
            </a:r>
          </a:p>
          <a:p>
            <a:pPr lvl="1"/>
            <a:r>
              <a:rPr lang="mt-MT" dirty="0" smtClean="0"/>
              <a:t>So the crucial thing might be, the things in the world that we mean.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1143000"/>
          </a:xfrm>
        </p:spPr>
        <p:txBody>
          <a:bodyPr/>
          <a:lstStyle/>
          <a:p>
            <a:r>
              <a:rPr lang="mt-MT" dirty="0" smtClean="0"/>
              <a:t>The upshot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005064"/>
            <a:ext cx="7772400" cy="2014736"/>
          </a:xfrm>
        </p:spPr>
        <p:txBody>
          <a:bodyPr/>
          <a:lstStyle/>
          <a:p>
            <a:r>
              <a:rPr lang="mt-MT" dirty="0" smtClean="0"/>
              <a:t>We’re not arguing against the existence of concepts/mental constructs.</a:t>
            </a:r>
          </a:p>
          <a:p>
            <a:r>
              <a:rPr lang="mt-MT" dirty="0" smtClean="0"/>
              <a:t>We’re simply saying that, from a semantic p.o.v, we might as well ignore them.</a:t>
            </a:r>
            <a:endParaRPr lang="en-GB" dirty="0"/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3565525" y="1484784"/>
            <a:ext cx="1727200" cy="1090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/>
              <a:t>mental </a:t>
            </a:r>
            <a:endParaRPr lang="mt-MT" dirty="0" smtClean="0"/>
          </a:p>
          <a:p>
            <a:pPr algn="ctr"/>
            <a:r>
              <a:rPr lang="mt-MT" dirty="0" smtClean="0"/>
              <a:t>representation</a:t>
            </a:r>
            <a:endParaRPr lang="en-GB" dirty="0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6661150" y="1627660"/>
            <a:ext cx="1763713" cy="97012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things</a:t>
            </a:r>
          </a:p>
          <a:p>
            <a:pPr algn="ctr"/>
            <a:r>
              <a:rPr lang="en-GB"/>
              <a:t>&amp; </a:t>
            </a:r>
          </a:p>
          <a:p>
            <a:pPr algn="ctr"/>
            <a:r>
              <a:rPr lang="en-GB"/>
              <a:t>situations</a:t>
            </a:r>
          </a:p>
        </p:txBody>
      </p:sp>
      <p:pic>
        <p:nvPicPr>
          <p:cNvPr id="6" name="Picture 9" descr="b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2636912"/>
            <a:ext cx="1655762" cy="1151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wor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2781772"/>
            <a:ext cx="1727200" cy="133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2413000" y="2132484"/>
            <a:ext cx="4103216" cy="3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Oval 13"/>
          <p:cNvSpPr>
            <a:spLocks noChangeArrowheads="1"/>
          </p:cNvSpPr>
          <p:nvPr/>
        </p:nvSpPr>
        <p:spPr bwMode="auto">
          <a:xfrm>
            <a:off x="539750" y="1627659"/>
            <a:ext cx="1727200" cy="90865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linguistic </a:t>
            </a:r>
          </a:p>
          <a:p>
            <a:pPr algn="ctr"/>
            <a:r>
              <a:rPr lang="en-GB"/>
              <a:t>expressions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47864" y="1268760"/>
            <a:ext cx="2304256" cy="2520280"/>
          </a:xfrm>
          <a:prstGeom prst="rect">
            <a:avLst/>
          </a:prstGeom>
          <a:solidFill>
            <a:schemeClr val="bg2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alternative view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Meaning is “out there”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take a closer look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Suppose we say that:</a:t>
            </a:r>
          </a:p>
          <a:p>
            <a:pPr lvl="1"/>
            <a:r>
              <a:rPr lang="en-GB" dirty="0" smtClean="0"/>
              <a:t>The meaning of </a:t>
            </a:r>
            <a:r>
              <a:rPr lang="en-GB" i="1" dirty="0" smtClean="0"/>
              <a:t>dog</a:t>
            </a:r>
            <a:r>
              <a:rPr lang="en-GB" dirty="0" smtClean="0"/>
              <a:t> is whatever it is that describes all the things that are really dogs, out there in the world.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Notice that we’re thinking of meaning as independent of our own knowledge.</a:t>
            </a:r>
          </a:p>
          <a:p>
            <a:pPr lvl="1"/>
            <a:r>
              <a:rPr lang="en-GB" dirty="0" smtClean="0"/>
              <a:t>(It doesn’t matter if we don’t know how to formulate the meaning itself – it exists independently of us)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Perhaps this might work fine for words (especially nouns), but what about sentences </a:t>
            </a:r>
            <a:r>
              <a:rPr lang="en-GB" i="1" dirty="0" smtClean="0"/>
              <a:t>(It’s raining</a:t>
            </a:r>
            <a:r>
              <a:rPr lang="en-GB" dirty="0" smtClean="0"/>
              <a:t>)</a:t>
            </a:r>
            <a:r>
              <a:rPr lang="en-GB" i="1" dirty="0" smtClean="0"/>
              <a:t>,</a:t>
            </a:r>
            <a:r>
              <a:rPr lang="en-GB" dirty="0" smtClean="0"/>
              <a:t> or properties (</a:t>
            </a:r>
            <a:r>
              <a:rPr lang="en-GB" i="1" dirty="0" smtClean="0"/>
              <a:t>blue</a:t>
            </a:r>
            <a:r>
              <a:rPr lang="en-GB" dirty="0" smtClean="0"/>
              <a:t>)?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Sentences, worlds and truth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The boy kissed the girl.</a:t>
            </a:r>
          </a:p>
          <a:p>
            <a:endParaRPr lang="en-GB" dirty="0" smtClean="0"/>
          </a:p>
          <a:p>
            <a:r>
              <a:rPr lang="en-GB" dirty="0" smtClean="0"/>
              <a:t>As an English speaker, you know that this sentence is true in situation (“world”) A, but not in B.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29000"/>
            <a:ext cx="18954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356992"/>
            <a:ext cx="1847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79712" y="609329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A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609329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B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generally...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99592" y="1916832"/>
            <a:ext cx="3733800" cy="762000"/>
          </a:xfrm>
        </p:spPr>
        <p:txBody>
          <a:bodyPr/>
          <a:lstStyle/>
          <a:p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932040" y="1916832"/>
            <a:ext cx="3733800" cy="762000"/>
          </a:xfrm>
        </p:spPr>
        <p:txBody>
          <a:bodyPr/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47864" y="162880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i="1" dirty="0" smtClean="0"/>
              <a:t>The boy kissed the girl.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708920"/>
            <a:ext cx="1388608" cy="174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284984"/>
            <a:ext cx="1308485" cy="174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4437112"/>
            <a:ext cx="1427485" cy="176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924944"/>
            <a:ext cx="1444149" cy="184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7744" y="3789040"/>
            <a:ext cx="1647627" cy="164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Truth conditions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What these examples show is that knowing the meaning of a sentence involves (at least) knowing the conditions under which that sentence is true.</a:t>
            </a:r>
          </a:p>
          <a:p>
            <a:pPr lvl="1"/>
            <a:r>
              <a:rPr lang="en-GB" dirty="0" smtClean="0"/>
              <a:t>Just like knowing the meaning of </a:t>
            </a:r>
            <a:r>
              <a:rPr lang="en-GB" i="1" dirty="0" smtClean="0"/>
              <a:t>dog</a:t>
            </a:r>
            <a:r>
              <a:rPr lang="en-GB" dirty="0" smtClean="0"/>
              <a:t> involves knowing what things in the world are dogs...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NB: we are </a:t>
            </a:r>
            <a:r>
              <a:rPr lang="en-GB" b="1" dirty="0" smtClean="0">
                <a:solidFill>
                  <a:schemeClr val="accent1"/>
                </a:solidFill>
              </a:rPr>
              <a:t>not</a:t>
            </a:r>
            <a:r>
              <a:rPr lang="en-GB" dirty="0" smtClean="0"/>
              <a:t> saying that knowing the meaning of a sentence means knowing </a:t>
            </a:r>
            <a:r>
              <a:rPr lang="en-GB" b="1" dirty="0" smtClean="0">
                <a:solidFill>
                  <a:schemeClr val="accent1"/>
                </a:solidFill>
              </a:rPr>
              <a:t>whether</a:t>
            </a:r>
            <a:r>
              <a:rPr lang="en-GB" dirty="0" smtClean="0"/>
              <a:t> it’s true or false!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worlds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We can think of each of these scenarios as a “world”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More accurately, they depict only one </a:t>
            </a:r>
            <a:r>
              <a:rPr lang="en-GB" b="1" dirty="0" smtClean="0">
                <a:solidFill>
                  <a:schemeClr val="accent1"/>
                </a:solidFill>
              </a:rPr>
              <a:t>situation</a:t>
            </a:r>
            <a:r>
              <a:rPr lang="en-GB" dirty="0" smtClean="0"/>
              <a:t> of interest in each possible world. Each of these worlds is much more complex.</a:t>
            </a:r>
          </a:p>
          <a:p>
            <a:r>
              <a:rPr lang="en-GB" dirty="0" smtClean="0"/>
              <a:t>There’s an infinity of possible worlds.</a:t>
            </a:r>
          </a:p>
          <a:p>
            <a:pPr lvl="1"/>
            <a:r>
              <a:rPr lang="en-GB" dirty="0" smtClean="0"/>
              <a:t>(Try and think why this could be the case.)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916832"/>
            <a:ext cx="1388608" cy="174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060848"/>
            <a:ext cx="1308485" cy="174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2492896"/>
            <a:ext cx="1427485" cy="176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276872"/>
            <a:ext cx="1444149" cy="184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2132856"/>
            <a:ext cx="1647627" cy="164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sentence “means” those worlds in which it’s true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Recall that, ultimately, when we talk about sentence meaning, we’re interested in </a:t>
            </a:r>
            <a:r>
              <a:rPr lang="en-GB" b="1" dirty="0" smtClean="0">
                <a:solidFill>
                  <a:schemeClr val="accent1"/>
                </a:solidFill>
              </a:rPr>
              <a:t>propositions</a:t>
            </a:r>
            <a:endParaRPr lang="en-GB" dirty="0" smtClean="0"/>
          </a:p>
          <a:p>
            <a:endParaRPr lang="en-GB" b="1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A proposition can be equated with the set of worlds in which that proposition is true.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graphics...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861048"/>
            <a:ext cx="7772400" cy="2158752"/>
          </a:xfrm>
        </p:spPr>
        <p:txBody>
          <a:bodyPr/>
          <a:lstStyle/>
          <a:p>
            <a:r>
              <a:rPr lang="en-GB" dirty="0" smtClean="0"/>
              <a:t>In other words, a sentence (proposition) describes a set of worlds, those in which it is true.</a:t>
            </a:r>
          </a:p>
          <a:p>
            <a:r>
              <a:rPr lang="en-GB" dirty="0" smtClean="0"/>
              <a:t>(Again compare to a noun like </a:t>
            </a:r>
            <a:r>
              <a:rPr lang="en-GB" i="1" dirty="0" smtClean="0"/>
              <a:t>dog</a:t>
            </a:r>
            <a:r>
              <a:rPr lang="en-GB" dirty="0" smtClean="0"/>
              <a:t>, which denotes the set of things of which the noun is “true”, i.e. the set of things which are dogs).</a:t>
            </a:r>
            <a:endParaRPr lang="en-GB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640" y="2204864"/>
            <a:ext cx="1224136" cy="36933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Proposition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699792" y="242088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11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6288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6368" y="17812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8768" y="19336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1168" y="20860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3568" y="22384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2987824" y="2348880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means</a:t>
            </a:r>
            <a:endParaRPr lang="en-GB" dirty="0"/>
          </a:p>
        </p:txBody>
      </p:sp>
      <p:sp>
        <p:nvSpPr>
          <p:cNvPr id="18" name="Right Brace 17"/>
          <p:cNvSpPr/>
          <p:nvPr/>
        </p:nvSpPr>
        <p:spPr>
          <a:xfrm>
            <a:off x="5724128" y="1556792"/>
            <a:ext cx="432048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156176" y="198884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Worlds in which the proposition is true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Why “formal”?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76064" y="2708920"/>
            <a:ext cx="7772400" cy="57606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mt-MT" dirty="0" smtClean="0"/>
              <a:t>		The sentence </a:t>
            </a:r>
            <a:r>
              <a:rPr lang="mt-MT" i="1" dirty="0" smtClean="0"/>
              <a:t>snow is white</a:t>
            </a:r>
            <a:r>
              <a:rPr lang="mt-MT" dirty="0" smtClean="0"/>
              <a:t> is true iff snow is white</a:t>
            </a:r>
          </a:p>
          <a:p>
            <a:pPr>
              <a:buNone/>
            </a:pPr>
            <a:endParaRPr lang="mt-MT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843808" y="162880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dirty="0" smtClean="0"/>
              <a:t>A sentence in the object language (English in this case)</a:t>
            </a:r>
            <a:endParaRPr lang="en-GB" dirty="0"/>
          </a:p>
        </p:txBody>
      </p:sp>
      <p:sp>
        <p:nvSpPr>
          <p:cNvPr id="5" name="Left Brace 4"/>
          <p:cNvSpPr/>
          <p:nvPr/>
        </p:nvSpPr>
        <p:spPr>
          <a:xfrm rot="5400000">
            <a:off x="3851920" y="1844824"/>
            <a:ext cx="576064" cy="144016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Left Brace 5"/>
          <p:cNvSpPr/>
          <p:nvPr/>
        </p:nvSpPr>
        <p:spPr>
          <a:xfrm rot="16200000">
            <a:off x="4391980" y="800707"/>
            <a:ext cx="576064" cy="554461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979712" y="3873822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dirty="0" smtClean="0"/>
              <a:t>A sentence </a:t>
            </a:r>
            <a:r>
              <a:rPr lang="mt-MT" b="1" dirty="0" smtClean="0">
                <a:solidFill>
                  <a:schemeClr val="accent1"/>
                </a:solidFill>
              </a:rPr>
              <a:t>about</a:t>
            </a:r>
            <a:r>
              <a:rPr lang="mt-MT" dirty="0" smtClean="0"/>
              <a:t> the sentence in the object language.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Three arguments for possible worlds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If we think of sentence meaning in this way, then...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...we can get a handle on the meaning of “logical” words like </a:t>
            </a:r>
            <a:r>
              <a:rPr lang="en-GB" i="1" dirty="0" smtClean="0"/>
              <a:t>and, or</a:t>
            </a:r>
            <a:r>
              <a:rPr lang="en-GB" dirty="0" smtClean="0"/>
              <a:t>, </a:t>
            </a:r>
            <a:r>
              <a:rPr lang="en-GB" i="1" dirty="0" smtClean="0"/>
              <a:t>not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...we can give a precise account of sentential relationships like synonymy and entailment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...we can also deal with some aspects of human action and agency in a rational way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meaning of logical connectives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3861048"/>
            <a:ext cx="3749040" cy="215875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Think of linguistic “and” as something like logical conjunction.</a:t>
            </a:r>
          </a:p>
          <a:p>
            <a:r>
              <a:rPr lang="en-GB" dirty="0" smtClean="0"/>
              <a:t>Intuitively, the meaning of </a:t>
            </a:r>
            <a:r>
              <a:rPr lang="en-US" i="1" dirty="0" err="1" smtClean="0"/>
              <a:t>p</a:t>
            </a:r>
            <a:r>
              <a:rPr lang="en-US" dirty="0" err="1" smtClean="0">
                <a:sym typeface="Symbol"/>
              </a:rPr>
              <a:t></a:t>
            </a:r>
            <a:r>
              <a:rPr lang="en-US" i="1" dirty="0" err="1" smtClean="0"/>
              <a:t>q</a:t>
            </a:r>
            <a:r>
              <a:rPr lang="en-US" i="1" dirty="0" smtClean="0"/>
              <a:t> </a:t>
            </a:r>
            <a:r>
              <a:rPr lang="en-US" dirty="0" smtClean="0"/>
              <a:t>is the </a:t>
            </a:r>
            <a:r>
              <a:rPr lang="en-US" b="1" dirty="0" smtClean="0">
                <a:solidFill>
                  <a:schemeClr val="accent1"/>
                </a:solidFill>
              </a:rPr>
              <a:t>intersection</a:t>
            </a:r>
            <a:r>
              <a:rPr lang="en-US" dirty="0" smtClean="0"/>
              <a:t> of the set of worlds in which </a:t>
            </a:r>
            <a:r>
              <a:rPr lang="en-US" i="1" dirty="0" smtClean="0"/>
              <a:t>p</a:t>
            </a:r>
            <a:r>
              <a:rPr lang="en-US" dirty="0" smtClean="0"/>
              <a:t> is true and </a:t>
            </a:r>
            <a:r>
              <a:rPr lang="en-US" i="1" dirty="0" smtClean="0"/>
              <a:t>q</a:t>
            </a:r>
            <a:r>
              <a:rPr lang="en-US" dirty="0" smtClean="0"/>
              <a:t> is true.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i="1" dirty="0" smtClean="0"/>
              <a:t>[The circle is inside the square] and </a:t>
            </a:r>
          </a:p>
          <a:p>
            <a:pPr algn="ctr">
              <a:buNone/>
            </a:pPr>
            <a:r>
              <a:rPr lang="en-GB" i="1" dirty="0" smtClean="0"/>
              <a:t>[the circle is yellow].</a:t>
            </a:r>
          </a:p>
          <a:p>
            <a:pPr algn="ctr">
              <a:buNone/>
            </a:pPr>
            <a:endParaRPr lang="en-GB" i="1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899592" y="1412776"/>
          <a:ext cx="3168352" cy="2592288"/>
        </p:xfrm>
        <a:graphic>
          <a:graphicData uri="http://schemas.openxmlformats.org/presentationml/2006/ole">
            <p:oleObj spid="_x0000_s4098" name="Document" r:id="rId3" imgW="2453149" imgH="2156547" progId="Word.Document.8">
              <p:embed/>
            </p:oleObj>
          </a:graphicData>
        </a:graphic>
      </p:graphicFrame>
      <p:sp>
        <p:nvSpPr>
          <p:cNvPr id="14" name="Oval 13"/>
          <p:cNvSpPr/>
          <p:nvPr/>
        </p:nvSpPr>
        <p:spPr>
          <a:xfrm>
            <a:off x="5220072" y="3861048"/>
            <a:ext cx="288032" cy="36004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26"/>
          <p:cNvGrpSpPr/>
          <p:nvPr/>
        </p:nvGrpSpPr>
        <p:grpSpPr>
          <a:xfrm>
            <a:off x="6012160" y="2492896"/>
            <a:ext cx="2592288" cy="2448272"/>
            <a:chOff x="6012160" y="2492896"/>
            <a:chExt cx="2592288" cy="2448272"/>
          </a:xfrm>
        </p:grpSpPr>
        <p:sp>
          <p:nvSpPr>
            <p:cNvPr id="15" name="Rectangle 14"/>
            <p:cNvSpPr/>
            <p:nvPr/>
          </p:nvSpPr>
          <p:spPr>
            <a:xfrm>
              <a:off x="7668344" y="2924944"/>
              <a:ext cx="504056" cy="4152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7956376" y="2836168"/>
              <a:ext cx="288032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68344" y="3789040"/>
              <a:ext cx="440432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8100392" y="4077072"/>
              <a:ext cx="288032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6012160" y="2492896"/>
              <a:ext cx="2592288" cy="24482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2" name="Straight Arrow Connector 21"/>
          <p:cNvCxnSpPr>
            <a:endCxn id="19" idx="4"/>
          </p:cNvCxnSpPr>
          <p:nvPr/>
        </p:nvCxnSpPr>
        <p:spPr>
          <a:xfrm rot="5400000" flipH="1" flipV="1">
            <a:off x="5616116" y="5409220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92080" y="587727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Worlds where p is true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7020272" y="587727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Worlds where q is true</a:t>
            </a:r>
            <a:endParaRPr lang="en-GB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7055481" y="5408426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4788024" y="2492896"/>
            <a:ext cx="2592288" cy="2448272"/>
            <a:chOff x="4788024" y="2492896"/>
            <a:chExt cx="2592288" cy="2448272"/>
          </a:xfrm>
        </p:grpSpPr>
        <p:grpSp>
          <p:nvGrpSpPr>
            <p:cNvPr id="26" name="Group 25"/>
            <p:cNvGrpSpPr/>
            <p:nvPr/>
          </p:nvGrpSpPr>
          <p:grpSpPr>
            <a:xfrm>
              <a:off x="4788024" y="2492896"/>
              <a:ext cx="2592288" cy="2448272"/>
              <a:chOff x="4788024" y="2492896"/>
              <a:chExt cx="2592288" cy="244827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5148064" y="3789040"/>
                <a:ext cx="504056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372200" y="2924944"/>
                <a:ext cx="576064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444208" y="3140968"/>
                <a:ext cx="288032" cy="36004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588224" y="3717032"/>
                <a:ext cx="576064" cy="5760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6588224" y="3717032"/>
                <a:ext cx="288032" cy="36004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220072" y="3068960"/>
                <a:ext cx="504056" cy="512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292080" y="3149352"/>
                <a:ext cx="288032" cy="36004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788024" y="2492896"/>
                <a:ext cx="2592288" cy="2448272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8" name="Oval 27"/>
            <p:cNvSpPr/>
            <p:nvPr/>
          </p:nvSpPr>
          <p:spPr>
            <a:xfrm>
              <a:off x="5220072" y="3861048"/>
              <a:ext cx="288032" cy="360040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3" grpId="0"/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about...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...the meaning of:</a:t>
            </a:r>
          </a:p>
          <a:p>
            <a:pPr lvl="1"/>
            <a:r>
              <a:rPr lang="en-US" i="1" dirty="0" err="1" smtClean="0"/>
              <a:t>pVq</a:t>
            </a:r>
            <a:r>
              <a:rPr lang="en-US" i="1" dirty="0" smtClean="0"/>
              <a:t> </a:t>
            </a:r>
            <a:r>
              <a:rPr lang="en-US" dirty="0" smtClean="0"/>
              <a:t>(disjunction)</a:t>
            </a:r>
            <a:endParaRPr lang="en-US" i="1" dirty="0" smtClean="0"/>
          </a:p>
          <a:p>
            <a:pPr lvl="1"/>
            <a:r>
              <a:rPr lang="en-US" i="1" dirty="0" smtClean="0"/>
              <a:t>¬p </a:t>
            </a:r>
            <a:r>
              <a:rPr lang="en-US" dirty="0" smtClean="0"/>
              <a:t>(negation)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we always assume that conjunction works like this?</a:t>
            </a:r>
          </a:p>
          <a:p>
            <a:pPr lvl="1"/>
            <a:r>
              <a:rPr lang="en-US" i="1" dirty="0" smtClean="0"/>
              <a:t>Jack kissed Mary and Susan</a:t>
            </a:r>
            <a:endParaRPr lang="en-GB" i="1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Semantic relations between propositions I: synonymy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en-GB" dirty="0" smtClean="0"/>
              <a:t>P and q are synonymous if they’re true in exactly the same set of worlds:</a:t>
            </a:r>
          </a:p>
          <a:p>
            <a:pPr marL="788670" lvl="1" indent="-514350"/>
            <a:r>
              <a:rPr lang="en-GB" dirty="0" smtClean="0"/>
              <a:t>P: </a:t>
            </a:r>
            <a:r>
              <a:rPr lang="en-GB" i="1" dirty="0" smtClean="0"/>
              <a:t>the circle is larger than the square</a:t>
            </a:r>
          </a:p>
          <a:p>
            <a:pPr marL="788670" lvl="1" indent="-514350"/>
            <a:r>
              <a:rPr lang="en-GB" dirty="0" smtClean="0"/>
              <a:t>Q: </a:t>
            </a:r>
            <a:r>
              <a:rPr lang="en-GB" i="1" dirty="0" smtClean="0"/>
              <a:t>the square is smaller than the circle</a:t>
            </a:r>
          </a:p>
          <a:p>
            <a:pPr marL="788670" lvl="1" indent="-514350"/>
            <a:endParaRPr lang="en-GB" i="1" dirty="0" smtClean="0"/>
          </a:p>
          <a:p>
            <a:pPr marL="788670" lvl="1" indent="-514350"/>
            <a:endParaRPr lang="en-GB" i="1" dirty="0" smtClean="0"/>
          </a:p>
          <a:p>
            <a:pPr marL="788670" lvl="1" indent="-514350"/>
            <a:endParaRPr lang="en-GB" i="1" dirty="0" smtClean="0"/>
          </a:p>
          <a:p>
            <a:pPr marL="788670" lvl="1" indent="-514350"/>
            <a:endParaRPr lang="en-GB" i="1" dirty="0" smtClean="0"/>
          </a:p>
          <a:p>
            <a:pPr marL="788670" lvl="1" indent="-514350"/>
            <a:endParaRPr lang="en-GB" i="1" dirty="0" smtClean="0"/>
          </a:p>
          <a:p>
            <a:pPr marL="788670" lvl="1" indent="-514350"/>
            <a:endParaRPr lang="en-GB" i="1" dirty="0" smtClean="0"/>
          </a:p>
          <a:p>
            <a:pPr marL="788670" lvl="1" indent="-514350"/>
            <a:endParaRPr lang="en-GB" dirty="0" smtClean="0"/>
          </a:p>
          <a:p>
            <a:pPr marL="788670" lvl="1" indent="-514350"/>
            <a:r>
              <a:rPr lang="en-GB" dirty="0" smtClean="0"/>
              <a:t>It’s easy to see that these propositions are true in exactly the same worlds (and false in exactly the same worlds too)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203848" y="2996952"/>
            <a:ext cx="2952328" cy="2016224"/>
            <a:chOff x="3203848" y="2924944"/>
            <a:chExt cx="2952328" cy="2016224"/>
          </a:xfrm>
        </p:grpSpPr>
        <p:sp>
          <p:nvSpPr>
            <p:cNvPr id="5" name="Oval 4"/>
            <p:cNvSpPr/>
            <p:nvPr/>
          </p:nvSpPr>
          <p:spPr>
            <a:xfrm>
              <a:off x="4211960" y="342900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572000" y="3645024"/>
              <a:ext cx="216024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3851920" y="4077072"/>
              <a:ext cx="720080" cy="72008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23928" y="4293096"/>
              <a:ext cx="216024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4860032" y="407707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292080" y="4581128"/>
              <a:ext cx="216024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03848" y="3212976"/>
              <a:ext cx="2952328" cy="172819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47864" y="2924944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W</a:t>
              </a:r>
              <a:endParaRPr lang="en-GB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60032" y="3429000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w1</a:t>
              </a:r>
              <a:endParaRPr lang="en-GB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30944" y="3851756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w2</a:t>
              </a:r>
              <a:endParaRPr lang="en-GB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35896" y="3861048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w3</a:t>
              </a:r>
              <a:endParaRPr lang="en-GB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Semantic relations between propositions I: entailment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P entails q if q is true whenever p is true:</a:t>
            </a:r>
          </a:p>
          <a:p>
            <a:pPr marL="788670" lvl="1" indent="-514350"/>
            <a:r>
              <a:rPr lang="en-GB" dirty="0" smtClean="0"/>
              <a:t>P: </a:t>
            </a:r>
            <a:r>
              <a:rPr lang="en-GB" i="1" dirty="0" smtClean="0"/>
              <a:t>the circle is inside the square</a:t>
            </a:r>
          </a:p>
          <a:p>
            <a:pPr marL="788670" lvl="1" indent="-514350"/>
            <a:r>
              <a:rPr lang="en-GB" dirty="0" smtClean="0"/>
              <a:t>Q: </a:t>
            </a:r>
            <a:r>
              <a:rPr lang="en-GB" i="1" dirty="0" smtClean="0"/>
              <a:t>the circle is smaller than the square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3203848" y="2924944"/>
            <a:ext cx="2952328" cy="2016224"/>
            <a:chOff x="3203848" y="2924944"/>
            <a:chExt cx="2952328" cy="2016224"/>
          </a:xfrm>
        </p:grpSpPr>
        <p:sp>
          <p:nvSpPr>
            <p:cNvPr id="4" name="Rectangle 3"/>
            <p:cNvSpPr/>
            <p:nvPr/>
          </p:nvSpPr>
          <p:spPr>
            <a:xfrm>
              <a:off x="3635896" y="3356992"/>
              <a:ext cx="57606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3707904" y="3573016"/>
              <a:ext cx="288032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51920" y="4149080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3851920" y="4149080"/>
              <a:ext cx="288032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292080" y="3356992"/>
              <a:ext cx="504056" cy="512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5364088" y="3437384"/>
              <a:ext cx="288032" cy="36004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20072" y="4077072"/>
              <a:ext cx="504056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292080" y="4149080"/>
              <a:ext cx="288032" cy="360040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203848" y="3212976"/>
              <a:ext cx="2952328" cy="172819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47864" y="2924944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W</a:t>
              </a:r>
              <a:endParaRPr lang="en-GB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...when p and q are contrary (i.e. Can’t both be true)?</a:t>
            </a:r>
          </a:p>
          <a:p>
            <a:endParaRPr lang="en-GB" dirty="0" smtClean="0"/>
          </a:p>
          <a:p>
            <a:r>
              <a:rPr lang="en-GB" dirty="0" smtClean="0"/>
              <a:t>...when p and q are contradictory (i.e. Can’t both be true and can’t both be false)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Meaning and human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What’s the primary purpose of language?</a:t>
            </a:r>
          </a:p>
          <a:p>
            <a:pPr lvl="1"/>
            <a:r>
              <a:rPr lang="en-GB" dirty="0" smtClean="0"/>
              <a:t>We might think that the main purpose of linguistic communication is to pass on information.</a:t>
            </a:r>
          </a:p>
          <a:p>
            <a:pPr lvl="1"/>
            <a:r>
              <a:rPr lang="en-GB" dirty="0" smtClean="0"/>
              <a:t>There are other uses, of course (including more “playful” uses).</a:t>
            </a:r>
          </a:p>
          <a:p>
            <a:endParaRPr lang="en-GB" dirty="0" smtClean="0"/>
          </a:p>
          <a:p>
            <a:r>
              <a:rPr lang="en-GB" dirty="0" smtClean="0"/>
              <a:t>The reception of information impacts our beliefs about the world:</a:t>
            </a:r>
          </a:p>
          <a:p>
            <a:pPr lvl="1"/>
            <a:r>
              <a:rPr lang="en-GB" dirty="0" smtClean="0"/>
              <a:t>We can reformulate (or even discard) beliefs</a:t>
            </a:r>
          </a:p>
          <a:p>
            <a:pPr lvl="1"/>
            <a:r>
              <a:rPr lang="en-GB" dirty="0" smtClean="0"/>
              <a:t>We can form new ones</a:t>
            </a:r>
          </a:p>
          <a:p>
            <a:pPr lvl="1"/>
            <a:r>
              <a:rPr lang="en-GB" dirty="0" smtClean="0"/>
              <a:t>We can confirm old ones</a:t>
            </a:r>
          </a:p>
          <a:p>
            <a:endParaRPr lang="en-GB" dirty="0" smtClean="0"/>
          </a:p>
          <a:p>
            <a:r>
              <a:rPr lang="en-GB" dirty="0" smtClean="0"/>
              <a:t>Human action is founded on (rational) belief.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Suppose that:</a:t>
            </a:r>
          </a:p>
          <a:p>
            <a:pPr lvl="1"/>
            <a:r>
              <a:rPr lang="en-GB" dirty="0" smtClean="0"/>
              <a:t>Mary believes it’s going to be sunny today.</a:t>
            </a:r>
          </a:p>
          <a:p>
            <a:pPr lvl="1"/>
            <a:r>
              <a:rPr lang="en-GB" dirty="0" smtClean="0"/>
              <a:t>Mary wishes to go out.</a:t>
            </a:r>
          </a:p>
          <a:p>
            <a:pPr lvl="1"/>
            <a:r>
              <a:rPr lang="en-GB" dirty="0" smtClean="0"/>
              <a:t>Mary knows that if it’s sunny, and she goes out, she doesn’t need an umbrella. But she does if it’s rainy.</a:t>
            </a:r>
          </a:p>
          <a:p>
            <a:endParaRPr lang="en-GB" dirty="0" smtClean="0"/>
          </a:p>
          <a:p>
            <a:r>
              <a:rPr lang="en-GB" dirty="0" smtClean="0"/>
              <a:t>Lindsey says: </a:t>
            </a:r>
            <a:r>
              <a:rPr lang="en-GB" i="1" dirty="0" smtClean="0"/>
              <a:t>The weather report said it’s going to rain.</a:t>
            </a:r>
          </a:p>
          <a:p>
            <a:endParaRPr lang="en-GB" dirty="0" smtClean="0"/>
          </a:p>
          <a:p>
            <a:r>
              <a:rPr lang="en-GB" dirty="0" smtClean="0"/>
              <a:t>If Mary believes Lindsey, then she will have to update her beliefs about the world. This will also impact the course of action she chooses, based on her desires.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348880"/>
            <a:ext cx="497366" cy="50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cont/d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Before Lindsey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After Lindsey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68" y="2636912"/>
            <a:ext cx="6451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780928"/>
            <a:ext cx="6451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356992"/>
            <a:ext cx="576064" cy="57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636912"/>
            <a:ext cx="7956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3140968"/>
            <a:ext cx="7956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3501008"/>
            <a:ext cx="7956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val 14"/>
          <p:cNvSpPr/>
          <p:nvPr/>
        </p:nvSpPr>
        <p:spPr>
          <a:xfrm>
            <a:off x="899592" y="2492896"/>
            <a:ext cx="1368152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1259632" y="2852936"/>
            <a:ext cx="2232248" cy="144016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431540" y="4545124"/>
            <a:ext cx="129614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3528" y="5301208"/>
            <a:ext cx="18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Mary’s belief worlds</a:t>
            </a:r>
            <a:endParaRPr lang="en-GB" dirty="0"/>
          </a:p>
        </p:txBody>
      </p:sp>
      <p:cxnSp>
        <p:nvCxnSpPr>
          <p:cNvPr id="20" name="Straight Arrow Connector 19"/>
          <p:cNvCxnSpPr>
            <a:endCxn id="16" idx="4"/>
          </p:cNvCxnSpPr>
          <p:nvPr/>
        </p:nvCxnSpPr>
        <p:spPr>
          <a:xfrm rot="16200000" flipV="1">
            <a:off x="2214810" y="4454042"/>
            <a:ext cx="1008112" cy="686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13904" y="5301208"/>
            <a:ext cx="187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Mary’s desire worlds</a:t>
            </a:r>
            <a:endParaRPr lang="en-GB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1920" y="2636912"/>
            <a:ext cx="6451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8624" y="2780928"/>
            <a:ext cx="6451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6576" y="3356992"/>
            <a:ext cx="576064" cy="57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4768" y="2636912"/>
            <a:ext cx="7956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0832" y="3140968"/>
            <a:ext cx="7956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6736" y="3501008"/>
            <a:ext cx="7956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Oval 28"/>
          <p:cNvSpPr/>
          <p:nvPr/>
        </p:nvSpPr>
        <p:spPr>
          <a:xfrm>
            <a:off x="6876256" y="2564904"/>
            <a:ext cx="1800200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5648584" y="2852936"/>
            <a:ext cx="2232248" cy="144016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4820492" y="4545124"/>
            <a:ext cx="129614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712480" y="5301208"/>
            <a:ext cx="18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Mary’s belief worlds</a:t>
            </a:r>
            <a:endParaRPr lang="en-GB" dirty="0"/>
          </a:p>
        </p:txBody>
      </p:sp>
      <p:cxnSp>
        <p:nvCxnSpPr>
          <p:cNvPr id="33" name="Straight Arrow Connector 32"/>
          <p:cNvCxnSpPr>
            <a:endCxn id="30" idx="4"/>
          </p:cNvCxnSpPr>
          <p:nvPr/>
        </p:nvCxnSpPr>
        <p:spPr>
          <a:xfrm rot="16200000" flipV="1">
            <a:off x="6603762" y="4454042"/>
            <a:ext cx="1008112" cy="686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02856" y="5301208"/>
            <a:ext cx="187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Mary’s desire worlds</a:t>
            </a:r>
            <a:endParaRPr lang="en-GB" dirty="0"/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2276872"/>
            <a:ext cx="434586" cy="440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5" grpId="0" animBg="1"/>
      <p:bldP spid="16" grpId="0" animBg="1"/>
      <p:bldP spid="19" grpId="0"/>
      <p:bldP spid="21" grpId="0"/>
      <p:bldP spid="29" grpId="0" animBg="1"/>
      <p:bldP spid="30" grpId="0" animBg="1"/>
      <p:bldP spid="32" grpId="0"/>
      <p:bldP spid="3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Beyond declaratives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Can we extend the possible worlds framework to deal with other types of sentences?</a:t>
            </a:r>
          </a:p>
          <a:p>
            <a:pPr lvl="1"/>
            <a:r>
              <a:rPr lang="en-GB" dirty="0" smtClean="0"/>
              <a:t>Questions: </a:t>
            </a:r>
            <a:r>
              <a:rPr lang="en-GB" i="1" dirty="0" smtClean="0"/>
              <a:t>What did you have for breakfast?</a:t>
            </a:r>
          </a:p>
          <a:p>
            <a:pPr lvl="1"/>
            <a:r>
              <a:rPr lang="en-GB" dirty="0" smtClean="0"/>
              <a:t>Imperatives: </a:t>
            </a:r>
            <a:r>
              <a:rPr lang="en-GB" i="1" dirty="0" smtClean="0"/>
              <a:t>Eat your breakfast!</a:t>
            </a:r>
          </a:p>
          <a:p>
            <a:pPr lvl="1"/>
            <a:r>
              <a:rPr lang="en-GB" i="1" dirty="0" smtClean="0"/>
              <a:t>...</a:t>
            </a:r>
          </a:p>
          <a:p>
            <a:pPr lvl="1"/>
            <a:endParaRPr lang="en-GB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Why “formal”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mt-MT" dirty="0" smtClean="0"/>
              <a:t>		</a:t>
            </a:r>
          </a:p>
          <a:p>
            <a:pPr>
              <a:buNone/>
            </a:pPr>
            <a:r>
              <a:rPr lang="mt-MT" dirty="0" smtClean="0"/>
              <a:t>		</a:t>
            </a:r>
            <a:r>
              <a:rPr lang="mt-MT" i="1" dirty="0" smtClean="0"/>
              <a:t>The sentence </a:t>
            </a:r>
            <a:r>
              <a:rPr lang="mt-MT" dirty="0" smtClean="0"/>
              <a:t>snow is white</a:t>
            </a:r>
            <a:r>
              <a:rPr lang="mt-MT" i="1" dirty="0" smtClean="0"/>
              <a:t> is true iff snow is white</a:t>
            </a:r>
          </a:p>
          <a:p>
            <a:endParaRPr lang="mt-MT" dirty="0" smtClean="0"/>
          </a:p>
          <a:p>
            <a:r>
              <a:rPr lang="mt-MT" dirty="0" smtClean="0"/>
              <a:t>The above sentence makes a statement about a sentence. It’s a </a:t>
            </a:r>
            <a:r>
              <a:rPr lang="mt-MT" i="1" dirty="0" smtClean="0"/>
              <a:t>meta-</a:t>
            </a:r>
            <a:r>
              <a:rPr lang="mt-MT" dirty="0" smtClean="0"/>
              <a:t>sentence.</a:t>
            </a:r>
          </a:p>
          <a:p>
            <a:pPr lvl="1"/>
            <a:r>
              <a:rPr lang="mt-MT" dirty="0" smtClean="0"/>
              <a:t>(The meta-sentence is in English, but that’s purely incidental.)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When we talk about meaning, we need a meta-language.</a:t>
            </a:r>
          </a:p>
          <a:p>
            <a:r>
              <a:rPr lang="mt-MT" dirty="0" smtClean="0"/>
              <a:t>We could use English, but this can lead to ambiguity. We’d like to be more precise. </a:t>
            </a:r>
          </a:p>
          <a:p>
            <a:r>
              <a:rPr lang="mt-MT" dirty="0" smtClean="0"/>
              <a:t>A formal meta-language is a language that has well-understood structural and semantic properties.</a:t>
            </a:r>
            <a:endParaRPr lang="en-GB" dirty="0" smtClean="0"/>
          </a:p>
          <a:p>
            <a:pPr lvl="1"/>
            <a:r>
              <a:rPr lang="en-GB" dirty="0" smtClean="0"/>
              <a:t>A lot of what we’ll do will be couched in the language of logic.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Observe that questions are requests for information. The form of the question hints at what sort of information ought to be given.</a:t>
            </a:r>
          </a:p>
          <a:p>
            <a:endParaRPr lang="en-GB" dirty="0" smtClean="0"/>
          </a:p>
          <a:p>
            <a:r>
              <a:rPr lang="en-GB" dirty="0" smtClean="0"/>
              <a:t>Suppose we think of a question as meaning the set of propositions that are possible answers to the question.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03648" y="4725144"/>
            <a:ext cx="2608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/>
              <a:t>What did you have for breakfast?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4509120"/>
            <a:ext cx="2973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Proposition p: </a:t>
            </a:r>
            <a:r>
              <a:rPr lang="en-GB" i="1" dirty="0" smtClean="0"/>
              <a:t>I had bacon and eggs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5003884"/>
            <a:ext cx="22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Proposition q: </a:t>
            </a:r>
            <a:r>
              <a:rPr lang="en-GB" i="1" dirty="0" smtClean="0"/>
              <a:t>I had cereal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5445224"/>
            <a:ext cx="3749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Proposition r: </a:t>
            </a:r>
            <a:r>
              <a:rPr lang="en-GB" i="1" dirty="0" smtClean="0"/>
              <a:t>I had bacon and eggs and cereal</a:t>
            </a:r>
            <a:endParaRPr lang="en-GB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 flipV="1">
            <a:off x="4011798" y="4693786"/>
            <a:ext cx="84823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6" idx="1"/>
          </p:cNvCxnSpPr>
          <p:nvPr/>
        </p:nvCxnSpPr>
        <p:spPr>
          <a:xfrm>
            <a:off x="4011798" y="4909810"/>
            <a:ext cx="848234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  <a:endCxn id="7" idx="1"/>
          </p:cNvCxnSpPr>
          <p:nvPr/>
        </p:nvCxnSpPr>
        <p:spPr>
          <a:xfrm>
            <a:off x="4011798" y="4909810"/>
            <a:ext cx="84823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Recall that as a sentence allows us to categorise worlds into those where the sentence is true and those where it’s false.</a:t>
            </a:r>
          </a:p>
          <a:p>
            <a:r>
              <a:rPr lang="en-GB" dirty="0" smtClean="0"/>
              <a:t>We could think of imperatives as categorising worlds into those where the order is carried out and those where it isn’t.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691680" y="4509120"/>
            <a:ext cx="1595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/>
              <a:t>Eat your breakfast!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779912" y="3933056"/>
            <a:ext cx="2718949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GB" i="1" dirty="0" smtClean="0"/>
              <a:t>Worlds in which I eat my breakfast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797267" y="5003884"/>
            <a:ext cx="3156762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GB" i="1" dirty="0" smtClean="0"/>
              <a:t>Worlds in which I don’t eat my breakfast</a:t>
            </a:r>
            <a:endParaRPr lang="en-GB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 flipV="1">
            <a:off x="3287245" y="4117722"/>
            <a:ext cx="492667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3"/>
            <a:endCxn id="6" idx="1"/>
          </p:cNvCxnSpPr>
          <p:nvPr/>
        </p:nvCxnSpPr>
        <p:spPr>
          <a:xfrm>
            <a:off x="3287245" y="4693786"/>
            <a:ext cx="510022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worlds to models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(a reminder of some things covered in LIN1032)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Propositions as functions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What we’ve said so far about propositions could be formalised as follows:</a:t>
            </a:r>
          </a:p>
          <a:p>
            <a:pPr lvl="1"/>
            <a:r>
              <a:rPr lang="en-GB" dirty="0" smtClean="0"/>
              <a:t>A proposition is a function from possible worlds to truth values.</a:t>
            </a:r>
          </a:p>
          <a:p>
            <a:pPr lvl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In other words, understanding a proposition means being able to check, for any conceivable possible world, whether the proposition is true in that world or not.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Propositions as functions (II)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3908425"/>
          </a:xfrm>
        </p:spPr>
        <p:txBody>
          <a:bodyPr/>
          <a:lstStyle/>
          <a:p>
            <a:pPr eaLnBrk="1" hangingPunct="1"/>
            <a:r>
              <a:rPr lang="en-GB" sz="2600" smtClean="0"/>
              <a:t>This situation could be modelled like this:</a:t>
            </a:r>
          </a:p>
          <a:p>
            <a:pPr eaLnBrk="1" hangingPunct="1"/>
            <a:endParaRPr lang="en-GB" sz="2600" smtClean="0"/>
          </a:p>
          <a:p>
            <a:pPr eaLnBrk="1" hangingPunct="1"/>
            <a:endParaRPr lang="en-GB" sz="2600" smtClean="0"/>
          </a:p>
          <a:p>
            <a:pPr eaLnBrk="1" hangingPunct="1"/>
            <a:endParaRPr lang="en-GB" sz="2600" smtClean="0"/>
          </a:p>
          <a:p>
            <a:pPr eaLnBrk="1" hangingPunct="1"/>
            <a:endParaRPr lang="en-GB" sz="2600" smtClean="0"/>
          </a:p>
          <a:p>
            <a:pPr eaLnBrk="1" hangingPunct="1"/>
            <a:r>
              <a:rPr lang="en-GB" sz="2600" smtClean="0"/>
              <a:t>In other words, we can view a proposition as a </a:t>
            </a:r>
            <a:r>
              <a:rPr lang="en-GB" sz="2600" smtClean="0">
                <a:solidFill>
                  <a:schemeClr val="accent2"/>
                </a:solidFill>
              </a:rPr>
              <a:t>function from possible worlds to truth values</a:t>
            </a:r>
            <a:r>
              <a:rPr lang="en-GB" sz="26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GB" sz="2600" smtClean="0"/>
          </a:p>
          <a:p>
            <a:pPr eaLnBrk="1" hangingPunct="1">
              <a:buFont typeface="Wingdings" pitchFamily="2" charset="2"/>
              <a:buNone/>
            </a:pPr>
            <a:endParaRPr lang="en-GB" sz="260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779838" y="2852738"/>
            <a:ext cx="2087562" cy="3921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Proposition</a:t>
            </a:r>
          </a:p>
        </p:txBody>
      </p:sp>
      <p:pic>
        <p:nvPicPr>
          <p:cNvPr id="20486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2492375"/>
            <a:ext cx="10382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2411413" y="3068638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5940425" y="30686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7505700" y="2795588"/>
            <a:ext cx="32543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T</a:t>
            </a:r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7524750" y="3429000"/>
            <a:ext cx="3159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F</a:t>
            </a:r>
          </a:p>
        </p:txBody>
      </p:sp>
      <p:sp>
        <p:nvSpPr>
          <p:cNvPr id="20491" name="Line 10"/>
          <p:cNvSpPr>
            <a:spLocks noChangeShapeType="1"/>
          </p:cNvSpPr>
          <p:nvPr/>
        </p:nvSpPr>
        <p:spPr bwMode="auto">
          <a:xfrm>
            <a:off x="6011863" y="3140075"/>
            <a:ext cx="15843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kind of semantics we’ll be doing is often called</a:t>
            </a:r>
            <a:r>
              <a:rPr lang="en-GB" dirty="0" smtClean="0">
                <a:solidFill>
                  <a:schemeClr val="accent1"/>
                </a:solidFill>
              </a:rPr>
              <a:t> model-theoretic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That’s because we assume that interpretation is carried out relative to a model of the world. A model is:</a:t>
            </a:r>
          </a:p>
          <a:p>
            <a:pPr lvl="1"/>
            <a:r>
              <a:rPr lang="en-GB" dirty="0" smtClean="0"/>
              <a:t>A structured domain of the relevant entities which allows us to interpret all the expressions of our meta-language.</a:t>
            </a:r>
          </a:p>
          <a:p>
            <a:pPr lvl="1"/>
            <a:r>
              <a:rPr lang="en-GB" dirty="0" smtClean="0"/>
              <a:t>For now, think of it as a “small partial model of the world”</a:t>
            </a:r>
          </a:p>
          <a:p>
            <a:pPr lvl="1"/>
            <a:r>
              <a:rPr lang="en-GB" dirty="0" smtClean="0"/>
              <a:t>A natural language expression will be translated into the (logical) meta-language and interpreted according to the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Models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600" dirty="0" smtClean="0"/>
              <a:t>Components </a:t>
            </a:r>
            <a:r>
              <a:rPr lang="en-GB" sz="2600" dirty="0" smtClean="0"/>
              <a:t>of a model</a:t>
            </a:r>
            <a:r>
              <a:rPr lang="en-GB" sz="2600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endParaRPr lang="en-GB" sz="26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/>
              <a:t>a</a:t>
            </a:r>
            <a:r>
              <a:rPr lang="en-GB" sz="2200" dirty="0" smtClean="0"/>
              <a:t> </a:t>
            </a:r>
            <a:r>
              <a:rPr lang="en-GB" sz="2200" dirty="0" smtClean="0"/>
              <a:t>universe of individuals </a:t>
            </a:r>
            <a:r>
              <a:rPr lang="en-GB" sz="2200" dirty="0" smtClean="0">
                <a:solidFill>
                  <a:schemeClr val="accent2"/>
                </a:solidFill>
              </a:rPr>
              <a:t>U</a:t>
            </a:r>
            <a:r>
              <a:rPr lang="en-GB" sz="22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/>
              <a:t>an interpretation function </a:t>
            </a:r>
            <a:r>
              <a:rPr lang="en-GB" sz="2200" dirty="0" smtClean="0">
                <a:solidFill>
                  <a:schemeClr val="accent2"/>
                </a:solidFill>
              </a:rPr>
              <a:t>I</a:t>
            </a:r>
            <a:r>
              <a:rPr lang="en-GB" sz="2200" dirty="0" smtClean="0"/>
              <a:t> which assigns semantic values to our constants.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/>
              <a:t>the truth values {T,F} as usual (for propositions)</a:t>
            </a:r>
          </a:p>
          <a:p>
            <a:pPr lvl="1" eaLnBrk="1" hangingPunct="1">
              <a:lnSpc>
                <a:spcPct val="80000"/>
              </a:lnSpc>
            </a:pPr>
            <a:endParaRPr lang="en-GB" sz="22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/>
              <a:t>Formally</a:t>
            </a:r>
            <a:r>
              <a:rPr lang="en-GB" sz="2200" dirty="0" smtClean="0"/>
              <a:t>: </a:t>
            </a:r>
            <a:r>
              <a:rPr lang="en-GB" sz="2200" dirty="0" smtClean="0">
                <a:solidFill>
                  <a:schemeClr val="accent2"/>
                </a:solidFill>
              </a:rPr>
              <a:t>M = &lt;U,I&gt;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2100" dirty="0" smtClean="0"/>
              <a:t>“Model M is made up of U and 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Constructing a world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Suppose our example world contains exactly 4 individuals.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U = {Isabel Osmond, Emma Bovary, Alexander Portnoy, Beowulf}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Assigning referents to constants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 each individual constant, there corresponds some individual in the world, as determined by the interpretation function I:</a:t>
            </a:r>
          </a:p>
          <a:p>
            <a:pPr lvl="1" eaLnBrk="1" hangingPunct="1"/>
            <a:r>
              <a:rPr lang="en-GB" smtClean="0">
                <a:solidFill>
                  <a:schemeClr val="accent2"/>
                </a:solidFill>
              </a:rPr>
              <a:t>[[a]]</a:t>
            </a:r>
            <a:r>
              <a:rPr lang="en-GB" baseline="30000" smtClean="0">
                <a:solidFill>
                  <a:schemeClr val="accent2"/>
                </a:solidFill>
              </a:rPr>
              <a:t>M</a:t>
            </a:r>
            <a:r>
              <a:rPr lang="en-GB" smtClean="0"/>
              <a:t> = Isabel Osmond</a:t>
            </a:r>
          </a:p>
          <a:p>
            <a:pPr lvl="1" eaLnBrk="1" hangingPunct="1"/>
            <a:r>
              <a:rPr lang="en-GB" smtClean="0">
                <a:solidFill>
                  <a:schemeClr val="accent2"/>
                </a:solidFill>
              </a:rPr>
              <a:t>[[b]]</a:t>
            </a:r>
            <a:r>
              <a:rPr lang="en-GB" baseline="30000" smtClean="0">
                <a:solidFill>
                  <a:schemeClr val="accent2"/>
                </a:solidFill>
              </a:rPr>
              <a:t>M</a:t>
            </a:r>
            <a:r>
              <a:rPr lang="en-GB" smtClean="0"/>
              <a:t> = Emma Bovary</a:t>
            </a:r>
          </a:p>
          <a:p>
            <a:pPr lvl="1" eaLnBrk="1" hangingPunct="1"/>
            <a:r>
              <a:rPr lang="en-GB" smtClean="0">
                <a:solidFill>
                  <a:schemeClr val="accent2"/>
                </a:solidFill>
              </a:rPr>
              <a:t>[[c]]</a:t>
            </a:r>
            <a:r>
              <a:rPr lang="en-GB" baseline="30000" smtClean="0">
                <a:solidFill>
                  <a:schemeClr val="accent2"/>
                </a:solidFill>
              </a:rPr>
              <a:t>M</a:t>
            </a:r>
            <a:r>
              <a:rPr lang="en-GB" smtClean="0"/>
              <a:t> = Alexander Portnoy</a:t>
            </a:r>
          </a:p>
          <a:p>
            <a:pPr lvl="1" eaLnBrk="1" hangingPunct="1"/>
            <a:r>
              <a:rPr lang="en-GB" smtClean="0">
                <a:solidFill>
                  <a:schemeClr val="accent2"/>
                </a:solidFill>
              </a:rPr>
              <a:t>[[d]]</a:t>
            </a:r>
            <a:r>
              <a:rPr lang="en-GB" baseline="30000" smtClean="0">
                <a:solidFill>
                  <a:schemeClr val="accent2"/>
                </a:solidFill>
              </a:rPr>
              <a:t>M</a:t>
            </a:r>
            <a:r>
              <a:rPr lang="en-GB" smtClean="0"/>
              <a:t> = Beowulf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Predicates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We also have a fixed set of predicates in our </a:t>
            </a:r>
            <a:r>
              <a:rPr lang="en-GB" sz="2000" dirty="0" smtClean="0"/>
              <a:t>meta-language</a:t>
            </a:r>
            <a:r>
              <a:rPr lang="en-GB" sz="2000" dirty="0" smtClean="0"/>
              <a:t>. </a:t>
            </a:r>
            <a:r>
              <a:rPr lang="en-GB" sz="2000" dirty="0" smtClean="0"/>
              <a:t>These correspond to natural language expressions.</a:t>
            </a: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Their interpretation (extension) needs to be fixed for our </a:t>
            </a:r>
            <a:r>
              <a:rPr lang="en-GB" sz="2000" dirty="0" smtClean="0"/>
              <a:t>model </a:t>
            </a:r>
            <a:r>
              <a:rPr lang="en-GB" sz="2000" dirty="0" smtClean="0"/>
              <a:t>too</a:t>
            </a:r>
            <a:r>
              <a:rPr lang="en-GB" sz="2000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endParaRPr lang="en-GB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/>
              <a:t>1-place predicates are sets of individuals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800" dirty="0" smtClean="0">
                <a:solidFill>
                  <a:schemeClr val="accent2"/>
                </a:solidFill>
              </a:rPr>
              <a:t>[[P]]</a:t>
            </a:r>
            <a:r>
              <a:rPr lang="en-GB" sz="1800" baseline="30000" dirty="0" smtClean="0">
                <a:solidFill>
                  <a:schemeClr val="accent2"/>
                </a:solidFill>
              </a:rPr>
              <a:t>M</a:t>
            </a:r>
            <a:r>
              <a:rPr lang="en-GB" sz="1800" dirty="0" smtClean="0">
                <a:solidFill>
                  <a:schemeClr val="accent2"/>
                </a:solidFill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sym typeface="Symbol" pitchFamily="18" charset="2"/>
              </a:rPr>
              <a:t> U</a:t>
            </a:r>
            <a:endParaRPr lang="en-GB" sz="1800" dirty="0" smtClean="0"/>
          </a:p>
          <a:p>
            <a:pPr lvl="1" eaLnBrk="1" hangingPunct="1">
              <a:lnSpc>
                <a:spcPct val="80000"/>
              </a:lnSpc>
            </a:pPr>
            <a:endParaRPr lang="en-GB" sz="22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/>
              <a:t>2-place predicates are sets of ordered pairs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800" dirty="0" smtClean="0">
                <a:solidFill>
                  <a:schemeClr val="accent2"/>
                </a:solidFill>
              </a:rPr>
              <a:t>[[Q]]</a:t>
            </a:r>
            <a:r>
              <a:rPr lang="en-GB" sz="1800" baseline="30000" dirty="0" smtClean="0">
                <a:solidFill>
                  <a:schemeClr val="accent2"/>
                </a:solidFill>
              </a:rPr>
              <a:t>M</a:t>
            </a:r>
            <a:r>
              <a:rPr lang="en-GB" sz="1800" dirty="0" smtClean="0">
                <a:solidFill>
                  <a:schemeClr val="accent2"/>
                </a:solidFill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sym typeface="Symbol" pitchFamily="18" charset="2"/>
              </a:rPr>
              <a:t> U </a:t>
            </a:r>
            <a:r>
              <a:rPr lang="en-GB" sz="1700" dirty="0" smtClean="0">
                <a:solidFill>
                  <a:schemeClr val="accent2"/>
                </a:solidFill>
                <a:sym typeface="Symbol" pitchFamily="18" charset="2"/>
              </a:rPr>
              <a:t>x U</a:t>
            </a:r>
          </a:p>
          <a:p>
            <a:pPr lvl="2" eaLnBrk="1" hangingPunct="1">
              <a:lnSpc>
                <a:spcPct val="80000"/>
              </a:lnSpc>
            </a:pPr>
            <a:endParaRPr lang="en-GB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300" dirty="0" smtClean="0"/>
              <a:t>3-place predicates are sets of triples: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800" dirty="0" smtClean="0">
                <a:solidFill>
                  <a:schemeClr val="accent2"/>
                </a:solidFill>
              </a:rPr>
              <a:t>[[R]]</a:t>
            </a:r>
            <a:r>
              <a:rPr lang="en-GB" sz="1800" baseline="30000" dirty="0" smtClean="0">
                <a:solidFill>
                  <a:schemeClr val="accent2"/>
                </a:solidFill>
              </a:rPr>
              <a:t>M</a:t>
            </a:r>
            <a:r>
              <a:rPr lang="en-GB" sz="1800" dirty="0" smtClean="0">
                <a:solidFill>
                  <a:schemeClr val="accent2"/>
                </a:solidFill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sym typeface="Symbol" pitchFamily="18" charset="2"/>
              </a:rPr>
              <a:t> U </a:t>
            </a:r>
            <a:r>
              <a:rPr lang="en-GB" sz="1700" dirty="0" smtClean="0">
                <a:solidFill>
                  <a:schemeClr val="accent2"/>
                </a:solidFill>
                <a:sym typeface="Symbol" pitchFamily="18" charset="2"/>
              </a:rPr>
              <a:t>x U x U</a:t>
            </a:r>
          </a:p>
          <a:p>
            <a:pPr lvl="1" eaLnBrk="1" hangingPunct="1">
              <a:lnSpc>
                <a:spcPct val="80000"/>
              </a:lnSpc>
            </a:pPr>
            <a:endParaRPr lang="en-GB" sz="19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GB" sz="1900" dirty="0" smtClean="0">
                <a:sym typeface="Symbol" pitchFamily="18" charset="2"/>
              </a:rPr>
              <a:t>… and so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Richard Montague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mt-MT" dirty="0" smtClean="0"/>
              <a:t>Logician whose work in the 1970s is largely credited with having given birth to the enterprise of formal semantics.</a:t>
            </a:r>
            <a:endParaRPr lang="en-GB" dirty="0" smtClean="0"/>
          </a:p>
          <a:p>
            <a:endParaRPr lang="mt-MT" dirty="0" smtClean="0"/>
          </a:p>
          <a:p>
            <a:pPr>
              <a:buNone/>
            </a:pPr>
            <a:r>
              <a:rPr lang="mt-MT" dirty="0" smtClean="0"/>
              <a:t>		</a:t>
            </a:r>
            <a:r>
              <a:rPr lang="mt-MT" i="1" dirty="0" smtClean="0"/>
              <a:t>I reject the contention that an important theoretical difference exists 	between formal and natural languages.</a:t>
            </a:r>
            <a:r>
              <a:rPr lang="mt-MT" dirty="0" smtClean="0"/>
              <a:t> (Montague 1970)</a:t>
            </a:r>
          </a:p>
          <a:p>
            <a:pPr>
              <a:buNone/>
            </a:pPr>
            <a:endParaRPr lang="mt-MT" dirty="0" smtClean="0"/>
          </a:p>
          <a:p>
            <a:r>
              <a:rPr lang="mt-MT" dirty="0" smtClean="0"/>
              <a:t>His main contribution was in making use of the formal tools of logic and mathematics to analyse meaning.</a:t>
            </a:r>
          </a:p>
          <a:p>
            <a:r>
              <a:rPr lang="mt-MT" dirty="0" smtClean="0"/>
              <a:t>This approach was explicitly </a:t>
            </a:r>
            <a:r>
              <a:rPr lang="en-GB" dirty="0" smtClean="0"/>
              <a:t>non</a:t>
            </a:r>
            <a:r>
              <a:rPr lang="mt-MT" dirty="0" smtClean="0"/>
              <a:t>-psychological (Montague was in agreement with Frege here).</a:t>
            </a:r>
          </a:p>
          <a:p>
            <a:r>
              <a:rPr lang="mt-MT" dirty="0" smtClean="0"/>
              <a:t>So there’s a strong contrast with the psychological orientation of linguistic theory, especially after Chomsky.</a:t>
            </a:r>
          </a:p>
          <a:p>
            <a:r>
              <a:rPr lang="mt-MT" dirty="0" smtClean="0"/>
              <a:t>That hasn’t prevented linguists and other formal semanticists from collaborating.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400" smtClean="0"/>
              <a:t>Assigning extensions to predicates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dirty="0" smtClean="0"/>
              <a:t>Suppose we have 2 1-place predicates in our language: </a:t>
            </a:r>
            <a:r>
              <a:rPr lang="en-GB" sz="2600" i="1" dirty="0" smtClean="0"/>
              <a:t>tall</a:t>
            </a:r>
            <a:r>
              <a:rPr lang="en-GB" sz="2600" dirty="0" smtClean="0"/>
              <a:t> and </a:t>
            </a:r>
            <a:r>
              <a:rPr lang="en-GB" sz="2600" i="1" dirty="0" smtClean="0"/>
              <a:t>clever</a:t>
            </a:r>
          </a:p>
          <a:p>
            <a:pPr eaLnBrk="1" hangingPunct="1">
              <a:lnSpc>
                <a:spcPct val="90000"/>
              </a:lnSpc>
            </a:pPr>
            <a:endParaRPr lang="en-GB" sz="2600" dirty="0" smtClean="0"/>
          </a:p>
          <a:p>
            <a:pPr eaLnBrk="1" hangingPunct="1">
              <a:lnSpc>
                <a:spcPct val="90000"/>
              </a:lnSpc>
            </a:pPr>
            <a:r>
              <a:rPr lang="en-GB" sz="2600" dirty="0" smtClean="0"/>
              <a:t>Let us fix their extension like this: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dirty="0" smtClean="0">
                <a:solidFill>
                  <a:schemeClr val="accent2"/>
                </a:solidFill>
              </a:rPr>
              <a:t>[[tall]]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r>
              <a:rPr lang="en-GB" sz="2200" dirty="0" smtClean="0"/>
              <a:t> = {Emma Bovary, Beowulf}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dirty="0" smtClean="0">
                <a:solidFill>
                  <a:schemeClr val="accent2"/>
                </a:solidFill>
              </a:rPr>
              <a:t>[[clever]]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r>
              <a:rPr lang="en-GB" sz="2200" i="1" dirty="0" smtClean="0"/>
              <a:t> </a:t>
            </a:r>
            <a:r>
              <a:rPr lang="en-GB" sz="2200" dirty="0" smtClean="0"/>
              <a:t>= {Alexander </a:t>
            </a:r>
            <a:r>
              <a:rPr lang="en-GB" sz="2200" dirty="0" err="1" smtClean="0"/>
              <a:t>Portnoy</a:t>
            </a:r>
            <a:r>
              <a:rPr lang="en-GB" sz="2200" dirty="0" smtClean="0"/>
              <a:t>, Emma Bovary, Isabel Osmond}</a:t>
            </a:r>
          </a:p>
          <a:p>
            <a:pPr lvl="1" eaLnBrk="1" hangingPunct="1">
              <a:lnSpc>
                <a:spcPct val="90000"/>
              </a:lnSpc>
            </a:pPr>
            <a:endParaRPr lang="en-GB" sz="2200" dirty="0" smtClean="0"/>
          </a:p>
          <a:p>
            <a:pPr eaLnBrk="1" hangingPunct="1">
              <a:lnSpc>
                <a:spcPct val="90000"/>
              </a:lnSpc>
            </a:pPr>
            <a:r>
              <a:rPr lang="en-GB" sz="2600" dirty="0" smtClean="0"/>
              <a:t>Thus, in our world, we know the truth of the following propositions: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dirty="0" smtClean="0">
                <a:solidFill>
                  <a:schemeClr val="accent2"/>
                </a:solidFill>
              </a:rPr>
              <a:t>[[tall(a)]]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r>
              <a:rPr lang="en-GB" sz="2200" dirty="0" smtClean="0">
                <a:solidFill>
                  <a:schemeClr val="accent2"/>
                </a:solidFill>
              </a:rPr>
              <a:t> = FALSE</a:t>
            </a:r>
            <a:r>
              <a:rPr lang="en-GB" sz="2200" dirty="0" smtClean="0"/>
              <a:t> (since Isabel isn’t tall)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dirty="0" smtClean="0">
                <a:solidFill>
                  <a:schemeClr val="accent2"/>
                </a:solidFill>
              </a:rPr>
              <a:t>[[clever(c)]]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r>
              <a:rPr lang="en-GB" sz="2200" dirty="0" smtClean="0">
                <a:solidFill>
                  <a:schemeClr val="accent2"/>
                </a:solidFill>
              </a:rPr>
              <a:t> = TRUE</a:t>
            </a:r>
            <a:r>
              <a:rPr lang="en-GB" sz="2200" dirty="0" smtClean="0"/>
              <a:t> (since Alexander is clever)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More formally…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600" dirty="0" smtClean="0"/>
              <a:t>A sentence of the form </a:t>
            </a:r>
            <a:r>
              <a:rPr lang="en-GB" sz="2600" dirty="0" smtClean="0">
                <a:solidFill>
                  <a:schemeClr val="accent2"/>
                </a:solidFill>
              </a:rPr>
              <a:t>P(t),</a:t>
            </a:r>
            <a:r>
              <a:rPr lang="en-GB" sz="2600" dirty="0" smtClean="0"/>
              <a:t> where P is a predicate and t is an individual term (constant or variable) is </a:t>
            </a:r>
            <a:r>
              <a:rPr lang="en-GB" sz="2600" dirty="0" smtClean="0">
                <a:solidFill>
                  <a:schemeClr val="accent2"/>
                </a:solidFill>
              </a:rPr>
              <a:t>true in some model M = &lt;U,I&gt; </a:t>
            </a:r>
            <a:r>
              <a:rPr lang="en-GB" sz="2600" dirty="0" err="1" smtClean="0">
                <a:solidFill>
                  <a:schemeClr val="accent2"/>
                </a:solidFill>
              </a:rPr>
              <a:t>iff</a:t>
            </a:r>
            <a:r>
              <a:rPr lang="en-GB" sz="26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>
                <a:solidFill>
                  <a:schemeClr val="accent2"/>
                </a:solidFill>
              </a:rPr>
              <a:t>the object assigned to t by I is in the extension of P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/>
              <a:t>(i.e. the object that t points to is in the set of things of which P is true)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200" dirty="0" smtClean="0"/>
              <a:t>i.e. </a:t>
            </a:r>
            <a:r>
              <a:rPr lang="en-GB" sz="2200" dirty="0" smtClean="0">
                <a:solidFill>
                  <a:schemeClr val="accent2"/>
                </a:solidFill>
              </a:rPr>
              <a:t>t </a:t>
            </a:r>
            <a:r>
              <a:rPr lang="en-US" sz="2200" dirty="0" smtClean="0">
                <a:solidFill>
                  <a:schemeClr val="accent2"/>
                </a:solidFill>
                <a:sym typeface="Symbol" pitchFamily="18" charset="2"/>
              </a:rPr>
              <a:t> [[P]]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r>
              <a:rPr lang="en-US" sz="22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GB" sz="22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GB" sz="2600" dirty="0" smtClean="0"/>
          </a:p>
          <a:p>
            <a:pPr eaLnBrk="1" hangingPunct="1">
              <a:lnSpc>
                <a:spcPct val="80000"/>
              </a:lnSpc>
            </a:pPr>
            <a:r>
              <a:rPr lang="en-GB" sz="2600" dirty="0" smtClean="0"/>
              <a:t>How </a:t>
            </a:r>
            <a:r>
              <a:rPr lang="en-GB" sz="2600" dirty="0" smtClean="0"/>
              <a:t>would you extend this to a sentence of the form </a:t>
            </a:r>
            <a:r>
              <a:rPr lang="en-GB" sz="2600" dirty="0" smtClean="0">
                <a:solidFill>
                  <a:schemeClr val="accent2"/>
                </a:solidFill>
              </a:rPr>
              <a:t>P(t1, t2),</a:t>
            </a:r>
            <a:r>
              <a:rPr lang="en-GB" sz="2600" dirty="0" smtClean="0"/>
              <a:t> using a 2-place predicate?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For two-place predicates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sentence of the form </a:t>
            </a:r>
            <a:r>
              <a:rPr lang="en-GB" smtClean="0">
                <a:solidFill>
                  <a:schemeClr val="accent2"/>
                </a:solidFill>
              </a:rPr>
              <a:t>P(t1, t2),</a:t>
            </a:r>
            <a:r>
              <a:rPr lang="en-GB" smtClean="0"/>
              <a:t> where P is a predicate and t1, t2 are individual terms (constants or variables) is </a:t>
            </a:r>
            <a:r>
              <a:rPr lang="en-GB" smtClean="0">
                <a:solidFill>
                  <a:schemeClr val="accent2"/>
                </a:solidFill>
              </a:rPr>
              <a:t>true in some model M iff</a:t>
            </a:r>
            <a:r>
              <a:rPr lang="en-GB" smtClean="0"/>
              <a:t>:</a:t>
            </a:r>
          </a:p>
          <a:p>
            <a:pPr lvl="1" eaLnBrk="1" hangingPunct="1"/>
            <a:r>
              <a:rPr lang="en-GB" smtClean="0"/>
              <a:t>the </a:t>
            </a:r>
            <a:r>
              <a:rPr lang="en-GB" smtClean="0">
                <a:solidFill>
                  <a:schemeClr val="accent2"/>
                </a:solidFill>
              </a:rPr>
              <a:t>ordered pair</a:t>
            </a:r>
            <a:r>
              <a:rPr lang="en-GB" smtClean="0"/>
              <a:t> of the objects assigned to t1 and t2 can be found among the set of ordered pairs assigned to P in that interpretation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Propositions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We evaluate propositions against our model, and determine whether they’re true or false.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If </a:t>
            </a:r>
            <a:r>
              <a:rPr lang="el-GR" dirty="0" smtClean="0"/>
              <a:t>β</a:t>
            </a:r>
            <a:r>
              <a:rPr lang="en-GB" dirty="0" smtClean="0"/>
              <a:t> is a proposition, then </a:t>
            </a:r>
            <a:r>
              <a:rPr lang="en-GB" dirty="0" smtClean="0">
                <a:solidFill>
                  <a:schemeClr val="accent2"/>
                </a:solidFill>
              </a:rPr>
              <a:t>[[</a:t>
            </a:r>
            <a:r>
              <a:rPr lang="el-GR" dirty="0" smtClean="0">
                <a:solidFill>
                  <a:schemeClr val="accent2"/>
                </a:solidFill>
              </a:rPr>
              <a:t>β</a:t>
            </a:r>
            <a:r>
              <a:rPr lang="en-GB" dirty="0" smtClean="0">
                <a:solidFill>
                  <a:schemeClr val="accent2"/>
                </a:solidFill>
              </a:rPr>
              <a:t>]]</a:t>
            </a:r>
            <a:r>
              <a:rPr lang="en-GB" baseline="30000" dirty="0" smtClean="0">
                <a:solidFill>
                  <a:schemeClr val="accent2"/>
                </a:solidFill>
              </a:rPr>
              <a:t>M</a:t>
            </a:r>
            <a:r>
              <a:rPr lang="en-GB" baseline="30000" dirty="0" smtClean="0"/>
              <a:t> </a:t>
            </a:r>
            <a:r>
              <a:rPr lang="en-GB" dirty="0" smtClean="0"/>
              <a:t>is either the value TRUE or the value FALSE, i.e.:</a:t>
            </a:r>
          </a:p>
          <a:p>
            <a:pPr lvl="1" eaLnBrk="1" hangingPunct="1"/>
            <a:r>
              <a:rPr lang="en-GB" dirty="0" smtClean="0">
                <a:solidFill>
                  <a:schemeClr val="accent2"/>
                </a:solidFill>
              </a:rPr>
              <a:t>[[</a:t>
            </a:r>
            <a:r>
              <a:rPr lang="el-GR" dirty="0" smtClean="0">
                <a:solidFill>
                  <a:schemeClr val="accent2"/>
                </a:solidFill>
              </a:rPr>
              <a:t>β</a:t>
            </a:r>
            <a:r>
              <a:rPr lang="en-GB" dirty="0" smtClean="0">
                <a:solidFill>
                  <a:schemeClr val="accent2"/>
                </a:solidFill>
              </a:rPr>
              <a:t>]]</a:t>
            </a:r>
            <a:r>
              <a:rPr lang="en-GB" baseline="30000" dirty="0" smtClean="0">
                <a:solidFill>
                  <a:schemeClr val="accent2"/>
                </a:solidFill>
              </a:rPr>
              <a:t>M </a:t>
            </a: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 {TRUE, FALSE}</a:t>
            </a:r>
            <a:endParaRPr lang="el-GR" dirty="0" smtClean="0">
              <a:solidFill>
                <a:schemeClr val="accent2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Complex formulas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Once we have constructed our interpretation (assigning extensions to predicates and values to constants), complex formulas involving connectives can easily be interpreted.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We </a:t>
            </a:r>
            <a:r>
              <a:rPr lang="en-GB" dirty="0" smtClean="0"/>
              <a:t>just compute the truth of a proposition based on the connectives and the truth of the components</a:t>
            </a:r>
            <a:r>
              <a:rPr lang="en-GB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Recall that connectives have truth tables associated with them. For propositions that contain connectives, the truth tables describe the function from worlds to truth values.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-99392"/>
            <a:ext cx="8001000" cy="1216025"/>
          </a:xfrm>
        </p:spPr>
        <p:txBody>
          <a:bodyPr/>
          <a:lstStyle/>
          <a:p>
            <a:pPr eaLnBrk="1" hangingPunct="1"/>
            <a:r>
              <a:rPr lang="en-GB" sz="3400" dirty="0" smtClean="0"/>
              <a:t>Truth tables and models</a:t>
            </a:r>
            <a:endParaRPr lang="en-GB" sz="3400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484784"/>
            <a:ext cx="7966075" cy="4535016"/>
          </a:xfrm>
        </p:spPr>
        <p:txBody>
          <a:bodyPr/>
          <a:lstStyle/>
          <a:p>
            <a:pPr eaLnBrk="1" hangingPunct="1"/>
            <a:r>
              <a:rPr lang="en-GB" sz="2600" dirty="0" smtClean="0"/>
              <a:t>For a complex proposition (e.g. </a:t>
            </a:r>
            <a:r>
              <a:rPr lang="en-GB" sz="2600" dirty="0" err="1" smtClean="0"/>
              <a:t>p</a:t>
            </a:r>
            <a:r>
              <a:rPr lang="en-GB" sz="2600" dirty="0" err="1" smtClean="0">
                <a:sym typeface="Wingdings" pitchFamily="2" charset="2"/>
              </a:rPr>
              <a:t>q</a:t>
            </a:r>
            <a:r>
              <a:rPr lang="en-GB" sz="2600" dirty="0" smtClean="0">
                <a:sym typeface="Wingdings" pitchFamily="2" charset="2"/>
              </a:rPr>
              <a:t>), our truth table tells us in which worlds this proposition would be true or false, namely:</a:t>
            </a:r>
          </a:p>
          <a:p>
            <a:pPr eaLnBrk="1" hangingPunct="1">
              <a:buFont typeface="Wingdings" pitchFamily="2" charset="2"/>
              <a:buNone/>
            </a:pPr>
            <a:endParaRPr lang="en-GB" sz="2600" dirty="0" smtClean="0"/>
          </a:p>
        </p:txBody>
      </p:sp>
      <p:graphicFrame>
        <p:nvGraphicFramePr>
          <p:cNvPr id="50381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971550" y="3068638"/>
          <a:ext cx="2667000" cy="2847975"/>
        </p:xfrm>
        <a:graphic>
          <a:graphicData uri="http://schemas.openxmlformats.org/presentationml/2006/ole">
            <p:oleObj spid="_x0000_s48130" name="Document" r:id="rId3" imgW="2667626" imgH="2848189" progId="Word.Document.8">
              <p:embed/>
            </p:oleObj>
          </a:graphicData>
        </a:graphic>
      </p:graphicFrame>
      <p:sp>
        <p:nvSpPr>
          <p:cNvPr id="503814" name="AutoShape 6"/>
          <p:cNvSpPr>
            <a:spLocks/>
          </p:cNvSpPr>
          <p:nvPr/>
        </p:nvSpPr>
        <p:spPr bwMode="auto">
          <a:xfrm>
            <a:off x="3779838" y="3068638"/>
            <a:ext cx="720725" cy="2665412"/>
          </a:xfrm>
          <a:prstGeom prst="rightBrace">
            <a:avLst>
              <a:gd name="adj1" fmla="val 3081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3815" name="Text Box 7"/>
          <p:cNvSpPr txBox="1">
            <a:spLocks noChangeArrowheads="1"/>
          </p:cNvSpPr>
          <p:nvPr/>
        </p:nvSpPr>
        <p:spPr bwMode="auto">
          <a:xfrm>
            <a:off x="4392613" y="3716338"/>
            <a:ext cx="4283075" cy="91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p</a:t>
            </a:r>
            <a:r>
              <a:rPr lang="en-GB">
                <a:sym typeface="Wingdings" pitchFamily="2" charset="2"/>
              </a:rPr>
              <a:t>q is true in any world where p is false and q is false, or p is true and q is true, etc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4" grpId="0" animBg="1"/>
      <p:bldP spid="50381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Complex formulas: example</a:t>
            </a: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800" b="1" dirty="0" smtClean="0">
                <a:solidFill>
                  <a:schemeClr val="accent2"/>
                </a:solidFill>
              </a:rPr>
              <a:t>Model: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solidFill>
                  <a:schemeClr val="accent2"/>
                </a:solidFill>
              </a:rPr>
              <a:t>[[a]]</a:t>
            </a:r>
            <a:r>
              <a:rPr lang="en-GB" sz="2000" baseline="30000" dirty="0" smtClean="0">
                <a:solidFill>
                  <a:schemeClr val="accent2"/>
                </a:solidFill>
              </a:rPr>
              <a:t>M</a:t>
            </a:r>
            <a:r>
              <a:rPr lang="en-GB" sz="2000" dirty="0" smtClean="0"/>
              <a:t> = I. Osmond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solidFill>
                  <a:schemeClr val="accent2"/>
                </a:solidFill>
              </a:rPr>
              <a:t>[[b]]</a:t>
            </a:r>
            <a:r>
              <a:rPr lang="en-GB" sz="2000" baseline="30000" dirty="0" smtClean="0">
                <a:solidFill>
                  <a:schemeClr val="accent2"/>
                </a:solidFill>
              </a:rPr>
              <a:t>M</a:t>
            </a:r>
            <a:r>
              <a:rPr lang="en-GB" sz="2000" dirty="0" smtClean="0"/>
              <a:t> = E. Bovary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solidFill>
                  <a:schemeClr val="accent2"/>
                </a:solidFill>
              </a:rPr>
              <a:t>[[c]]</a:t>
            </a:r>
            <a:r>
              <a:rPr lang="en-GB" sz="2000" baseline="30000" dirty="0" smtClean="0">
                <a:solidFill>
                  <a:schemeClr val="accent2"/>
                </a:solidFill>
              </a:rPr>
              <a:t>M</a:t>
            </a:r>
            <a:r>
              <a:rPr lang="en-GB" sz="2000" dirty="0" smtClean="0"/>
              <a:t> = A. </a:t>
            </a:r>
            <a:r>
              <a:rPr lang="en-GB" sz="2000" dirty="0" err="1" smtClean="0"/>
              <a:t>Portnoy</a:t>
            </a:r>
            <a:endParaRPr lang="en-GB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solidFill>
                  <a:schemeClr val="accent2"/>
                </a:solidFill>
              </a:rPr>
              <a:t>[[d]]</a:t>
            </a:r>
            <a:r>
              <a:rPr lang="en-GB" sz="2000" baseline="30000" dirty="0" smtClean="0">
                <a:solidFill>
                  <a:schemeClr val="accent2"/>
                </a:solidFill>
              </a:rPr>
              <a:t>M</a:t>
            </a:r>
            <a:r>
              <a:rPr lang="en-GB" sz="2000" dirty="0" smtClean="0"/>
              <a:t> = Beowulf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solidFill>
                  <a:schemeClr val="accent2"/>
                </a:solidFill>
              </a:rPr>
              <a:t>[[tall]]</a:t>
            </a:r>
            <a:r>
              <a:rPr lang="en-GB" sz="2000" baseline="30000" dirty="0" smtClean="0">
                <a:solidFill>
                  <a:schemeClr val="accent2"/>
                </a:solidFill>
              </a:rPr>
              <a:t>M</a:t>
            </a:r>
            <a:r>
              <a:rPr lang="en-GB" sz="2000" dirty="0" smtClean="0"/>
              <a:t> = {E. Bovary, Beowulf}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solidFill>
                  <a:schemeClr val="accent2"/>
                </a:solidFill>
              </a:rPr>
              <a:t>[[clever]]</a:t>
            </a:r>
            <a:r>
              <a:rPr lang="en-GB" sz="2000" baseline="30000" dirty="0" smtClean="0">
                <a:solidFill>
                  <a:schemeClr val="accent2"/>
                </a:solidFill>
              </a:rPr>
              <a:t>M</a:t>
            </a:r>
            <a:r>
              <a:rPr lang="en-GB" sz="2000" i="1" dirty="0" smtClean="0"/>
              <a:t> </a:t>
            </a:r>
            <a:r>
              <a:rPr lang="en-GB" sz="2000" dirty="0" smtClean="0"/>
              <a:t>= {A. </a:t>
            </a:r>
            <a:r>
              <a:rPr lang="en-GB" sz="2000" dirty="0" err="1" smtClean="0"/>
              <a:t>Portnoy</a:t>
            </a:r>
            <a:r>
              <a:rPr lang="en-GB" sz="2000" dirty="0" smtClean="0"/>
              <a:t>, E. Bovary, I. Osmond}</a:t>
            </a:r>
          </a:p>
          <a:p>
            <a:pPr lvl="1" eaLnBrk="1" hangingPunct="1"/>
            <a:endParaRPr lang="en-GB" sz="1800" dirty="0" smtClean="0"/>
          </a:p>
          <a:p>
            <a:pPr lvl="1" eaLnBrk="1" hangingPunct="1"/>
            <a:endParaRPr lang="en-GB" sz="1800" dirty="0" smtClean="0"/>
          </a:p>
        </p:txBody>
      </p:sp>
      <p:sp>
        <p:nvSpPr>
          <p:cNvPr id="5171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33950" y="1447800"/>
            <a:ext cx="3749040" cy="47175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GB" sz="2200" b="1" dirty="0" smtClean="0">
                <a:solidFill>
                  <a:schemeClr val="accent2"/>
                </a:solidFill>
              </a:rPr>
              <a:t>Formulas:</a:t>
            </a:r>
          </a:p>
          <a:p>
            <a:pPr eaLnBrk="1" hangingPunct="1"/>
            <a:r>
              <a:rPr lang="en-GB" sz="2200" dirty="0" smtClean="0">
                <a:solidFill>
                  <a:schemeClr val="accent2"/>
                </a:solidFill>
              </a:rPr>
              <a:t>[[tall(a) </a:t>
            </a:r>
            <a:r>
              <a:rPr lang="el-GR" sz="2200" dirty="0" smtClean="0">
                <a:solidFill>
                  <a:schemeClr val="accent2"/>
                </a:solidFill>
              </a:rPr>
              <a:t>Λ</a:t>
            </a:r>
            <a:r>
              <a:rPr lang="en-GB" sz="2200" dirty="0" smtClean="0">
                <a:solidFill>
                  <a:schemeClr val="accent2"/>
                </a:solidFill>
              </a:rPr>
              <a:t> clever(b)]]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endParaRPr lang="en-GB" sz="2200" dirty="0" smtClean="0"/>
          </a:p>
          <a:p>
            <a:pPr lvl="1" eaLnBrk="1" hangingPunct="1"/>
            <a:r>
              <a:rPr lang="en-GB" dirty="0" smtClean="0"/>
              <a:t>“Isabel is tall and Emma is clever”</a:t>
            </a:r>
          </a:p>
          <a:p>
            <a:pPr lvl="1" eaLnBrk="1" hangingPunct="1"/>
            <a:r>
              <a:rPr lang="en-GB" dirty="0" smtClean="0"/>
              <a:t>FALSE</a:t>
            </a:r>
            <a:endParaRPr lang="en-GB" dirty="0" smtClean="0"/>
          </a:p>
          <a:p>
            <a:pPr eaLnBrk="1" hangingPunct="1"/>
            <a:endParaRPr lang="en-GB" sz="2200" dirty="0" smtClean="0"/>
          </a:p>
          <a:p>
            <a:pPr eaLnBrk="1" hangingPunct="1"/>
            <a:r>
              <a:rPr lang="en-GB" sz="2200" dirty="0" smtClean="0">
                <a:solidFill>
                  <a:schemeClr val="accent2"/>
                </a:solidFill>
              </a:rPr>
              <a:t>[[clever(a) </a:t>
            </a:r>
            <a:r>
              <a:rPr lang="el-GR" sz="2200" dirty="0" smtClean="0">
                <a:solidFill>
                  <a:schemeClr val="accent2"/>
                </a:solidFill>
              </a:rPr>
              <a:t>ν</a:t>
            </a:r>
            <a:r>
              <a:rPr lang="en-GB" sz="2200" dirty="0" smtClean="0">
                <a:solidFill>
                  <a:schemeClr val="accent2"/>
                </a:solidFill>
              </a:rPr>
              <a:t> tall(a)]]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endParaRPr lang="en-GB" sz="2200" dirty="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GB" dirty="0" smtClean="0"/>
              <a:t>Isabel is tall or clever</a:t>
            </a:r>
          </a:p>
          <a:p>
            <a:pPr lvl="1" eaLnBrk="1" hangingPunct="1"/>
            <a:r>
              <a:rPr lang="en-GB" dirty="0" smtClean="0"/>
              <a:t>TRUE</a:t>
            </a:r>
            <a:endParaRPr lang="en-GB" dirty="0" smtClean="0"/>
          </a:p>
          <a:p>
            <a:pPr lvl="1" eaLnBrk="1" hangingPunct="1"/>
            <a:endParaRPr lang="en-GB" dirty="0" smtClean="0"/>
          </a:p>
          <a:p>
            <a:pPr eaLnBrk="1" hangingPunct="1"/>
            <a:r>
              <a:rPr lang="en-GB" sz="2200" dirty="0" smtClean="0">
                <a:solidFill>
                  <a:schemeClr val="accent2"/>
                </a:solidFill>
              </a:rPr>
              <a:t>[[¬tall(a)]]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endParaRPr lang="en-GB" sz="2200" dirty="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GB" dirty="0" smtClean="0"/>
              <a:t>Isabel is not tall</a:t>
            </a:r>
          </a:p>
          <a:p>
            <a:pPr lvl="1" eaLnBrk="1" hangingPunct="1"/>
            <a:r>
              <a:rPr lang="en-GB" dirty="0" smtClean="0"/>
              <a:t>TRUE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For the remainder of this course, we’re going to (tentatively) assume that:</a:t>
            </a:r>
          </a:p>
          <a:p>
            <a:pPr lvl="1"/>
            <a:r>
              <a:rPr lang="en-GB" dirty="0" smtClean="0"/>
              <a:t>Meaning exists independently of minds and individuals</a:t>
            </a:r>
          </a:p>
          <a:p>
            <a:pPr lvl="1"/>
            <a:r>
              <a:rPr lang="en-GB" dirty="0" smtClean="0"/>
              <a:t>Possible worlds present a good formalism for dealing with meanings and meaning relationships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Next week, we’ll discuss the concept of compositionality in some detail and we’ll also continue to flesh out our model-theoretic conception of meaning.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What is a “meaning”?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Whether we’re looking at sentences, or smaller linguistic units (words, morphemes, phrases...), we need first to decide what it is we mean (!) when we talk about “meaning”.</a:t>
            </a:r>
          </a:p>
          <a:p>
            <a:endParaRPr lang="mt-MT" dirty="0" smtClean="0"/>
          </a:p>
          <a:p>
            <a:r>
              <a:rPr lang="mt-MT" dirty="0" smtClean="0"/>
              <a:t>We’ll first consider three possible definitions: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The meaning of expression X is just its relationship with other expressions (Y, Z, ...)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The meaning of expression X is something in the mind/brain (a concept, an idea).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The meaning of expression X is just its “use”: that complex of social habits whereby we use X in a certain way.</a:t>
            </a:r>
          </a:p>
          <a:p>
            <a:pPr lvl="1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Theory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Meaning holism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classic statement: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mt-MT" dirty="0" smtClean="0"/>
          </a:p>
          <a:p>
            <a:pPr algn="ctr">
              <a:buNone/>
            </a:pPr>
            <a:r>
              <a:rPr lang="en-GB" dirty="0" smtClean="0"/>
              <a:t>Our statements about the external world face the tribunal of sense experience not</a:t>
            </a:r>
            <a:r>
              <a:rPr lang="mt-MT" dirty="0" smtClean="0"/>
              <a:t> </a:t>
            </a:r>
            <a:r>
              <a:rPr lang="en-GB" dirty="0" smtClean="0"/>
              <a:t>individually but only as a corporate body</a:t>
            </a:r>
            <a:r>
              <a:rPr lang="mt-MT" dirty="0" smtClean="0"/>
              <a:t>.</a:t>
            </a:r>
          </a:p>
          <a:p>
            <a:pPr algn="ctr">
              <a:buNone/>
            </a:pPr>
            <a:r>
              <a:rPr lang="mt-MT" dirty="0" smtClean="0"/>
              <a:t>(W.V.O. Quine, 1953)</a:t>
            </a:r>
            <a:endParaRPr lang="en-GB" dirty="0" smtClean="0"/>
          </a:p>
          <a:p>
            <a:pPr algn="ctr">
              <a:buNone/>
            </a:pPr>
            <a:endParaRPr lang="en-GB" dirty="0" smtClean="0"/>
          </a:p>
          <a:p>
            <a:r>
              <a:rPr lang="en-GB" dirty="0" smtClean="0"/>
              <a:t>We can think of language (and other linguistic practices, including science) as a dense network of interconnected meanings.</a:t>
            </a:r>
          </a:p>
          <a:p>
            <a:r>
              <a:rPr lang="en-GB" dirty="0" smtClean="0"/>
              <a:t>The meaning of an expression is determined on the basis of its position within this network.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definition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Meaning holism is the doctrine that the meaning of a linguistic expression (word, sentence) is not determined in isolation, but in relation to many other expressions (words, sentences).</a:t>
            </a:r>
          </a:p>
          <a:p>
            <a:pPr lvl="1"/>
            <a:r>
              <a:rPr lang="mt-MT" dirty="0" smtClean="0"/>
              <a:t>To know what </a:t>
            </a:r>
            <a:r>
              <a:rPr lang="mt-MT" i="1" dirty="0" smtClean="0"/>
              <a:t>man</a:t>
            </a:r>
            <a:r>
              <a:rPr lang="mt-MT" dirty="0" smtClean="0"/>
              <a:t> means, you must know what </a:t>
            </a:r>
            <a:r>
              <a:rPr lang="mt-MT" i="1" dirty="0" smtClean="0"/>
              <a:t>human</a:t>
            </a:r>
            <a:r>
              <a:rPr lang="mt-MT" dirty="0" smtClean="0"/>
              <a:t> means and what </a:t>
            </a:r>
            <a:r>
              <a:rPr lang="mt-MT" i="1" dirty="0" smtClean="0"/>
              <a:t>biped </a:t>
            </a:r>
            <a:r>
              <a:rPr lang="mt-MT" dirty="0" smtClean="0"/>
              <a:t>means and...</a:t>
            </a:r>
          </a:p>
          <a:p>
            <a:pPr lvl="1"/>
            <a:r>
              <a:rPr lang="mt-MT" dirty="0" smtClean="0"/>
              <a:t>To understand the statement </a:t>
            </a:r>
            <a:r>
              <a:rPr lang="mt-MT" i="1" dirty="0" smtClean="0"/>
              <a:t>Force is mass times velocity</a:t>
            </a:r>
            <a:r>
              <a:rPr lang="mt-MT" dirty="0" smtClean="0"/>
              <a:t> you need to understand a whole lot of other statements. (More on this later).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320</TotalTime>
  <Words>3163</Words>
  <Application>Microsoft Office PowerPoint</Application>
  <PresentationFormat>On-screen Show (4:3)</PresentationFormat>
  <Paragraphs>399</Paragraphs>
  <Slides>57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0" baseType="lpstr">
      <vt:lpstr>Equity</vt:lpstr>
      <vt:lpstr>Document</vt:lpstr>
      <vt:lpstr>Microsoft Word Document</vt:lpstr>
      <vt:lpstr>LIN3021 Formal Semantics Lecture 1</vt:lpstr>
      <vt:lpstr>What this study unit is about</vt:lpstr>
      <vt:lpstr>Why “formal”?</vt:lpstr>
      <vt:lpstr>Why “formal”</vt:lpstr>
      <vt:lpstr>Richard Montague</vt:lpstr>
      <vt:lpstr>What is a “meaning”?</vt:lpstr>
      <vt:lpstr>Theory 1</vt:lpstr>
      <vt:lpstr>The classic statement:</vt:lpstr>
      <vt:lpstr>A definition</vt:lpstr>
      <vt:lpstr>A motivating example</vt:lpstr>
      <vt:lpstr>Problems</vt:lpstr>
      <vt:lpstr>Theory 2</vt:lpstr>
      <vt:lpstr>The classic statement</vt:lpstr>
      <vt:lpstr>An example</vt:lpstr>
      <vt:lpstr>Problems</vt:lpstr>
      <vt:lpstr>Theory 3</vt:lpstr>
      <vt:lpstr>A characterisation</vt:lpstr>
      <vt:lpstr>The question</vt:lpstr>
      <vt:lpstr>The Twin Earth chronicles (Putnam, 1975)</vt:lpstr>
      <vt:lpstr>Putnam’s conclusion</vt:lpstr>
      <vt:lpstr>The upshot</vt:lpstr>
      <vt:lpstr>An alternative view</vt:lpstr>
      <vt:lpstr>Let’s take a closer look</vt:lpstr>
      <vt:lpstr>Sentences, worlds and truth conditions</vt:lpstr>
      <vt:lpstr>More generally...</vt:lpstr>
      <vt:lpstr>Truth conditions</vt:lpstr>
      <vt:lpstr>Possible worlds</vt:lpstr>
      <vt:lpstr>A sentence “means” those worlds in which it’s true</vt:lpstr>
      <vt:lpstr>In graphics...</vt:lpstr>
      <vt:lpstr>Three arguments for possible worlds</vt:lpstr>
      <vt:lpstr>The meaning of logical connectives</vt:lpstr>
      <vt:lpstr>So what about...</vt:lpstr>
      <vt:lpstr>Semantic relations between propositions I: synonymy</vt:lpstr>
      <vt:lpstr>Semantic relations between propositions I: entailment</vt:lpstr>
      <vt:lpstr>What about...</vt:lpstr>
      <vt:lpstr>Meaning and human action</vt:lpstr>
      <vt:lpstr>An example</vt:lpstr>
      <vt:lpstr>Example cont/d</vt:lpstr>
      <vt:lpstr>Beyond declaratives</vt:lpstr>
      <vt:lpstr>Questions</vt:lpstr>
      <vt:lpstr>Orders</vt:lpstr>
      <vt:lpstr>From worlds to models</vt:lpstr>
      <vt:lpstr>Propositions as functions</vt:lpstr>
      <vt:lpstr>Propositions as functions (II)</vt:lpstr>
      <vt:lpstr>Model theory</vt:lpstr>
      <vt:lpstr>Models</vt:lpstr>
      <vt:lpstr>Constructing a world</vt:lpstr>
      <vt:lpstr>Assigning referents to constants</vt:lpstr>
      <vt:lpstr>Predicates</vt:lpstr>
      <vt:lpstr>Assigning extensions to predicates</vt:lpstr>
      <vt:lpstr>More formally…</vt:lpstr>
      <vt:lpstr>For two-place predicates</vt:lpstr>
      <vt:lpstr>Propositions</vt:lpstr>
      <vt:lpstr>Complex formulas</vt:lpstr>
      <vt:lpstr>Truth tables and models</vt:lpstr>
      <vt:lpstr>Complex formulas: example</vt:lpstr>
      <vt:lpstr>Summary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LIN3021 Formal Semantics Lecture 1</dc:title>
  <dc:creator>bertugatt</dc:creator>
  <cp:lastModifiedBy>Albert Gatt</cp:lastModifiedBy>
  <cp:revision>41</cp:revision>
  <dcterms:created xsi:type="dcterms:W3CDTF">2011-02-03T14:10:53Z</dcterms:created>
  <dcterms:modified xsi:type="dcterms:W3CDTF">2011-02-14T07:11:42Z</dcterms:modified>
</cp:coreProperties>
</file>