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303" r:id="rId5"/>
    <p:sldId id="302" r:id="rId6"/>
    <p:sldId id="260" r:id="rId7"/>
    <p:sldId id="266" r:id="rId8"/>
    <p:sldId id="267" r:id="rId9"/>
    <p:sldId id="268" r:id="rId10"/>
    <p:sldId id="269" r:id="rId11"/>
    <p:sldId id="270" r:id="rId12"/>
    <p:sldId id="304" r:id="rId13"/>
    <p:sldId id="273" r:id="rId14"/>
    <p:sldId id="274" r:id="rId15"/>
    <p:sldId id="275" r:id="rId16"/>
    <p:sldId id="276" r:id="rId17"/>
    <p:sldId id="271" r:id="rId18"/>
    <p:sldId id="272" r:id="rId19"/>
    <p:sldId id="277" r:id="rId20"/>
    <p:sldId id="281" r:id="rId21"/>
    <p:sldId id="278" r:id="rId22"/>
    <p:sldId id="279" r:id="rId23"/>
    <p:sldId id="280" r:id="rId24"/>
    <p:sldId id="282" r:id="rId25"/>
    <p:sldId id="283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02/05/2011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 algn="ctr">
              <a:buNone/>
            </a:pPr>
            <a:r>
              <a:rPr lang="mt-MT" i="1" dirty="0" smtClean="0"/>
              <a:t>John buttered the toast.</a:t>
            </a:r>
          </a:p>
          <a:p>
            <a:pPr lvl="1" algn="ctr">
              <a:buNone/>
            </a:pPr>
            <a:r>
              <a:rPr lang="mt-MT" i="1" dirty="0" smtClean="0"/>
              <a:t>The toast was buttered by John.</a:t>
            </a:r>
            <a:endParaRPr lang="mt-MT" dirty="0" smtClean="0"/>
          </a:p>
          <a:p>
            <a:r>
              <a:rPr lang="mt-MT" i="1" dirty="0" smtClean="0"/>
              <a:t>John</a:t>
            </a:r>
            <a:r>
              <a:rPr lang="mt-MT" dirty="0" smtClean="0"/>
              <a:t> = the agent</a:t>
            </a:r>
          </a:p>
          <a:p>
            <a:r>
              <a:rPr lang="mt-MT" i="1" dirty="0" smtClean="0"/>
              <a:t>The toast</a:t>
            </a:r>
            <a:r>
              <a:rPr lang="mt-MT" dirty="0" smtClean="0"/>
              <a:t> = the patient</a:t>
            </a:r>
          </a:p>
          <a:p>
            <a:r>
              <a:rPr lang="mt-MT" dirty="0" smtClean="0"/>
              <a:t>The roles stay the same whether it’s active or passive.</a:t>
            </a:r>
          </a:p>
          <a:p>
            <a:endParaRPr lang="mt-MT" dirty="0" smtClean="0"/>
          </a:p>
          <a:p>
            <a:r>
              <a:rPr lang="mt-MT" dirty="0" smtClean="0"/>
              <a:t>Notice that we don’t have a verb (say, </a:t>
            </a:r>
            <a:r>
              <a:rPr lang="mt-MT" i="1" dirty="0" smtClean="0"/>
              <a:t>sbuttered</a:t>
            </a:r>
            <a:r>
              <a:rPr lang="mt-MT" dirty="0" smtClean="0"/>
              <a:t>) which would be synonymous with </a:t>
            </a:r>
            <a:r>
              <a:rPr lang="mt-MT" i="1" dirty="0" smtClean="0"/>
              <a:t>buttered-in-the-passive</a:t>
            </a:r>
            <a:r>
              <a:rPr lang="mt-MT" dirty="0" smtClean="0"/>
              <a:t> and would reverse the roles:</a:t>
            </a:r>
          </a:p>
          <a:p>
            <a:pPr lvl="1"/>
            <a:r>
              <a:rPr lang="mt-MT" i="1" dirty="0" smtClean="0"/>
              <a:t>The toast sbutttered John (=the toast was buttered by John)</a:t>
            </a:r>
            <a:r>
              <a:rPr lang="mt-MT" dirty="0" smtClean="0"/>
              <a:t>.</a:t>
            </a:r>
          </a:p>
          <a:p>
            <a:pPr lvl="1"/>
            <a:r>
              <a:rPr lang="mt-MT" dirty="0" smtClean="0"/>
              <a:t>Why?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Generalisations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dirty="0" smtClean="0"/>
              <a:t>The apparent non-existence of verbs like </a:t>
            </a:r>
            <a:r>
              <a:rPr lang="mt-MT" i="1" dirty="0" smtClean="0"/>
              <a:t>sbuttered</a:t>
            </a:r>
            <a:r>
              <a:rPr lang="mt-MT" dirty="0" smtClean="0"/>
              <a:t>, with </a:t>
            </a:r>
            <a:r>
              <a:rPr lang="mt-MT" dirty="0" smtClean="0"/>
              <a:t>reversed </a:t>
            </a:r>
            <a:r>
              <a:rPr lang="mt-MT" dirty="0" smtClean="0"/>
              <a:t>agent/patient roles, suggests that language:</a:t>
            </a:r>
          </a:p>
          <a:p>
            <a:pPr lvl="1"/>
            <a:r>
              <a:rPr lang="mt-MT" dirty="0" smtClean="0"/>
              <a:t>is biased towards having specific properties for agents and patients (</a:t>
            </a:r>
            <a:r>
              <a:rPr lang="mt-MT" i="1" dirty="0" smtClean="0"/>
              <a:t>John</a:t>
            </a:r>
            <a:r>
              <a:rPr lang="mt-MT" dirty="0" smtClean="0"/>
              <a:t> is a more likely agent of a buttering event)</a:t>
            </a:r>
          </a:p>
          <a:p>
            <a:pPr lvl="1"/>
            <a:r>
              <a:rPr lang="mt-MT" dirty="0" smtClean="0"/>
              <a:t>maintains these roles even if the event is conceptualised in terms of the reverse relation (as with the passive)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Typically: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Agent maps to subject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If there is no agent, but there is a patient, then patient maps to subject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If there is both an agent and a patient, then (1) applies, and patient maps to object.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 aside on Maltese and related languages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Superficially, we do seem to find languages that allow the equivalent of “</a:t>
            </a:r>
            <a:r>
              <a:rPr lang="en-GB" dirty="0" err="1" smtClean="0"/>
              <a:t>sbuttered</a:t>
            </a:r>
            <a:r>
              <a:rPr lang="en-GB" dirty="0" smtClean="0"/>
              <a:t>”, i.e.:</a:t>
            </a:r>
          </a:p>
          <a:p>
            <a:pPr lvl="1"/>
            <a:r>
              <a:rPr lang="en-GB" dirty="0" smtClean="0"/>
              <a:t>Take a verb with Agent and Patient</a:t>
            </a:r>
          </a:p>
          <a:p>
            <a:pPr lvl="1"/>
            <a:r>
              <a:rPr lang="en-GB" dirty="0" smtClean="0"/>
              <a:t>Add something to it to morphologically to reverse the roles.</a:t>
            </a:r>
          </a:p>
          <a:p>
            <a:pPr lvl="2"/>
            <a:r>
              <a:rPr lang="en-GB" i="1" dirty="0" err="1" smtClean="0"/>
              <a:t>Pawlu</a:t>
            </a:r>
            <a:r>
              <a:rPr lang="en-GB" i="1" dirty="0" smtClean="0"/>
              <a:t> </a:t>
            </a:r>
            <a:r>
              <a:rPr lang="en-GB" i="1" dirty="0" err="1" smtClean="0"/>
              <a:t>qatel</a:t>
            </a:r>
            <a:r>
              <a:rPr lang="en-GB" i="1" dirty="0" smtClean="0"/>
              <a:t> </a:t>
            </a:r>
            <a:r>
              <a:rPr lang="en-GB" i="1" dirty="0" err="1" smtClean="0"/>
              <a:t>ra</a:t>
            </a:r>
            <a:r>
              <a:rPr lang="mt-MT" i="1" dirty="0" smtClean="0"/>
              <a:t>ġel</a:t>
            </a:r>
            <a:endParaRPr lang="en-GB" i="1" dirty="0" smtClean="0"/>
          </a:p>
          <a:p>
            <a:pPr lvl="2"/>
            <a:r>
              <a:rPr lang="mt-MT" i="1" dirty="0" smtClean="0"/>
              <a:t>Raġel</a:t>
            </a:r>
            <a:r>
              <a:rPr lang="en-GB" i="1" dirty="0" smtClean="0"/>
              <a:t> </a:t>
            </a:r>
            <a:r>
              <a:rPr lang="mt-MT" i="1" dirty="0" smtClean="0"/>
              <a:t>i</a:t>
            </a:r>
            <a:r>
              <a:rPr lang="en-GB" b="1" i="1" dirty="0" err="1" smtClean="0"/>
              <a:t>n</a:t>
            </a:r>
            <a:r>
              <a:rPr lang="en-GB" i="1" dirty="0" err="1" smtClean="0"/>
              <a:t>qat</a:t>
            </a:r>
            <a:r>
              <a:rPr lang="mt-MT" i="1" dirty="0" smtClean="0"/>
              <a:t>el</a:t>
            </a:r>
            <a:r>
              <a:rPr lang="en-GB" i="1" dirty="0" smtClean="0"/>
              <a:t> </a:t>
            </a:r>
            <a:r>
              <a:rPr lang="en-GB" i="1" dirty="0" err="1" smtClean="0"/>
              <a:t>minn</a:t>
            </a:r>
            <a:r>
              <a:rPr lang="en-GB" i="1" dirty="0" smtClean="0"/>
              <a:t> </a:t>
            </a:r>
            <a:r>
              <a:rPr lang="en-GB" i="1" dirty="0" err="1" smtClean="0"/>
              <a:t>Pawlu</a:t>
            </a:r>
            <a:endParaRPr lang="en-GB" i="1" dirty="0" smtClean="0"/>
          </a:p>
          <a:p>
            <a:r>
              <a:rPr lang="en-GB" dirty="0" smtClean="0"/>
              <a:t>But note:</a:t>
            </a:r>
          </a:p>
          <a:p>
            <a:pPr lvl="1"/>
            <a:r>
              <a:rPr lang="en-GB" dirty="0" smtClean="0"/>
              <a:t>The roles are </a:t>
            </a:r>
            <a:r>
              <a:rPr lang="en-GB" b="1" dirty="0" smtClean="0"/>
              <a:t>not</a:t>
            </a:r>
            <a:r>
              <a:rPr lang="en-GB" dirty="0" smtClean="0"/>
              <a:t> being reversed (</a:t>
            </a:r>
            <a:r>
              <a:rPr lang="en-GB" i="1" dirty="0" err="1" smtClean="0"/>
              <a:t>Pawlu</a:t>
            </a:r>
            <a:r>
              <a:rPr lang="en-GB" i="1" dirty="0" smtClean="0"/>
              <a:t> </a:t>
            </a:r>
            <a:r>
              <a:rPr lang="en-GB" dirty="0" smtClean="0"/>
              <a:t>is still agent)</a:t>
            </a:r>
          </a:p>
          <a:p>
            <a:pPr lvl="1"/>
            <a:r>
              <a:rPr lang="en-GB" dirty="0" smtClean="0"/>
              <a:t>The verb </a:t>
            </a:r>
            <a:r>
              <a:rPr lang="en-GB" i="1" dirty="0" err="1" smtClean="0"/>
              <a:t>nqatel</a:t>
            </a:r>
            <a:r>
              <a:rPr lang="en-GB" dirty="0" smtClean="0"/>
              <a:t> is arguably </a:t>
            </a:r>
            <a:r>
              <a:rPr lang="en-GB" b="1" dirty="0" smtClean="0"/>
              <a:t>marked</a:t>
            </a:r>
            <a:r>
              <a:rPr lang="en-GB" dirty="0" smtClean="0"/>
              <a:t> with respect to the base form </a:t>
            </a:r>
            <a:r>
              <a:rPr lang="en-GB" i="1" dirty="0" err="1" smtClean="0"/>
              <a:t>qatel</a:t>
            </a:r>
            <a:r>
              <a:rPr lang="en-GB" i="1" dirty="0" smtClean="0"/>
              <a:t>.</a:t>
            </a:r>
          </a:p>
          <a:p>
            <a:pPr lvl="1"/>
            <a:r>
              <a:rPr lang="en-GB" dirty="0" smtClean="0"/>
              <a:t>This suggests that the “passive” is not the basic form.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99392"/>
            <a:ext cx="7772400" cy="1143000"/>
          </a:xfrm>
        </p:spPr>
        <p:txBody>
          <a:bodyPr/>
          <a:lstStyle/>
          <a:p>
            <a:r>
              <a:rPr lang="mt-MT" dirty="0" smtClean="0"/>
              <a:t>Agent and patient of 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8075240" cy="5400600"/>
          </a:xfrm>
        </p:spPr>
        <p:txBody>
          <a:bodyPr>
            <a:normAutofit lnSpcReduction="10000"/>
          </a:bodyPr>
          <a:lstStyle/>
          <a:p>
            <a:pPr lvl="1" algn="ctr">
              <a:buNone/>
            </a:pPr>
            <a:r>
              <a:rPr lang="mt-MT" i="1" dirty="0" smtClean="0"/>
              <a:t>John buttered the toast.</a:t>
            </a:r>
          </a:p>
          <a:p>
            <a:pPr lvl="1" algn="ctr">
              <a:buNone/>
            </a:pPr>
            <a:r>
              <a:rPr lang="mt-MT" i="1" dirty="0" smtClean="0"/>
              <a:t>The toast was buttered by John.</a:t>
            </a:r>
            <a:endParaRPr lang="mt-MT" dirty="0" smtClean="0"/>
          </a:p>
          <a:p>
            <a:r>
              <a:rPr lang="mt-MT" dirty="0" smtClean="0"/>
              <a:t>Notice that we have the </a:t>
            </a:r>
            <a:r>
              <a:rPr lang="mt-MT" b="1" dirty="0" smtClean="0">
                <a:solidFill>
                  <a:schemeClr val="accent1"/>
                </a:solidFill>
              </a:rPr>
              <a:t>same event</a:t>
            </a:r>
            <a:r>
              <a:rPr lang="mt-MT" dirty="0" smtClean="0"/>
              <a:t> viewed in different ways: It’s the same action in both cases (a buttering)</a:t>
            </a:r>
          </a:p>
          <a:p>
            <a:pPr lvl="1"/>
            <a:r>
              <a:rPr lang="mt-MT" dirty="0" smtClean="0"/>
              <a:t>It involves an agent and a patient in both cases.</a:t>
            </a:r>
          </a:p>
          <a:p>
            <a:endParaRPr lang="mt-MT" dirty="0" smtClean="0"/>
          </a:p>
          <a:p>
            <a:r>
              <a:rPr lang="mt-MT" dirty="0" smtClean="0"/>
              <a:t>We might take this as </a:t>
            </a:r>
            <a:r>
              <a:rPr lang="mt-MT" i="1" dirty="0" smtClean="0"/>
              <a:t>prima facie</a:t>
            </a:r>
            <a:r>
              <a:rPr lang="mt-MT" dirty="0" smtClean="0"/>
              <a:t> evidence for the argument that:</a:t>
            </a:r>
          </a:p>
          <a:p>
            <a:pPr lvl="1"/>
            <a:r>
              <a:rPr lang="mt-MT" dirty="0" smtClean="0"/>
              <a:t>There is a single event underlying these two sentences (call it </a:t>
            </a:r>
            <a:r>
              <a:rPr lang="mt-MT" i="1" dirty="0" smtClean="0"/>
              <a:t>e</a:t>
            </a:r>
            <a:r>
              <a:rPr lang="mt-MT" dirty="0" smtClean="0"/>
              <a:t>)</a:t>
            </a:r>
          </a:p>
          <a:p>
            <a:pPr lvl="1"/>
            <a:r>
              <a:rPr lang="mt-MT" dirty="0" smtClean="0"/>
              <a:t>The agent and patient roles are relations between the event and an individual. E.g. </a:t>
            </a:r>
          </a:p>
          <a:p>
            <a:pPr lvl="2"/>
            <a:r>
              <a:rPr lang="mt-MT" dirty="0" smtClean="0"/>
              <a:t>AGENT(e) = John</a:t>
            </a:r>
          </a:p>
          <a:p>
            <a:pPr lvl="2"/>
            <a:r>
              <a:rPr lang="mt-MT" dirty="0" smtClean="0"/>
              <a:t>PATIENT(e) = the toast</a:t>
            </a:r>
          </a:p>
          <a:p>
            <a:pPr lvl="2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Things to note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dirty="0" smtClean="0"/>
              <a:t>If we adopt this view, then we no longer think of </a:t>
            </a:r>
            <a:r>
              <a:rPr lang="mt-MT" i="1" dirty="0" smtClean="0"/>
              <a:t>butter</a:t>
            </a:r>
            <a:r>
              <a:rPr lang="mt-MT" dirty="0" smtClean="0"/>
              <a:t> as a 2-place predicate involving 2 arguments. We would think of </a:t>
            </a:r>
            <a:r>
              <a:rPr lang="mt-MT" i="1" dirty="0" smtClean="0"/>
              <a:t>butter</a:t>
            </a:r>
            <a:r>
              <a:rPr lang="mt-MT" dirty="0" smtClean="0"/>
              <a:t> as also involving an implicit event argument.</a:t>
            </a:r>
            <a:endParaRPr lang="en-GB" dirty="0" smtClean="0"/>
          </a:p>
          <a:p>
            <a:r>
              <a:rPr lang="mt-MT" dirty="0" smtClean="0"/>
              <a:t>Semantically, it might look like this:</a:t>
            </a:r>
          </a:p>
          <a:p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In other words, we think of event sentences as:</a:t>
            </a:r>
          </a:p>
          <a:p>
            <a:pPr lvl="1"/>
            <a:r>
              <a:rPr lang="mt-MT" dirty="0" smtClean="0"/>
              <a:t>Implicitly involving an event argument</a:t>
            </a:r>
          </a:p>
          <a:p>
            <a:pPr lvl="1"/>
            <a:r>
              <a:rPr lang="mt-MT" dirty="0" smtClean="0"/>
              <a:t>Relating the explicit arguments directly to the event itself</a:t>
            </a:r>
          </a:p>
          <a:p>
            <a:endParaRPr lang="mt-MT" dirty="0" smtClean="0"/>
          </a:p>
          <a:p>
            <a:r>
              <a:rPr lang="mt-MT" dirty="0" smtClean="0"/>
              <a:t>So we no longer analyse this as a 2-place predicate along the lines of </a:t>
            </a:r>
            <a:r>
              <a:rPr lang="mt-MT" i="1" dirty="0" smtClean="0"/>
              <a:t>butter(j,t)</a:t>
            </a:r>
            <a:r>
              <a:rPr lang="mt-MT" dirty="0" smtClean="0"/>
              <a:t>.</a:t>
            </a:r>
            <a:endParaRPr lang="mt-MT" i="1" dirty="0" smtClean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19672" y="2997200"/>
          <a:ext cx="6005512" cy="539750"/>
        </p:xfrm>
        <a:graphic>
          <a:graphicData uri="http://schemas.openxmlformats.org/presentationml/2006/ole">
            <p:oleObj spid="_x0000_s17410" name="Equation" r:id="rId3" imgW="2400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Some further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ctr">
              <a:buNone/>
            </a:pPr>
            <a:r>
              <a:rPr lang="mt-MT" i="1" dirty="0" smtClean="0"/>
              <a:t>John buttered the toast.</a:t>
            </a:r>
          </a:p>
          <a:p>
            <a:pPr lvl="1" algn="ctr">
              <a:buNone/>
            </a:pPr>
            <a:r>
              <a:rPr lang="mt-MT" i="1" dirty="0" smtClean="0"/>
              <a:t>John buttered the toast </a:t>
            </a:r>
            <a:r>
              <a:rPr lang="mt-MT" i="1" u="sng" dirty="0" smtClean="0"/>
              <a:t>with a knife</a:t>
            </a:r>
            <a:r>
              <a:rPr lang="mt-MT" i="1" dirty="0" smtClean="0"/>
              <a:t>.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Here, we seem to have introduced additional arguments!</a:t>
            </a:r>
          </a:p>
          <a:p>
            <a:r>
              <a:rPr lang="mt-MT" dirty="0" smtClean="0"/>
              <a:t>If we assume that</a:t>
            </a:r>
            <a:r>
              <a:rPr lang="en-GB" dirty="0" smtClean="0"/>
              <a:t> [[butter]] is a two-place predicate in the first example, what happens in the second case?</a:t>
            </a:r>
          </a:p>
          <a:p>
            <a:pPr lvl="1"/>
            <a:r>
              <a:rPr lang="en-GB" dirty="0" smtClean="0"/>
              <a:t>Do we want to have to say that </a:t>
            </a:r>
            <a:r>
              <a:rPr lang="en-GB" i="1" dirty="0" smtClean="0"/>
              <a:t>butter </a:t>
            </a:r>
            <a:r>
              <a:rPr lang="en-GB" dirty="0" smtClean="0"/>
              <a:t>is ambiguous?</a:t>
            </a:r>
          </a:p>
          <a:p>
            <a:pPr lvl="2"/>
            <a:r>
              <a:rPr lang="en-GB" dirty="0" smtClean="0"/>
              <a:t>2-place </a:t>
            </a:r>
            <a:r>
              <a:rPr lang="en-GB" i="1" dirty="0" smtClean="0"/>
              <a:t>butter</a:t>
            </a:r>
            <a:r>
              <a:rPr lang="en-GB" dirty="0" smtClean="0"/>
              <a:t>: agent, patient</a:t>
            </a:r>
          </a:p>
          <a:p>
            <a:pPr lvl="2"/>
            <a:r>
              <a:rPr lang="en-GB" dirty="0" smtClean="0"/>
              <a:t>3-place </a:t>
            </a:r>
            <a:r>
              <a:rPr lang="en-GB" i="1" dirty="0" smtClean="0"/>
              <a:t>butter</a:t>
            </a:r>
            <a:r>
              <a:rPr lang="en-GB" dirty="0" smtClean="0"/>
              <a:t>: agent, patient, instrument</a:t>
            </a:r>
          </a:p>
          <a:p>
            <a:pPr lvl="2"/>
            <a:r>
              <a:rPr lang="en-GB" dirty="0" smtClean="0"/>
              <a:t>...</a:t>
            </a:r>
          </a:p>
          <a:p>
            <a:pPr lvl="2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Some further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ctr">
              <a:buNone/>
            </a:pPr>
            <a:r>
              <a:rPr lang="mt-MT" i="1" dirty="0" smtClean="0"/>
              <a:t>John buttered the toast.</a:t>
            </a:r>
          </a:p>
          <a:p>
            <a:pPr lvl="1" algn="ctr">
              <a:buNone/>
            </a:pPr>
            <a:r>
              <a:rPr lang="mt-MT" i="1" dirty="0" smtClean="0"/>
              <a:t>John buttered the toast </a:t>
            </a:r>
            <a:r>
              <a:rPr lang="mt-MT" i="1" u="sng" dirty="0" smtClean="0"/>
              <a:t>with a knife</a:t>
            </a:r>
            <a:r>
              <a:rPr lang="mt-MT" i="1" dirty="0" smtClean="0"/>
              <a:t>.</a:t>
            </a:r>
            <a:endParaRPr lang="mt-MT" dirty="0" smtClean="0"/>
          </a:p>
          <a:p>
            <a:endParaRPr lang="mt-MT" dirty="0" smtClean="0"/>
          </a:p>
          <a:p>
            <a:r>
              <a:rPr lang="en-GB" dirty="0" smtClean="0"/>
              <a:t>Our event-based analysis would allow us to avoid this kind of argument.</a:t>
            </a:r>
          </a:p>
          <a:p>
            <a:r>
              <a:rPr lang="en-GB" dirty="0" smtClean="0"/>
              <a:t>In the second sentence, all we’ve done is introduce a third role (instrument), but it’s still the same </a:t>
            </a:r>
            <a:r>
              <a:rPr lang="en-GB" i="1" dirty="0" smtClean="0"/>
              <a:t>butter</a:t>
            </a:r>
            <a:r>
              <a:rPr lang="en-GB" dirty="0" smtClean="0"/>
              <a:t> predicate (only we’ve added an optional argument):</a:t>
            </a:r>
          </a:p>
          <a:p>
            <a:pPr lvl="2"/>
            <a:endParaRPr lang="en-GB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544388" y="5084763"/>
          <a:ext cx="8420100" cy="539750"/>
        </p:xfrm>
        <a:graphic>
          <a:graphicData uri="http://schemas.openxmlformats.org/presentationml/2006/ole">
            <p:oleObj spid="_x0000_s18434" name="Equation" r:id="rId3" imgW="3365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complication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5149552"/>
          </a:xfrm>
        </p:spPr>
        <p:txBody>
          <a:bodyPr>
            <a:normAutofit fontScale="85000" lnSpcReduction="20000"/>
          </a:bodyPr>
          <a:lstStyle/>
          <a:p>
            <a:pPr marL="777240" lvl="1" indent="-457200" algn="ctr">
              <a:buNone/>
            </a:pPr>
            <a:r>
              <a:rPr lang="en-GB" i="1" dirty="0" smtClean="0"/>
              <a:t>(1) </a:t>
            </a:r>
            <a:r>
              <a:rPr lang="mt-MT" i="1" dirty="0" smtClean="0"/>
              <a:t>Sam hit the table with a hammer</a:t>
            </a:r>
          </a:p>
          <a:p>
            <a:pPr marL="777240" lvl="1" indent="-457200" algn="ctr">
              <a:buNone/>
            </a:pPr>
            <a:r>
              <a:rPr lang="en-GB" i="1" dirty="0" smtClean="0"/>
              <a:t>(2) </a:t>
            </a:r>
            <a:r>
              <a:rPr lang="mt-MT" i="1" dirty="0" smtClean="0"/>
              <a:t>Sam hit the hammer against the table.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Do we have the same event here? Intuitively, perhaps, we do.</a:t>
            </a:r>
            <a:endParaRPr lang="en-GB" dirty="0" smtClean="0"/>
          </a:p>
          <a:p>
            <a:pPr lvl="1"/>
            <a:r>
              <a:rPr lang="en-GB" dirty="0" smtClean="0"/>
              <a:t>Given an actual event in a world/model, could we describe it in either of these two ways?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But the thematic roles seem different in the two cases: Sam does something to the table in (1), but to the hammer in (2).</a:t>
            </a:r>
            <a:r>
              <a:rPr lang="en-GB" dirty="0" smtClean="0"/>
              <a:t> By our earlier generalisations, </a:t>
            </a:r>
            <a:r>
              <a:rPr lang="en-GB" i="1" dirty="0" smtClean="0"/>
              <a:t>table</a:t>
            </a:r>
            <a:r>
              <a:rPr lang="en-GB" dirty="0" smtClean="0"/>
              <a:t> is the patient in (1), but </a:t>
            </a:r>
            <a:r>
              <a:rPr lang="en-GB" i="1" dirty="0" smtClean="0"/>
              <a:t>hammer</a:t>
            </a:r>
            <a:r>
              <a:rPr lang="en-GB" dirty="0" smtClean="0"/>
              <a:t> is patient in (2).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If we we want to keep the traditional thematic role analysis, we’d be forced to conclude that </a:t>
            </a:r>
            <a:r>
              <a:rPr lang="mt-MT" i="1" dirty="0" smtClean="0"/>
              <a:t>hit</a:t>
            </a:r>
            <a:r>
              <a:rPr lang="mt-MT" dirty="0" smtClean="0"/>
              <a:t> takes different arguments in (1) and (2).</a:t>
            </a:r>
          </a:p>
          <a:p>
            <a:pPr lvl="1"/>
            <a:r>
              <a:rPr lang="mt-MT" dirty="0" smtClean="0"/>
              <a:t>But </a:t>
            </a:r>
            <a:r>
              <a:rPr lang="mt-MT" dirty="0" smtClean="0"/>
              <a:t>then, we can’t really say it’s the same event! The two have different participants</a:t>
            </a:r>
            <a:r>
              <a:rPr lang="mt-MT" dirty="0" smtClean="0"/>
              <a:t>.</a:t>
            </a:r>
          </a:p>
          <a:p>
            <a:pPr lvl="1"/>
            <a:r>
              <a:rPr lang="mt-MT" dirty="0" smtClean="0"/>
              <a:t>Two different entries for </a:t>
            </a:r>
            <a:r>
              <a:rPr lang="mt-MT" i="1" dirty="0" smtClean="0"/>
              <a:t>hit</a:t>
            </a:r>
            <a:r>
              <a:rPr lang="mt-MT" dirty="0" smtClean="0"/>
              <a:t>?</a:t>
            </a:r>
            <a:endParaRPr lang="mt-MT" dirty="0" smtClean="0"/>
          </a:p>
          <a:p>
            <a:pPr lvl="2"/>
            <a:endParaRPr lang="mt-MT" dirty="0" smtClean="0"/>
          </a:p>
          <a:p>
            <a:pPr lvl="2"/>
            <a:endParaRPr lang="mt-MT" i="1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Dowty’s </a:t>
            </a:r>
            <a:r>
              <a:rPr lang="en-GB" dirty="0" smtClean="0"/>
              <a:t>(1990) </a:t>
            </a:r>
            <a:r>
              <a:rPr lang="mt-MT" dirty="0" smtClean="0"/>
              <a:t>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777240" lvl="1" indent="-457200" algn="ctr">
              <a:buNone/>
            </a:pPr>
            <a:r>
              <a:rPr lang="mt-MT" i="1" dirty="0" smtClean="0"/>
              <a:t>Sam hit the table with a hammer</a:t>
            </a:r>
          </a:p>
          <a:p>
            <a:pPr marL="777240" lvl="1" indent="-457200" algn="ctr">
              <a:buNone/>
            </a:pPr>
            <a:r>
              <a:rPr lang="mt-MT" i="1" dirty="0" smtClean="0"/>
              <a:t>Sam hit the hammer against the table.</a:t>
            </a:r>
          </a:p>
          <a:p>
            <a:r>
              <a:rPr lang="mt-MT" dirty="0" smtClean="0"/>
              <a:t>Perhaps we should instead think of these as “prototypes”:</a:t>
            </a:r>
          </a:p>
          <a:p>
            <a:pPr lvl="1"/>
            <a:r>
              <a:rPr lang="mt-MT" i="1" dirty="0" smtClean="0"/>
              <a:t>Proto-agent entailments:</a:t>
            </a:r>
            <a:r>
              <a:rPr lang="mt-MT" dirty="0" smtClean="0"/>
              <a:t> volitional, sentient, causer, moves, exists independently</a:t>
            </a:r>
          </a:p>
          <a:p>
            <a:pPr lvl="1"/>
            <a:r>
              <a:rPr lang="mt-MT" i="1" dirty="0" smtClean="0"/>
              <a:t>Proto-patient entailments: </a:t>
            </a:r>
            <a:r>
              <a:rPr lang="mt-MT" dirty="0" smtClean="0"/>
              <a:t>undergoes change, changes portion by portion, causally affected, stationary, doesn’t exist independently.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Under this view:</a:t>
            </a:r>
          </a:p>
          <a:p>
            <a:pPr lvl="1"/>
            <a:r>
              <a:rPr lang="en-GB" dirty="0" smtClean="0"/>
              <a:t>Sam is more agent-like</a:t>
            </a:r>
          </a:p>
          <a:p>
            <a:pPr lvl="1"/>
            <a:r>
              <a:rPr lang="en-GB" dirty="0" smtClean="0"/>
              <a:t>Both </a:t>
            </a:r>
            <a:r>
              <a:rPr lang="en-GB" i="1" dirty="0" smtClean="0"/>
              <a:t>hammer</a:t>
            </a:r>
            <a:r>
              <a:rPr lang="en-GB" dirty="0" smtClean="0"/>
              <a:t> and </a:t>
            </a:r>
            <a:r>
              <a:rPr lang="en-GB" i="1" dirty="0" smtClean="0"/>
              <a:t>table</a:t>
            </a:r>
            <a:r>
              <a:rPr lang="en-GB" dirty="0" smtClean="0"/>
              <a:t> are roughly equally patient-like; hence we have a choice about which becomes the object</a:t>
            </a:r>
            <a:r>
              <a:rPr lang="en-GB" dirty="0" smtClean="0"/>
              <a:t>.</a:t>
            </a:r>
            <a:endParaRPr lang="mt-MT" dirty="0" smtClean="0"/>
          </a:p>
          <a:p>
            <a:pPr lvl="1"/>
            <a:r>
              <a:rPr lang="mt-MT" i="1" dirty="0" smtClean="0"/>
              <a:t>Hit</a:t>
            </a:r>
            <a:r>
              <a:rPr lang="mt-MT" dirty="0" smtClean="0"/>
              <a:t> is the same in the two cases; it’s just that we have an option about which argument to map to the patient role.</a:t>
            </a:r>
            <a:endParaRPr lang="en-GB" i="1" dirty="0" smtClean="0"/>
          </a:p>
          <a:p>
            <a:pPr lvl="1"/>
            <a:endParaRPr lang="mt-MT" dirty="0" smtClean="0"/>
          </a:p>
          <a:p>
            <a:pPr lvl="1"/>
            <a:endParaRPr lang="mt-MT" i="1" dirty="0" smtClean="0"/>
          </a:p>
          <a:p>
            <a:endParaRPr lang="mt-MT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Interim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We’ve adduced some evidence for events involving an implicit event argument:</a:t>
            </a:r>
          </a:p>
          <a:p>
            <a:pPr lvl="1"/>
            <a:r>
              <a:rPr lang="en-GB" dirty="0" smtClean="0"/>
              <a:t>The same events can be conceptualised in different ways (e.g. active/passive) but retain the same thematic roles</a:t>
            </a:r>
          </a:p>
          <a:p>
            <a:pPr lvl="1"/>
            <a:r>
              <a:rPr lang="en-GB" dirty="0" smtClean="0"/>
              <a:t>The thematic roles relate the event to its arguments</a:t>
            </a:r>
          </a:p>
          <a:p>
            <a:pPr lvl="1"/>
            <a:r>
              <a:rPr lang="en-GB" dirty="0" smtClean="0"/>
              <a:t>Additional roles can be introduced (often through PPs) and these are just conjoined to the whole interpretation.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We’ve also seen some reasons for thinking of roles as being “prototypical”. This helps in maintaining the event analysis, and dealing with variable mappings to the syntax.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We shift our focus to events, and ask:</a:t>
            </a:r>
          </a:p>
          <a:p>
            <a:pPr lvl="1"/>
            <a:r>
              <a:rPr lang="mt-MT" dirty="0" smtClean="0"/>
              <a:t>How should we think of events in natural language?</a:t>
            </a:r>
          </a:p>
          <a:p>
            <a:pPr lvl="1"/>
            <a:endParaRPr lang="en-GB" dirty="0" smtClean="0"/>
          </a:p>
          <a:p>
            <a:pPr lvl="1"/>
            <a:r>
              <a:rPr lang="mt-MT" dirty="0" smtClean="0"/>
              <a:t>How </a:t>
            </a:r>
            <a:r>
              <a:rPr lang="mt-MT" dirty="0" smtClean="0"/>
              <a:t>do we treat semantic issues related to events, specifically:</a:t>
            </a:r>
          </a:p>
          <a:p>
            <a:pPr lvl="2"/>
            <a:r>
              <a:rPr lang="mt-MT" dirty="0" smtClean="0"/>
              <a:t>The nature of events and event modification</a:t>
            </a:r>
          </a:p>
          <a:p>
            <a:pPr lvl="2"/>
            <a:r>
              <a:rPr lang="mt-MT" dirty="0" smtClean="0"/>
              <a:t>Time and tense</a:t>
            </a:r>
          </a:p>
          <a:p>
            <a:pPr lvl="2"/>
            <a:r>
              <a:rPr lang="mt-MT" dirty="0" smtClean="0"/>
              <a:t>Aspect and event structure</a:t>
            </a:r>
          </a:p>
          <a:p>
            <a:pPr lvl="2"/>
            <a:r>
              <a:rPr lang="mt-MT" dirty="0" smtClean="0"/>
              <a:t>Modality and possibility</a:t>
            </a:r>
          </a:p>
          <a:p>
            <a:pPr lvl="2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Interim summary cont/d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Things to note about the analysis:</a:t>
            </a:r>
          </a:p>
          <a:p>
            <a:pPr lvl="1"/>
            <a:r>
              <a:rPr lang="en-GB" dirty="0" smtClean="0"/>
              <a:t>There is an implicit event argument </a:t>
            </a:r>
          </a:p>
          <a:p>
            <a:pPr lvl="1"/>
            <a:r>
              <a:rPr lang="en-GB" dirty="0" smtClean="0"/>
              <a:t>Thematic roles are relations between the event and its arguments</a:t>
            </a:r>
          </a:p>
          <a:p>
            <a:pPr lvl="1"/>
            <a:r>
              <a:rPr lang="en-GB" dirty="0" smtClean="0"/>
              <a:t>The event argument is existentially bound (</a:t>
            </a:r>
            <a:r>
              <a:rPr lang="en-GB" i="1" dirty="0" smtClean="0"/>
              <a:t>there is an event...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Event modifiers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original example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i="1" dirty="0" smtClean="0"/>
              <a:t>Jones buttered the toast slowly, in the bathroom, with a knife, at midnight.</a:t>
            </a:r>
          </a:p>
          <a:p>
            <a:endParaRPr lang="en-GB" dirty="0" smtClean="0"/>
          </a:p>
          <a:p>
            <a:r>
              <a:rPr lang="en-GB" dirty="0" smtClean="0"/>
              <a:t>Here we have:</a:t>
            </a:r>
          </a:p>
          <a:p>
            <a:pPr lvl="1"/>
            <a:r>
              <a:rPr lang="en-GB" dirty="0" smtClean="0"/>
              <a:t>Prepositional phrases introducing “extra” or “optional” arguments (instrument, location)</a:t>
            </a:r>
          </a:p>
          <a:p>
            <a:pPr lvl="1"/>
            <a:r>
              <a:rPr lang="en-GB" dirty="0" smtClean="0"/>
              <a:t>Manner adverb (</a:t>
            </a:r>
            <a:r>
              <a:rPr lang="en-GB" i="1" dirty="0" smtClean="0"/>
              <a:t>slowly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Time adverbial (</a:t>
            </a:r>
            <a:r>
              <a:rPr lang="en-GB" i="1" dirty="0" smtClean="0"/>
              <a:t>at midnight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These are all “event” modifiers – they add some more information to the basic event of John buttering the toast.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How should event modifiers be analysed?</a:t>
            </a:r>
          </a:p>
          <a:p>
            <a:endParaRPr lang="en-GB" dirty="0" smtClean="0"/>
          </a:p>
          <a:p>
            <a:r>
              <a:rPr lang="en-GB" dirty="0" smtClean="0"/>
              <a:t>Do verb modifiers have anything in common with adjective modifiers?</a:t>
            </a:r>
          </a:p>
          <a:p>
            <a:pPr lvl="1"/>
            <a:r>
              <a:rPr lang="en-GB" dirty="0" smtClean="0"/>
              <a:t>Can we have a single, unified theory?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observations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Event modifiers exhibit two interesting phenomena, which, following </a:t>
            </a:r>
            <a:r>
              <a:rPr lang="en-GB" dirty="0" err="1" smtClean="0"/>
              <a:t>Landman</a:t>
            </a:r>
            <a:r>
              <a:rPr lang="en-GB" dirty="0" smtClean="0"/>
              <a:t> (2000), we’ll </a:t>
            </a:r>
            <a:r>
              <a:rPr lang="en-GB" dirty="0" smtClean="0"/>
              <a:t>cal</a:t>
            </a:r>
            <a:r>
              <a:rPr lang="mt-MT" dirty="0" smtClean="0"/>
              <a:t>l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chemeClr val="accent1"/>
                </a:solidFill>
              </a:rPr>
              <a:t>permute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chemeClr val="accent1"/>
                </a:solidFill>
              </a:rPr>
              <a:t>drop</a:t>
            </a:r>
            <a:endParaRPr lang="en-GB" dirty="0" smtClean="0">
              <a:solidFill>
                <a:schemeClr val="accent1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Permute: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i="1" dirty="0" smtClean="0"/>
              <a:t>John buttered the toast slowly, in the bathroom, with a knife.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i="1" dirty="0" smtClean="0"/>
              <a:t>John buttered the toast in the bathroom, slowly, with a knife.</a:t>
            </a:r>
          </a:p>
          <a:p>
            <a:pPr lvl="1"/>
            <a:r>
              <a:rPr lang="en-GB" dirty="0" smtClean="0"/>
              <a:t>We can permute the order of modifiers, and this seems to make no difference to the interpretation. (One entails the other)</a:t>
            </a:r>
          </a:p>
          <a:p>
            <a:endParaRPr lang="en-GB" dirty="0" smtClean="0"/>
          </a:p>
          <a:p>
            <a:r>
              <a:rPr lang="en-GB" dirty="0" smtClean="0"/>
              <a:t>Drop: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i="1" dirty="0" smtClean="0"/>
              <a:t>John buttered the toast slowly, in the bathroom, with a knife.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i="1" dirty="0" smtClean="0"/>
              <a:t>John buttered the toast in the bathroom with a knife.</a:t>
            </a:r>
          </a:p>
          <a:p>
            <a:pPr lvl="1"/>
            <a:r>
              <a:rPr lang="en-GB" dirty="0" smtClean="0"/>
              <a:t>If (1) is true, then it entails (2).</a:t>
            </a:r>
          </a:p>
          <a:p>
            <a:pPr lvl="1"/>
            <a:r>
              <a:rPr lang="en-GB" dirty="0" smtClean="0"/>
              <a:t>In a sentence S with </a:t>
            </a:r>
            <a:r>
              <a:rPr lang="en-GB" i="1" dirty="0" smtClean="0"/>
              <a:t>n</a:t>
            </a:r>
            <a:r>
              <a:rPr lang="en-GB" dirty="0" smtClean="0"/>
              <a:t> modifiers, if we form a new sentence S’ from S by dropping one or more of these modifiers, then S </a:t>
            </a:r>
            <a:r>
              <a:rPr lang="en-GB" dirty="0" smtClean="0">
                <a:sym typeface="Wingdings" pitchFamily="2" charset="2"/>
              </a:rPr>
              <a:t> S’.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parallel with adjectives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Adjectival </a:t>
            </a:r>
            <a:r>
              <a:rPr lang="en-GB" dirty="0" err="1" smtClean="0"/>
              <a:t>premodifiers</a:t>
            </a:r>
            <a:r>
              <a:rPr lang="en-GB" dirty="0" smtClean="0"/>
              <a:t> of nouns seem to exhibit the same properties.</a:t>
            </a:r>
          </a:p>
          <a:p>
            <a:endParaRPr lang="en-GB" dirty="0" smtClean="0"/>
          </a:p>
          <a:p>
            <a:r>
              <a:rPr lang="en-GB" dirty="0" smtClean="0"/>
              <a:t>Permute:</a:t>
            </a:r>
          </a:p>
          <a:p>
            <a:pPr lvl="1"/>
            <a:r>
              <a:rPr lang="en-GB" i="1" dirty="0" smtClean="0"/>
              <a:t>John is a dark, thirty-something, Maltese man</a:t>
            </a:r>
          </a:p>
          <a:p>
            <a:pPr lvl="1"/>
            <a:r>
              <a:rPr lang="en-GB" dirty="0" smtClean="0"/>
              <a:t>Therefore, </a:t>
            </a:r>
            <a:r>
              <a:rPr lang="en-GB" i="1" dirty="0" smtClean="0"/>
              <a:t>John is a thirty-something, dark, Maltese man.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Drop: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GB" sz="2400" i="1" dirty="0" smtClean="0"/>
              <a:t>John is a dark, thirty-something, Maltese man</a:t>
            </a:r>
          </a:p>
          <a:p>
            <a:pPr lvl="1"/>
            <a:r>
              <a:rPr lang="en-GB" dirty="0" smtClean="0"/>
              <a:t>Therefore, </a:t>
            </a:r>
            <a:r>
              <a:rPr lang="en-GB" i="1" dirty="0" smtClean="0"/>
              <a:t>John is a thirty-something, Maltese man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parallels with adjectives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Adjectives:</a:t>
            </a:r>
          </a:p>
          <a:p>
            <a:pPr lvl="1"/>
            <a:r>
              <a:rPr lang="en-GB" dirty="0" smtClean="0"/>
              <a:t>If we set things up so that we’re talking about the same individual, then inferences of the following sort seem to be ok:</a:t>
            </a:r>
          </a:p>
          <a:p>
            <a:pPr lvl="1"/>
            <a:r>
              <a:rPr lang="en-GB" i="1" dirty="0" smtClean="0"/>
              <a:t>John is a dark man.</a:t>
            </a:r>
          </a:p>
          <a:p>
            <a:pPr lvl="1"/>
            <a:r>
              <a:rPr lang="en-GB" i="1" dirty="0" smtClean="0"/>
              <a:t>John is a basketball player.</a:t>
            </a:r>
          </a:p>
          <a:p>
            <a:pPr lvl="1"/>
            <a:r>
              <a:rPr lang="en-GB" dirty="0" smtClean="0"/>
              <a:t>Therefore, </a:t>
            </a:r>
            <a:r>
              <a:rPr lang="en-GB" i="1" dirty="0" smtClean="0"/>
              <a:t>John is a dark basketball player.</a:t>
            </a:r>
          </a:p>
          <a:p>
            <a:endParaRPr lang="en-GB" i="1" dirty="0" smtClean="0"/>
          </a:p>
          <a:p>
            <a:r>
              <a:rPr lang="en-GB" dirty="0" smtClean="0"/>
              <a:t>But we’ve noted that some adjectives are exceptions to this (so-called “</a:t>
            </a:r>
            <a:r>
              <a:rPr lang="en-GB" dirty="0" err="1" smtClean="0"/>
              <a:t>intensional</a:t>
            </a:r>
            <a:r>
              <a:rPr lang="en-GB" dirty="0" smtClean="0"/>
              <a:t>” adjectives):</a:t>
            </a:r>
          </a:p>
          <a:p>
            <a:pPr lvl="1"/>
            <a:r>
              <a:rPr lang="en-GB" i="1" dirty="0" smtClean="0"/>
              <a:t>John is a former president.</a:t>
            </a:r>
          </a:p>
          <a:p>
            <a:pPr lvl="1"/>
            <a:r>
              <a:rPr lang="en-GB" i="1" dirty="0" smtClean="0"/>
              <a:t>John is a basketball player.</a:t>
            </a:r>
          </a:p>
          <a:p>
            <a:pPr lvl="1"/>
            <a:r>
              <a:rPr lang="en-GB" dirty="0" smtClean="0"/>
              <a:t>*Therefore, </a:t>
            </a:r>
            <a:r>
              <a:rPr lang="en-GB" i="1" dirty="0" smtClean="0"/>
              <a:t>John is a former basketball player.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parallels with adjectives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Adverbs:</a:t>
            </a:r>
          </a:p>
          <a:p>
            <a:pPr lvl="1"/>
            <a:r>
              <a:rPr lang="en-GB" dirty="0" smtClean="0"/>
              <a:t>If we set things up so that we’re talking about the same event, then inferences of the following sort seem to be ok:</a:t>
            </a:r>
          </a:p>
          <a:p>
            <a:pPr lvl="1"/>
            <a:r>
              <a:rPr lang="en-GB" i="1" dirty="0" smtClean="0"/>
              <a:t>Caesar stabbed Brutus with a knife.</a:t>
            </a:r>
          </a:p>
          <a:p>
            <a:pPr lvl="1"/>
            <a:r>
              <a:rPr lang="en-GB" i="1" dirty="0" smtClean="0"/>
              <a:t>Caesar killed Brutus.</a:t>
            </a:r>
          </a:p>
          <a:p>
            <a:pPr lvl="1"/>
            <a:r>
              <a:rPr lang="en-GB" dirty="0" smtClean="0"/>
              <a:t>Therefore, if the event here is the same one: </a:t>
            </a:r>
            <a:r>
              <a:rPr lang="en-GB" i="1" dirty="0" smtClean="0"/>
              <a:t>Caesar killed Brutus with a knife</a:t>
            </a:r>
            <a:r>
              <a:rPr lang="en-GB" dirty="0" smtClean="0"/>
              <a:t>.</a:t>
            </a:r>
          </a:p>
          <a:p>
            <a:pPr lvl="1"/>
            <a:endParaRPr lang="en-GB" i="1" dirty="0" smtClean="0"/>
          </a:p>
          <a:p>
            <a:r>
              <a:rPr lang="en-GB" dirty="0" smtClean="0"/>
              <a:t>But some adverbs resist this (those related to belief, state of mind etc):</a:t>
            </a:r>
          </a:p>
          <a:p>
            <a:pPr lvl="1"/>
            <a:r>
              <a:rPr lang="en-GB" i="1" dirty="0" smtClean="0"/>
              <a:t>Caesar stabbed Brutus intentionally.</a:t>
            </a:r>
          </a:p>
          <a:p>
            <a:pPr lvl="1"/>
            <a:r>
              <a:rPr lang="en-GB" i="1" dirty="0" smtClean="0"/>
              <a:t>Caesar killed Brutus.</a:t>
            </a:r>
          </a:p>
          <a:p>
            <a:pPr lvl="1"/>
            <a:r>
              <a:rPr lang="en-GB" dirty="0" smtClean="0"/>
              <a:t>*Therefore, if the event here is the same one: </a:t>
            </a:r>
            <a:r>
              <a:rPr lang="en-GB" i="1" dirty="0" smtClean="0"/>
              <a:t>Caesar killed Brutus intentionally.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NB: it is crucial that we assume that the event is the same one! (Just as it’s crucial in the adjective examples that we’re talking about the same individual)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we exploit the parallels?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Except for a particular class of adjectives, we find remarkable flexibility in </a:t>
            </a:r>
            <a:r>
              <a:rPr lang="en-GB" dirty="0" err="1" smtClean="0"/>
              <a:t>premodification</a:t>
            </a:r>
            <a:r>
              <a:rPr lang="en-GB" dirty="0" smtClean="0"/>
              <a:t> of nouns, given permute and drop.</a:t>
            </a:r>
          </a:p>
          <a:p>
            <a:endParaRPr lang="en-GB" dirty="0" smtClean="0"/>
          </a:p>
          <a:p>
            <a:r>
              <a:rPr lang="en-GB" dirty="0" smtClean="0"/>
              <a:t>Recall that, in our earlier analysis, we distinguished between:</a:t>
            </a:r>
          </a:p>
          <a:p>
            <a:pPr lvl="1"/>
            <a:r>
              <a:rPr lang="en-GB" dirty="0" smtClean="0"/>
              <a:t>Predicative adjectives (</a:t>
            </a:r>
            <a:r>
              <a:rPr lang="en-GB" i="1" dirty="0" smtClean="0"/>
              <a:t>John is </a:t>
            </a:r>
            <a:r>
              <a:rPr lang="en-GB" i="1" u="sng" dirty="0" smtClean="0"/>
              <a:t>tall</a:t>
            </a:r>
            <a:r>
              <a:rPr lang="en-GB" dirty="0" smtClean="0"/>
              <a:t>) which are just properties: </a:t>
            </a:r>
            <a:r>
              <a:rPr lang="en-GB" i="1" dirty="0" smtClean="0"/>
              <a:t>tall(j). </a:t>
            </a:r>
            <a:r>
              <a:rPr lang="en-GB" b="1" dirty="0" smtClean="0"/>
              <a:t>Type: &lt;</a:t>
            </a:r>
            <a:r>
              <a:rPr lang="en-GB" b="1" dirty="0" err="1" smtClean="0"/>
              <a:t>e,t</a:t>
            </a:r>
            <a:r>
              <a:rPr lang="en-GB" b="1" dirty="0" smtClean="0"/>
              <a:t>&gt;</a:t>
            </a:r>
          </a:p>
          <a:p>
            <a:pPr lvl="1"/>
            <a:r>
              <a:rPr lang="en-GB" dirty="0" smtClean="0"/>
              <a:t>Attributive adjectives (</a:t>
            </a:r>
            <a:r>
              <a:rPr lang="en-GB" i="1" dirty="0" smtClean="0"/>
              <a:t>John is a </a:t>
            </a:r>
            <a:r>
              <a:rPr lang="en-GB" i="1" u="sng" dirty="0" smtClean="0"/>
              <a:t>tall man</a:t>
            </a:r>
            <a:r>
              <a:rPr lang="en-GB" dirty="0" smtClean="0"/>
              <a:t>) which take a noun predicate (&lt;</a:t>
            </a:r>
            <a:r>
              <a:rPr lang="en-GB" dirty="0" err="1" smtClean="0"/>
              <a:t>e,t</a:t>
            </a:r>
            <a:r>
              <a:rPr lang="en-GB" dirty="0" smtClean="0"/>
              <a:t>&gt;) and return a complex noun predicate (also of type &lt;</a:t>
            </a:r>
            <a:r>
              <a:rPr lang="en-GB" dirty="0" err="1" smtClean="0"/>
              <a:t>e,t</a:t>
            </a:r>
            <a:r>
              <a:rPr lang="en-GB" dirty="0" smtClean="0"/>
              <a:t>&gt;). So the attributives have type &lt;&lt;</a:t>
            </a:r>
            <a:r>
              <a:rPr lang="en-GB" dirty="0" err="1" smtClean="0"/>
              <a:t>e,t</a:t>
            </a:r>
            <a:r>
              <a:rPr lang="en-GB" dirty="0" smtClean="0"/>
              <a:t>&gt;,&lt;</a:t>
            </a:r>
            <a:r>
              <a:rPr lang="en-GB" dirty="0" err="1" smtClean="0"/>
              <a:t>e,t</a:t>
            </a:r>
            <a:r>
              <a:rPr lang="en-GB" dirty="0" smtClean="0"/>
              <a:t>&gt;&gt;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Attributives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Attributive adjectives (</a:t>
            </a:r>
            <a:r>
              <a:rPr lang="en-GB" i="1" dirty="0" smtClean="0"/>
              <a:t>John is a </a:t>
            </a:r>
            <a:r>
              <a:rPr lang="en-GB" i="1" u="sng" dirty="0" smtClean="0"/>
              <a:t>tall</a:t>
            </a:r>
            <a:r>
              <a:rPr lang="en-GB" i="1" dirty="0" smtClean="0"/>
              <a:t> man</a:t>
            </a:r>
            <a:r>
              <a:rPr lang="en-GB" dirty="0" smtClean="0"/>
              <a:t>) are of type &lt;&lt;</a:t>
            </a:r>
            <a:r>
              <a:rPr lang="en-GB" dirty="0" err="1" smtClean="0"/>
              <a:t>e,t</a:t>
            </a:r>
            <a:r>
              <a:rPr lang="en-GB" dirty="0" smtClean="0"/>
              <a:t>&gt;,&lt;</a:t>
            </a:r>
            <a:r>
              <a:rPr lang="en-GB" dirty="0" err="1" smtClean="0"/>
              <a:t>e,t</a:t>
            </a:r>
            <a:r>
              <a:rPr lang="en-GB" dirty="0" smtClean="0"/>
              <a:t>&gt;&gt;, so they’re not simple predicates.</a:t>
            </a:r>
          </a:p>
          <a:p>
            <a:endParaRPr lang="mt-MT" dirty="0" smtClean="0"/>
          </a:p>
          <a:p>
            <a:r>
              <a:rPr lang="en-GB" dirty="0" smtClean="0"/>
              <a:t>What </a:t>
            </a:r>
            <a:r>
              <a:rPr lang="en-GB" dirty="0" smtClean="0"/>
              <a:t>is their relationship to their predicative counterparts </a:t>
            </a:r>
            <a:r>
              <a:rPr lang="en-GB" i="1" dirty="0" smtClean="0"/>
              <a:t>(John is </a:t>
            </a:r>
            <a:r>
              <a:rPr lang="en-GB" i="1" u="sng" dirty="0" smtClean="0"/>
              <a:t>tall</a:t>
            </a:r>
            <a:r>
              <a:rPr lang="en-GB" dirty="0" smtClean="0"/>
              <a:t>)</a:t>
            </a:r>
            <a:r>
              <a:rPr lang="en-GB" i="1" dirty="0" smtClean="0"/>
              <a:t>? </a:t>
            </a:r>
            <a:r>
              <a:rPr lang="en-GB" dirty="0" smtClean="0"/>
              <a:t>These have simpler types (&lt;</a:t>
            </a:r>
            <a:r>
              <a:rPr lang="en-GB" dirty="0" err="1" smtClean="0"/>
              <a:t>e,t</a:t>
            </a:r>
            <a:r>
              <a:rPr lang="en-GB" dirty="0" smtClean="0"/>
              <a:t>&gt;) and so seem more basic.</a:t>
            </a:r>
            <a:endParaRPr lang="en-GB" i="1" dirty="0" smtClean="0"/>
          </a:p>
          <a:p>
            <a:endParaRPr lang="en-GB" i="1" dirty="0" smtClean="0"/>
          </a:p>
          <a:p>
            <a:r>
              <a:rPr lang="en-GB" dirty="0" smtClean="0"/>
              <a:t>Let A be an attributive adjective, and A</a:t>
            </a:r>
            <a:r>
              <a:rPr lang="en-GB" baseline="-25000" dirty="0" smtClean="0"/>
              <a:t>p</a:t>
            </a:r>
            <a:r>
              <a:rPr lang="en-GB" dirty="0" smtClean="0"/>
              <a:t> be its predicative counterpart. We might analyse the attributive as: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says: the attributive adjective takes a noun meaning and applies this to </a:t>
            </a:r>
            <a:r>
              <a:rPr lang="en-GB" i="1" dirty="0" smtClean="0"/>
              <a:t>x</a:t>
            </a:r>
            <a:r>
              <a:rPr lang="en-GB" dirty="0" smtClean="0"/>
              <a:t>. It also applies the basic adjectival meaning corresponding to A, to the same individual </a:t>
            </a:r>
            <a:r>
              <a:rPr lang="en-GB" i="1" dirty="0" smtClean="0"/>
              <a:t>x</a:t>
            </a:r>
            <a:r>
              <a:rPr lang="en-GB" dirty="0" smtClean="0"/>
              <a:t>.</a:t>
            </a:r>
          </a:p>
          <a:p>
            <a:r>
              <a:rPr lang="en-GB" dirty="0" smtClean="0"/>
              <a:t>Crucially, the adjectival meaning is </a:t>
            </a:r>
            <a:r>
              <a:rPr lang="en-GB" b="1" dirty="0" smtClean="0"/>
              <a:t>conjoined</a:t>
            </a:r>
            <a:r>
              <a:rPr lang="en-GB" dirty="0" smtClean="0"/>
              <a:t> to the nominal meaning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43808" y="4293096"/>
          <a:ext cx="3384377" cy="520673"/>
        </p:xfrm>
        <a:graphic>
          <a:graphicData uri="http://schemas.openxmlformats.org/presentationml/2006/ole">
            <p:oleObj spid="_x0000_s19458" name="Equation" r:id="rId3" imgW="1600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mt-MT" dirty="0" smtClean="0"/>
              <a:t>What is an event?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052736"/>
            <a:ext cx="8003232" cy="5256584"/>
          </a:xfrm>
        </p:spPr>
        <p:txBody>
          <a:bodyPr>
            <a:normAutofit/>
          </a:bodyPr>
          <a:lstStyle/>
          <a:p>
            <a:r>
              <a:rPr lang="mt-MT" dirty="0" smtClean="0"/>
              <a:t>So far, we’ve thought of verbs (transitive and intransitive) as predicates and relations:</a:t>
            </a:r>
          </a:p>
          <a:p>
            <a:pPr lvl="1"/>
            <a:r>
              <a:rPr lang="en-GB" dirty="0" smtClean="0"/>
              <a:t>[[</a:t>
            </a:r>
            <a:r>
              <a:rPr lang="mt-MT" dirty="0" smtClean="0"/>
              <a:t>sleep</a:t>
            </a:r>
            <a:r>
              <a:rPr lang="en-GB" dirty="0" smtClean="0"/>
              <a:t>]]</a:t>
            </a:r>
            <a:r>
              <a:rPr lang="mt-MT" dirty="0" smtClean="0"/>
              <a:t> = </a:t>
            </a:r>
          </a:p>
          <a:p>
            <a:pPr lvl="1"/>
            <a:r>
              <a:rPr lang="en-GB" dirty="0" smtClean="0"/>
              <a:t>[[</a:t>
            </a:r>
            <a:r>
              <a:rPr lang="mt-MT" dirty="0" smtClean="0"/>
              <a:t>eat</a:t>
            </a:r>
            <a:r>
              <a:rPr lang="en-GB" dirty="0" smtClean="0"/>
              <a:t>]]</a:t>
            </a:r>
            <a:r>
              <a:rPr lang="mt-MT" dirty="0" smtClean="0"/>
              <a:t> = </a:t>
            </a:r>
          </a:p>
          <a:p>
            <a:endParaRPr lang="en-GB" dirty="0" smtClean="0"/>
          </a:p>
          <a:p>
            <a:r>
              <a:rPr lang="en-GB" dirty="0" smtClean="0"/>
              <a:t>This puts them on a par with nouns:</a:t>
            </a:r>
          </a:p>
          <a:p>
            <a:pPr lvl="1"/>
            <a:r>
              <a:rPr lang="en-GB" dirty="0" smtClean="0"/>
              <a:t>[[man]] = </a:t>
            </a:r>
          </a:p>
          <a:p>
            <a:pPr lvl="2"/>
            <a:endParaRPr lang="en-GB" i="1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83768" y="1989783"/>
          <a:ext cx="1575705" cy="432048"/>
        </p:xfrm>
        <a:graphic>
          <a:graphicData uri="http://schemas.openxmlformats.org/presentationml/2006/ole">
            <p:oleObj spid="_x0000_s1026" name="Equation" r:id="rId3" imgW="787320" imgH="2156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411760" y="2349823"/>
          <a:ext cx="1905440" cy="431105"/>
        </p:xfrm>
        <a:graphic>
          <a:graphicData uri="http://schemas.openxmlformats.org/presentationml/2006/ole">
            <p:oleObj spid="_x0000_s1027" name="Equation" r:id="rId4" imgW="952200" imgH="215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483768" y="3717032"/>
          <a:ext cx="1447800" cy="433387"/>
        </p:xfrm>
        <a:graphic>
          <a:graphicData uri="http://schemas.openxmlformats.org/presentationml/2006/ole">
            <p:oleObj spid="_x0000_s1029" name="Equation" r:id="rId5" imgW="7236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Attributives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Now, if attributives take a noun predicate and return a new complex predicate, we know that this can be done recursively:</a:t>
            </a:r>
          </a:p>
          <a:p>
            <a:endParaRPr lang="en-GB" dirty="0" smtClean="0"/>
          </a:p>
          <a:p>
            <a:r>
              <a:rPr lang="en-GB" dirty="0" smtClean="0"/>
              <a:t>If we apply the above function to </a:t>
            </a:r>
            <a:r>
              <a:rPr lang="en-GB" i="1" dirty="0" smtClean="0"/>
              <a:t>man</a:t>
            </a:r>
            <a:r>
              <a:rPr lang="en-GB" dirty="0" smtClean="0"/>
              <a:t> we get </a:t>
            </a:r>
            <a:r>
              <a:rPr lang="en-GB" i="1" dirty="0" smtClean="0"/>
              <a:t>dark man</a:t>
            </a:r>
            <a:r>
              <a:rPr lang="en-GB" dirty="0" smtClean="0"/>
              <a:t> (which is itself of type &lt;</a:t>
            </a:r>
            <a:r>
              <a:rPr lang="en-GB" dirty="0" err="1" smtClean="0"/>
              <a:t>e,t</a:t>
            </a:r>
            <a:r>
              <a:rPr lang="en-GB" dirty="0" smtClean="0"/>
              <a:t>&gt;)</a:t>
            </a:r>
          </a:p>
          <a:p>
            <a:pPr lvl="1">
              <a:buNone/>
            </a:pPr>
            <a:r>
              <a:rPr lang="en-GB" dirty="0" smtClean="0"/>
              <a:t>	</a:t>
            </a:r>
          </a:p>
          <a:p>
            <a:r>
              <a:rPr lang="en-GB" dirty="0" smtClean="0"/>
              <a:t>To get </a:t>
            </a:r>
            <a:r>
              <a:rPr lang="en-GB" i="1" dirty="0" smtClean="0"/>
              <a:t>fat dark man</a:t>
            </a:r>
            <a:r>
              <a:rPr lang="en-GB" dirty="0" smtClean="0"/>
              <a:t>, we combine the above with the entry for </a:t>
            </a:r>
            <a:r>
              <a:rPr lang="en-GB" i="1" dirty="0" smtClean="0"/>
              <a:t>fat:</a:t>
            </a:r>
            <a:endParaRPr lang="en-GB" dirty="0" smtClean="0"/>
          </a:p>
          <a:p>
            <a:pPr lvl="1"/>
            <a:endParaRPr lang="en-GB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123728" y="4005064"/>
          <a:ext cx="4248472" cy="432693"/>
        </p:xfrm>
        <a:graphic>
          <a:graphicData uri="http://schemas.openxmlformats.org/presentationml/2006/ole">
            <p:oleObj spid="_x0000_s20482" name="Equation" r:id="rId3" imgW="2222280" imgH="2538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691680" y="2708920"/>
          <a:ext cx="4240831" cy="504701"/>
        </p:xfrm>
        <a:graphic>
          <a:graphicData uri="http://schemas.openxmlformats.org/presentationml/2006/ole">
            <p:oleObj spid="_x0000_s20483" name="Equation" r:id="rId4" imgW="1981080" imgH="25380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547664" y="5301208"/>
          <a:ext cx="3240360" cy="431105"/>
        </p:xfrm>
        <a:graphic>
          <a:graphicData uri="http://schemas.openxmlformats.org/presentationml/2006/ole">
            <p:oleObj spid="_x0000_s20484" name="Equation" r:id="rId5" imgW="1612800" imgH="253800" progId="Equation.3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547664" y="5805264"/>
          <a:ext cx="5961485" cy="480953"/>
        </p:xfrm>
        <a:graphic>
          <a:graphicData uri="http://schemas.openxmlformats.org/presentationml/2006/ole">
            <p:oleObj spid="_x0000_s20485" name="Equation" r:id="rId6" imgW="30477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Permute and drop with adjectives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17504"/>
          </a:xfrm>
        </p:spPr>
        <p:txBody>
          <a:bodyPr>
            <a:normAutofit fontScale="92500"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crucial observation is that the semantic analysis of complex NPs with multiple attributives views these as </a:t>
            </a:r>
            <a:r>
              <a:rPr lang="en-GB" b="1" dirty="0" smtClean="0"/>
              <a:t>conjunctions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predicates are applied to the </a:t>
            </a:r>
            <a:r>
              <a:rPr lang="en-GB" b="1" dirty="0" smtClean="0"/>
              <a:t>same argument</a:t>
            </a:r>
            <a:r>
              <a:rPr lang="en-GB" dirty="0" smtClean="0"/>
              <a:t> (the same individual is a man, dark and fat)</a:t>
            </a:r>
          </a:p>
          <a:p>
            <a:r>
              <a:rPr lang="en-GB" dirty="0" smtClean="0"/>
              <a:t>Logically, if we have P &amp; Q, then:</a:t>
            </a:r>
          </a:p>
          <a:p>
            <a:pPr lvl="1"/>
            <a:r>
              <a:rPr lang="en-GB" dirty="0" smtClean="0"/>
              <a:t>This implies P (i.e. From P &amp; Q we can </a:t>
            </a:r>
            <a:r>
              <a:rPr lang="en-GB" b="1" dirty="0" smtClean="0"/>
              <a:t>drop</a:t>
            </a:r>
            <a:r>
              <a:rPr lang="en-GB" dirty="0" smtClean="0"/>
              <a:t> Q to get P)</a:t>
            </a:r>
          </a:p>
          <a:p>
            <a:pPr lvl="1"/>
            <a:r>
              <a:rPr lang="en-GB" dirty="0" smtClean="0"/>
              <a:t>This is logically equivalent to Q &amp; P (i.e. We can </a:t>
            </a:r>
            <a:r>
              <a:rPr lang="en-GB" b="1" dirty="0" smtClean="0"/>
              <a:t>permute</a:t>
            </a:r>
            <a:r>
              <a:rPr lang="en-GB" dirty="0" smtClean="0"/>
              <a:t> P&amp;Q)</a:t>
            </a:r>
          </a:p>
          <a:p>
            <a:r>
              <a:rPr lang="en-GB" dirty="0" smtClean="0"/>
              <a:t>This seems to be exactly what we want...</a:t>
            </a:r>
            <a:endParaRPr lang="en-GB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971600" y="1772816"/>
          <a:ext cx="7272338" cy="574675"/>
        </p:xfrm>
        <a:graphic>
          <a:graphicData uri="http://schemas.openxmlformats.org/presentationml/2006/ole">
            <p:oleObj spid="_x0000_s21507" name="Equation" r:id="rId3" imgW="30477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Adverbs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Brutus ate quickly with a fork</a:t>
            </a:r>
          </a:p>
          <a:p>
            <a:r>
              <a:rPr lang="en-GB" dirty="0" smtClean="0"/>
              <a:t>We want to capture the same permute/drop phenomena with verb modifiers.</a:t>
            </a:r>
          </a:p>
          <a:p>
            <a:r>
              <a:rPr lang="en-GB" dirty="0" smtClean="0"/>
              <a:t>So, we might say that the above involves conjunction.</a:t>
            </a:r>
          </a:p>
          <a:p>
            <a:pPr lvl="1"/>
            <a:r>
              <a:rPr lang="en-GB" dirty="0" smtClean="0"/>
              <a:t>Just like </a:t>
            </a:r>
            <a:r>
              <a:rPr lang="en-GB" i="1" dirty="0" smtClean="0"/>
              <a:t>dark fat N</a:t>
            </a:r>
            <a:r>
              <a:rPr lang="en-GB" dirty="0" smtClean="0"/>
              <a:t> is something like [dark(x) &amp; fat(x) and N(x)]</a:t>
            </a:r>
          </a:p>
          <a:p>
            <a:r>
              <a:rPr lang="en-GB" dirty="0" smtClean="0"/>
              <a:t>Let’s think of this example as something like:</a:t>
            </a:r>
          </a:p>
          <a:p>
            <a:pPr lvl="1"/>
            <a:r>
              <a:rPr lang="en-GB" dirty="0" smtClean="0"/>
              <a:t>[quick(x) &amp; with-a-fork(x)]</a:t>
            </a:r>
          </a:p>
          <a:p>
            <a:r>
              <a:rPr lang="en-GB" dirty="0" smtClean="0"/>
              <a:t>Problem:</a:t>
            </a:r>
          </a:p>
          <a:p>
            <a:pPr lvl="1"/>
            <a:r>
              <a:rPr lang="en-GB" dirty="0" smtClean="0"/>
              <a:t>With </a:t>
            </a:r>
            <a:r>
              <a:rPr lang="en-GB" i="1" dirty="0" smtClean="0"/>
              <a:t>John is a dark fat man</a:t>
            </a:r>
            <a:r>
              <a:rPr lang="en-GB" dirty="0" smtClean="0"/>
              <a:t>, we know what </a:t>
            </a:r>
            <a:r>
              <a:rPr lang="en-GB" i="1" dirty="0" smtClean="0"/>
              <a:t>x</a:t>
            </a:r>
            <a:r>
              <a:rPr lang="en-GB" dirty="0" smtClean="0"/>
              <a:t> is (namely, John)</a:t>
            </a:r>
          </a:p>
          <a:p>
            <a:pPr lvl="1"/>
            <a:r>
              <a:rPr lang="en-GB" dirty="0" smtClean="0"/>
              <a:t>But what is the </a:t>
            </a:r>
            <a:r>
              <a:rPr lang="en-GB" i="1" dirty="0" smtClean="0"/>
              <a:t>x</a:t>
            </a:r>
            <a:r>
              <a:rPr lang="en-GB" dirty="0" smtClean="0"/>
              <a:t> with </a:t>
            </a:r>
            <a:r>
              <a:rPr lang="en-GB" i="1" dirty="0" smtClean="0"/>
              <a:t>quick </a:t>
            </a:r>
            <a:r>
              <a:rPr lang="en-GB" dirty="0" smtClean="0"/>
              <a:t>and </a:t>
            </a:r>
            <a:r>
              <a:rPr lang="en-GB" i="1" dirty="0" smtClean="0"/>
              <a:t>with a fork</a:t>
            </a:r>
            <a:r>
              <a:rPr lang="en-GB" dirty="0" smtClean="0"/>
              <a:t>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 1: subject modification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i="1" dirty="0" smtClean="0"/>
              <a:t>Brutus ate quickly with a fork</a:t>
            </a:r>
          </a:p>
          <a:p>
            <a:r>
              <a:rPr lang="en-GB" dirty="0" smtClean="0"/>
              <a:t>Here’s a suggestion:</a:t>
            </a:r>
          </a:p>
          <a:p>
            <a:pPr lvl="1"/>
            <a:r>
              <a:rPr lang="en-GB" dirty="0" smtClean="0"/>
              <a:t>Maybe </a:t>
            </a:r>
            <a:r>
              <a:rPr lang="en-GB" i="1" dirty="0" smtClean="0"/>
              <a:t>quickly</a:t>
            </a:r>
            <a:r>
              <a:rPr lang="en-GB" dirty="0" smtClean="0"/>
              <a:t> modifies the subject (Brutus</a:t>
            </a:r>
            <a:r>
              <a:rPr lang="en-GB" dirty="0" smtClean="0"/>
              <a:t>)</a:t>
            </a:r>
            <a:r>
              <a:rPr lang="mt-MT" dirty="0" smtClean="0"/>
              <a:t>, which is also the argument of the verb.</a:t>
            </a:r>
          </a:p>
          <a:p>
            <a:pPr lvl="1"/>
            <a:r>
              <a:rPr lang="mt-MT" i="1" dirty="0" smtClean="0"/>
              <a:t>eat(b) &amp; quick(b) &amp; with-a-fork(b)</a:t>
            </a:r>
            <a:endParaRPr lang="en-GB" i="1" dirty="0" smtClean="0"/>
          </a:p>
          <a:p>
            <a:pPr lvl="1"/>
            <a:r>
              <a:rPr lang="mt-MT" dirty="0" smtClean="0"/>
              <a:t>(Simplifying the analysis of </a:t>
            </a:r>
            <a:r>
              <a:rPr lang="mt-MT" i="1" dirty="0" smtClean="0"/>
              <a:t>with a fork</a:t>
            </a:r>
            <a:r>
              <a:rPr lang="mt-MT" dirty="0" smtClean="0"/>
              <a:t> for the moment)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Problem:</a:t>
            </a:r>
          </a:p>
          <a:p>
            <a:pPr lvl="1"/>
            <a:r>
              <a:rPr lang="en-GB" dirty="0" smtClean="0"/>
              <a:t>It doesn’t seem natural to say that </a:t>
            </a:r>
            <a:r>
              <a:rPr lang="en-GB" i="1" dirty="0" smtClean="0"/>
              <a:t>quickly</a:t>
            </a:r>
            <a:r>
              <a:rPr lang="en-GB" dirty="0" smtClean="0"/>
              <a:t> is a property of Brutus himself (it’s a property of what he does</a:t>
            </a:r>
            <a:r>
              <a:rPr lang="en-GB" dirty="0" smtClean="0"/>
              <a:t>)</a:t>
            </a:r>
            <a:endParaRPr lang="mt-MT" dirty="0" smtClean="0"/>
          </a:p>
          <a:p>
            <a:pPr lvl="1"/>
            <a:endParaRPr lang="en-GB" dirty="0" smtClean="0"/>
          </a:p>
          <a:p>
            <a:r>
              <a:rPr lang="mt-MT" dirty="0" smtClean="0"/>
              <a:t>Consider:</a:t>
            </a:r>
          </a:p>
          <a:p>
            <a:pPr lvl="1"/>
            <a:r>
              <a:rPr lang="en-GB" i="1" dirty="0" smtClean="0"/>
              <a:t>Kim </a:t>
            </a:r>
            <a:r>
              <a:rPr lang="en-GB" i="1" dirty="0" smtClean="0"/>
              <a:t>tapped </a:t>
            </a:r>
            <a:r>
              <a:rPr lang="en-GB" i="1" dirty="0" err="1" smtClean="0"/>
              <a:t>Susumo</a:t>
            </a:r>
            <a:r>
              <a:rPr lang="en-GB" i="1" dirty="0" smtClean="0"/>
              <a:t> </a:t>
            </a:r>
            <a:r>
              <a:rPr lang="en-GB" i="1" dirty="0" smtClean="0"/>
              <a:t>lightly</a:t>
            </a:r>
            <a:r>
              <a:rPr lang="mt-MT" dirty="0" smtClean="0"/>
              <a:t> </a:t>
            </a:r>
            <a:r>
              <a:rPr lang="mt-MT" dirty="0" smtClean="0"/>
              <a:t>(after Landman, 2000)</a:t>
            </a:r>
            <a:endParaRPr lang="mt-MT" dirty="0" smtClean="0"/>
          </a:p>
          <a:p>
            <a:pPr lvl="1"/>
            <a:r>
              <a:rPr lang="en-GB" dirty="0" smtClean="0"/>
              <a:t>Kim </a:t>
            </a:r>
            <a:r>
              <a:rPr lang="en-GB" dirty="0" smtClean="0"/>
              <a:t>is a Sumo wrestler. He’s anything but light. We don’t want to say that </a:t>
            </a:r>
            <a:r>
              <a:rPr lang="en-GB" i="1" dirty="0" smtClean="0"/>
              <a:t>lightly(x)</a:t>
            </a:r>
            <a:r>
              <a:rPr lang="en-GB" dirty="0" smtClean="0"/>
              <a:t> involves predicating </a:t>
            </a:r>
            <a:r>
              <a:rPr lang="en-GB" i="1" dirty="0" smtClean="0"/>
              <a:t>light</a:t>
            </a:r>
            <a:r>
              <a:rPr lang="en-GB" dirty="0" smtClean="0"/>
              <a:t> of Kim.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 2: the event argument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Brutus ate the toast quickly with a fork</a:t>
            </a:r>
          </a:p>
          <a:p>
            <a:endParaRPr lang="en-GB" dirty="0" smtClean="0"/>
          </a:p>
          <a:p>
            <a:r>
              <a:rPr lang="en-GB" dirty="0" smtClean="0"/>
              <a:t>We can resolve this problem if we take up our earlier suggestion:</a:t>
            </a:r>
          </a:p>
          <a:p>
            <a:pPr lvl="1"/>
            <a:r>
              <a:rPr lang="en-GB" dirty="0" smtClean="0"/>
              <a:t>Events involve an implicit event argument</a:t>
            </a:r>
          </a:p>
          <a:p>
            <a:pPr lvl="1"/>
            <a:r>
              <a:rPr lang="en-GB" dirty="0" smtClean="0"/>
              <a:t>The modifiers modify this argument directly.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Compositional interpretation</a:t>
            </a:r>
            <a:endParaRPr lang="en-GB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128713" y="1628775"/>
          <a:ext cx="6392862" cy="504825"/>
        </p:xfrm>
        <a:graphic>
          <a:graphicData uri="http://schemas.openxmlformats.org/presentationml/2006/ole">
            <p:oleObj spid="_x0000_s23554" name="Equation" r:id="rId3" imgW="2984400" imgH="2538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043608" y="2924944"/>
          <a:ext cx="7200900" cy="433387"/>
        </p:xfrm>
        <a:graphic>
          <a:graphicData uri="http://schemas.openxmlformats.org/presentationml/2006/ole">
            <p:oleObj spid="_x0000_s23555" name="Equation" r:id="rId4" imgW="3987720" imgH="25380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043608" y="4221088"/>
          <a:ext cx="7453312" cy="433387"/>
        </p:xfrm>
        <a:graphic>
          <a:graphicData uri="http://schemas.openxmlformats.org/presentationml/2006/ole">
            <p:oleObj spid="_x0000_s23556" name="Equation" r:id="rId5" imgW="4127400" imgH="2538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59632" y="2276872"/>
            <a:ext cx="516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Takes two arguments, but also introduces an implicit event </a:t>
            </a:r>
            <a:r>
              <a:rPr lang="mt-MT" i="1" dirty="0" smtClean="0"/>
              <a:t>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3419708"/>
            <a:ext cx="725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Just like an attributive adjective, requires a verb predicate </a:t>
            </a:r>
            <a:r>
              <a:rPr lang="mt-MT" i="1" dirty="0" smtClean="0"/>
              <a:t>V</a:t>
            </a:r>
            <a:r>
              <a:rPr lang="mt-MT" dirty="0" smtClean="0"/>
              <a:t> to return a complex verb.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Compositional interpretation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Brutus ate the toast quickly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To get the full interpretation, we first apply this to </a:t>
            </a:r>
            <a:r>
              <a:rPr lang="en-GB" i="1" dirty="0" smtClean="0"/>
              <a:t>the toast</a:t>
            </a:r>
            <a:r>
              <a:rPr lang="en-GB" dirty="0" smtClean="0"/>
              <a:t>:</a:t>
            </a:r>
          </a:p>
          <a:p>
            <a:endParaRPr lang="en-GB" i="1" dirty="0" smtClean="0"/>
          </a:p>
          <a:p>
            <a:endParaRPr lang="en-GB" i="1" dirty="0" smtClean="0"/>
          </a:p>
          <a:p>
            <a:r>
              <a:rPr lang="en-GB" dirty="0" smtClean="0"/>
              <a:t>...and then to Brutus:</a:t>
            </a:r>
          </a:p>
          <a:p>
            <a:endParaRPr lang="en-GB" i="1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971600" y="1988840"/>
          <a:ext cx="7453312" cy="433387"/>
        </p:xfrm>
        <a:graphic>
          <a:graphicData uri="http://schemas.openxmlformats.org/presentationml/2006/ole">
            <p:oleObj spid="_x0000_s24580" name="Equation" r:id="rId3" imgW="4127400" imgH="25380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576388" y="3389684"/>
          <a:ext cx="6100762" cy="368300"/>
        </p:xfrm>
        <a:graphic>
          <a:graphicData uri="http://schemas.openxmlformats.org/presentationml/2006/ole">
            <p:oleObj spid="_x0000_s24581" name="Equation" r:id="rId4" imgW="3377880" imgH="21564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876425" y="3780780"/>
          <a:ext cx="5481638" cy="368300"/>
        </p:xfrm>
        <a:graphic>
          <a:graphicData uri="http://schemas.openxmlformats.org/presentationml/2006/ole">
            <p:oleObj spid="_x0000_s24582" name="Equation" r:id="rId5" imgW="3035160" imgH="21564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674813" y="4789488"/>
          <a:ext cx="5802312" cy="368300"/>
        </p:xfrm>
        <a:graphic>
          <a:graphicData uri="http://schemas.openxmlformats.org/presentationml/2006/ole">
            <p:oleObj spid="_x0000_s24583" name="Equation" r:id="rId6" imgW="3213000" imgH="21564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1928813" y="5148263"/>
          <a:ext cx="5183187" cy="368300"/>
        </p:xfrm>
        <a:graphic>
          <a:graphicData uri="http://schemas.openxmlformats.org/presentationml/2006/ole">
            <p:oleObj spid="_x0000_s24584" name="Equation" r:id="rId7" imgW="28699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Adding modifiers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i="1" dirty="0" smtClean="0"/>
              <a:t>Brutus ate the toast quickly with a knife</a:t>
            </a:r>
          </a:p>
          <a:p>
            <a:endParaRPr lang="en-GB" dirty="0" smtClean="0"/>
          </a:p>
          <a:p>
            <a:r>
              <a:rPr lang="en-GB" dirty="0" smtClean="0"/>
              <a:t>To get the permute and drop phenomena, we want to have simple logical conjunction of </a:t>
            </a:r>
            <a:r>
              <a:rPr lang="en-GB" i="1" dirty="0" smtClean="0"/>
              <a:t>quickly</a:t>
            </a:r>
            <a:r>
              <a:rPr lang="en-GB" dirty="0" smtClean="0"/>
              <a:t> and </a:t>
            </a:r>
            <a:r>
              <a:rPr lang="en-GB" i="1" dirty="0" smtClean="0"/>
              <a:t>with a knife:</a:t>
            </a:r>
          </a:p>
          <a:p>
            <a:endParaRPr lang="en-GB" i="1" dirty="0" smtClean="0"/>
          </a:p>
          <a:p>
            <a:endParaRPr lang="en-GB" i="1" dirty="0" smtClean="0"/>
          </a:p>
          <a:p>
            <a:r>
              <a:rPr lang="en-GB" dirty="0" smtClean="0"/>
              <a:t>Observe that our logical form says:</a:t>
            </a:r>
          </a:p>
          <a:p>
            <a:pPr lvl="1"/>
            <a:r>
              <a:rPr lang="en-GB" i="1" dirty="0" smtClean="0"/>
              <a:t>Quickly</a:t>
            </a:r>
            <a:r>
              <a:rPr lang="en-GB" dirty="0" smtClean="0"/>
              <a:t> is a property </a:t>
            </a:r>
            <a:r>
              <a:rPr lang="en-GB" b="1" dirty="0" smtClean="0">
                <a:solidFill>
                  <a:schemeClr val="accent1"/>
                </a:solidFill>
              </a:rPr>
              <a:t>of the </a:t>
            </a:r>
            <a:r>
              <a:rPr lang="en-GB" b="1" dirty="0" smtClean="0">
                <a:solidFill>
                  <a:schemeClr val="accent1"/>
                </a:solidFill>
              </a:rPr>
              <a:t>event</a:t>
            </a:r>
            <a:r>
              <a:rPr lang="mt-MT" b="1" dirty="0" smtClean="0">
                <a:solidFill>
                  <a:schemeClr val="bg2"/>
                </a:solidFill>
              </a:rPr>
              <a:t> </a:t>
            </a:r>
            <a:r>
              <a:rPr lang="mt-MT" dirty="0" smtClean="0"/>
              <a:t>(as are the thematic roles)</a:t>
            </a:r>
            <a:endParaRPr lang="en-GB" b="1" dirty="0" smtClean="0">
              <a:solidFill>
                <a:schemeClr val="accent1"/>
              </a:solidFill>
            </a:endParaRPr>
          </a:p>
          <a:p>
            <a:pPr lvl="1"/>
            <a:r>
              <a:rPr lang="en-GB" dirty="0" smtClean="0"/>
              <a:t>The thematic roles are relations between the event and individuals.</a:t>
            </a:r>
          </a:p>
          <a:p>
            <a:pPr lvl="1"/>
            <a:r>
              <a:rPr lang="en-GB" dirty="0" smtClean="0"/>
              <a:t>We get the right entailments:</a:t>
            </a:r>
          </a:p>
          <a:p>
            <a:pPr lvl="2">
              <a:buNone/>
            </a:pPr>
            <a:r>
              <a:rPr lang="en-GB" dirty="0" smtClean="0">
                <a:sym typeface="Wingdings" pitchFamily="2" charset="2"/>
              </a:rPr>
              <a:t> Brutus ate the toast quickly (drop </a:t>
            </a:r>
            <a:r>
              <a:rPr lang="en-GB" i="1" dirty="0" smtClean="0">
                <a:sym typeface="Wingdings" pitchFamily="2" charset="2"/>
              </a:rPr>
              <a:t>with a knife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pPr lvl="2">
              <a:buNone/>
            </a:pPr>
            <a:r>
              <a:rPr lang="en-GB" dirty="0" smtClean="0">
                <a:sym typeface="Wingdings" pitchFamily="2" charset="2"/>
              </a:rPr>
              <a:t> Brutus ate the toast with a knife (drop </a:t>
            </a:r>
            <a:r>
              <a:rPr lang="en-GB" i="1" dirty="0" smtClean="0">
                <a:sym typeface="Wingdings" pitchFamily="2" charset="2"/>
              </a:rPr>
              <a:t>quickly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pPr lvl="2">
              <a:buNone/>
            </a:pPr>
            <a:r>
              <a:rPr lang="en-GB" dirty="0" smtClean="0">
                <a:sym typeface="Wingdings" pitchFamily="2" charset="2"/>
              </a:rPr>
              <a:t> Brutus ate the toast (drop both)</a:t>
            </a:r>
          </a:p>
          <a:p>
            <a:pPr lvl="2">
              <a:buNone/>
            </a:pPr>
            <a:r>
              <a:rPr lang="en-GB" dirty="0" smtClean="0">
                <a:sym typeface="Wingdings" pitchFamily="2" charset="2"/>
              </a:rPr>
              <a:t> Brutus ate the toast with a knife quickly (permute)</a:t>
            </a:r>
            <a:endParaRPr lang="en-GB" dirty="0" smtClean="0"/>
          </a:p>
          <a:p>
            <a:pPr lvl="1"/>
            <a:endParaRPr lang="en-GB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295920" y="2852936"/>
          <a:ext cx="6948488" cy="368300"/>
        </p:xfrm>
        <a:graphic>
          <a:graphicData uri="http://schemas.openxmlformats.org/presentationml/2006/ole">
            <p:oleObj spid="_x0000_s25602" name="Equation" r:id="rId3" imgW="38480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Event reference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 reference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We are often able to refer back to an event, as though it were a thing. Compare:</a:t>
            </a:r>
          </a:p>
          <a:p>
            <a:pPr lvl="1"/>
            <a:endParaRPr lang="mt-MT" i="1" dirty="0" smtClean="0"/>
          </a:p>
          <a:p>
            <a:pPr lvl="1"/>
            <a:r>
              <a:rPr lang="en-GB" i="1" dirty="0" smtClean="0"/>
              <a:t>John </a:t>
            </a:r>
            <a:r>
              <a:rPr lang="en-GB" i="1" dirty="0" smtClean="0"/>
              <a:t>met </a:t>
            </a:r>
            <a:r>
              <a:rPr lang="en-GB" i="1" u="sng" dirty="0" smtClean="0"/>
              <a:t>Sally</a:t>
            </a:r>
            <a:r>
              <a:rPr lang="en-GB" i="1" dirty="0" smtClean="0"/>
              <a:t>. </a:t>
            </a:r>
            <a:r>
              <a:rPr lang="en-GB" i="1" u="sng" dirty="0" smtClean="0"/>
              <a:t>She </a:t>
            </a:r>
            <a:r>
              <a:rPr lang="en-GB" i="1" dirty="0" smtClean="0"/>
              <a:t>was very pretty.</a:t>
            </a:r>
          </a:p>
          <a:p>
            <a:pPr lvl="2"/>
            <a:r>
              <a:rPr lang="en-GB" i="1" dirty="0" smtClean="0"/>
              <a:t>She</a:t>
            </a:r>
            <a:r>
              <a:rPr lang="en-GB" dirty="0" smtClean="0"/>
              <a:t> clearly refers back to the individual </a:t>
            </a:r>
            <a:r>
              <a:rPr lang="en-GB" i="1" dirty="0" smtClean="0"/>
              <a:t>Sally</a:t>
            </a:r>
            <a:r>
              <a:rPr lang="en-GB" dirty="0" smtClean="0"/>
              <a:t>.</a:t>
            </a:r>
            <a:endParaRPr lang="en-GB" i="1" dirty="0" smtClean="0"/>
          </a:p>
          <a:p>
            <a:pPr lvl="2"/>
            <a:r>
              <a:rPr lang="en-GB" dirty="0" smtClean="0"/>
              <a:t>This suggests that we have some “mental representation” of the individual to refer back to.</a:t>
            </a:r>
          </a:p>
          <a:p>
            <a:pPr lvl="2"/>
            <a:r>
              <a:rPr lang="en-GB" dirty="0" smtClean="0"/>
              <a:t>Usually, we think of these NPs as introducing a variable. So </a:t>
            </a:r>
            <a:r>
              <a:rPr lang="en-GB" i="1" dirty="0" smtClean="0"/>
              <a:t>she</a:t>
            </a:r>
            <a:r>
              <a:rPr lang="en-GB" dirty="0" smtClean="0"/>
              <a:t> can then hook on to the variable introduced by </a:t>
            </a:r>
            <a:r>
              <a:rPr lang="en-GB" i="1" dirty="0" smtClean="0"/>
              <a:t>Sally</a:t>
            </a:r>
            <a:r>
              <a:rPr lang="en-GB" dirty="0" smtClean="0"/>
              <a:t>.</a:t>
            </a:r>
          </a:p>
          <a:p>
            <a:pPr lvl="1"/>
            <a:endParaRPr lang="mt-MT" i="1" dirty="0" smtClean="0"/>
          </a:p>
          <a:p>
            <a:pPr lvl="1"/>
            <a:r>
              <a:rPr lang="en-GB" i="1" dirty="0" smtClean="0"/>
              <a:t>John </a:t>
            </a:r>
            <a:r>
              <a:rPr lang="en-GB" i="1" dirty="0" smtClean="0"/>
              <a:t>met Sally. </a:t>
            </a:r>
            <a:r>
              <a:rPr lang="en-GB" i="1" u="sng" dirty="0" smtClean="0"/>
              <a:t>It</a:t>
            </a:r>
            <a:r>
              <a:rPr lang="en-GB" i="1" dirty="0" smtClean="0"/>
              <a:t> was really traumatic.</a:t>
            </a:r>
          </a:p>
          <a:p>
            <a:pPr lvl="2"/>
            <a:r>
              <a:rPr lang="en-GB" i="1" dirty="0" smtClean="0"/>
              <a:t>It</a:t>
            </a:r>
            <a:r>
              <a:rPr lang="en-GB" dirty="0" smtClean="0"/>
              <a:t> refers back to the event.  </a:t>
            </a:r>
          </a:p>
          <a:p>
            <a:pPr lvl="2"/>
            <a:r>
              <a:rPr lang="en-GB" dirty="0" smtClean="0"/>
              <a:t>This suggests that we have some “mental representation” of the event to refer back to. Where does it come from?</a:t>
            </a:r>
          </a:p>
          <a:p>
            <a:pPr lvl="2"/>
            <a:r>
              <a:rPr lang="en-GB" dirty="0" smtClean="0"/>
              <a:t>Just as </a:t>
            </a:r>
            <a:r>
              <a:rPr lang="en-GB" i="1" dirty="0" smtClean="0"/>
              <a:t>Sally</a:t>
            </a:r>
            <a:r>
              <a:rPr lang="en-GB" dirty="0" smtClean="0"/>
              <a:t> introduces an individual variable in the discourse, perhaps</a:t>
            </a:r>
            <a:r>
              <a:rPr lang="en-GB" i="1" dirty="0" smtClean="0"/>
              <a:t> meet</a:t>
            </a:r>
            <a:r>
              <a:rPr lang="en-GB" dirty="0" smtClean="0"/>
              <a:t> introduces an event variable.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Predicates of 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But notice:</a:t>
            </a:r>
          </a:p>
          <a:p>
            <a:pPr lvl="1"/>
            <a:r>
              <a:rPr lang="en-GB" dirty="0" smtClean="0"/>
              <a:t>The argument of the semantic representation of the noun is an </a:t>
            </a:r>
            <a:r>
              <a:rPr lang="en-GB" dirty="0" smtClean="0"/>
              <a:t>individual</a:t>
            </a:r>
            <a:r>
              <a:rPr lang="en-GB" dirty="0" smtClean="0"/>
              <a:t> </a:t>
            </a:r>
            <a:r>
              <a:rPr lang="en-GB" dirty="0" smtClean="0"/>
              <a:t>(an “entity”)</a:t>
            </a:r>
            <a:endParaRPr lang="en-GB" dirty="0" smtClean="0"/>
          </a:p>
          <a:p>
            <a:pPr lvl="1"/>
            <a:r>
              <a:rPr lang="en-GB" dirty="0" smtClean="0"/>
              <a:t>This is evident in a typical predicative construction:</a:t>
            </a:r>
          </a:p>
          <a:p>
            <a:pPr lvl="2"/>
            <a:r>
              <a:rPr lang="en-GB" i="1" dirty="0" smtClean="0"/>
              <a:t>Sam is a man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And if we add </a:t>
            </a:r>
            <a:r>
              <a:rPr lang="en-GB" dirty="0" err="1" smtClean="0"/>
              <a:t>premodifiers</a:t>
            </a:r>
            <a:r>
              <a:rPr lang="en-GB" dirty="0" smtClean="0"/>
              <a:t>, we assume they’re &lt;&lt;</a:t>
            </a:r>
            <a:r>
              <a:rPr lang="en-GB" dirty="0" err="1" smtClean="0"/>
              <a:t>e,t</a:t>
            </a:r>
            <a:r>
              <a:rPr lang="en-GB" dirty="0" smtClean="0"/>
              <a:t>&gt;,&lt;</a:t>
            </a:r>
            <a:r>
              <a:rPr lang="en-GB" dirty="0" err="1" smtClean="0"/>
              <a:t>e,t</a:t>
            </a:r>
            <a:r>
              <a:rPr lang="en-GB" dirty="0" smtClean="0"/>
              <a:t>&gt;&gt;, i.e. Take a noun predicate and return a complex noun predicate:</a:t>
            </a:r>
            <a:endParaRPr lang="en-GB" dirty="0" smtClean="0"/>
          </a:p>
          <a:p>
            <a:pPr lvl="1"/>
            <a:r>
              <a:rPr lang="en-GB" i="1" dirty="0" smtClean="0"/>
              <a:t>Sam is a tall man</a:t>
            </a:r>
            <a:endParaRPr lang="en-GB" i="1" dirty="0"/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3183681" y="3108896"/>
          <a:ext cx="2684463" cy="392112"/>
        </p:xfrm>
        <a:graphic>
          <a:graphicData uri="http://schemas.openxmlformats.org/presentationml/2006/ole">
            <p:oleObj spid="_x0000_s49154" name="Equation" r:id="rId3" imgW="1485720" imgH="21564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403648" y="5916613"/>
          <a:ext cx="7043738" cy="392112"/>
        </p:xfrm>
        <a:graphic>
          <a:graphicData uri="http://schemas.openxmlformats.org/presentationml/2006/ole">
            <p:oleObj spid="_x0000_s49155" name="Equation" r:id="rId4" imgW="3898800" imgH="21564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490663" y="5013325"/>
          <a:ext cx="3373437" cy="392113"/>
        </p:xfrm>
        <a:graphic>
          <a:graphicData uri="http://schemas.openxmlformats.org/presentationml/2006/ole">
            <p:oleObj spid="_x0000_s49156" name="Equation" r:id="rId5" imgW="1866600" imgH="215640" progId="Equation.3">
              <p:embed/>
            </p:oleObj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475656" y="5445224"/>
          <a:ext cx="7021513" cy="392113"/>
        </p:xfrm>
        <a:graphic>
          <a:graphicData uri="http://schemas.openxmlformats.org/presentationml/2006/ole">
            <p:oleObj spid="_x0000_s49157" name="Equation" r:id="rId6" imgW="38862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Language allows us to “nominalise” events, i.e. To take verbs and turn them into nouns (or </a:t>
            </a:r>
            <a:r>
              <a:rPr lang="en-GB" dirty="0" err="1" smtClean="0"/>
              <a:t>nouny</a:t>
            </a:r>
            <a:r>
              <a:rPr lang="en-GB" dirty="0" smtClean="0"/>
              <a:t> things, like gerunds).</a:t>
            </a:r>
          </a:p>
          <a:p>
            <a:endParaRPr lang="mt-MT" dirty="0" smtClean="0"/>
          </a:p>
          <a:p>
            <a:r>
              <a:rPr lang="en-GB" dirty="0" smtClean="0"/>
              <a:t>In </a:t>
            </a:r>
            <a:r>
              <a:rPr lang="en-GB" dirty="0" smtClean="0"/>
              <a:t>fact, we are able to quantify over events the way we quantify over individuals:</a:t>
            </a:r>
          </a:p>
          <a:p>
            <a:pPr lvl="1"/>
            <a:r>
              <a:rPr lang="en-GB" i="1" dirty="0" smtClean="0"/>
              <a:t>Every farmer eats meat. </a:t>
            </a:r>
          </a:p>
          <a:p>
            <a:pPr lvl="1"/>
            <a:r>
              <a:rPr lang="en-GB" i="1" dirty="0" smtClean="0"/>
              <a:t>Every burning consumes oxygen.</a:t>
            </a:r>
          </a:p>
          <a:p>
            <a:endParaRPr lang="en-GB" dirty="0" smtClean="0"/>
          </a:p>
          <a:p>
            <a:r>
              <a:rPr lang="en-GB" dirty="0" smtClean="0"/>
              <a:t>We could think of these events as predicates. </a:t>
            </a:r>
          </a:p>
          <a:p>
            <a:pPr lvl="1"/>
            <a:r>
              <a:rPr lang="en-GB" dirty="0" smtClean="0"/>
              <a:t>The noun </a:t>
            </a:r>
            <a:r>
              <a:rPr lang="en-GB" i="1" dirty="0" smtClean="0"/>
              <a:t>farmer</a:t>
            </a:r>
            <a:r>
              <a:rPr lang="en-GB" dirty="0" smtClean="0"/>
              <a:t> is semantically a predicate of individuals (the property of things which are farmers).</a:t>
            </a:r>
          </a:p>
          <a:p>
            <a:pPr lvl="1"/>
            <a:r>
              <a:rPr lang="en-GB" dirty="0" smtClean="0"/>
              <a:t>The noun </a:t>
            </a:r>
            <a:r>
              <a:rPr lang="en-GB" i="1" dirty="0" smtClean="0"/>
              <a:t>theft </a:t>
            </a:r>
            <a:r>
              <a:rPr lang="en-GB" dirty="0" smtClean="0"/>
              <a:t>is semantically a predicate of ... What? </a:t>
            </a:r>
          </a:p>
          <a:p>
            <a:pPr lvl="2"/>
            <a:r>
              <a:rPr lang="en-GB" dirty="0" smtClean="0"/>
              <a:t>The things which are thefts are events.</a:t>
            </a:r>
          </a:p>
          <a:p>
            <a:endParaRPr lang="en-GB" dirty="0" smtClean="0"/>
          </a:p>
          <a:p>
            <a:r>
              <a:rPr lang="en-GB" dirty="0" smtClean="0"/>
              <a:t>This would also capture the relationship between verbs and their nominalisations quite straightforwardly.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We’ve proposed (following Davidson) that events can be viewed as introducing an implicit event argument.</a:t>
            </a:r>
          </a:p>
          <a:p>
            <a:endParaRPr lang="en-GB" dirty="0" smtClean="0"/>
          </a:p>
          <a:p>
            <a:r>
              <a:rPr lang="en-GB" dirty="0" smtClean="0"/>
              <a:t>Under this theory, we are able to:</a:t>
            </a:r>
          </a:p>
          <a:p>
            <a:pPr lvl="1"/>
            <a:r>
              <a:rPr lang="en-GB" dirty="0" smtClean="0"/>
              <a:t>Deal quite flexibly with events having different numbers of participants in different contexts (</a:t>
            </a:r>
            <a:r>
              <a:rPr lang="en-GB" i="1" dirty="0" smtClean="0"/>
              <a:t>eat, eat with a knife</a:t>
            </a:r>
            <a:r>
              <a:rPr lang="en-GB" dirty="0" smtClean="0"/>
              <a:t> etc)</a:t>
            </a:r>
          </a:p>
          <a:p>
            <a:pPr lvl="1"/>
            <a:r>
              <a:rPr lang="en-GB" dirty="0" smtClean="0"/>
              <a:t>Deal with event modification in much the same way that we deal with adjectival modification</a:t>
            </a:r>
          </a:p>
          <a:p>
            <a:pPr lvl="1"/>
            <a:r>
              <a:rPr lang="en-GB" dirty="0" smtClean="0"/>
              <a:t>Account semantically for permute and drop phenomena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Predicates of 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But what about events?</a:t>
            </a:r>
          </a:p>
          <a:p>
            <a:pPr lvl="1"/>
            <a:r>
              <a:rPr lang="en-GB" dirty="0" smtClean="0"/>
              <a:t>With </a:t>
            </a:r>
            <a:r>
              <a:rPr lang="en-GB" i="1" dirty="0" smtClean="0"/>
              <a:t>Sam eats</a:t>
            </a:r>
            <a:r>
              <a:rPr lang="en-GB" dirty="0" smtClean="0"/>
              <a:t>, it seems to be similar to the nominal case: </a:t>
            </a:r>
            <a:r>
              <a:rPr lang="en-GB" i="1" dirty="0" smtClean="0"/>
              <a:t>eat(s)</a:t>
            </a:r>
          </a:p>
          <a:p>
            <a:pPr lvl="1"/>
            <a:r>
              <a:rPr lang="en-GB" dirty="0" smtClean="0"/>
              <a:t>But what about </a:t>
            </a:r>
            <a:r>
              <a:rPr lang="en-GB" i="1" dirty="0" smtClean="0"/>
              <a:t>Sam eats quickly</a:t>
            </a:r>
            <a:r>
              <a:rPr lang="en-GB" dirty="0" smtClean="0"/>
              <a:t>? What is the argument of </a:t>
            </a:r>
            <a:r>
              <a:rPr lang="en-GB" i="1" dirty="0" smtClean="0"/>
              <a:t>quickly</a:t>
            </a:r>
            <a:r>
              <a:rPr lang="en-GB" dirty="0" smtClean="0"/>
              <a:t>? Do we want </a:t>
            </a:r>
            <a:r>
              <a:rPr lang="en-GB" i="1" dirty="0" smtClean="0"/>
              <a:t>eat(s) &amp; quick(s)</a:t>
            </a:r>
            <a:r>
              <a:rPr lang="en-GB" dirty="0" smtClean="0"/>
              <a:t>?</a:t>
            </a:r>
            <a:endParaRPr lang="mt-MT" dirty="0" smtClean="0"/>
          </a:p>
          <a:p>
            <a:endParaRPr lang="en-GB" dirty="0" smtClean="0"/>
          </a:p>
          <a:p>
            <a:r>
              <a:rPr lang="mt-MT" dirty="0" smtClean="0"/>
              <a:t>Many semanticists argue that verbs actually denote an</a:t>
            </a:r>
            <a:r>
              <a:rPr lang="en-GB" dirty="0" smtClean="0"/>
              <a:t> implicit</a:t>
            </a:r>
            <a:r>
              <a:rPr lang="mt-MT" dirty="0" smtClean="0"/>
              <a:t> </a:t>
            </a:r>
            <a:r>
              <a:rPr lang="mt-MT" b="1" dirty="0" smtClean="0">
                <a:solidFill>
                  <a:schemeClr val="accent1"/>
                </a:solidFill>
              </a:rPr>
              <a:t>even</a:t>
            </a:r>
            <a:r>
              <a:rPr lang="en-GB" b="1" dirty="0" smtClean="0">
                <a:solidFill>
                  <a:schemeClr val="accent1"/>
                </a:solidFill>
              </a:rPr>
              <a:t>t argument</a:t>
            </a:r>
            <a:r>
              <a:rPr lang="mt-MT" dirty="0" smtClean="0"/>
              <a:t>.</a:t>
            </a:r>
          </a:p>
          <a:p>
            <a:pPr lvl="1"/>
            <a:r>
              <a:rPr lang="mt-MT" i="1" dirty="0" smtClean="0"/>
              <a:t>I ate a meat pie </a:t>
            </a:r>
            <a:r>
              <a:rPr lang="en-GB" dirty="0" smtClean="0"/>
              <a:t>roughly means:</a:t>
            </a:r>
          </a:p>
          <a:p>
            <a:pPr lvl="2"/>
            <a:r>
              <a:rPr lang="en-GB" i="1" u="sng" dirty="0" smtClean="0"/>
              <a:t>There is an event</a:t>
            </a:r>
            <a:r>
              <a:rPr lang="en-GB" i="1" dirty="0" smtClean="0"/>
              <a:t>, and this event is an eating event, and the event involves me as agent, and a meat pie as patient</a:t>
            </a:r>
            <a:endParaRPr lang="en-GB" dirty="0" smtClean="0"/>
          </a:p>
          <a:p>
            <a:pPr lvl="1"/>
            <a:r>
              <a:rPr lang="en-GB" dirty="0" smtClean="0"/>
              <a:t>In other words, rather than a relation between two things (an eater and an </a:t>
            </a:r>
            <a:r>
              <a:rPr lang="en-GB" dirty="0" err="1" smtClean="0"/>
              <a:t>eatee</a:t>
            </a:r>
            <a:r>
              <a:rPr lang="en-GB" dirty="0" smtClean="0"/>
              <a:t>), we</a:t>
            </a:r>
            <a:r>
              <a:rPr lang="mt-MT" dirty="0" smtClean="0"/>
              <a:t> might</a:t>
            </a:r>
            <a:r>
              <a:rPr lang="en-GB" dirty="0" smtClean="0"/>
              <a:t> think of this as a relation between three things (an event, and the eater and </a:t>
            </a:r>
            <a:r>
              <a:rPr lang="en-GB" dirty="0" err="1" smtClean="0"/>
              <a:t>eatee</a:t>
            </a:r>
            <a:r>
              <a:rPr lang="en-GB" dirty="0" smtClean="0"/>
              <a:t> involved in it)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preliminary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i="1" dirty="0" smtClean="0"/>
              <a:t>Strange goings on! Jones did it slowly, deliberately, in the bathroom, with a knife, at midnight. What he did was butter a piece of toast.</a:t>
            </a:r>
          </a:p>
          <a:p>
            <a:pPr algn="r">
              <a:buNone/>
            </a:pPr>
            <a:r>
              <a:rPr lang="en-GB" dirty="0" smtClean="0"/>
              <a:t>Davidson, 1980 [1967], p. 105</a:t>
            </a:r>
          </a:p>
          <a:p>
            <a:r>
              <a:rPr lang="en-GB" dirty="0" smtClean="0"/>
              <a:t>Some questions/observations:</a:t>
            </a:r>
          </a:p>
          <a:p>
            <a:pPr lvl="1"/>
            <a:r>
              <a:rPr lang="en-GB" dirty="0" smtClean="0"/>
              <a:t>What does </a:t>
            </a:r>
            <a:r>
              <a:rPr lang="en-GB" i="1" dirty="0" smtClean="0"/>
              <a:t>it</a:t>
            </a:r>
            <a:r>
              <a:rPr lang="en-GB" dirty="0" smtClean="0"/>
              <a:t> refer to in that sentence? (The buttering event?)</a:t>
            </a:r>
          </a:p>
          <a:p>
            <a:pPr lvl="1"/>
            <a:r>
              <a:rPr lang="en-GB" dirty="0" smtClean="0"/>
              <a:t>We have the intuition that </a:t>
            </a:r>
            <a:r>
              <a:rPr lang="en-GB" i="1" dirty="0" smtClean="0"/>
              <a:t>slowly, deliberately, in the bathroom</a:t>
            </a:r>
            <a:r>
              <a:rPr lang="en-GB" dirty="0" smtClean="0"/>
              <a:t> etc modify the same buttering event involving Jones and the toast.</a:t>
            </a:r>
          </a:p>
          <a:p>
            <a:pPr lvl="1"/>
            <a:r>
              <a:rPr lang="en-GB" dirty="0" smtClean="0"/>
              <a:t>There is a difference between:</a:t>
            </a:r>
          </a:p>
          <a:p>
            <a:pPr lvl="2"/>
            <a:r>
              <a:rPr lang="en-GB" dirty="0" smtClean="0"/>
              <a:t>Adverbs like </a:t>
            </a:r>
            <a:r>
              <a:rPr lang="en-GB" i="1" dirty="0" smtClean="0"/>
              <a:t>slowly</a:t>
            </a:r>
            <a:r>
              <a:rPr lang="en-GB" dirty="0" smtClean="0"/>
              <a:t>, which actually modify the event itself</a:t>
            </a:r>
          </a:p>
          <a:p>
            <a:pPr lvl="2"/>
            <a:r>
              <a:rPr lang="en-GB" dirty="0" smtClean="0"/>
              <a:t>Phrases like </a:t>
            </a:r>
            <a:r>
              <a:rPr lang="en-GB" i="1" dirty="0" smtClean="0"/>
              <a:t>in the bathroom</a:t>
            </a:r>
            <a:r>
              <a:rPr lang="en-GB" dirty="0" smtClean="0"/>
              <a:t>, </a:t>
            </a:r>
            <a:r>
              <a:rPr lang="en-GB" i="1" dirty="0" smtClean="0"/>
              <a:t>with a knife</a:t>
            </a:r>
            <a:r>
              <a:rPr lang="en-GB" dirty="0" smtClean="0"/>
              <a:t> etc, which seem to add arguments to the event in addition to Jones and the toast.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phenomena we want to look 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Strange goings on! Jones did it slowly, deliberately, in the bathroom, with a knife, at midnight. What he did was butter a piece of toast.</a:t>
            </a:r>
          </a:p>
          <a:p>
            <a:pPr algn="r">
              <a:buNone/>
            </a:pPr>
            <a:r>
              <a:rPr lang="en-GB" dirty="0" smtClean="0"/>
              <a:t>Davidson, 1980 [1967], p. 105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We’re going to consider three classes of phenomena: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Thematic roles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Event modifiers and their relationship to nominal modifiers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Event reference and nominalisation</a:t>
            </a:r>
          </a:p>
          <a:p>
            <a:pPr marL="777240" lvl="1" indent="-457200"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Evidence from thematic roles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Thematic roles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We’ve encountered thematic roles </a:t>
            </a:r>
            <a:r>
              <a:rPr lang="en-GB" dirty="0" smtClean="0"/>
              <a:t>before...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Roughly, these are semantic categories that specify the roles of arguments of events:</a:t>
            </a:r>
          </a:p>
          <a:p>
            <a:pPr lvl="1"/>
            <a:r>
              <a:rPr lang="mt-MT" dirty="0" smtClean="0"/>
              <a:t>Agent, patient, location, instrument etc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Their main theoretical function is to allow us to:</a:t>
            </a:r>
          </a:p>
          <a:p>
            <a:pPr lvl="1"/>
            <a:r>
              <a:rPr lang="mt-MT" dirty="0" smtClean="0"/>
              <a:t>Categorise the arguments of verbs (and of some other predicates)</a:t>
            </a:r>
          </a:p>
          <a:p>
            <a:pPr lvl="1"/>
            <a:r>
              <a:rPr lang="mt-MT" dirty="0" smtClean="0"/>
              <a:t>Make generalisations about how they combine with predicates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2018</TotalTime>
  <Words>3233</Words>
  <Application>Microsoft Office PowerPoint</Application>
  <PresentationFormat>On-screen Show (4:3)</PresentationFormat>
  <Paragraphs>358</Paragraphs>
  <Slides>41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Equity</vt:lpstr>
      <vt:lpstr>Equation</vt:lpstr>
      <vt:lpstr>Microsoft Equation 3.0</vt:lpstr>
      <vt:lpstr>LIN3021 Formal Semantics Lecture 10</vt:lpstr>
      <vt:lpstr>In this lecture</vt:lpstr>
      <vt:lpstr>What is an event?</vt:lpstr>
      <vt:lpstr>Predicates of what?</vt:lpstr>
      <vt:lpstr>Predicates of what?</vt:lpstr>
      <vt:lpstr>A preliminary example</vt:lpstr>
      <vt:lpstr>The phenomena we want to look at</vt:lpstr>
      <vt:lpstr>Part 1</vt:lpstr>
      <vt:lpstr>Thematic roles</vt:lpstr>
      <vt:lpstr>An example</vt:lpstr>
      <vt:lpstr>Generalisations</vt:lpstr>
      <vt:lpstr>An aside on Maltese and related languages</vt:lpstr>
      <vt:lpstr>Agent and patient of what?</vt:lpstr>
      <vt:lpstr>Things to note</vt:lpstr>
      <vt:lpstr>Some further evidence</vt:lpstr>
      <vt:lpstr>Some further evidence</vt:lpstr>
      <vt:lpstr>A complication</vt:lpstr>
      <vt:lpstr>Dowty’s (1990) theory</vt:lpstr>
      <vt:lpstr>Interim summary</vt:lpstr>
      <vt:lpstr>Interim summary cont/d</vt:lpstr>
      <vt:lpstr>Part 2</vt:lpstr>
      <vt:lpstr>Our original example</vt:lpstr>
      <vt:lpstr>Questions</vt:lpstr>
      <vt:lpstr>Some observations</vt:lpstr>
      <vt:lpstr>The parallel with adjectives</vt:lpstr>
      <vt:lpstr>More parallels with adjectives</vt:lpstr>
      <vt:lpstr>More parallels with adjectives</vt:lpstr>
      <vt:lpstr>Can we exploit the parallels?</vt:lpstr>
      <vt:lpstr>Attributives</vt:lpstr>
      <vt:lpstr>Attributives</vt:lpstr>
      <vt:lpstr>Permute and drop with adjectives</vt:lpstr>
      <vt:lpstr>Adverbs</vt:lpstr>
      <vt:lpstr>Take 1: subject modification</vt:lpstr>
      <vt:lpstr>Take 2: the event argument</vt:lpstr>
      <vt:lpstr>Compositional interpretation</vt:lpstr>
      <vt:lpstr>Compositional interpretation</vt:lpstr>
      <vt:lpstr>Adding modifiers</vt:lpstr>
      <vt:lpstr>Part 3</vt:lpstr>
      <vt:lpstr>Event reference</vt:lpstr>
      <vt:lpstr>Event reference</vt:lpstr>
      <vt:lpstr>Summary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204</cp:revision>
  <dcterms:created xsi:type="dcterms:W3CDTF">2011-03-03T16:17:50Z</dcterms:created>
  <dcterms:modified xsi:type="dcterms:W3CDTF">2011-05-02T06:42:00Z</dcterms:modified>
</cp:coreProperties>
</file>