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96" r:id="rId14"/>
    <p:sldId id="297" r:id="rId15"/>
    <p:sldId id="298" r:id="rId16"/>
    <p:sldId id="299" r:id="rId17"/>
    <p:sldId id="300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4" r:id="rId40"/>
    <p:sldId id="290" r:id="rId41"/>
    <p:sldId id="291" r:id="rId42"/>
    <p:sldId id="292" r:id="rId43"/>
    <p:sldId id="293" r:id="rId44"/>
    <p:sldId id="295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E4C159-87AD-4E33-8270-754F9A944AE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05E67CC7-7129-4A9C-ABE1-9348189743D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eventualities</a:t>
          </a:r>
          <a:endParaRPr kumimoji="0" lang="en-GB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cs typeface="Arial" charset="0"/>
          </a:endParaRPr>
        </a:p>
      </dgm:t>
    </dgm:pt>
    <dgm:pt modelId="{6382295A-8F5F-48E6-9FFC-B6E115156711}" type="parTrans" cxnId="{82671C69-F648-4114-9493-146CA42F9721}">
      <dgm:prSet/>
      <dgm:spPr/>
      <dgm:t>
        <a:bodyPr/>
        <a:lstStyle/>
        <a:p>
          <a:endParaRPr lang="en-GB"/>
        </a:p>
      </dgm:t>
    </dgm:pt>
    <dgm:pt modelId="{C1F18DC7-79A3-4B27-9C0D-E7EADF8A01C1}" type="sibTrans" cxnId="{82671C69-F648-4114-9493-146CA42F9721}">
      <dgm:prSet/>
      <dgm:spPr/>
      <dgm:t>
        <a:bodyPr/>
        <a:lstStyle/>
        <a:p>
          <a:endParaRPr lang="en-GB"/>
        </a:p>
      </dgm:t>
    </dgm:pt>
    <dgm:pt modelId="{92A10797-1CAA-40A0-B07E-5A158644383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State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b="1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know Greek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(-telic)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GB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cs typeface="Arial" charset="0"/>
          </a:endParaRPr>
        </a:p>
      </dgm:t>
    </dgm:pt>
    <dgm:pt modelId="{ABD9AFF6-FD5E-4AEE-A284-ACA0BA3B9D42}" type="parTrans" cxnId="{3A0FA3D8-056D-42E3-AFE4-22FD8EC910FB}">
      <dgm:prSet/>
      <dgm:spPr/>
      <dgm:t>
        <a:bodyPr/>
        <a:lstStyle/>
        <a:p>
          <a:endParaRPr lang="en-GB"/>
        </a:p>
      </dgm:t>
    </dgm:pt>
    <dgm:pt modelId="{7C06B2C7-FEFD-44F9-9D4B-C71C602FD09C}" type="sibTrans" cxnId="{3A0FA3D8-056D-42E3-AFE4-22FD8EC910FB}">
      <dgm:prSet/>
      <dgm:spPr/>
      <dgm:t>
        <a:bodyPr/>
        <a:lstStyle/>
        <a:p>
          <a:endParaRPr lang="en-GB"/>
        </a:p>
      </dgm:t>
    </dgm:pt>
    <dgm:pt modelId="{A16FCDF6-F71F-4E8B-BE4E-B239DF8AE44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event</a:t>
          </a:r>
        </a:p>
      </dgm:t>
    </dgm:pt>
    <dgm:pt modelId="{8C107824-D807-4712-9DCF-3E584DC2667F}" type="parTrans" cxnId="{ADDF2C86-D2BD-488C-9A04-60DB426A1304}">
      <dgm:prSet/>
      <dgm:spPr/>
      <dgm:t>
        <a:bodyPr/>
        <a:lstStyle/>
        <a:p>
          <a:endParaRPr lang="en-GB"/>
        </a:p>
      </dgm:t>
    </dgm:pt>
    <dgm:pt modelId="{BB02AFCE-F2AB-4E64-9585-11D83C3C75E5}" type="sibTrans" cxnId="{ADDF2C86-D2BD-488C-9A04-60DB426A1304}">
      <dgm:prSet/>
      <dgm:spPr/>
      <dgm:t>
        <a:bodyPr/>
        <a:lstStyle/>
        <a:p>
          <a:endParaRPr lang="en-GB"/>
        </a:p>
      </dgm:t>
    </dgm:pt>
    <dgm:pt modelId="{61A83E9B-23BB-4E06-8097-9B0527B7D88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Accomplishment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b="1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run a </a:t>
          </a:r>
          <a:r>
            <a:rPr kumimoji="0" lang="en-GB" b="1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marathon</a:t>
          </a:r>
          <a:endParaRPr kumimoji="0" lang="mt-MT" b="1" i="1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(+telic)</a:t>
          </a:r>
          <a:endParaRPr kumimoji="0" lang="en-GB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cs typeface="Arial" charset="0"/>
          </a:endParaRPr>
        </a:p>
      </dgm:t>
    </dgm:pt>
    <dgm:pt modelId="{4BC23FB4-E3AD-454A-8484-10B17B70A85D}" type="parTrans" cxnId="{56F2DFDA-161D-4B50-91BA-F0EE46968652}">
      <dgm:prSet/>
      <dgm:spPr/>
      <dgm:t>
        <a:bodyPr/>
        <a:lstStyle/>
        <a:p>
          <a:endParaRPr lang="en-GB"/>
        </a:p>
      </dgm:t>
    </dgm:pt>
    <dgm:pt modelId="{079C36A0-1D54-457F-BC79-8D9762E3B546}" type="sibTrans" cxnId="{56F2DFDA-161D-4B50-91BA-F0EE46968652}">
      <dgm:prSet/>
      <dgm:spPr/>
      <dgm:t>
        <a:bodyPr/>
        <a:lstStyle/>
        <a:p>
          <a:endParaRPr lang="en-GB"/>
        </a:p>
      </dgm:t>
    </dgm:pt>
    <dgm:pt modelId="{2A5113DA-1906-48CB-84AF-9B4935C13056}">
      <dgm:prSet/>
      <dgm:spPr/>
      <dgm:t>
        <a:bodyPr/>
        <a:lstStyle/>
        <a:p>
          <a:r>
            <a:rPr lang="mt-MT" b="1" dirty="0" smtClean="0"/>
            <a:t>Achievement</a:t>
          </a:r>
        </a:p>
        <a:p>
          <a:r>
            <a:rPr lang="mt-MT" b="1" i="1" dirty="0" smtClean="0"/>
            <a:t>recognise Pip</a:t>
          </a:r>
          <a:endParaRPr lang="mt-MT" b="1" i="0" dirty="0" smtClean="0"/>
        </a:p>
        <a:p>
          <a:r>
            <a:rPr lang="mt-MT" b="1" i="0" dirty="0" smtClean="0"/>
            <a:t>(+telic)</a:t>
          </a:r>
          <a:endParaRPr lang="en-GB" b="1" i="1" dirty="0"/>
        </a:p>
      </dgm:t>
    </dgm:pt>
    <dgm:pt modelId="{DF8F1484-6AD8-4F9C-A545-4E5D9541ADBD}" type="parTrans" cxnId="{3FDEEDAF-FC2E-47C1-ABD3-E80CA931D56F}">
      <dgm:prSet/>
      <dgm:spPr/>
      <dgm:t>
        <a:bodyPr/>
        <a:lstStyle/>
        <a:p>
          <a:endParaRPr lang="en-GB"/>
        </a:p>
      </dgm:t>
    </dgm:pt>
    <dgm:pt modelId="{F96FF7D0-ED62-4093-8490-0A5977468E39}" type="sibTrans" cxnId="{3FDEEDAF-FC2E-47C1-ABD3-E80CA931D56F}">
      <dgm:prSet/>
      <dgm:spPr/>
      <dgm:t>
        <a:bodyPr/>
        <a:lstStyle/>
        <a:p>
          <a:endParaRPr lang="en-GB"/>
        </a:p>
      </dgm:t>
    </dgm:pt>
    <dgm:pt modelId="{ACD04219-FC93-47C6-BC3B-A60F2AB5BD65}">
      <dgm:prSet/>
      <dgm:spPr/>
      <dgm:t>
        <a:bodyPr/>
        <a:lstStyle/>
        <a:p>
          <a:r>
            <a:rPr lang="mt-MT" b="1" dirty="0" smtClean="0"/>
            <a:t>Activity</a:t>
          </a:r>
        </a:p>
        <a:p>
          <a:r>
            <a:rPr lang="mt-MT" b="1" i="1" dirty="0" smtClean="0"/>
            <a:t>push a cart</a:t>
          </a:r>
        </a:p>
        <a:p>
          <a:r>
            <a:rPr lang="mt-MT" b="1" i="0" dirty="0" smtClean="0"/>
            <a:t>(-telic)</a:t>
          </a:r>
          <a:endParaRPr lang="en-GB" b="1" i="0" dirty="0"/>
        </a:p>
      </dgm:t>
    </dgm:pt>
    <dgm:pt modelId="{47F96AB9-1F89-41E1-B192-C5B4D4ACCC6C}" type="parTrans" cxnId="{E871B197-2525-4D3B-ABE4-45C623C8EF7C}">
      <dgm:prSet/>
      <dgm:spPr/>
    </dgm:pt>
    <dgm:pt modelId="{1D8321FA-D2BB-4AF7-B35B-1DDA7C0D86A9}" type="sibTrans" cxnId="{E871B197-2525-4D3B-ABE4-45C623C8EF7C}">
      <dgm:prSet/>
      <dgm:spPr/>
    </dgm:pt>
    <dgm:pt modelId="{53D1AF6C-41AE-455F-B3C4-4DD6CA2C86B5}" type="pres">
      <dgm:prSet presAssocID="{C9E4C159-87AD-4E33-8270-754F9A944AE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A832E9D-89E8-480E-B1E4-E37EA35ABEC7}" type="pres">
      <dgm:prSet presAssocID="{05E67CC7-7129-4A9C-ABE1-9348189743D5}" presName="hierRoot1" presStyleCnt="0">
        <dgm:presLayoutVars>
          <dgm:hierBranch/>
        </dgm:presLayoutVars>
      </dgm:prSet>
      <dgm:spPr/>
    </dgm:pt>
    <dgm:pt modelId="{6A7EF69F-0890-4538-87BA-B076FC01141F}" type="pres">
      <dgm:prSet presAssocID="{05E67CC7-7129-4A9C-ABE1-9348189743D5}" presName="rootComposite1" presStyleCnt="0"/>
      <dgm:spPr/>
    </dgm:pt>
    <dgm:pt modelId="{1B6BE8AD-D5AC-462C-9055-B625200A440F}" type="pres">
      <dgm:prSet presAssocID="{05E67CC7-7129-4A9C-ABE1-9348189743D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B32DE28-D63F-4AB4-8782-303ADB0634D2}" type="pres">
      <dgm:prSet presAssocID="{05E67CC7-7129-4A9C-ABE1-9348189743D5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D1480ED-80E9-4842-B117-D38FF8668BEA}" type="pres">
      <dgm:prSet presAssocID="{05E67CC7-7129-4A9C-ABE1-9348189743D5}" presName="hierChild2" presStyleCnt="0"/>
      <dgm:spPr/>
    </dgm:pt>
    <dgm:pt modelId="{9CE882EF-049A-4EA2-B67C-47BD61201FA2}" type="pres">
      <dgm:prSet presAssocID="{ABD9AFF6-FD5E-4AEE-A284-ACA0BA3B9D42}" presName="Name35" presStyleLbl="parChTrans1D2" presStyleIdx="0" presStyleCnt="2"/>
      <dgm:spPr/>
      <dgm:t>
        <a:bodyPr/>
        <a:lstStyle/>
        <a:p>
          <a:endParaRPr lang="en-GB"/>
        </a:p>
      </dgm:t>
    </dgm:pt>
    <dgm:pt modelId="{A3CE47E9-01C7-45DB-9C10-4D57755369F0}" type="pres">
      <dgm:prSet presAssocID="{92A10797-1CAA-40A0-B07E-5A158644383F}" presName="hierRoot2" presStyleCnt="0">
        <dgm:presLayoutVars>
          <dgm:hierBranch/>
        </dgm:presLayoutVars>
      </dgm:prSet>
      <dgm:spPr/>
    </dgm:pt>
    <dgm:pt modelId="{ECBB1C22-02BD-4680-9B4D-18C019E4E278}" type="pres">
      <dgm:prSet presAssocID="{92A10797-1CAA-40A0-B07E-5A158644383F}" presName="rootComposite" presStyleCnt="0"/>
      <dgm:spPr/>
    </dgm:pt>
    <dgm:pt modelId="{3B100E0F-55A6-4AF8-824D-1573D20AB20C}" type="pres">
      <dgm:prSet presAssocID="{92A10797-1CAA-40A0-B07E-5A158644383F}" presName="rootText" presStyleLbl="node2" presStyleIdx="0" presStyleCnt="2" custLinFactNeighborX="-9044" custLinFactNeighborY="-1059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43630CB-DF9C-4801-9330-75EB36B36D17}" type="pres">
      <dgm:prSet presAssocID="{92A10797-1CAA-40A0-B07E-5A158644383F}" presName="rootConnector" presStyleLbl="node2" presStyleIdx="0" presStyleCnt="2"/>
      <dgm:spPr/>
      <dgm:t>
        <a:bodyPr/>
        <a:lstStyle/>
        <a:p>
          <a:endParaRPr lang="en-GB"/>
        </a:p>
      </dgm:t>
    </dgm:pt>
    <dgm:pt modelId="{641F2281-F009-4E1D-81FA-1AC3A42383A7}" type="pres">
      <dgm:prSet presAssocID="{92A10797-1CAA-40A0-B07E-5A158644383F}" presName="hierChild4" presStyleCnt="0"/>
      <dgm:spPr/>
    </dgm:pt>
    <dgm:pt modelId="{1EFE3199-1924-4132-806F-42E6489D8BB5}" type="pres">
      <dgm:prSet presAssocID="{92A10797-1CAA-40A0-B07E-5A158644383F}" presName="hierChild5" presStyleCnt="0"/>
      <dgm:spPr/>
    </dgm:pt>
    <dgm:pt modelId="{0370E3E4-3F32-4C78-81C3-F1CFC4E0ECF5}" type="pres">
      <dgm:prSet presAssocID="{8C107824-D807-4712-9DCF-3E584DC2667F}" presName="Name35" presStyleLbl="parChTrans1D2" presStyleIdx="1" presStyleCnt="2"/>
      <dgm:spPr/>
      <dgm:t>
        <a:bodyPr/>
        <a:lstStyle/>
        <a:p>
          <a:endParaRPr lang="en-GB"/>
        </a:p>
      </dgm:t>
    </dgm:pt>
    <dgm:pt modelId="{0D4A5FF0-A876-4279-A302-278325E63729}" type="pres">
      <dgm:prSet presAssocID="{A16FCDF6-F71F-4E8B-BE4E-B239DF8AE440}" presName="hierRoot2" presStyleCnt="0">
        <dgm:presLayoutVars>
          <dgm:hierBranch/>
        </dgm:presLayoutVars>
      </dgm:prSet>
      <dgm:spPr/>
    </dgm:pt>
    <dgm:pt modelId="{4B5BB06C-EB45-4191-82D9-C5F7E13E51E8}" type="pres">
      <dgm:prSet presAssocID="{A16FCDF6-F71F-4E8B-BE4E-B239DF8AE440}" presName="rootComposite" presStyleCnt="0"/>
      <dgm:spPr/>
    </dgm:pt>
    <dgm:pt modelId="{D215FC8D-0BA6-451D-8C93-92C3FF561A3D}" type="pres">
      <dgm:prSet presAssocID="{A16FCDF6-F71F-4E8B-BE4E-B239DF8AE440}" presName="rootText" presStyleLbl="node2" presStyleIdx="1" presStyleCnt="2" custLinFactNeighborX="26446" custLinFactNeighborY="-1059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ED7F027-15F7-4AB8-B787-F5D4B5CE554D}" type="pres">
      <dgm:prSet presAssocID="{A16FCDF6-F71F-4E8B-BE4E-B239DF8AE440}" presName="rootConnector" presStyleLbl="node2" presStyleIdx="1" presStyleCnt="2"/>
      <dgm:spPr/>
      <dgm:t>
        <a:bodyPr/>
        <a:lstStyle/>
        <a:p>
          <a:endParaRPr lang="en-GB"/>
        </a:p>
      </dgm:t>
    </dgm:pt>
    <dgm:pt modelId="{9DBD275E-AF26-4314-8056-5319ABFF448D}" type="pres">
      <dgm:prSet presAssocID="{A16FCDF6-F71F-4E8B-BE4E-B239DF8AE440}" presName="hierChild4" presStyleCnt="0"/>
      <dgm:spPr/>
    </dgm:pt>
    <dgm:pt modelId="{D59F331B-C6C1-4DAB-A0F7-784BC792603E}" type="pres">
      <dgm:prSet presAssocID="{4BC23FB4-E3AD-454A-8484-10B17B70A85D}" presName="Name35" presStyleLbl="parChTrans1D3" presStyleIdx="0" presStyleCnt="3"/>
      <dgm:spPr/>
      <dgm:t>
        <a:bodyPr/>
        <a:lstStyle/>
        <a:p>
          <a:endParaRPr lang="en-GB"/>
        </a:p>
      </dgm:t>
    </dgm:pt>
    <dgm:pt modelId="{867356C8-67A6-4141-8BB4-A829CDD192C0}" type="pres">
      <dgm:prSet presAssocID="{61A83E9B-23BB-4E06-8097-9B0527B7D882}" presName="hierRoot2" presStyleCnt="0">
        <dgm:presLayoutVars>
          <dgm:hierBranch val="r"/>
        </dgm:presLayoutVars>
      </dgm:prSet>
      <dgm:spPr/>
    </dgm:pt>
    <dgm:pt modelId="{F0598D1E-1103-4A06-A0AA-6F63FE5E0591}" type="pres">
      <dgm:prSet presAssocID="{61A83E9B-23BB-4E06-8097-9B0527B7D882}" presName="rootComposite" presStyleCnt="0"/>
      <dgm:spPr/>
    </dgm:pt>
    <dgm:pt modelId="{666239EB-4BD2-4828-930D-426F6EA5E1E5}" type="pres">
      <dgm:prSet presAssocID="{61A83E9B-23BB-4E06-8097-9B0527B7D882}" presName="rootText" presStyleLbl="node3" presStyleIdx="0" presStyleCnt="3" custLinFactX="22603" custLinFactNeighborX="100000" custLinFactNeighborY="-352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9C1BC51-C1BE-4A07-8D17-5F02408BE1EE}" type="pres">
      <dgm:prSet presAssocID="{61A83E9B-23BB-4E06-8097-9B0527B7D882}" presName="rootConnector" presStyleLbl="node3" presStyleIdx="0" presStyleCnt="3"/>
      <dgm:spPr/>
      <dgm:t>
        <a:bodyPr/>
        <a:lstStyle/>
        <a:p>
          <a:endParaRPr lang="en-GB"/>
        </a:p>
      </dgm:t>
    </dgm:pt>
    <dgm:pt modelId="{A143C4D2-B08A-4B86-B52E-4212378C7E4F}" type="pres">
      <dgm:prSet presAssocID="{61A83E9B-23BB-4E06-8097-9B0527B7D882}" presName="hierChild4" presStyleCnt="0"/>
      <dgm:spPr/>
    </dgm:pt>
    <dgm:pt modelId="{C532142A-D4F7-40B7-B432-FC182F34962D}" type="pres">
      <dgm:prSet presAssocID="{61A83E9B-23BB-4E06-8097-9B0527B7D882}" presName="hierChild5" presStyleCnt="0"/>
      <dgm:spPr/>
    </dgm:pt>
    <dgm:pt modelId="{3473D861-684E-49B9-AB5E-88A828ABD563}" type="pres">
      <dgm:prSet presAssocID="{DF8F1484-6AD8-4F9C-A545-4E5D9541ADBD}" presName="Name35" presStyleLbl="parChTrans1D3" presStyleIdx="1" presStyleCnt="3"/>
      <dgm:spPr/>
      <dgm:t>
        <a:bodyPr/>
        <a:lstStyle/>
        <a:p>
          <a:endParaRPr lang="en-GB"/>
        </a:p>
      </dgm:t>
    </dgm:pt>
    <dgm:pt modelId="{012AE0F4-43E7-4DFC-AFBF-07E4139ED68F}" type="pres">
      <dgm:prSet presAssocID="{2A5113DA-1906-48CB-84AF-9B4935C13056}" presName="hierRoot2" presStyleCnt="0">
        <dgm:presLayoutVars>
          <dgm:hierBranch val="init"/>
        </dgm:presLayoutVars>
      </dgm:prSet>
      <dgm:spPr/>
    </dgm:pt>
    <dgm:pt modelId="{D757F627-8970-4C64-B867-43A28E798142}" type="pres">
      <dgm:prSet presAssocID="{2A5113DA-1906-48CB-84AF-9B4935C13056}" presName="rootComposite" presStyleCnt="0"/>
      <dgm:spPr/>
    </dgm:pt>
    <dgm:pt modelId="{ADABF91F-97E5-4D98-8DA7-59FCAA60B1A7}" type="pres">
      <dgm:prSet presAssocID="{2A5113DA-1906-48CB-84AF-9B4935C13056}" presName="rootText" presStyleLbl="node3" presStyleIdx="1" presStyleCnt="3" custLinFactX="18270" custLinFactNeighborX="100000" custLinFactNeighborY="-352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53F32CB-65E6-4C75-986F-25F34ED82E71}" type="pres">
      <dgm:prSet presAssocID="{2A5113DA-1906-48CB-84AF-9B4935C13056}" presName="rootConnector" presStyleLbl="node3" presStyleIdx="1" presStyleCnt="3"/>
      <dgm:spPr/>
      <dgm:t>
        <a:bodyPr/>
        <a:lstStyle/>
        <a:p>
          <a:endParaRPr lang="en-GB"/>
        </a:p>
      </dgm:t>
    </dgm:pt>
    <dgm:pt modelId="{C830BF76-6FF9-4EE1-B002-86B55B8B8DC6}" type="pres">
      <dgm:prSet presAssocID="{2A5113DA-1906-48CB-84AF-9B4935C13056}" presName="hierChild4" presStyleCnt="0"/>
      <dgm:spPr/>
    </dgm:pt>
    <dgm:pt modelId="{FA54F98D-9201-4E6F-B8B2-46092F1B9561}" type="pres">
      <dgm:prSet presAssocID="{2A5113DA-1906-48CB-84AF-9B4935C13056}" presName="hierChild5" presStyleCnt="0"/>
      <dgm:spPr/>
    </dgm:pt>
    <dgm:pt modelId="{8B8A8FB0-2FFB-4975-BB61-ABF995D394B5}" type="pres">
      <dgm:prSet presAssocID="{47F96AB9-1F89-41E1-B192-C5B4D4ACCC6C}" presName="Name35" presStyleLbl="parChTrans1D3" presStyleIdx="2" presStyleCnt="3"/>
      <dgm:spPr/>
    </dgm:pt>
    <dgm:pt modelId="{2B9B6BCE-531E-4040-96BF-E90687C353B4}" type="pres">
      <dgm:prSet presAssocID="{ACD04219-FC93-47C6-BC3B-A60F2AB5BD65}" presName="hierRoot2" presStyleCnt="0">
        <dgm:presLayoutVars>
          <dgm:hierBranch val="init"/>
        </dgm:presLayoutVars>
      </dgm:prSet>
      <dgm:spPr/>
    </dgm:pt>
    <dgm:pt modelId="{3B6F0186-4CB4-4D21-962B-B2F3CDEAAFAC}" type="pres">
      <dgm:prSet presAssocID="{ACD04219-FC93-47C6-BC3B-A60F2AB5BD65}" presName="rootComposite" presStyleCnt="0"/>
      <dgm:spPr/>
    </dgm:pt>
    <dgm:pt modelId="{958CF8D9-052B-4517-BEC6-F564A81DCE5F}" type="pres">
      <dgm:prSet presAssocID="{ACD04219-FC93-47C6-BC3B-A60F2AB5BD65}" presName="rootText" presStyleLbl="node3" presStyleIdx="2" presStyleCnt="3" custLinFactX="-100000" custLinFactNeighborX="-126342" custLinFactNeighborY="-352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F23E378-803A-4552-A060-19DF015F1B66}" type="pres">
      <dgm:prSet presAssocID="{ACD04219-FC93-47C6-BC3B-A60F2AB5BD65}" presName="rootConnector" presStyleLbl="node3" presStyleIdx="2" presStyleCnt="3"/>
      <dgm:spPr/>
      <dgm:t>
        <a:bodyPr/>
        <a:lstStyle/>
        <a:p>
          <a:endParaRPr lang="en-GB"/>
        </a:p>
      </dgm:t>
    </dgm:pt>
    <dgm:pt modelId="{A6A8039D-36CA-4500-B74F-2E83856AAD6C}" type="pres">
      <dgm:prSet presAssocID="{ACD04219-FC93-47C6-BC3B-A60F2AB5BD65}" presName="hierChild4" presStyleCnt="0"/>
      <dgm:spPr/>
    </dgm:pt>
    <dgm:pt modelId="{E42F8379-EE89-4A01-9670-19C5045390F0}" type="pres">
      <dgm:prSet presAssocID="{ACD04219-FC93-47C6-BC3B-A60F2AB5BD65}" presName="hierChild5" presStyleCnt="0"/>
      <dgm:spPr/>
    </dgm:pt>
    <dgm:pt modelId="{3D6A89FA-267B-418C-BBAF-BFB8395CD498}" type="pres">
      <dgm:prSet presAssocID="{A16FCDF6-F71F-4E8B-BE4E-B239DF8AE440}" presName="hierChild5" presStyleCnt="0"/>
      <dgm:spPr/>
    </dgm:pt>
    <dgm:pt modelId="{433C37BB-98DD-4ED9-B964-BB834CE68F10}" type="pres">
      <dgm:prSet presAssocID="{05E67CC7-7129-4A9C-ABE1-9348189743D5}" presName="hierChild3" presStyleCnt="0"/>
      <dgm:spPr/>
    </dgm:pt>
  </dgm:ptLst>
  <dgm:cxnLst>
    <dgm:cxn modelId="{DC2E008D-8AE1-40AC-9BC3-AFD36C6DD8F7}" type="presOf" srcId="{61A83E9B-23BB-4E06-8097-9B0527B7D882}" destId="{666239EB-4BD2-4828-930D-426F6EA5E1E5}" srcOrd="0" destOrd="0" presId="urn:microsoft.com/office/officeart/2005/8/layout/orgChart1"/>
    <dgm:cxn modelId="{56F2DFDA-161D-4B50-91BA-F0EE46968652}" srcId="{A16FCDF6-F71F-4E8B-BE4E-B239DF8AE440}" destId="{61A83E9B-23BB-4E06-8097-9B0527B7D882}" srcOrd="0" destOrd="0" parTransId="{4BC23FB4-E3AD-454A-8484-10B17B70A85D}" sibTransId="{079C36A0-1D54-457F-BC79-8D9762E3B546}"/>
    <dgm:cxn modelId="{8ACDC395-E38B-4596-98E6-99A0D0ED96A9}" type="presOf" srcId="{4BC23FB4-E3AD-454A-8484-10B17B70A85D}" destId="{D59F331B-C6C1-4DAB-A0F7-784BC792603E}" srcOrd="0" destOrd="0" presId="urn:microsoft.com/office/officeart/2005/8/layout/orgChart1"/>
    <dgm:cxn modelId="{2B948B9D-F7BB-4759-8F4F-3F1C4825831E}" type="presOf" srcId="{DF8F1484-6AD8-4F9C-A545-4E5D9541ADBD}" destId="{3473D861-684E-49B9-AB5E-88A828ABD563}" srcOrd="0" destOrd="0" presId="urn:microsoft.com/office/officeart/2005/8/layout/orgChart1"/>
    <dgm:cxn modelId="{E6F4CFA7-FAD1-4311-BE0B-84390E1D1520}" type="presOf" srcId="{8C107824-D807-4712-9DCF-3E584DC2667F}" destId="{0370E3E4-3F32-4C78-81C3-F1CFC4E0ECF5}" srcOrd="0" destOrd="0" presId="urn:microsoft.com/office/officeart/2005/8/layout/orgChart1"/>
    <dgm:cxn modelId="{BD45E8CA-36B1-4B3F-A07A-1852E46C0EBF}" type="presOf" srcId="{61A83E9B-23BB-4E06-8097-9B0527B7D882}" destId="{49C1BC51-C1BE-4A07-8D17-5F02408BE1EE}" srcOrd="1" destOrd="0" presId="urn:microsoft.com/office/officeart/2005/8/layout/orgChart1"/>
    <dgm:cxn modelId="{F2FF2231-F57A-4A8D-8304-871F357AD2EB}" type="presOf" srcId="{ACD04219-FC93-47C6-BC3B-A60F2AB5BD65}" destId="{958CF8D9-052B-4517-BEC6-F564A81DCE5F}" srcOrd="0" destOrd="0" presId="urn:microsoft.com/office/officeart/2005/8/layout/orgChart1"/>
    <dgm:cxn modelId="{51596A69-D339-4143-874F-F33283D673AD}" type="presOf" srcId="{A16FCDF6-F71F-4E8B-BE4E-B239DF8AE440}" destId="{2ED7F027-15F7-4AB8-B787-F5D4B5CE554D}" srcOrd="1" destOrd="0" presId="urn:microsoft.com/office/officeart/2005/8/layout/orgChart1"/>
    <dgm:cxn modelId="{3A0FA3D8-056D-42E3-AFE4-22FD8EC910FB}" srcId="{05E67CC7-7129-4A9C-ABE1-9348189743D5}" destId="{92A10797-1CAA-40A0-B07E-5A158644383F}" srcOrd="0" destOrd="0" parTransId="{ABD9AFF6-FD5E-4AEE-A284-ACA0BA3B9D42}" sibTransId="{7C06B2C7-FEFD-44F9-9D4B-C71C602FD09C}"/>
    <dgm:cxn modelId="{79BA1185-0885-41AD-B3DD-10DF89FE98AB}" type="presOf" srcId="{05E67CC7-7129-4A9C-ABE1-9348189743D5}" destId="{1B6BE8AD-D5AC-462C-9055-B625200A440F}" srcOrd="0" destOrd="0" presId="urn:microsoft.com/office/officeart/2005/8/layout/orgChart1"/>
    <dgm:cxn modelId="{0FCC0214-D13A-48D7-B199-5336B5F3571F}" type="presOf" srcId="{2A5113DA-1906-48CB-84AF-9B4935C13056}" destId="{153F32CB-65E6-4C75-986F-25F34ED82E71}" srcOrd="1" destOrd="0" presId="urn:microsoft.com/office/officeart/2005/8/layout/orgChart1"/>
    <dgm:cxn modelId="{1A63F893-9DEF-4B78-A6B2-9A38126EC863}" type="presOf" srcId="{47F96AB9-1F89-41E1-B192-C5B4D4ACCC6C}" destId="{8B8A8FB0-2FFB-4975-BB61-ABF995D394B5}" srcOrd="0" destOrd="0" presId="urn:microsoft.com/office/officeart/2005/8/layout/orgChart1"/>
    <dgm:cxn modelId="{1C2041BD-251B-4E8A-A4A1-6C37258C237D}" type="presOf" srcId="{05E67CC7-7129-4A9C-ABE1-9348189743D5}" destId="{7B32DE28-D63F-4AB4-8782-303ADB0634D2}" srcOrd="1" destOrd="0" presId="urn:microsoft.com/office/officeart/2005/8/layout/orgChart1"/>
    <dgm:cxn modelId="{EBD975B9-A2AC-415D-BA5E-8E7D19D0181D}" type="presOf" srcId="{ACD04219-FC93-47C6-BC3B-A60F2AB5BD65}" destId="{2F23E378-803A-4552-A060-19DF015F1B66}" srcOrd="1" destOrd="0" presId="urn:microsoft.com/office/officeart/2005/8/layout/orgChart1"/>
    <dgm:cxn modelId="{3FDEEDAF-FC2E-47C1-ABD3-E80CA931D56F}" srcId="{A16FCDF6-F71F-4E8B-BE4E-B239DF8AE440}" destId="{2A5113DA-1906-48CB-84AF-9B4935C13056}" srcOrd="1" destOrd="0" parTransId="{DF8F1484-6AD8-4F9C-A545-4E5D9541ADBD}" sibTransId="{F96FF7D0-ED62-4093-8490-0A5977468E39}"/>
    <dgm:cxn modelId="{AEED4BBC-C383-44BD-8D34-E393DBDAD8F5}" type="presOf" srcId="{92A10797-1CAA-40A0-B07E-5A158644383F}" destId="{A43630CB-DF9C-4801-9330-75EB36B36D17}" srcOrd="1" destOrd="0" presId="urn:microsoft.com/office/officeart/2005/8/layout/orgChart1"/>
    <dgm:cxn modelId="{B16A8BF9-DC3C-451A-9E18-B4423255F058}" type="presOf" srcId="{92A10797-1CAA-40A0-B07E-5A158644383F}" destId="{3B100E0F-55A6-4AF8-824D-1573D20AB20C}" srcOrd="0" destOrd="0" presId="urn:microsoft.com/office/officeart/2005/8/layout/orgChart1"/>
    <dgm:cxn modelId="{ADDF2C86-D2BD-488C-9A04-60DB426A1304}" srcId="{05E67CC7-7129-4A9C-ABE1-9348189743D5}" destId="{A16FCDF6-F71F-4E8B-BE4E-B239DF8AE440}" srcOrd="1" destOrd="0" parTransId="{8C107824-D807-4712-9DCF-3E584DC2667F}" sibTransId="{BB02AFCE-F2AB-4E64-9585-11D83C3C75E5}"/>
    <dgm:cxn modelId="{82671C69-F648-4114-9493-146CA42F9721}" srcId="{C9E4C159-87AD-4E33-8270-754F9A944AE6}" destId="{05E67CC7-7129-4A9C-ABE1-9348189743D5}" srcOrd="0" destOrd="0" parTransId="{6382295A-8F5F-48E6-9FFC-B6E115156711}" sibTransId="{C1F18DC7-79A3-4B27-9C0D-E7EADF8A01C1}"/>
    <dgm:cxn modelId="{10807D2D-5EA3-4BE7-A20D-9A5CAE2AD09F}" type="presOf" srcId="{2A5113DA-1906-48CB-84AF-9B4935C13056}" destId="{ADABF91F-97E5-4D98-8DA7-59FCAA60B1A7}" srcOrd="0" destOrd="0" presId="urn:microsoft.com/office/officeart/2005/8/layout/orgChart1"/>
    <dgm:cxn modelId="{E871B197-2525-4D3B-ABE4-45C623C8EF7C}" srcId="{A16FCDF6-F71F-4E8B-BE4E-B239DF8AE440}" destId="{ACD04219-FC93-47C6-BC3B-A60F2AB5BD65}" srcOrd="2" destOrd="0" parTransId="{47F96AB9-1F89-41E1-B192-C5B4D4ACCC6C}" sibTransId="{1D8321FA-D2BB-4AF7-B35B-1DDA7C0D86A9}"/>
    <dgm:cxn modelId="{06BC3ADB-80FA-438A-A581-BB355AA7CF75}" type="presOf" srcId="{A16FCDF6-F71F-4E8B-BE4E-B239DF8AE440}" destId="{D215FC8D-0BA6-451D-8C93-92C3FF561A3D}" srcOrd="0" destOrd="0" presId="urn:microsoft.com/office/officeart/2005/8/layout/orgChart1"/>
    <dgm:cxn modelId="{8242D19E-9D79-4C2E-9109-3446DBAE076F}" type="presOf" srcId="{C9E4C159-87AD-4E33-8270-754F9A944AE6}" destId="{53D1AF6C-41AE-455F-B3C4-4DD6CA2C86B5}" srcOrd="0" destOrd="0" presId="urn:microsoft.com/office/officeart/2005/8/layout/orgChart1"/>
    <dgm:cxn modelId="{FF0CFA5D-F9A4-4141-8872-F118A9D56DF5}" type="presOf" srcId="{ABD9AFF6-FD5E-4AEE-A284-ACA0BA3B9D42}" destId="{9CE882EF-049A-4EA2-B67C-47BD61201FA2}" srcOrd="0" destOrd="0" presId="urn:microsoft.com/office/officeart/2005/8/layout/orgChart1"/>
    <dgm:cxn modelId="{B1A9A322-A0F6-43E5-81C1-17555D755CC8}" type="presParOf" srcId="{53D1AF6C-41AE-455F-B3C4-4DD6CA2C86B5}" destId="{7A832E9D-89E8-480E-B1E4-E37EA35ABEC7}" srcOrd="0" destOrd="0" presId="urn:microsoft.com/office/officeart/2005/8/layout/orgChart1"/>
    <dgm:cxn modelId="{9612D911-B1AD-49D1-B9D5-8C8B7B1FF7F0}" type="presParOf" srcId="{7A832E9D-89E8-480E-B1E4-E37EA35ABEC7}" destId="{6A7EF69F-0890-4538-87BA-B076FC01141F}" srcOrd="0" destOrd="0" presId="urn:microsoft.com/office/officeart/2005/8/layout/orgChart1"/>
    <dgm:cxn modelId="{E2DAE00B-6457-4220-8D40-A2DC75FA551E}" type="presParOf" srcId="{6A7EF69F-0890-4538-87BA-B076FC01141F}" destId="{1B6BE8AD-D5AC-462C-9055-B625200A440F}" srcOrd="0" destOrd="0" presId="urn:microsoft.com/office/officeart/2005/8/layout/orgChart1"/>
    <dgm:cxn modelId="{F4D42F8D-E3C6-4D0F-8EFC-632FEC6BC20E}" type="presParOf" srcId="{6A7EF69F-0890-4538-87BA-B076FC01141F}" destId="{7B32DE28-D63F-4AB4-8782-303ADB0634D2}" srcOrd="1" destOrd="0" presId="urn:microsoft.com/office/officeart/2005/8/layout/orgChart1"/>
    <dgm:cxn modelId="{3F18EAFF-BD74-4A3B-B06A-10FC59BB4839}" type="presParOf" srcId="{7A832E9D-89E8-480E-B1E4-E37EA35ABEC7}" destId="{BD1480ED-80E9-4842-B117-D38FF8668BEA}" srcOrd="1" destOrd="0" presId="urn:microsoft.com/office/officeart/2005/8/layout/orgChart1"/>
    <dgm:cxn modelId="{94E10B1F-AA8E-4E48-BBA4-D98699AE4294}" type="presParOf" srcId="{BD1480ED-80E9-4842-B117-D38FF8668BEA}" destId="{9CE882EF-049A-4EA2-B67C-47BD61201FA2}" srcOrd="0" destOrd="0" presId="urn:microsoft.com/office/officeart/2005/8/layout/orgChart1"/>
    <dgm:cxn modelId="{AA875FC1-5A35-4A5C-9A3C-2B08ADCBE17C}" type="presParOf" srcId="{BD1480ED-80E9-4842-B117-D38FF8668BEA}" destId="{A3CE47E9-01C7-45DB-9C10-4D57755369F0}" srcOrd="1" destOrd="0" presId="urn:microsoft.com/office/officeart/2005/8/layout/orgChart1"/>
    <dgm:cxn modelId="{A22D6DAE-E7AA-4719-9EA9-9B7DA2F486D0}" type="presParOf" srcId="{A3CE47E9-01C7-45DB-9C10-4D57755369F0}" destId="{ECBB1C22-02BD-4680-9B4D-18C019E4E278}" srcOrd="0" destOrd="0" presId="urn:microsoft.com/office/officeart/2005/8/layout/orgChart1"/>
    <dgm:cxn modelId="{68481B09-0807-4006-8C65-EA7B2AD21EFA}" type="presParOf" srcId="{ECBB1C22-02BD-4680-9B4D-18C019E4E278}" destId="{3B100E0F-55A6-4AF8-824D-1573D20AB20C}" srcOrd="0" destOrd="0" presId="urn:microsoft.com/office/officeart/2005/8/layout/orgChart1"/>
    <dgm:cxn modelId="{0D8C0B35-4119-4143-BD0F-2487B85202ED}" type="presParOf" srcId="{ECBB1C22-02BD-4680-9B4D-18C019E4E278}" destId="{A43630CB-DF9C-4801-9330-75EB36B36D17}" srcOrd="1" destOrd="0" presId="urn:microsoft.com/office/officeart/2005/8/layout/orgChart1"/>
    <dgm:cxn modelId="{811198DC-64C6-4B0F-A9BD-5EE3FB0D99A0}" type="presParOf" srcId="{A3CE47E9-01C7-45DB-9C10-4D57755369F0}" destId="{641F2281-F009-4E1D-81FA-1AC3A42383A7}" srcOrd="1" destOrd="0" presId="urn:microsoft.com/office/officeart/2005/8/layout/orgChart1"/>
    <dgm:cxn modelId="{FE92CB93-0E93-47BC-9D3B-AD63B53EC673}" type="presParOf" srcId="{A3CE47E9-01C7-45DB-9C10-4D57755369F0}" destId="{1EFE3199-1924-4132-806F-42E6489D8BB5}" srcOrd="2" destOrd="0" presId="urn:microsoft.com/office/officeart/2005/8/layout/orgChart1"/>
    <dgm:cxn modelId="{D5EF7CF8-7251-48E7-9922-93C9B8DAB7E9}" type="presParOf" srcId="{BD1480ED-80E9-4842-B117-D38FF8668BEA}" destId="{0370E3E4-3F32-4C78-81C3-F1CFC4E0ECF5}" srcOrd="2" destOrd="0" presId="urn:microsoft.com/office/officeart/2005/8/layout/orgChart1"/>
    <dgm:cxn modelId="{B9F7715A-BF8F-4EF7-85EA-FE394B7DC5F5}" type="presParOf" srcId="{BD1480ED-80E9-4842-B117-D38FF8668BEA}" destId="{0D4A5FF0-A876-4279-A302-278325E63729}" srcOrd="3" destOrd="0" presId="urn:microsoft.com/office/officeart/2005/8/layout/orgChart1"/>
    <dgm:cxn modelId="{0667CF30-5AB9-4A4B-A676-0569246FE113}" type="presParOf" srcId="{0D4A5FF0-A876-4279-A302-278325E63729}" destId="{4B5BB06C-EB45-4191-82D9-C5F7E13E51E8}" srcOrd="0" destOrd="0" presId="urn:microsoft.com/office/officeart/2005/8/layout/orgChart1"/>
    <dgm:cxn modelId="{07E1F742-A423-47A5-860E-5B419D9434BE}" type="presParOf" srcId="{4B5BB06C-EB45-4191-82D9-C5F7E13E51E8}" destId="{D215FC8D-0BA6-451D-8C93-92C3FF561A3D}" srcOrd="0" destOrd="0" presId="urn:microsoft.com/office/officeart/2005/8/layout/orgChart1"/>
    <dgm:cxn modelId="{D758E3BA-81E5-4029-9212-590BB2A44ECC}" type="presParOf" srcId="{4B5BB06C-EB45-4191-82D9-C5F7E13E51E8}" destId="{2ED7F027-15F7-4AB8-B787-F5D4B5CE554D}" srcOrd="1" destOrd="0" presId="urn:microsoft.com/office/officeart/2005/8/layout/orgChart1"/>
    <dgm:cxn modelId="{ACF35446-185D-4393-BAF0-22F6041C92D8}" type="presParOf" srcId="{0D4A5FF0-A876-4279-A302-278325E63729}" destId="{9DBD275E-AF26-4314-8056-5319ABFF448D}" srcOrd="1" destOrd="0" presId="urn:microsoft.com/office/officeart/2005/8/layout/orgChart1"/>
    <dgm:cxn modelId="{FDAA88FA-8CEA-4536-BF47-C799C038A452}" type="presParOf" srcId="{9DBD275E-AF26-4314-8056-5319ABFF448D}" destId="{D59F331B-C6C1-4DAB-A0F7-784BC792603E}" srcOrd="0" destOrd="0" presId="urn:microsoft.com/office/officeart/2005/8/layout/orgChart1"/>
    <dgm:cxn modelId="{02EFCB86-879E-4131-898E-96E0147B4158}" type="presParOf" srcId="{9DBD275E-AF26-4314-8056-5319ABFF448D}" destId="{867356C8-67A6-4141-8BB4-A829CDD192C0}" srcOrd="1" destOrd="0" presId="urn:microsoft.com/office/officeart/2005/8/layout/orgChart1"/>
    <dgm:cxn modelId="{A7BEEBE6-F5F2-4765-B770-6D10FD49991F}" type="presParOf" srcId="{867356C8-67A6-4141-8BB4-A829CDD192C0}" destId="{F0598D1E-1103-4A06-A0AA-6F63FE5E0591}" srcOrd="0" destOrd="0" presId="urn:microsoft.com/office/officeart/2005/8/layout/orgChart1"/>
    <dgm:cxn modelId="{AEB3CF01-DD29-437A-845F-F38006AA26BF}" type="presParOf" srcId="{F0598D1E-1103-4A06-A0AA-6F63FE5E0591}" destId="{666239EB-4BD2-4828-930D-426F6EA5E1E5}" srcOrd="0" destOrd="0" presId="urn:microsoft.com/office/officeart/2005/8/layout/orgChart1"/>
    <dgm:cxn modelId="{64012E9F-EFF1-4B01-BA29-70A660E95D6F}" type="presParOf" srcId="{F0598D1E-1103-4A06-A0AA-6F63FE5E0591}" destId="{49C1BC51-C1BE-4A07-8D17-5F02408BE1EE}" srcOrd="1" destOrd="0" presId="urn:microsoft.com/office/officeart/2005/8/layout/orgChart1"/>
    <dgm:cxn modelId="{1EF8187E-FC36-47DD-A7F0-35C4CEA4C9B0}" type="presParOf" srcId="{867356C8-67A6-4141-8BB4-A829CDD192C0}" destId="{A143C4D2-B08A-4B86-B52E-4212378C7E4F}" srcOrd="1" destOrd="0" presId="urn:microsoft.com/office/officeart/2005/8/layout/orgChart1"/>
    <dgm:cxn modelId="{E8813092-1209-43D4-8B19-5327EC582AFC}" type="presParOf" srcId="{867356C8-67A6-4141-8BB4-A829CDD192C0}" destId="{C532142A-D4F7-40B7-B432-FC182F34962D}" srcOrd="2" destOrd="0" presId="urn:microsoft.com/office/officeart/2005/8/layout/orgChart1"/>
    <dgm:cxn modelId="{70C96C78-3FBF-4768-88B7-D0FD6229A076}" type="presParOf" srcId="{9DBD275E-AF26-4314-8056-5319ABFF448D}" destId="{3473D861-684E-49B9-AB5E-88A828ABD563}" srcOrd="2" destOrd="0" presId="urn:microsoft.com/office/officeart/2005/8/layout/orgChart1"/>
    <dgm:cxn modelId="{B5284402-1D0D-4A4B-A01D-8C17EA865424}" type="presParOf" srcId="{9DBD275E-AF26-4314-8056-5319ABFF448D}" destId="{012AE0F4-43E7-4DFC-AFBF-07E4139ED68F}" srcOrd="3" destOrd="0" presId="urn:microsoft.com/office/officeart/2005/8/layout/orgChart1"/>
    <dgm:cxn modelId="{5FF798A1-4066-4BCD-A370-8BFA995539FD}" type="presParOf" srcId="{012AE0F4-43E7-4DFC-AFBF-07E4139ED68F}" destId="{D757F627-8970-4C64-B867-43A28E798142}" srcOrd="0" destOrd="0" presId="urn:microsoft.com/office/officeart/2005/8/layout/orgChart1"/>
    <dgm:cxn modelId="{C13D84AA-6241-481A-AFA8-2EE8146CFD7F}" type="presParOf" srcId="{D757F627-8970-4C64-B867-43A28E798142}" destId="{ADABF91F-97E5-4D98-8DA7-59FCAA60B1A7}" srcOrd="0" destOrd="0" presId="urn:microsoft.com/office/officeart/2005/8/layout/orgChart1"/>
    <dgm:cxn modelId="{A9018BB3-3BD9-4958-A079-38F820363D6B}" type="presParOf" srcId="{D757F627-8970-4C64-B867-43A28E798142}" destId="{153F32CB-65E6-4C75-986F-25F34ED82E71}" srcOrd="1" destOrd="0" presId="urn:microsoft.com/office/officeart/2005/8/layout/orgChart1"/>
    <dgm:cxn modelId="{90305419-F9C0-48AD-BEC7-1C83B0C09ED3}" type="presParOf" srcId="{012AE0F4-43E7-4DFC-AFBF-07E4139ED68F}" destId="{C830BF76-6FF9-4EE1-B002-86B55B8B8DC6}" srcOrd="1" destOrd="0" presId="urn:microsoft.com/office/officeart/2005/8/layout/orgChart1"/>
    <dgm:cxn modelId="{C7843CDC-9C2D-4265-A719-3A7E0C5F713F}" type="presParOf" srcId="{012AE0F4-43E7-4DFC-AFBF-07E4139ED68F}" destId="{FA54F98D-9201-4E6F-B8B2-46092F1B9561}" srcOrd="2" destOrd="0" presId="urn:microsoft.com/office/officeart/2005/8/layout/orgChart1"/>
    <dgm:cxn modelId="{8CA70890-17E3-4176-9D8C-845515C0BB67}" type="presParOf" srcId="{9DBD275E-AF26-4314-8056-5319ABFF448D}" destId="{8B8A8FB0-2FFB-4975-BB61-ABF995D394B5}" srcOrd="4" destOrd="0" presId="urn:microsoft.com/office/officeart/2005/8/layout/orgChart1"/>
    <dgm:cxn modelId="{8C14E600-93DC-4131-8370-4B43FEA0A340}" type="presParOf" srcId="{9DBD275E-AF26-4314-8056-5319ABFF448D}" destId="{2B9B6BCE-531E-4040-96BF-E90687C353B4}" srcOrd="5" destOrd="0" presId="urn:microsoft.com/office/officeart/2005/8/layout/orgChart1"/>
    <dgm:cxn modelId="{0FDF7007-F4A0-464C-B469-A810FBF88B43}" type="presParOf" srcId="{2B9B6BCE-531E-4040-96BF-E90687C353B4}" destId="{3B6F0186-4CB4-4D21-962B-B2F3CDEAAFAC}" srcOrd="0" destOrd="0" presId="urn:microsoft.com/office/officeart/2005/8/layout/orgChart1"/>
    <dgm:cxn modelId="{10A16F2F-5FE7-4900-A2A7-B9DDCD67D57B}" type="presParOf" srcId="{3B6F0186-4CB4-4D21-962B-B2F3CDEAAFAC}" destId="{958CF8D9-052B-4517-BEC6-F564A81DCE5F}" srcOrd="0" destOrd="0" presId="urn:microsoft.com/office/officeart/2005/8/layout/orgChart1"/>
    <dgm:cxn modelId="{C0D611F2-B130-4ADE-89C4-9A36E118F431}" type="presParOf" srcId="{3B6F0186-4CB4-4D21-962B-B2F3CDEAAFAC}" destId="{2F23E378-803A-4552-A060-19DF015F1B66}" srcOrd="1" destOrd="0" presId="urn:microsoft.com/office/officeart/2005/8/layout/orgChart1"/>
    <dgm:cxn modelId="{C6416A3C-879E-499E-88A1-327DE8DF8776}" type="presParOf" srcId="{2B9B6BCE-531E-4040-96BF-E90687C353B4}" destId="{A6A8039D-36CA-4500-B74F-2E83856AAD6C}" srcOrd="1" destOrd="0" presId="urn:microsoft.com/office/officeart/2005/8/layout/orgChart1"/>
    <dgm:cxn modelId="{5647C87A-EB53-47AB-9026-D9FF3BFDFDFD}" type="presParOf" srcId="{2B9B6BCE-531E-4040-96BF-E90687C353B4}" destId="{E42F8379-EE89-4A01-9670-19C5045390F0}" srcOrd="2" destOrd="0" presId="urn:microsoft.com/office/officeart/2005/8/layout/orgChart1"/>
    <dgm:cxn modelId="{8DF11DEC-E1B7-473C-A791-168B09E87673}" type="presParOf" srcId="{0D4A5FF0-A876-4279-A302-278325E63729}" destId="{3D6A89FA-267B-418C-BBAF-BFB8395CD498}" srcOrd="2" destOrd="0" presId="urn:microsoft.com/office/officeart/2005/8/layout/orgChart1"/>
    <dgm:cxn modelId="{BA7F882C-5D5E-4203-BBE5-8460D333BF92}" type="presParOf" srcId="{7A832E9D-89E8-480E-B1E4-E37EA35ABEC7}" destId="{433C37BB-98DD-4ED9-B964-BB834CE68F1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B8A8FB0-2FFB-4975-BB61-ABF995D394B5}">
      <dsp:nvSpPr>
        <dsp:cNvPr id="0" name=""/>
        <dsp:cNvSpPr/>
      </dsp:nvSpPr>
      <dsp:spPr>
        <a:xfrm>
          <a:off x="1659845" y="2571358"/>
          <a:ext cx="2928273" cy="545201"/>
        </a:xfrm>
        <a:custGeom>
          <a:avLst/>
          <a:gdLst/>
          <a:ahLst/>
          <a:cxnLst/>
          <a:rect l="0" t="0" r="0" b="0"/>
          <a:pathLst>
            <a:path>
              <a:moveTo>
                <a:pt x="2928273" y="0"/>
              </a:moveTo>
              <a:lnTo>
                <a:pt x="2928273" y="311896"/>
              </a:lnTo>
              <a:lnTo>
                <a:pt x="0" y="311896"/>
              </a:lnTo>
              <a:lnTo>
                <a:pt x="0" y="5452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73D861-684E-49B9-AB5E-88A828ABD563}">
      <dsp:nvSpPr>
        <dsp:cNvPr id="0" name=""/>
        <dsp:cNvSpPr/>
      </dsp:nvSpPr>
      <dsp:spPr>
        <a:xfrm>
          <a:off x="4588118" y="2571358"/>
          <a:ext cx="2040290" cy="545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1896"/>
              </a:lnTo>
              <a:lnTo>
                <a:pt x="2040290" y="311896"/>
              </a:lnTo>
              <a:lnTo>
                <a:pt x="2040290" y="5452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9F331B-C6C1-4DAB-A0F7-784BC792603E}">
      <dsp:nvSpPr>
        <dsp:cNvPr id="0" name=""/>
        <dsp:cNvSpPr/>
      </dsp:nvSpPr>
      <dsp:spPr>
        <a:xfrm>
          <a:off x="4036117" y="2571358"/>
          <a:ext cx="552000" cy="545201"/>
        </a:xfrm>
        <a:custGeom>
          <a:avLst/>
          <a:gdLst/>
          <a:ahLst/>
          <a:cxnLst/>
          <a:rect l="0" t="0" r="0" b="0"/>
          <a:pathLst>
            <a:path>
              <a:moveTo>
                <a:pt x="552000" y="0"/>
              </a:moveTo>
              <a:lnTo>
                <a:pt x="552000" y="311896"/>
              </a:lnTo>
              <a:lnTo>
                <a:pt x="0" y="311896"/>
              </a:lnTo>
              <a:lnTo>
                <a:pt x="0" y="5452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70E3E4-3F32-4C78-81C3-F1CFC4E0ECF5}">
      <dsp:nvSpPr>
        <dsp:cNvPr id="0" name=""/>
        <dsp:cNvSpPr/>
      </dsp:nvSpPr>
      <dsp:spPr>
        <a:xfrm>
          <a:off x="2656215" y="1111499"/>
          <a:ext cx="1931903" cy="348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575"/>
              </a:lnTo>
              <a:lnTo>
                <a:pt x="1931903" y="115575"/>
              </a:lnTo>
              <a:lnTo>
                <a:pt x="1931903" y="3488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E882EF-049A-4EA2-B67C-47BD61201FA2}">
      <dsp:nvSpPr>
        <dsp:cNvPr id="0" name=""/>
        <dsp:cNvSpPr/>
      </dsp:nvSpPr>
      <dsp:spPr>
        <a:xfrm>
          <a:off x="1110978" y="1111499"/>
          <a:ext cx="1545237" cy="348880"/>
        </a:xfrm>
        <a:custGeom>
          <a:avLst/>
          <a:gdLst/>
          <a:ahLst/>
          <a:cxnLst/>
          <a:rect l="0" t="0" r="0" b="0"/>
          <a:pathLst>
            <a:path>
              <a:moveTo>
                <a:pt x="1545237" y="0"/>
              </a:moveTo>
              <a:lnTo>
                <a:pt x="1545237" y="115575"/>
              </a:lnTo>
              <a:lnTo>
                <a:pt x="0" y="115575"/>
              </a:lnTo>
              <a:lnTo>
                <a:pt x="0" y="3488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6BE8AD-D5AC-462C-9055-B625200A440F}">
      <dsp:nvSpPr>
        <dsp:cNvPr id="0" name=""/>
        <dsp:cNvSpPr/>
      </dsp:nvSpPr>
      <dsp:spPr>
        <a:xfrm>
          <a:off x="1545237" y="520"/>
          <a:ext cx="2221957" cy="11109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sz="18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eventualities</a:t>
          </a:r>
          <a:endParaRPr kumimoji="0" lang="en-GB" sz="1800" b="1" i="0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/>
            <a:cs typeface="Arial" charset="0"/>
          </a:endParaRPr>
        </a:p>
      </dsp:txBody>
      <dsp:txXfrm>
        <a:off x="1545237" y="520"/>
        <a:ext cx="2221957" cy="1110978"/>
      </dsp:txXfrm>
    </dsp:sp>
    <dsp:sp modelId="{3B100E0F-55A6-4AF8-824D-1573D20AB20C}">
      <dsp:nvSpPr>
        <dsp:cNvPr id="0" name=""/>
        <dsp:cNvSpPr/>
      </dsp:nvSpPr>
      <dsp:spPr>
        <a:xfrm>
          <a:off x="0" y="1460380"/>
          <a:ext cx="2221957" cy="11109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sz="18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State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sz="1800" b="1" i="1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know Greek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sz="18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(-telic)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GB" sz="18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cs typeface="Arial" charset="0"/>
          </a:endParaRPr>
        </a:p>
      </dsp:txBody>
      <dsp:txXfrm>
        <a:off x="0" y="1460380"/>
        <a:ext cx="2221957" cy="1110978"/>
      </dsp:txXfrm>
    </dsp:sp>
    <dsp:sp modelId="{D215FC8D-0BA6-451D-8C93-92C3FF561A3D}">
      <dsp:nvSpPr>
        <dsp:cNvPr id="0" name=""/>
        <dsp:cNvSpPr/>
      </dsp:nvSpPr>
      <dsp:spPr>
        <a:xfrm>
          <a:off x="3477140" y="1460380"/>
          <a:ext cx="2221957" cy="11109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sz="18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event</a:t>
          </a:r>
        </a:p>
      </dsp:txBody>
      <dsp:txXfrm>
        <a:off x="3477140" y="1460380"/>
        <a:ext cx="2221957" cy="1110978"/>
      </dsp:txXfrm>
    </dsp:sp>
    <dsp:sp modelId="{666239EB-4BD2-4828-930D-426F6EA5E1E5}">
      <dsp:nvSpPr>
        <dsp:cNvPr id="0" name=""/>
        <dsp:cNvSpPr/>
      </dsp:nvSpPr>
      <dsp:spPr>
        <a:xfrm>
          <a:off x="2925139" y="3116560"/>
          <a:ext cx="2221957" cy="11109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sz="18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Accomplishment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sz="1800" b="1" i="1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run a </a:t>
          </a:r>
          <a:r>
            <a:rPr kumimoji="0" lang="en-GB" sz="1800" b="1" i="1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marathon</a:t>
          </a:r>
          <a:endParaRPr kumimoji="0" lang="mt-MT" sz="1800" b="1" i="1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sz="18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(+telic)</a:t>
          </a:r>
          <a:endParaRPr kumimoji="0" lang="en-GB" sz="1800" b="1" i="0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/>
            <a:cs typeface="Arial" charset="0"/>
          </a:endParaRPr>
        </a:p>
      </dsp:txBody>
      <dsp:txXfrm>
        <a:off x="2925139" y="3116560"/>
        <a:ext cx="2221957" cy="1110978"/>
      </dsp:txXfrm>
    </dsp:sp>
    <dsp:sp modelId="{ADABF91F-97E5-4D98-8DA7-59FCAA60B1A7}">
      <dsp:nvSpPr>
        <dsp:cNvPr id="0" name=""/>
        <dsp:cNvSpPr/>
      </dsp:nvSpPr>
      <dsp:spPr>
        <a:xfrm>
          <a:off x="5517430" y="3116560"/>
          <a:ext cx="2221957" cy="11109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1800" b="1" kern="1200" dirty="0" smtClean="0"/>
            <a:t>Achievement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1800" b="1" i="1" kern="1200" dirty="0" smtClean="0"/>
            <a:t>recognise Pip</a:t>
          </a:r>
          <a:endParaRPr lang="mt-MT" sz="1800" b="1" i="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1800" b="1" i="0" kern="1200" dirty="0" smtClean="0"/>
            <a:t>(+telic)</a:t>
          </a:r>
          <a:endParaRPr lang="en-GB" sz="1800" b="1" i="1" kern="1200" dirty="0"/>
        </a:p>
      </dsp:txBody>
      <dsp:txXfrm>
        <a:off x="5517430" y="3116560"/>
        <a:ext cx="2221957" cy="1110978"/>
      </dsp:txXfrm>
    </dsp:sp>
    <dsp:sp modelId="{958CF8D9-052B-4517-BEC6-F564A81DCE5F}">
      <dsp:nvSpPr>
        <dsp:cNvPr id="0" name=""/>
        <dsp:cNvSpPr/>
      </dsp:nvSpPr>
      <dsp:spPr>
        <a:xfrm>
          <a:off x="548866" y="3116560"/>
          <a:ext cx="2221957" cy="11109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1800" b="1" kern="1200" dirty="0" smtClean="0"/>
            <a:t>Activity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1800" b="1" i="1" kern="1200" dirty="0" smtClean="0"/>
            <a:t>push a cart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1800" b="1" i="0" kern="1200" dirty="0" smtClean="0"/>
            <a:t>(-telic)</a:t>
          </a:r>
          <a:endParaRPr lang="en-GB" sz="1800" b="1" i="0" kern="1200" dirty="0"/>
        </a:p>
      </dsp:txBody>
      <dsp:txXfrm>
        <a:off x="548866" y="3116560"/>
        <a:ext cx="2221957" cy="11109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09/05/2011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09/05/2011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09/05/2011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09/05/2011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09/05/2011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09/05/2011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09/05/2011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09/05/2011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09/05/2011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09/05/2011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09/05/2011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FB2777-EE04-47CD-932B-FF367EB4D334}" type="datetimeFigureOut">
              <a:rPr lang="en-GB" smtClean="0"/>
              <a:pPr/>
              <a:t>09/05/2011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t-MT" dirty="0" smtClean="0"/>
              <a:t>Albert Gatt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t-MT" dirty="0" smtClean="0"/>
              <a:t>LIN3021 Formal Semantics</a:t>
            </a:r>
            <a:br>
              <a:rPr lang="mt-MT" dirty="0" smtClean="0"/>
            </a:br>
            <a:r>
              <a:rPr lang="mt-MT" dirty="0" smtClean="0"/>
              <a:t>Lecture 11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Extension vs intension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Consider the same world </a:t>
            </a:r>
            <a:r>
              <a:rPr lang="mt-MT" i="1" dirty="0" smtClean="0"/>
              <a:t>w</a:t>
            </a:r>
            <a:r>
              <a:rPr lang="mt-MT" dirty="0" smtClean="0"/>
              <a:t> and the truth of this sentence:</a:t>
            </a:r>
          </a:p>
          <a:p>
            <a:pPr lvl="1"/>
            <a:r>
              <a:rPr lang="mt-MT" i="1" dirty="0" smtClean="0"/>
              <a:t>Philip </a:t>
            </a:r>
            <a:r>
              <a:rPr lang="mt-MT" i="1" u="sng" dirty="0" smtClean="0"/>
              <a:t>should</a:t>
            </a:r>
            <a:r>
              <a:rPr lang="mt-MT" i="1" dirty="0" smtClean="0"/>
              <a:t> stop being </a:t>
            </a:r>
            <a:r>
              <a:rPr lang="mt-MT" i="1" u="sng" dirty="0" smtClean="0"/>
              <a:t>the president of KSU</a:t>
            </a:r>
            <a:endParaRPr lang="mt-MT" u="sng" dirty="0" smtClean="0"/>
          </a:p>
          <a:p>
            <a:r>
              <a:rPr lang="mt-MT" dirty="0" smtClean="0"/>
              <a:t>Since Philip is also the tallest student at uni, can we now substitute and leave the truth conditions intact?</a:t>
            </a:r>
          </a:p>
          <a:p>
            <a:pPr lvl="1"/>
            <a:r>
              <a:rPr lang="mt-MT" i="1" dirty="0" smtClean="0"/>
              <a:t>Philip should stop being </a:t>
            </a:r>
            <a:r>
              <a:rPr lang="mt-MT" i="1" u="sng" dirty="0" smtClean="0"/>
              <a:t>the tallest student at uni</a:t>
            </a:r>
          </a:p>
          <a:p>
            <a:pPr lvl="1"/>
            <a:r>
              <a:rPr lang="mt-MT" i="1" dirty="0" smtClean="0"/>
              <a:t>Philip should stop being </a:t>
            </a:r>
            <a:r>
              <a:rPr lang="mt-MT" i="1" u="sng" dirty="0" smtClean="0"/>
              <a:t>Philip</a:t>
            </a:r>
          </a:p>
          <a:p>
            <a:r>
              <a:rPr lang="mt-MT" dirty="0" smtClean="0"/>
              <a:t>It seems that </a:t>
            </a:r>
            <a:r>
              <a:rPr lang="mt-MT" i="1" dirty="0" smtClean="0"/>
              <a:t>should</a:t>
            </a:r>
            <a:r>
              <a:rPr lang="mt-MT" dirty="0" smtClean="0"/>
              <a:t> changes things somewhat.</a:t>
            </a:r>
          </a:p>
          <a:p>
            <a:r>
              <a:rPr lang="mt-MT" dirty="0" smtClean="0"/>
              <a:t>We are in a </a:t>
            </a:r>
            <a:r>
              <a:rPr lang="mt-MT" b="1" dirty="0" smtClean="0">
                <a:solidFill>
                  <a:schemeClr val="accent1"/>
                </a:solidFill>
              </a:rPr>
              <a:t>non-local, i.e.</a:t>
            </a:r>
            <a:r>
              <a:rPr lang="mt-MT" dirty="0" smtClean="0">
                <a:solidFill>
                  <a:schemeClr val="accent1"/>
                </a:solidFill>
              </a:rPr>
              <a:t> </a:t>
            </a:r>
            <a:r>
              <a:rPr lang="mt-MT" b="1" dirty="0" smtClean="0">
                <a:solidFill>
                  <a:schemeClr val="accent1"/>
                </a:solidFill>
              </a:rPr>
              <a:t>intensional context</a:t>
            </a:r>
            <a:r>
              <a:rPr lang="mt-MT" dirty="0" smtClean="0">
                <a:solidFill>
                  <a:schemeClr val="accent1"/>
                </a:solidFill>
              </a:rPr>
              <a:t>. </a:t>
            </a:r>
            <a:endParaRPr lang="mt-MT" dirty="0" smtClean="0"/>
          </a:p>
          <a:p>
            <a:r>
              <a:rPr lang="mt-MT" dirty="0" smtClean="0"/>
              <a:t>Co-extensive expressions with different sense cannot be substituted </a:t>
            </a:r>
            <a:r>
              <a:rPr lang="mt-MT" i="1" dirty="0" smtClean="0"/>
              <a:t>salva veritate</a:t>
            </a:r>
            <a:r>
              <a:rPr lang="mt-MT" dirty="0" smtClean="0"/>
              <a:t>.</a:t>
            </a:r>
          </a:p>
          <a:p>
            <a:pPr lvl="1"/>
            <a:endParaRPr lang="mt-MT" i="1" u="sng" dirty="0" smtClean="0"/>
          </a:p>
          <a:p>
            <a:endParaRPr lang="mt-MT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t-MT" dirty="0" smtClean="0"/>
              <a:t>Some well-known intensional contexts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Modal verbs:</a:t>
            </a:r>
          </a:p>
          <a:p>
            <a:pPr lvl="1"/>
            <a:r>
              <a:rPr lang="mt-MT" i="1" dirty="0" smtClean="0"/>
              <a:t>Philip </a:t>
            </a:r>
            <a:r>
              <a:rPr lang="mt-MT" i="1" u="sng" dirty="0" smtClean="0"/>
              <a:t>should</a:t>
            </a:r>
            <a:r>
              <a:rPr lang="mt-MT" i="1" dirty="0" smtClean="0"/>
              <a:t> stop being the president of KSU</a:t>
            </a:r>
            <a:endParaRPr lang="mt-MT" dirty="0" smtClean="0"/>
          </a:p>
          <a:p>
            <a:pPr lvl="1"/>
            <a:r>
              <a:rPr lang="mt-MT" i="1" dirty="0" smtClean="0"/>
              <a:t>Philip </a:t>
            </a:r>
            <a:r>
              <a:rPr lang="mt-MT" i="1" u="sng" dirty="0" smtClean="0"/>
              <a:t>must</a:t>
            </a:r>
            <a:r>
              <a:rPr lang="mt-MT" i="1" dirty="0" smtClean="0"/>
              <a:t> stop being the president of KSU</a:t>
            </a:r>
            <a:endParaRPr lang="mt-MT" dirty="0" smtClean="0"/>
          </a:p>
          <a:p>
            <a:pPr lvl="1"/>
            <a:r>
              <a:rPr lang="mt-MT" i="1" dirty="0" smtClean="0"/>
              <a:t>Philip </a:t>
            </a:r>
            <a:r>
              <a:rPr lang="mt-MT" i="1" u="sng" dirty="0" smtClean="0"/>
              <a:t>may</a:t>
            </a:r>
            <a:r>
              <a:rPr lang="mt-MT" i="1" dirty="0" smtClean="0"/>
              <a:t> stop being the president of KSU</a:t>
            </a:r>
            <a:endParaRPr lang="mt-MT" dirty="0" smtClean="0"/>
          </a:p>
          <a:p>
            <a:endParaRPr lang="mt-MT" i="1" dirty="0" smtClean="0"/>
          </a:p>
          <a:p>
            <a:r>
              <a:rPr lang="mt-MT" dirty="0" smtClean="0"/>
              <a:t>Sentence-embedding verbs, especially those related to mental states:</a:t>
            </a:r>
          </a:p>
          <a:p>
            <a:pPr lvl="1"/>
            <a:r>
              <a:rPr lang="mt-MT" i="1" dirty="0" smtClean="0"/>
              <a:t>Philip believes he is </a:t>
            </a:r>
            <a:r>
              <a:rPr lang="mt-MT" i="1" u="sng" dirty="0" smtClean="0"/>
              <a:t>the president of KSU</a:t>
            </a:r>
            <a:endParaRPr lang="mt-MT" dirty="0" smtClean="0"/>
          </a:p>
          <a:p>
            <a:pPr lvl="1"/>
            <a:r>
              <a:rPr lang="mt-MT" i="1" dirty="0" smtClean="0"/>
              <a:t>Philip believes he is </a:t>
            </a:r>
            <a:r>
              <a:rPr lang="mt-MT" i="1" u="sng" dirty="0" smtClean="0"/>
              <a:t>the tallest student at uni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Why substitution fails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895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mt-MT" i="1" dirty="0" smtClean="0"/>
              <a:t>Philip </a:t>
            </a:r>
            <a:r>
              <a:rPr lang="mt-MT" i="1" u="sng" dirty="0" smtClean="0"/>
              <a:t>should</a:t>
            </a:r>
            <a:r>
              <a:rPr lang="mt-MT" i="1" dirty="0" smtClean="0"/>
              <a:t> stop being </a:t>
            </a:r>
            <a:r>
              <a:rPr lang="mt-MT" i="1" u="sng" dirty="0" smtClean="0"/>
              <a:t>the president of KSU</a:t>
            </a:r>
            <a:endParaRPr lang="mt-MT" u="sng" dirty="0" smtClean="0"/>
          </a:p>
          <a:p>
            <a:pPr algn="ctr">
              <a:buNone/>
            </a:pPr>
            <a:r>
              <a:rPr lang="mt-MT" i="1" dirty="0" smtClean="0"/>
              <a:t>Philip </a:t>
            </a:r>
            <a:r>
              <a:rPr lang="mt-MT" i="1" u="sng" dirty="0" smtClean="0"/>
              <a:t>should</a:t>
            </a:r>
            <a:r>
              <a:rPr lang="mt-MT" i="1" dirty="0" smtClean="0"/>
              <a:t> stop being </a:t>
            </a:r>
            <a:r>
              <a:rPr lang="mt-MT" i="1" u="sng" dirty="0" smtClean="0"/>
              <a:t>the tallest student at uni</a:t>
            </a:r>
          </a:p>
          <a:p>
            <a:r>
              <a:rPr lang="mt-MT" dirty="0" smtClean="0"/>
              <a:t>The </a:t>
            </a:r>
            <a:r>
              <a:rPr lang="mt-MT" b="1" dirty="0" smtClean="0">
                <a:solidFill>
                  <a:schemeClr val="accent1"/>
                </a:solidFill>
              </a:rPr>
              <a:t>sense</a:t>
            </a:r>
            <a:r>
              <a:rPr lang="mt-MT" dirty="0" smtClean="0"/>
              <a:t> plays a much more important role .</a:t>
            </a:r>
          </a:p>
          <a:p>
            <a:r>
              <a:rPr lang="mt-MT" dirty="0" smtClean="0"/>
              <a:t>In fact, roughly speaking, we can equate</a:t>
            </a:r>
          </a:p>
          <a:p>
            <a:pPr lvl="1"/>
            <a:r>
              <a:rPr lang="mt-MT" dirty="0" smtClean="0"/>
              <a:t>The </a:t>
            </a:r>
            <a:r>
              <a:rPr lang="mt-MT" b="1" dirty="0" smtClean="0">
                <a:solidFill>
                  <a:schemeClr val="accent1"/>
                </a:solidFill>
              </a:rPr>
              <a:t>reference</a:t>
            </a:r>
            <a:r>
              <a:rPr lang="mt-MT" dirty="0" smtClean="0"/>
              <a:t> of an expression with its </a:t>
            </a:r>
            <a:r>
              <a:rPr lang="mt-MT" b="1" dirty="0" smtClean="0">
                <a:solidFill>
                  <a:schemeClr val="accent1"/>
                </a:solidFill>
              </a:rPr>
              <a:t>extensional</a:t>
            </a:r>
            <a:r>
              <a:rPr lang="mt-MT" dirty="0" smtClean="0"/>
              <a:t> meaning</a:t>
            </a:r>
          </a:p>
          <a:p>
            <a:pPr lvl="1"/>
            <a:r>
              <a:rPr lang="mt-MT" dirty="0" smtClean="0"/>
              <a:t>The </a:t>
            </a:r>
            <a:r>
              <a:rPr lang="mt-MT" b="1" dirty="0" smtClean="0">
                <a:solidFill>
                  <a:schemeClr val="accent1"/>
                </a:solidFill>
              </a:rPr>
              <a:t>sense</a:t>
            </a:r>
            <a:r>
              <a:rPr lang="mt-MT" dirty="0" smtClean="0"/>
              <a:t> of an expression with its </a:t>
            </a:r>
            <a:r>
              <a:rPr lang="mt-MT" b="1" dirty="0" smtClean="0">
                <a:solidFill>
                  <a:schemeClr val="accent1"/>
                </a:solidFill>
              </a:rPr>
              <a:t>intensional</a:t>
            </a:r>
            <a:r>
              <a:rPr lang="mt-MT" dirty="0" smtClean="0">
                <a:solidFill>
                  <a:schemeClr val="accent1"/>
                </a:solidFill>
              </a:rPr>
              <a:t> </a:t>
            </a:r>
            <a:r>
              <a:rPr lang="mt-MT" dirty="0" smtClean="0"/>
              <a:t>meaning</a:t>
            </a:r>
          </a:p>
          <a:p>
            <a:r>
              <a:rPr lang="mt-MT" dirty="0" smtClean="0"/>
              <a:t>Substitution fails because:</a:t>
            </a:r>
          </a:p>
          <a:p>
            <a:pPr lvl="1"/>
            <a:r>
              <a:rPr lang="mt-MT" dirty="0" smtClean="0"/>
              <a:t>We can conceive of worlds where Philip is indeed the president of KSU, but is not the tallest student at uni.</a:t>
            </a:r>
          </a:p>
          <a:p>
            <a:pPr lvl="1"/>
            <a:r>
              <a:rPr lang="mt-MT" dirty="0" smtClean="0"/>
              <a:t>(This, incidentally, is one way to operationalise the notion of sense)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Belief sentences and substitution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6152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Consider (after Heim &amp; </a:t>
            </a:r>
            <a:r>
              <a:rPr lang="en-GB" dirty="0" err="1" smtClean="0"/>
              <a:t>Kratzer</a:t>
            </a:r>
            <a:r>
              <a:rPr lang="en-GB" dirty="0" smtClean="0"/>
              <a:t> 1998):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i="1" dirty="0" smtClean="0"/>
              <a:t>Mary believes </a:t>
            </a:r>
            <a:r>
              <a:rPr lang="en-GB" i="1" u="sng" dirty="0" smtClean="0"/>
              <a:t>Jan is loyal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i="1" dirty="0" smtClean="0"/>
              <a:t>Mary believes </a:t>
            </a:r>
            <a:r>
              <a:rPr lang="en-GB" i="1" u="sng" dirty="0" smtClean="0"/>
              <a:t>Dick is deceitful</a:t>
            </a:r>
            <a:endParaRPr lang="en-GB" i="1" dirty="0" smtClean="0"/>
          </a:p>
          <a:p>
            <a:pPr lvl="1"/>
            <a:r>
              <a:rPr lang="en-GB" dirty="0" smtClean="0"/>
              <a:t>Compositionality dictates that the meaning of these sentences should be computed from the meaning of </a:t>
            </a:r>
            <a:r>
              <a:rPr lang="en-GB" i="1" dirty="0" smtClean="0"/>
              <a:t>Mary believes</a:t>
            </a:r>
            <a:r>
              <a:rPr lang="en-GB" dirty="0" smtClean="0"/>
              <a:t> + the meaning of the embedded sentences.</a:t>
            </a:r>
          </a:p>
          <a:p>
            <a:r>
              <a:rPr lang="en-GB" dirty="0" smtClean="0"/>
              <a:t>Suppose that in our world </a:t>
            </a:r>
            <a:r>
              <a:rPr lang="en-GB" i="1" dirty="0" smtClean="0"/>
              <a:t>w,</a:t>
            </a:r>
            <a:r>
              <a:rPr lang="en-GB" dirty="0" smtClean="0"/>
              <a:t> both embedded sentences are true. Therefore:</a:t>
            </a:r>
          </a:p>
          <a:p>
            <a:pPr lvl="1"/>
            <a:r>
              <a:rPr lang="en-GB" dirty="0" smtClean="0"/>
              <a:t>[[Jan is loyal]] = [[Dick is deceitful]] = 1</a:t>
            </a:r>
          </a:p>
          <a:p>
            <a:r>
              <a:rPr lang="en-GB" dirty="0" smtClean="0"/>
              <a:t>Compositionally, the two sentences will both have the same truth value. But is this what we want?</a:t>
            </a:r>
          </a:p>
          <a:p>
            <a:pPr lvl="1"/>
            <a:r>
              <a:rPr lang="en-GB" dirty="0" smtClean="0"/>
              <a:t>Clearly, we have the same substitution problem for embedded sentences as we do for NPs and predicates in non-extensional contexts.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Intensional</a:t>
            </a:r>
            <a:r>
              <a:rPr lang="en-GB" dirty="0" smtClean="0"/>
              <a:t> adjectives (again)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Same problem with </a:t>
            </a:r>
            <a:r>
              <a:rPr lang="en-GB" dirty="0" err="1" smtClean="0"/>
              <a:t>substition</a:t>
            </a:r>
            <a:r>
              <a:rPr lang="en-GB" dirty="0" smtClean="0"/>
              <a:t>:</a:t>
            </a:r>
          </a:p>
          <a:p>
            <a:pPr lvl="1"/>
            <a:r>
              <a:rPr lang="en-GB" i="1" dirty="0" smtClean="0"/>
              <a:t>Von Braun is </a:t>
            </a:r>
            <a:r>
              <a:rPr lang="en-GB" i="1" u="sng" dirty="0" smtClean="0"/>
              <a:t>an alleged murderer</a:t>
            </a:r>
            <a:endParaRPr lang="en-GB" dirty="0" smtClean="0"/>
          </a:p>
          <a:p>
            <a:pPr lvl="1"/>
            <a:r>
              <a:rPr lang="en-GB" i="1" dirty="0" smtClean="0"/>
              <a:t>Von Braun is </a:t>
            </a:r>
            <a:r>
              <a:rPr lang="en-GB" i="1" u="sng" dirty="0" smtClean="0"/>
              <a:t>a Swede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Somehow, here too, we don’t want to allow substitution inside the context of </a:t>
            </a:r>
            <a:r>
              <a:rPr lang="en-GB" i="1" dirty="0" smtClean="0"/>
              <a:t>alleged</a:t>
            </a:r>
            <a:r>
              <a:rPr lang="en-GB" dirty="0" smtClean="0"/>
              <a:t> (</a:t>
            </a:r>
            <a:r>
              <a:rPr lang="en-GB" dirty="0" smtClean="0">
                <a:sym typeface="Wingdings" pitchFamily="2" charset="2"/>
              </a:rPr>
              <a:t> *</a:t>
            </a:r>
            <a:r>
              <a:rPr lang="en-GB" i="1" dirty="0" smtClean="0">
                <a:sym typeface="Wingdings" pitchFamily="2" charset="2"/>
              </a:rPr>
              <a:t>von Braun is an alleged Swede</a:t>
            </a:r>
            <a:r>
              <a:rPr lang="en-GB" dirty="0" smtClean="0">
                <a:sym typeface="Wingdings" pitchFamily="2" charset="2"/>
              </a:rPr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all of these examples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In each of these examples, we have some NL expression, which:</a:t>
            </a:r>
          </a:p>
          <a:p>
            <a:pPr lvl="1"/>
            <a:r>
              <a:rPr lang="en-GB" dirty="0" smtClean="0"/>
              <a:t>Creates a context in which substitution fails</a:t>
            </a:r>
          </a:p>
          <a:p>
            <a:pPr lvl="2"/>
            <a:r>
              <a:rPr lang="en-GB" dirty="0" smtClean="0"/>
              <a:t>Otherwise known as an “opaque” or “</a:t>
            </a:r>
            <a:r>
              <a:rPr lang="en-GB" dirty="0" err="1" smtClean="0"/>
              <a:t>intensional</a:t>
            </a:r>
            <a:r>
              <a:rPr lang="en-GB" dirty="0" smtClean="0"/>
              <a:t>” context</a:t>
            </a:r>
          </a:p>
          <a:p>
            <a:pPr lvl="2"/>
            <a:r>
              <a:rPr lang="en-GB" dirty="0" smtClean="0"/>
              <a:t>E.g. Modals like </a:t>
            </a:r>
            <a:r>
              <a:rPr lang="en-GB" i="1" dirty="0" smtClean="0"/>
              <a:t>may</a:t>
            </a:r>
            <a:r>
              <a:rPr lang="en-GB" dirty="0" smtClean="0"/>
              <a:t>, adjectives like </a:t>
            </a:r>
            <a:r>
              <a:rPr lang="en-GB" i="1" dirty="0" smtClean="0"/>
              <a:t>alleged</a:t>
            </a:r>
            <a:r>
              <a:rPr lang="en-GB" dirty="0" smtClean="0"/>
              <a:t>, verbs like </a:t>
            </a:r>
            <a:r>
              <a:rPr lang="en-GB" i="1" dirty="0" smtClean="0"/>
              <a:t>believe</a:t>
            </a:r>
            <a:endParaRPr lang="en-GB" dirty="0" smtClean="0"/>
          </a:p>
          <a:p>
            <a:pPr lvl="1"/>
            <a:r>
              <a:rPr lang="en-GB" dirty="0" smtClean="0"/>
              <a:t>In that context, it is no longer the </a:t>
            </a:r>
            <a:r>
              <a:rPr lang="en-GB" b="1" dirty="0" smtClean="0"/>
              <a:t>extension</a:t>
            </a:r>
            <a:r>
              <a:rPr lang="en-GB" dirty="0" smtClean="0"/>
              <a:t> in a specific (local) world that counts, but the </a:t>
            </a:r>
            <a:r>
              <a:rPr lang="en-GB" b="1" dirty="0" smtClean="0"/>
              <a:t>sense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Sense </a:t>
            </a:r>
            <a:r>
              <a:rPr lang="en-GB" dirty="0" err="1" smtClean="0"/>
              <a:t>vs</a:t>
            </a:r>
            <a:r>
              <a:rPr lang="en-GB" dirty="0" smtClean="0"/>
              <a:t> extension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We’ve said that the sense of expressions matter in </a:t>
            </a:r>
            <a:r>
              <a:rPr lang="en-GB" dirty="0" err="1" smtClean="0"/>
              <a:t>intensional</a:t>
            </a:r>
            <a:r>
              <a:rPr lang="en-GB" dirty="0" smtClean="0"/>
              <a:t> contexts.</a:t>
            </a:r>
          </a:p>
          <a:p>
            <a:r>
              <a:rPr lang="en-GB" dirty="0" err="1" smtClean="0"/>
              <a:t>Frege</a:t>
            </a:r>
            <a:r>
              <a:rPr lang="en-GB" dirty="0" smtClean="0"/>
              <a:t> defined “sense” as: </a:t>
            </a:r>
            <a:r>
              <a:rPr lang="en-GB" b="1" dirty="0" smtClean="0"/>
              <a:t>the mode of presentation of the referent</a:t>
            </a:r>
            <a:endParaRPr lang="en-GB" dirty="0" smtClean="0"/>
          </a:p>
          <a:p>
            <a:r>
              <a:rPr lang="en-GB" dirty="0" smtClean="0"/>
              <a:t>This is intuitive enough: </a:t>
            </a:r>
            <a:r>
              <a:rPr lang="en-GB" i="1" dirty="0" smtClean="0"/>
              <a:t>the president of KSU</a:t>
            </a:r>
            <a:r>
              <a:rPr lang="en-GB" dirty="0" smtClean="0"/>
              <a:t> and </a:t>
            </a:r>
            <a:r>
              <a:rPr lang="en-GB" i="1" dirty="0" smtClean="0"/>
              <a:t>the tallest student</a:t>
            </a:r>
            <a:r>
              <a:rPr lang="en-GB" dirty="0" smtClean="0"/>
              <a:t> may have the same referent, but are clearly saying different things about it.</a:t>
            </a:r>
          </a:p>
          <a:p>
            <a:pPr lvl="1"/>
            <a:r>
              <a:rPr lang="en-GB" dirty="0" smtClean="0"/>
              <a:t>(There may be worlds in which </a:t>
            </a:r>
            <a:r>
              <a:rPr lang="en-GB" i="1" dirty="0" smtClean="0"/>
              <a:t>the president of KSU</a:t>
            </a:r>
            <a:r>
              <a:rPr lang="en-GB" dirty="0" smtClean="0"/>
              <a:t> is not the same as </a:t>
            </a:r>
            <a:r>
              <a:rPr lang="en-GB" i="1" dirty="0" smtClean="0"/>
              <a:t>the tallest student</a:t>
            </a:r>
            <a:r>
              <a:rPr lang="en-GB" dirty="0" smtClean="0"/>
              <a:t>)</a:t>
            </a:r>
          </a:p>
          <a:p>
            <a:r>
              <a:rPr lang="en-GB" dirty="0" smtClean="0"/>
              <a:t>In an </a:t>
            </a:r>
            <a:r>
              <a:rPr lang="en-GB" dirty="0" err="1" smtClean="0"/>
              <a:t>intensional</a:t>
            </a:r>
            <a:r>
              <a:rPr lang="en-GB" dirty="0" smtClean="0"/>
              <a:t> context, </a:t>
            </a:r>
            <a:r>
              <a:rPr lang="en-GB" b="1" dirty="0" smtClean="0"/>
              <a:t>how</a:t>
            </a:r>
            <a:r>
              <a:rPr lang="en-GB" dirty="0" smtClean="0"/>
              <a:t> the expression determines its referent matters.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Dealing with sense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Rudolf </a:t>
            </a:r>
            <a:r>
              <a:rPr lang="en-GB" dirty="0" err="1" smtClean="0"/>
              <a:t>Carnap</a:t>
            </a:r>
            <a:r>
              <a:rPr lang="en-GB" dirty="0" smtClean="0"/>
              <a:t> developed an influential model of </a:t>
            </a:r>
            <a:r>
              <a:rPr lang="en-GB" dirty="0" err="1" smtClean="0"/>
              <a:t>intensional</a:t>
            </a:r>
            <a:r>
              <a:rPr lang="en-GB" dirty="0" smtClean="0"/>
              <a:t> semantics (later taken up by Montague):</a:t>
            </a:r>
          </a:p>
          <a:p>
            <a:pPr lvl="1"/>
            <a:r>
              <a:rPr lang="en-GB" dirty="0" smtClean="0"/>
              <a:t>An intension is a </a:t>
            </a:r>
            <a:r>
              <a:rPr lang="en-GB" b="1" dirty="0" smtClean="0">
                <a:solidFill>
                  <a:schemeClr val="accent1"/>
                </a:solidFill>
              </a:rPr>
              <a:t>function from worlds to appropriate extensions</a:t>
            </a:r>
          </a:p>
          <a:p>
            <a:r>
              <a:rPr lang="en-GB" dirty="0" smtClean="0"/>
              <a:t>E.g., rather than think of sentences purely as denoting truth values, we think of them as denoting </a:t>
            </a:r>
            <a:r>
              <a:rPr lang="en-GB" b="1" dirty="0" smtClean="0">
                <a:solidFill>
                  <a:schemeClr val="accent1"/>
                </a:solidFill>
              </a:rPr>
              <a:t>functions from worlds to truth values</a:t>
            </a:r>
            <a:r>
              <a:rPr lang="en-GB" dirty="0" smtClean="0">
                <a:solidFill>
                  <a:schemeClr val="accent1"/>
                </a:solidFill>
              </a:rPr>
              <a:t>.</a:t>
            </a:r>
          </a:p>
          <a:p>
            <a:r>
              <a:rPr lang="en-GB" dirty="0" smtClean="0"/>
              <a:t>E.g. Predicates are extensionally sets, or functions from entities to truth values. </a:t>
            </a:r>
            <a:r>
              <a:rPr lang="en-GB" b="1" dirty="0" err="1" smtClean="0">
                <a:solidFill>
                  <a:schemeClr val="accent1"/>
                </a:solidFill>
              </a:rPr>
              <a:t>Intensionally</a:t>
            </a:r>
            <a:r>
              <a:rPr lang="en-GB" b="1" dirty="0" smtClean="0">
                <a:solidFill>
                  <a:schemeClr val="accent1"/>
                </a:solidFill>
              </a:rPr>
              <a:t>, they become functions from worlds to such sets.</a:t>
            </a:r>
          </a:p>
          <a:p>
            <a:r>
              <a:rPr lang="en-GB" dirty="0" smtClean="0"/>
              <a:t>We shall take this idea up again next week...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t-MT" dirty="0" smtClean="0"/>
              <a:t>Tense is also intensional (in some respects)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An example (from Portner)</a:t>
            </a:r>
          </a:p>
          <a:p>
            <a:pPr lvl="1"/>
            <a:r>
              <a:rPr lang="mt-MT" dirty="0" smtClean="0"/>
              <a:t>In 1970: </a:t>
            </a:r>
            <a:r>
              <a:rPr lang="mt-MT" i="1" dirty="0" smtClean="0"/>
              <a:t>the tallest building in NY = the Empire State Building</a:t>
            </a:r>
            <a:endParaRPr lang="mt-MT" dirty="0" smtClean="0"/>
          </a:p>
          <a:p>
            <a:pPr lvl="1"/>
            <a:r>
              <a:rPr lang="mt-MT" dirty="0" smtClean="0"/>
              <a:t>In 2000: </a:t>
            </a:r>
            <a:r>
              <a:rPr lang="mt-MT" i="1" dirty="0" smtClean="0"/>
              <a:t>the tallest building in NY</a:t>
            </a:r>
            <a:r>
              <a:rPr lang="mt-MT" dirty="0" smtClean="0"/>
              <a:t> = </a:t>
            </a:r>
            <a:r>
              <a:rPr lang="mt-MT" i="1" dirty="0" smtClean="0"/>
              <a:t>the north tower of the  WTC</a:t>
            </a:r>
            <a:endParaRPr lang="mt-MT" dirty="0" smtClean="0"/>
          </a:p>
          <a:p>
            <a:pPr lvl="1"/>
            <a:r>
              <a:rPr lang="mt-MT" dirty="0" smtClean="0"/>
              <a:t>In 2002: </a:t>
            </a:r>
            <a:r>
              <a:rPr lang="mt-MT" i="1" dirty="0" smtClean="0"/>
              <a:t>the tallest building in NY = the Empire State Building</a:t>
            </a:r>
          </a:p>
          <a:p>
            <a:r>
              <a:rPr lang="mt-MT" dirty="0" smtClean="0"/>
              <a:t>Things to note:</a:t>
            </a:r>
          </a:p>
          <a:p>
            <a:pPr lvl="1"/>
            <a:r>
              <a:rPr lang="mt-MT" dirty="0" smtClean="0"/>
              <a:t>The two expressions in each case are co-referential (co-extensive) but have different sense</a:t>
            </a:r>
          </a:p>
          <a:p>
            <a:pPr lvl="1"/>
            <a:r>
              <a:rPr lang="mt-MT" dirty="0" smtClean="0"/>
              <a:t>They </a:t>
            </a:r>
            <a:r>
              <a:rPr lang="mt-MT" b="1" dirty="0" smtClean="0"/>
              <a:t>do not</a:t>
            </a:r>
            <a:r>
              <a:rPr lang="mt-MT" dirty="0" smtClean="0"/>
              <a:t> have to be </a:t>
            </a:r>
            <a:r>
              <a:rPr lang="mt-MT" dirty="0" smtClean="0"/>
              <a:t>co-referential</a:t>
            </a:r>
            <a:r>
              <a:rPr lang="en-GB" dirty="0" smtClean="0"/>
              <a:t> in all worlds</a:t>
            </a:r>
            <a:endParaRPr lang="mt-MT" dirty="0" smtClean="0"/>
          </a:p>
          <a:p>
            <a:pPr lvl="1"/>
            <a:r>
              <a:rPr lang="mt-MT" dirty="0" smtClean="0"/>
              <a:t>In fact, their co-referentiality is contingent on the state of the world at a particular time.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Truth can depend on time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99592" y="4005064"/>
            <a:ext cx="7772400" cy="1942728"/>
          </a:xfrm>
        </p:spPr>
        <p:txBody>
          <a:bodyPr>
            <a:normAutofit lnSpcReduction="10000"/>
          </a:bodyPr>
          <a:lstStyle/>
          <a:p>
            <a:r>
              <a:rPr lang="mt-MT" dirty="0" smtClean="0"/>
              <a:t>The truth of the sentence</a:t>
            </a:r>
          </a:p>
          <a:p>
            <a:pPr lvl="1"/>
            <a:r>
              <a:rPr lang="mt-MT" i="1" dirty="0" smtClean="0"/>
              <a:t>That is the tallest building in NY</a:t>
            </a:r>
            <a:endParaRPr lang="mt-MT" dirty="0" smtClean="0"/>
          </a:p>
          <a:p>
            <a:pPr lvl="1"/>
            <a:r>
              <a:rPr lang="mt-MT" dirty="0" smtClean="0"/>
              <a:t>Depends on what “that” is taken to refer to </a:t>
            </a:r>
            <a:r>
              <a:rPr lang="mt-MT" b="1" dirty="0" smtClean="0"/>
              <a:t>at a particular time</a:t>
            </a:r>
          </a:p>
          <a:p>
            <a:pPr lvl="1"/>
            <a:r>
              <a:rPr lang="mt-MT" dirty="0" smtClean="0"/>
              <a:t>The truth conditions change at different times</a:t>
            </a:r>
          </a:p>
        </p:txBody>
      </p:sp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988840"/>
            <a:ext cx="689167" cy="1188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47664" y="3356992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1970</a:t>
            </a:r>
          </a:p>
        </p:txBody>
      </p:sp>
      <p:pic>
        <p:nvPicPr>
          <p:cNvPr id="75779" name="Picture 3"/>
          <p:cNvPicPr>
            <a:picLocks noChangeAspect="1" noChangeArrowheads="1"/>
          </p:cNvPicPr>
          <p:nvPr/>
        </p:nvPicPr>
        <p:blipFill>
          <a:blip r:embed="rId3" cstate="print"/>
          <a:srcRect l="10531" r="53036" b="23931"/>
          <a:stretch>
            <a:fillRect/>
          </a:stretch>
        </p:blipFill>
        <p:spPr bwMode="auto">
          <a:xfrm>
            <a:off x="3923928" y="1916832"/>
            <a:ext cx="72008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036149" y="3284984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2000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1185" y="1916832"/>
            <a:ext cx="689167" cy="1188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132493" y="3284984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2010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In this lecture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Having discussed a leading theory of the semantics of events, we now consider the representation of time and tense.</a:t>
            </a:r>
          </a:p>
          <a:p>
            <a:endParaRPr lang="mt-MT" dirty="0" smtClean="0"/>
          </a:p>
          <a:p>
            <a:r>
              <a:rPr lang="mt-MT" dirty="0" smtClean="0"/>
              <a:t>First, we delve a little into the concept of intensionality.</a:t>
            </a:r>
          </a:p>
          <a:p>
            <a:pPr lvl="2"/>
            <a:endParaRPr lang="mt-M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t-MT" dirty="0" smtClean="0"/>
              <a:t>Tense and Intensional/extensional distinction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In 2011, the following expressions have the same truth conditions, and the underlined expressions are co-extensive and can be substituted:</a:t>
            </a:r>
          </a:p>
          <a:p>
            <a:pPr lvl="1"/>
            <a:r>
              <a:rPr lang="mt-MT" i="1" dirty="0" smtClean="0"/>
              <a:t>That is </a:t>
            </a:r>
            <a:r>
              <a:rPr lang="mt-MT" i="1" u="sng" dirty="0" smtClean="0"/>
              <a:t>the tallest building in NY</a:t>
            </a:r>
          </a:p>
          <a:p>
            <a:pPr lvl="1"/>
            <a:r>
              <a:rPr lang="mt-MT" i="1" dirty="0" smtClean="0"/>
              <a:t>That is </a:t>
            </a:r>
            <a:r>
              <a:rPr lang="mt-MT" i="1" u="sng" dirty="0" smtClean="0"/>
              <a:t>the Empire State Building</a:t>
            </a:r>
            <a:endParaRPr lang="mt-MT" dirty="0" smtClean="0"/>
          </a:p>
          <a:p>
            <a:r>
              <a:rPr lang="mt-MT" dirty="0" smtClean="0"/>
              <a:t>Now suppose someone decides to build a new tower, taller than the ESB, and says:</a:t>
            </a:r>
          </a:p>
          <a:p>
            <a:pPr lvl="1"/>
            <a:r>
              <a:rPr lang="mt-MT" i="1" dirty="0" smtClean="0"/>
              <a:t>The new tower </a:t>
            </a:r>
            <a:r>
              <a:rPr lang="mt-MT" b="1" i="1" dirty="0" smtClean="0"/>
              <a:t>will be </a:t>
            </a:r>
            <a:r>
              <a:rPr lang="mt-MT" i="1" u="sng" dirty="0" smtClean="0"/>
              <a:t>the tallest building in NY</a:t>
            </a:r>
            <a:endParaRPr lang="mt-MT" dirty="0" smtClean="0"/>
          </a:p>
          <a:p>
            <a:pPr lvl="1"/>
            <a:r>
              <a:rPr lang="mt-MT" dirty="0" smtClean="0"/>
              <a:t>The future tense doesn’t allow substition, suggesting that here, we have an intensional context.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Part 2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t-MT" dirty="0" smtClean="0"/>
              <a:t>Representing time in language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Tense in English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t-MT" dirty="0" smtClean="0"/>
              <a:t>Grammatically:</a:t>
            </a:r>
          </a:p>
          <a:p>
            <a:pPr lvl="1"/>
            <a:r>
              <a:rPr lang="mt-MT" i="1" dirty="0" smtClean="0"/>
              <a:t>Mimmo eats meat</a:t>
            </a:r>
            <a:r>
              <a:rPr lang="mt-MT" dirty="0" smtClean="0"/>
              <a:t> (present?)</a:t>
            </a:r>
          </a:p>
          <a:p>
            <a:pPr lvl="2"/>
            <a:r>
              <a:rPr lang="mt-MT" dirty="0" smtClean="0"/>
              <a:t>Difficult to think of as simple present.</a:t>
            </a:r>
          </a:p>
          <a:p>
            <a:pPr lvl="2"/>
            <a:r>
              <a:rPr lang="mt-MT" dirty="0" smtClean="0"/>
              <a:t>Compare Italian: (</a:t>
            </a:r>
            <a:r>
              <a:rPr lang="mt-MT" i="1" dirty="0" smtClean="0"/>
              <a:t>Che fa Mimmo? Mangia.</a:t>
            </a:r>
            <a:r>
              <a:rPr lang="mt-MT" dirty="0" smtClean="0"/>
              <a:t>)</a:t>
            </a:r>
          </a:p>
          <a:p>
            <a:pPr lvl="2"/>
            <a:r>
              <a:rPr lang="mt-MT" dirty="0" smtClean="0"/>
              <a:t>Compare Maltese: (</a:t>
            </a:r>
            <a:r>
              <a:rPr lang="mt-MT" i="1" dirty="0" smtClean="0"/>
              <a:t>X’qed jagħmel Mimmo</a:t>
            </a:r>
            <a:r>
              <a:rPr lang="mt-MT" dirty="0" smtClean="0"/>
              <a:t>? </a:t>
            </a:r>
            <a:r>
              <a:rPr lang="mt-MT" i="1" dirty="0" smtClean="0"/>
              <a:t>Qed jiekol.</a:t>
            </a:r>
            <a:r>
              <a:rPr lang="mt-MT" dirty="0" smtClean="0"/>
              <a:t>)</a:t>
            </a:r>
          </a:p>
          <a:p>
            <a:pPr lvl="2"/>
            <a:r>
              <a:rPr lang="mt-MT" dirty="0" smtClean="0"/>
              <a:t>IT simple present seems closer to EN present progressive. MT also uses a progressive aspect for “present time” events.</a:t>
            </a:r>
          </a:p>
          <a:p>
            <a:pPr lvl="1"/>
            <a:r>
              <a:rPr lang="mt-MT" i="1" dirty="0" smtClean="0"/>
              <a:t>I ate meat</a:t>
            </a:r>
            <a:r>
              <a:rPr lang="mt-MT" dirty="0" smtClean="0"/>
              <a:t> (past)</a:t>
            </a:r>
          </a:p>
          <a:p>
            <a:pPr lvl="1"/>
            <a:r>
              <a:rPr lang="mt-MT" i="1" dirty="0" smtClean="0"/>
              <a:t>I will eat meat</a:t>
            </a:r>
            <a:r>
              <a:rPr lang="mt-MT" dirty="0" smtClean="0"/>
              <a:t> (future?)</a:t>
            </a:r>
          </a:p>
          <a:p>
            <a:pPr lvl="2"/>
            <a:r>
              <a:rPr lang="mt-MT" dirty="0" smtClean="0"/>
              <a:t>Semantically, this is future.</a:t>
            </a:r>
          </a:p>
          <a:p>
            <a:pPr lvl="2"/>
            <a:r>
              <a:rPr lang="mt-MT" dirty="0" smtClean="0"/>
              <a:t>Grammatically, we don’t have future inflected on the main verb, but use an auxiliary.</a:t>
            </a:r>
          </a:p>
          <a:p>
            <a:pPr lvl="2"/>
            <a:r>
              <a:rPr lang="mt-MT" dirty="0" smtClean="0"/>
              <a:t>IT: </a:t>
            </a:r>
            <a:r>
              <a:rPr lang="mt-MT" i="1" dirty="0" smtClean="0"/>
              <a:t>Mangerò.</a:t>
            </a:r>
          </a:p>
          <a:p>
            <a:pPr lvl="2"/>
            <a:r>
              <a:rPr lang="mt-MT" dirty="0" smtClean="0"/>
              <a:t>MT: </a:t>
            </a:r>
            <a:r>
              <a:rPr lang="mt-MT" i="1" dirty="0" smtClean="0"/>
              <a:t>se niekol</a:t>
            </a:r>
            <a:r>
              <a:rPr lang="mt-MT" dirty="0" smtClean="0"/>
              <a:t> (using a pseudo verb or particle “se”)</a:t>
            </a:r>
          </a:p>
          <a:p>
            <a:pPr lvl="2"/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t-MT" dirty="0" smtClean="0"/>
              <a:t>How can we think of tense, semantically?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89512"/>
          </a:xfrm>
        </p:spPr>
        <p:txBody>
          <a:bodyPr/>
          <a:lstStyle/>
          <a:p>
            <a:r>
              <a:rPr lang="mt-MT" dirty="0" smtClean="0"/>
              <a:t>If we think of events as involving an existentially quantified event variable, then any sentence denoting an event introduces such a variable.</a:t>
            </a:r>
          </a:p>
          <a:p>
            <a:pPr lvl="1"/>
            <a:r>
              <a:rPr lang="mt-MT" i="1" dirty="0" smtClean="0"/>
              <a:t>e</a:t>
            </a:r>
            <a:r>
              <a:rPr lang="mt-MT" i="1" baseline="-25000" dirty="0" smtClean="0"/>
              <a:t>1</a:t>
            </a:r>
            <a:r>
              <a:rPr lang="mt-MT" dirty="0" smtClean="0"/>
              <a:t>: </a:t>
            </a:r>
            <a:r>
              <a:rPr lang="mt-MT" i="1" dirty="0" smtClean="0"/>
              <a:t>Philip will go to Chicago (tomorrow). </a:t>
            </a:r>
            <a:endParaRPr lang="mt-MT" dirty="0" smtClean="0"/>
          </a:p>
          <a:p>
            <a:pPr lvl="1"/>
            <a:r>
              <a:rPr lang="mt-MT" i="1" dirty="0" smtClean="0"/>
              <a:t>e</a:t>
            </a:r>
            <a:r>
              <a:rPr lang="mt-MT" i="1" baseline="-25000" dirty="0" smtClean="0"/>
              <a:t>2</a:t>
            </a:r>
            <a:r>
              <a:rPr lang="mt-MT" dirty="0" smtClean="0"/>
              <a:t>: </a:t>
            </a:r>
            <a:r>
              <a:rPr lang="mt-MT" i="1" dirty="0" smtClean="0"/>
              <a:t>Philip went to Chicago (last year).</a:t>
            </a:r>
            <a:endParaRPr lang="mt-MT" dirty="0" smtClean="0"/>
          </a:p>
          <a:p>
            <a:endParaRPr lang="mt-MT" dirty="0" smtClean="0"/>
          </a:p>
          <a:p>
            <a:r>
              <a:rPr lang="mt-MT" dirty="0" smtClean="0"/>
              <a:t>Uttering any one of these sentences is itself an event </a:t>
            </a:r>
            <a:r>
              <a:rPr lang="mt-MT" i="1" dirty="0" smtClean="0"/>
              <a:t>(u</a:t>
            </a:r>
            <a:r>
              <a:rPr lang="mt-MT" dirty="0" smtClean="0"/>
              <a:t>)</a:t>
            </a:r>
          </a:p>
          <a:p>
            <a:pPr lvl="1"/>
            <a:r>
              <a:rPr lang="mt-MT" dirty="0" smtClean="0"/>
              <a:t>For </a:t>
            </a:r>
            <a:r>
              <a:rPr lang="mt-MT" i="1" dirty="0" smtClean="0"/>
              <a:t>e</a:t>
            </a:r>
            <a:r>
              <a:rPr lang="mt-MT" i="1" baseline="-25000" dirty="0" smtClean="0"/>
              <a:t>1</a:t>
            </a:r>
            <a:r>
              <a:rPr lang="mt-MT" dirty="0" smtClean="0"/>
              <a:t>, we have: </a:t>
            </a:r>
            <a:r>
              <a:rPr lang="mt-MT" i="1" dirty="0" smtClean="0"/>
              <a:t>e</a:t>
            </a:r>
            <a:r>
              <a:rPr lang="mt-MT" i="1" baseline="-25000" dirty="0" smtClean="0"/>
              <a:t>1</a:t>
            </a:r>
            <a:r>
              <a:rPr lang="mt-MT" dirty="0" smtClean="0"/>
              <a:t> &lt; </a:t>
            </a:r>
            <a:r>
              <a:rPr lang="mt-MT" i="1" dirty="0" smtClean="0"/>
              <a:t>u</a:t>
            </a:r>
            <a:r>
              <a:rPr lang="mt-MT" dirty="0" smtClean="0"/>
              <a:t> (past)</a:t>
            </a:r>
          </a:p>
          <a:p>
            <a:pPr lvl="1"/>
            <a:r>
              <a:rPr lang="mt-MT" dirty="0" smtClean="0"/>
              <a:t>For </a:t>
            </a:r>
            <a:r>
              <a:rPr lang="mt-MT" i="1" dirty="0" smtClean="0"/>
              <a:t>e</a:t>
            </a:r>
            <a:r>
              <a:rPr lang="mt-MT" i="1" baseline="-25000" dirty="0" smtClean="0"/>
              <a:t>2</a:t>
            </a:r>
            <a:r>
              <a:rPr lang="mt-MT" dirty="0" smtClean="0"/>
              <a:t>, we have: </a:t>
            </a:r>
            <a:r>
              <a:rPr lang="mt-MT" i="1" dirty="0" smtClean="0"/>
              <a:t>u</a:t>
            </a:r>
            <a:r>
              <a:rPr lang="mt-MT" dirty="0" smtClean="0"/>
              <a:t> &lt; </a:t>
            </a:r>
            <a:r>
              <a:rPr lang="mt-MT" i="1" dirty="0" smtClean="0"/>
              <a:t>e</a:t>
            </a:r>
            <a:r>
              <a:rPr lang="mt-MT" i="1" baseline="-25000" dirty="0" smtClean="0"/>
              <a:t>2</a:t>
            </a:r>
            <a:r>
              <a:rPr lang="mt-MT" dirty="0" smtClean="0"/>
              <a:t> (future)</a:t>
            </a:r>
          </a:p>
          <a:p>
            <a:pPr lvl="1"/>
            <a:r>
              <a:rPr lang="mt-MT" dirty="0" smtClean="0"/>
              <a:t>Example:</a:t>
            </a:r>
          </a:p>
          <a:p>
            <a:pPr lvl="1"/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403648" y="5805264"/>
          <a:ext cx="6984776" cy="503932"/>
        </p:xfrm>
        <a:graphic>
          <a:graphicData uri="http://schemas.openxmlformats.org/presentationml/2006/ole">
            <p:oleObj spid="_x0000_s76802" name="Equation" r:id="rId3" imgW="28954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Is tense referential?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mt-MT" dirty="0" smtClean="0"/>
              <a:t>Partee (1973) noted a number of parallels between tenses and pronouns.</a:t>
            </a:r>
          </a:p>
          <a:p>
            <a:pPr lvl="1"/>
            <a:r>
              <a:rPr lang="mt-MT" dirty="0" smtClean="0"/>
              <a:t>(Recall that non-bound pronouns in discourse refer back to a previously introduced entity; hence are definite and anaphoric.)</a:t>
            </a:r>
          </a:p>
          <a:p>
            <a:endParaRPr lang="mt-MT" dirty="0" smtClean="0"/>
          </a:p>
          <a:p>
            <a:r>
              <a:rPr lang="mt-MT" dirty="0" smtClean="0"/>
              <a:t>Times can be “definite” and “anaphoric”:</a:t>
            </a:r>
          </a:p>
          <a:p>
            <a:pPr lvl="1"/>
            <a:r>
              <a:rPr lang="mt-MT" dirty="0" smtClean="0"/>
              <a:t>Consider: </a:t>
            </a:r>
            <a:r>
              <a:rPr lang="mt-MT" i="1" dirty="0" smtClean="0"/>
              <a:t>I didn’t dream at all. (</a:t>
            </a:r>
            <a:r>
              <a:rPr lang="mt-MT" dirty="0" smtClean="0"/>
              <a:t>e)</a:t>
            </a:r>
          </a:p>
          <a:p>
            <a:pPr lvl="1"/>
            <a:r>
              <a:rPr lang="mt-MT" dirty="0" smtClean="0"/>
              <a:t>Typically, this doesn’t just specify that </a:t>
            </a:r>
            <a:r>
              <a:rPr lang="mt-MT" i="1" dirty="0" smtClean="0"/>
              <a:t>e &lt; u</a:t>
            </a:r>
            <a:r>
              <a:rPr lang="mt-MT" dirty="0" smtClean="0"/>
              <a:t>. </a:t>
            </a:r>
          </a:p>
          <a:p>
            <a:pPr lvl="1"/>
            <a:r>
              <a:rPr lang="mt-MT" dirty="0" smtClean="0"/>
              <a:t>It’s making reference to some </a:t>
            </a:r>
            <a:r>
              <a:rPr lang="mt-MT" b="1" dirty="0" smtClean="0">
                <a:solidFill>
                  <a:schemeClr val="accent1"/>
                </a:solidFill>
              </a:rPr>
              <a:t>definite</a:t>
            </a:r>
            <a:r>
              <a:rPr lang="mt-MT" dirty="0" smtClean="0">
                <a:solidFill>
                  <a:schemeClr val="accent1"/>
                </a:solidFill>
              </a:rPr>
              <a:t> </a:t>
            </a:r>
            <a:r>
              <a:rPr lang="mt-MT" b="1" dirty="0" smtClean="0">
                <a:solidFill>
                  <a:schemeClr val="accent1"/>
                </a:solidFill>
              </a:rPr>
              <a:t>(presumably, contextually specified) past time.</a:t>
            </a:r>
            <a:endParaRPr lang="mt-MT" dirty="0" smtClean="0">
              <a:solidFill>
                <a:schemeClr val="accent1"/>
              </a:solidFill>
            </a:endParaRPr>
          </a:p>
          <a:p>
            <a:endParaRPr lang="mt-MT" dirty="0" smtClean="0"/>
          </a:p>
          <a:p>
            <a:r>
              <a:rPr lang="mt-MT" dirty="0" smtClean="0"/>
              <a:t>Times can also be quantified, just like entities:</a:t>
            </a:r>
          </a:p>
          <a:p>
            <a:pPr lvl="1"/>
            <a:r>
              <a:rPr lang="mt-MT" i="1" dirty="0" smtClean="0"/>
              <a:t>Whenever you slept late, you didn’t dream at all</a:t>
            </a:r>
            <a:r>
              <a:rPr lang="mt-MT" dirty="0" smtClean="0"/>
              <a:t>.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But...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/>
          <a:lstStyle/>
          <a:p>
            <a:r>
              <a:rPr lang="mt-MT" dirty="0" smtClean="0"/>
              <a:t>Events clearly don’t need to make reference to some definite time point:</a:t>
            </a:r>
          </a:p>
          <a:p>
            <a:pPr lvl="1"/>
            <a:r>
              <a:rPr lang="mt-MT" i="1" dirty="0" smtClean="0"/>
              <a:t>Last week I didn’t dream at all</a:t>
            </a:r>
            <a:endParaRPr lang="mt-MT" dirty="0" smtClean="0"/>
          </a:p>
          <a:p>
            <a:pPr lvl="1"/>
            <a:r>
              <a:rPr lang="mt-MT" dirty="0" smtClean="0"/>
              <a:t>Doesn’t really specify a specific time, only an interval (a week) within which something happened (or rather, didn’t)</a:t>
            </a:r>
          </a:p>
          <a:p>
            <a:endParaRPr lang="mt-MT" dirty="0" smtClean="0"/>
          </a:p>
          <a:p>
            <a:r>
              <a:rPr lang="mt-MT" dirty="0" smtClean="0"/>
              <a:t>This is where Reichenbach’s contribution is useful:</a:t>
            </a:r>
          </a:p>
          <a:p>
            <a:pPr lvl="1"/>
            <a:r>
              <a:rPr lang="mt-MT" dirty="0" smtClean="0"/>
              <a:t>Think of tense as a relationship between three times (not two):</a:t>
            </a:r>
          </a:p>
          <a:p>
            <a:pPr lvl="2"/>
            <a:r>
              <a:rPr lang="mt-MT" dirty="0" smtClean="0"/>
              <a:t>The event time E</a:t>
            </a:r>
          </a:p>
          <a:p>
            <a:pPr lvl="2"/>
            <a:r>
              <a:rPr lang="mt-MT" dirty="0" smtClean="0"/>
              <a:t>The reference time R</a:t>
            </a:r>
          </a:p>
          <a:p>
            <a:pPr lvl="2"/>
            <a:r>
              <a:rPr lang="mt-MT" dirty="0" smtClean="0"/>
              <a:t>The utterance/speech time S</a:t>
            </a:r>
          </a:p>
          <a:p>
            <a:pPr lvl="2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Salvaging the referential theory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mt-MT" dirty="0" smtClean="0"/>
              <a:t>Compare:</a:t>
            </a:r>
          </a:p>
          <a:p>
            <a:pPr lvl="1"/>
            <a:r>
              <a:rPr lang="mt-MT" i="1" u="sng" dirty="0" smtClean="0"/>
              <a:t>A man</a:t>
            </a:r>
            <a:r>
              <a:rPr lang="mt-MT" i="1" dirty="0" smtClean="0"/>
              <a:t> walked into a bar.</a:t>
            </a:r>
            <a:r>
              <a:rPr lang="mt-MT" dirty="0" smtClean="0"/>
              <a:t> (indefinite)</a:t>
            </a:r>
          </a:p>
          <a:p>
            <a:pPr lvl="1"/>
            <a:r>
              <a:rPr lang="mt-MT" i="1" u="sng" dirty="0" smtClean="0"/>
              <a:t>He</a:t>
            </a:r>
            <a:r>
              <a:rPr lang="mt-MT" i="1" dirty="0" smtClean="0"/>
              <a:t> had a dog. (definite, co-refers with </a:t>
            </a:r>
            <a:r>
              <a:rPr lang="mt-MT" i="1" u="sng" dirty="0" smtClean="0"/>
              <a:t>a man</a:t>
            </a:r>
            <a:r>
              <a:rPr lang="mt-MT" i="1" dirty="0" smtClean="0"/>
              <a:t>)</a:t>
            </a:r>
          </a:p>
          <a:p>
            <a:pPr lvl="1"/>
            <a:endParaRPr lang="mt-MT" i="1" dirty="0" smtClean="0"/>
          </a:p>
          <a:p>
            <a:pPr lvl="1"/>
            <a:r>
              <a:rPr lang="en-GB" i="1" u="sng" dirty="0" smtClean="0"/>
              <a:t>Last week</a:t>
            </a:r>
            <a:r>
              <a:rPr lang="en-GB" i="1" dirty="0" smtClean="0"/>
              <a:t> was really odd</a:t>
            </a:r>
            <a:r>
              <a:rPr lang="mt-MT" i="1" dirty="0" smtClean="0"/>
              <a:t> </a:t>
            </a:r>
            <a:r>
              <a:rPr lang="mt-MT" dirty="0" smtClean="0"/>
              <a:t>(Reference time R: indefinite: some time last week)</a:t>
            </a:r>
          </a:p>
          <a:p>
            <a:pPr lvl="1"/>
            <a:r>
              <a:rPr lang="mt-MT" i="1" dirty="0" smtClean="0"/>
              <a:t>...I didn’t dream at all</a:t>
            </a:r>
            <a:r>
              <a:rPr lang="mt-MT" dirty="0" smtClean="0"/>
              <a:t> (Event time E: “definite”: co-refers with the time of R)</a:t>
            </a:r>
          </a:p>
          <a:p>
            <a:pPr lvl="1"/>
            <a:endParaRPr lang="mt-MT" i="1" dirty="0" smtClean="0"/>
          </a:p>
          <a:p>
            <a:r>
              <a:rPr lang="mt-MT" dirty="0" smtClean="0"/>
              <a:t>But what is R?</a:t>
            </a:r>
          </a:p>
          <a:p>
            <a:pPr lvl="1"/>
            <a:r>
              <a:rPr lang="mt-MT" dirty="0" smtClean="0"/>
              <a:t>We could think of it as the “topic time” – the interval of time that the speaker is talking about and that is “relevant” to the utterance.</a:t>
            </a:r>
          </a:p>
          <a:p>
            <a:pPr lvl="1"/>
            <a:r>
              <a:rPr lang="mt-MT" dirty="0" smtClean="0"/>
              <a:t>Doesn’t have to be well-specified or identifiable</a:t>
            </a:r>
            <a:r>
              <a:rPr lang="mt-MT" dirty="0" smtClean="0"/>
              <a:t>!</a:t>
            </a:r>
            <a:endParaRPr lang="en-GB" dirty="0" smtClean="0"/>
          </a:p>
          <a:p>
            <a:pPr lvl="1"/>
            <a:r>
              <a:rPr lang="en-GB" dirty="0" smtClean="0"/>
              <a:t>But E is “co-referential” with R or some sub-interval of it.</a:t>
            </a:r>
            <a:endParaRPr lang="mt-MT" dirty="0" smtClean="0"/>
          </a:p>
          <a:p>
            <a:pPr lvl="1"/>
            <a:r>
              <a:rPr lang="mt-MT" dirty="0" smtClean="0"/>
              <a:t>So, rather than </a:t>
            </a:r>
            <a:r>
              <a:rPr lang="mt-MT" i="1" dirty="0" smtClean="0"/>
              <a:t>E=R</a:t>
            </a:r>
            <a:r>
              <a:rPr lang="mt-MT" dirty="0" smtClean="0"/>
              <a:t>, we could think of this as E </a:t>
            </a:r>
            <a:r>
              <a:rPr lang="en-US" dirty="0" smtClean="0">
                <a:sym typeface="Symbol" pitchFamily="18" charset="2"/>
              </a:rPr>
              <a:t></a:t>
            </a:r>
            <a:r>
              <a:rPr lang="mt-MT" dirty="0" smtClean="0">
                <a:sym typeface="Symbol" pitchFamily="18" charset="2"/>
              </a:rPr>
              <a:t> R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Some difficulties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mt-MT" dirty="0" smtClean="0"/>
              <a:t>We seem to run into problems with states:</a:t>
            </a:r>
          </a:p>
          <a:p>
            <a:pPr lvl="1"/>
            <a:r>
              <a:rPr lang="mt-MT" i="1" dirty="0" smtClean="0"/>
              <a:t>Last night I had a cold</a:t>
            </a:r>
            <a:endParaRPr lang="mt-MT" dirty="0" smtClean="0"/>
          </a:p>
          <a:p>
            <a:pPr lvl="1"/>
            <a:r>
              <a:rPr lang="mt-MT" dirty="0" smtClean="0"/>
              <a:t>This would still be true if my cold started </a:t>
            </a:r>
            <a:r>
              <a:rPr lang="mt-MT" b="1" dirty="0" smtClean="0"/>
              <a:t>before</a:t>
            </a:r>
            <a:r>
              <a:rPr lang="mt-MT" dirty="0" smtClean="0"/>
              <a:t> last night.</a:t>
            </a:r>
          </a:p>
          <a:p>
            <a:pPr lvl="1"/>
            <a:r>
              <a:rPr lang="mt-MT" dirty="0" smtClean="0"/>
              <a:t>But in this case,          . Rather: </a:t>
            </a:r>
            <a:r>
              <a:rPr lang="mt-MT" dirty="0" smtClean="0">
                <a:sym typeface="Symbol" pitchFamily="18" charset="2"/>
              </a:rPr>
              <a:t>R </a:t>
            </a:r>
            <a:r>
              <a:rPr lang="en-US" dirty="0" smtClean="0">
                <a:sym typeface="Symbol" pitchFamily="18" charset="2"/>
              </a:rPr>
              <a:t></a:t>
            </a:r>
            <a:r>
              <a:rPr lang="mt-MT" dirty="0" smtClean="0">
                <a:sym typeface="Symbol" pitchFamily="18" charset="2"/>
              </a:rPr>
              <a:t> E</a:t>
            </a:r>
            <a:endParaRPr lang="mt-MT" dirty="0" smtClean="0"/>
          </a:p>
          <a:p>
            <a:pPr lvl="1"/>
            <a:r>
              <a:rPr lang="mt-MT" dirty="0" smtClean="0"/>
              <a:t>So states behave differently in the past tense than do events.</a:t>
            </a:r>
          </a:p>
          <a:p>
            <a:pPr lvl="1"/>
            <a:endParaRPr lang="mt-MT" dirty="0" smtClean="0"/>
          </a:p>
          <a:p>
            <a:r>
              <a:rPr lang="mt-MT" dirty="0" smtClean="0"/>
              <a:t>In general, in the past tense:</a:t>
            </a:r>
          </a:p>
          <a:p>
            <a:pPr lvl="1"/>
            <a:r>
              <a:rPr lang="mt-MT" i="1" dirty="0" smtClean="0"/>
              <a:t>Last night X</a:t>
            </a:r>
          </a:p>
          <a:p>
            <a:pPr lvl="1"/>
            <a:r>
              <a:rPr lang="mt-MT" dirty="0" smtClean="0"/>
              <a:t>Whatever X is, we have R &lt; S (e.g. </a:t>
            </a:r>
            <a:r>
              <a:rPr lang="mt-MT" i="1" dirty="0" smtClean="0"/>
              <a:t>Last night &lt; now</a:t>
            </a:r>
            <a:r>
              <a:rPr lang="mt-MT" dirty="0" smtClean="0"/>
              <a:t>)</a:t>
            </a:r>
          </a:p>
          <a:p>
            <a:pPr lvl="1"/>
            <a:r>
              <a:rPr lang="mt-MT" dirty="0" smtClean="0"/>
              <a:t>If X is an event, then E </a:t>
            </a:r>
            <a:r>
              <a:rPr lang="en-US" dirty="0" smtClean="0">
                <a:sym typeface="Symbol" pitchFamily="18" charset="2"/>
              </a:rPr>
              <a:t></a:t>
            </a:r>
            <a:r>
              <a:rPr lang="mt-MT" dirty="0" smtClean="0">
                <a:sym typeface="Symbol" pitchFamily="18" charset="2"/>
              </a:rPr>
              <a:t> R</a:t>
            </a:r>
          </a:p>
          <a:p>
            <a:pPr lvl="1"/>
            <a:r>
              <a:rPr lang="mt-MT" dirty="0" smtClean="0">
                <a:sym typeface="Symbol" pitchFamily="18" charset="2"/>
              </a:rPr>
              <a:t>If X is a state, then either </a:t>
            </a:r>
            <a:r>
              <a:rPr lang="mt-MT" dirty="0" smtClean="0"/>
              <a:t>E </a:t>
            </a:r>
            <a:r>
              <a:rPr lang="en-US" dirty="0" smtClean="0">
                <a:sym typeface="Symbol" pitchFamily="18" charset="2"/>
              </a:rPr>
              <a:t></a:t>
            </a:r>
            <a:r>
              <a:rPr lang="mt-MT" dirty="0" smtClean="0">
                <a:sym typeface="Symbol" pitchFamily="18" charset="2"/>
              </a:rPr>
              <a:t> R or R </a:t>
            </a:r>
            <a:r>
              <a:rPr lang="en-US" dirty="0" smtClean="0">
                <a:sym typeface="Symbol" pitchFamily="18" charset="2"/>
              </a:rPr>
              <a:t></a:t>
            </a:r>
            <a:r>
              <a:rPr lang="mt-MT" dirty="0" smtClean="0">
                <a:sym typeface="Symbol" pitchFamily="18" charset="2"/>
              </a:rPr>
              <a:t> E</a:t>
            </a:r>
          </a:p>
          <a:p>
            <a:pPr lvl="1"/>
            <a:endParaRPr lang="en-GB" dirty="0"/>
          </a:p>
        </p:txBody>
      </p:sp>
      <p:graphicFrame>
        <p:nvGraphicFramePr>
          <p:cNvPr id="78850" name="Object 2"/>
          <p:cNvGraphicFramePr>
            <a:graphicFrameLocks noChangeAspect="1"/>
          </p:cNvGraphicFramePr>
          <p:nvPr/>
        </p:nvGraphicFramePr>
        <p:xfrm>
          <a:off x="3275856" y="2636912"/>
          <a:ext cx="576262" cy="374650"/>
        </p:xfrm>
        <a:graphic>
          <a:graphicData uri="http://schemas.openxmlformats.org/presentationml/2006/ole">
            <p:oleObj spid="_x0000_s78850" name="Equation" r:id="rId3" imgW="4316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 present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In the Reichenbach theory, the simple present is simply the case where R = S</a:t>
            </a:r>
          </a:p>
          <a:p>
            <a:r>
              <a:rPr lang="mt-MT" dirty="0" smtClean="0"/>
              <a:t>But this is problematic for the simple present in many languages:</a:t>
            </a:r>
          </a:p>
          <a:p>
            <a:pPr lvl="1"/>
            <a:r>
              <a:rPr lang="mt-MT" i="1" dirty="0" smtClean="0"/>
              <a:t>What are you doing?/X’qed tagħmel?</a:t>
            </a:r>
          </a:p>
          <a:p>
            <a:pPr lvl="2"/>
            <a:r>
              <a:rPr lang="mt-MT" i="1" dirty="0" smtClean="0"/>
              <a:t>*I run</a:t>
            </a:r>
            <a:r>
              <a:rPr lang="mt-MT" dirty="0" smtClean="0"/>
              <a:t> (not a present event, but a habitual state)</a:t>
            </a:r>
          </a:p>
          <a:p>
            <a:pPr lvl="2"/>
            <a:r>
              <a:rPr lang="mt-MT" i="1" dirty="0" smtClean="0"/>
              <a:t>I am running (progressive)</a:t>
            </a:r>
          </a:p>
          <a:p>
            <a:pPr lvl="2"/>
            <a:r>
              <a:rPr lang="mt-MT" i="1" dirty="0" smtClean="0"/>
              <a:t>*Jiena niġri </a:t>
            </a:r>
            <a:r>
              <a:rPr lang="mt-MT" dirty="0" smtClean="0"/>
              <a:t>vs </a:t>
            </a:r>
            <a:r>
              <a:rPr lang="mt-MT" i="1" dirty="0" smtClean="0"/>
              <a:t>Jiena qed niġri</a:t>
            </a:r>
          </a:p>
          <a:p>
            <a:pPr lvl="1"/>
            <a:r>
              <a:rPr lang="mt-MT" dirty="0" smtClean="0"/>
              <a:t>Italian seems different:  </a:t>
            </a:r>
          </a:p>
          <a:p>
            <a:pPr lvl="2"/>
            <a:r>
              <a:rPr lang="mt-MT" i="1" dirty="0" smtClean="0"/>
              <a:t>Che stai facendo?</a:t>
            </a:r>
          </a:p>
          <a:p>
            <a:pPr lvl="2"/>
            <a:r>
              <a:rPr lang="mt-MT" i="1" dirty="0" smtClean="0"/>
              <a:t>Corro / Sto correndo</a:t>
            </a:r>
            <a:r>
              <a:rPr lang="mt-MT" dirty="0" smtClean="0"/>
              <a:t>.</a:t>
            </a:r>
            <a:endParaRPr lang="mt-MT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 English simple present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Seems only usable with states (including habitual states):</a:t>
            </a:r>
          </a:p>
          <a:p>
            <a:pPr lvl="1"/>
            <a:r>
              <a:rPr lang="mt-MT" i="1" dirty="0" smtClean="0"/>
              <a:t>I run</a:t>
            </a:r>
            <a:r>
              <a:rPr lang="mt-MT" dirty="0" smtClean="0"/>
              <a:t>, </a:t>
            </a:r>
            <a:r>
              <a:rPr lang="mt-MT" i="1" dirty="0" smtClean="0"/>
              <a:t>I eat</a:t>
            </a:r>
            <a:r>
              <a:rPr lang="mt-MT" dirty="0" smtClean="0"/>
              <a:t>, </a:t>
            </a:r>
            <a:r>
              <a:rPr lang="mt-MT" i="1" dirty="0" smtClean="0"/>
              <a:t>I know Greek, I have a cold</a:t>
            </a:r>
            <a:endParaRPr lang="mt-MT" dirty="0" smtClean="0"/>
          </a:p>
          <a:p>
            <a:pPr lvl="1"/>
            <a:r>
              <a:rPr lang="mt-MT" dirty="0" smtClean="0"/>
              <a:t>Here, we have: R = S and </a:t>
            </a:r>
            <a:r>
              <a:rPr lang="mt-MT" dirty="0" smtClean="0">
                <a:sym typeface="Symbol" pitchFamily="18" charset="2"/>
              </a:rPr>
              <a:t>R </a:t>
            </a:r>
            <a:r>
              <a:rPr lang="en-US" dirty="0" smtClean="0">
                <a:sym typeface="Symbol" pitchFamily="18" charset="2"/>
              </a:rPr>
              <a:t></a:t>
            </a:r>
            <a:r>
              <a:rPr lang="mt-MT" dirty="0" smtClean="0">
                <a:sym typeface="Symbol" pitchFamily="18" charset="2"/>
              </a:rPr>
              <a:t> E</a:t>
            </a:r>
          </a:p>
          <a:p>
            <a:pPr lvl="1"/>
            <a:endParaRPr lang="mt-MT" dirty="0" smtClean="0">
              <a:sym typeface="Symbol" pitchFamily="18" charset="2"/>
            </a:endParaRPr>
          </a:p>
          <a:p>
            <a:r>
              <a:rPr lang="mt-MT" dirty="0" smtClean="0">
                <a:sym typeface="Symbol" pitchFamily="18" charset="2"/>
              </a:rPr>
              <a:t>So what about:</a:t>
            </a:r>
          </a:p>
          <a:p>
            <a:pPr lvl="1"/>
            <a:r>
              <a:rPr lang="mt-MT" dirty="0" smtClean="0">
                <a:sym typeface="Symbol" pitchFamily="18" charset="2"/>
              </a:rPr>
              <a:t>Progressive: </a:t>
            </a:r>
          </a:p>
          <a:p>
            <a:pPr lvl="2"/>
            <a:r>
              <a:rPr lang="mt-MT" i="1" dirty="0" smtClean="0">
                <a:sym typeface="Symbol" pitchFamily="18" charset="2"/>
              </a:rPr>
              <a:t>I am running</a:t>
            </a:r>
            <a:endParaRPr lang="mt-MT" dirty="0" smtClean="0">
              <a:sym typeface="Symbol" pitchFamily="18" charset="2"/>
            </a:endParaRPr>
          </a:p>
          <a:p>
            <a:pPr lvl="1"/>
            <a:r>
              <a:rPr lang="mt-MT" dirty="0" smtClean="0">
                <a:sym typeface="Symbol" pitchFamily="18" charset="2"/>
              </a:rPr>
              <a:t>Perfect:</a:t>
            </a:r>
          </a:p>
          <a:p>
            <a:pPr lvl="2"/>
            <a:r>
              <a:rPr lang="mt-MT" i="1" dirty="0" smtClean="0">
                <a:sym typeface="Symbol" pitchFamily="18" charset="2"/>
              </a:rPr>
              <a:t>I have been running</a:t>
            </a:r>
            <a:r>
              <a:rPr lang="mt-MT" dirty="0" smtClean="0">
                <a:sym typeface="Symbol" pitchFamily="18" charset="2"/>
              </a:rPr>
              <a:t> (not “present”, but certainly has “relevance to the present”)</a:t>
            </a:r>
            <a:endParaRPr lang="mt-MT" i="1" dirty="0" smtClean="0"/>
          </a:p>
          <a:p>
            <a:pPr lvl="1"/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Part 1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t-MT" dirty="0" smtClean="0"/>
              <a:t>Possible worlds revisited</a:t>
            </a:r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Part 3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t-MT" dirty="0" smtClean="0"/>
              <a:t>The role of aspect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A brief reminder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mt-MT" dirty="0" smtClean="0"/>
              <a:t>“Aspect” is primarily about the internal dynamics of events and states, rather than their “location” in time.</a:t>
            </a:r>
          </a:p>
          <a:p>
            <a:endParaRPr lang="mt-MT" dirty="0" smtClean="0"/>
          </a:p>
          <a:p>
            <a:r>
              <a:rPr lang="mt-MT" dirty="0" smtClean="0"/>
              <a:t>Lexical aspect (“aktionsart”)</a:t>
            </a:r>
          </a:p>
          <a:p>
            <a:pPr lvl="1"/>
            <a:r>
              <a:rPr lang="mt-MT" dirty="0" smtClean="0"/>
              <a:t>Cf. Vendler’s distinctions</a:t>
            </a:r>
          </a:p>
          <a:p>
            <a:pPr lvl="1"/>
            <a:r>
              <a:rPr lang="mt-MT" dirty="0" smtClean="0"/>
              <a:t>Mainly concerned with the lexical meaning of verbs (or rather, VPs) and how they specify the temporal dynamics of a situation.</a:t>
            </a:r>
          </a:p>
          <a:p>
            <a:pPr lvl="1"/>
            <a:r>
              <a:rPr lang="mt-MT" dirty="0" smtClean="0"/>
              <a:t>Sometimes referred to as “aspectual class” to distinguish it from grammatical aspect.</a:t>
            </a:r>
          </a:p>
          <a:p>
            <a:endParaRPr lang="mt-MT" dirty="0" smtClean="0"/>
          </a:p>
          <a:p>
            <a:r>
              <a:rPr lang="mt-MT" dirty="0" smtClean="0"/>
              <a:t>Grammatical aspect</a:t>
            </a:r>
          </a:p>
          <a:p>
            <a:pPr lvl="1"/>
            <a:r>
              <a:rPr lang="mt-MT" dirty="0" smtClean="0"/>
              <a:t>Mainly concerned with grammatically specified aspects of the temporal dynamics.</a:t>
            </a:r>
          </a:p>
          <a:p>
            <a:pPr lvl="1"/>
            <a:r>
              <a:rPr lang="mt-MT" dirty="0" smtClean="0"/>
              <a:t>We shall focus mainly on the progressive and the perfect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Lexical aspect (Vendler)</a:t>
            </a:r>
            <a:endParaRPr lang="en-GB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566738" y="1752600"/>
          <a:ext cx="8001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 Past Perfect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mt-MT" i="1" dirty="0" smtClean="0"/>
              <a:t>When I woke up, he’d already gone.</a:t>
            </a:r>
          </a:p>
          <a:p>
            <a:r>
              <a:rPr lang="mt-MT" dirty="0" smtClean="0"/>
              <a:t>R = the time I woke up</a:t>
            </a:r>
          </a:p>
          <a:p>
            <a:r>
              <a:rPr lang="mt-MT" dirty="0" smtClean="0"/>
              <a:t>E = the time of his going</a:t>
            </a:r>
          </a:p>
          <a:p>
            <a:endParaRPr lang="mt-MT" dirty="0" smtClean="0"/>
          </a:p>
          <a:p>
            <a:r>
              <a:rPr lang="mt-MT" dirty="0" smtClean="0"/>
              <a:t>Typically, with the </a:t>
            </a:r>
            <a:r>
              <a:rPr lang="mt-MT" b="1" dirty="0" smtClean="0"/>
              <a:t>past perfect:</a:t>
            </a:r>
          </a:p>
          <a:p>
            <a:pPr lvl="1"/>
            <a:r>
              <a:rPr lang="mt-MT" b="1" dirty="0" smtClean="0"/>
              <a:t>R &lt; S</a:t>
            </a:r>
          </a:p>
          <a:p>
            <a:pPr lvl="1"/>
            <a:r>
              <a:rPr lang="mt-MT" b="1" dirty="0" smtClean="0"/>
              <a:t>E &lt; R</a:t>
            </a:r>
          </a:p>
          <a:p>
            <a:pPr lvl="1"/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403648" y="5229200"/>
            <a:ext cx="5688632" cy="7200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403648" y="5517232"/>
            <a:ext cx="110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he goes (E)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126915" y="5517232"/>
            <a:ext cx="1318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I wake up (R)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242914" y="5517232"/>
            <a:ext cx="1345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Speech time 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 Present Perfect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mt-MT" i="1" dirty="0" smtClean="0"/>
              <a:t>Jack has been in jail for two years.</a:t>
            </a:r>
          </a:p>
          <a:p>
            <a:r>
              <a:rPr lang="mt-MT" dirty="0" smtClean="0"/>
              <a:t>There are two possible interpretations here:</a:t>
            </a:r>
          </a:p>
          <a:p>
            <a:pPr marL="777240" lvl="1" indent="-457200">
              <a:buFont typeface="+mj-lt"/>
              <a:buAutoNum type="arabicPeriod"/>
            </a:pPr>
            <a:r>
              <a:rPr lang="mt-MT" dirty="0" smtClean="0"/>
              <a:t>Jack is still in jail (and has been for 2 years)</a:t>
            </a:r>
          </a:p>
          <a:p>
            <a:pPr marL="1051560" lvl="2" indent="-457200"/>
            <a:r>
              <a:rPr lang="mt-MT" dirty="0" smtClean="0">
                <a:solidFill>
                  <a:schemeClr val="accent1"/>
                </a:solidFill>
                <a:sym typeface="Wingdings" pitchFamily="2" charset="2"/>
              </a:rPr>
              <a:t> </a:t>
            </a:r>
            <a:r>
              <a:rPr lang="mt-MT" b="1" dirty="0" smtClean="0">
                <a:solidFill>
                  <a:schemeClr val="accent1"/>
                </a:solidFill>
                <a:sym typeface="Wingdings" pitchFamily="2" charset="2"/>
              </a:rPr>
              <a:t>Continuative reading</a:t>
            </a:r>
            <a:endParaRPr lang="mt-MT" dirty="0" smtClean="0">
              <a:solidFill>
                <a:schemeClr val="accent1"/>
              </a:solidFill>
            </a:endParaRPr>
          </a:p>
          <a:p>
            <a:pPr marL="777240" lvl="1" indent="-457200">
              <a:buFont typeface="+mj-lt"/>
              <a:buAutoNum type="arabicPeriod"/>
            </a:pPr>
            <a:r>
              <a:rPr lang="mt-MT" dirty="0" smtClean="0"/>
              <a:t>Jack left jail a while ago (so we can say ‘he’s been in jail for 2 years’ to mean ‘he spent two years in jail at some point in the past)</a:t>
            </a:r>
          </a:p>
          <a:p>
            <a:pPr marL="502920" indent="-457200"/>
            <a:r>
              <a:rPr lang="mt-MT" dirty="0" smtClean="0"/>
              <a:t>But compare: </a:t>
            </a:r>
            <a:r>
              <a:rPr lang="mt-MT" i="1" dirty="0" smtClean="0"/>
              <a:t>I’ve had dinner</a:t>
            </a:r>
            <a:r>
              <a:rPr lang="mt-MT" dirty="0" smtClean="0"/>
              <a:t>.</a:t>
            </a:r>
          </a:p>
          <a:p>
            <a:pPr marL="777240" lvl="1" indent="-457200"/>
            <a:r>
              <a:rPr lang="mt-MT" dirty="0" smtClean="0"/>
              <a:t>Here, the continuative reading is ruled out.</a:t>
            </a:r>
          </a:p>
          <a:p>
            <a:pPr marL="502920" indent="-457200"/>
            <a:r>
              <a:rPr lang="mt-MT" dirty="0" smtClean="0"/>
              <a:t>It seems that the continuative present perfect is only available with </a:t>
            </a:r>
            <a:r>
              <a:rPr lang="mt-MT" b="1" dirty="0" smtClean="0">
                <a:solidFill>
                  <a:schemeClr val="accent1"/>
                </a:solidFill>
              </a:rPr>
              <a:t>states</a:t>
            </a:r>
            <a:r>
              <a:rPr lang="mt-MT" dirty="0" smtClean="0"/>
              <a:t>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 Present Perfect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mt-MT" dirty="0" smtClean="0"/>
              <a:t>States:</a:t>
            </a:r>
          </a:p>
          <a:p>
            <a:pPr lvl="1"/>
            <a:r>
              <a:rPr lang="mt-MT" dirty="0" smtClean="0"/>
              <a:t>Continuative: </a:t>
            </a:r>
            <a:r>
              <a:rPr lang="mt-MT" i="1" dirty="0" smtClean="0"/>
              <a:t>Pip has been in jail for 2 years (and is there still)</a:t>
            </a:r>
          </a:p>
          <a:p>
            <a:pPr lvl="1"/>
            <a:r>
              <a:rPr lang="mt-MT" dirty="0" smtClean="0"/>
              <a:t>Non-continuative: </a:t>
            </a:r>
            <a:r>
              <a:rPr lang="mt-MT" i="1" dirty="0" smtClean="0"/>
              <a:t>Pip has been in jail for 2 years (but now lives in California)</a:t>
            </a:r>
          </a:p>
          <a:p>
            <a:r>
              <a:rPr lang="mt-MT" dirty="0" smtClean="0"/>
              <a:t>Events:</a:t>
            </a:r>
          </a:p>
          <a:p>
            <a:pPr lvl="1"/>
            <a:r>
              <a:rPr lang="mt-MT" dirty="0" smtClean="0"/>
              <a:t>Non-continuative: </a:t>
            </a:r>
            <a:r>
              <a:rPr lang="mt-MT" i="1" dirty="0" smtClean="0"/>
              <a:t>Pip has eaten his dinner.</a:t>
            </a:r>
            <a:endParaRPr lang="mt-MT" dirty="0" smtClean="0"/>
          </a:p>
          <a:p>
            <a:endParaRPr lang="mt-MT" dirty="0" smtClean="0"/>
          </a:p>
          <a:p>
            <a:r>
              <a:rPr lang="mt-MT" dirty="0" smtClean="0"/>
              <a:t>In general, with the present perfect we have:</a:t>
            </a:r>
          </a:p>
          <a:p>
            <a:pPr lvl="1"/>
            <a:r>
              <a:rPr lang="mt-MT" dirty="0" smtClean="0"/>
              <a:t>E &lt; R</a:t>
            </a:r>
          </a:p>
          <a:p>
            <a:pPr lvl="1"/>
            <a:r>
              <a:rPr lang="mt-MT" dirty="0" smtClean="0"/>
              <a:t>R = S (the reference time is the present)</a:t>
            </a:r>
          </a:p>
          <a:p>
            <a:pPr lvl="1"/>
            <a:endParaRPr lang="mt-MT" dirty="0" smtClean="0"/>
          </a:p>
          <a:p>
            <a:r>
              <a:rPr lang="mt-MT" dirty="0" smtClean="0"/>
              <a:t>But in the continuative case, we don’t have E&lt;R, since E is ongoing.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t-MT" dirty="0" smtClean="0"/>
              <a:t>Some puzzles with the present perfect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It looks like we can’t use the present perfect in some cases:</a:t>
            </a:r>
          </a:p>
          <a:p>
            <a:pPr lvl="1"/>
            <a:r>
              <a:rPr lang="mt-MT" dirty="0" smtClean="0"/>
              <a:t>?</a:t>
            </a:r>
            <a:r>
              <a:rPr lang="mt-MT" i="1" dirty="0" smtClean="0"/>
              <a:t>Einstein has discovered relativity.</a:t>
            </a:r>
          </a:p>
          <a:p>
            <a:pPr lvl="2"/>
            <a:r>
              <a:rPr lang="mt-MT" dirty="0" smtClean="0"/>
              <a:t>Does the fact that Einstein is deceased make a difference?</a:t>
            </a:r>
          </a:p>
          <a:p>
            <a:pPr lvl="2"/>
            <a:r>
              <a:rPr lang="mt-MT" dirty="0" smtClean="0"/>
              <a:t>Compare: </a:t>
            </a:r>
            <a:r>
              <a:rPr lang="mt-MT" i="1" dirty="0" smtClean="0"/>
              <a:t>Jack has rediscovered relativity</a:t>
            </a:r>
            <a:r>
              <a:rPr lang="mt-MT" dirty="0" smtClean="0"/>
              <a:t> </a:t>
            </a:r>
            <a:r>
              <a:rPr lang="mt-MT" i="1" dirty="0" smtClean="0"/>
              <a:t>(alone, in his bedroom)</a:t>
            </a:r>
            <a:endParaRPr lang="mt-MT" dirty="0" smtClean="0"/>
          </a:p>
          <a:p>
            <a:pPr lvl="1"/>
            <a:endParaRPr lang="en-GB" dirty="0" smtClean="0"/>
          </a:p>
          <a:p>
            <a:pPr lvl="1"/>
            <a:r>
              <a:rPr lang="mt-MT" dirty="0" smtClean="0"/>
              <a:t>?</a:t>
            </a:r>
            <a:r>
              <a:rPr lang="mt-MT" i="1" dirty="0" smtClean="0"/>
              <a:t>Paul has been released from jail yesterday.</a:t>
            </a:r>
          </a:p>
          <a:p>
            <a:pPr lvl="2"/>
            <a:r>
              <a:rPr lang="mt-MT" dirty="0" smtClean="0"/>
              <a:t>The explicit reference time provided by yesterday seems to block the perfect.</a:t>
            </a:r>
          </a:p>
          <a:p>
            <a:pPr lvl="2"/>
            <a:r>
              <a:rPr lang="mt-MT" dirty="0" smtClean="0"/>
              <a:t>Compare: </a:t>
            </a:r>
            <a:r>
              <a:rPr lang="mt-MT" i="1" dirty="0" smtClean="0"/>
              <a:t>Paul has been released from jail.</a:t>
            </a:r>
          </a:p>
          <a:p>
            <a:pPr lvl="2"/>
            <a:r>
              <a:rPr lang="mt-MT" dirty="0" smtClean="0"/>
              <a:t>Compare</a:t>
            </a:r>
            <a:r>
              <a:rPr lang="mt-MT" dirty="0" smtClean="0"/>
              <a:t>: </a:t>
            </a:r>
            <a:r>
              <a:rPr lang="mt-MT" i="1" dirty="0" smtClean="0"/>
              <a:t>Paul has been released from jail in the past two days (but we’re not sure which day exactly)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 progressive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8951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mt-MT" i="1" dirty="0" smtClean="0"/>
              <a:t>Jim is screaming in the street.</a:t>
            </a:r>
          </a:p>
          <a:p>
            <a:pPr algn="ctr">
              <a:buNone/>
            </a:pPr>
            <a:r>
              <a:rPr lang="mt-MT" i="1" dirty="0" smtClean="0"/>
              <a:t>Jim was screaming in the street (at 5pm)</a:t>
            </a:r>
            <a:endParaRPr lang="mt-MT" dirty="0" smtClean="0"/>
          </a:p>
          <a:p>
            <a:r>
              <a:rPr lang="mt-MT" dirty="0" smtClean="0"/>
              <a:t>Present progressive:</a:t>
            </a:r>
          </a:p>
          <a:p>
            <a:pPr lvl="1"/>
            <a:r>
              <a:rPr lang="mt-MT" dirty="0" smtClean="0"/>
              <a:t>R = S (present)</a:t>
            </a:r>
          </a:p>
          <a:p>
            <a:pPr lvl="1"/>
            <a:r>
              <a:rPr lang="mt-MT" dirty="0" smtClean="0">
                <a:sym typeface="Symbol" pitchFamily="18" charset="2"/>
              </a:rPr>
              <a:t>R </a:t>
            </a:r>
            <a:r>
              <a:rPr lang="en-US" dirty="0" smtClean="0">
                <a:sym typeface="Symbol" pitchFamily="18" charset="2"/>
              </a:rPr>
              <a:t></a:t>
            </a:r>
            <a:r>
              <a:rPr lang="mt-MT" dirty="0" smtClean="0">
                <a:sym typeface="Symbol" pitchFamily="18" charset="2"/>
              </a:rPr>
              <a:t> E</a:t>
            </a:r>
          </a:p>
          <a:p>
            <a:pPr lvl="1"/>
            <a:r>
              <a:rPr lang="mt-MT" dirty="0" smtClean="0"/>
              <a:t>E.g. The present moment is within the interval of Jim’s screaming.</a:t>
            </a:r>
          </a:p>
          <a:p>
            <a:endParaRPr lang="mt-MT" dirty="0" smtClean="0"/>
          </a:p>
          <a:p>
            <a:r>
              <a:rPr lang="mt-MT" dirty="0" smtClean="0"/>
              <a:t>Past progressive:</a:t>
            </a:r>
          </a:p>
          <a:p>
            <a:pPr lvl="1"/>
            <a:r>
              <a:rPr lang="mt-MT" dirty="0" smtClean="0"/>
              <a:t>R &lt; S (past)</a:t>
            </a:r>
          </a:p>
          <a:p>
            <a:pPr lvl="1"/>
            <a:r>
              <a:rPr lang="mt-MT" dirty="0" smtClean="0">
                <a:sym typeface="Symbol" pitchFamily="18" charset="2"/>
              </a:rPr>
              <a:t>R </a:t>
            </a:r>
            <a:r>
              <a:rPr lang="en-US" dirty="0" smtClean="0">
                <a:sym typeface="Symbol" pitchFamily="18" charset="2"/>
              </a:rPr>
              <a:t></a:t>
            </a:r>
            <a:r>
              <a:rPr lang="mt-MT" dirty="0" smtClean="0">
                <a:sym typeface="Symbol" pitchFamily="18" charset="2"/>
              </a:rPr>
              <a:t> E (Jim was probably screaming before 5pm, and continued to scream after)</a:t>
            </a:r>
          </a:p>
          <a:p>
            <a:pPr lvl="1"/>
            <a:r>
              <a:rPr lang="mt-MT" dirty="0" smtClean="0">
                <a:sym typeface="Symbol" pitchFamily="18" charset="2"/>
              </a:rPr>
              <a:t>This seems to depend a little on how we specify R:</a:t>
            </a:r>
          </a:p>
          <a:p>
            <a:pPr lvl="2"/>
            <a:r>
              <a:rPr lang="mt-MT" i="1" dirty="0" smtClean="0">
                <a:sym typeface="Symbol" pitchFamily="18" charset="2"/>
              </a:rPr>
              <a:t>Jim was screaming in the street yesterday</a:t>
            </a:r>
            <a:endParaRPr lang="mt-MT" dirty="0" smtClean="0">
              <a:sym typeface="Symbol" pitchFamily="18" charset="2"/>
            </a:endParaRPr>
          </a:p>
          <a:p>
            <a:pPr lvl="2"/>
            <a:r>
              <a:rPr lang="mt-MT" dirty="0" smtClean="0">
                <a:sym typeface="Symbol" pitchFamily="18" charset="2"/>
              </a:rPr>
              <a:t>E </a:t>
            </a:r>
            <a:r>
              <a:rPr lang="en-US" dirty="0" smtClean="0">
                <a:sym typeface="Symbol" pitchFamily="18" charset="2"/>
              </a:rPr>
              <a:t></a:t>
            </a:r>
            <a:r>
              <a:rPr lang="mt-MT" dirty="0" smtClean="0">
                <a:sym typeface="Symbol" pitchFamily="18" charset="2"/>
              </a:rPr>
              <a:t> R?</a:t>
            </a:r>
            <a:endParaRPr lang="mt-MT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t-MT" dirty="0" smtClean="0"/>
              <a:t>A parallel between the progressive events and states?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mt-MT" dirty="0" smtClean="0">
                <a:sym typeface="Symbol" pitchFamily="18" charset="2"/>
              </a:rPr>
              <a:t>R </a:t>
            </a:r>
            <a:r>
              <a:rPr lang="en-US" dirty="0" smtClean="0">
                <a:sym typeface="Symbol" pitchFamily="18" charset="2"/>
              </a:rPr>
              <a:t></a:t>
            </a:r>
            <a:r>
              <a:rPr lang="mt-MT" dirty="0" smtClean="0">
                <a:sym typeface="Symbol" pitchFamily="18" charset="2"/>
              </a:rPr>
              <a:t> E is what we observed for states in the non-progressive case: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mt-MT" dirty="0" smtClean="0">
                <a:sym typeface="Symbol" pitchFamily="18" charset="2"/>
              </a:rPr>
              <a:t>R </a:t>
            </a:r>
            <a:r>
              <a:rPr lang="en-US" dirty="0" smtClean="0">
                <a:sym typeface="Symbol" pitchFamily="18" charset="2"/>
              </a:rPr>
              <a:t></a:t>
            </a:r>
            <a:r>
              <a:rPr lang="mt-MT" dirty="0" smtClean="0">
                <a:sym typeface="Symbol" pitchFamily="18" charset="2"/>
              </a:rPr>
              <a:t> E </a:t>
            </a:r>
            <a:r>
              <a:rPr lang="mt-MT" i="1" dirty="0" smtClean="0"/>
              <a:t>Jim is screaming in the street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mt-MT" dirty="0" smtClean="0">
                <a:sym typeface="Symbol" pitchFamily="18" charset="2"/>
              </a:rPr>
              <a:t>R </a:t>
            </a:r>
            <a:r>
              <a:rPr lang="en-US" dirty="0" smtClean="0">
                <a:sym typeface="Symbol" pitchFamily="18" charset="2"/>
              </a:rPr>
              <a:t></a:t>
            </a:r>
            <a:r>
              <a:rPr lang="mt-MT" dirty="0" smtClean="0">
                <a:sym typeface="Symbol" pitchFamily="18" charset="2"/>
              </a:rPr>
              <a:t> E </a:t>
            </a:r>
            <a:r>
              <a:rPr lang="mt-MT" i="1" dirty="0" smtClean="0">
                <a:sym typeface="Symbol" pitchFamily="18" charset="2"/>
              </a:rPr>
              <a:t>Jim has a cold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endParaRPr lang="mt-MT" dirty="0" smtClean="0">
              <a:sym typeface="Symbol" pitchFamily="18" charset="2"/>
            </a:endParaRP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mt-MT" dirty="0" smtClean="0">
                <a:sym typeface="Symbol" pitchFamily="18" charset="2"/>
              </a:rPr>
              <a:t>Notice that states can’t occur in the progressive: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mt-MT" i="1" dirty="0" smtClean="0">
                <a:sym typeface="Symbol" pitchFamily="18" charset="2"/>
              </a:rPr>
              <a:t>?Jim is having a cold.</a:t>
            </a:r>
            <a:endParaRPr lang="mt-MT" dirty="0" smtClean="0">
              <a:sym typeface="Symbol" pitchFamily="18" charset="2"/>
            </a:endParaRP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endParaRPr lang="mt-MT" i="1" dirty="0" smtClean="0">
              <a:sym typeface="Symbol" pitchFamily="18" charset="2"/>
            </a:endParaRP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mt-MT" dirty="0" smtClean="0">
                <a:sym typeface="Symbol" pitchFamily="18" charset="2"/>
              </a:rPr>
              <a:t>Does this mean that the progressive is turning the event into a state?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mt-MT" i="1" dirty="0" smtClean="0">
              <a:sym typeface="Symbol" pitchFamily="18" charset="2"/>
            </a:endParaRP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mt-MT" dirty="0" smtClean="0">
              <a:sym typeface="Symbol" pitchFamily="18" charset="2"/>
            </a:endParaRP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Telicity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mt-MT" dirty="0" smtClean="0"/>
              <a:t>Telic VPs usually have an end-point:</a:t>
            </a:r>
          </a:p>
          <a:p>
            <a:pPr lvl="1"/>
            <a:r>
              <a:rPr lang="mt-MT" i="1" dirty="0" smtClean="0"/>
              <a:t>Jim crossed the street</a:t>
            </a:r>
          </a:p>
          <a:p>
            <a:pPr lvl="1"/>
            <a:r>
              <a:rPr lang="mt-MT" i="1" dirty="0" smtClean="0"/>
              <a:t>I mowed the lawn</a:t>
            </a:r>
          </a:p>
          <a:p>
            <a:pPr lvl="1"/>
            <a:r>
              <a:rPr lang="mt-MT" dirty="0" smtClean="0"/>
              <a:t>These </a:t>
            </a:r>
            <a:r>
              <a:rPr lang="mt-MT" dirty="0" smtClean="0"/>
              <a:t>are Vendler’s accomplishments (and achievements)</a:t>
            </a:r>
          </a:p>
          <a:p>
            <a:pPr lvl="1"/>
            <a:endParaRPr lang="mt-MT" dirty="0" smtClean="0"/>
          </a:p>
          <a:p>
            <a:r>
              <a:rPr lang="mt-MT" dirty="0" smtClean="0"/>
              <a:t>But in the progressive, we seem to “suspend” the requirement of an endpoint</a:t>
            </a:r>
            <a:r>
              <a:rPr lang="mt-MT" dirty="0" smtClean="0"/>
              <a:t>:</a:t>
            </a:r>
            <a:endParaRPr lang="en-GB" dirty="0" smtClean="0"/>
          </a:p>
          <a:p>
            <a:pPr lvl="1"/>
            <a:r>
              <a:rPr lang="mt-MT" i="1" dirty="0" smtClean="0"/>
              <a:t>Jim </a:t>
            </a:r>
            <a:r>
              <a:rPr lang="mt-MT" i="1" dirty="0" smtClean="0"/>
              <a:t>was crossing the street (when he was hit by a bus)</a:t>
            </a:r>
          </a:p>
          <a:p>
            <a:pPr lvl="1"/>
            <a:r>
              <a:rPr lang="mt-MT" i="1" dirty="0" smtClean="0"/>
              <a:t>I was mowing the lawn (when I spotted Sue roasting a pheasant)</a:t>
            </a:r>
          </a:p>
          <a:p>
            <a:pPr lvl="1"/>
            <a:r>
              <a:rPr lang="mt-MT" i="1" dirty="0" smtClean="0"/>
              <a:t>...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Sentences, worlds and truth conditions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i="1" dirty="0" smtClean="0"/>
              <a:t>The boy kissed the girl.</a:t>
            </a:r>
          </a:p>
          <a:p>
            <a:endParaRPr lang="en-GB" dirty="0" smtClean="0"/>
          </a:p>
          <a:p>
            <a:r>
              <a:rPr lang="en-GB" dirty="0" smtClean="0"/>
              <a:t>As an English speaker, you know that this sentence is true in situation (“world”) A, but not in B.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429000"/>
            <a:ext cx="1895475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356992"/>
            <a:ext cx="184785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979712" y="609329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A</a:t>
            </a:r>
            <a:endParaRPr lang="en-GB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868144" y="6093296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B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Completion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 fontScale="92500" lnSpcReduction="10000"/>
          </a:bodyPr>
          <a:lstStyle/>
          <a:p>
            <a:r>
              <a:rPr lang="mt-MT" dirty="0" smtClean="0"/>
              <a:t>Some progressives (with accomplishments) are never completed:</a:t>
            </a:r>
          </a:p>
          <a:p>
            <a:pPr lvl="1"/>
            <a:r>
              <a:rPr lang="mt-MT" i="1" dirty="0" smtClean="0"/>
              <a:t>Jim was crossing the street when he was hit by a bus.</a:t>
            </a:r>
            <a:endParaRPr lang="mt-MT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mt-MT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mt-MT" dirty="0" smtClean="0"/>
              <a:t>It’s no longer the case that </a:t>
            </a:r>
            <a:r>
              <a:rPr lang="mt-MT" dirty="0" smtClean="0">
                <a:sym typeface="Symbol" pitchFamily="18" charset="2"/>
              </a:rPr>
              <a:t>R </a:t>
            </a:r>
            <a:r>
              <a:rPr lang="en-US" dirty="0" smtClean="0">
                <a:sym typeface="Symbol" pitchFamily="18" charset="2"/>
              </a:rPr>
              <a:t></a:t>
            </a:r>
            <a:r>
              <a:rPr lang="mt-MT" dirty="0" smtClean="0">
                <a:sym typeface="Symbol" pitchFamily="18" charset="2"/>
              </a:rPr>
              <a:t> E here: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mt-MT" dirty="0" smtClean="0">
                <a:sym typeface="Symbol" pitchFamily="18" charset="2"/>
              </a:rPr>
              <a:t>If E is the time of the event of crossing the street, then it never really comes to an end because it’s (sadly) interrupted.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mt-MT" dirty="0" smtClean="0">
                <a:sym typeface="Symbol" pitchFamily="18" charset="2"/>
              </a:rPr>
              <a:t>Paradox: accomplishements have end-points (+telic), but this one doesn’t reach its end-point!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en-GB" dirty="0" smtClean="0">
              <a:sym typeface="Symbol" pitchFamily="18" charset="2"/>
            </a:endParaRP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mt-MT" dirty="0" smtClean="0">
                <a:sym typeface="Symbol" pitchFamily="18" charset="2"/>
              </a:rPr>
              <a:t>Dowty </a:t>
            </a:r>
            <a:r>
              <a:rPr lang="mt-MT" dirty="0" smtClean="0">
                <a:sym typeface="Symbol" pitchFamily="18" charset="2"/>
              </a:rPr>
              <a:t>(1977) noted that we can’t have the whole story just by thinking of the relationship between R and E</a:t>
            </a:r>
            <a:r>
              <a:rPr lang="mt-MT" dirty="0" smtClean="0">
                <a:sym typeface="Symbol" pitchFamily="18" charset="2"/>
              </a:rPr>
              <a:t>.</a:t>
            </a:r>
            <a:endParaRPr lang="en-GB" dirty="0" smtClean="0">
              <a:sym typeface="Symbol" pitchFamily="18" charset="2"/>
            </a:endParaRP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mt-MT" dirty="0" smtClean="0">
              <a:sym typeface="Symbol" pitchFamily="18" charset="2"/>
            </a:endParaRP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mt-MT" dirty="0" smtClean="0">
                <a:sym typeface="Symbol" pitchFamily="18" charset="2"/>
              </a:rPr>
              <a:t>Effectively, Dowty’s analysis takes into account alternatives (i.e. other worlds where the event does complete).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Dowty on the progressive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536"/>
          </a:xfrm>
        </p:spPr>
        <p:txBody>
          <a:bodyPr>
            <a:normAutofit lnSpcReduction="10000"/>
          </a:bodyPr>
          <a:lstStyle/>
          <a:p>
            <a:pPr marL="274320" lvl="1" indent="-274320" algn="ctr">
              <a:spcBef>
                <a:spcPts val="580"/>
              </a:spcBef>
              <a:buClr>
                <a:schemeClr val="accent1"/>
              </a:buClr>
              <a:buNone/>
            </a:pPr>
            <a:r>
              <a:rPr lang="mt-MT" i="1" dirty="0" smtClean="0"/>
              <a:t>Jim was crossing the street when he was hit by a bus.</a:t>
            </a:r>
            <a:endParaRPr lang="mt-MT" dirty="0" smtClean="0"/>
          </a:p>
          <a:p>
            <a:r>
              <a:rPr lang="mt-MT" dirty="0" smtClean="0"/>
              <a:t>In the actual world, the event doesn’t terminate:</a:t>
            </a:r>
          </a:p>
          <a:p>
            <a:endParaRPr lang="mt-MT" dirty="0" smtClean="0"/>
          </a:p>
          <a:p>
            <a:endParaRPr lang="mt-MT" dirty="0" smtClean="0"/>
          </a:p>
          <a:p>
            <a:endParaRPr lang="mt-MT" dirty="0" smtClean="0"/>
          </a:p>
          <a:p>
            <a:endParaRPr lang="en-GB" dirty="0" smtClean="0"/>
          </a:p>
          <a:p>
            <a:r>
              <a:rPr lang="mt-MT" dirty="0" smtClean="0"/>
              <a:t>But </a:t>
            </a:r>
            <a:r>
              <a:rPr lang="mt-MT" dirty="0" smtClean="0"/>
              <a:t>in other, conceivable worlds, it might (i.e.we can conceive of worlds where Jim is not hit by a bus).</a:t>
            </a:r>
          </a:p>
          <a:p>
            <a:r>
              <a:rPr lang="en-GB" dirty="0" smtClean="0"/>
              <a:t>(</a:t>
            </a:r>
            <a:r>
              <a:rPr lang="mt-MT" dirty="0" smtClean="0"/>
              <a:t>And </a:t>
            </a:r>
            <a:r>
              <a:rPr lang="mt-MT" dirty="0" smtClean="0"/>
              <a:t>in yet others, it might be interrupted even earlier</a:t>
            </a:r>
            <a:r>
              <a:rPr lang="mt-MT" dirty="0" smtClean="0"/>
              <a:t>.</a:t>
            </a:r>
            <a:r>
              <a:rPr lang="en-GB" dirty="0" smtClean="0"/>
              <a:t>)</a:t>
            </a:r>
            <a:endParaRPr lang="mt-MT" dirty="0" smtClean="0"/>
          </a:p>
          <a:p>
            <a:r>
              <a:rPr lang="mt-MT" dirty="0" smtClean="0"/>
              <a:t>In short, we can imagine situations where the occurrence of the street crossing, relative to the bus hitting Jim, varies.</a:t>
            </a:r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07704" y="2420888"/>
            <a:ext cx="4752528" cy="158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ight Brace 5"/>
          <p:cNvSpPr/>
          <p:nvPr/>
        </p:nvSpPr>
        <p:spPr>
          <a:xfrm rot="5400000">
            <a:off x="3707904" y="1124743"/>
            <a:ext cx="432047" cy="3744416"/>
          </a:xfrm>
          <a:prstGeom prst="rightBrac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339752" y="2636911"/>
            <a:ext cx="2432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Event of crossing the street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4499992" y="2924944"/>
            <a:ext cx="864096" cy="158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427984" y="3275692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Bus hits Jim</a:t>
            </a:r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 flipH="1" flipV="1">
            <a:off x="5561727" y="2924150"/>
            <a:ext cx="864096" cy="158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633735" y="3274898"/>
            <a:ext cx="2178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Endpoint of event (not reached)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  <p:bldP spid="1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Inertia worlds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mt-MT" dirty="0" smtClean="0"/>
              <a:t>Dowty gives special importance to those worlds where the event does reach its end point.</a:t>
            </a:r>
          </a:p>
          <a:p>
            <a:r>
              <a:rPr lang="mt-MT" dirty="0" smtClean="0"/>
              <a:t>He calls these </a:t>
            </a:r>
            <a:r>
              <a:rPr lang="mt-MT" b="1" dirty="0" smtClean="0">
                <a:solidFill>
                  <a:schemeClr val="accent1"/>
                </a:solidFill>
              </a:rPr>
              <a:t>inertia worlds</a:t>
            </a:r>
            <a:r>
              <a:rPr lang="mt-MT" dirty="0" smtClean="0"/>
              <a:t> – worlds where things continue to their normal completion.</a:t>
            </a:r>
          </a:p>
          <a:p>
            <a:pPr lvl="1"/>
            <a:r>
              <a:rPr lang="mt-MT" dirty="0" smtClean="0"/>
              <a:t>Actual world: </a:t>
            </a:r>
            <a:r>
              <a:rPr lang="mt-MT" i="1" dirty="0" smtClean="0"/>
              <a:t>Jim was crossing the street when a bus hit him</a:t>
            </a:r>
            <a:r>
              <a:rPr lang="mt-MT" dirty="0" smtClean="0"/>
              <a:t>.</a:t>
            </a:r>
          </a:p>
          <a:p>
            <a:pPr lvl="1"/>
            <a:r>
              <a:rPr lang="mt-MT" dirty="0" smtClean="0"/>
              <a:t>Inertia </a:t>
            </a:r>
            <a:r>
              <a:rPr lang="mt-MT" dirty="0" smtClean="0"/>
              <a:t>worlds: </a:t>
            </a:r>
            <a:r>
              <a:rPr lang="mt-MT" i="1" dirty="0" smtClean="0"/>
              <a:t>Jim crossed the street.</a:t>
            </a:r>
            <a:endParaRPr lang="mt-MT" dirty="0" smtClean="0"/>
          </a:p>
          <a:p>
            <a:pPr lvl="1"/>
            <a:r>
              <a:rPr lang="mt-MT" dirty="0" smtClean="0"/>
              <a:t>(Crucially, we can use the non-progressive in inertial worlds, because the event does complete)</a:t>
            </a:r>
          </a:p>
          <a:p>
            <a:r>
              <a:rPr lang="mt-MT" dirty="0" smtClean="0"/>
              <a:t>So what is the meaning of the progressive?</a:t>
            </a:r>
          </a:p>
          <a:p>
            <a:pPr lvl="1"/>
            <a:r>
              <a:rPr lang="mt-MT" dirty="0" smtClean="0"/>
              <a:t>The progressive sentence S describes an event </a:t>
            </a:r>
            <a:r>
              <a:rPr lang="mt-MT" i="1" dirty="0" smtClean="0"/>
              <a:t>e</a:t>
            </a:r>
            <a:r>
              <a:rPr lang="mt-MT" dirty="0" smtClean="0"/>
              <a:t> in </a:t>
            </a:r>
            <a:r>
              <a:rPr lang="mt-MT" i="1" dirty="0" smtClean="0"/>
              <a:t>w</a:t>
            </a:r>
            <a:r>
              <a:rPr lang="mt-MT" dirty="0" smtClean="0"/>
              <a:t> iff the non-progressive sentence S’ describes the same event </a:t>
            </a:r>
            <a:r>
              <a:rPr lang="mt-MT" i="1" dirty="0" smtClean="0"/>
              <a:t>e</a:t>
            </a:r>
            <a:r>
              <a:rPr lang="mt-MT" dirty="0" smtClean="0"/>
              <a:t> for all inertia worlds.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What this says about progressives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mt-MT" dirty="0" smtClean="0"/>
              <a:t>According to Dowty’s theory, the progressive utilises modality for those cases where:</a:t>
            </a:r>
          </a:p>
          <a:p>
            <a:pPr lvl="1"/>
            <a:r>
              <a:rPr lang="mt-MT" dirty="0" smtClean="0"/>
              <a:t>A non-progressive sentence won’t describe the event in the actual world (for example, because it’s interrupted, or because we don’t know if it actually terminated).</a:t>
            </a:r>
          </a:p>
          <a:p>
            <a:pPr lvl="1"/>
            <a:r>
              <a:rPr lang="mt-MT" dirty="0" smtClean="0"/>
              <a:t>In this case, we create a sentence using the progressive to describe the event </a:t>
            </a:r>
            <a:r>
              <a:rPr lang="mt-MT" b="1" dirty="0" smtClean="0">
                <a:solidFill>
                  <a:schemeClr val="accent1"/>
                </a:solidFill>
              </a:rPr>
              <a:t>as it would happen in case it did come to its end point.</a:t>
            </a:r>
          </a:p>
          <a:p>
            <a:pPr lvl="1"/>
            <a:endParaRPr lang="mt-MT" b="1" dirty="0" smtClean="0">
              <a:solidFill>
                <a:schemeClr val="accent1"/>
              </a:solidFill>
            </a:endParaRPr>
          </a:p>
          <a:p>
            <a:r>
              <a:rPr lang="mt-MT" dirty="0" smtClean="0"/>
              <a:t>Note: the whole point of this analysis is that in order to understand the progressive, we need to understand the event that’s being talked about, </a:t>
            </a:r>
            <a:r>
              <a:rPr lang="mt-MT" b="1" dirty="0" smtClean="0"/>
              <a:t>as if</a:t>
            </a:r>
            <a:r>
              <a:rPr lang="mt-MT" dirty="0" smtClean="0"/>
              <a:t> it happened in the normal way.</a:t>
            </a:r>
          </a:p>
          <a:p>
            <a:endParaRPr lang="en-GB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Tense can be analysed as a relation between three times:</a:t>
            </a:r>
          </a:p>
          <a:p>
            <a:pPr lvl="1"/>
            <a:r>
              <a:rPr lang="mt-MT" dirty="0" smtClean="0"/>
              <a:t>R, S, E</a:t>
            </a:r>
          </a:p>
          <a:p>
            <a:pPr lvl="1"/>
            <a:r>
              <a:rPr lang="mt-MT" dirty="0" smtClean="0"/>
              <a:t>In this way, we also observe some interesting parallels with anaphoric NPs</a:t>
            </a:r>
          </a:p>
          <a:p>
            <a:pPr lvl="1"/>
            <a:endParaRPr lang="mt-MT" dirty="0" smtClean="0"/>
          </a:p>
          <a:p>
            <a:r>
              <a:rPr lang="mt-MT" smtClean="0"/>
              <a:t>Grammatical and lexical aspect can alter the temporal relationships.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generally...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99592" y="1916832"/>
            <a:ext cx="3733800" cy="762000"/>
          </a:xfrm>
        </p:spPr>
        <p:txBody>
          <a:bodyPr/>
          <a:lstStyle/>
          <a:p>
            <a:r>
              <a:rPr lang="en-GB" dirty="0" smtClean="0"/>
              <a:t>True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932040" y="1916832"/>
            <a:ext cx="3733800" cy="762000"/>
          </a:xfrm>
        </p:spPr>
        <p:txBody>
          <a:bodyPr/>
          <a:lstStyle/>
          <a:p>
            <a:r>
              <a:rPr lang="en-GB" dirty="0" smtClean="0"/>
              <a:t>False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347864" y="1628800"/>
            <a:ext cx="237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i="1" dirty="0" smtClean="0"/>
              <a:t>The boy kissed the girl.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708920"/>
            <a:ext cx="1388608" cy="1742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284984"/>
            <a:ext cx="1308485" cy="1746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4437112"/>
            <a:ext cx="1427485" cy="1766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2924944"/>
            <a:ext cx="1444149" cy="1843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67744" y="3789040"/>
            <a:ext cx="1647627" cy="1647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graphics...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3429000"/>
            <a:ext cx="7772400" cy="25908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A proposition can be equated with the set of worlds in which that proposition is true.</a:t>
            </a:r>
          </a:p>
          <a:p>
            <a:r>
              <a:rPr lang="en-GB" dirty="0" smtClean="0"/>
              <a:t>In other words, a sentence (proposition) describes a set of worlds, those in which it is true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Alternatively, we view the proposition as a function from worlds, to truth values.</a:t>
            </a:r>
          </a:p>
          <a:p>
            <a:pPr lvl="1"/>
            <a:r>
              <a:rPr lang="en-GB" dirty="0" smtClean="0"/>
              <a:t>We have so far ignored this, equating the denotation of a proposition with a truth value.</a:t>
            </a:r>
            <a:endParaRPr lang="mt-MT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331640" y="2204864"/>
            <a:ext cx="1224136" cy="369332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Proposition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699792" y="2420888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pic>
        <p:nvPicPr>
          <p:cNvPr id="11" name="Picture 5" descr="wor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628800"/>
            <a:ext cx="61080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5" descr="wor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6368" y="1781200"/>
            <a:ext cx="61080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 descr="wor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8768" y="1933600"/>
            <a:ext cx="61080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5" descr="wor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41168" y="2086000"/>
            <a:ext cx="61080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5" descr="wor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3568" y="2238400"/>
            <a:ext cx="61080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2987824" y="2348880"/>
            <a:ext cx="7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means</a:t>
            </a:r>
            <a:endParaRPr lang="en-GB" dirty="0"/>
          </a:p>
        </p:txBody>
      </p:sp>
      <p:sp>
        <p:nvSpPr>
          <p:cNvPr id="18" name="Right Brace 17"/>
          <p:cNvSpPr/>
          <p:nvPr/>
        </p:nvSpPr>
        <p:spPr>
          <a:xfrm>
            <a:off x="5724128" y="1556792"/>
            <a:ext cx="432048" cy="15841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156176" y="1988840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Worlds in which the proposition is true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Propositions vs predicates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t-MT" dirty="0" smtClean="0"/>
              <a:t>Predicates</a:t>
            </a:r>
            <a:r>
              <a:rPr lang="en-GB" dirty="0" smtClean="0"/>
              <a:t> (as considered so far)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mt-MT" dirty="0" smtClean="0"/>
              <a:t>Propositions</a:t>
            </a:r>
            <a:r>
              <a:rPr lang="en-GB" dirty="0" smtClean="0"/>
              <a:t> (as considered so far)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Extensionally</a:t>
            </a:r>
            <a:r>
              <a:rPr lang="mt-MT" dirty="0" smtClean="0"/>
              <a:t>, </a:t>
            </a:r>
            <a:r>
              <a:rPr lang="mt-MT" dirty="0" smtClean="0"/>
              <a:t>denote the set of things of which they are true.</a:t>
            </a:r>
          </a:p>
          <a:p>
            <a:r>
              <a:rPr lang="mt-MT" dirty="0" smtClean="0"/>
              <a:t>Functionally, viewed as functions from entities to truth values.</a:t>
            </a:r>
          </a:p>
          <a:p>
            <a:pPr lvl="1"/>
            <a:r>
              <a:rPr lang="mt-MT" dirty="0" smtClean="0"/>
              <a:t>Alternatively: as the characteristic function of a set.</a:t>
            </a:r>
          </a:p>
          <a:p>
            <a:pPr lvl="1"/>
            <a:r>
              <a:rPr lang="mt-MT" dirty="0" smtClean="0"/>
              <a:t>Hence, type &lt;</a:t>
            </a:r>
            <a:r>
              <a:rPr lang="mt-MT" b="1" dirty="0" smtClean="0"/>
              <a:t>e,t</a:t>
            </a:r>
            <a:r>
              <a:rPr lang="mt-MT" dirty="0" smtClean="0"/>
              <a:t>&gt;</a:t>
            </a:r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en-GB" dirty="0" smtClean="0"/>
              <a:t>Extensionally</a:t>
            </a:r>
            <a:r>
              <a:rPr lang="mt-MT" dirty="0" smtClean="0"/>
              <a:t>, </a:t>
            </a:r>
            <a:r>
              <a:rPr lang="en-GB" dirty="0" smtClean="0"/>
              <a:t>a </a:t>
            </a:r>
            <a:r>
              <a:rPr lang="en-GB" b="1" dirty="0" smtClean="0">
                <a:solidFill>
                  <a:schemeClr val="accent1"/>
                </a:solidFill>
              </a:rPr>
              <a:t>truth value</a:t>
            </a:r>
            <a:r>
              <a:rPr lang="en-GB" dirty="0" smtClean="0"/>
              <a:t>.</a:t>
            </a:r>
          </a:p>
          <a:p>
            <a:r>
              <a:rPr lang="en-GB" dirty="0" smtClean="0"/>
              <a:t>We haven’t really paid attention to the functional aspect, which would make sentences functions from worlds to truth values.</a:t>
            </a:r>
            <a:endParaRPr lang="mt-MT" dirty="0" smtClean="0"/>
          </a:p>
          <a:p>
            <a:r>
              <a:rPr lang="mt-MT" dirty="0" smtClean="0"/>
              <a:t>Hence</a:t>
            </a:r>
            <a:r>
              <a:rPr lang="mt-MT" dirty="0" smtClean="0"/>
              <a:t>, type </a:t>
            </a:r>
            <a:r>
              <a:rPr lang="mt-MT" b="1" i="1" dirty="0" smtClean="0"/>
              <a:t>t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Extension vs intension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mt-MT" i="1" dirty="0" smtClean="0"/>
              <a:t>The boy kissed the girl</a:t>
            </a:r>
          </a:p>
          <a:p>
            <a:endParaRPr lang="mt-MT" dirty="0" smtClean="0"/>
          </a:p>
          <a:p>
            <a:r>
              <a:rPr lang="mt-MT" dirty="0" smtClean="0"/>
              <a:t>Most of the time, we’ve been interested in cases where the truth of a sentence (in a particular world, say ours), doesn’t depend on its truth in other worlds.</a:t>
            </a:r>
          </a:p>
          <a:p>
            <a:r>
              <a:rPr lang="mt-MT" dirty="0" smtClean="0"/>
              <a:t>This sentence is one such – within a given world, its truth only depends on whether the situation is as described by the proposition.</a:t>
            </a:r>
          </a:p>
          <a:p>
            <a:r>
              <a:rPr lang="mt-MT" dirty="0" smtClean="0"/>
              <a:t>The truth conditions are</a:t>
            </a:r>
            <a:r>
              <a:rPr lang="mt-MT" dirty="0" smtClean="0">
                <a:solidFill>
                  <a:schemeClr val="accent1"/>
                </a:solidFill>
              </a:rPr>
              <a:t> </a:t>
            </a:r>
            <a:r>
              <a:rPr lang="mt-MT" b="1" dirty="0" smtClean="0">
                <a:solidFill>
                  <a:schemeClr val="accent1"/>
                </a:solidFill>
              </a:rPr>
              <a:t>local</a:t>
            </a:r>
            <a:r>
              <a:rPr lang="mt-MT" dirty="0" smtClean="0"/>
              <a:t>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Extension vs intension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mt-MT" dirty="0" smtClean="0"/>
              <a:t>Suppose that in some world </a:t>
            </a:r>
            <a:r>
              <a:rPr lang="mt-MT" i="1" dirty="0" smtClean="0"/>
              <a:t>w</a:t>
            </a:r>
            <a:r>
              <a:rPr lang="mt-MT" dirty="0" smtClean="0"/>
              <a:t>, the following expressions have the same reference (the same extension):</a:t>
            </a:r>
          </a:p>
          <a:p>
            <a:pPr lvl="1"/>
            <a:r>
              <a:rPr lang="mt-MT" i="1" dirty="0" smtClean="0"/>
              <a:t>Philip</a:t>
            </a:r>
          </a:p>
          <a:p>
            <a:pPr lvl="1"/>
            <a:r>
              <a:rPr lang="mt-MT" i="1" dirty="0" smtClean="0"/>
              <a:t>the tallest student at uni</a:t>
            </a:r>
          </a:p>
          <a:p>
            <a:pPr lvl="1"/>
            <a:r>
              <a:rPr lang="mt-MT" i="1" dirty="0" smtClean="0"/>
              <a:t>the president of KSU</a:t>
            </a:r>
          </a:p>
          <a:p>
            <a:r>
              <a:rPr lang="mt-MT" dirty="0" smtClean="0"/>
              <a:t>Given the sentence...</a:t>
            </a:r>
          </a:p>
          <a:p>
            <a:pPr lvl="1"/>
            <a:r>
              <a:rPr lang="mt-MT" i="1" dirty="0" smtClean="0"/>
              <a:t>Philip is </a:t>
            </a:r>
            <a:r>
              <a:rPr lang="mt-MT" i="1" u="sng" dirty="0" smtClean="0"/>
              <a:t>the tallest student at uni</a:t>
            </a:r>
            <a:r>
              <a:rPr lang="mt-MT" i="1" dirty="0" smtClean="0"/>
              <a:t> </a:t>
            </a:r>
          </a:p>
          <a:p>
            <a:r>
              <a:rPr lang="mt-MT" dirty="0" smtClean="0"/>
              <a:t>...we can substitute for a co-extensive expression, and </a:t>
            </a:r>
            <a:r>
              <a:rPr lang="mt-MT" b="1" dirty="0" smtClean="0">
                <a:solidFill>
                  <a:schemeClr val="accent1"/>
                </a:solidFill>
              </a:rPr>
              <a:t>leave the truth of the proposition unchanged</a:t>
            </a:r>
            <a:endParaRPr lang="mt-MT" dirty="0" smtClean="0">
              <a:solidFill>
                <a:schemeClr val="accent1"/>
              </a:solidFill>
            </a:endParaRPr>
          </a:p>
          <a:p>
            <a:pPr lvl="1"/>
            <a:r>
              <a:rPr lang="mt-MT" i="1" dirty="0" smtClean="0"/>
              <a:t>Philip is </a:t>
            </a:r>
            <a:r>
              <a:rPr lang="mt-MT" i="1" u="sng" dirty="0" smtClean="0"/>
              <a:t>the president of KSU</a:t>
            </a:r>
            <a:endParaRPr lang="mt-MT" i="1" dirty="0" smtClean="0"/>
          </a:p>
          <a:p>
            <a:r>
              <a:rPr lang="mt-MT" dirty="0" smtClean="0"/>
              <a:t>When truth conditions are local:</a:t>
            </a:r>
          </a:p>
          <a:p>
            <a:pPr lvl="1"/>
            <a:r>
              <a:rPr lang="mt-MT" dirty="0" smtClean="0"/>
              <a:t>Only </a:t>
            </a:r>
            <a:r>
              <a:rPr lang="mt-MT" dirty="0" smtClean="0"/>
              <a:t>reference</a:t>
            </a:r>
            <a:r>
              <a:rPr lang="en-GB" dirty="0" smtClean="0"/>
              <a:t>/extension</a:t>
            </a:r>
            <a:r>
              <a:rPr lang="mt-MT" dirty="0" smtClean="0"/>
              <a:t> </a:t>
            </a:r>
            <a:r>
              <a:rPr lang="mt-MT" dirty="0" smtClean="0"/>
              <a:t>matters as far as truth conditions are concerned.</a:t>
            </a:r>
          </a:p>
          <a:p>
            <a:pPr lvl="1"/>
            <a:r>
              <a:rPr lang="mt-MT" dirty="0" smtClean="0"/>
              <a:t>Co-extensive expressions with different sense can be substituted.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2233</TotalTime>
  <Words>3323</Words>
  <Application>Microsoft Office PowerPoint</Application>
  <PresentationFormat>On-screen Show (4:3)</PresentationFormat>
  <Paragraphs>377</Paragraphs>
  <Slides>44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6" baseType="lpstr">
      <vt:lpstr>Equity</vt:lpstr>
      <vt:lpstr>Equation</vt:lpstr>
      <vt:lpstr>LIN3021 Formal Semantics Lecture 11</vt:lpstr>
      <vt:lpstr>In this lecture</vt:lpstr>
      <vt:lpstr>Part 1</vt:lpstr>
      <vt:lpstr>Sentences, worlds and truth conditions</vt:lpstr>
      <vt:lpstr>More generally...</vt:lpstr>
      <vt:lpstr>In graphics...</vt:lpstr>
      <vt:lpstr>Propositions vs predicates</vt:lpstr>
      <vt:lpstr>Extension vs intension</vt:lpstr>
      <vt:lpstr>Extension vs intension</vt:lpstr>
      <vt:lpstr>Extension vs intension</vt:lpstr>
      <vt:lpstr>Some well-known intensional contexts</vt:lpstr>
      <vt:lpstr>Why substitution fails</vt:lpstr>
      <vt:lpstr>Belief sentences and substitution</vt:lpstr>
      <vt:lpstr>Intensional adjectives (again)</vt:lpstr>
      <vt:lpstr>How all of these examples work</vt:lpstr>
      <vt:lpstr>Sense vs extension</vt:lpstr>
      <vt:lpstr>Dealing with sense</vt:lpstr>
      <vt:lpstr>Tense is also intensional (in some respects)</vt:lpstr>
      <vt:lpstr>Truth can depend on time</vt:lpstr>
      <vt:lpstr>Tense and Intensional/extensional distinction</vt:lpstr>
      <vt:lpstr>Part 2</vt:lpstr>
      <vt:lpstr>Tense in English</vt:lpstr>
      <vt:lpstr>How can we think of tense, semantically?</vt:lpstr>
      <vt:lpstr>Is tense referential?</vt:lpstr>
      <vt:lpstr>But...</vt:lpstr>
      <vt:lpstr>Salvaging the referential theory</vt:lpstr>
      <vt:lpstr>Some difficulties</vt:lpstr>
      <vt:lpstr>The present </vt:lpstr>
      <vt:lpstr>The English simple present</vt:lpstr>
      <vt:lpstr>Part 3</vt:lpstr>
      <vt:lpstr>A brief reminder</vt:lpstr>
      <vt:lpstr>Lexical aspect (Vendler)</vt:lpstr>
      <vt:lpstr>The Past Perfect</vt:lpstr>
      <vt:lpstr>The Present Perfect</vt:lpstr>
      <vt:lpstr>The Present Perfect</vt:lpstr>
      <vt:lpstr>Some puzzles with the present perfect</vt:lpstr>
      <vt:lpstr>The progressive</vt:lpstr>
      <vt:lpstr>A parallel between the progressive events and states?</vt:lpstr>
      <vt:lpstr>Telicity</vt:lpstr>
      <vt:lpstr>Completion</vt:lpstr>
      <vt:lpstr>Dowty on the progressive</vt:lpstr>
      <vt:lpstr>Inertia worlds</vt:lpstr>
      <vt:lpstr>What this says about progressives</vt:lpstr>
      <vt:lpstr>Summary</vt:lpstr>
    </vt:vector>
  </TitlesOfParts>
  <Company>University of Aberdeen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bertugatt</dc:creator>
  <cp:lastModifiedBy>Albert Gatt</cp:lastModifiedBy>
  <cp:revision>254</cp:revision>
  <dcterms:created xsi:type="dcterms:W3CDTF">2011-03-03T16:17:50Z</dcterms:created>
  <dcterms:modified xsi:type="dcterms:W3CDTF">2011-05-09T07:35:48Z</dcterms:modified>
</cp:coreProperties>
</file>