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60" r:id="rId4"/>
    <p:sldId id="276" r:id="rId5"/>
    <p:sldId id="261" r:id="rId6"/>
    <p:sldId id="262" r:id="rId7"/>
    <p:sldId id="263" r:id="rId8"/>
    <p:sldId id="308"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E8110-D053-45BB-8F0F-B311D763452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48C310EF-1354-435C-A06A-0BA33E590B9C}">
      <dgm:prSet phldrT="[Text]"/>
      <dgm:spPr/>
      <dgm:t>
        <a:bodyPr/>
        <a:lstStyle/>
        <a:p>
          <a:r>
            <a:rPr lang="mt-MT" dirty="0" smtClean="0"/>
            <a:t>S</a:t>
          </a:r>
          <a:endParaRPr lang="en-GB" dirty="0"/>
        </a:p>
      </dgm:t>
    </dgm:pt>
    <dgm:pt modelId="{6EB7C4A7-A085-4AB8-8766-3F7B67E337CB}" type="parTrans" cxnId="{446FECED-92E1-46AB-B6C2-9B2832178893}">
      <dgm:prSet/>
      <dgm:spPr/>
      <dgm:t>
        <a:bodyPr/>
        <a:lstStyle/>
        <a:p>
          <a:endParaRPr lang="en-GB"/>
        </a:p>
      </dgm:t>
    </dgm:pt>
    <dgm:pt modelId="{FBE4E8EA-5918-4DA1-BCB1-56DA5209497B}" type="sibTrans" cxnId="{446FECED-92E1-46AB-B6C2-9B2832178893}">
      <dgm:prSet/>
      <dgm:spPr/>
      <dgm:t>
        <a:bodyPr/>
        <a:lstStyle/>
        <a:p>
          <a:endParaRPr lang="en-GB"/>
        </a:p>
      </dgm:t>
    </dgm:pt>
    <dgm:pt modelId="{44276F3C-D7C0-49A4-845F-F41EB44B2866}" type="asst">
      <dgm:prSet phldrT="[Text]"/>
      <dgm:spPr/>
      <dgm:t>
        <a:bodyPr/>
        <a:lstStyle/>
        <a:p>
          <a:r>
            <a:rPr lang="mt-MT" dirty="0" smtClean="0"/>
            <a:t>NP</a:t>
          </a:r>
          <a:endParaRPr lang="en-GB" dirty="0"/>
        </a:p>
      </dgm:t>
    </dgm:pt>
    <dgm:pt modelId="{0555253E-132B-47DE-B5BA-93BC340437D3}" type="parTrans" cxnId="{426C4BD5-26E8-444F-80C0-178FE4BC12D9}">
      <dgm:prSet/>
      <dgm:spPr/>
      <dgm:t>
        <a:bodyPr/>
        <a:lstStyle/>
        <a:p>
          <a:endParaRPr lang="en-GB"/>
        </a:p>
      </dgm:t>
    </dgm:pt>
    <dgm:pt modelId="{56ABEB66-D15F-49B4-90FD-2AAA4151E5FD}" type="sibTrans" cxnId="{426C4BD5-26E8-444F-80C0-178FE4BC12D9}">
      <dgm:prSet/>
      <dgm:spPr/>
      <dgm:t>
        <a:bodyPr/>
        <a:lstStyle/>
        <a:p>
          <a:endParaRPr lang="en-GB"/>
        </a:p>
      </dgm:t>
    </dgm:pt>
    <dgm:pt modelId="{AB065EFE-63A9-442D-81A1-B37105627358}" type="asst">
      <dgm:prSet/>
      <dgm:spPr/>
      <dgm:t>
        <a:bodyPr/>
        <a:lstStyle/>
        <a:p>
          <a:r>
            <a:rPr lang="mt-MT" dirty="0" smtClean="0"/>
            <a:t>VP</a:t>
          </a:r>
          <a:endParaRPr lang="en-GB" dirty="0"/>
        </a:p>
      </dgm:t>
    </dgm:pt>
    <dgm:pt modelId="{C8EBE6CB-B7FD-48EB-9616-5AC2C025ED6D}" type="parTrans" cxnId="{FFEB14CA-B0A6-4875-96E9-8CC7C911AE28}">
      <dgm:prSet/>
      <dgm:spPr/>
      <dgm:t>
        <a:bodyPr/>
        <a:lstStyle/>
        <a:p>
          <a:endParaRPr lang="en-GB"/>
        </a:p>
      </dgm:t>
    </dgm:pt>
    <dgm:pt modelId="{5905AEED-B629-470B-9384-0A3EE6AA6168}" type="sibTrans" cxnId="{FFEB14CA-B0A6-4875-96E9-8CC7C911AE28}">
      <dgm:prSet/>
      <dgm:spPr/>
      <dgm:t>
        <a:bodyPr/>
        <a:lstStyle/>
        <a:p>
          <a:endParaRPr lang="en-GB"/>
        </a:p>
      </dgm:t>
    </dgm:pt>
    <dgm:pt modelId="{B0DD9413-0BC0-40F7-99FE-524F69BD410F}">
      <dgm:prSet/>
      <dgm:spPr/>
      <dgm:t>
        <a:bodyPr/>
        <a:lstStyle/>
        <a:p>
          <a:r>
            <a:rPr lang="mt-MT" dirty="0" smtClean="0"/>
            <a:t>N</a:t>
          </a:r>
          <a:endParaRPr lang="en-GB" dirty="0"/>
        </a:p>
      </dgm:t>
    </dgm:pt>
    <dgm:pt modelId="{B8C7F6EF-2B41-46AB-AF29-A5ABFB44F76D}" type="parTrans" cxnId="{2FADAD4F-1A44-481F-8B96-61E45C644361}">
      <dgm:prSet/>
      <dgm:spPr/>
      <dgm:t>
        <a:bodyPr/>
        <a:lstStyle/>
        <a:p>
          <a:endParaRPr lang="en-GB"/>
        </a:p>
      </dgm:t>
    </dgm:pt>
    <dgm:pt modelId="{BCBC4C5C-C07A-482A-BA69-EF78B321CB16}" type="sibTrans" cxnId="{2FADAD4F-1A44-481F-8B96-61E45C644361}">
      <dgm:prSet/>
      <dgm:spPr/>
      <dgm:t>
        <a:bodyPr/>
        <a:lstStyle/>
        <a:p>
          <a:endParaRPr lang="en-GB"/>
        </a:p>
      </dgm:t>
    </dgm:pt>
    <dgm:pt modelId="{D9B9AA6B-A0EF-4E05-862C-B614198F4EB8}">
      <dgm:prSet/>
      <dgm:spPr/>
      <dgm:t>
        <a:bodyPr/>
        <a:lstStyle/>
        <a:p>
          <a:r>
            <a:rPr lang="mt-MT" dirty="0" smtClean="0"/>
            <a:t>Paul</a:t>
          </a:r>
          <a:endParaRPr lang="en-GB" dirty="0"/>
        </a:p>
      </dgm:t>
    </dgm:pt>
    <dgm:pt modelId="{16677536-131A-429E-95C5-8895361EAE8C}" type="parTrans" cxnId="{A7171A78-069A-4E54-A078-EACF79651FD9}">
      <dgm:prSet/>
      <dgm:spPr/>
      <dgm:t>
        <a:bodyPr/>
        <a:lstStyle/>
        <a:p>
          <a:endParaRPr lang="en-GB"/>
        </a:p>
      </dgm:t>
    </dgm:pt>
    <dgm:pt modelId="{379F4635-E9E6-43AE-BD1D-E413DE7A76F2}" type="sibTrans" cxnId="{A7171A78-069A-4E54-A078-EACF79651FD9}">
      <dgm:prSet/>
      <dgm:spPr/>
      <dgm:t>
        <a:bodyPr/>
        <a:lstStyle/>
        <a:p>
          <a:endParaRPr lang="en-GB"/>
        </a:p>
      </dgm:t>
    </dgm:pt>
    <dgm:pt modelId="{22308B5F-88C5-47A6-A11F-9CEEBA5A9740}">
      <dgm:prSet/>
      <dgm:spPr/>
      <dgm:t>
        <a:bodyPr/>
        <a:lstStyle/>
        <a:p>
          <a:r>
            <a:rPr lang="mt-MT" dirty="0" smtClean="0"/>
            <a:t>V</a:t>
          </a:r>
          <a:endParaRPr lang="en-GB" dirty="0"/>
        </a:p>
      </dgm:t>
    </dgm:pt>
    <dgm:pt modelId="{6C0E4594-6715-4B6F-9F36-5199D57149AA}" type="parTrans" cxnId="{D165124C-0CEB-4BA1-9D5B-DC1317AD4F26}">
      <dgm:prSet/>
      <dgm:spPr/>
      <dgm:t>
        <a:bodyPr/>
        <a:lstStyle/>
        <a:p>
          <a:endParaRPr lang="en-GB"/>
        </a:p>
      </dgm:t>
    </dgm:pt>
    <dgm:pt modelId="{FBEBC47A-5AF3-4030-AE2D-FB7C0D2309B7}" type="sibTrans" cxnId="{D165124C-0CEB-4BA1-9D5B-DC1317AD4F26}">
      <dgm:prSet/>
      <dgm:spPr/>
      <dgm:t>
        <a:bodyPr/>
        <a:lstStyle/>
        <a:p>
          <a:endParaRPr lang="en-GB"/>
        </a:p>
      </dgm:t>
    </dgm:pt>
    <dgm:pt modelId="{C49BBC84-9BF4-42A1-896D-BD209FBFBD0A}">
      <dgm:prSet/>
      <dgm:spPr/>
      <dgm:t>
        <a:bodyPr/>
        <a:lstStyle/>
        <a:p>
          <a:r>
            <a:rPr lang="mt-MT" dirty="0" smtClean="0"/>
            <a:t>sleeps</a:t>
          </a:r>
          <a:endParaRPr lang="en-GB" dirty="0"/>
        </a:p>
      </dgm:t>
    </dgm:pt>
    <dgm:pt modelId="{A7B6023C-1740-47B4-9C50-07EACB588F68}" type="parTrans" cxnId="{251AA2A5-6555-45F8-8219-F40FF7D8DC5E}">
      <dgm:prSet/>
      <dgm:spPr/>
      <dgm:t>
        <a:bodyPr/>
        <a:lstStyle/>
        <a:p>
          <a:endParaRPr lang="en-GB"/>
        </a:p>
      </dgm:t>
    </dgm:pt>
    <dgm:pt modelId="{E4A12AC6-C9D6-4138-BFBC-2B3B00D69622}" type="sibTrans" cxnId="{251AA2A5-6555-45F8-8219-F40FF7D8DC5E}">
      <dgm:prSet/>
      <dgm:spPr/>
      <dgm:t>
        <a:bodyPr/>
        <a:lstStyle/>
        <a:p>
          <a:endParaRPr lang="en-GB"/>
        </a:p>
      </dgm:t>
    </dgm:pt>
    <dgm:pt modelId="{FC9ED01B-0741-4BFF-B28F-AFBA08899000}" type="pres">
      <dgm:prSet presAssocID="{FCCE8110-D053-45BB-8F0F-B311D7634525}" presName="hierChild1" presStyleCnt="0">
        <dgm:presLayoutVars>
          <dgm:orgChart val="1"/>
          <dgm:chPref val="1"/>
          <dgm:dir/>
          <dgm:animOne val="branch"/>
          <dgm:animLvl val="lvl"/>
          <dgm:resizeHandles/>
        </dgm:presLayoutVars>
      </dgm:prSet>
      <dgm:spPr/>
      <dgm:t>
        <a:bodyPr/>
        <a:lstStyle/>
        <a:p>
          <a:endParaRPr lang="en-GB"/>
        </a:p>
      </dgm:t>
    </dgm:pt>
    <dgm:pt modelId="{A52C471F-A825-442A-809A-8A7CBEDE81C5}" type="pres">
      <dgm:prSet presAssocID="{48C310EF-1354-435C-A06A-0BA33E590B9C}" presName="hierRoot1" presStyleCnt="0">
        <dgm:presLayoutVars>
          <dgm:hierBranch val="init"/>
        </dgm:presLayoutVars>
      </dgm:prSet>
      <dgm:spPr/>
    </dgm:pt>
    <dgm:pt modelId="{49DBEEAB-62A9-4E72-A288-2A80F546DC24}" type="pres">
      <dgm:prSet presAssocID="{48C310EF-1354-435C-A06A-0BA33E590B9C}" presName="rootComposite1" presStyleCnt="0"/>
      <dgm:spPr/>
    </dgm:pt>
    <dgm:pt modelId="{5CCE0AB1-419B-40C5-8936-64F39CB984D8}" type="pres">
      <dgm:prSet presAssocID="{48C310EF-1354-435C-A06A-0BA33E590B9C}" presName="rootText1" presStyleLbl="node0" presStyleIdx="0" presStyleCnt="1">
        <dgm:presLayoutVars>
          <dgm:chPref val="3"/>
        </dgm:presLayoutVars>
      </dgm:prSet>
      <dgm:spPr/>
      <dgm:t>
        <a:bodyPr/>
        <a:lstStyle/>
        <a:p>
          <a:endParaRPr lang="en-GB"/>
        </a:p>
      </dgm:t>
    </dgm:pt>
    <dgm:pt modelId="{527BD45D-84C6-44B3-A16B-A682D98FD992}" type="pres">
      <dgm:prSet presAssocID="{48C310EF-1354-435C-A06A-0BA33E590B9C}" presName="rootConnector1" presStyleLbl="node1" presStyleIdx="0" presStyleCnt="0"/>
      <dgm:spPr/>
      <dgm:t>
        <a:bodyPr/>
        <a:lstStyle/>
        <a:p>
          <a:endParaRPr lang="en-GB"/>
        </a:p>
      </dgm:t>
    </dgm:pt>
    <dgm:pt modelId="{D275E7A3-5BD3-47E7-B989-CE11C9D6A5EB}" type="pres">
      <dgm:prSet presAssocID="{48C310EF-1354-435C-A06A-0BA33E590B9C}" presName="hierChild2" presStyleCnt="0"/>
      <dgm:spPr/>
    </dgm:pt>
    <dgm:pt modelId="{52387800-285D-4674-B98F-1EF2E0E2B1F5}" type="pres">
      <dgm:prSet presAssocID="{48C310EF-1354-435C-A06A-0BA33E590B9C}" presName="hierChild3" presStyleCnt="0"/>
      <dgm:spPr/>
    </dgm:pt>
    <dgm:pt modelId="{76961F8F-F8F4-4DBD-9A1F-8378C5FB22BD}" type="pres">
      <dgm:prSet presAssocID="{0555253E-132B-47DE-B5BA-93BC340437D3}" presName="Name111" presStyleLbl="parChTrans1D2" presStyleIdx="0" presStyleCnt="2"/>
      <dgm:spPr/>
      <dgm:t>
        <a:bodyPr/>
        <a:lstStyle/>
        <a:p>
          <a:endParaRPr lang="en-GB"/>
        </a:p>
      </dgm:t>
    </dgm:pt>
    <dgm:pt modelId="{B404AA5C-D169-4BC9-9131-A4F19E379F8A}" type="pres">
      <dgm:prSet presAssocID="{44276F3C-D7C0-49A4-845F-F41EB44B2866}" presName="hierRoot3" presStyleCnt="0">
        <dgm:presLayoutVars>
          <dgm:hierBranch val="init"/>
        </dgm:presLayoutVars>
      </dgm:prSet>
      <dgm:spPr/>
    </dgm:pt>
    <dgm:pt modelId="{9DE4C3FF-44DD-4093-853B-9F9EE6B3C7B7}" type="pres">
      <dgm:prSet presAssocID="{44276F3C-D7C0-49A4-845F-F41EB44B2866}" presName="rootComposite3" presStyleCnt="0"/>
      <dgm:spPr/>
    </dgm:pt>
    <dgm:pt modelId="{EDEDF906-4043-48B1-880C-80EDFE36F942}" type="pres">
      <dgm:prSet presAssocID="{44276F3C-D7C0-49A4-845F-F41EB44B2866}" presName="rootText3" presStyleLbl="asst1" presStyleIdx="0" presStyleCnt="2" custLinFactNeighborX="14579" custLinFactNeighborY="-1567">
        <dgm:presLayoutVars>
          <dgm:chPref val="3"/>
        </dgm:presLayoutVars>
      </dgm:prSet>
      <dgm:spPr/>
      <dgm:t>
        <a:bodyPr/>
        <a:lstStyle/>
        <a:p>
          <a:endParaRPr lang="en-GB"/>
        </a:p>
      </dgm:t>
    </dgm:pt>
    <dgm:pt modelId="{51B9096C-D5B8-4A7E-8F87-B0C889ECFBA4}" type="pres">
      <dgm:prSet presAssocID="{44276F3C-D7C0-49A4-845F-F41EB44B2866}" presName="rootConnector3" presStyleLbl="asst1" presStyleIdx="0" presStyleCnt="2"/>
      <dgm:spPr/>
      <dgm:t>
        <a:bodyPr/>
        <a:lstStyle/>
        <a:p>
          <a:endParaRPr lang="en-GB"/>
        </a:p>
      </dgm:t>
    </dgm:pt>
    <dgm:pt modelId="{924AF526-4D60-4E46-A68F-EF2B5CE4DB4B}" type="pres">
      <dgm:prSet presAssocID="{44276F3C-D7C0-49A4-845F-F41EB44B2866}" presName="hierChild6" presStyleCnt="0"/>
      <dgm:spPr/>
    </dgm:pt>
    <dgm:pt modelId="{9150CE97-60F0-4440-93D0-91F32FB62E66}" type="pres">
      <dgm:prSet presAssocID="{B8C7F6EF-2B41-46AB-AF29-A5ABFB44F76D}" presName="Name37" presStyleLbl="parChTrans1D3" presStyleIdx="0" presStyleCnt="2"/>
      <dgm:spPr/>
      <dgm:t>
        <a:bodyPr/>
        <a:lstStyle/>
        <a:p>
          <a:endParaRPr lang="en-GB"/>
        </a:p>
      </dgm:t>
    </dgm:pt>
    <dgm:pt modelId="{FA7B73CB-1E74-40EC-8925-74C30E5D81B8}" type="pres">
      <dgm:prSet presAssocID="{B0DD9413-0BC0-40F7-99FE-524F69BD410F}" presName="hierRoot2" presStyleCnt="0">
        <dgm:presLayoutVars>
          <dgm:hierBranch val="init"/>
        </dgm:presLayoutVars>
      </dgm:prSet>
      <dgm:spPr/>
    </dgm:pt>
    <dgm:pt modelId="{E006BD44-2540-461C-B844-92355A2C6EFB}" type="pres">
      <dgm:prSet presAssocID="{B0DD9413-0BC0-40F7-99FE-524F69BD410F}" presName="rootComposite" presStyleCnt="0"/>
      <dgm:spPr/>
    </dgm:pt>
    <dgm:pt modelId="{B2CD45B2-E084-49EB-B63D-6C0C1F148065}" type="pres">
      <dgm:prSet presAssocID="{B0DD9413-0BC0-40F7-99FE-524F69BD410F}" presName="rootText" presStyleLbl="node3" presStyleIdx="0" presStyleCnt="2">
        <dgm:presLayoutVars>
          <dgm:chPref val="3"/>
        </dgm:presLayoutVars>
      </dgm:prSet>
      <dgm:spPr/>
      <dgm:t>
        <a:bodyPr/>
        <a:lstStyle/>
        <a:p>
          <a:endParaRPr lang="en-GB"/>
        </a:p>
      </dgm:t>
    </dgm:pt>
    <dgm:pt modelId="{35E0D437-11E9-449D-B938-2B55C96F298C}" type="pres">
      <dgm:prSet presAssocID="{B0DD9413-0BC0-40F7-99FE-524F69BD410F}" presName="rootConnector" presStyleLbl="node3" presStyleIdx="0" presStyleCnt="2"/>
      <dgm:spPr/>
      <dgm:t>
        <a:bodyPr/>
        <a:lstStyle/>
        <a:p>
          <a:endParaRPr lang="en-GB"/>
        </a:p>
      </dgm:t>
    </dgm:pt>
    <dgm:pt modelId="{4351320D-C185-44DB-BFD2-15D56B770605}" type="pres">
      <dgm:prSet presAssocID="{B0DD9413-0BC0-40F7-99FE-524F69BD410F}" presName="hierChild4" presStyleCnt="0"/>
      <dgm:spPr/>
    </dgm:pt>
    <dgm:pt modelId="{830AC682-97FC-4A7F-AA5B-2588697CBA00}" type="pres">
      <dgm:prSet presAssocID="{16677536-131A-429E-95C5-8895361EAE8C}" presName="Name37" presStyleLbl="parChTrans1D4" presStyleIdx="0" presStyleCnt="2"/>
      <dgm:spPr/>
      <dgm:t>
        <a:bodyPr/>
        <a:lstStyle/>
        <a:p>
          <a:endParaRPr lang="en-GB"/>
        </a:p>
      </dgm:t>
    </dgm:pt>
    <dgm:pt modelId="{123B78FD-6336-4819-8930-19E765864F85}" type="pres">
      <dgm:prSet presAssocID="{D9B9AA6B-A0EF-4E05-862C-B614198F4EB8}" presName="hierRoot2" presStyleCnt="0">
        <dgm:presLayoutVars>
          <dgm:hierBranch val="init"/>
        </dgm:presLayoutVars>
      </dgm:prSet>
      <dgm:spPr/>
    </dgm:pt>
    <dgm:pt modelId="{710D8DC9-C920-4720-843A-C045F548EDEC}" type="pres">
      <dgm:prSet presAssocID="{D9B9AA6B-A0EF-4E05-862C-B614198F4EB8}" presName="rootComposite" presStyleCnt="0"/>
      <dgm:spPr/>
    </dgm:pt>
    <dgm:pt modelId="{82C284A7-400F-4499-9EB7-58690794374F}" type="pres">
      <dgm:prSet presAssocID="{D9B9AA6B-A0EF-4E05-862C-B614198F4EB8}" presName="rootText" presStyleLbl="node4" presStyleIdx="0" presStyleCnt="2">
        <dgm:presLayoutVars>
          <dgm:chPref val="3"/>
        </dgm:presLayoutVars>
      </dgm:prSet>
      <dgm:spPr/>
      <dgm:t>
        <a:bodyPr/>
        <a:lstStyle/>
        <a:p>
          <a:endParaRPr lang="en-GB"/>
        </a:p>
      </dgm:t>
    </dgm:pt>
    <dgm:pt modelId="{49417FD0-67D1-4130-9CF3-0C49471C86D7}" type="pres">
      <dgm:prSet presAssocID="{D9B9AA6B-A0EF-4E05-862C-B614198F4EB8}" presName="rootConnector" presStyleLbl="node4" presStyleIdx="0" presStyleCnt="2"/>
      <dgm:spPr/>
      <dgm:t>
        <a:bodyPr/>
        <a:lstStyle/>
        <a:p>
          <a:endParaRPr lang="en-GB"/>
        </a:p>
      </dgm:t>
    </dgm:pt>
    <dgm:pt modelId="{586941D9-12A6-4224-9411-55078DBCD81E}" type="pres">
      <dgm:prSet presAssocID="{D9B9AA6B-A0EF-4E05-862C-B614198F4EB8}" presName="hierChild4" presStyleCnt="0"/>
      <dgm:spPr/>
    </dgm:pt>
    <dgm:pt modelId="{8FB79192-090E-448D-A356-06CBDFF32827}" type="pres">
      <dgm:prSet presAssocID="{D9B9AA6B-A0EF-4E05-862C-B614198F4EB8}" presName="hierChild5" presStyleCnt="0"/>
      <dgm:spPr/>
    </dgm:pt>
    <dgm:pt modelId="{4AF51140-56D8-4974-95CF-BFB7EC05D5AA}" type="pres">
      <dgm:prSet presAssocID="{B0DD9413-0BC0-40F7-99FE-524F69BD410F}" presName="hierChild5" presStyleCnt="0"/>
      <dgm:spPr/>
    </dgm:pt>
    <dgm:pt modelId="{5E40B0E5-43D8-4494-813F-8FDD38638B65}" type="pres">
      <dgm:prSet presAssocID="{44276F3C-D7C0-49A4-845F-F41EB44B2866}" presName="hierChild7" presStyleCnt="0"/>
      <dgm:spPr/>
    </dgm:pt>
    <dgm:pt modelId="{7F259865-8B4B-4D7E-8655-6EEC5C22A20E}" type="pres">
      <dgm:prSet presAssocID="{C8EBE6CB-B7FD-48EB-9616-5AC2C025ED6D}" presName="Name111" presStyleLbl="parChTrans1D2" presStyleIdx="1" presStyleCnt="2"/>
      <dgm:spPr/>
      <dgm:t>
        <a:bodyPr/>
        <a:lstStyle/>
        <a:p>
          <a:endParaRPr lang="en-GB"/>
        </a:p>
      </dgm:t>
    </dgm:pt>
    <dgm:pt modelId="{8C029948-CFBB-42E8-BBE2-546138BCF089}" type="pres">
      <dgm:prSet presAssocID="{AB065EFE-63A9-442D-81A1-B37105627358}" presName="hierRoot3" presStyleCnt="0">
        <dgm:presLayoutVars>
          <dgm:hierBranch val="init"/>
        </dgm:presLayoutVars>
      </dgm:prSet>
      <dgm:spPr/>
    </dgm:pt>
    <dgm:pt modelId="{CEF33505-5EF8-4703-8EC3-4B1F373C6F7F}" type="pres">
      <dgm:prSet presAssocID="{AB065EFE-63A9-442D-81A1-B37105627358}" presName="rootComposite3" presStyleCnt="0"/>
      <dgm:spPr/>
    </dgm:pt>
    <dgm:pt modelId="{070ED5CB-D1A7-4E4A-83A5-2F57E3DD4842}" type="pres">
      <dgm:prSet presAssocID="{AB065EFE-63A9-442D-81A1-B37105627358}" presName="rootText3" presStyleLbl="asst1" presStyleIdx="1" presStyleCnt="2" custLinFactNeighborX="10756" custLinFactNeighborY="-1567">
        <dgm:presLayoutVars>
          <dgm:chPref val="3"/>
        </dgm:presLayoutVars>
      </dgm:prSet>
      <dgm:spPr/>
      <dgm:t>
        <a:bodyPr/>
        <a:lstStyle/>
        <a:p>
          <a:endParaRPr lang="en-GB"/>
        </a:p>
      </dgm:t>
    </dgm:pt>
    <dgm:pt modelId="{D4C26F59-1976-42FD-A17F-7CD75918F3C5}" type="pres">
      <dgm:prSet presAssocID="{AB065EFE-63A9-442D-81A1-B37105627358}" presName="rootConnector3" presStyleLbl="asst1" presStyleIdx="1" presStyleCnt="2"/>
      <dgm:spPr/>
      <dgm:t>
        <a:bodyPr/>
        <a:lstStyle/>
        <a:p>
          <a:endParaRPr lang="en-GB"/>
        </a:p>
      </dgm:t>
    </dgm:pt>
    <dgm:pt modelId="{278E0D71-2A9C-4F92-96F9-E670CC6273F2}" type="pres">
      <dgm:prSet presAssocID="{AB065EFE-63A9-442D-81A1-B37105627358}" presName="hierChild6" presStyleCnt="0"/>
      <dgm:spPr/>
    </dgm:pt>
    <dgm:pt modelId="{94184A1D-8588-4AD4-8A91-F4F1AF0AF6A8}" type="pres">
      <dgm:prSet presAssocID="{6C0E4594-6715-4B6F-9F36-5199D57149AA}" presName="Name37" presStyleLbl="parChTrans1D3" presStyleIdx="1" presStyleCnt="2"/>
      <dgm:spPr/>
      <dgm:t>
        <a:bodyPr/>
        <a:lstStyle/>
        <a:p>
          <a:endParaRPr lang="en-GB"/>
        </a:p>
      </dgm:t>
    </dgm:pt>
    <dgm:pt modelId="{A16DF09E-B53C-499B-843C-287BFA376720}" type="pres">
      <dgm:prSet presAssocID="{22308B5F-88C5-47A6-A11F-9CEEBA5A9740}" presName="hierRoot2" presStyleCnt="0">
        <dgm:presLayoutVars>
          <dgm:hierBranch val="init"/>
        </dgm:presLayoutVars>
      </dgm:prSet>
      <dgm:spPr/>
    </dgm:pt>
    <dgm:pt modelId="{8F65A48E-7D35-4BE5-AE2F-0BFDBDC1770D}" type="pres">
      <dgm:prSet presAssocID="{22308B5F-88C5-47A6-A11F-9CEEBA5A9740}" presName="rootComposite" presStyleCnt="0"/>
      <dgm:spPr/>
    </dgm:pt>
    <dgm:pt modelId="{BBC9E44F-F976-4627-BAE4-2C74BD90BBFD}" type="pres">
      <dgm:prSet presAssocID="{22308B5F-88C5-47A6-A11F-9CEEBA5A9740}" presName="rootText" presStyleLbl="node3" presStyleIdx="1" presStyleCnt="2">
        <dgm:presLayoutVars>
          <dgm:chPref val="3"/>
        </dgm:presLayoutVars>
      </dgm:prSet>
      <dgm:spPr/>
      <dgm:t>
        <a:bodyPr/>
        <a:lstStyle/>
        <a:p>
          <a:endParaRPr lang="en-GB"/>
        </a:p>
      </dgm:t>
    </dgm:pt>
    <dgm:pt modelId="{D1A4FE17-BFF3-4FDA-88B1-70675D58EDA4}" type="pres">
      <dgm:prSet presAssocID="{22308B5F-88C5-47A6-A11F-9CEEBA5A9740}" presName="rootConnector" presStyleLbl="node3" presStyleIdx="1" presStyleCnt="2"/>
      <dgm:spPr/>
      <dgm:t>
        <a:bodyPr/>
        <a:lstStyle/>
        <a:p>
          <a:endParaRPr lang="en-GB"/>
        </a:p>
      </dgm:t>
    </dgm:pt>
    <dgm:pt modelId="{8E9ED4C9-64D9-4C43-B8DF-9AFCD365EC5D}" type="pres">
      <dgm:prSet presAssocID="{22308B5F-88C5-47A6-A11F-9CEEBA5A9740}" presName="hierChild4" presStyleCnt="0"/>
      <dgm:spPr/>
    </dgm:pt>
    <dgm:pt modelId="{9785FCE8-516E-494C-95E9-219893CD61C2}" type="pres">
      <dgm:prSet presAssocID="{A7B6023C-1740-47B4-9C50-07EACB588F68}" presName="Name37" presStyleLbl="parChTrans1D4" presStyleIdx="1" presStyleCnt="2"/>
      <dgm:spPr/>
      <dgm:t>
        <a:bodyPr/>
        <a:lstStyle/>
        <a:p>
          <a:endParaRPr lang="en-GB"/>
        </a:p>
      </dgm:t>
    </dgm:pt>
    <dgm:pt modelId="{B0EFC549-E635-40F2-B92D-99AAE7ED36A1}" type="pres">
      <dgm:prSet presAssocID="{C49BBC84-9BF4-42A1-896D-BD209FBFBD0A}" presName="hierRoot2" presStyleCnt="0">
        <dgm:presLayoutVars>
          <dgm:hierBranch val="init"/>
        </dgm:presLayoutVars>
      </dgm:prSet>
      <dgm:spPr/>
    </dgm:pt>
    <dgm:pt modelId="{8945798D-DECD-49C3-9594-34E77126F65D}" type="pres">
      <dgm:prSet presAssocID="{C49BBC84-9BF4-42A1-896D-BD209FBFBD0A}" presName="rootComposite" presStyleCnt="0"/>
      <dgm:spPr/>
    </dgm:pt>
    <dgm:pt modelId="{AB8AE7D7-598C-4EDD-8009-DC4512711449}" type="pres">
      <dgm:prSet presAssocID="{C49BBC84-9BF4-42A1-896D-BD209FBFBD0A}" presName="rootText" presStyleLbl="node4" presStyleIdx="1" presStyleCnt="2">
        <dgm:presLayoutVars>
          <dgm:chPref val="3"/>
        </dgm:presLayoutVars>
      </dgm:prSet>
      <dgm:spPr/>
      <dgm:t>
        <a:bodyPr/>
        <a:lstStyle/>
        <a:p>
          <a:endParaRPr lang="en-GB"/>
        </a:p>
      </dgm:t>
    </dgm:pt>
    <dgm:pt modelId="{C3290BC8-7703-4B34-9650-98E05B1A4150}" type="pres">
      <dgm:prSet presAssocID="{C49BBC84-9BF4-42A1-896D-BD209FBFBD0A}" presName="rootConnector" presStyleLbl="node4" presStyleIdx="1" presStyleCnt="2"/>
      <dgm:spPr/>
      <dgm:t>
        <a:bodyPr/>
        <a:lstStyle/>
        <a:p>
          <a:endParaRPr lang="en-GB"/>
        </a:p>
      </dgm:t>
    </dgm:pt>
    <dgm:pt modelId="{423415D4-559E-4759-9436-BC9952DD02CA}" type="pres">
      <dgm:prSet presAssocID="{C49BBC84-9BF4-42A1-896D-BD209FBFBD0A}" presName="hierChild4" presStyleCnt="0"/>
      <dgm:spPr/>
    </dgm:pt>
    <dgm:pt modelId="{25DA6EEA-F5F2-45CE-8FF9-9194430FD209}" type="pres">
      <dgm:prSet presAssocID="{C49BBC84-9BF4-42A1-896D-BD209FBFBD0A}" presName="hierChild5" presStyleCnt="0"/>
      <dgm:spPr/>
    </dgm:pt>
    <dgm:pt modelId="{FA8D636E-F5EA-4EEF-AEE0-F8FC7B1C1AD7}" type="pres">
      <dgm:prSet presAssocID="{22308B5F-88C5-47A6-A11F-9CEEBA5A9740}" presName="hierChild5" presStyleCnt="0"/>
      <dgm:spPr/>
    </dgm:pt>
    <dgm:pt modelId="{C75AE2B9-A7F8-44A3-996D-5DFB5BFD16E1}" type="pres">
      <dgm:prSet presAssocID="{AB065EFE-63A9-442D-81A1-B37105627358}" presName="hierChild7" presStyleCnt="0"/>
      <dgm:spPr/>
    </dgm:pt>
  </dgm:ptLst>
  <dgm:cxnLst>
    <dgm:cxn modelId="{FFEB14CA-B0A6-4875-96E9-8CC7C911AE28}" srcId="{48C310EF-1354-435C-A06A-0BA33E590B9C}" destId="{AB065EFE-63A9-442D-81A1-B37105627358}" srcOrd="1" destOrd="0" parTransId="{C8EBE6CB-B7FD-48EB-9616-5AC2C025ED6D}" sibTransId="{5905AEED-B629-470B-9384-0A3EE6AA6168}"/>
    <dgm:cxn modelId="{799A5EFC-9D91-4841-A636-F13C3F80EED3}" type="presOf" srcId="{C49BBC84-9BF4-42A1-896D-BD209FBFBD0A}" destId="{AB8AE7D7-598C-4EDD-8009-DC4512711449}" srcOrd="0" destOrd="0" presId="urn:microsoft.com/office/officeart/2005/8/layout/orgChart1"/>
    <dgm:cxn modelId="{CB0F58BA-4CE8-47A7-8EE8-070DC41C7101}" type="presOf" srcId="{44276F3C-D7C0-49A4-845F-F41EB44B2866}" destId="{51B9096C-D5B8-4A7E-8F87-B0C889ECFBA4}" srcOrd="1" destOrd="0" presId="urn:microsoft.com/office/officeart/2005/8/layout/orgChart1"/>
    <dgm:cxn modelId="{E0044772-7ACB-4779-A310-56B57C854C76}" type="presOf" srcId="{D9B9AA6B-A0EF-4E05-862C-B614198F4EB8}" destId="{49417FD0-67D1-4130-9CF3-0C49471C86D7}" srcOrd="1" destOrd="0" presId="urn:microsoft.com/office/officeart/2005/8/layout/orgChart1"/>
    <dgm:cxn modelId="{EF86BF62-D717-4D68-B2C5-4D23C330F7F3}" type="presOf" srcId="{FCCE8110-D053-45BB-8F0F-B311D7634525}" destId="{FC9ED01B-0741-4BFF-B28F-AFBA08899000}" srcOrd="0" destOrd="0" presId="urn:microsoft.com/office/officeart/2005/8/layout/orgChart1"/>
    <dgm:cxn modelId="{A7171A78-069A-4E54-A078-EACF79651FD9}" srcId="{B0DD9413-0BC0-40F7-99FE-524F69BD410F}" destId="{D9B9AA6B-A0EF-4E05-862C-B614198F4EB8}" srcOrd="0" destOrd="0" parTransId="{16677536-131A-429E-95C5-8895361EAE8C}" sibTransId="{379F4635-E9E6-43AE-BD1D-E413DE7A76F2}"/>
    <dgm:cxn modelId="{251AA2A5-6555-45F8-8219-F40FF7D8DC5E}" srcId="{22308B5F-88C5-47A6-A11F-9CEEBA5A9740}" destId="{C49BBC84-9BF4-42A1-896D-BD209FBFBD0A}" srcOrd="0" destOrd="0" parTransId="{A7B6023C-1740-47B4-9C50-07EACB588F68}" sibTransId="{E4A12AC6-C9D6-4138-BFBC-2B3B00D69622}"/>
    <dgm:cxn modelId="{0A49FBFC-695B-4DA4-86E6-B23DD39CD48F}" type="presOf" srcId="{16677536-131A-429E-95C5-8895361EAE8C}" destId="{830AC682-97FC-4A7F-AA5B-2588697CBA00}" srcOrd="0" destOrd="0" presId="urn:microsoft.com/office/officeart/2005/8/layout/orgChart1"/>
    <dgm:cxn modelId="{6947D4CA-1AC5-4789-B8BC-BAFAA10FDEDA}" type="presOf" srcId="{0555253E-132B-47DE-B5BA-93BC340437D3}" destId="{76961F8F-F8F4-4DBD-9A1F-8378C5FB22BD}" srcOrd="0" destOrd="0" presId="urn:microsoft.com/office/officeart/2005/8/layout/orgChart1"/>
    <dgm:cxn modelId="{EA4C9ACE-2FD6-488D-9DBC-44B0BD9471A1}" type="presOf" srcId="{A7B6023C-1740-47B4-9C50-07EACB588F68}" destId="{9785FCE8-516E-494C-95E9-219893CD61C2}" srcOrd="0" destOrd="0" presId="urn:microsoft.com/office/officeart/2005/8/layout/orgChart1"/>
    <dgm:cxn modelId="{1A36F349-3609-4C3B-926C-5A36A2CC22F8}" type="presOf" srcId="{C49BBC84-9BF4-42A1-896D-BD209FBFBD0A}" destId="{C3290BC8-7703-4B34-9650-98E05B1A4150}" srcOrd="1" destOrd="0" presId="urn:microsoft.com/office/officeart/2005/8/layout/orgChart1"/>
    <dgm:cxn modelId="{426C4BD5-26E8-444F-80C0-178FE4BC12D9}" srcId="{48C310EF-1354-435C-A06A-0BA33E590B9C}" destId="{44276F3C-D7C0-49A4-845F-F41EB44B2866}" srcOrd="0" destOrd="0" parTransId="{0555253E-132B-47DE-B5BA-93BC340437D3}" sibTransId="{56ABEB66-D15F-49B4-90FD-2AAA4151E5FD}"/>
    <dgm:cxn modelId="{2AAE6E22-5F21-49DB-A649-426A9FD3206B}" type="presOf" srcId="{22308B5F-88C5-47A6-A11F-9CEEBA5A9740}" destId="{D1A4FE17-BFF3-4FDA-88B1-70675D58EDA4}" srcOrd="1" destOrd="0" presId="urn:microsoft.com/office/officeart/2005/8/layout/orgChart1"/>
    <dgm:cxn modelId="{6B8299D6-C90E-40D1-8D6F-9A4DED1AAD28}" type="presOf" srcId="{6C0E4594-6715-4B6F-9F36-5199D57149AA}" destId="{94184A1D-8588-4AD4-8A91-F4F1AF0AF6A8}" srcOrd="0" destOrd="0" presId="urn:microsoft.com/office/officeart/2005/8/layout/orgChart1"/>
    <dgm:cxn modelId="{4141A74B-7CFE-43A3-9A16-7444492E520C}" type="presOf" srcId="{B8C7F6EF-2B41-46AB-AF29-A5ABFB44F76D}" destId="{9150CE97-60F0-4440-93D0-91F32FB62E66}" srcOrd="0" destOrd="0" presId="urn:microsoft.com/office/officeart/2005/8/layout/orgChart1"/>
    <dgm:cxn modelId="{12AEA155-C651-410D-9AC9-C992E89ACEE1}" type="presOf" srcId="{44276F3C-D7C0-49A4-845F-F41EB44B2866}" destId="{EDEDF906-4043-48B1-880C-80EDFE36F942}" srcOrd="0" destOrd="0" presId="urn:microsoft.com/office/officeart/2005/8/layout/orgChart1"/>
    <dgm:cxn modelId="{2949078B-9C0E-47B8-A5A0-4C4649CFBE77}" type="presOf" srcId="{B0DD9413-0BC0-40F7-99FE-524F69BD410F}" destId="{35E0D437-11E9-449D-B938-2B55C96F298C}" srcOrd="1" destOrd="0" presId="urn:microsoft.com/office/officeart/2005/8/layout/orgChart1"/>
    <dgm:cxn modelId="{C1A1C8FA-B3A9-4802-9F06-4EE08AEEBC4C}" type="presOf" srcId="{48C310EF-1354-435C-A06A-0BA33E590B9C}" destId="{5CCE0AB1-419B-40C5-8936-64F39CB984D8}" srcOrd="0" destOrd="0" presId="urn:microsoft.com/office/officeart/2005/8/layout/orgChart1"/>
    <dgm:cxn modelId="{9A5FD098-63E4-4769-87F9-E0132C1C6886}" type="presOf" srcId="{22308B5F-88C5-47A6-A11F-9CEEBA5A9740}" destId="{BBC9E44F-F976-4627-BAE4-2C74BD90BBFD}" srcOrd="0" destOrd="0" presId="urn:microsoft.com/office/officeart/2005/8/layout/orgChart1"/>
    <dgm:cxn modelId="{D165124C-0CEB-4BA1-9D5B-DC1317AD4F26}" srcId="{AB065EFE-63A9-442D-81A1-B37105627358}" destId="{22308B5F-88C5-47A6-A11F-9CEEBA5A9740}" srcOrd="0" destOrd="0" parTransId="{6C0E4594-6715-4B6F-9F36-5199D57149AA}" sibTransId="{FBEBC47A-5AF3-4030-AE2D-FB7C0D2309B7}"/>
    <dgm:cxn modelId="{6421524F-2CE5-4C98-8549-F1A4DABCD24C}" type="presOf" srcId="{B0DD9413-0BC0-40F7-99FE-524F69BD410F}" destId="{B2CD45B2-E084-49EB-B63D-6C0C1F148065}" srcOrd="0" destOrd="0" presId="urn:microsoft.com/office/officeart/2005/8/layout/orgChart1"/>
    <dgm:cxn modelId="{569EE237-716C-4F77-BC2E-361BD458AC33}" type="presOf" srcId="{D9B9AA6B-A0EF-4E05-862C-B614198F4EB8}" destId="{82C284A7-400F-4499-9EB7-58690794374F}" srcOrd="0" destOrd="0" presId="urn:microsoft.com/office/officeart/2005/8/layout/orgChart1"/>
    <dgm:cxn modelId="{2FADAD4F-1A44-481F-8B96-61E45C644361}" srcId="{44276F3C-D7C0-49A4-845F-F41EB44B2866}" destId="{B0DD9413-0BC0-40F7-99FE-524F69BD410F}" srcOrd="0" destOrd="0" parTransId="{B8C7F6EF-2B41-46AB-AF29-A5ABFB44F76D}" sibTransId="{BCBC4C5C-C07A-482A-BA69-EF78B321CB16}"/>
    <dgm:cxn modelId="{4368EF50-E2B1-4685-BE8C-2A46CF9EC3D6}" type="presOf" srcId="{AB065EFE-63A9-442D-81A1-B37105627358}" destId="{D4C26F59-1976-42FD-A17F-7CD75918F3C5}" srcOrd="1" destOrd="0" presId="urn:microsoft.com/office/officeart/2005/8/layout/orgChart1"/>
    <dgm:cxn modelId="{C3B3568D-5CF6-46E3-8DED-06AB0CCF87E7}" type="presOf" srcId="{AB065EFE-63A9-442D-81A1-B37105627358}" destId="{070ED5CB-D1A7-4E4A-83A5-2F57E3DD4842}" srcOrd="0" destOrd="0" presId="urn:microsoft.com/office/officeart/2005/8/layout/orgChart1"/>
    <dgm:cxn modelId="{5837A88A-1B10-4C0F-8F94-547DD1517790}" type="presOf" srcId="{C8EBE6CB-B7FD-48EB-9616-5AC2C025ED6D}" destId="{7F259865-8B4B-4D7E-8655-6EEC5C22A20E}" srcOrd="0" destOrd="0" presId="urn:microsoft.com/office/officeart/2005/8/layout/orgChart1"/>
    <dgm:cxn modelId="{0EB7282C-A532-4AF1-BF50-869062E3CC81}" type="presOf" srcId="{48C310EF-1354-435C-A06A-0BA33E590B9C}" destId="{527BD45D-84C6-44B3-A16B-A682D98FD992}" srcOrd="1" destOrd="0" presId="urn:microsoft.com/office/officeart/2005/8/layout/orgChart1"/>
    <dgm:cxn modelId="{446FECED-92E1-46AB-B6C2-9B2832178893}" srcId="{FCCE8110-D053-45BB-8F0F-B311D7634525}" destId="{48C310EF-1354-435C-A06A-0BA33E590B9C}" srcOrd="0" destOrd="0" parTransId="{6EB7C4A7-A085-4AB8-8766-3F7B67E337CB}" sibTransId="{FBE4E8EA-5918-4DA1-BCB1-56DA5209497B}"/>
    <dgm:cxn modelId="{AC257F65-960F-4C98-82E2-B3228C25639A}" type="presParOf" srcId="{FC9ED01B-0741-4BFF-B28F-AFBA08899000}" destId="{A52C471F-A825-442A-809A-8A7CBEDE81C5}" srcOrd="0" destOrd="0" presId="urn:microsoft.com/office/officeart/2005/8/layout/orgChart1"/>
    <dgm:cxn modelId="{3890A8FD-F245-4F6F-9245-63FC476E93C6}" type="presParOf" srcId="{A52C471F-A825-442A-809A-8A7CBEDE81C5}" destId="{49DBEEAB-62A9-4E72-A288-2A80F546DC24}" srcOrd="0" destOrd="0" presId="urn:microsoft.com/office/officeart/2005/8/layout/orgChart1"/>
    <dgm:cxn modelId="{7624B8A3-6962-47CE-829E-5D4E1A4CAD68}" type="presParOf" srcId="{49DBEEAB-62A9-4E72-A288-2A80F546DC24}" destId="{5CCE0AB1-419B-40C5-8936-64F39CB984D8}" srcOrd="0" destOrd="0" presId="urn:microsoft.com/office/officeart/2005/8/layout/orgChart1"/>
    <dgm:cxn modelId="{9412D964-624E-49CF-A957-F90E0BFFA872}" type="presParOf" srcId="{49DBEEAB-62A9-4E72-A288-2A80F546DC24}" destId="{527BD45D-84C6-44B3-A16B-A682D98FD992}" srcOrd="1" destOrd="0" presId="urn:microsoft.com/office/officeart/2005/8/layout/orgChart1"/>
    <dgm:cxn modelId="{41D9360C-120A-4E42-B55F-45FBA4FCC598}" type="presParOf" srcId="{A52C471F-A825-442A-809A-8A7CBEDE81C5}" destId="{D275E7A3-5BD3-47E7-B989-CE11C9D6A5EB}" srcOrd="1" destOrd="0" presId="urn:microsoft.com/office/officeart/2005/8/layout/orgChart1"/>
    <dgm:cxn modelId="{5045D188-0D75-4E97-8B08-B06AFA099026}" type="presParOf" srcId="{A52C471F-A825-442A-809A-8A7CBEDE81C5}" destId="{52387800-285D-4674-B98F-1EF2E0E2B1F5}" srcOrd="2" destOrd="0" presId="urn:microsoft.com/office/officeart/2005/8/layout/orgChart1"/>
    <dgm:cxn modelId="{9B401399-B8B1-41F0-8E27-E9C0FB85C331}" type="presParOf" srcId="{52387800-285D-4674-B98F-1EF2E0E2B1F5}" destId="{76961F8F-F8F4-4DBD-9A1F-8378C5FB22BD}" srcOrd="0" destOrd="0" presId="urn:microsoft.com/office/officeart/2005/8/layout/orgChart1"/>
    <dgm:cxn modelId="{4A67945A-6C37-4A5B-8E1F-0993D9BD08F0}" type="presParOf" srcId="{52387800-285D-4674-B98F-1EF2E0E2B1F5}" destId="{B404AA5C-D169-4BC9-9131-A4F19E379F8A}" srcOrd="1" destOrd="0" presId="urn:microsoft.com/office/officeart/2005/8/layout/orgChart1"/>
    <dgm:cxn modelId="{B120B324-66F0-4B1B-8CBA-9F3684076AFD}" type="presParOf" srcId="{B404AA5C-D169-4BC9-9131-A4F19E379F8A}" destId="{9DE4C3FF-44DD-4093-853B-9F9EE6B3C7B7}" srcOrd="0" destOrd="0" presId="urn:microsoft.com/office/officeart/2005/8/layout/orgChart1"/>
    <dgm:cxn modelId="{214601C1-9F32-4061-B5E6-20195767D2C3}" type="presParOf" srcId="{9DE4C3FF-44DD-4093-853B-9F9EE6B3C7B7}" destId="{EDEDF906-4043-48B1-880C-80EDFE36F942}" srcOrd="0" destOrd="0" presId="urn:microsoft.com/office/officeart/2005/8/layout/orgChart1"/>
    <dgm:cxn modelId="{8AE141CD-8FCC-48F2-8523-34B18DAF0BD3}" type="presParOf" srcId="{9DE4C3FF-44DD-4093-853B-9F9EE6B3C7B7}" destId="{51B9096C-D5B8-4A7E-8F87-B0C889ECFBA4}" srcOrd="1" destOrd="0" presId="urn:microsoft.com/office/officeart/2005/8/layout/orgChart1"/>
    <dgm:cxn modelId="{9D966BBC-8659-413C-AD61-ED6E110F0D79}" type="presParOf" srcId="{B404AA5C-D169-4BC9-9131-A4F19E379F8A}" destId="{924AF526-4D60-4E46-A68F-EF2B5CE4DB4B}" srcOrd="1" destOrd="0" presId="urn:microsoft.com/office/officeart/2005/8/layout/orgChart1"/>
    <dgm:cxn modelId="{DFC8CA00-BD21-4D3F-8F79-E42E5F2B526B}" type="presParOf" srcId="{924AF526-4D60-4E46-A68F-EF2B5CE4DB4B}" destId="{9150CE97-60F0-4440-93D0-91F32FB62E66}" srcOrd="0" destOrd="0" presId="urn:microsoft.com/office/officeart/2005/8/layout/orgChart1"/>
    <dgm:cxn modelId="{8F007C18-0128-449F-8969-31E0BA8C1126}" type="presParOf" srcId="{924AF526-4D60-4E46-A68F-EF2B5CE4DB4B}" destId="{FA7B73CB-1E74-40EC-8925-74C30E5D81B8}" srcOrd="1" destOrd="0" presId="urn:microsoft.com/office/officeart/2005/8/layout/orgChart1"/>
    <dgm:cxn modelId="{B270F894-D0DE-4D1F-992D-C5727B5F44C7}" type="presParOf" srcId="{FA7B73CB-1E74-40EC-8925-74C30E5D81B8}" destId="{E006BD44-2540-461C-B844-92355A2C6EFB}" srcOrd="0" destOrd="0" presId="urn:microsoft.com/office/officeart/2005/8/layout/orgChart1"/>
    <dgm:cxn modelId="{339981CA-3D2E-4F70-A56F-6B875EBDB1DE}" type="presParOf" srcId="{E006BD44-2540-461C-B844-92355A2C6EFB}" destId="{B2CD45B2-E084-49EB-B63D-6C0C1F148065}" srcOrd="0" destOrd="0" presId="urn:microsoft.com/office/officeart/2005/8/layout/orgChart1"/>
    <dgm:cxn modelId="{CB20266A-B063-47D5-A57E-E6C67BB9A7F5}" type="presParOf" srcId="{E006BD44-2540-461C-B844-92355A2C6EFB}" destId="{35E0D437-11E9-449D-B938-2B55C96F298C}" srcOrd="1" destOrd="0" presId="urn:microsoft.com/office/officeart/2005/8/layout/orgChart1"/>
    <dgm:cxn modelId="{CCC3F299-A2FE-4DEE-8A11-84E7B73FAE63}" type="presParOf" srcId="{FA7B73CB-1E74-40EC-8925-74C30E5D81B8}" destId="{4351320D-C185-44DB-BFD2-15D56B770605}" srcOrd="1" destOrd="0" presId="urn:microsoft.com/office/officeart/2005/8/layout/orgChart1"/>
    <dgm:cxn modelId="{48AB3DB3-3ECE-4170-83DE-49F93979B759}" type="presParOf" srcId="{4351320D-C185-44DB-BFD2-15D56B770605}" destId="{830AC682-97FC-4A7F-AA5B-2588697CBA00}" srcOrd="0" destOrd="0" presId="urn:microsoft.com/office/officeart/2005/8/layout/orgChart1"/>
    <dgm:cxn modelId="{3349C311-A30C-45D7-AF6A-2B3BC3B7859B}" type="presParOf" srcId="{4351320D-C185-44DB-BFD2-15D56B770605}" destId="{123B78FD-6336-4819-8930-19E765864F85}" srcOrd="1" destOrd="0" presId="urn:microsoft.com/office/officeart/2005/8/layout/orgChart1"/>
    <dgm:cxn modelId="{397A2B6A-37D9-484F-A40B-69FD6464F980}" type="presParOf" srcId="{123B78FD-6336-4819-8930-19E765864F85}" destId="{710D8DC9-C920-4720-843A-C045F548EDEC}" srcOrd="0" destOrd="0" presId="urn:microsoft.com/office/officeart/2005/8/layout/orgChart1"/>
    <dgm:cxn modelId="{0EA384AE-CE4C-4460-AA1B-DD6589E95752}" type="presParOf" srcId="{710D8DC9-C920-4720-843A-C045F548EDEC}" destId="{82C284A7-400F-4499-9EB7-58690794374F}" srcOrd="0" destOrd="0" presId="urn:microsoft.com/office/officeart/2005/8/layout/orgChart1"/>
    <dgm:cxn modelId="{B09145FD-8B77-4E8D-A429-0F97B8A0279E}" type="presParOf" srcId="{710D8DC9-C920-4720-843A-C045F548EDEC}" destId="{49417FD0-67D1-4130-9CF3-0C49471C86D7}" srcOrd="1" destOrd="0" presId="urn:microsoft.com/office/officeart/2005/8/layout/orgChart1"/>
    <dgm:cxn modelId="{BF3DED47-BFE8-4B43-AC0D-5006DFB4761C}" type="presParOf" srcId="{123B78FD-6336-4819-8930-19E765864F85}" destId="{586941D9-12A6-4224-9411-55078DBCD81E}" srcOrd="1" destOrd="0" presId="urn:microsoft.com/office/officeart/2005/8/layout/orgChart1"/>
    <dgm:cxn modelId="{72501FDD-4840-4F26-A166-B1250A043A4E}" type="presParOf" srcId="{123B78FD-6336-4819-8930-19E765864F85}" destId="{8FB79192-090E-448D-A356-06CBDFF32827}" srcOrd="2" destOrd="0" presId="urn:microsoft.com/office/officeart/2005/8/layout/orgChart1"/>
    <dgm:cxn modelId="{F8721031-9CF7-4A05-B3F5-0B1D825A4360}" type="presParOf" srcId="{FA7B73CB-1E74-40EC-8925-74C30E5D81B8}" destId="{4AF51140-56D8-4974-95CF-BFB7EC05D5AA}" srcOrd="2" destOrd="0" presId="urn:microsoft.com/office/officeart/2005/8/layout/orgChart1"/>
    <dgm:cxn modelId="{91D34393-5FCE-40B8-87CE-684253567E9C}" type="presParOf" srcId="{B404AA5C-D169-4BC9-9131-A4F19E379F8A}" destId="{5E40B0E5-43D8-4494-813F-8FDD38638B65}" srcOrd="2" destOrd="0" presId="urn:microsoft.com/office/officeart/2005/8/layout/orgChart1"/>
    <dgm:cxn modelId="{B3DE8462-AB06-489C-A561-A4E428E3116C}" type="presParOf" srcId="{52387800-285D-4674-B98F-1EF2E0E2B1F5}" destId="{7F259865-8B4B-4D7E-8655-6EEC5C22A20E}" srcOrd="2" destOrd="0" presId="urn:microsoft.com/office/officeart/2005/8/layout/orgChart1"/>
    <dgm:cxn modelId="{D43F6B75-1C39-4EC4-87C5-380DE5B4AAD7}" type="presParOf" srcId="{52387800-285D-4674-B98F-1EF2E0E2B1F5}" destId="{8C029948-CFBB-42E8-BBE2-546138BCF089}" srcOrd="3" destOrd="0" presId="urn:microsoft.com/office/officeart/2005/8/layout/orgChart1"/>
    <dgm:cxn modelId="{FADC46BB-228A-444A-BB9D-E1E04BF86AEE}" type="presParOf" srcId="{8C029948-CFBB-42E8-BBE2-546138BCF089}" destId="{CEF33505-5EF8-4703-8EC3-4B1F373C6F7F}" srcOrd="0" destOrd="0" presId="urn:microsoft.com/office/officeart/2005/8/layout/orgChart1"/>
    <dgm:cxn modelId="{F05F7220-B1BA-476D-AE6D-EDF2D52FC878}" type="presParOf" srcId="{CEF33505-5EF8-4703-8EC3-4B1F373C6F7F}" destId="{070ED5CB-D1A7-4E4A-83A5-2F57E3DD4842}" srcOrd="0" destOrd="0" presId="urn:microsoft.com/office/officeart/2005/8/layout/orgChart1"/>
    <dgm:cxn modelId="{71C2475C-F90C-4509-94D9-E9CBCAC8D87F}" type="presParOf" srcId="{CEF33505-5EF8-4703-8EC3-4B1F373C6F7F}" destId="{D4C26F59-1976-42FD-A17F-7CD75918F3C5}" srcOrd="1" destOrd="0" presId="urn:microsoft.com/office/officeart/2005/8/layout/orgChart1"/>
    <dgm:cxn modelId="{22FF507D-56C9-4CB9-A01D-1939BF25500D}" type="presParOf" srcId="{8C029948-CFBB-42E8-BBE2-546138BCF089}" destId="{278E0D71-2A9C-4F92-96F9-E670CC6273F2}" srcOrd="1" destOrd="0" presId="urn:microsoft.com/office/officeart/2005/8/layout/orgChart1"/>
    <dgm:cxn modelId="{63C34CB8-E23F-4BB4-9D19-551CB21C3667}" type="presParOf" srcId="{278E0D71-2A9C-4F92-96F9-E670CC6273F2}" destId="{94184A1D-8588-4AD4-8A91-F4F1AF0AF6A8}" srcOrd="0" destOrd="0" presId="urn:microsoft.com/office/officeart/2005/8/layout/orgChart1"/>
    <dgm:cxn modelId="{B1BCAF69-B3EB-4B30-A534-18B66066555A}" type="presParOf" srcId="{278E0D71-2A9C-4F92-96F9-E670CC6273F2}" destId="{A16DF09E-B53C-499B-843C-287BFA376720}" srcOrd="1" destOrd="0" presId="urn:microsoft.com/office/officeart/2005/8/layout/orgChart1"/>
    <dgm:cxn modelId="{641A75BF-C8AE-4ACB-8622-A0C86903A389}" type="presParOf" srcId="{A16DF09E-B53C-499B-843C-287BFA376720}" destId="{8F65A48E-7D35-4BE5-AE2F-0BFDBDC1770D}" srcOrd="0" destOrd="0" presId="urn:microsoft.com/office/officeart/2005/8/layout/orgChart1"/>
    <dgm:cxn modelId="{074B0608-C80E-4E01-A588-2BD495FF8FD5}" type="presParOf" srcId="{8F65A48E-7D35-4BE5-AE2F-0BFDBDC1770D}" destId="{BBC9E44F-F976-4627-BAE4-2C74BD90BBFD}" srcOrd="0" destOrd="0" presId="urn:microsoft.com/office/officeart/2005/8/layout/orgChart1"/>
    <dgm:cxn modelId="{EE15D560-4044-44E0-889C-21B1A068A3F8}" type="presParOf" srcId="{8F65A48E-7D35-4BE5-AE2F-0BFDBDC1770D}" destId="{D1A4FE17-BFF3-4FDA-88B1-70675D58EDA4}" srcOrd="1" destOrd="0" presId="urn:microsoft.com/office/officeart/2005/8/layout/orgChart1"/>
    <dgm:cxn modelId="{DE48B397-9A4A-45CD-B47B-62C2148F4222}" type="presParOf" srcId="{A16DF09E-B53C-499B-843C-287BFA376720}" destId="{8E9ED4C9-64D9-4C43-B8DF-9AFCD365EC5D}" srcOrd="1" destOrd="0" presId="urn:microsoft.com/office/officeart/2005/8/layout/orgChart1"/>
    <dgm:cxn modelId="{BBE4B328-9A88-4E79-A3D6-04D575CD14BB}" type="presParOf" srcId="{8E9ED4C9-64D9-4C43-B8DF-9AFCD365EC5D}" destId="{9785FCE8-516E-494C-95E9-219893CD61C2}" srcOrd="0" destOrd="0" presId="urn:microsoft.com/office/officeart/2005/8/layout/orgChart1"/>
    <dgm:cxn modelId="{0401F478-E2B8-4E73-8052-68877C311D0B}" type="presParOf" srcId="{8E9ED4C9-64D9-4C43-B8DF-9AFCD365EC5D}" destId="{B0EFC549-E635-40F2-B92D-99AAE7ED36A1}" srcOrd="1" destOrd="0" presId="urn:microsoft.com/office/officeart/2005/8/layout/orgChart1"/>
    <dgm:cxn modelId="{3003BC2A-7558-44DC-88D2-91725701B50E}" type="presParOf" srcId="{B0EFC549-E635-40F2-B92D-99AAE7ED36A1}" destId="{8945798D-DECD-49C3-9594-34E77126F65D}" srcOrd="0" destOrd="0" presId="urn:microsoft.com/office/officeart/2005/8/layout/orgChart1"/>
    <dgm:cxn modelId="{F455FA29-EDE7-4F29-A874-A709BE5A64AC}" type="presParOf" srcId="{8945798D-DECD-49C3-9594-34E77126F65D}" destId="{AB8AE7D7-598C-4EDD-8009-DC4512711449}" srcOrd="0" destOrd="0" presId="urn:microsoft.com/office/officeart/2005/8/layout/orgChart1"/>
    <dgm:cxn modelId="{5CC9DCA1-1430-4F72-965E-E0001ADDAE49}" type="presParOf" srcId="{8945798D-DECD-49C3-9594-34E77126F65D}" destId="{C3290BC8-7703-4B34-9650-98E05B1A4150}" srcOrd="1" destOrd="0" presId="urn:microsoft.com/office/officeart/2005/8/layout/orgChart1"/>
    <dgm:cxn modelId="{DB06ED73-8695-4A29-A89C-E2BA0A8E75D4}" type="presParOf" srcId="{B0EFC549-E635-40F2-B92D-99AAE7ED36A1}" destId="{423415D4-559E-4759-9436-BC9952DD02CA}" srcOrd="1" destOrd="0" presId="urn:microsoft.com/office/officeart/2005/8/layout/orgChart1"/>
    <dgm:cxn modelId="{31537986-57EF-483A-8179-511D6E7EBB21}" type="presParOf" srcId="{B0EFC549-E635-40F2-B92D-99AAE7ED36A1}" destId="{25DA6EEA-F5F2-45CE-8FF9-9194430FD209}" srcOrd="2" destOrd="0" presId="urn:microsoft.com/office/officeart/2005/8/layout/orgChart1"/>
    <dgm:cxn modelId="{0BD6627D-B7C6-4174-8337-12D0C7B180D5}" type="presParOf" srcId="{A16DF09E-B53C-499B-843C-287BFA376720}" destId="{FA8D636E-F5EA-4EEF-AEE0-F8FC7B1C1AD7}" srcOrd="2" destOrd="0" presId="urn:microsoft.com/office/officeart/2005/8/layout/orgChart1"/>
    <dgm:cxn modelId="{8BC99894-7F4E-4D46-924A-5D48B8352D6F}" type="presParOf" srcId="{8C029948-CFBB-42E8-BBE2-546138BCF089}" destId="{C75AE2B9-A7F8-44A3-996D-5DFB5BFD16E1}"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785FCE8-516E-494C-95E9-219893CD61C2}">
      <dsp:nvSpPr>
        <dsp:cNvPr id="0" name=""/>
        <dsp:cNvSpPr/>
      </dsp:nvSpPr>
      <dsp:spPr>
        <a:xfrm>
          <a:off x="2293145" y="2940821"/>
          <a:ext cx="220312" cy="675624"/>
        </a:xfrm>
        <a:custGeom>
          <a:avLst/>
          <a:gdLst/>
          <a:ahLst/>
          <a:cxnLst/>
          <a:rect l="0" t="0" r="0" b="0"/>
          <a:pathLst>
            <a:path>
              <a:moveTo>
                <a:pt x="0" y="0"/>
              </a:moveTo>
              <a:lnTo>
                <a:pt x="0" y="675624"/>
              </a:lnTo>
              <a:lnTo>
                <a:pt x="220312" y="67562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184A1D-8588-4AD4-8A91-F4F1AF0AF6A8}">
      <dsp:nvSpPr>
        <dsp:cNvPr id="0" name=""/>
        <dsp:cNvSpPr/>
      </dsp:nvSpPr>
      <dsp:spPr>
        <a:xfrm>
          <a:off x="2880645" y="1886501"/>
          <a:ext cx="157978" cy="319944"/>
        </a:xfrm>
        <a:custGeom>
          <a:avLst/>
          <a:gdLst/>
          <a:ahLst/>
          <a:cxnLst/>
          <a:rect l="0" t="0" r="0" b="0"/>
          <a:pathLst>
            <a:path>
              <a:moveTo>
                <a:pt x="157978" y="0"/>
              </a:moveTo>
              <a:lnTo>
                <a:pt x="157978" y="165726"/>
              </a:lnTo>
              <a:lnTo>
                <a:pt x="0" y="165726"/>
              </a:lnTo>
              <a:lnTo>
                <a:pt x="0" y="31994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259865-8B4B-4D7E-8655-6EEC5C22A20E}">
      <dsp:nvSpPr>
        <dsp:cNvPr id="0" name=""/>
        <dsp:cNvSpPr/>
      </dsp:nvSpPr>
      <dsp:spPr>
        <a:xfrm>
          <a:off x="1992052" y="855197"/>
          <a:ext cx="312197" cy="664117"/>
        </a:xfrm>
        <a:custGeom>
          <a:avLst/>
          <a:gdLst/>
          <a:ahLst/>
          <a:cxnLst/>
          <a:rect l="0" t="0" r="0" b="0"/>
          <a:pathLst>
            <a:path>
              <a:moveTo>
                <a:pt x="0" y="0"/>
              </a:moveTo>
              <a:lnTo>
                <a:pt x="0" y="664117"/>
              </a:lnTo>
              <a:lnTo>
                <a:pt x="312197" y="6641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0AC682-97FC-4A7F-AA5B-2588697CBA00}">
      <dsp:nvSpPr>
        <dsp:cNvPr id="0" name=""/>
        <dsp:cNvSpPr/>
      </dsp:nvSpPr>
      <dsp:spPr>
        <a:xfrm>
          <a:off x="148771" y="2940821"/>
          <a:ext cx="220312" cy="675624"/>
        </a:xfrm>
        <a:custGeom>
          <a:avLst/>
          <a:gdLst/>
          <a:ahLst/>
          <a:cxnLst/>
          <a:rect l="0" t="0" r="0" b="0"/>
          <a:pathLst>
            <a:path>
              <a:moveTo>
                <a:pt x="0" y="0"/>
              </a:moveTo>
              <a:lnTo>
                <a:pt x="0" y="675624"/>
              </a:lnTo>
              <a:lnTo>
                <a:pt x="220312" y="67562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50CE97-60F0-4440-93D0-91F32FB62E66}">
      <dsp:nvSpPr>
        <dsp:cNvPr id="0" name=""/>
        <dsp:cNvSpPr/>
      </dsp:nvSpPr>
      <dsp:spPr>
        <a:xfrm>
          <a:off x="736271" y="1886501"/>
          <a:ext cx="214128" cy="319944"/>
        </a:xfrm>
        <a:custGeom>
          <a:avLst/>
          <a:gdLst/>
          <a:ahLst/>
          <a:cxnLst/>
          <a:rect l="0" t="0" r="0" b="0"/>
          <a:pathLst>
            <a:path>
              <a:moveTo>
                <a:pt x="214128" y="0"/>
              </a:moveTo>
              <a:lnTo>
                <a:pt x="214128" y="165726"/>
              </a:lnTo>
              <a:lnTo>
                <a:pt x="0" y="165726"/>
              </a:lnTo>
              <a:lnTo>
                <a:pt x="0" y="319944"/>
              </a:lnTo>
            </a:path>
          </a:pathLst>
        </a:custGeom>
        <a:noFill/>
        <a:ln w="127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961F8F-F8F4-4DBD-9A1F-8378C5FB22BD}">
      <dsp:nvSpPr>
        <dsp:cNvPr id="0" name=""/>
        <dsp:cNvSpPr/>
      </dsp:nvSpPr>
      <dsp:spPr>
        <a:xfrm>
          <a:off x="1684774" y="855197"/>
          <a:ext cx="307277" cy="664117"/>
        </a:xfrm>
        <a:custGeom>
          <a:avLst/>
          <a:gdLst/>
          <a:ahLst/>
          <a:cxnLst/>
          <a:rect l="0" t="0" r="0" b="0"/>
          <a:pathLst>
            <a:path>
              <a:moveTo>
                <a:pt x="307277" y="0"/>
              </a:moveTo>
              <a:lnTo>
                <a:pt x="307277" y="664117"/>
              </a:lnTo>
              <a:lnTo>
                <a:pt x="0" y="66411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CE0AB1-419B-40C5-8936-64F39CB984D8}">
      <dsp:nvSpPr>
        <dsp:cNvPr id="0" name=""/>
        <dsp:cNvSpPr/>
      </dsp:nvSpPr>
      <dsp:spPr>
        <a:xfrm>
          <a:off x="1257677" y="120822"/>
          <a:ext cx="1468749" cy="7343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mt-MT" sz="4900" kern="1200" dirty="0" smtClean="0"/>
            <a:t>S</a:t>
          </a:r>
          <a:endParaRPr lang="en-GB" sz="4900" kern="1200" dirty="0"/>
        </a:p>
      </dsp:txBody>
      <dsp:txXfrm>
        <a:off x="1257677" y="120822"/>
        <a:ext cx="1468749" cy="734374"/>
      </dsp:txXfrm>
    </dsp:sp>
    <dsp:sp modelId="{EDEDF906-4043-48B1-880C-80EDFE36F942}">
      <dsp:nvSpPr>
        <dsp:cNvPr id="0" name=""/>
        <dsp:cNvSpPr/>
      </dsp:nvSpPr>
      <dsp:spPr>
        <a:xfrm>
          <a:off x="216025" y="1152127"/>
          <a:ext cx="1468749" cy="7343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mt-MT" sz="4900" kern="1200" dirty="0" smtClean="0"/>
            <a:t>NP</a:t>
          </a:r>
          <a:endParaRPr lang="en-GB" sz="4900" kern="1200" dirty="0"/>
        </a:p>
      </dsp:txBody>
      <dsp:txXfrm>
        <a:off x="216025" y="1152127"/>
        <a:ext cx="1468749" cy="734374"/>
      </dsp:txXfrm>
    </dsp:sp>
    <dsp:sp modelId="{B2CD45B2-E084-49EB-B63D-6C0C1F148065}">
      <dsp:nvSpPr>
        <dsp:cNvPr id="0" name=""/>
        <dsp:cNvSpPr/>
      </dsp:nvSpPr>
      <dsp:spPr>
        <a:xfrm>
          <a:off x="1896" y="2206446"/>
          <a:ext cx="1468749" cy="7343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mt-MT" sz="4900" kern="1200" dirty="0" smtClean="0"/>
            <a:t>N</a:t>
          </a:r>
          <a:endParaRPr lang="en-GB" sz="4900" kern="1200" dirty="0"/>
        </a:p>
      </dsp:txBody>
      <dsp:txXfrm>
        <a:off x="1896" y="2206446"/>
        <a:ext cx="1468749" cy="734374"/>
      </dsp:txXfrm>
    </dsp:sp>
    <dsp:sp modelId="{82C284A7-400F-4499-9EB7-58690794374F}">
      <dsp:nvSpPr>
        <dsp:cNvPr id="0" name=""/>
        <dsp:cNvSpPr/>
      </dsp:nvSpPr>
      <dsp:spPr>
        <a:xfrm>
          <a:off x="369084" y="3249258"/>
          <a:ext cx="1468749" cy="7343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mt-MT" sz="4900" kern="1200" dirty="0" smtClean="0"/>
            <a:t>Paul</a:t>
          </a:r>
          <a:endParaRPr lang="en-GB" sz="4900" kern="1200" dirty="0"/>
        </a:p>
      </dsp:txBody>
      <dsp:txXfrm>
        <a:off x="369084" y="3249258"/>
        <a:ext cx="1468749" cy="734374"/>
      </dsp:txXfrm>
    </dsp:sp>
    <dsp:sp modelId="{070ED5CB-D1A7-4E4A-83A5-2F57E3DD4842}">
      <dsp:nvSpPr>
        <dsp:cNvPr id="0" name=""/>
        <dsp:cNvSpPr/>
      </dsp:nvSpPr>
      <dsp:spPr>
        <a:xfrm>
          <a:off x="2304249" y="1152127"/>
          <a:ext cx="1468749" cy="7343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mt-MT" sz="4900" kern="1200" dirty="0" smtClean="0"/>
            <a:t>VP</a:t>
          </a:r>
          <a:endParaRPr lang="en-GB" sz="4900" kern="1200" dirty="0"/>
        </a:p>
      </dsp:txBody>
      <dsp:txXfrm>
        <a:off x="2304249" y="1152127"/>
        <a:ext cx="1468749" cy="734374"/>
      </dsp:txXfrm>
    </dsp:sp>
    <dsp:sp modelId="{BBC9E44F-F976-4627-BAE4-2C74BD90BBFD}">
      <dsp:nvSpPr>
        <dsp:cNvPr id="0" name=""/>
        <dsp:cNvSpPr/>
      </dsp:nvSpPr>
      <dsp:spPr>
        <a:xfrm>
          <a:off x="2146270" y="2206446"/>
          <a:ext cx="1468749" cy="7343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mt-MT" sz="4900" kern="1200" dirty="0" smtClean="0"/>
            <a:t>V</a:t>
          </a:r>
          <a:endParaRPr lang="en-GB" sz="4900" kern="1200" dirty="0"/>
        </a:p>
      </dsp:txBody>
      <dsp:txXfrm>
        <a:off x="2146270" y="2206446"/>
        <a:ext cx="1468749" cy="734374"/>
      </dsp:txXfrm>
    </dsp:sp>
    <dsp:sp modelId="{AB8AE7D7-598C-4EDD-8009-DC4512711449}">
      <dsp:nvSpPr>
        <dsp:cNvPr id="0" name=""/>
        <dsp:cNvSpPr/>
      </dsp:nvSpPr>
      <dsp:spPr>
        <a:xfrm>
          <a:off x="2513457" y="3249258"/>
          <a:ext cx="1468749" cy="73437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mt-MT" sz="4900" kern="1200" dirty="0" smtClean="0"/>
            <a:t>sleeps</a:t>
          </a:r>
          <a:endParaRPr lang="en-GB" sz="4900" kern="1200" dirty="0"/>
        </a:p>
      </dsp:txBody>
      <dsp:txXfrm>
        <a:off x="2513457" y="3249258"/>
        <a:ext cx="1468749" cy="73437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D3ADA5B-2F3C-49F0-8B4C-4910F2ADBAB9}" type="slidenum">
              <a:rPr lang="en-GB" smtClean="0"/>
              <a:pPr/>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ADA5B-2F3C-49F0-8B4C-4910F2ADBAB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ADA5B-2F3C-49F0-8B4C-4910F2ADBAB9}"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6"/>
          <p:cNvSpPr>
            <a:spLocks noGrp="1" noChangeArrowheads="1"/>
          </p:cNvSpPr>
          <p:nvPr>
            <p:ph type="dt" sz="half" idx="10"/>
          </p:nvPr>
        </p:nvSpPr>
        <p:spPr>
          <a:ln/>
        </p:spPr>
        <p:txBody>
          <a:bodyPr/>
          <a:lstStyle>
            <a:lvl1pPr>
              <a:defRPr/>
            </a:lvl1pPr>
          </a:lstStyle>
          <a:p>
            <a:pPr>
              <a:defRPr/>
            </a:pPr>
            <a:endParaRPr lang="en-GB"/>
          </a:p>
        </p:txBody>
      </p:sp>
      <p:sp>
        <p:nvSpPr>
          <p:cNvPr id="6" name="Rectangle 7"/>
          <p:cNvSpPr>
            <a:spLocks noGrp="1" noChangeArrowheads="1"/>
          </p:cNvSpPr>
          <p:nvPr>
            <p:ph type="ftr" sz="quarter" idx="11"/>
          </p:nvPr>
        </p:nvSpPr>
        <p:spPr>
          <a:ln/>
        </p:spPr>
        <p:txBody>
          <a:bodyPr/>
          <a:lstStyle>
            <a:lvl1pPr>
              <a:defRPr/>
            </a:lvl1pPr>
          </a:lstStyle>
          <a:p>
            <a:pPr>
              <a:defRPr/>
            </a:pPr>
            <a:r>
              <a:rPr lang="en-GB"/>
              <a:t>LIN1032 -- Formal Foundations for Linguistics</a:t>
            </a:r>
          </a:p>
        </p:txBody>
      </p:sp>
      <p:sp>
        <p:nvSpPr>
          <p:cNvPr id="7" name="Rectangle 8"/>
          <p:cNvSpPr>
            <a:spLocks noGrp="1" noChangeArrowheads="1"/>
          </p:cNvSpPr>
          <p:nvPr>
            <p:ph type="sldNum" sz="quarter" idx="12"/>
          </p:nvPr>
        </p:nvSpPr>
        <p:spPr>
          <a:ln/>
        </p:spPr>
        <p:txBody>
          <a:bodyPr/>
          <a:lstStyle>
            <a:lvl1pPr>
              <a:defRPr/>
            </a:lvl1pPr>
          </a:lstStyle>
          <a:p>
            <a:pPr>
              <a:defRPr/>
            </a:pPr>
            <a:fld id="{97F1F609-69DF-4B42-95CE-71A6C881C15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ADA5B-2F3C-49F0-8B4C-4910F2ADBAB9}" type="slidenum">
              <a:rPr lang="en-GB" smtClean="0"/>
              <a:pPr/>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D3ADA5B-2F3C-49F0-8B4C-4910F2ADBAB9}"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3ADA5B-2F3C-49F0-8B4C-4910F2ADBAB9}" type="slidenum">
              <a:rPr lang="en-GB" smtClean="0"/>
              <a:pPr/>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3ADA5B-2F3C-49F0-8B4C-4910F2ADBAB9}" type="slidenum">
              <a:rPr lang="en-GB" smtClean="0"/>
              <a:pPr/>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3ADA5B-2F3C-49F0-8B4C-4910F2ADBAB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3ADA5B-2F3C-49F0-8B4C-4910F2ADBAB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3ADA5B-2F3C-49F0-8B4C-4910F2ADBAB9}" type="slidenum">
              <a:rPr lang="en-GB" smtClean="0"/>
              <a:pPr/>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963647B-77FF-44D4-A44D-ED86A2CC3658}" type="datetimeFigureOut">
              <a:rPr lang="en-GB" smtClean="0"/>
              <a:pPr/>
              <a:t>26/02/2011</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AD3ADA5B-2F3C-49F0-8B4C-4910F2ADBAB9}" type="slidenum">
              <a:rPr lang="en-GB" smtClean="0"/>
              <a:pPr/>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963647B-77FF-44D4-A44D-ED86A2CC3658}" type="datetimeFigureOut">
              <a:rPr lang="en-GB" smtClean="0"/>
              <a:pPr/>
              <a:t>26/02/2011</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D3ADA5B-2F3C-49F0-8B4C-4910F2ADBAB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mt-MT" dirty="0" smtClean="0"/>
              <a:t>Albert Gatt</a:t>
            </a:r>
            <a:endParaRPr lang="en-GB" dirty="0"/>
          </a:p>
        </p:txBody>
      </p:sp>
      <p:sp>
        <p:nvSpPr>
          <p:cNvPr id="2" name="Title 1"/>
          <p:cNvSpPr>
            <a:spLocks noGrp="1"/>
          </p:cNvSpPr>
          <p:nvPr>
            <p:ph type="ctrTitle"/>
          </p:nvPr>
        </p:nvSpPr>
        <p:spPr/>
        <p:txBody>
          <a:bodyPr/>
          <a:lstStyle/>
          <a:p>
            <a:r>
              <a:rPr lang="mt-MT" dirty="0" smtClean="0"/>
              <a:t>LIN3021 Formal Semantics</a:t>
            </a:r>
            <a:br>
              <a:rPr lang="mt-MT" dirty="0" smtClean="0"/>
            </a:br>
            <a:r>
              <a:rPr lang="mt-MT" dirty="0" smtClean="0"/>
              <a:t>Lecture </a:t>
            </a:r>
            <a:r>
              <a:rPr lang="en-GB" dirty="0" smtClean="0"/>
              <a:t>2</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p:txBody>
          <a:bodyPr/>
          <a:lstStyle/>
          <a:p>
            <a:pPr eaLnBrk="1" hangingPunct="1"/>
            <a:r>
              <a:rPr lang="en-GB" smtClean="0"/>
              <a:t>Constructing a world</a:t>
            </a:r>
          </a:p>
        </p:txBody>
      </p:sp>
      <p:sp>
        <p:nvSpPr>
          <p:cNvPr id="509955" name="Rectangle 3"/>
          <p:cNvSpPr>
            <a:spLocks noGrp="1" noChangeArrowheads="1"/>
          </p:cNvSpPr>
          <p:nvPr>
            <p:ph type="body" idx="1"/>
          </p:nvPr>
        </p:nvSpPr>
        <p:spPr/>
        <p:txBody>
          <a:bodyPr/>
          <a:lstStyle/>
          <a:p>
            <a:pPr eaLnBrk="1" hangingPunct="1"/>
            <a:r>
              <a:rPr lang="en-GB" dirty="0" smtClean="0"/>
              <a:t>Suppose our example world contains exactly 4 individuals.</a:t>
            </a:r>
          </a:p>
          <a:p>
            <a:pPr eaLnBrk="1" hangingPunct="1"/>
            <a:endParaRPr lang="en-GB" dirty="0" smtClean="0"/>
          </a:p>
          <a:p>
            <a:pPr eaLnBrk="1" hangingPunct="1"/>
            <a:r>
              <a:rPr lang="en-GB" dirty="0" smtClean="0"/>
              <a:t>U = {Isabel Osmond, Emma Bovary, Alexander </a:t>
            </a:r>
            <a:r>
              <a:rPr lang="en-GB" dirty="0" err="1" smtClean="0"/>
              <a:t>Portnoy</a:t>
            </a:r>
            <a:r>
              <a:rPr lang="en-GB" dirty="0" smtClean="0"/>
              <a:t>, Beowulf}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99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99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lstStyle/>
          <a:p>
            <a:pPr eaLnBrk="1" hangingPunct="1"/>
            <a:r>
              <a:rPr lang="en-GB" smtClean="0"/>
              <a:t>Assigning referents to constants</a:t>
            </a:r>
          </a:p>
        </p:txBody>
      </p:sp>
      <p:sp>
        <p:nvSpPr>
          <p:cNvPr id="512003" name="Rectangle 3"/>
          <p:cNvSpPr>
            <a:spLocks noGrp="1" noChangeArrowheads="1"/>
          </p:cNvSpPr>
          <p:nvPr>
            <p:ph type="body" idx="1"/>
          </p:nvPr>
        </p:nvSpPr>
        <p:spPr/>
        <p:txBody>
          <a:bodyPr/>
          <a:lstStyle/>
          <a:p>
            <a:pPr eaLnBrk="1" hangingPunct="1"/>
            <a:r>
              <a:rPr lang="en-GB" dirty="0" smtClean="0"/>
              <a:t>To each individual constant, there corresponds some individual in the world, as determined by the interpretation function I:</a:t>
            </a:r>
          </a:p>
          <a:p>
            <a:pPr lvl="1" eaLnBrk="1" hangingPunct="1"/>
            <a:r>
              <a:rPr lang="en-GB" dirty="0" smtClean="0">
                <a:solidFill>
                  <a:schemeClr val="accent2"/>
                </a:solidFill>
              </a:rPr>
              <a:t>[[a]]</a:t>
            </a:r>
            <a:r>
              <a:rPr lang="en-GB" baseline="30000" dirty="0" smtClean="0">
                <a:solidFill>
                  <a:schemeClr val="accent2"/>
                </a:solidFill>
              </a:rPr>
              <a:t>M</a:t>
            </a:r>
            <a:r>
              <a:rPr lang="en-GB" dirty="0" smtClean="0"/>
              <a:t> = Isabel Osmond</a:t>
            </a:r>
          </a:p>
          <a:p>
            <a:pPr lvl="1" eaLnBrk="1" hangingPunct="1"/>
            <a:r>
              <a:rPr lang="en-GB" dirty="0" smtClean="0">
                <a:solidFill>
                  <a:schemeClr val="accent2"/>
                </a:solidFill>
              </a:rPr>
              <a:t>[[b]]</a:t>
            </a:r>
            <a:r>
              <a:rPr lang="en-GB" baseline="30000" dirty="0" smtClean="0">
                <a:solidFill>
                  <a:schemeClr val="accent2"/>
                </a:solidFill>
              </a:rPr>
              <a:t>M</a:t>
            </a:r>
            <a:r>
              <a:rPr lang="en-GB" dirty="0" smtClean="0"/>
              <a:t> = Emma Bovary</a:t>
            </a:r>
          </a:p>
          <a:p>
            <a:pPr lvl="1" eaLnBrk="1" hangingPunct="1"/>
            <a:r>
              <a:rPr lang="en-GB" dirty="0" smtClean="0">
                <a:solidFill>
                  <a:schemeClr val="accent2"/>
                </a:solidFill>
              </a:rPr>
              <a:t>[[c]]</a:t>
            </a:r>
            <a:r>
              <a:rPr lang="en-GB" baseline="30000" dirty="0" smtClean="0">
                <a:solidFill>
                  <a:schemeClr val="accent2"/>
                </a:solidFill>
              </a:rPr>
              <a:t>M</a:t>
            </a:r>
            <a:r>
              <a:rPr lang="en-GB" dirty="0" smtClean="0"/>
              <a:t> = Alexander </a:t>
            </a:r>
            <a:r>
              <a:rPr lang="en-GB" dirty="0" err="1" smtClean="0"/>
              <a:t>Portnoy</a:t>
            </a:r>
            <a:endParaRPr lang="en-GB" dirty="0" smtClean="0"/>
          </a:p>
          <a:p>
            <a:pPr lvl="1" eaLnBrk="1" hangingPunct="1"/>
            <a:r>
              <a:rPr lang="en-GB" dirty="0" smtClean="0">
                <a:solidFill>
                  <a:schemeClr val="accent2"/>
                </a:solidFill>
              </a:rPr>
              <a:t>[[d]]</a:t>
            </a:r>
            <a:r>
              <a:rPr lang="en-GB" baseline="30000" dirty="0" smtClean="0">
                <a:solidFill>
                  <a:schemeClr val="accent2"/>
                </a:solidFill>
              </a:rPr>
              <a:t>M</a:t>
            </a:r>
            <a:r>
              <a:rPr lang="en-GB" dirty="0" smtClean="0"/>
              <a:t> = Beowulf</a:t>
            </a:r>
          </a:p>
          <a:p>
            <a:pPr eaLnBrk="1" hangingPunct="1"/>
            <a:endParaRPr lang="en-GB" dirty="0" smtClean="0"/>
          </a:p>
          <a:p>
            <a:pPr eaLnBrk="1" hangingPunct="1"/>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0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00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00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0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pPr eaLnBrk="1" hangingPunct="1"/>
            <a:r>
              <a:rPr lang="en-GB" smtClean="0"/>
              <a:t>Predicates</a:t>
            </a:r>
          </a:p>
        </p:txBody>
      </p:sp>
      <p:sp>
        <p:nvSpPr>
          <p:cNvPr id="510979" name="Rectangle 3"/>
          <p:cNvSpPr>
            <a:spLocks noGrp="1" noChangeArrowheads="1"/>
          </p:cNvSpPr>
          <p:nvPr>
            <p:ph type="body" idx="1"/>
          </p:nvPr>
        </p:nvSpPr>
        <p:spPr/>
        <p:txBody>
          <a:bodyPr/>
          <a:lstStyle/>
          <a:p>
            <a:pPr eaLnBrk="1" hangingPunct="1">
              <a:lnSpc>
                <a:spcPct val="80000"/>
              </a:lnSpc>
            </a:pPr>
            <a:r>
              <a:rPr lang="en-GB" sz="2000" dirty="0" smtClean="0"/>
              <a:t>We also have a fixed set of predicates in our meta-language. These correspond to natural language expressions.</a:t>
            </a:r>
          </a:p>
          <a:p>
            <a:pPr eaLnBrk="1" hangingPunct="1">
              <a:lnSpc>
                <a:spcPct val="80000"/>
              </a:lnSpc>
            </a:pPr>
            <a:r>
              <a:rPr lang="en-GB" sz="2000" dirty="0" smtClean="0"/>
              <a:t>Their interpretation (extension) needs to be fixed for our model too:</a:t>
            </a:r>
          </a:p>
          <a:p>
            <a:pPr eaLnBrk="1" hangingPunct="1">
              <a:lnSpc>
                <a:spcPct val="80000"/>
              </a:lnSpc>
            </a:pPr>
            <a:endParaRPr lang="en-GB" sz="2000" dirty="0" smtClean="0"/>
          </a:p>
          <a:p>
            <a:pPr lvl="1" eaLnBrk="1" hangingPunct="1">
              <a:lnSpc>
                <a:spcPct val="80000"/>
              </a:lnSpc>
            </a:pPr>
            <a:r>
              <a:rPr lang="en-GB" sz="2200" dirty="0" smtClean="0"/>
              <a:t>1-place predicates are sets of individuals</a:t>
            </a:r>
          </a:p>
          <a:p>
            <a:pPr lvl="2" eaLnBrk="1" hangingPunct="1">
              <a:lnSpc>
                <a:spcPct val="80000"/>
              </a:lnSpc>
            </a:pPr>
            <a:r>
              <a:rPr lang="en-GB" sz="1800" dirty="0" smtClean="0">
                <a:solidFill>
                  <a:schemeClr val="accent2"/>
                </a:solidFill>
              </a:rPr>
              <a:t>[[P]]</a:t>
            </a:r>
            <a:r>
              <a:rPr lang="en-GB" sz="1800" baseline="30000" dirty="0" smtClean="0">
                <a:solidFill>
                  <a:schemeClr val="accent2"/>
                </a:solidFill>
              </a:rPr>
              <a:t>M</a:t>
            </a:r>
            <a:r>
              <a:rPr lang="en-GB" sz="1800" dirty="0" smtClean="0">
                <a:solidFill>
                  <a:schemeClr val="accent2"/>
                </a:solidFill>
              </a:rPr>
              <a:t> </a:t>
            </a:r>
            <a:r>
              <a:rPr lang="en-US" sz="1800" dirty="0" smtClean="0">
                <a:solidFill>
                  <a:schemeClr val="accent2"/>
                </a:solidFill>
                <a:sym typeface="Symbol" pitchFamily="18" charset="2"/>
              </a:rPr>
              <a:t> U</a:t>
            </a:r>
            <a:endParaRPr lang="en-GB" sz="1800" dirty="0" smtClean="0"/>
          </a:p>
          <a:p>
            <a:pPr lvl="1" eaLnBrk="1" hangingPunct="1">
              <a:lnSpc>
                <a:spcPct val="80000"/>
              </a:lnSpc>
            </a:pPr>
            <a:endParaRPr lang="en-GB" sz="2200" dirty="0" smtClean="0"/>
          </a:p>
          <a:p>
            <a:pPr lvl="1" eaLnBrk="1" hangingPunct="1">
              <a:lnSpc>
                <a:spcPct val="80000"/>
              </a:lnSpc>
            </a:pPr>
            <a:r>
              <a:rPr lang="en-GB" sz="2200" dirty="0" smtClean="0"/>
              <a:t>2-place predicates are sets of ordered pairs (relations)</a:t>
            </a:r>
          </a:p>
          <a:p>
            <a:pPr lvl="2" eaLnBrk="1" hangingPunct="1">
              <a:lnSpc>
                <a:spcPct val="80000"/>
              </a:lnSpc>
            </a:pPr>
            <a:r>
              <a:rPr lang="en-GB" sz="1800" dirty="0" smtClean="0">
                <a:solidFill>
                  <a:schemeClr val="accent2"/>
                </a:solidFill>
              </a:rPr>
              <a:t>[[Q]]</a:t>
            </a:r>
            <a:r>
              <a:rPr lang="en-GB" sz="1800" baseline="30000" dirty="0" smtClean="0">
                <a:solidFill>
                  <a:schemeClr val="accent2"/>
                </a:solidFill>
              </a:rPr>
              <a:t>M</a:t>
            </a:r>
            <a:r>
              <a:rPr lang="en-GB" sz="1800" dirty="0" smtClean="0">
                <a:solidFill>
                  <a:schemeClr val="accent2"/>
                </a:solidFill>
              </a:rPr>
              <a:t> </a:t>
            </a:r>
            <a:r>
              <a:rPr lang="en-US" sz="1800" dirty="0" smtClean="0">
                <a:solidFill>
                  <a:schemeClr val="accent2"/>
                </a:solidFill>
                <a:sym typeface="Symbol" pitchFamily="18" charset="2"/>
              </a:rPr>
              <a:t> U </a:t>
            </a:r>
            <a:r>
              <a:rPr lang="en-GB" sz="1700" dirty="0" smtClean="0">
                <a:solidFill>
                  <a:schemeClr val="accent2"/>
                </a:solidFill>
                <a:sym typeface="Symbol" pitchFamily="18" charset="2"/>
              </a:rPr>
              <a:t>x U</a:t>
            </a:r>
          </a:p>
          <a:p>
            <a:pPr lvl="2" eaLnBrk="1" hangingPunct="1">
              <a:lnSpc>
                <a:spcPct val="80000"/>
              </a:lnSpc>
            </a:pPr>
            <a:endParaRPr lang="en-GB" sz="1800" dirty="0" smtClean="0"/>
          </a:p>
          <a:p>
            <a:pPr lvl="1" eaLnBrk="1" hangingPunct="1">
              <a:lnSpc>
                <a:spcPct val="80000"/>
              </a:lnSpc>
            </a:pPr>
            <a:r>
              <a:rPr lang="en-GB" sz="2300" dirty="0" smtClean="0"/>
              <a:t>3-place predicates are sets of triples (3-place relations):</a:t>
            </a:r>
          </a:p>
          <a:p>
            <a:pPr lvl="2" eaLnBrk="1" hangingPunct="1">
              <a:lnSpc>
                <a:spcPct val="80000"/>
              </a:lnSpc>
            </a:pPr>
            <a:r>
              <a:rPr lang="en-GB" sz="1800" dirty="0" smtClean="0">
                <a:solidFill>
                  <a:schemeClr val="accent2"/>
                </a:solidFill>
              </a:rPr>
              <a:t>[[R]]</a:t>
            </a:r>
            <a:r>
              <a:rPr lang="en-GB" sz="1800" baseline="30000" dirty="0" smtClean="0">
                <a:solidFill>
                  <a:schemeClr val="accent2"/>
                </a:solidFill>
              </a:rPr>
              <a:t>M</a:t>
            </a:r>
            <a:r>
              <a:rPr lang="en-GB" sz="1800" dirty="0" smtClean="0">
                <a:solidFill>
                  <a:schemeClr val="accent2"/>
                </a:solidFill>
              </a:rPr>
              <a:t> </a:t>
            </a:r>
            <a:r>
              <a:rPr lang="en-US" sz="1800" dirty="0" smtClean="0">
                <a:solidFill>
                  <a:schemeClr val="accent2"/>
                </a:solidFill>
                <a:sym typeface="Symbol" pitchFamily="18" charset="2"/>
              </a:rPr>
              <a:t> U </a:t>
            </a:r>
            <a:r>
              <a:rPr lang="en-GB" sz="1700" dirty="0" smtClean="0">
                <a:solidFill>
                  <a:schemeClr val="accent2"/>
                </a:solidFill>
                <a:sym typeface="Symbol" pitchFamily="18" charset="2"/>
              </a:rPr>
              <a:t>x U x U</a:t>
            </a:r>
          </a:p>
          <a:p>
            <a:pPr lvl="1" eaLnBrk="1" hangingPunct="1">
              <a:lnSpc>
                <a:spcPct val="80000"/>
              </a:lnSpc>
            </a:pPr>
            <a:endParaRPr lang="en-GB" sz="1900" dirty="0" smtClean="0">
              <a:solidFill>
                <a:schemeClr val="accent2"/>
              </a:solidFill>
              <a:sym typeface="Symbol" pitchFamily="18" charset="2"/>
            </a:endParaRPr>
          </a:p>
          <a:p>
            <a:pPr lvl="1" eaLnBrk="1" hangingPunct="1">
              <a:lnSpc>
                <a:spcPct val="80000"/>
              </a:lnSpc>
            </a:pPr>
            <a:r>
              <a:rPr lang="en-GB" sz="1900" dirty="0" smtClean="0">
                <a:sym typeface="Symbol" pitchFamily="18" charset="2"/>
              </a:rPr>
              <a:t>… and so 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097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097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097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09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097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0979">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10979">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10979">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097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lstStyle/>
          <a:p>
            <a:pPr eaLnBrk="1" hangingPunct="1"/>
            <a:r>
              <a:rPr lang="en-GB" sz="3400" smtClean="0"/>
              <a:t>Assigning extensions to predicates</a:t>
            </a:r>
          </a:p>
        </p:txBody>
      </p:sp>
      <p:sp>
        <p:nvSpPr>
          <p:cNvPr id="513027" name="Rectangle 3"/>
          <p:cNvSpPr>
            <a:spLocks noGrp="1" noChangeArrowheads="1"/>
          </p:cNvSpPr>
          <p:nvPr>
            <p:ph type="body" idx="1"/>
          </p:nvPr>
        </p:nvSpPr>
        <p:spPr/>
        <p:txBody>
          <a:bodyPr/>
          <a:lstStyle/>
          <a:p>
            <a:pPr eaLnBrk="1" hangingPunct="1">
              <a:lnSpc>
                <a:spcPct val="90000"/>
              </a:lnSpc>
            </a:pPr>
            <a:r>
              <a:rPr lang="en-GB" sz="2600" dirty="0" smtClean="0"/>
              <a:t>Suppose we have 2 1-place predicates in our language: </a:t>
            </a:r>
            <a:r>
              <a:rPr lang="en-GB" sz="2600" i="1" dirty="0" smtClean="0"/>
              <a:t>tall</a:t>
            </a:r>
            <a:r>
              <a:rPr lang="en-GB" sz="2600" dirty="0" smtClean="0"/>
              <a:t> and </a:t>
            </a:r>
            <a:r>
              <a:rPr lang="en-GB" sz="2600" i="1" dirty="0" smtClean="0"/>
              <a:t>clever</a:t>
            </a:r>
          </a:p>
          <a:p>
            <a:pPr eaLnBrk="1" hangingPunct="1">
              <a:lnSpc>
                <a:spcPct val="90000"/>
              </a:lnSpc>
            </a:pPr>
            <a:endParaRPr lang="en-GB" sz="2600" dirty="0" smtClean="0"/>
          </a:p>
          <a:p>
            <a:pPr eaLnBrk="1" hangingPunct="1">
              <a:lnSpc>
                <a:spcPct val="90000"/>
              </a:lnSpc>
            </a:pPr>
            <a:r>
              <a:rPr lang="en-GB" sz="2600" dirty="0" smtClean="0"/>
              <a:t>Let us fix their extension like this:</a:t>
            </a:r>
          </a:p>
          <a:p>
            <a:pPr lvl="1" eaLnBrk="1" hangingPunct="1">
              <a:lnSpc>
                <a:spcPct val="90000"/>
              </a:lnSpc>
            </a:pPr>
            <a:r>
              <a:rPr lang="en-GB" sz="2200" dirty="0" smtClean="0">
                <a:solidFill>
                  <a:schemeClr val="accent2"/>
                </a:solidFill>
              </a:rPr>
              <a:t>[[tall]]</a:t>
            </a:r>
            <a:r>
              <a:rPr lang="en-GB" sz="2200" baseline="30000" dirty="0" smtClean="0">
                <a:solidFill>
                  <a:schemeClr val="accent2"/>
                </a:solidFill>
              </a:rPr>
              <a:t>M</a:t>
            </a:r>
            <a:r>
              <a:rPr lang="en-GB" sz="2200" dirty="0" smtClean="0"/>
              <a:t> = {Emma Bovary, Beowulf}</a:t>
            </a:r>
          </a:p>
          <a:p>
            <a:pPr lvl="1" eaLnBrk="1" hangingPunct="1">
              <a:lnSpc>
                <a:spcPct val="90000"/>
              </a:lnSpc>
            </a:pPr>
            <a:r>
              <a:rPr lang="en-GB" sz="2200" dirty="0" smtClean="0">
                <a:solidFill>
                  <a:schemeClr val="accent2"/>
                </a:solidFill>
              </a:rPr>
              <a:t>[[clever]]</a:t>
            </a:r>
            <a:r>
              <a:rPr lang="en-GB" sz="2200" baseline="30000" dirty="0" smtClean="0">
                <a:solidFill>
                  <a:schemeClr val="accent2"/>
                </a:solidFill>
              </a:rPr>
              <a:t>M</a:t>
            </a:r>
            <a:r>
              <a:rPr lang="en-GB" sz="2200" i="1" dirty="0" smtClean="0"/>
              <a:t> </a:t>
            </a:r>
            <a:r>
              <a:rPr lang="en-GB" sz="2200" dirty="0" smtClean="0"/>
              <a:t>= {Alexander </a:t>
            </a:r>
            <a:r>
              <a:rPr lang="en-GB" sz="2200" dirty="0" err="1" smtClean="0"/>
              <a:t>Portnoy</a:t>
            </a:r>
            <a:r>
              <a:rPr lang="en-GB" sz="2200" dirty="0" smtClean="0"/>
              <a:t>, Emma Bovary, Isabel Osmond}</a:t>
            </a:r>
          </a:p>
          <a:p>
            <a:pPr lvl="1" eaLnBrk="1" hangingPunct="1">
              <a:lnSpc>
                <a:spcPct val="90000"/>
              </a:lnSpc>
            </a:pPr>
            <a:endParaRPr lang="en-GB" sz="2200" dirty="0" smtClean="0"/>
          </a:p>
          <a:p>
            <a:pPr eaLnBrk="1" hangingPunct="1">
              <a:lnSpc>
                <a:spcPct val="90000"/>
              </a:lnSpc>
            </a:pPr>
            <a:r>
              <a:rPr lang="en-GB" sz="2600" dirty="0" smtClean="0"/>
              <a:t>Thus, in our world, we know the truth of the following propositions:</a:t>
            </a:r>
          </a:p>
          <a:p>
            <a:pPr lvl="1" eaLnBrk="1" hangingPunct="1">
              <a:lnSpc>
                <a:spcPct val="90000"/>
              </a:lnSpc>
            </a:pPr>
            <a:r>
              <a:rPr lang="en-GB" sz="2200" dirty="0" smtClean="0">
                <a:solidFill>
                  <a:schemeClr val="accent2"/>
                </a:solidFill>
              </a:rPr>
              <a:t>[[tall(a)]]</a:t>
            </a:r>
            <a:r>
              <a:rPr lang="en-GB" sz="2200" baseline="30000" dirty="0" smtClean="0">
                <a:solidFill>
                  <a:schemeClr val="accent2"/>
                </a:solidFill>
              </a:rPr>
              <a:t>M</a:t>
            </a:r>
            <a:r>
              <a:rPr lang="en-GB" sz="2200" dirty="0" smtClean="0">
                <a:solidFill>
                  <a:schemeClr val="accent2"/>
                </a:solidFill>
              </a:rPr>
              <a:t> = FALSE</a:t>
            </a:r>
            <a:r>
              <a:rPr lang="en-GB" sz="2200" dirty="0" smtClean="0"/>
              <a:t> (since Isabel isn’t tall)</a:t>
            </a:r>
          </a:p>
          <a:p>
            <a:pPr lvl="1" eaLnBrk="1" hangingPunct="1">
              <a:lnSpc>
                <a:spcPct val="90000"/>
              </a:lnSpc>
            </a:pPr>
            <a:r>
              <a:rPr lang="en-GB" sz="2200" dirty="0" smtClean="0">
                <a:solidFill>
                  <a:schemeClr val="accent2"/>
                </a:solidFill>
              </a:rPr>
              <a:t>[[clever(c)]]</a:t>
            </a:r>
            <a:r>
              <a:rPr lang="en-GB" sz="2200" baseline="30000" dirty="0" smtClean="0">
                <a:solidFill>
                  <a:schemeClr val="accent2"/>
                </a:solidFill>
              </a:rPr>
              <a:t>M</a:t>
            </a:r>
            <a:r>
              <a:rPr lang="en-GB" sz="2200" dirty="0" smtClean="0">
                <a:solidFill>
                  <a:schemeClr val="accent2"/>
                </a:solidFill>
              </a:rPr>
              <a:t> = TRUE</a:t>
            </a:r>
            <a:r>
              <a:rPr lang="en-GB" sz="2200" dirty="0" smtClean="0"/>
              <a:t> (since Alexander is clever)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3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302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302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30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302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302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302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p:txBody>
          <a:bodyPr/>
          <a:lstStyle/>
          <a:p>
            <a:pPr eaLnBrk="1" hangingPunct="1"/>
            <a:r>
              <a:rPr lang="en-GB" smtClean="0"/>
              <a:t>More formally…</a:t>
            </a:r>
          </a:p>
        </p:txBody>
      </p:sp>
      <p:sp>
        <p:nvSpPr>
          <p:cNvPr id="514051" name="Rectangle 3"/>
          <p:cNvSpPr>
            <a:spLocks noGrp="1" noChangeArrowheads="1"/>
          </p:cNvSpPr>
          <p:nvPr>
            <p:ph type="body" idx="1"/>
          </p:nvPr>
        </p:nvSpPr>
        <p:spPr/>
        <p:txBody>
          <a:bodyPr/>
          <a:lstStyle/>
          <a:p>
            <a:pPr eaLnBrk="1" hangingPunct="1">
              <a:lnSpc>
                <a:spcPct val="80000"/>
              </a:lnSpc>
            </a:pPr>
            <a:r>
              <a:rPr lang="en-GB" sz="2600" dirty="0" smtClean="0"/>
              <a:t>A sentence of the form </a:t>
            </a:r>
            <a:r>
              <a:rPr lang="en-GB" sz="2600" dirty="0" smtClean="0">
                <a:solidFill>
                  <a:schemeClr val="accent2"/>
                </a:solidFill>
              </a:rPr>
              <a:t>P(t),</a:t>
            </a:r>
            <a:r>
              <a:rPr lang="en-GB" sz="2600" dirty="0" smtClean="0"/>
              <a:t> where P is a predicate and t is an individual term (constant or variable) is </a:t>
            </a:r>
            <a:r>
              <a:rPr lang="en-GB" sz="2600" dirty="0" smtClean="0">
                <a:solidFill>
                  <a:schemeClr val="accent2"/>
                </a:solidFill>
              </a:rPr>
              <a:t>true in some model M = &lt;U,I&gt; </a:t>
            </a:r>
            <a:r>
              <a:rPr lang="en-GB" sz="2600" dirty="0" err="1" smtClean="0">
                <a:solidFill>
                  <a:schemeClr val="accent2"/>
                </a:solidFill>
              </a:rPr>
              <a:t>iff</a:t>
            </a:r>
            <a:r>
              <a:rPr lang="en-GB" sz="2600" dirty="0" smtClean="0"/>
              <a:t>:</a:t>
            </a:r>
          </a:p>
          <a:p>
            <a:pPr lvl="1" eaLnBrk="1" hangingPunct="1">
              <a:lnSpc>
                <a:spcPct val="80000"/>
              </a:lnSpc>
            </a:pPr>
            <a:r>
              <a:rPr lang="en-GB" sz="2200" dirty="0" smtClean="0">
                <a:solidFill>
                  <a:schemeClr val="accent2"/>
                </a:solidFill>
              </a:rPr>
              <a:t>the object assigned to t by I is in the extension of P</a:t>
            </a:r>
          </a:p>
          <a:p>
            <a:pPr lvl="1" eaLnBrk="1" hangingPunct="1">
              <a:lnSpc>
                <a:spcPct val="80000"/>
              </a:lnSpc>
            </a:pPr>
            <a:r>
              <a:rPr lang="en-GB" sz="2200" dirty="0" smtClean="0"/>
              <a:t>(i.e. the object that t points to is in the set of things of which P is true)</a:t>
            </a:r>
          </a:p>
          <a:p>
            <a:pPr lvl="1" eaLnBrk="1" hangingPunct="1">
              <a:lnSpc>
                <a:spcPct val="80000"/>
              </a:lnSpc>
            </a:pPr>
            <a:r>
              <a:rPr lang="en-GB" sz="2200" dirty="0" smtClean="0"/>
              <a:t>i.e. </a:t>
            </a:r>
            <a:r>
              <a:rPr lang="en-GB" sz="2200" dirty="0" smtClean="0">
                <a:solidFill>
                  <a:schemeClr val="accent2"/>
                </a:solidFill>
              </a:rPr>
              <a:t>t </a:t>
            </a:r>
            <a:r>
              <a:rPr lang="en-US" sz="2200" dirty="0" smtClean="0">
                <a:solidFill>
                  <a:schemeClr val="accent2"/>
                </a:solidFill>
                <a:sym typeface="Symbol" pitchFamily="18" charset="2"/>
              </a:rPr>
              <a:t> [[P]]</a:t>
            </a:r>
            <a:r>
              <a:rPr lang="en-GB" sz="2200" baseline="30000" dirty="0" smtClean="0">
                <a:solidFill>
                  <a:schemeClr val="accent2"/>
                </a:solidFill>
              </a:rPr>
              <a:t>M</a:t>
            </a:r>
            <a:r>
              <a:rPr lang="en-US" sz="2200" dirty="0" smtClean="0">
                <a:solidFill>
                  <a:schemeClr val="accent2"/>
                </a:solidFill>
                <a:sym typeface="Symbol" pitchFamily="18" charset="2"/>
              </a:rPr>
              <a:t> </a:t>
            </a:r>
            <a:endParaRPr lang="en-GB" sz="2200" dirty="0" smtClean="0">
              <a:solidFill>
                <a:schemeClr val="accent2"/>
              </a:solidFill>
            </a:endParaRPr>
          </a:p>
          <a:p>
            <a:pPr eaLnBrk="1" hangingPunct="1">
              <a:lnSpc>
                <a:spcPct val="80000"/>
              </a:lnSpc>
            </a:pPr>
            <a:endParaRPr lang="en-GB" sz="2600" dirty="0" smtClean="0"/>
          </a:p>
          <a:p>
            <a:pPr eaLnBrk="1" hangingPunct="1">
              <a:lnSpc>
                <a:spcPct val="80000"/>
              </a:lnSpc>
            </a:pPr>
            <a:r>
              <a:rPr lang="en-GB" sz="2600" dirty="0" smtClean="0"/>
              <a:t>How would you extend this to a sentence of the form </a:t>
            </a:r>
            <a:r>
              <a:rPr lang="en-GB" sz="2600" dirty="0" smtClean="0">
                <a:solidFill>
                  <a:schemeClr val="accent2"/>
                </a:solidFill>
              </a:rPr>
              <a:t>P(t1, t2),</a:t>
            </a:r>
            <a:r>
              <a:rPr lang="en-GB" sz="2600" dirty="0" smtClean="0"/>
              <a:t> using a 2-place predicate?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4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40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40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405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40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lstStyle/>
          <a:p>
            <a:pPr eaLnBrk="1" hangingPunct="1"/>
            <a:r>
              <a:rPr lang="en-GB" smtClean="0"/>
              <a:t>For two-place predicates</a:t>
            </a:r>
          </a:p>
        </p:txBody>
      </p:sp>
      <p:sp>
        <p:nvSpPr>
          <p:cNvPr id="515075" name="Rectangle 3"/>
          <p:cNvSpPr>
            <a:spLocks noGrp="1" noChangeArrowheads="1"/>
          </p:cNvSpPr>
          <p:nvPr>
            <p:ph type="body" idx="1"/>
          </p:nvPr>
        </p:nvSpPr>
        <p:spPr/>
        <p:txBody>
          <a:bodyPr/>
          <a:lstStyle/>
          <a:p>
            <a:pPr eaLnBrk="1" hangingPunct="1"/>
            <a:r>
              <a:rPr lang="en-GB" smtClean="0"/>
              <a:t>A sentence of the form </a:t>
            </a:r>
            <a:r>
              <a:rPr lang="en-GB" smtClean="0">
                <a:solidFill>
                  <a:schemeClr val="accent2"/>
                </a:solidFill>
              </a:rPr>
              <a:t>P(t1, t2),</a:t>
            </a:r>
            <a:r>
              <a:rPr lang="en-GB" smtClean="0"/>
              <a:t> where P is a predicate and t1, t2 are individual terms (constants or variables) is </a:t>
            </a:r>
            <a:r>
              <a:rPr lang="en-GB" smtClean="0">
                <a:solidFill>
                  <a:schemeClr val="accent2"/>
                </a:solidFill>
              </a:rPr>
              <a:t>true in some model M iff</a:t>
            </a:r>
            <a:r>
              <a:rPr lang="en-GB" smtClean="0"/>
              <a:t>:</a:t>
            </a:r>
          </a:p>
          <a:p>
            <a:pPr lvl="1" eaLnBrk="1" hangingPunct="1"/>
            <a:r>
              <a:rPr lang="en-GB" smtClean="0"/>
              <a:t>the </a:t>
            </a:r>
            <a:r>
              <a:rPr lang="en-GB" smtClean="0">
                <a:solidFill>
                  <a:schemeClr val="accent2"/>
                </a:solidFill>
              </a:rPr>
              <a:t>ordered pair</a:t>
            </a:r>
            <a:r>
              <a:rPr lang="en-GB" smtClean="0"/>
              <a:t> of the objects assigned to t1 and t2 can be found among the set of ordered pairs assigned to P in that interpretation</a:t>
            </a:r>
          </a:p>
          <a:p>
            <a:pPr eaLnBrk="1" hangingPunct="1"/>
            <a:endParaRPr lang="en-GB"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5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5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p:txBody>
          <a:bodyPr/>
          <a:lstStyle/>
          <a:p>
            <a:pPr eaLnBrk="1" hangingPunct="1"/>
            <a:r>
              <a:rPr lang="en-GB" smtClean="0"/>
              <a:t>Propositions</a:t>
            </a:r>
          </a:p>
        </p:txBody>
      </p:sp>
      <p:sp>
        <p:nvSpPr>
          <p:cNvPr id="557059" name="Rectangle 3"/>
          <p:cNvSpPr>
            <a:spLocks noGrp="1" noChangeArrowheads="1"/>
          </p:cNvSpPr>
          <p:nvPr>
            <p:ph type="body" idx="1"/>
          </p:nvPr>
        </p:nvSpPr>
        <p:spPr/>
        <p:txBody>
          <a:bodyPr/>
          <a:lstStyle/>
          <a:p>
            <a:pPr eaLnBrk="1" hangingPunct="1"/>
            <a:r>
              <a:rPr lang="en-GB" dirty="0" smtClean="0"/>
              <a:t>We evaluate propositions against our model, and determine whether they’re true or false.</a:t>
            </a:r>
          </a:p>
          <a:p>
            <a:pPr eaLnBrk="1" hangingPunct="1"/>
            <a:endParaRPr lang="en-GB" dirty="0" smtClean="0"/>
          </a:p>
          <a:p>
            <a:pPr eaLnBrk="1" hangingPunct="1"/>
            <a:r>
              <a:rPr lang="en-GB" dirty="0" smtClean="0"/>
              <a:t>If </a:t>
            </a:r>
            <a:r>
              <a:rPr lang="el-GR" dirty="0" smtClean="0"/>
              <a:t>β</a:t>
            </a:r>
            <a:r>
              <a:rPr lang="en-GB" dirty="0" smtClean="0"/>
              <a:t> is a proposition, then </a:t>
            </a:r>
            <a:r>
              <a:rPr lang="en-GB" dirty="0" smtClean="0">
                <a:solidFill>
                  <a:schemeClr val="accent2"/>
                </a:solidFill>
              </a:rPr>
              <a:t>[[</a:t>
            </a:r>
            <a:r>
              <a:rPr lang="el-GR" dirty="0" smtClean="0">
                <a:solidFill>
                  <a:schemeClr val="accent2"/>
                </a:solidFill>
              </a:rPr>
              <a:t>β</a:t>
            </a:r>
            <a:r>
              <a:rPr lang="en-GB" dirty="0" smtClean="0">
                <a:solidFill>
                  <a:schemeClr val="accent2"/>
                </a:solidFill>
              </a:rPr>
              <a:t>]]</a:t>
            </a:r>
            <a:r>
              <a:rPr lang="en-GB" baseline="30000" dirty="0" smtClean="0">
                <a:solidFill>
                  <a:schemeClr val="accent2"/>
                </a:solidFill>
              </a:rPr>
              <a:t>M</a:t>
            </a:r>
            <a:r>
              <a:rPr lang="en-GB" baseline="30000" dirty="0" smtClean="0"/>
              <a:t> </a:t>
            </a:r>
            <a:r>
              <a:rPr lang="en-GB" dirty="0" smtClean="0"/>
              <a:t>is either the value TRUE or the value FALSE, i.e.:</a:t>
            </a:r>
          </a:p>
          <a:p>
            <a:pPr lvl="1" eaLnBrk="1" hangingPunct="1"/>
            <a:r>
              <a:rPr lang="en-GB" dirty="0" smtClean="0">
                <a:solidFill>
                  <a:schemeClr val="accent2"/>
                </a:solidFill>
              </a:rPr>
              <a:t>[[</a:t>
            </a:r>
            <a:r>
              <a:rPr lang="el-GR" dirty="0" smtClean="0">
                <a:solidFill>
                  <a:schemeClr val="accent2"/>
                </a:solidFill>
              </a:rPr>
              <a:t>β</a:t>
            </a:r>
            <a:r>
              <a:rPr lang="en-GB" dirty="0" smtClean="0">
                <a:solidFill>
                  <a:schemeClr val="accent2"/>
                </a:solidFill>
              </a:rPr>
              <a:t>]]</a:t>
            </a:r>
            <a:r>
              <a:rPr lang="en-GB" baseline="30000" dirty="0" smtClean="0">
                <a:solidFill>
                  <a:schemeClr val="accent2"/>
                </a:solidFill>
              </a:rPr>
              <a:t>M </a:t>
            </a:r>
            <a:r>
              <a:rPr lang="en-US" dirty="0" smtClean="0">
                <a:solidFill>
                  <a:schemeClr val="accent2"/>
                </a:solidFill>
                <a:sym typeface="Symbol" pitchFamily="18" charset="2"/>
              </a:rPr>
              <a:t> {TRUE, FALSE}</a:t>
            </a:r>
            <a:endParaRPr lang="el-GR" dirty="0" smtClean="0">
              <a:solidFill>
                <a:schemeClr val="accent2"/>
              </a:solidFill>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7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705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7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lstStyle/>
          <a:p>
            <a:pPr eaLnBrk="1" hangingPunct="1"/>
            <a:r>
              <a:rPr lang="en-GB" smtClean="0"/>
              <a:t>Complex formulas</a:t>
            </a:r>
          </a:p>
        </p:txBody>
      </p:sp>
      <p:sp>
        <p:nvSpPr>
          <p:cNvPr id="516099" name="Rectangle 3"/>
          <p:cNvSpPr>
            <a:spLocks noGrp="1" noChangeArrowheads="1"/>
          </p:cNvSpPr>
          <p:nvPr>
            <p:ph type="body" idx="1"/>
          </p:nvPr>
        </p:nvSpPr>
        <p:spPr/>
        <p:txBody>
          <a:bodyPr/>
          <a:lstStyle/>
          <a:p>
            <a:pPr eaLnBrk="1" hangingPunct="1">
              <a:lnSpc>
                <a:spcPct val="90000"/>
              </a:lnSpc>
            </a:pPr>
            <a:r>
              <a:rPr lang="en-GB" dirty="0" smtClean="0"/>
              <a:t>Once we have constructed our interpretation (assigning extensions to predicates and values to constants), complex formulas involving connectives can easily be interpreted.</a:t>
            </a:r>
          </a:p>
          <a:p>
            <a:pPr eaLnBrk="1" hangingPunct="1">
              <a:lnSpc>
                <a:spcPct val="90000"/>
              </a:lnSpc>
            </a:pPr>
            <a:endParaRPr lang="en-GB" dirty="0" smtClean="0"/>
          </a:p>
          <a:p>
            <a:pPr eaLnBrk="1" hangingPunct="1">
              <a:lnSpc>
                <a:spcPct val="90000"/>
              </a:lnSpc>
            </a:pPr>
            <a:r>
              <a:rPr lang="en-GB" dirty="0" smtClean="0"/>
              <a:t>We just compute the truth of a proposition based on the connectives and the truth of the components.</a:t>
            </a:r>
          </a:p>
          <a:p>
            <a:pPr eaLnBrk="1" hangingPunct="1">
              <a:lnSpc>
                <a:spcPct val="90000"/>
              </a:lnSpc>
            </a:pPr>
            <a:endParaRPr lang="en-GB" dirty="0" smtClean="0"/>
          </a:p>
          <a:p>
            <a:pPr eaLnBrk="1" hangingPunct="1">
              <a:lnSpc>
                <a:spcPct val="90000"/>
              </a:lnSpc>
            </a:pPr>
            <a:r>
              <a:rPr lang="en-GB" dirty="0" smtClean="0"/>
              <a:t>Recall that connectives have truth tables associated with them. For propositions that contain connectives, the truth tables describe the function from worlds to truth values.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6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6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6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574675" y="-99392"/>
            <a:ext cx="8001000" cy="1216025"/>
          </a:xfrm>
        </p:spPr>
        <p:txBody>
          <a:bodyPr/>
          <a:lstStyle/>
          <a:p>
            <a:pPr eaLnBrk="1" hangingPunct="1"/>
            <a:r>
              <a:rPr lang="en-GB" sz="3400" dirty="0" smtClean="0"/>
              <a:t>Truth tables and models</a:t>
            </a:r>
          </a:p>
        </p:txBody>
      </p:sp>
      <p:sp>
        <p:nvSpPr>
          <p:cNvPr id="1029" name="Rectangle 3"/>
          <p:cNvSpPr>
            <a:spLocks noGrp="1" noChangeArrowheads="1"/>
          </p:cNvSpPr>
          <p:nvPr>
            <p:ph type="body" sz="half" idx="1"/>
          </p:nvPr>
        </p:nvSpPr>
        <p:spPr>
          <a:xfrm>
            <a:off x="566738" y="1484784"/>
            <a:ext cx="7966075" cy="4535016"/>
          </a:xfrm>
        </p:spPr>
        <p:txBody>
          <a:bodyPr/>
          <a:lstStyle/>
          <a:p>
            <a:pPr eaLnBrk="1" hangingPunct="1"/>
            <a:r>
              <a:rPr lang="en-GB" sz="2600" dirty="0" smtClean="0"/>
              <a:t>For a complex proposition (e.g. </a:t>
            </a:r>
            <a:r>
              <a:rPr lang="en-GB" sz="2600" dirty="0" err="1" smtClean="0"/>
              <a:t>p</a:t>
            </a:r>
            <a:r>
              <a:rPr lang="en-GB" sz="2600" dirty="0" err="1" smtClean="0">
                <a:sym typeface="Wingdings" pitchFamily="2" charset="2"/>
              </a:rPr>
              <a:t>q</a:t>
            </a:r>
            <a:r>
              <a:rPr lang="en-GB" sz="2600" dirty="0" smtClean="0">
                <a:sym typeface="Wingdings" pitchFamily="2" charset="2"/>
              </a:rPr>
              <a:t>), our truth table tells us in which worlds this proposition would be true or false, namely:</a:t>
            </a:r>
          </a:p>
          <a:p>
            <a:pPr eaLnBrk="1" hangingPunct="1">
              <a:buFont typeface="Wingdings" pitchFamily="2" charset="2"/>
              <a:buNone/>
            </a:pPr>
            <a:endParaRPr lang="en-GB" sz="2600" dirty="0" smtClean="0"/>
          </a:p>
        </p:txBody>
      </p:sp>
      <p:graphicFrame>
        <p:nvGraphicFramePr>
          <p:cNvPr id="503812" name="Object 4"/>
          <p:cNvGraphicFramePr>
            <a:graphicFrameLocks noChangeAspect="1"/>
          </p:cNvGraphicFramePr>
          <p:nvPr>
            <p:ph sz="half" idx="2"/>
          </p:nvPr>
        </p:nvGraphicFramePr>
        <p:xfrm>
          <a:off x="971550" y="3068638"/>
          <a:ext cx="2667000" cy="2847975"/>
        </p:xfrm>
        <a:graphic>
          <a:graphicData uri="http://schemas.openxmlformats.org/presentationml/2006/ole">
            <p:oleObj spid="_x0000_s16386" name="Document" r:id="rId3" imgW="2667626" imgH="2848189" progId="Word.Document.8">
              <p:embed/>
            </p:oleObj>
          </a:graphicData>
        </a:graphic>
      </p:graphicFrame>
      <p:sp>
        <p:nvSpPr>
          <p:cNvPr id="503814" name="AutoShape 6"/>
          <p:cNvSpPr>
            <a:spLocks/>
          </p:cNvSpPr>
          <p:nvPr/>
        </p:nvSpPr>
        <p:spPr bwMode="auto">
          <a:xfrm>
            <a:off x="3779838" y="3068638"/>
            <a:ext cx="720725" cy="2665412"/>
          </a:xfrm>
          <a:prstGeom prst="rightBrace">
            <a:avLst>
              <a:gd name="adj1" fmla="val 30819"/>
              <a:gd name="adj2" fmla="val 50000"/>
            </a:avLst>
          </a:prstGeom>
          <a:noFill/>
          <a:ln w="9525">
            <a:solidFill>
              <a:schemeClr val="tx1"/>
            </a:solidFill>
            <a:round/>
            <a:headEnd/>
            <a:tailEnd/>
          </a:ln>
        </p:spPr>
        <p:txBody>
          <a:bodyPr wrap="none" anchor="ctr"/>
          <a:lstStyle/>
          <a:p>
            <a:endParaRPr lang="en-US"/>
          </a:p>
        </p:txBody>
      </p:sp>
      <p:sp>
        <p:nvSpPr>
          <p:cNvPr id="503815" name="Text Box 7"/>
          <p:cNvSpPr txBox="1">
            <a:spLocks noChangeArrowheads="1"/>
          </p:cNvSpPr>
          <p:nvPr/>
        </p:nvSpPr>
        <p:spPr bwMode="auto">
          <a:xfrm>
            <a:off x="4392613" y="3716338"/>
            <a:ext cx="4283075" cy="915987"/>
          </a:xfrm>
          <a:prstGeom prst="rect">
            <a:avLst/>
          </a:prstGeom>
          <a:noFill/>
          <a:ln w="9525" algn="ctr">
            <a:noFill/>
            <a:miter lim="800000"/>
            <a:headEnd/>
            <a:tailEnd/>
          </a:ln>
        </p:spPr>
        <p:txBody>
          <a:bodyPr>
            <a:spAutoFit/>
          </a:bodyPr>
          <a:lstStyle/>
          <a:p>
            <a:r>
              <a:rPr lang="en-GB"/>
              <a:t>p</a:t>
            </a:r>
            <a:r>
              <a:rPr lang="en-GB">
                <a:sym typeface="Wingdings" pitchFamily="2" charset="2"/>
              </a:rPr>
              <a:t>q is true in any world where p is false and q is false, or p is true and q is true, etc</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38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38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038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3814" grpId="0" animBg="1"/>
      <p:bldP spid="50381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4"/>
          <p:cNvSpPr>
            <a:spLocks noGrp="1" noChangeArrowheads="1"/>
          </p:cNvSpPr>
          <p:nvPr>
            <p:ph type="title"/>
          </p:nvPr>
        </p:nvSpPr>
        <p:spPr/>
        <p:txBody>
          <a:bodyPr/>
          <a:lstStyle/>
          <a:p>
            <a:pPr eaLnBrk="1" hangingPunct="1"/>
            <a:r>
              <a:rPr lang="en-GB" smtClean="0"/>
              <a:t>Complex formulas: example</a:t>
            </a:r>
          </a:p>
        </p:txBody>
      </p:sp>
      <p:sp>
        <p:nvSpPr>
          <p:cNvPr id="33796" name="Rectangle 5"/>
          <p:cNvSpPr>
            <a:spLocks noGrp="1" noChangeArrowheads="1"/>
          </p:cNvSpPr>
          <p:nvPr>
            <p:ph type="body" sz="half" idx="1"/>
          </p:nvPr>
        </p:nvSpPr>
        <p:spPr/>
        <p:txBody>
          <a:bodyPr/>
          <a:lstStyle/>
          <a:p>
            <a:pPr eaLnBrk="1" hangingPunct="1">
              <a:buFont typeface="Wingdings" pitchFamily="2" charset="2"/>
              <a:buNone/>
            </a:pPr>
            <a:r>
              <a:rPr lang="en-GB" sz="1800" b="1" dirty="0" smtClean="0">
                <a:solidFill>
                  <a:schemeClr val="accent2"/>
                </a:solidFill>
              </a:rPr>
              <a:t>Model:</a:t>
            </a:r>
          </a:p>
          <a:p>
            <a:pPr eaLnBrk="1" hangingPunct="1">
              <a:buFont typeface="Wingdings" pitchFamily="2" charset="2"/>
              <a:buNone/>
            </a:pPr>
            <a:r>
              <a:rPr lang="en-GB" sz="2000" dirty="0" smtClean="0">
                <a:solidFill>
                  <a:schemeClr val="accent2"/>
                </a:solidFill>
              </a:rPr>
              <a:t>[[a]]</a:t>
            </a:r>
            <a:r>
              <a:rPr lang="en-GB" sz="2000" baseline="30000" dirty="0" smtClean="0">
                <a:solidFill>
                  <a:schemeClr val="accent2"/>
                </a:solidFill>
              </a:rPr>
              <a:t>M</a:t>
            </a:r>
            <a:r>
              <a:rPr lang="en-GB" sz="2000" dirty="0" smtClean="0"/>
              <a:t> = I. Osmond</a:t>
            </a:r>
          </a:p>
          <a:p>
            <a:pPr eaLnBrk="1" hangingPunct="1">
              <a:buFont typeface="Wingdings" pitchFamily="2" charset="2"/>
              <a:buNone/>
            </a:pPr>
            <a:r>
              <a:rPr lang="en-GB" sz="2000" dirty="0" smtClean="0">
                <a:solidFill>
                  <a:schemeClr val="accent2"/>
                </a:solidFill>
              </a:rPr>
              <a:t>[[b]]</a:t>
            </a:r>
            <a:r>
              <a:rPr lang="en-GB" sz="2000" baseline="30000" dirty="0" smtClean="0">
                <a:solidFill>
                  <a:schemeClr val="accent2"/>
                </a:solidFill>
              </a:rPr>
              <a:t>M</a:t>
            </a:r>
            <a:r>
              <a:rPr lang="en-GB" sz="2000" dirty="0" smtClean="0"/>
              <a:t> = E. Bovary</a:t>
            </a:r>
          </a:p>
          <a:p>
            <a:pPr eaLnBrk="1" hangingPunct="1">
              <a:buFont typeface="Wingdings" pitchFamily="2" charset="2"/>
              <a:buNone/>
            </a:pPr>
            <a:r>
              <a:rPr lang="en-GB" sz="2000" dirty="0" smtClean="0">
                <a:solidFill>
                  <a:schemeClr val="accent2"/>
                </a:solidFill>
              </a:rPr>
              <a:t>[[c]]</a:t>
            </a:r>
            <a:r>
              <a:rPr lang="en-GB" sz="2000" baseline="30000" dirty="0" smtClean="0">
                <a:solidFill>
                  <a:schemeClr val="accent2"/>
                </a:solidFill>
              </a:rPr>
              <a:t>M</a:t>
            </a:r>
            <a:r>
              <a:rPr lang="en-GB" sz="2000" dirty="0" smtClean="0"/>
              <a:t> = A. </a:t>
            </a:r>
            <a:r>
              <a:rPr lang="en-GB" sz="2000" dirty="0" err="1" smtClean="0"/>
              <a:t>Portnoy</a:t>
            </a:r>
            <a:endParaRPr lang="en-GB" sz="2000" dirty="0" smtClean="0"/>
          </a:p>
          <a:p>
            <a:pPr eaLnBrk="1" hangingPunct="1">
              <a:buFont typeface="Wingdings" pitchFamily="2" charset="2"/>
              <a:buNone/>
            </a:pPr>
            <a:r>
              <a:rPr lang="en-GB" sz="2000" dirty="0" smtClean="0">
                <a:solidFill>
                  <a:schemeClr val="accent2"/>
                </a:solidFill>
              </a:rPr>
              <a:t>[[d]]</a:t>
            </a:r>
            <a:r>
              <a:rPr lang="en-GB" sz="2000" baseline="30000" dirty="0" smtClean="0">
                <a:solidFill>
                  <a:schemeClr val="accent2"/>
                </a:solidFill>
              </a:rPr>
              <a:t>M</a:t>
            </a:r>
            <a:r>
              <a:rPr lang="en-GB" sz="2000" dirty="0" smtClean="0"/>
              <a:t> = Beowulf</a:t>
            </a:r>
          </a:p>
          <a:p>
            <a:pPr eaLnBrk="1" hangingPunct="1">
              <a:buFont typeface="Wingdings" pitchFamily="2" charset="2"/>
              <a:buNone/>
            </a:pPr>
            <a:r>
              <a:rPr lang="en-GB" sz="2000" dirty="0" smtClean="0">
                <a:solidFill>
                  <a:schemeClr val="accent2"/>
                </a:solidFill>
              </a:rPr>
              <a:t>[[tall]]</a:t>
            </a:r>
            <a:r>
              <a:rPr lang="en-GB" sz="2000" baseline="30000" dirty="0" smtClean="0">
                <a:solidFill>
                  <a:schemeClr val="accent2"/>
                </a:solidFill>
              </a:rPr>
              <a:t>M</a:t>
            </a:r>
            <a:r>
              <a:rPr lang="en-GB" sz="2000" dirty="0" smtClean="0"/>
              <a:t> = {E. Bovary, Beowulf}</a:t>
            </a:r>
          </a:p>
          <a:p>
            <a:pPr eaLnBrk="1" hangingPunct="1">
              <a:buFont typeface="Wingdings" pitchFamily="2" charset="2"/>
              <a:buNone/>
            </a:pPr>
            <a:r>
              <a:rPr lang="en-GB" sz="2000" dirty="0" smtClean="0">
                <a:solidFill>
                  <a:schemeClr val="accent2"/>
                </a:solidFill>
              </a:rPr>
              <a:t>[[clever]]</a:t>
            </a:r>
            <a:r>
              <a:rPr lang="en-GB" sz="2000" baseline="30000" dirty="0" smtClean="0">
                <a:solidFill>
                  <a:schemeClr val="accent2"/>
                </a:solidFill>
              </a:rPr>
              <a:t>M</a:t>
            </a:r>
            <a:r>
              <a:rPr lang="en-GB" sz="2000" i="1" dirty="0" smtClean="0"/>
              <a:t> </a:t>
            </a:r>
            <a:r>
              <a:rPr lang="en-GB" sz="2000" dirty="0" smtClean="0"/>
              <a:t>= {A. </a:t>
            </a:r>
            <a:r>
              <a:rPr lang="en-GB" sz="2000" dirty="0" err="1" smtClean="0"/>
              <a:t>Portnoy</a:t>
            </a:r>
            <a:r>
              <a:rPr lang="en-GB" sz="2000" dirty="0" smtClean="0"/>
              <a:t>, E. Bovary, I. Osmond}</a:t>
            </a:r>
          </a:p>
          <a:p>
            <a:pPr lvl="1" eaLnBrk="1" hangingPunct="1"/>
            <a:endParaRPr lang="en-GB" sz="1800" dirty="0" smtClean="0"/>
          </a:p>
          <a:p>
            <a:pPr lvl="1" eaLnBrk="1" hangingPunct="1"/>
            <a:endParaRPr lang="en-GB" sz="1800" dirty="0" smtClean="0"/>
          </a:p>
        </p:txBody>
      </p:sp>
      <p:sp>
        <p:nvSpPr>
          <p:cNvPr id="517126" name="Rectangle 6"/>
          <p:cNvSpPr>
            <a:spLocks noGrp="1" noChangeArrowheads="1"/>
          </p:cNvSpPr>
          <p:nvPr>
            <p:ph type="body" sz="half" idx="2"/>
          </p:nvPr>
        </p:nvSpPr>
        <p:spPr>
          <a:xfrm>
            <a:off x="4933950" y="1447800"/>
            <a:ext cx="3749040" cy="4717504"/>
          </a:xfrm>
        </p:spPr>
        <p:txBody>
          <a:bodyPr>
            <a:normAutofit fontScale="92500" lnSpcReduction="10000"/>
          </a:bodyPr>
          <a:lstStyle/>
          <a:p>
            <a:pPr eaLnBrk="1" hangingPunct="1">
              <a:buFont typeface="Wingdings" pitchFamily="2" charset="2"/>
              <a:buNone/>
            </a:pPr>
            <a:r>
              <a:rPr lang="en-GB" sz="2200" b="1" dirty="0" smtClean="0">
                <a:solidFill>
                  <a:schemeClr val="accent2"/>
                </a:solidFill>
              </a:rPr>
              <a:t>Formulas:</a:t>
            </a:r>
          </a:p>
          <a:p>
            <a:pPr eaLnBrk="1" hangingPunct="1"/>
            <a:r>
              <a:rPr lang="en-GB" sz="2200" dirty="0" smtClean="0">
                <a:solidFill>
                  <a:schemeClr val="accent2"/>
                </a:solidFill>
              </a:rPr>
              <a:t>[[tall(a) </a:t>
            </a:r>
            <a:r>
              <a:rPr lang="el-GR" sz="2200" dirty="0" smtClean="0">
                <a:solidFill>
                  <a:schemeClr val="accent2"/>
                </a:solidFill>
              </a:rPr>
              <a:t>Λ</a:t>
            </a:r>
            <a:r>
              <a:rPr lang="en-GB" sz="2200" dirty="0" smtClean="0">
                <a:solidFill>
                  <a:schemeClr val="accent2"/>
                </a:solidFill>
              </a:rPr>
              <a:t> clever(b)]]</a:t>
            </a:r>
            <a:r>
              <a:rPr lang="en-GB" sz="2200" baseline="30000" dirty="0" smtClean="0">
                <a:solidFill>
                  <a:schemeClr val="accent2"/>
                </a:solidFill>
              </a:rPr>
              <a:t>M</a:t>
            </a:r>
            <a:endParaRPr lang="en-GB" sz="2200" dirty="0" smtClean="0"/>
          </a:p>
          <a:p>
            <a:pPr lvl="1" eaLnBrk="1" hangingPunct="1"/>
            <a:r>
              <a:rPr lang="en-GB" dirty="0" smtClean="0"/>
              <a:t>“Isabel is tall and Emma is clever”</a:t>
            </a:r>
          </a:p>
          <a:p>
            <a:pPr lvl="1" eaLnBrk="1" hangingPunct="1"/>
            <a:r>
              <a:rPr lang="en-GB" dirty="0" smtClean="0"/>
              <a:t>FALSE</a:t>
            </a:r>
          </a:p>
          <a:p>
            <a:pPr eaLnBrk="1" hangingPunct="1"/>
            <a:endParaRPr lang="en-GB" sz="2200" dirty="0" smtClean="0"/>
          </a:p>
          <a:p>
            <a:pPr eaLnBrk="1" hangingPunct="1"/>
            <a:r>
              <a:rPr lang="en-GB" sz="2200" dirty="0" smtClean="0">
                <a:solidFill>
                  <a:schemeClr val="accent2"/>
                </a:solidFill>
              </a:rPr>
              <a:t>[[clever(a) </a:t>
            </a:r>
            <a:r>
              <a:rPr lang="el-GR" sz="2200" dirty="0" smtClean="0">
                <a:solidFill>
                  <a:schemeClr val="accent2"/>
                </a:solidFill>
              </a:rPr>
              <a:t>ν</a:t>
            </a:r>
            <a:r>
              <a:rPr lang="en-GB" sz="2200" dirty="0" smtClean="0">
                <a:solidFill>
                  <a:schemeClr val="accent2"/>
                </a:solidFill>
              </a:rPr>
              <a:t> tall(a)]]</a:t>
            </a:r>
            <a:r>
              <a:rPr lang="en-GB" sz="2200" baseline="30000" dirty="0" smtClean="0">
                <a:solidFill>
                  <a:schemeClr val="accent2"/>
                </a:solidFill>
              </a:rPr>
              <a:t>M</a:t>
            </a:r>
            <a:endParaRPr lang="en-GB" sz="2200" dirty="0" smtClean="0">
              <a:solidFill>
                <a:schemeClr val="accent2"/>
              </a:solidFill>
            </a:endParaRPr>
          </a:p>
          <a:p>
            <a:pPr lvl="1" eaLnBrk="1" hangingPunct="1"/>
            <a:r>
              <a:rPr lang="en-GB" dirty="0" smtClean="0"/>
              <a:t>Isabel is tall or clever</a:t>
            </a:r>
          </a:p>
          <a:p>
            <a:pPr lvl="1" eaLnBrk="1" hangingPunct="1"/>
            <a:r>
              <a:rPr lang="en-GB" dirty="0" smtClean="0"/>
              <a:t>TRUE</a:t>
            </a:r>
          </a:p>
          <a:p>
            <a:pPr lvl="1" eaLnBrk="1" hangingPunct="1"/>
            <a:endParaRPr lang="en-GB" dirty="0" smtClean="0"/>
          </a:p>
          <a:p>
            <a:pPr eaLnBrk="1" hangingPunct="1"/>
            <a:r>
              <a:rPr lang="en-GB" sz="2200" dirty="0" smtClean="0">
                <a:solidFill>
                  <a:schemeClr val="accent2"/>
                </a:solidFill>
              </a:rPr>
              <a:t>[[¬tall(a)]]</a:t>
            </a:r>
            <a:r>
              <a:rPr lang="en-GB" sz="2200" baseline="30000" dirty="0" smtClean="0">
                <a:solidFill>
                  <a:schemeClr val="accent2"/>
                </a:solidFill>
              </a:rPr>
              <a:t>M</a:t>
            </a:r>
            <a:endParaRPr lang="en-GB" sz="2200" dirty="0" smtClean="0">
              <a:solidFill>
                <a:schemeClr val="accent2"/>
              </a:solidFill>
            </a:endParaRPr>
          </a:p>
          <a:p>
            <a:pPr lvl="1" eaLnBrk="1" hangingPunct="1"/>
            <a:r>
              <a:rPr lang="en-GB" dirty="0" smtClean="0"/>
              <a:t>Isabel is not tall</a:t>
            </a:r>
          </a:p>
          <a:p>
            <a:pPr lvl="1" eaLnBrk="1" hangingPunct="1"/>
            <a:r>
              <a:rPr lang="en-GB" dirty="0" smtClean="0"/>
              <a:t>TRUE</a:t>
            </a:r>
            <a:endParaRPr lang="el-G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712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7126">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712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Aims</a:t>
            </a:r>
            <a:endParaRPr lang="en-GB" dirty="0"/>
          </a:p>
        </p:txBody>
      </p:sp>
      <p:sp>
        <p:nvSpPr>
          <p:cNvPr id="3" name="Content Placeholder 2"/>
          <p:cNvSpPr>
            <a:spLocks noGrp="1"/>
          </p:cNvSpPr>
          <p:nvPr>
            <p:ph sz="quarter" idx="1"/>
          </p:nvPr>
        </p:nvSpPr>
        <p:spPr/>
        <p:txBody>
          <a:bodyPr/>
          <a:lstStyle/>
          <a:p>
            <a:r>
              <a:rPr lang="en-GB" dirty="0" smtClean="0"/>
              <a:t>Our aim today will be to:</a:t>
            </a:r>
          </a:p>
          <a:p>
            <a:pPr lvl="1"/>
            <a:r>
              <a:rPr lang="en-GB" dirty="0" smtClean="0"/>
              <a:t>Revisit the principle of Compositionality and try to put it on a concrete footing.</a:t>
            </a:r>
          </a:p>
          <a:p>
            <a:pPr lvl="1"/>
            <a:r>
              <a:rPr lang="en-GB" dirty="0" smtClean="0"/>
              <a:t>Explore the relationship between syntax and semantics in constructing the meaning of a phrase.</a:t>
            </a:r>
          </a:p>
          <a:p>
            <a:pPr lvl="1"/>
            <a:r>
              <a:rPr lang="en-GB" dirty="0" smtClean="0"/>
              <a:t>Revisit some formal machinery to help us achieve this.</a:t>
            </a:r>
          </a:p>
          <a:p>
            <a:pPr lvl="1"/>
            <a:endParaRPr lang="en-GB" dirty="0" smtClean="0"/>
          </a:p>
          <a:p>
            <a:r>
              <a:rPr lang="en-GB" dirty="0" smtClean="0"/>
              <a:t>The main linguistic phenomenon we’ll focus on today is </a:t>
            </a:r>
            <a:r>
              <a:rPr lang="en-GB" b="1" dirty="0" smtClean="0">
                <a:solidFill>
                  <a:schemeClr val="accent1"/>
                </a:solidFill>
              </a:rPr>
              <a:t>predication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mt-MT" dirty="0" smtClean="0"/>
              <a:t>Compositionality</a:t>
            </a:r>
            <a:endParaRPr lang="en-GB" dirty="0"/>
          </a:p>
        </p:txBody>
      </p:sp>
      <p:sp>
        <p:nvSpPr>
          <p:cNvPr id="6" name="Text Placeholder 5"/>
          <p:cNvSpPr>
            <a:spLocks noGrp="1"/>
          </p:cNvSpPr>
          <p:nvPr>
            <p:ph type="body" idx="1"/>
          </p:nvPr>
        </p:nvSpPr>
        <p:spPr/>
        <p:txBody>
          <a:bodyPr/>
          <a:lstStyle/>
          <a:p>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mt-MT" dirty="0" smtClean="0"/>
              <a:t>Frege’s principle</a:t>
            </a:r>
            <a:endParaRPr lang="en-GB" dirty="0"/>
          </a:p>
        </p:txBody>
      </p:sp>
      <p:sp>
        <p:nvSpPr>
          <p:cNvPr id="5" name="Content Placeholder 4"/>
          <p:cNvSpPr>
            <a:spLocks noGrp="1"/>
          </p:cNvSpPr>
          <p:nvPr>
            <p:ph sz="quarter" idx="1"/>
          </p:nvPr>
        </p:nvSpPr>
        <p:spPr/>
        <p:txBody>
          <a:bodyPr/>
          <a:lstStyle/>
          <a:p>
            <a:pPr>
              <a:buNone/>
            </a:pPr>
            <a:endParaRPr lang="mt-MT" i="1" dirty="0" smtClean="0"/>
          </a:p>
          <a:p>
            <a:pPr>
              <a:buNone/>
            </a:pPr>
            <a:r>
              <a:rPr lang="mt-MT" i="1" dirty="0" smtClean="0"/>
              <a:t>	</a:t>
            </a:r>
            <a:r>
              <a:rPr lang="en-US" i="1" dirty="0" smtClean="0"/>
              <a:t>The meaning of an expression is a function of the meaning of its component parts and the manner in which they are combined.</a:t>
            </a:r>
            <a:endParaRPr lang="en-GB" dirty="0" smtClean="0"/>
          </a:p>
          <a:p>
            <a:endParaRPr lang="mt-MT" dirty="0" smtClean="0"/>
          </a:p>
          <a:p>
            <a:r>
              <a:rPr lang="mt-MT" dirty="0" smtClean="0"/>
              <a:t>You’ve seen this before. Why is it important?</a:t>
            </a:r>
            <a:r>
              <a:rPr lang="en-US" dirty="0" smtClean="0"/>
              <a:t/>
            </a:r>
            <a:br>
              <a:rPr lang="en-US" dirty="0" smtClean="0"/>
            </a:b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Productivity and combinatoriality</a:t>
            </a:r>
            <a:endParaRPr lang="en-GB" dirty="0"/>
          </a:p>
        </p:txBody>
      </p:sp>
      <p:sp>
        <p:nvSpPr>
          <p:cNvPr id="3" name="Content Placeholder 2"/>
          <p:cNvSpPr>
            <a:spLocks noGrp="1"/>
          </p:cNvSpPr>
          <p:nvPr>
            <p:ph sz="quarter" idx="1"/>
          </p:nvPr>
        </p:nvSpPr>
        <p:spPr/>
        <p:txBody>
          <a:bodyPr/>
          <a:lstStyle/>
          <a:p>
            <a:r>
              <a:rPr lang="en-US" dirty="0" smtClean="0"/>
              <a:t>We could identify the meaning of words with some kind of dictionary. This is much more difficult to do with sentences.</a:t>
            </a:r>
            <a:endParaRPr lang="en-GB" dirty="0" smtClean="0"/>
          </a:p>
          <a:p>
            <a:endParaRPr lang="mt-MT" dirty="0" smtClean="0"/>
          </a:p>
          <a:p>
            <a:r>
              <a:rPr lang="en-US" dirty="0" smtClean="0"/>
              <a:t>Sentence (and phrase) formation is a productive  process, so that the range of possible sentences (resp. phrases) in a language is potentially infinite.</a:t>
            </a:r>
            <a:endParaRPr lang="en-GB" dirty="0" smtClean="0"/>
          </a:p>
          <a:p>
            <a:endParaRPr lang="mt-MT" dirty="0" smtClean="0"/>
          </a:p>
          <a:p>
            <a:r>
              <a:rPr lang="en-US" dirty="0" smtClean="0"/>
              <a:t>Clearly, in order to comprehend sentences we’ve never heard before, we need some kind of equally productive interpretative  process.</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Compositional semantics</a:t>
            </a:r>
            <a:endParaRPr lang="en-GB" dirty="0"/>
          </a:p>
        </p:txBody>
      </p:sp>
      <p:sp>
        <p:nvSpPr>
          <p:cNvPr id="3" name="Content Placeholder 2"/>
          <p:cNvSpPr>
            <a:spLocks noGrp="1"/>
          </p:cNvSpPr>
          <p:nvPr>
            <p:ph sz="quarter" idx="1"/>
          </p:nvPr>
        </p:nvSpPr>
        <p:spPr/>
        <p:txBody>
          <a:bodyPr>
            <a:normAutofit fontScale="92500" lnSpcReduction="20000"/>
          </a:bodyPr>
          <a:lstStyle/>
          <a:p>
            <a:endParaRPr lang="mt-MT" dirty="0" smtClean="0"/>
          </a:p>
          <a:p>
            <a:r>
              <a:rPr lang="en-US" dirty="0" smtClean="0"/>
              <a:t>Our main task is </a:t>
            </a:r>
            <a:r>
              <a:rPr lang="en-US" b="1" dirty="0" smtClean="0"/>
              <a:t>not </a:t>
            </a:r>
            <a:r>
              <a:rPr lang="en-US" dirty="0" smtClean="0"/>
              <a:t>going to be to figure out the meaning of a particular word, or phrase.</a:t>
            </a:r>
            <a:endParaRPr lang="en-GB" dirty="0" smtClean="0"/>
          </a:p>
          <a:p>
            <a:endParaRPr lang="en-GB" dirty="0" smtClean="0"/>
          </a:p>
          <a:p>
            <a:r>
              <a:rPr lang="en-US" dirty="0" smtClean="0"/>
              <a:t>The main task is to figure out </a:t>
            </a:r>
            <a:r>
              <a:rPr lang="en-US" b="1" dirty="0" smtClean="0"/>
              <a:t>how a word of phrase contributes to the meaning of a larger word or phrase</a:t>
            </a:r>
            <a:r>
              <a:rPr lang="en-US" dirty="0" smtClean="0"/>
              <a:t>.</a:t>
            </a:r>
            <a:endParaRPr lang="en-GB" dirty="0" smtClean="0"/>
          </a:p>
          <a:p>
            <a:pPr>
              <a:buNone/>
            </a:pPr>
            <a:r>
              <a:rPr lang="en-US" dirty="0" smtClean="0"/>
              <a:t> </a:t>
            </a:r>
            <a:endParaRPr lang="en-GB" dirty="0" smtClean="0"/>
          </a:p>
          <a:p>
            <a:r>
              <a:rPr lang="en-US" dirty="0" smtClean="0"/>
              <a:t>We are effectively following the advice of philosopher David Lewis (1970):</a:t>
            </a:r>
            <a:endParaRPr lang="en-GB" dirty="0" smtClean="0"/>
          </a:p>
          <a:p>
            <a:pPr>
              <a:buNone/>
            </a:pPr>
            <a:r>
              <a:rPr lang="mt-MT" i="1" dirty="0" smtClean="0"/>
              <a:t>		</a:t>
            </a:r>
            <a:r>
              <a:rPr lang="en-US" i="1" dirty="0" smtClean="0"/>
              <a:t>In order to say what a meaning is, we may first find what a meaning </a:t>
            </a:r>
            <a:r>
              <a:rPr lang="mt-MT" i="1" dirty="0" smtClean="0"/>
              <a:t>	</a:t>
            </a:r>
            <a:r>
              <a:rPr lang="en-US" i="1" dirty="0" smtClean="0"/>
              <a:t>does, and then find something that does that.</a:t>
            </a:r>
            <a:endParaRPr lang="en-GB" dirty="0" smtClean="0"/>
          </a:p>
          <a:p>
            <a:pPr>
              <a:buNone/>
            </a:pPr>
            <a:r>
              <a:rPr lang="en-US" dirty="0" smtClean="0"/>
              <a:t/>
            </a:r>
            <a:br>
              <a:rPr lang="en-US" dirty="0" smtClean="0"/>
            </a:b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Compositional semantics and truth</a:t>
            </a:r>
            <a:endParaRPr lang="en-GB" dirty="0"/>
          </a:p>
        </p:txBody>
      </p:sp>
      <p:sp>
        <p:nvSpPr>
          <p:cNvPr id="3" name="Content Placeholder 2"/>
          <p:cNvSpPr>
            <a:spLocks noGrp="1"/>
          </p:cNvSpPr>
          <p:nvPr>
            <p:ph sz="quarter" idx="1"/>
          </p:nvPr>
        </p:nvSpPr>
        <p:spPr/>
        <p:txBody>
          <a:bodyPr>
            <a:normAutofit lnSpcReduction="10000"/>
          </a:bodyPr>
          <a:lstStyle/>
          <a:p>
            <a:r>
              <a:rPr lang="en-US" dirty="0" smtClean="0"/>
              <a:t>We’ve said quite a bit about truth conditions already. Here’s another piece of advice, this time from Max </a:t>
            </a:r>
            <a:r>
              <a:rPr lang="en-US" dirty="0" err="1" smtClean="0"/>
              <a:t>Cresswell</a:t>
            </a:r>
            <a:r>
              <a:rPr lang="en-US" dirty="0" smtClean="0"/>
              <a:t>:</a:t>
            </a:r>
            <a:endParaRPr lang="en-GB" dirty="0" smtClean="0"/>
          </a:p>
          <a:p>
            <a:pPr>
              <a:buNone/>
            </a:pPr>
            <a:r>
              <a:rPr lang="mt-MT" i="1" dirty="0" smtClean="0"/>
              <a:t>	</a:t>
            </a:r>
            <a:r>
              <a:rPr lang="en-US" i="1" dirty="0" smtClean="0"/>
              <a:t>For two sentences α and β, if in some situation α is true and β</a:t>
            </a:r>
            <a:r>
              <a:rPr lang="mt-MT" dirty="0" smtClean="0"/>
              <a:t> </a:t>
            </a:r>
            <a:r>
              <a:rPr lang="en-US" i="1" dirty="0" smtClean="0"/>
              <a:t>is false, then α and β must have different meanings.</a:t>
            </a:r>
            <a:endParaRPr lang="mt-MT" i="1" dirty="0" smtClean="0"/>
          </a:p>
          <a:p>
            <a:pPr>
              <a:buNone/>
            </a:pPr>
            <a:endParaRPr lang="mt-MT" i="1" dirty="0" smtClean="0"/>
          </a:p>
          <a:p>
            <a:r>
              <a:rPr lang="en-US" dirty="0" smtClean="0"/>
              <a:t>If we combine this with Lewis’s advice, we arrive at the conclusion that if two distinct expressions give rise to different truth conditions, all other things being equal, then they must have different meanings.</a:t>
            </a:r>
            <a:endParaRPr lang="mt-MT" dirty="0" smtClean="0"/>
          </a:p>
          <a:p>
            <a:endParaRPr lang="en-GB" dirty="0" smtClean="0"/>
          </a:p>
          <a:p>
            <a:r>
              <a:rPr lang="mt-MT" dirty="0" smtClean="0"/>
              <a:t>Keep this in mind – we’ll come back to it later.</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mt-MT" dirty="0" smtClean="0"/>
              <a:t>An initial case study</a:t>
            </a:r>
            <a:endParaRPr lang="en-GB" dirty="0"/>
          </a:p>
        </p:txBody>
      </p:sp>
      <p:sp>
        <p:nvSpPr>
          <p:cNvPr id="5" name="Text Placeholder 4"/>
          <p:cNvSpPr>
            <a:spLocks noGrp="1"/>
          </p:cNvSpPr>
          <p:nvPr>
            <p:ph type="body" idx="1"/>
          </p:nvPr>
        </p:nvSpPr>
        <p:spPr/>
        <p:txBody>
          <a:bodyPr/>
          <a:lstStyle/>
          <a:p>
            <a:r>
              <a:rPr lang="mt-MT" dirty="0" smtClean="0"/>
              <a:t>Predication and reference</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mt-MT" dirty="0" smtClean="0"/>
              <a:t>Predication</a:t>
            </a:r>
            <a:endParaRPr lang="en-GB" dirty="0"/>
          </a:p>
        </p:txBody>
      </p:sp>
      <p:sp>
        <p:nvSpPr>
          <p:cNvPr id="5" name="Content Placeholder 4"/>
          <p:cNvSpPr>
            <a:spLocks noGrp="1"/>
          </p:cNvSpPr>
          <p:nvPr>
            <p:ph sz="quarter" idx="1"/>
          </p:nvPr>
        </p:nvSpPr>
        <p:spPr/>
        <p:txBody>
          <a:bodyPr>
            <a:normAutofit/>
          </a:bodyPr>
          <a:lstStyle/>
          <a:p>
            <a:r>
              <a:rPr lang="en-US" dirty="0" smtClean="0"/>
              <a:t>Consider the following  sentence: </a:t>
            </a:r>
            <a:r>
              <a:rPr lang="en-US" i="1" dirty="0" smtClean="0"/>
              <a:t>Paul sleeps </a:t>
            </a:r>
            <a:endParaRPr lang="mt-MT" i="1" dirty="0" smtClean="0"/>
          </a:p>
          <a:p>
            <a:pPr lvl="1"/>
            <a:r>
              <a:rPr lang="en-US" dirty="0" smtClean="0"/>
              <a:t>Note that it consists of a subject NP (</a:t>
            </a:r>
            <a:r>
              <a:rPr lang="en-US" i="1" dirty="0" smtClean="0"/>
              <a:t>Paul</a:t>
            </a:r>
            <a:r>
              <a:rPr lang="en-US" dirty="0" smtClean="0"/>
              <a:t>) and a predicate (</a:t>
            </a:r>
            <a:r>
              <a:rPr lang="en-US" i="1" dirty="0" smtClean="0"/>
              <a:t>sleeps</a:t>
            </a:r>
            <a:r>
              <a:rPr lang="en-US" dirty="0" smtClean="0"/>
              <a:t>).  There are two things we need to consider here:</a:t>
            </a:r>
            <a:endParaRPr lang="en-GB" dirty="0" smtClean="0"/>
          </a:p>
          <a:p>
            <a:pPr marL="1062990" lvl="2" indent="-514350">
              <a:buFont typeface="+mj-lt"/>
              <a:buAutoNum type="arabicPeriod"/>
            </a:pPr>
            <a:r>
              <a:rPr lang="en-US" dirty="0" smtClean="0"/>
              <a:t> The meaning of names like </a:t>
            </a:r>
            <a:r>
              <a:rPr lang="en-US" i="1" dirty="0" smtClean="0"/>
              <a:t>Paul</a:t>
            </a:r>
            <a:endParaRPr lang="mt-MT" i="1" dirty="0" smtClean="0"/>
          </a:p>
          <a:p>
            <a:pPr marL="1062990" lvl="2" indent="-514350">
              <a:buFont typeface="+mj-lt"/>
              <a:buAutoNum type="arabicPeriod"/>
            </a:pPr>
            <a:r>
              <a:rPr lang="en-US" dirty="0" smtClean="0"/>
              <a:t> The status of predicates like </a:t>
            </a:r>
            <a:r>
              <a:rPr lang="en-US" i="1" dirty="0" smtClean="0"/>
              <a:t>sleeps</a:t>
            </a:r>
            <a:endParaRPr lang="en-GB" dirty="0" smtClean="0"/>
          </a:p>
          <a:p>
            <a:endParaRPr lang="en-GB" dirty="0" smtClean="0"/>
          </a:p>
          <a:p>
            <a:r>
              <a:rPr lang="en-US" dirty="0" smtClean="0"/>
              <a:t>We’re going to think of predicates as ‘incomplete  propositions’,  that is, propositions that have some missing information. Once this information is supplied, they give us a complete proposition.</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Names and reference</a:t>
            </a:r>
            <a:endParaRPr lang="en-GB" dirty="0"/>
          </a:p>
        </p:txBody>
      </p:sp>
      <p:sp>
        <p:nvSpPr>
          <p:cNvPr id="3" name="Content Placeholder 2"/>
          <p:cNvSpPr>
            <a:spLocks noGrp="1"/>
          </p:cNvSpPr>
          <p:nvPr>
            <p:ph sz="quarter" idx="1"/>
          </p:nvPr>
        </p:nvSpPr>
        <p:spPr/>
        <p:txBody>
          <a:bodyPr/>
          <a:lstStyle/>
          <a:p>
            <a:r>
              <a:rPr lang="en-US" dirty="0" smtClean="0"/>
              <a:t>Let’s think of names as referring  to individuals. Then:</a:t>
            </a:r>
            <a:endParaRPr lang="en-GB" dirty="0" smtClean="0"/>
          </a:p>
          <a:p>
            <a:r>
              <a:rPr lang="en-US" dirty="0" smtClean="0"/>
              <a:t>[[Paul]] = some individual  called Paul (in the world</a:t>
            </a:r>
            <a:r>
              <a:rPr lang="mt-MT" dirty="0" smtClean="0"/>
              <a:t>/model</a:t>
            </a:r>
            <a:r>
              <a:rPr lang="en-US" dirty="0" smtClean="0"/>
              <a:t> under consideration)</a:t>
            </a:r>
            <a:endParaRPr lang="en-GB" dirty="0" smtClean="0"/>
          </a:p>
          <a:p>
            <a:pPr lvl="1"/>
            <a:r>
              <a:rPr lang="en-US" dirty="0" smtClean="0"/>
              <a:t>under some theories, a name means something like a description</a:t>
            </a:r>
            <a:endParaRPr lang="en-GB" dirty="0" smtClean="0"/>
          </a:p>
          <a:p>
            <a:pPr lvl="1"/>
            <a:r>
              <a:rPr lang="en-US" dirty="0" smtClean="0"/>
              <a:t>(e.g. [[Paul]] = </a:t>
            </a:r>
            <a:r>
              <a:rPr lang="en-US" i="1" dirty="0" smtClean="0"/>
              <a:t>the guy I met yesterday</a:t>
            </a:r>
            <a:r>
              <a:rPr lang="en-US" dirty="0" smtClean="0"/>
              <a:t>)</a:t>
            </a:r>
            <a:endParaRPr lang="en-GB" dirty="0" smtClean="0"/>
          </a:p>
          <a:p>
            <a:pPr lvl="1"/>
            <a:r>
              <a:rPr lang="en-US" dirty="0" smtClean="0"/>
              <a:t>we’ll just assume that there is a direct link between the name and the individual.</a:t>
            </a:r>
            <a:endParaRPr lang="en-GB" dirty="0" smtClean="0"/>
          </a:p>
          <a:p>
            <a:pPr>
              <a:buNone/>
            </a:pPr>
            <a:endParaRPr lang="mt-MT" dirty="0" smtClean="0"/>
          </a:p>
          <a:p>
            <a:pPr>
              <a:buNone/>
            </a:pPr>
            <a:r>
              <a:rPr lang="mt-MT" dirty="0" smtClean="0"/>
              <a:t>		</a:t>
            </a:r>
            <a:r>
              <a:rPr lang="en-US" dirty="0" smtClean="0"/>
              <a:t>[[Paul]] =</a:t>
            </a:r>
            <a:endParaRPr lang="en-GB" dirty="0"/>
          </a:p>
        </p:txBody>
      </p:sp>
      <p:pic>
        <p:nvPicPr>
          <p:cNvPr id="47106" name="Picture 2"/>
          <p:cNvPicPr>
            <a:picLocks noChangeAspect="1" noChangeArrowheads="1"/>
          </p:cNvPicPr>
          <p:nvPr/>
        </p:nvPicPr>
        <p:blipFill>
          <a:blip r:embed="rId2" cstate="print"/>
          <a:srcRect/>
          <a:stretch>
            <a:fillRect/>
          </a:stretch>
        </p:blipFill>
        <p:spPr bwMode="auto">
          <a:xfrm>
            <a:off x="3131840" y="5157192"/>
            <a:ext cx="779463" cy="5397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7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Predicates and saturation</a:t>
            </a:r>
            <a:endParaRPr lang="en-GB" dirty="0"/>
          </a:p>
        </p:txBody>
      </p:sp>
      <p:sp>
        <p:nvSpPr>
          <p:cNvPr id="3" name="Content Placeholder 2"/>
          <p:cNvSpPr>
            <a:spLocks noGrp="1"/>
          </p:cNvSpPr>
          <p:nvPr>
            <p:ph sz="quarter" idx="1"/>
          </p:nvPr>
        </p:nvSpPr>
        <p:spPr>
          <a:xfrm>
            <a:off x="914400" y="1447800"/>
            <a:ext cx="7772400" cy="5077544"/>
          </a:xfrm>
        </p:spPr>
        <p:txBody>
          <a:bodyPr>
            <a:normAutofit/>
          </a:bodyPr>
          <a:lstStyle/>
          <a:p>
            <a:r>
              <a:rPr lang="en-US" dirty="0" smtClean="0"/>
              <a:t>What contribution does </a:t>
            </a:r>
            <a:r>
              <a:rPr lang="en-US" i="1" dirty="0" smtClean="0"/>
              <a:t>sleeps </a:t>
            </a:r>
            <a:r>
              <a:rPr lang="en-US" dirty="0" smtClean="0"/>
              <a:t>make to the sentence </a:t>
            </a:r>
            <a:r>
              <a:rPr lang="en-US" i="1" dirty="0" smtClean="0"/>
              <a:t>Paul sleeps</a:t>
            </a:r>
            <a:r>
              <a:rPr lang="en-US" dirty="0" smtClean="0"/>
              <a:t>? </a:t>
            </a:r>
            <a:endParaRPr lang="mt-MT" dirty="0" smtClean="0"/>
          </a:p>
          <a:p>
            <a:r>
              <a:rPr lang="en-US" dirty="0" smtClean="0"/>
              <a:t>Let’s think of the proposition [[Paul sleeps]] as follows:</a:t>
            </a:r>
            <a:endParaRPr lang="en-GB" dirty="0" smtClean="0"/>
          </a:p>
          <a:p>
            <a:pPr lvl="1"/>
            <a:r>
              <a:rPr lang="en-US" dirty="0" smtClean="0"/>
              <a:t>if the</a:t>
            </a:r>
            <a:r>
              <a:rPr lang="mt-MT" dirty="0" smtClean="0"/>
              <a:t> model contains</a:t>
            </a:r>
            <a:r>
              <a:rPr lang="en-US" dirty="0" smtClean="0"/>
              <a:t> a situation where Paul is indeed asleep, we have a true sentence</a:t>
            </a:r>
            <a:r>
              <a:rPr lang="mt-MT" dirty="0" smtClean="0"/>
              <a:t>; else </a:t>
            </a:r>
            <a:r>
              <a:rPr lang="en-US" dirty="0" smtClean="0"/>
              <a:t>we have a false sentence</a:t>
            </a:r>
            <a:endParaRPr lang="en-GB" dirty="0" smtClean="0"/>
          </a:p>
          <a:p>
            <a:r>
              <a:rPr lang="en-US" dirty="0" smtClean="0"/>
              <a:t>We can represent the proposition  graphically as follows:</a:t>
            </a:r>
            <a:endParaRPr lang="en-GB" dirty="0" smtClean="0"/>
          </a:p>
          <a:p>
            <a:pPr>
              <a:buNone/>
            </a:pPr>
            <a:r>
              <a:rPr lang="en-US" dirty="0" smtClean="0"/>
              <a:t> </a:t>
            </a:r>
            <a:endParaRPr lang="en-GB" dirty="0" smtClean="0"/>
          </a:p>
          <a:p>
            <a:endParaRPr lang="mt-MT" dirty="0" smtClean="0"/>
          </a:p>
          <a:p>
            <a:endParaRPr lang="mt-MT" dirty="0" smtClean="0"/>
          </a:p>
          <a:p>
            <a:r>
              <a:rPr lang="en-US" dirty="0" smtClean="0"/>
              <a:t>Intuitively, this picture is a composite of the meanings [[Paul]] and</a:t>
            </a:r>
            <a:r>
              <a:rPr lang="mt-MT" dirty="0" smtClean="0"/>
              <a:t> </a:t>
            </a:r>
            <a:r>
              <a:rPr lang="en-US" dirty="0" smtClean="0"/>
              <a:t>[[sleeps]].</a:t>
            </a:r>
            <a:endParaRPr lang="en-GB" dirty="0" smtClean="0"/>
          </a:p>
          <a:p>
            <a:endParaRPr lang="en-GB" dirty="0"/>
          </a:p>
        </p:txBody>
      </p:sp>
      <p:pic>
        <p:nvPicPr>
          <p:cNvPr id="48130" name="Picture 2"/>
          <p:cNvPicPr>
            <a:picLocks noChangeAspect="1" noChangeArrowheads="1"/>
          </p:cNvPicPr>
          <p:nvPr/>
        </p:nvPicPr>
        <p:blipFill>
          <a:blip r:embed="rId2" cstate="print"/>
          <a:srcRect/>
          <a:stretch>
            <a:fillRect/>
          </a:stretch>
        </p:blipFill>
        <p:spPr bwMode="auto">
          <a:xfrm>
            <a:off x="1835696" y="4149080"/>
            <a:ext cx="5679229" cy="136815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81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Predicates and saturation</a:t>
            </a:r>
            <a:endParaRPr lang="en-GB" dirty="0"/>
          </a:p>
        </p:txBody>
      </p:sp>
      <p:sp>
        <p:nvSpPr>
          <p:cNvPr id="3" name="Content Placeholder 2"/>
          <p:cNvSpPr>
            <a:spLocks noGrp="1"/>
          </p:cNvSpPr>
          <p:nvPr>
            <p:ph sz="quarter" idx="1"/>
          </p:nvPr>
        </p:nvSpPr>
        <p:spPr/>
        <p:txBody>
          <a:bodyPr>
            <a:normAutofit fontScale="92500" lnSpcReduction="10000"/>
          </a:bodyPr>
          <a:lstStyle/>
          <a:p>
            <a:r>
              <a:rPr lang="en-US" dirty="0" smtClean="0"/>
              <a:t>To represent the contribution of the predicate, we can remove the contribution of </a:t>
            </a:r>
            <a:r>
              <a:rPr lang="en-US" i="1" dirty="0" smtClean="0"/>
              <a:t>Paul</a:t>
            </a:r>
            <a:r>
              <a:rPr lang="en-US" dirty="0" smtClean="0"/>
              <a:t>, leaving whatever it is that </a:t>
            </a:r>
            <a:r>
              <a:rPr lang="en-US" i="1" dirty="0" smtClean="0"/>
              <a:t>sleeps </a:t>
            </a:r>
            <a:r>
              <a:rPr lang="en-US" dirty="0" smtClean="0"/>
              <a:t>means.</a:t>
            </a:r>
            <a:endParaRPr lang="mt-MT" dirty="0" smtClean="0"/>
          </a:p>
          <a:p>
            <a:endParaRPr lang="mt-MT" dirty="0" smtClean="0"/>
          </a:p>
          <a:p>
            <a:endParaRPr lang="mt-MT" dirty="0" smtClean="0"/>
          </a:p>
          <a:p>
            <a:endParaRPr lang="mt-MT" dirty="0" smtClean="0"/>
          </a:p>
          <a:p>
            <a:endParaRPr lang="mt-MT" dirty="0" smtClean="0"/>
          </a:p>
          <a:p>
            <a:r>
              <a:rPr lang="en-US" dirty="0" smtClean="0"/>
              <a:t>The ‘hole’ is meant to represent the missing reference. Essentially, this says: if you plug something into </a:t>
            </a:r>
            <a:r>
              <a:rPr lang="en-US" i="1" dirty="0" smtClean="0"/>
              <a:t>sleeps</a:t>
            </a:r>
            <a:r>
              <a:rPr lang="en-US" dirty="0" smtClean="0"/>
              <a:t>, and it’s the right type of object,</a:t>
            </a:r>
            <a:r>
              <a:rPr lang="mt-MT" dirty="0" smtClean="0"/>
              <a:t> you have a proposition.</a:t>
            </a:r>
          </a:p>
          <a:p>
            <a:pPr lvl="1"/>
            <a:r>
              <a:rPr lang="mt-MT" dirty="0" smtClean="0"/>
              <a:t>So predicates are </a:t>
            </a:r>
            <a:r>
              <a:rPr lang="mt-MT" b="1" dirty="0" smtClean="0">
                <a:solidFill>
                  <a:schemeClr val="accent1"/>
                </a:solidFill>
              </a:rPr>
              <a:t>unsaturated propositions.</a:t>
            </a:r>
          </a:p>
          <a:p>
            <a:pPr lvl="1"/>
            <a:r>
              <a:rPr lang="mt-MT" dirty="0" smtClean="0"/>
              <a:t>Equivalently, in predicate logic, we call them </a:t>
            </a:r>
            <a:r>
              <a:rPr lang="mt-MT" b="1" dirty="0" smtClean="0">
                <a:solidFill>
                  <a:schemeClr val="accent1"/>
                </a:solidFill>
              </a:rPr>
              <a:t>open propositions </a:t>
            </a:r>
            <a:r>
              <a:rPr lang="mt-MT" dirty="0" smtClean="0"/>
              <a:t>or </a:t>
            </a:r>
            <a:r>
              <a:rPr lang="mt-MT" b="1" dirty="0" smtClean="0">
                <a:solidFill>
                  <a:schemeClr val="accent1"/>
                </a:solidFill>
              </a:rPr>
              <a:t>propositional functions</a:t>
            </a:r>
            <a:r>
              <a:rPr lang="mt-MT" dirty="0" smtClean="0"/>
              <a:t>.</a:t>
            </a:r>
            <a:endParaRPr lang="en-GB" dirty="0" smtClean="0"/>
          </a:p>
          <a:p>
            <a:endParaRPr lang="en-GB" dirty="0" smtClean="0"/>
          </a:p>
          <a:p>
            <a:endParaRPr lang="en-GB" dirty="0"/>
          </a:p>
        </p:txBody>
      </p:sp>
      <p:pic>
        <p:nvPicPr>
          <p:cNvPr id="49154" name="Picture 2"/>
          <p:cNvPicPr>
            <a:picLocks noChangeAspect="1" noChangeArrowheads="1"/>
          </p:cNvPicPr>
          <p:nvPr/>
        </p:nvPicPr>
        <p:blipFill>
          <a:blip r:embed="rId2" cstate="print"/>
          <a:srcRect/>
          <a:stretch>
            <a:fillRect/>
          </a:stretch>
        </p:blipFill>
        <p:spPr bwMode="auto">
          <a:xfrm>
            <a:off x="2267744" y="2204864"/>
            <a:ext cx="4595646" cy="136815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From worlds to models</a:t>
            </a:r>
            <a:endParaRPr lang="en-GB" dirty="0"/>
          </a:p>
        </p:txBody>
      </p:sp>
      <p:sp>
        <p:nvSpPr>
          <p:cNvPr id="5" name="Text Placeholder 4"/>
          <p:cNvSpPr>
            <a:spLocks noGrp="1"/>
          </p:cNvSpPr>
          <p:nvPr>
            <p:ph type="body" idx="1"/>
          </p:nvPr>
        </p:nvSpPr>
        <p:spPr/>
        <p:txBody>
          <a:bodyPr/>
          <a:lstStyle/>
          <a:p>
            <a:r>
              <a:rPr lang="en-GB" dirty="0" smtClean="0"/>
              <a:t>(a reminder of some things covered in LIN1032)</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Predicates and saturation</a:t>
            </a:r>
            <a:endParaRPr lang="en-GB" dirty="0"/>
          </a:p>
        </p:txBody>
      </p:sp>
      <p:sp>
        <p:nvSpPr>
          <p:cNvPr id="3" name="Content Placeholder 2"/>
          <p:cNvSpPr>
            <a:spLocks noGrp="1"/>
          </p:cNvSpPr>
          <p:nvPr>
            <p:ph sz="quarter" idx="1"/>
          </p:nvPr>
        </p:nvSpPr>
        <p:spPr>
          <a:xfrm>
            <a:off x="914400" y="1447800"/>
            <a:ext cx="7772400" cy="5077544"/>
          </a:xfrm>
        </p:spPr>
        <p:txBody>
          <a:bodyPr>
            <a:normAutofit fontScale="77500" lnSpcReduction="20000"/>
          </a:bodyPr>
          <a:lstStyle/>
          <a:p>
            <a:r>
              <a:rPr lang="en-US" dirty="0" smtClean="0"/>
              <a:t>When a property (</a:t>
            </a:r>
            <a:r>
              <a:rPr lang="en-US" i="1" dirty="0" smtClean="0"/>
              <a:t>sleeps</a:t>
            </a:r>
            <a:r>
              <a:rPr lang="en-US" dirty="0" smtClean="0"/>
              <a:t>) is predicated of an individual (</a:t>
            </a:r>
            <a:r>
              <a:rPr lang="en-US" i="1" dirty="0" smtClean="0"/>
              <a:t>Paul</a:t>
            </a:r>
            <a:r>
              <a:rPr lang="en-US" dirty="0" smtClean="0"/>
              <a:t>), we are saturating the predicate.</a:t>
            </a:r>
            <a:r>
              <a:rPr lang="mt-MT" dirty="0" smtClean="0"/>
              <a:t>  </a:t>
            </a:r>
            <a:r>
              <a:rPr lang="en-US" dirty="0" smtClean="0"/>
              <a:t>Therefore, predication is saturation.</a:t>
            </a:r>
            <a:endParaRPr lang="en-GB" dirty="0" smtClean="0"/>
          </a:p>
          <a:p>
            <a:endParaRPr lang="en-GB" dirty="0" smtClean="0"/>
          </a:p>
          <a:p>
            <a:r>
              <a:rPr lang="en-US" dirty="0" smtClean="0"/>
              <a:t>Formally, we typically represent predicates using the language of predicate logic:</a:t>
            </a:r>
            <a:r>
              <a:rPr lang="mt-MT" dirty="0" smtClean="0"/>
              <a:t> </a:t>
            </a:r>
            <a:r>
              <a:rPr lang="en-US" i="1" dirty="0" smtClean="0"/>
              <a:t>sleep</a:t>
            </a:r>
            <a:r>
              <a:rPr lang="en-US" dirty="0" smtClean="0"/>
              <a:t>(</a:t>
            </a:r>
            <a:r>
              <a:rPr lang="en-US" i="1" dirty="0" smtClean="0"/>
              <a:t>x </a:t>
            </a:r>
            <a:r>
              <a:rPr lang="en-US" dirty="0" smtClean="0"/>
              <a:t>)</a:t>
            </a:r>
            <a:endParaRPr lang="en-GB" dirty="0" smtClean="0"/>
          </a:p>
          <a:p>
            <a:pPr lvl="1"/>
            <a:r>
              <a:rPr lang="en-US" dirty="0" smtClean="0"/>
              <a:t>The variable here corresponds to the unsaturated ‘hole’ in our graphic example.</a:t>
            </a:r>
            <a:endParaRPr lang="en-GB" dirty="0" smtClean="0"/>
          </a:p>
          <a:p>
            <a:endParaRPr lang="en-GB" dirty="0" smtClean="0"/>
          </a:p>
          <a:p>
            <a:r>
              <a:rPr lang="en-US" dirty="0" smtClean="0"/>
              <a:t>Combining the predicate with the individual that is referred to by </a:t>
            </a:r>
            <a:r>
              <a:rPr lang="en-US" i="1" dirty="0" smtClean="0"/>
              <a:t>Paul</a:t>
            </a:r>
            <a:r>
              <a:rPr lang="mt-MT" i="1" dirty="0" smtClean="0"/>
              <a:t> </a:t>
            </a:r>
            <a:r>
              <a:rPr lang="en-US" dirty="0" smtClean="0"/>
              <a:t>(that is, [[Paul]]), we get:</a:t>
            </a:r>
            <a:endParaRPr lang="en-GB" dirty="0" smtClean="0"/>
          </a:p>
          <a:p>
            <a:pPr lvl="1"/>
            <a:r>
              <a:rPr lang="en-US" i="1" dirty="0" smtClean="0"/>
              <a:t>sleep</a:t>
            </a:r>
            <a:r>
              <a:rPr lang="en-US" dirty="0" smtClean="0"/>
              <a:t>(</a:t>
            </a:r>
            <a:r>
              <a:rPr lang="en-US" i="1" dirty="0" smtClean="0"/>
              <a:t>p</a:t>
            </a:r>
            <a:r>
              <a:rPr lang="en-US" dirty="0" smtClean="0"/>
              <a:t>) (using </a:t>
            </a:r>
            <a:r>
              <a:rPr lang="en-US" i="1" dirty="0" smtClean="0"/>
              <a:t>p </a:t>
            </a:r>
            <a:r>
              <a:rPr lang="en-US" dirty="0" smtClean="0"/>
              <a:t>to stand for the individual [[Paul]] </a:t>
            </a:r>
            <a:endParaRPr lang="mt-MT" dirty="0" smtClean="0"/>
          </a:p>
          <a:p>
            <a:pPr lvl="1"/>
            <a:endParaRPr lang="mt-MT" dirty="0" smtClean="0"/>
          </a:p>
          <a:p>
            <a:r>
              <a:rPr lang="en-US" dirty="0" smtClean="0"/>
              <a:t>Here’s a something to think about:</a:t>
            </a:r>
            <a:endParaRPr lang="en-GB" dirty="0" smtClean="0"/>
          </a:p>
          <a:p>
            <a:pPr lvl="1"/>
            <a:r>
              <a:rPr lang="en-US" dirty="0" smtClean="0"/>
              <a:t>Our graphic represents the unsaturated predicate a bit like a </a:t>
            </a:r>
            <a:r>
              <a:rPr lang="en-US" b="1" dirty="0" smtClean="0">
                <a:solidFill>
                  <a:schemeClr val="accent1"/>
                </a:solidFill>
              </a:rPr>
              <a:t>function</a:t>
            </a:r>
            <a:r>
              <a:rPr lang="en-US" dirty="0" smtClean="0"/>
              <a:t>:  given the input of the right type, it </a:t>
            </a:r>
            <a:r>
              <a:rPr lang="mt-MT" dirty="0" smtClean="0"/>
              <a:t>becomes a proposition. </a:t>
            </a:r>
          </a:p>
          <a:p>
            <a:pPr lvl="1"/>
            <a:r>
              <a:rPr lang="mt-MT" dirty="0" smtClean="0"/>
              <a:t>But a proposition is a function which </a:t>
            </a:r>
            <a:r>
              <a:rPr lang="en-US" dirty="0" smtClean="0"/>
              <a:t>returns a truth value (in a specific world/situation)</a:t>
            </a:r>
            <a:endParaRPr lang="mt-MT" dirty="0" smtClean="0"/>
          </a:p>
          <a:p>
            <a:pPr lvl="1"/>
            <a:r>
              <a:rPr lang="mt-MT" dirty="0" smtClean="0"/>
              <a:t>So predicates can be thought of as functions from entities to propositions.</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t-MT" dirty="0" smtClean="0"/>
              <a:t>The syntax-semantics correspondence</a:t>
            </a:r>
            <a:endParaRPr lang="en-GB" dirty="0"/>
          </a:p>
        </p:txBody>
      </p:sp>
      <p:sp>
        <p:nvSpPr>
          <p:cNvPr id="3" name="Content Placeholder 2"/>
          <p:cNvSpPr>
            <a:spLocks noGrp="1"/>
          </p:cNvSpPr>
          <p:nvPr>
            <p:ph sz="quarter" idx="1"/>
          </p:nvPr>
        </p:nvSpPr>
        <p:spPr/>
        <p:txBody>
          <a:bodyPr/>
          <a:lstStyle/>
          <a:p>
            <a:r>
              <a:rPr lang="en-US" dirty="0" smtClean="0"/>
              <a:t>We’ve  seen how predicates can combine with referring expressions like names, to form complete propositions.</a:t>
            </a:r>
            <a:endParaRPr lang="en-GB" dirty="0" smtClean="0"/>
          </a:p>
          <a:p>
            <a:r>
              <a:rPr lang="en-US" dirty="0" smtClean="0"/>
              <a:t> In order to give a completely compositional  account, we need to bring syntax into the picture</a:t>
            </a:r>
            <a:endParaRPr lang="en-GB" dirty="0" smtClean="0"/>
          </a:p>
          <a:p>
            <a:endParaRPr lang="en-GB" dirty="0"/>
          </a:p>
        </p:txBody>
      </p:sp>
      <p:graphicFrame>
        <p:nvGraphicFramePr>
          <p:cNvPr id="4" name="Diagram 3"/>
          <p:cNvGraphicFramePr/>
          <p:nvPr/>
        </p:nvGraphicFramePr>
        <p:xfrm>
          <a:off x="4788024" y="1556792"/>
          <a:ext cx="3984104"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t-MT" dirty="0" smtClean="0"/>
              <a:t>The syntax-semantics correspondence</a:t>
            </a:r>
            <a:endParaRPr lang="en-GB" dirty="0"/>
          </a:p>
        </p:txBody>
      </p:sp>
      <p:sp>
        <p:nvSpPr>
          <p:cNvPr id="5" name="Content Placeholder 4"/>
          <p:cNvSpPr>
            <a:spLocks noGrp="1"/>
          </p:cNvSpPr>
          <p:nvPr>
            <p:ph sz="quarter" idx="1"/>
          </p:nvPr>
        </p:nvSpPr>
        <p:spPr>
          <a:xfrm>
            <a:off x="914400" y="1447800"/>
            <a:ext cx="7772400" cy="4789512"/>
          </a:xfrm>
        </p:spPr>
        <p:txBody>
          <a:bodyPr>
            <a:normAutofit fontScale="92500"/>
          </a:bodyPr>
          <a:lstStyle/>
          <a:p>
            <a:r>
              <a:rPr lang="en-US" dirty="0" smtClean="0"/>
              <a:t>There are at least two ways in which we can </a:t>
            </a:r>
            <a:r>
              <a:rPr lang="en-US" dirty="0" err="1" smtClean="0"/>
              <a:t>operationalise</a:t>
            </a:r>
            <a:r>
              <a:rPr lang="en-US" dirty="0" smtClean="0"/>
              <a:t> the principle</a:t>
            </a:r>
            <a:r>
              <a:rPr lang="mt-MT" dirty="0" smtClean="0"/>
              <a:t> </a:t>
            </a:r>
            <a:r>
              <a:rPr lang="en-US" dirty="0" smtClean="0"/>
              <a:t>of compositionality:</a:t>
            </a:r>
            <a:endParaRPr lang="en-GB" dirty="0" smtClean="0"/>
          </a:p>
          <a:p>
            <a:pPr marL="514350" indent="-514350">
              <a:buFont typeface="+mj-lt"/>
              <a:buAutoNum type="arabicPeriod"/>
            </a:pPr>
            <a:r>
              <a:rPr lang="en-US" b="1" dirty="0" smtClean="0">
                <a:solidFill>
                  <a:schemeClr val="accent1"/>
                </a:solidFill>
              </a:rPr>
              <a:t>rule by rule theories</a:t>
            </a:r>
            <a:r>
              <a:rPr lang="en-US" dirty="0" smtClean="0"/>
              <a:t>:  Assume that for each syntactic rule, there must be a corresponding semantic rule. Syntax and semantics work hand in hand.</a:t>
            </a:r>
            <a:endParaRPr lang="en-GB" dirty="0" smtClean="0"/>
          </a:p>
          <a:p>
            <a:pPr marL="514350" indent="-514350">
              <a:buFont typeface="+mj-lt"/>
              <a:buAutoNum type="arabicPeriod"/>
            </a:pPr>
            <a:r>
              <a:rPr lang="en-US" b="1" dirty="0" smtClean="0">
                <a:solidFill>
                  <a:schemeClr val="accent1"/>
                </a:solidFill>
              </a:rPr>
              <a:t>interpretive theories:</a:t>
            </a:r>
            <a:r>
              <a:rPr lang="en-US" dirty="0" smtClean="0"/>
              <a:t> semantics applies to the output of syntax. Syntax and semantics need not work completely in lockstep.</a:t>
            </a:r>
            <a:endParaRPr lang="en-GB" dirty="0" smtClean="0"/>
          </a:p>
          <a:p>
            <a:endParaRPr lang="mt-MT" dirty="0" smtClean="0"/>
          </a:p>
          <a:p>
            <a:r>
              <a:rPr lang="en-US" dirty="0" smtClean="0"/>
              <a:t>The main difference between the two is that rule by rule theories require that every syntactic building block has a corresponding semantic</a:t>
            </a:r>
            <a:r>
              <a:rPr lang="mt-MT" dirty="0" smtClean="0"/>
              <a:t> operation. In interpretive theories, we don’t require this.</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An illustration</a:t>
            </a:r>
            <a:endParaRPr lang="en-GB" dirty="0"/>
          </a:p>
        </p:txBody>
      </p:sp>
      <p:sp>
        <p:nvSpPr>
          <p:cNvPr id="78" name="Text Placeholder 77"/>
          <p:cNvSpPr>
            <a:spLocks noGrp="1"/>
          </p:cNvSpPr>
          <p:nvPr>
            <p:ph type="body" idx="1"/>
          </p:nvPr>
        </p:nvSpPr>
        <p:spPr>
          <a:xfrm>
            <a:off x="914400" y="1447800"/>
            <a:ext cx="3733800" cy="469032"/>
          </a:xfrm>
        </p:spPr>
        <p:txBody>
          <a:bodyPr/>
          <a:lstStyle/>
          <a:p>
            <a:r>
              <a:rPr lang="mt-MT" dirty="0" smtClean="0"/>
              <a:t>Rule by rule</a:t>
            </a:r>
            <a:endParaRPr lang="en-GB" dirty="0"/>
          </a:p>
        </p:txBody>
      </p:sp>
      <p:sp>
        <p:nvSpPr>
          <p:cNvPr id="80" name="Text Placeholder 79"/>
          <p:cNvSpPr>
            <a:spLocks noGrp="1"/>
          </p:cNvSpPr>
          <p:nvPr>
            <p:ph type="body" sz="half" idx="3"/>
          </p:nvPr>
        </p:nvSpPr>
        <p:spPr>
          <a:xfrm>
            <a:off x="4953000" y="1447800"/>
            <a:ext cx="3733800" cy="469032"/>
          </a:xfrm>
        </p:spPr>
        <p:txBody>
          <a:bodyPr/>
          <a:lstStyle/>
          <a:p>
            <a:r>
              <a:rPr lang="mt-MT" dirty="0" smtClean="0"/>
              <a:t>Interpretive</a:t>
            </a:r>
            <a:endParaRPr lang="en-GB" dirty="0"/>
          </a:p>
        </p:txBody>
      </p:sp>
      <p:sp>
        <p:nvSpPr>
          <p:cNvPr id="79" name="Content Placeholder 78"/>
          <p:cNvSpPr>
            <a:spLocks noGrp="1"/>
          </p:cNvSpPr>
          <p:nvPr>
            <p:ph sz="half" idx="2"/>
          </p:nvPr>
        </p:nvSpPr>
        <p:spPr>
          <a:xfrm>
            <a:off x="611560" y="1916832"/>
            <a:ext cx="4036640" cy="4217268"/>
          </a:xfrm>
        </p:spPr>
        <p:txBody>
          <a:bodyPr>
            <a:normAutofit fontScale="92500" lnSpcReduction="20000"/>
          </a:bodyPr>
          <a:lstStyle/>
          <a:p>
            <a:pPr marL="514350" indent="-514350">
              <a:buFont typeface="+mj-lt"/>
              <a:buAutoNum type="arabicPeriod"/>
            </a:pPr>
            <a:r>
              <a:rPr lang="en-US" dirty="0" smtClean="0"/>
              <a:t>(From the lexicon) [[Paul]]=</a:t>
            </a:r>
            <a:r>
              <a:rPr lang="en-US" i="1" dirty="0" smtClean="0"/>
              <a:t>p</a:t>
            </a:r>
            <a:endParaRPr lang="en-GB" dirty="0" smtClean="0"/>
          </a:p>
          <a:p>
            <a:pPr marL="514350" indent="-514350">
              <a:buFont typeface="+mj-lt"/>
              <a:buAutoNum type="arabicPeriod"/>
            </a:pPr>
            <a:r>
              <a:rPr lang="en-US" dirty="0" smtClean="0"/>
              <a:t>(From the lexicon) [[sleep]]=</a:t>
            </a:r>
            <a:r>
              <a:rPr lang="en-US" i="1" dirty="0" smtClean="0"/>
              <a:t>sleep</a:t>
            </a:r>
            <a:r>
              <a:rPr lang="en-US" dirty="0" smtClean="0"/>
              <a:t>(</a:t>
            </a:r>
            <a:r>
              <a:rPr lang="en-US" i="1" dirty="0" smtClean="0"/>
              <a:t>x </a:t>
            </a:r>
            <a:r>
              <a:rPr lang="en-US" dirty="0" smtClean="0"/>
              <a:t>)</a:t>
            </a:r>
            <a:endParaRPr lang="en-GB" dirty="0" smtClean="0"/>
          </a:p>
          <a:p>
            <a:pPr marL="514350" indent="-514350">
              <a:buFont typeface="+mj-lt"/>
              <a:buAutoNum type="arabicPeriod"/>
            </a:pPr>
            <a:r>
              <a:rPr lang="en-US" dirty="0" smtClean="0"/>
              <a:t>Assign </a:t>
            </a:r>
            <a:r>
              <a:rPr lang="en-US" i="1" dirty="0" smtClean="0"/>
              <a:t>Paul </a:t>
            </a:r>
            <a:r>
              <a:rPr lang="en-US" dirty="0" smtClean="0"/>
              <a:t>category </a:t>
            </a:r>
            <a:r>
              <a:rPr lang="mt-MT" dirty="0" smtClean="0"/>
              <a:t>N</a:t>
            </a:r>
            <a:r>
              <a:rPr lang="en-US" dirty="0" smtClean="0"/>
              <a:t>; </a:t>
            </a:r>
            <a:r>
              <a:rPr lang="en-GB" dirty="0" smtClean="0"/>
              <a:t>[[N]] </a:t>
            </a:r>
            <a:r>
              <a:rPr lang="en-US" dirty="0" smtClean="0"/>
              <a:t>= </a:t>
            </a:r>
            <a:r>
              <a:rPr lang="en-US" i="1" dirty="0" smtClean="0"/>
              <a:t>p</a:t>
            </a:r>
            <a:endParaRPr lang="en-GB" dirty="0" smtClean="0"/>
          </a:p>
          <a:p>
            <a:pPr marL="514350" indent="-514350">
              <a:buFont typeface="+mj-lt"/>
              <a:buAutoNum type="arabicPeriod"/>
            </a:pPr>
            <a:r>
              <a:rPr lang="en-US" dirty="0" smtClean="0"/>
              <a:t>Assign </a:t>
            </a:r>
            <a:r>
              <a:rPr lang="en-US" i="1" dirty="0" smtClean="0"/>
              <a:t>sleeps </a:t>
            </a:r>
            <a:r>
              <a:rPr lang="en-US" dirty="0" smtClean="0"/>
              <a:t>category V; [[V]]=</a:t>
            </a:r>
            <a:r>
              <a:rPr lang="en-US" i="1" dirty="0" smtClean="0"/>
              <a:t>sleep</a:t>
            </a:r>
            <a:r>
              <a:rPr lang="en-US" dirty="0" smtClean="0"/>
              <a:t>(</a:t>
            </a:r>
            <a:r>
              <a:rPr lang="en-US" i="1" dirty="0" smtClean="0"/>
              <a:t>x </a:t>
            </a:r>
            <a:r>
              <a:rPr lang="en-US" dirty="0" smtClean="0"/>
              <a:t>)</a:t>
            </a:r>
            <a:endParaRPr lang="en-GB" dirty="0" smtClean="0"/>
          </a:p>
          <a:p>
            <a:pPr marL="514350" indent="-514350">
              <a:buFont typeface="+mj-lt"/>
              <a:buAutoNum type="arabicPeriod"/>
            </a:pPr>
            <a:r>
              <a:rPr lang="en-US" dirty="0" smtClean="0"/>
              <a:t>[[NP]] = [[N]] (no other daughters)</a:t>
            </a:r>
            <a:endParaRPr lang="en-GB" dirty="0" smtClean="0"/>
          </a:p>
          <a:p>
            <a:pPr marL="514350" indent="-514350">
              <a:buFont typeface="+mj-lt"/>
              <a:buAutoNum type="arabicPeriod"/>
            </a:pPr>
            <a:r>
              <a:rPr lang="en-US" dirty="0" smtClean="0"/>
              <a:t>[[VP]] = [[V]] (no other daughters)</a:t>
            </a:r>
            <a:endParaRPr lang="en-GB" dirty="0" smtClean="0"/>
          </a:p>
          <a:p>
            <a:pPr marL="514350" indent="-514350">
              <a:buFont typeface="+mj-lt"/>
              <a:buAutoNum type="arabicPeriod"/>
            </a:pPr>
            <a:r>
              <a:rPr lang="en-US" dirty="0" smtClean="0"/>
              <a:t>[[S]] = </a:t>
            </a:r>
            <a:r>
              <a:rPr lang="en-GB" dirty="0" smtClean="0"/>
              <a:t>[[NP]] + [[VP]]</a:t>
            </a:r>
          </a:p>
          <a:p>
            <a:endParaRPr lang="en-GB" dirty="0"/>
          </a:p>
        </p:txBody>
      </p:sp>
      <p:sp>
        <p:nvSpPr>
          <p:cNvPr id="81" name="Content Placeholder 80"/>
          <p:cNvSpPr>
            <a:spLocks noGrp="1"/>
          </p:cNvSpPr>
          <p:nvPr>
            <p:ph sz="half" idx="4"/>
          </p:nvPr>
        </p:nvSpPr>
        <p:spPr>
          <a:xfrm>
            <a:off x="4788024" y="1916832"/>
            <a:ext cx="4032448" cy="4217268"/>
          </a:xfrm>
        </p:spPr>
        <p:txBody>
          <a:bodyPr>
            <a:normAutofit fontScale="92500"/>
          </a:bodyPr>
          <a:lstStyle/>
          <a:p>
            <a:pPr marL="514350" indent="-514350">
              <a:buFont typeface="+mj-lt"/>
              <a:buAutoNum type="arabicPeriod"/>
            </a:pPr>
            <a:r>
              <a:rPr lang="en-US" dirty="0" smtClean="0"/>
              <a:t>(From the lexicon) [[Paul]]=</a:t>
            </a:r>
            <a:r>
              <a:rPr lang="en-US" i="1" dirty="0" smtClean="0"/>
              <a:t>p</a:t>
            </a:r>
            <a:endParaRPr lang="en-GB" dirty="0" smtClean="0"/>
          </a:p>
          <a:p>
            <a:pPr marL="514350" indent="-514350">
              <a:buFont typeface="+mj-lt"/>
              <a:buAutoNum type="arabicPeriod"/>
            </a:pPr>
            <a:r>
              <a:rPr lang="en-US" dirty="0" smtClean="0"/>
              <a:t>(From the lexicon) [[sleep]]=</a:t>
            </a:r>
            <a:r>
              <a:rPr lang="en-US" i="1" dirty="0" smtClean="0"/>
              <a:t>sleep</a:t>
            </a:r>
            <a:r>
              <a:rPr lang="en-US" dirty="0" smtClean="0"/>
              <a:t>(</a:t>
            </a:r>
            <a:r>
              <a:rPr lang="en-US" i="1" dirty="0" smtClean="0"/>
              <a:t>x </a:t>
            </a:r>
            <a:r>
              <a:rPr lang="en-US" dirty="0" smtClean="0"/>
              <a:t>)</a:t>
            </a:r>
            <a:endParaRPr lang="en-GB" dirty="0" smtClean="0"/>
          </a:p>
          <a:p>
            <a:pPr marL="514350" indent="-514350">
              <a:buFont typeface="+mj-lt"/>
              <a:buAutoNum type="arabicPeriod"/>
            </a:pPr>
            <a:r>
              <a:rPr lang="en-US" dirty="0" smtClean="0"/>
              <a:t>[[N]] = </a:t>
            </a:r>
            <a:r>
              <a:rPr lang="en-US" i="1" dirty="0" smtClean="0"/>
              <a:t>p</a:t>
            </a:r>
            <a:endParaRPr lang="en-GB" dirty="0" smtClean="0"/>
          </a:p>
          <a:p>
            <a:pPr marL="514350" indent="-514350">
              <a:buFont typeface="+mj-lt"/>
              <a:buAutoNum type="arabicPeriod"/>
            </a:pPr>
            <a:r>
              <a:rPr lang="en-US" dirty="0" smtClean="0"/>
              <a:t>[[V]] = </a:t>
            </a:r>
            <a:r>
              <a:rPr lang="en-US" i="1" dirty="0" smtClean="0"/>
              <a:t>sleep</a:t>
            </a:r>
            <a:r>
              <a:rPr lang="en-US" dirty="0" smtClean="0"/>
              <a:t>(</a:t>
            </a:r>
            <a:r>
              <a:rPr lang="en-US" i="1" dirty="0" smtClean="0"/>
              <a:t>x </a:t>
            </a:r>
            <a:r>
              <a:rPr lang="en-US" dirty="0" smtClean="0"/>
              <a:t>)</a:t>
            </a:r>
            <a:endParaRPr lang="en-GB" dirty="0" smtClean="0"/>
          </a:p>
          <a:p>
            <a:pPr marL="514350" indent="-514350">
              <a:buFont typeface="+mj-lt"/>
              <a:buAutoNum type="arabicPeriod"/>
            </a:pPr>
            <a:r>
              <a:rPr lang="en-US" dirty="0" smtClean="0"/>
              <a:t>[[NP]] = [[N]] (no other daughters)</a:t>
            </a:r>
            <a:endParaRPr lang="en-GB" dirty="0" smtClean="0"/>
          </a:p>
          <a:p>
            <a:pPr marL="514350" indent="-514350">
              <a:buFont typeface="+mj-lt"/>
              <a:buAutoNum type="arabicPeriod"/>
            </a:pPr>
            <a:r>
              <a:rPr lang="en-US" dirty="0" smtClean="0"/>
              <a:t>[[VP]] = [[V]] (no other daughters)</a:t>
            </a:r>
            <a:endParaRPr lang="en-GB" dirty="0" smtClean="0"/>
          </a:p>
          <a:p>
            <a:pPr marL="514350" indent="-514350">
              <a:buFont typeface="+mj-lt"/>
              <a:buAutoNum type="arabicPeriod"/>
            </a:pPr>
            <a:r>
              <a:rPr lang="en-US" dirty="0" smtClean="0"/>
              <a:t>[[S]] = [[NP]] + [[VP]]</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1">
                                            <p:txEl>
                                              <p:pRg st="2" end="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1">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1">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1">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build="p"/>
      <p:bldP spid="8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Implications of the distinction</a:t>
            </a:r>
            <a:endParaRPr lang="en-GB" dirty="0"/>
          </a:p>
        </p:txBody>
      </p:sp>
      <p:sp>
        <p:nvSpPr>
          <p:cNvPr id="8" name="Content Placeholder 7"/>
          <p:cNvSpPr>
            <a:spLocks noGrp="1"/>
          </p:cNvSpPr>
          <p:nvPr>
            <p:ph sz="quarter" idx="1"/>
          </p:nvPr>
        </p:nvSpPr>
        <p:spPr>
          <a:xfrm>
            <a:off x="914400" y="1447800"/>
            <a:ext cx="7772400" cy="4933528"/>
          </a:xfrm>
        </p:spPr>
        <p:txBody>
          <a:bodyPr>
            <a:normAutofit fontScale="92500" lnSpcReduction="10000"/>
          </a:bodyPr>
          <a:lstStyle/>
          <a:p>
            <a:r>
              <a:rPr lang="en-US" dirty="0" smtClean="0"/>
              <a:t>Consider the question: </a:t>
            </a:r>
            <a:r>
              <a:rPr lang="en-US" i="1" dirty="0" smtClean="0"/>
              <a:t>Who did Paul kill?</a:t>
            </a:r>
            <a:endParaRPr lang="en-GB" dirty="0" smtClean="0"/>
          </a:p>
          <a:p>
            <a:endParaRPr lang="en-GB" dirty="0" smtClean="0"/>
          </a:p>
          <a:p>
            <a:r>
              <a:rPr lang="en-US" dirty="0" smtClean="0"/>
              <a:t>Suppose we adopt a generative framework for our syntactic analysis. This would assume that the question had the following underlying form:</a:t>
            </a:r>
            <a:endParaRPr lang="en-GB" dirty="0" smtClean="0"/>
          </a:p>
          <a:p>
            <a:pPr lvl="1">
              <a:buNone/>
            </a:pPr>
            <a:r>
              <a:rPr lang="en-US" i="1" dirty="0" smtClean="0"/>
              <a:t>				who</a:t>
            </a:r>
            <a:r>
              <a:rPr lang="en-US" i="1" baseline="-25000" dirty="0" smtClean="0"/>
              <a:t>i</a:t>
            </a:r>
            <a:r>
              <a:rPr lang="en-US" i="1" dirty="0" smtClean="0"/>
              <a:t> did Paul kill </a:t>
            </a:r>
            <a:r>
              <a:rPr lang="en-US" i="1" dirty="0" err="1" smtClean="0"/>
              <a:t>t</a:t>
            </a:r>
            <a:r>
              <a:rPr lang="en-US" i="1" baseline="-25000" dirty="0" err="1" smtClean="0"/>
              <a:t>i</a:t>
            </a:r>
            <a:endParaRPr lang="en-GB" dirty="0" smtClean="0"/>
          </a:p>
          <a:p>
            <a:pPr>
              <a:buNone/>
            </a:pPr>
            <a:r>
              <a:rPr lang="en-US" dirty="0" smtClean="0"/>
              <a:t>	which essentially views </a:t>
            </a:r>
            <a:r>
              <a:rPr lang="en-US" i="1" dirty="0" smtClean="0"/>
              <a:t>who </a:t>
            </a:r>
            <a:r>
              <a:rPr lang="en-US" dirty="0" smtClean="0"/>
              <a:t>as a placeholder for something which was originally in the object position.</a:t>
            </a:r>
            <a:endParaRPr lang="en-GB" dirty="0" smtClean="0"/>
          </a:p>
          <a:p>
            <a:endParaRPr lang="en-GB" dirty="0" smtClean="0"/>
          </a:p>
          <a:p>
            <a:r>
              <a:rPr lang="en-US" dirty="0" smtClean="0"/>
              <a:t>A rule-by-rule theory would need to state a rule corresponding to the movement of </a:t>
            </a:r>
            <a:r>
              <a:rPr lang="en-US" i="1" dirty="0" smtClean="0"/>
              <a:t>who</a:t>
            </a:r>
            <a:r>
              <a:rPr lang="en-US" dirty="0" smtClean="0"/>
              <a:t>.</a:t>
            </a:r>
            <a:endParaRPr lang="en-GB" dirty="0" smtClean="0"/>
          </a:p>
          <a:p>
            <a:r>
              <a:rPr lang="en-US" dirty="0" smtClean="0"/>
              <a:t>An interpretive theory wouldn’t: it would just need to identify the link between </a:t>
            </a:r>
            <a:r>
              <a:rPr lang="en-US" i="1" dirty="0" smtClean="0"/>
              <a:t>who </a:t>
            </a:r>
            <a:r>
              <a:rPr lang="en-US" dirty="0" smtClean="0"/>
              <a:t>and the verb object position.</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two approaches in context</a:t>
            </a:r>
            <a:endParaRPr lang="en-GB" dirty="0"/>
          </a:p>
        </p:txBody>
      </p:sp>
      <p:sp>
        <p:nvSpPr>
          <p:cNvPr id="3" name="Content Placeholder 2"/>
          <p:cNvSpPr>
            <a:spLocks noGrp="1"/>
          </p:cNvSpPr>
          <p:nvPr>
            <p:ph sz="quarter" idx="1"/>
          </p:nvPr>
        </p:nvSpPr>
        <p:spPr/>
        <p:txBody>
          <a:bodyPr>
            <a:normAutofit fontScale="92500"/>
          </a:bodyPr>
          <a:lstStyle/>
          <a:p>
            <a:r>
              <a:rPr lang="en-US" dirty="0" smtClean="0"/>
              <a:t> The rule-to-rule framework was explicitly proposed by Montague, who went on to </a:t>
            </a:r>
            <a:r>
              <a:rPr lang="en-US" dirty="0" err="1" smtClean="0"/>
              <a:t>formalise</a:t>
            </a:r>
            <a:r>
              <a:rPr lang="en-US" dirty="0" smtClean="0"/>
              <a:t> several fragments of English.</a:t>
            </a:r>
          </a:p>
          <a:p>
            <a:endParaRPr lang="en-GB" dirty="0" smtClean="0"/>
          </a:p>
          <a:p>
            <a:r>
              <a:rPr lang="en-US" dirty="0" smtClean="0"/>
              <a:t>Montague attempted to state precise semantic rules for every syntactic rule.</a:t>
            </a:r>
            <a:endParaRPr lang="en-GB" dirty="0" smtClean="0"/>
          </a:p>
          <a:p>
            <a:pPr>
              <a:buNone/>
            </a:pPr>
            <a:r>
              <a:rPr lang="en-US" dirty="0" smtClean="0"/>
              <a:t> </a:t>
            </a:r>
            <a:endParaRPr lang="en-GB" dirty="0" smtClean="0"/>
          </a:p>
          <a:p>
            <a:r>
              <a:rPr lang="en-US" dirty="0" smtClean="0"/>
              <a:t>Interpretive  frameworks are more typical of theories influenced by Chomsky’s Government and Binding theory (and later frameworks). Under this view, semantic interpretation  takes place </a:t>
            </a:r>
            <a:r>
              <a:rPr lang="en-US" i="1" dirty="0" smtClean="0"/>
              <a:t>after </a:t>
            </a:r>
            <a:r>
              <a:rPr lang="en-US" dirty="0" smtClean="0"/>
              <a:t>syntax, at the level of LF (‘logical form’).</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Simplifying the semantic rules</a:t>
            </a:r>
            <a:endParaRPr lang="en-GB" dirty="0"/>
          </a:p>
        </p:txBody>
      </p:sp>
      <p:sp>
        <p:nvSpPr>
          <p:cNvPr id="3" name="Content Placeholder 2"/>
          <p:cNvSpPr>
            <a:spLocks noGrp="1"/>
          </p:cNvSpPr>
          <p:nvPr>
            <p:ph sz="quarter" idx="1"/>
          </p:nvPr>
        </p:nvSpPr>
        <p:spPr/>
        <p:txBody>
          <a:bodyPr>
            <a:normAutofit fontScale="92500" lnSpcReduction="20000"/>
          </a:bodyPr>
          <a:lstStyle/>
          <a:p>
            <a:r>
              <a:rPr lang="en-US" dirty="0" smtClean="0"/>
              <a:t>So far, we’ve stated semantic rules directly in terms of the syntax (using categories like N and VP).</a:t>
            </a:r>
            <a:endParaRPr lang="en-GB" dirty="0" smtClean="0"/>
          </a:p>
          <a:p>
            <a:endParaRPr lang="en-GB" dirty="0" smtClean="0"/>
          </a:p>
          <a:p>
            <a:r>
              <a:rPr lang="en-US" dirty="0" smtClean="0"/>
              <a:t>We’d like to simplify our rules as much  as possible.  Here are some </a:t>
            </a:r>
            <a:r>
              <a:rPr lang="en-US" dirty="0" err="1" smtClean="0"/>
              <a:t>generalisations</a:t>
            </a:r>
            <a:r>
              <a:rPr lang="en-US" dirty="0" smtClean="0"/>
              <a:t>:</a:t>
            </a:r>
            <a:endParaRPr lang="en-GB" dirty="0" smtClean="0"/>
          </a:p>
          <a:p>
            <a:pPr marL="777240" lvl="1" indent="-457200">
              <a:buFont typeface="+mj-lt"/>
              <a:buAutoNum type="arabicPeriod"/>
            </a:pPr>
            <a:r>
              <a:rPr lang="en-US" dirty="0" smtClean="0"/>
              <a:t>If a node x has a single daughter y, then [[x]]=[[y]];</a:t>
            </a:r>
            <a:endParaRPr lang="en-GB" dirty="0" smtClean="0"/>
          </a:p>
          <a:p>
            <a:pPr marL="777240" lvl="1" indent="-457200">
              <a:buFont typeface="+mj-lt"/>
              <a:buAutoNum type="arabicPeriod"/>
            </a:pPr>
            <a:r>
              <a:rPr lang="en-US" dirty="0" smtClean="0"/>
              <a:t>If a node x has two daughters y and z, and [[y]] is an individual and</a:t>
            </a:r>
            <a:r>
              <a:rPr lang="en-GB" dirty="0" smtClean="0"/>
              <a:t> [</a:t>
            </a:r>
            <a:r>
              <a:rPr lang="en-US" dirty="0" smtClean="0"/>
              <a:t>[z]] is a property, then saturate the meaning of z with the meaning of y and assign the resulting meaning to x;</a:t>
            </a:r>
          </a:p>
          <a:p>
            <a:pPr lvl="1"/>
            <a:endParaRPr lang="en-GB" dirty="0" smtClean="0"/>
          </a:p>
          <a:p>
            <a:r>
              <a:rPr lang="en-US" dirty="0" smtClean="0"/>
              <a:t>Note: The second rule above implicitly refers to </a:t>
            </a:r>
            <a:r>
              <a:rPr lang="en-US" dirty="0" smtClean="0">
                <a:solidFill>
                  <a:schemeClr val="accent1"/>
                </a:solidFill>
              </a:rPr>
              <a:t>the </a:t>
            </a:r>
            <a:r>
              <a:rPr lang="en-US" b="1" dirty="0" smtClean="0">
                <a:solidFill>
                  <a:schemeClr val="accent1"/>
                </a:solidFill>
              </a:rPr>
              <a:t>semantic type</a:t>
            </a:r>
            <a:r>
              <a:rPr lang="en-US" b="1" dirty="0" smtClean="0"/>
              <a:t> </a:t>
            </a:r>
            <a:r>
              <a:rPr lang="en-US" dirty="0" smtClean="0"/>
              <a:t>of the meanings we’re talking about (are they individuals?  are they properties?). This does away with the need to specify syntactic categories (N, V etc). More on this later!</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Some implications</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t>Why bother with syntax and semantics?</a:t>
            </a:r>
            <a:endParaRPr lang="en-GB" dirty="0"/>
          </a:p>
        </p:txBody>
      </p:sp>
      <p:sp>
        <p:nvSpPr>
          <p:cNvPr id="5" name="Content Placeholder 4"/>
          <p:cNvSpPr>
            <a:spLocks noGrp="1"/>
          </p:cNvSpPr>
          <p:nvPr>
            <p:ph sz="quarter" idx="1"/>
          </p:nvPr>
        </p:nvSpPr>
        <p:spPr/>
        <p:txBody>
          <a:bodyPr/>
          <a:lstStyle/>
          <a:p>
            <a:r>
              <a:rPr lang="en-US" dirty="0" smtClean="0"/>
              <a:t>Recall the two pieces of advice we started out with:</a:t>
            </a:r>
            <a:endParaRPr lang="en-GB" dirty="0" smtClean="0"/>
          </a:p>
          <a:p>
            <a:pPr lvl="1"/>
            <a:r>
              <a:rPr lang="en-US" dirty="0" smtClean="0"/>
              <a:t>In order to say what a meaning is, we may first find what a meaning does, and then find something that does that.</a:t>
            </a:r>
            <a:endParaRPr lang="en-GB" dirty="0" smtClean="0"/>
          </a:p>
          <a:p>
            <a:pPr lvl="1"/>
            <a:r>
              <a:rPr lang="en-US" dirty="0" smtClean="0"/>
              <a:t>For two sentences </a:t>
            </a:r>
            <a:r>
              <a:rPr lang="en-US" i="1" dirty="0" smtClean="0"/>
              <a:t>α </a:t>
            </a:r>
            <a:r>
              <a:rPr lang="en-US" dirty="0" smtClean="0"/>
              <a:t>and </a:t>
            </a:r>
            <a:r>
              <a:rPr lang="en-US" i="1" dirty="0" smtClean="0"/>
              <a:t>β</a:t>
            </a:r>
            <a:r>
              <a:rPr lang="en-US" dirty="0" smtClean="0"/>
              <a:t>, if in some situation </a:t>
            </a:r>
            <a:r>
              <a:rPr lang="en-US" i="1" dirty="0" smtClean="0"/>
              <a:t>α </a:t>
            </a:r>
            <a:r>
              <a:rPr lang="en-US" dirty="0" smtClean="0"/>
              <a:t>is true and </a:t>
            </a:r>
            <a:r>
              <a:rPr lang="en-US" i="1" dirty="0" smtClean="0"/>
              <a:t>β </a:t>
            </a:r>
            <a:r>
              <a:rPr lang="en-US" dirty="0" smtClean="0"/>
              <a:t>is false, then </a:t>
            </a:r>
            <a:r>
              <a:rPr lang="en-US" i="1" dirty="0" smtClean="0"/>
              <a:t>α </a:t>
            </a:r>
            <a:r>
              <a:rPr lang="en-US" dirty="0" smtClean="0"/>
              <a:t>and </a:t>
            </a:r>
            <a:r>
              <a:rPr lang="en-US" i="1" dirty="0" smtClean="0"/>
              <a:t>β </a:t>
            </a:r>
            <a:r>
              <a:rPr lang="en-US" dirty="0" smtClean="0"/>
              <a:t>must have different meanings.</a:t>
            </a:r>
            <a:endParaRPr lang="en-GB" dirty="0" smtClean="0"/>
          </a:p>
          <a:p>
            <a:endParaRPr lang="en-US" dirty="0" smtClean="0"/>
          </a:p>
          <a:p>
            <a:r>
              <a:rPr lang="en-US" dirty="0" smtClean="0"/>
              <a:t>Now, consider the following example fragments (from ):</a:t>
            </a:r>
            <a:endParaRPr lang="en-GB" dirty="0" smtClean="0"/>
          </a:p>
          <a:p>
            <a:pPr lvl="1"/>
            <a:r>
              <a:rPr lang="en-US" i="1" dirty="0" smtClean="0"/>
              <a:t>almost half full </a:t>
            </a:r>
          </a:p>
          <a:p>
            <a:pPr lvl="1"/>
            <a:r>
              <a:rPr lang="en-US" i="1" dirty="0" smtClean="0"/>
              <a:t>almost half empty</a:t>
            </a:r>
            <a:endParaRPr lang="en-GB" dirty="0" smtClean="0"/>
          </a:p>
          <a:p>
            <a:r>
              <a:rPr lang="en-US" dirty="0" smtClean="0"/>
              <a:t>Do they mean the same thing?</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Half full and half empty</a:t>
            </a:r>
            <a:endParaRPr lang="en-GB" dirty="0"/>
          </a:p>
        </p:txBody>
      </p:sp>
      <p:sp>
        <p:nvSpPr>
          <p:cNvPr id="3" name="Content Placeholder 2"/>
          <p:cNvSpPr>
            <a:spLocks noGrp="1"/>
          </p:cNvSpPr>
          <p:nvPr>
            <p:ph sz="quarter" idx="1"/>
          </p:nvPr>
        </p:nvSpPr>
        <p:spPr/>
        <p:txBody>
          <a:bodyPr>
            <a:normAutofit lnSpcReduction="10000"/>
          </a:bodyPr>
          <a:lstStyle/>
          <a:p>
            <a:r>
              <a:rPr lang="en-US" dirty="0" smtClean="0"/>
              <a:t>We might consider </a:t>
            </a:r>
            <a:r>
              <a:rPr lang="en-US" i="1" dirty="0" smtClean="0"/>
              <a:t>half full </a:t>
            </a:r>
            <a:r>
              <a:rPr lang="en-US" dirty="0" smtClean="0"/>
              <a:t>and </a:t>
            </a:r>
            <a:r>
              <a:rPr lang="en-US" i="1" dirty="0" smtClean="0"/>
              <a:t>half empty </a:t>
            </a:r>
            <a:r>
              <a:rPr lang="en-US" dirty="0" smtClean="0"/>
              <a:t>to be synonymous  (recall the possible-worlds definition of synonymy).</a:t>
            </a:r>
            <a:endParaRPr lang="en-GB" dirty="0" smtClean="0"/>
          </a:p>
          <a:p>
            <a:endParaRPr lang="en-GB" dirty="0" smtClean="0"/>
          </a:p>
          <a:p>
            <a:r>
              <a:rPr lang="en-US" dirty="0" smtClean="0"/>
              <a:t>But combined with </a:t>
            </a:r>
            <a:r>
              <a:rPr lang="en-US" i="1" dirty="0" smtClean="0"/>
              <a:t>almost</a:t>
            </a:r>
            <a:r>
              <a:rPr lang="en-US" dirty="0" smtClean="0"/>
              <a:t>, things look slightly different: the sentences don’t have the same truth conditions.  So by </a:t>
            </a:r>
            <a:r>
              <a:rPr lang="en-US" dirty="0" err="1" smtClean="0"/>
              <a:t>Cresswell’s</a:t>
            </a:r>
            <a:r>
              <a:rPr lang="en-US" dirty="0" smtClean="0"/>
              <a:t> principle,  the sentences have different  meanings.</a:t>
            </a:r>
            <a:endParaRPr lang="en-GB" dirty="0" smtClean="0"/>
          </a:p>
          <a:p>
            <a:endParaRPr lang="en-GB" dirty="0" smtClean="0"/>
          </a:p>
          <a:p>
            <a:r>
              <a:rPr lang="en-US" dirty="0" smtClean="0"/>
              <a:t>Suppose we </a:t>
            </a:r>
            <a:r>
              <a:rPr lang="en-US" dirty="0" err="1" smtClean="0"/>
              <a:t>analyse</a:t>
            </a:r>
            <a:r>
              <a:rPr lang="en-US" dirty="0" smtClean="0"/>
              <a:t> these as:</a:t>
            </a:r>
          </a:p>
          <a:p>
            <a:pPr lvl="1"/>
            <a:r>
              <a:rPr lang="en-US" dirty="0" smtClean="0"/>
              <a:t> </a:t>
            </a:r>
            <a:r>
              <a:rPr lang="en-US" i="1" dirty="0" smtClean="0"/>
              <a:t>almost  </a:t>
            </a:r>
            <a:r>
              <a:rPr lang="en-US" dirty="0" smtClean="0"/>
              <a:t>+ DEGREE ADJ</a:t>
            </a:r>
            <a:endParaRPr lang="en-GB" dirty="0" smtClean="0"/>
          </a:p>
          <a:p>
            <a:r>
              <a:rPr lang="en-US" dirty="0" smtClean="0"/>
              <a:t> Since </a:t>
            </a:r>
            <a:r>
              <a:rPr lang="en-US" i="1" dirty="0" smtClean="0"/>
              <a:t>almost </a:t>
            </a:r>
            <a:r>
              <a:rPr lang="en-US" dirty="0" smtClean="0"/>
              <a:t>is common to both, then by Lewis’s advice, the difference in meaning must reside in </a:t>
            </a:r>
            <a:r>
              <a:rPr lang="en-US" i="1" dirty="0" smtClean="0"/>
              <a:t>half full </a:t>
            </a:r>
            <a:r>
              <a:rPr lang="en-US" dirty="0" smtClean="0"/>
              <a:t>and </a:t>
            </a:r>
            <a:r>
              <a:rPr lang="en-US" i="1" dirty="0" smtClean="0"/>
              <a:t>half empty</a:t>
            </a:r>
            <a:r>
              <a:rPr lang="en-US" dirty="0" smtClean="0"/>
              <a:t>.</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bit of notation</a:t>
            </a:r>
            <a:endParaRPr lang="en-GB" dirty="0"/>
          </a:p>
        </p:txBody>
      </p:sp>
      <p:sp>
        <p:nvSpPr>
          <p:cNvPr id="3" name="Content Placeholder 2"/>
          <p:cNvSpPr>
            <a:spLocks noGrp="1"/>
          </p:cNvSpPr>
          <p:nvPr>
            <p:ph sz="quarter" idx="1"/>
          </p:nvPr>
        </p:nvSpPr>
        <p:spPr/>
        <p:txBody>
          <a:bodyPr/>
          <a:lstStyle/>
          <a:p>
            <a:r>
              <a:rPr lang="en-GB" dirty="0" smtClean="0"/>
              <a:t>In what follows, we’ll be using:</a:t>
            </a:r>
          </a:p>
          <a:p>
            <a:pPr lvl="1"/>
            <a:r>
              <a:rPr lang="en-GB" i="1" dirty="0" smtClean="0"/>
              <a:t>Italics</a:t>
            </a:r>
            <a:r>
              <a:rPr lang="en-GB" dirty="0" smtClean="0"/>
              <a:t> for linguistic expressions</a:t>
            </a:r>
            <a:endParaRPr lang="mt-MT" dirty="0" smtClean="0"/>
          </a:p>
          <a:p>
            <a:pPr lvl="1"/>
            <a:r>
              <a:rPr lang="mt-MT" dirty="0" smtClean="0"/>
              <a:t>Double brackets to denote the meaning of these expressions:</a:t>
            </a:r>
          </a:p>
          <a:p>
            <a:pPr lvl="2"/>
            <a:endParaRPr lang="en-GB" dirty="0" smtClean="0"/>
          </a:p>
          <a:p>
            <a:pPr lvl="1"/>
            <a:endParaRPr lang="en-GB" i="1" dirty="0"/>
          </a:p>
        </p:txBody>
      </p:sp>
      <p:graphicFrame>
        <p:nvGraphicFramePr>
          <p:cNvPr id="4" name="Object 3"/>
          <p:cNvGraphicFramePr>
            <a:graphicFrameLocks noChangeAspect="1"/>
          </p:cNvGraphicFramePr>
          <p:nvPr/>
        </p:nvGraphicFramePr>
        <p:xfrm>
          <a:off x="2915816" y="2924944"/>
          <a:ext cx="3701504" cy="487040"/>
        </p:xfrm>
        <a:graphic>
          <a:graphicData uri="http://schemas.openxmlformats.org/presentationml/2006/ole">
            <p:oleObj spid="_x0000_s17410" name="Equation" r:id="rId3" imgW="1930320" imgH="253800" progId="Equation.3">
              <p:embed/>
            </p:oleObj>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447800"/>
            <a:ext cx="7772400" cy="4933528"/>
          </a:xfrm>
        </p:spPr>
        <p:txBody>
          <a:bodyPr>
            <a:normAutofit lnSpcReduction="10000"/>
          </a:bodyPr>
          <a:lstStyle/>
          <a:p>
            <a:r>
              <a:rPr lang="en-US" dirty="0" smtClean="0"/>
              <a:t>Now, consider two possible syntactic structures for these expressions:</a:t>
            </a:r>
            <a:endParaRPr lang="en-GB" dirty="0" smtClean="0"/>
          </a:p>
          <a:p>
            <a:endParaRPr lang="en-GB" dirty="0" smtClean="0"/>
          </a:p>
          <a:p>
            <a:endParaRPr lang="en-GB" dirty="0" smtClean="0"/>
          </a:p>
          <a:p>
            <a:endParaRPr lang="en-GB" dirty="0" smtClean="0"/>
          </a:p>
          <a:p>
            <a:endParaRPr lang="en-US" dirty="0" smtClean="0"/>
          </a:p>
          <a:p>
            <a:r>
              <a:rPr lang="en-US" dirty="0" smtClean="0"/>
              <a:t>If we adopt the first structure, then we’ll have to conclude that </a:t>
            </a:r>
            <a:r>
              <a:rPr lang="en-US" i="1" dirty="0" smtClean="0"/>
              <a:t>half full </a:t>
            </a:r>
            <a:r>
              <a:rPr lang="en-US" dirty="0" smtClean="0"/>
              <a:t>and </a:t>
            </a:r>
            <a:r>
              <a:rPr lang="en-US" i="1" dirty="0" smtClean="0"/>
              <a:t>half empty </a:t>
            </a:r>
            <a:r>
              <a:rPr lang="en-US" dirty="0" smtClean="0"/>
              <a:t>mean different  things (perhaps as a result of combining </a:t>
            </a:r>
            <a:r>
              <a:rPr lang="en-US" i="1" dirty="0" smtClean="0"/>
              <a:t>full </a:t>
            </a:r>
            <a:r>
              <a:rPr lang="en-US" dirty="0" smtClean="0"/>
              <a:t>and </a:t>
            </a:r>
            <a:r>
              <a:rPr lang="en-US" i="1" dirty="0" smtClean="0"/>
              <a:t>empty </a:t>
            </a:r>
            <a:r>
              <a:rPr lang="en-US" dirty="0" smtClean="0"/>
              <a:t>with the degree adjective).</a:t>
            </a:r>
            <a:endParaRPr lang="en-GB" dirty="0" smtClean="0"/>
          </a:p>
          <a:p>
            <a:r>
              <a:rPr lang="en-US" dirty="0" smtClean="0"/>
              <a:t>If we adopt the second structure,  then all we need is for </a:t>
            </a:r>
            <a:r>
              <a:rPr lang="en-US" i="1" dirty="0" smtClean="0"/>
              <a:t>full </a:t>
            </a:r>
            <a:r>
              <a:rPr lang="en-US" dirty="0" smtClean="0"/>
              <a:t>and </a:t>
            </a:r>
            <a:r>
              <a:rPr lang="en-US" i="1" dirty="0" smtClean="0"/>
              <a:t>empty </a:t>
            </a:r>
            <a:r>
              <a:rPr lang="en-US" dirty="0" smtClean="0"/>
              <a:t>to have different  meanings (the rest is constant).</a:t>
            </a:r>
            <a:endParaRPr lang="en-GB" dirty="0" smtClean="0"/>
          </a:p>
          <a:p>
            <a:endParaRPr lang="en-GB" dirty="0"/>
          </a:p>
        </p:txBody>
      </p:sp>
      <p:sp>
        <p:nvSpPr>
          <p:cNvPr id="2" name="Title 1"/>
          <p:cNvSpPr>
            <a:spLocks noGrp="1"/>
          </p:cNvSpPr>
          <p:nvPr>
            <p:ph type="title"/>
          </p:nvPr>
        </p:nvSpPr>
        <p:spPr/>
        <p:txBody>
          <a:bodyPr/>
          <a:lstStyle/>
          <a:p>
            <a:r>
              <a:rPr lang="en-GB" dirty="0" smtClean="0"/>
              <a:t>Half full and half empty</a:t>
            </a:r>
            <a:endParaRPr lang="en-GB" dirty="0"/>
          </a:p>
        </p:txBody>
      </p:sp>
      <p:sp>
        <p:nvSpPr>
          <p:cNvPr id="28" name="TextBox 27"/>
          <p:cNvSpPr txBox="1"/>
          <p:nvPr/>
        </p:nvSpPr>
        <p:spPr>
          <a:xfrm>
            <a:off x="2339752" y="2276872"/>
            <a:ext cx="596638" cy="369332"/>
          </a:xfrm>
          <a:prstGeom prst="rect">
            <a:avLst/>
          </a:prstGeom>
          <a:noFill/>
        </p:spPr>
        <p:txBody>
          <a:bodyPr wrap="none" rtlCol="0">
            <a:spAutoFit/>
          </a:bodyPr>
          <a:lstStyle/>
          <a:p>
            <a:r>
              <a:rPr lang="en-GB" dirty="0" err="1" smtClean="0"/>
              <a:t>AdjP</a:t>
            </a:r>
            <a:endParaRPr lang="en-GB" dirty="0"/>
          </a:p>
        </p:txBody>
      </p:sp>
      <p:sp>
        <p:nvSpPr>
          <p:cNvPr id="31" name="TextBox 30"/>
          <p:cNvSpPr txBox="1"/>
          <p:nvPr/>
        </p:nvSpPr>
        <p:spPr>
          <a:xfrm>
            <a:off x="1672582" y="2780928"/>
            <a:ext cx="667170" cy="369332"/>
          </a:xfrm>
          <a:prstGeom prst="rect">
            <a:avLst/>
          </a:prstGeom>
          <a:noFill/>
        </p:spPr>
        <p:txBody>
          <a:bodyPr wrap="none" rtlCol="0">
            <a:spAutoFit/>
          </a:bodyPr>
          <a:lstStyle/>
          <a:p>
            <a:r>
              <a:rPr lang="en-GB" i="1" dirty="0" smtClean="0"/>
              <a:t>almost</a:t>
            </a:r>
            <a:endParaRPr lang="en-GB" i="1" dirty="0"/>
          </a:p>
        </p:txBody>
      </p:sp>
      <p:sp>
        <p:nvSpPr>
          <p:cNvPr id="32" name="TextBox 31"/>
          <p:cNvSpPr txBox="1"/>
          <p:nvPr/>
        </p:nvSpPr>
        <p:spPr>
          <a:xfrm>
            <a:off x="2679218" y="2771636"/>
            <a:ext cx="596638" cy="369332"/>
          </a:xfrm>
          <a:prstGeom prst="rect">
            <a:avLst/>
          </a:prstGeom>
          <a:noFill/>
        </p:spPr>
        <p:txBody>
          <a:bodyPr wrap="none" rtlCol="0">
            <a:spAutoFit/>
          </a:bodyPr>
          <a:lstStyle/>
          <a:p>
            <a:r>
              <a:rPr lang="en-GB" dirty="0" err="1" smtClean="0"/>
              <a:t>AdjP</a:t>
            </a:r>
            <a:endParaRPr lang="en-GB" dirty="0"/>
          </a:p>
        </p:txBody>
      </p:sp>
      <p:sp>
        <p:nvSpPr>
          <p:cNvPr id="33" name="TextBox 32"/>
          <p:cNvSpPr txBox="1"/>
          <p:nvPr/>
        </p:nvSpPr>
        <p:spPr>
          <a:xfrm>
            <a:off x="3203848" y="3429000"/>
            <a:ext cx="551754" cy="369332"/>
          </a:xfrm>
          <a:prstGeom prst="rect">
            <a:avLst/>
          </a:prstGeom>
          <a:noFill/>
        </p:spPr>
        <p:txBody>
          <a:bodyPr wrap="none" rtlCol="0">
            <a:spAutoFit/>
          </a:bodyPr>
          <a:lstStyle/>
          <a:p>
            <a:r>
              <a:rPr lang="en-GB" dirty="0" smtClean="0"/>
              <a:t>ADJ</a:t>
            </a:r>
            <a:endParaRPr lang="en-GB" dirty="0"/>
          </a:p>
        </p:txBody>
      </p:sp>
      <p:sp>
        <p:nvSpPr>
          <p:cNvPr id="34" name="TextBox 33"/>
          <p:cNvSpPr txBox="1"/>
          <p:nvPr/>
        </p:nvSpPr>
        <p:spPr>
          <a:xfrm>
            <a:off x="2195736" y="3429000"/>
            <a:ext cx="978153" cy="369332"/>
          </a:xfrm>
          <a:prstGeom prst="rect">
            <a:avLst/>
          </a:prstGeom>
          <a:noFill/>
        </p:spPr>
        <p:txBody>
          <a:bodyPr wrap="none" rtlCol="0">
            <a:spAutoFit/>
          </a:bodyPr>
          <a:lstStyle/>
          <a:p>
            <a:r>
              <a:rPr lang="en-GB" dirty="0" smtClean="0"/>
              <a:t>DEGREE</a:t>
            </a:r>
            <a:endParaRPr lang="en-GB" dirty="0"/>
          </a:p>
        </p:txBody>
      </p:sp>
      <p:cxnSp>
        <p:nvCxnSpPr>
          <p:cNvPr id="36" name="Straight Connector 35"/>
          <p:cNvCxnSpPr>
            <a:stCxn id="28" idx="2"/>
            <a:endCxn id="31" idx="0"/>
          </p:cNvCxnSpPr>
          <p:nvPr/>
        </p:nvCxnSpPr>
        <p:spPr>
          <a:xfrm rot="5400000">
            <a:off x="2254757" y="2397614"/>
            <a:ext cx="134724" cy="6319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28" idx="2"/>
            <a:endCxn id="32" idx="0"/>
          </p:cNvCxnSpPr>
          <p:nvPr/>
        </p:nvCxnSpPr>
        <p:spPr>
          <a:xfrm rot="16200000" flipH="1">
            <a:off x="2745088" y="2539187"/>
            <a:ext cx="125432" cy="3394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32" idx="2"/>
            <a:endCxn id="34" idx="0"/>
          </p:cNvCxnSpPr>
          <p:nvPr/>
        </p:nvCxnSpPr>
        <p:spPr>
          <a:xfrm rot="5400000">
            <a:off x="2687159" y="3138622"/>
            <a:ext cx="288032" cy="292724"/>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32" idx="2"/>
            <a:endCxn id="33" idx="0"/>
          </p:cNvCxnSpPr>
          <p:nvPr/>
        </p:nvCxnSpPr>
        <p:spPr>
          <a:xfrm rot="16200000" flipH="1">
            <a:off x="3084615" y="3033890"/>
            <a:ext cx="288032" cy="502188"/>
          </a:xfrm>
          <a:prstGeom prst="line">
            <a:avLst/>
          </a:prstGeom>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676430" y="2276872"/>
            <a:ext cx="596638" cy="369332"/>
          </a:xfrm>
          <a:prstGeom prst="rect">
            <a:avLst/>
          </a:prstGeom>
          <a:noFill/>
        </p:spPr>
        <p:txBody>
          <a:bodyPr wrap="none" rtlCol="0">
            <a:spAutoFit/>
          </a:bodyPr>
          <a:lstStyle/>
          <a:p>
            <a:r>
              <a:rPr lang="en-GB" dirty="0" err="1" smtClean="0"/>
              <a:t>AdjP</a:t>
            </a:r>
            <a:endParaRPr lang="en-GB" dirty="0"/>
          </a:p>
        </p:txBody>
      </p:sp>
      <p:sp>
        <p:nvSpPr>
          <p:cNvPr id="44" name="TextBox 43"/>
          <p:cNvSpPr txBox="1"/>
          <p:nvPr/>
        </p:nvSpPr>
        <p:spPr>
          <a:xfrm>
            <a:off x="5009260" y="2780928"/>
            <a:ext cx="643125" cy="369332"/>
          </a:xfrm>
          <a:prstGeom prst="rect">
            <a:avLst/>
          </a:prstGeom>
          <a:noFill/>
        </p:spPr>
        <p:txBody>
          <a:bodyPr wrap="none" rtlCol="0">
            <a:spAutoFit/>
          </a:bodyPr>
          <a:lstStyle/>
          <a:p>
            <a:r>
              <a:rPr lang="en-GB" dirty="0" err="1" smtClean="0"/>
              <a:t>DegP</a:t>
            </a:r>
            <a:endParaRPr lang="en-GB" dirty="0"/>
          </a:p>
        </p:txBody>
      </p:sp>
      <p:sp>
        <p:nvSpPr>
          <p:cNvPr id="45" name="TextBox 44"/>
          <p:cNvSpPr txBox="1"/>
          <p:nvPr/>
        </p:nvSpPr>
        <p:spPr>
          <a:xfrm>
            <a:off x="6324502" y="2771636"/>
            <a:ext cx="551754" cy="369332"/>
          </a:xfrm>
          <a:prstGeom prst="rect">
            <a:avLst/>
          </a:prstGeom>
          <a:noFill/>
        </p:spPr>
        <p:txBody>
          <a:bodyPr wrap="none" rtlCol="0">
            <a:spAutoFit/>
          </a:bodyPr>
          <a:lstStyle/>
          <a:p>
            <a:r>
              <a:rPr lang="en-GB" dirty="0" smtClean="0"/>
              <a:t>ADJ</a:t>
            </a:r>
            <a:endParaRPr lang="en-GB" dirty="0"/>
          </a:p>
        </p:txBody>
      </p:sp>
      <p:cxnSp>
        <p:nvCxnSpPr>
          <p:cNvPr id="48" name="Straight Connector 47"/>
          <p:cNvCxnSpPr>
            <a:stCxn id="43" idx="2"/>
            <a:endCxn id="44" idx="0"/>
          </p:cNvCxnSpPr>
          <p:nvPr/>
        </p:nvCxnSpPr>
        <p:spPr>
          <a:xfrm rot="5400000">
            <a:off x="5585424" y="2391603"/>
            <a:ext cx="134724" cy="643926"/>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43" idx="2"/>
            <a:endCxn id="45" idx="0"/>
          </p:cNvCxnSpPr>
          <p:nvPr/>
        </p:nvCxnSpPr>
        <p:spPr>
          <a:xfrm rot="16200000" flipH="1">
            <a:off x="6224848" y="2396105"/>
            <a:ext cx="125432" cy="625630"/>
          </a:xfrm>
          <a:prstGeom prst="line">
            <a:avLst/>
          </a:prstGeom>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5580112" y="3429001"/>
            <a:ext cx="978153" cy="369332"/>
          </a:xfrm>
          <a:prstGeom prst="rect">
            <a:avLst/>
          </a:prstGeom>
          <a:noFill/>
        </p:spPr>
        <p:txBody>
          <a:bodyPr wrap="none" rtlCol="0">
            <a:spAutoFit/>
          </a:bodyPr>
          <a:lstStyle/>
          <a:p>
            <a:r>
              <a:rPr lang="en-GB" dirty="0" smtClean="0"/>
              <a:t>DEGREE</a:t>
            </a:r>
            <a:endParaRPr lang="en-GB" dirty="0"/>
          </a:p>
        </p:txBody>
      </p:sp>
      <p:sp>
        <p:nvSpPr>
          <p:cNvPr id="53" name="TextBox 52"/>
          <p:cNvSpPr txBox="1"/>
          <p:nvPr/>
        </p:nvSpPr>
        <p:spPr>
          <a:xfrm>
            <a:off x="4572000" y="3429001"/>
            <a:ext cx="667170" cy="369332"/>
          </a:xfrm>
          <a:prstGeom prst="rect">
            <a:avLst/>
          </a:prstGeom>
          <a:noFill/>
        </p:spPr>
        <p:txBody>
          <a:bodyPr wrap="none" rtlCol="0">
            <a:spAutoFit/>
          </a:bodyPr>
          <a:lstStyle/>
          <a:p>
            <a:r>
              <a:rPr lang="en-GB" i="1" dirty="0" smtClean="0"/>
              <a:t>almost</a:t>
            </a:r>
            <a:endParaRPr lang="en-GB" i="1" dirty="0"/>
          </a:p>
        </p:txBody>
      </p:sp>
      <p:cxnSp>
        <p:nvCxnSpPr>
          <p:cNvPr id="54" name="Straight Connector 53"/>
          <p:cNvCxnSpPr>
            <a:endCxn id="53" idx="0"/>
          </p:cNvCxnSpPr>
          <p:nvPr/>
        </p:nvCxnSpPr>
        <p:spPr>
          <a:xfrm rot="10800000" flipV="1">
            <a:off x="4905585" y="3140969"/>
            <a:ext cx="448224"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a:endCxn id="52" idx="0"/>
          </p:cNvCxnSpPr>
          <p:nvPr/>
        </p:nvCxnSpPr>
        <p:spPr>
          <a:xfrm>
            <a:off x="5353801" y="3140969"/>
            <a:ext cx="715388" cy="28803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Other kinds of predicates</a:t>
            </a:r>
            <a:endParaRPr lang="en-GB" dirty="0"/>
          </a:p>
        </p:txBody>
      </p:sp>
      <p:sp>
        <p:nvSpPr>
          <p:cNvPr id="5" name="Text Placeholder 4"/>
          <p:cNvSpPr>
            <a:spLocks noGrp="1"/>
          </p:cNvSpPr>
          <p:nvPr>
            <p:ph type="body" idx="1"/>
          </p:nvPr>
        </p:nvSpPr>
        <p:spPr/>
        <p:txBody>
          <a:bodyPr/>
          <a:lstStyle/>
          <a:p>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Other predicates</a:t>
            </a:r>
            <a:endParaRPr lang="en-GB" dirty="0"/>
          </a:p>
        </p:txBody>
      </p:sp>
      <p:sp>
        <p:nvSpPr>
          <p:cNvPr id="5" name="Content Placeholder 4"/>
          <p:cNvSpPr>
            <a:spLocks noGrp="1"/>
          </p:cNvSpPr>
          <p:nvPr>
            <p:ph sz="quarter" idx="1"/>
          </p:nvPr>
        </p:nvSpPr>
        <p:spPr/>
        <p:txBody>
          <a:bodyPr/>
          <a:lstStyle/>
          <a:p>
            <a:r>
              <a:rPr lang="en-US" dirty="0" smtClean="0"/>
              <a:t>So far, we’ve considered one kind of predicate, namely, </a:t>
            </a:r>
            <a:r>
              <a:rPr lang="en-US" b="1" dirty="0" smtClean="0"/>
              <a:t>intransitive verbs </a:t>
            </a:r>
            <a:r>
              <a:rPr lang="en-US" dirty="0" smtClean="0"/>
              <a:t>(e.g. </a:t>
            </a:r>
            <a:r>
              <a:rPr lang="en-US" i="1" dirty="0" smtClean="0"/>
              <a:t>sleep</a:t>
            </a:r>
            <a:r>
              <a:rPr lang="en-US" dirty="0" smtClean="0"/>
              <a:t>).</a:t>
            </a:r>
            <a:endParaRPr lang="en-GB" dirty="0" smtClean="0"/>
          </a:p>
          <a:p>
            <a:endParaRPr lang="en-US" dirty="0" smtClean="0"/>
          </a:p>
          <a:p>
            <a:r>
              <a:rPr lang="en-US" dirty="0" smtClean="0"/>
              <a:t>Let’s consider a few others: </a:t>
            </a:r>
          </a:p>
          <a:p>
            <a:pPr lvl="1"/>
            <a:r>
              <a:rPr lang="en-US" dirty="0" smtClean="0"/>
              <a:t>adjectives:  </a:t>
            </a:r>
            <a:r>
              <a:rPr lang="en-US" i="1" dirty="0" smtClean="0"/>
              <a:t>Paul is human </a:t>
            </a:r>
          </a:p>
          <a:p>
            <a:pPr lvl="1"/>
            <a:r>
              <a:rPr lang="en-US" dirty="0" smtClean="0"/>
              <a:t>predicate </a:t>
            </a:r>
            <a:r>
              <a:rPr lang="en-US" dirty="0" err="1" smtClean="0"/>
              <a:t>nominals</a:t>
            </a:r>
            <a:r>
              <a:rPr lang="en-US" dirty="0" smtClean="0"/>
              <a:t>:  </a:t>
            </a:r>
            <a:r>
              <a:rPr lang="en-US" i="1" dirty="0" smtClean="0"/>
              <a:t>Paul is a man</a:t>
            </a:r>
            <a:endParaRPr lang="en-GB" dirty="0" smtClean="0"/>
          </a:p>
          <a:p>
            <a:pPr lvl="1"/>
            <a:r>
              <a:rPr lang="en-US" dirty="0" smtClean="0"/>
              <a:t>relative clauses: </a:t>
            </a:r>
            <a:r>
              <a:rPr lang="en-US" i="1" dirty="0" smtClean="0"/>
              <a:t>Paul is who I’m telling you about</a:t>
            </a:r>
            <a:endParaRPr lang="en-GB" dirty="0" smtClean="0"/>
          </a:p>
          <a:p>
            <a:pPr lvl="1"/>
            <a:r>
              <a:rPr lang="en-US" dirty="0" smtClean="0"/>
              <a:t>transitive verbs: </a:t>
            </a:r>
            <a:r>
              <a:rPr lang="en-US" i="1" dirty="0" smtClean="0"/>
              <a:t>Mary killed Paul</a:t>
            </a:r>
            <a:endParaRPr lang="en-GB" dirty="0" smtClean="0"/>
          </a:p>
          <a:p>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Adjectives and predicate </a:t>
            </a:r>
            <a:r>
              <a:rPr lang="en-GB" dirty="0" err="1" smtClean="0"/>
              <a:t>nominals</a:t>
            </a:r>
            <a:endParaRPr lang="en-GB" dirty="0"/>
          </a:p>
        </p:txBody>
      </p:sp>
      <p:sp>
        <p:nvSpPr>
          <p:cNvPr id="3" name="Content Placeholder 2"/>
          <p:cNvSpPr>
            <a:spLocks noGrp="1"/>
          </p:cNvSpPr>
          <p:nvPr>
            <p:ph sz="quarter" idx="1"/>
          </p:nvPr>
        </p:nvSpPr>
        <p:spPr/>
        <p:txBody>
          <a:bodyPr/>
          <a:lstStyle/>
          <a:p>
            <a:pPr lvl="1"/>
            <a:r>
              <a:rPr lang="en-US" i="1" dirty="0" smtClean="0"/>
              <a:t>Paul is tall</a:t>
            </a:r>
            <a:endParaRPr lang="en-GB" dirty="0" smtClean="0"/>
          </a:p>
          <a:p>
            <a:pPr lvl="1"/>
            <a:r>
              <a:rPr lang="en-US" i="1" dirty="0" smtClean="0"/>
              <a:t>Paul is a man</a:t>
            </a:r>
            <a:endParaRPr lang="en-GB" dirty="0" smtClean="0"/>
          </a:p>
          <a:p>
            <a:pPr>
              <a:buNone/>
            </a:pPr>
            <a:r>
              <a:rPr lang="en-US" dirty="0" smtClean="0"/>
              <a:t> </a:t>
            </a:r>
            <a:endParaRPr lang="en-GB" dirty="0" smtClean="0"/>
          </a:p>
          <a:p>
            <a:r>
              <a:rPr lang="en-US" dirty="0" smtClean="0"/>
              <a:t>Questions:</a:t>
            </a:r>
            <a:endParaRPr lang="en-GB" dirty="0" smtClean="0"/>
          </a:p>
          <a:p>
            <a:pPr lvl="1"/>
            <a:r>
              <a:rPr lang="en-US" dirty="0" smtClean="0"/>
              <a:t>What does the word </a:t>
            </a:r>
            <a:r>
              <a:rPr lang="en-US" i="1" dirty="0" smtClean="0"/>
              <a:t>is </a:t>
            </a:r>
            <a:r>
              <a:rPr lang="en-US" dirty="0" smtClean="0"/>
              <a:t>mean here? </a:t>
            </a:r>
          </a:p>
          <a:p>
            <a:pPr lvl="1"/>
            <a:r>
              <a:rPr lang="en-US" dirty="0" smtClean="0"/>
              <a:t>What about the word </a:t>
            </a:r>
            <a:r>
              <a:rPr lang="en-US" i="1" dirty="0" smtClean="0"/>
              <a:t>a</a:t>
            </a:r>
            <a:r>
              <a:rPr lang="en-US" dirty="0" smtClean="0"/>
              <a:t>?</a:t>
            </a:r>
            <a:endParaRPr lang="en-GB" dirty="0" smtClean="0"/>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Adjectives and predicate </a:t>
            </a:r>
            <a:r>
              <a:rPr lang="en-GB" dirty="0" err="1" smtClean="0"/>
              <a:t>nomimals</a:t>
            </a:r>
            <a:endParaRPr lang="en-GB" dirty="0"/>
          </a:p>
        </p:txBody>
      </p:sp>
      <p:sp>
        <p:nvSpPr>
          <p:cNvPr id="3" name="Content Placeholder 2"/>
          <p:cNvSpPr>
            <a:spLocks noGrp="1"/>
          </p:cNvSpPr>
          <p:nvPr>
            <p:ph sz="quarter" idx="1"/>
          </p:nvPr>
        </p:nvSpPr>
        <p:spPr/>
        <p:txBody>
          <a:bodyPr/>
          <a:lstStyle/>
          <a:p>
            <a:r>
              <a:rPr lang="en-GB" dirty="0" smtClean="0"/>
              <a:t>Compare:</a:t>
            </a:r>
          </a:p>
          <a:p>
            <a:pPr lvl="1"/>
            <a:r>
              <a:rPr lang="en-GB" i="1" dirty="0" err="1" smtClean="0"/>
              <a:t>Pawlu</a:t>
            </a:r>
            <a:r>
              <a:rPr lang="en-GB" i="1" dirty="0" smtClean="0"/>
              <a:t> </a:t>
            </a:r>
            <a:r>
              <a:rPr lang="en-GB" i="1" dirty="0" err="1" smtClean="0"/>
              <a:t>twil</a:t>
            </a:r>
            <a:endParaRPr lang="en-GB" i="1" dirty="0" smtClean="0"/>
          </a:p>
          <a:p>
            <a:pPr lvl="1"/>
            <a:r>
              <a:rPr lang="en-GB" i="1" dirty="0" err="1" smtClean="0"/>
              <a:t>Pawlu</a:t>
            </a:r>
            <a:r>
              <a:rPr lang="en-GB" i="1" dirty="0" smtClean="0"/>
              <a:t> </a:t>
            </a:r>
            <a:r>
              <a:rPr lang="en-GB" i="1" dirty="0" err="1" smtClean="0"/>
              <a:t>ra</a:t>
            </a:r>
            <a:r>
              <a:rPr lang="mt-MT" i="1" dirty="0" smtClean="0"/>
              <a:t>ġel</a:t>
            </a:r>
          </a:p>
          <a:p>
            <a:endParaRPr lang="mt-MT" i="1" dirty="0" smtClean="0"/>
          </a:p>
          <a:p>
            <a:r>
              <a:rPr lang="en-US" dirty="0" smtClean="0"/>
              <a:t>In many languages (such as Maltese),  the copula (</a:t>
            </a:r>
            <a:r>
              <a:rPr lang="en-US" i="1" dirty="0" smtClean="0"/>
              <a:t>be</a:t>
            </a:r>
            <a:r>
              <a:rPr lang="en-US" dirty="0" smtClean="0"/>
              <a:t>) is omitted.</a:t>
            </a:r>
            <a:endParaRPr lang="en-GB" dirty="0" smtClean="0"/>
          </a:p>
          <a:p>
            <a:r>
              <a:rPr lang="en-US" dirty="0" smtClean="0"/>
              <a:t>Does this suggest that </a:t>
            </a:r>
            <a:r>
              <a:rPr lang="en-US" i="1" dirty="0" smtClean="0"/>
              <a:t>is </a:t>
            </a:r>
            <a:r>
              <a:rPr lang="en-US" dirty="0" err="1" smtClean="0"/>
              <a:t>is</a:t>
            </a:r>
            <a:r>
              <a:rPr lang="en-US" dirty="0" smtClean="0"/>
              <a:t> meaningless (has a purely syntactic function)</a:t>
            </a:r>
            <a:r>
              <a:rPr lang="mt-MT" dirty="0" smtClean="0"/>
              <a:t> </a:t>
            </a:r>
            <a:r>
              <a:rPr lang="en-US" dirty="0" smtClean="0"/>
              <a:t>or is deleted at the semantic level?</a:t>
            </a:r>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t-MT" dirty="0" smtClean="0"/>
              <a:t>The meaning of </a:t>
            </a:r>
            <a:r>
              <a:rPr lang="mt-MT" i="1" dirty="0" smtClean="0"/>
              <a:t>be</a:t>
            </a:r>
            <a:endParaRPr lang="en-GB" dirty="0"/>
          </a:p>
        </p:txBody>
      </p:sp>
      <p:sp>
        <p:nvSpPr>
          <p:cNvPr id="3" name="Content Placeholder 2"/>
          <p:cNvSpPr>
            <a:spLocks noGrp="1"/>
          </p:cNvSpPr>
          <p:nvPr>
            <p:ph sz="quarter" idx="1"/>
          </p:nvPr>
        </p:nvSpPr>
        <p:spPr/>
        <p:txBody>
          <a:bodyPr/>
          <a:lstStyle/>
          <a:p>
            <a:r>
              <a:rPr lang="en-US" dirty="0" smtClean="0"/>
              <a:t>We can think of </a:t>
            </a:r>
            <a:r>
              <a:rPr lang="en-US" i="1" dirty="0" smtClean="0"/>
              <a:t>is </a:t>
            </a:r>
            <a:r>
              <a:rPr lang="en-US" dirty="0" smtClean="0"/>
              <a:t>as a kind of ‘super-property’, a property that is saturated by another property.</a:t>
            </a:r>
            <a:endParaRPr lang="en-GB" dirty="0" smtClean="0"/>
          </a:p>
          <a:p>
            <a:endParaRPr lang="mt-MT" dirty="0" smtClean="0"/>
          </a:p>
          <a:p>
            <a:endParaRPr lang="mt-MT" dirty="0" smtClean="0"/>
          </a:p>
          <a:p>
            <a:endParaRPr lang="mt-MT" dirty="0" smtClean="0"/>
          </a:p>
          <a:p>
            <a:r>
              <a:rPr lang="en-US" dirty="0" smtClean="0"/>
              <a:t>Under this view, we can think of the predicate adjective or nominal on a par with the intransitive  verb </a:t>
            </a:r>
            <a:r>
              <a:rPr lang="en-US" i="1" dirty="0" smtClean="0"/>
              <a:t>sleep</a:t>
            </a:r>
            <a:r>
              <a:rPr lang="en-US" dirty="0" smtClean="0"/>
              <a:t>, except that (in English) they need to be slotted into another property:</a:t>
            </a:r>
            <a:endParaRPr lang="mt-MT" dirty="0" smtClean="0"/>
          </a:p>
          <a:p>
            <a:pPr lvl="1"/>
            <a:r>
              <a:rPr lang="en-GB" dirty="0" smtClean="0"/>
              <a:t>[[tall]] = </a:t>
            </a:r>
            <a:r>
              <a:rPr lang="en-GB" i="1" dirty="0" smtClean="0"/>
              <a:t>tall(x)</a:t>
            </a:r>
          </a:p>
          <a:p>
            <a:pPr lvl="1"/>
            <a:r>
              <a:rPr lang="en-GB" dirty="0" smtClean="0"/>
              <a:t>[[man]] = </a:t>
            </a:r>
            <a:r>
              <a:rPr lang="en-GB" i="1" dirty="0" smtClean="0"/>
              <a:t>man(x)</a:t>
            </a:r>
            <a:endParaRPr lang="en-GB" dirty="0" smtClean="0"/>
          </a:p>
          <a:p>
            <a:endParaRPr lang="en-GB" dirty="0"/>
          </a:p>
        </p:txBody>
      </p:sp>
      <p:pic>
        <p:nvPicPr>
          <p:cNvPr id="69634" name="Picture 2"/>
          <p:cNvPicPr>
            <a:picLocks noChangeAspect="1" noChangeArrowheads="1"/>
          </p:cNvPicPr>
          <p:nvPr/>
        </p:nvPicPr>
        <p:blipFill>
          <a:blip r:embed="rId2" cstate="print"/>
          <a:srcRect/>
          <a:stretch>
            <a:fillRect/>
          </a:stretch>
        </p:blipFill>
        <p:spPr bwMode="auto">
          <a:xfrm>
            <a:off x="1907704" y="2276872"/>
            <a:ext cx="4621988" cy="13861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96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meaning of </a:t>
            </a:r>
            <a:r>
              <a:rPr lang="en-GB" i="1" dirty="0" smtClean="0"/>
              <a:t>a</a:t>
            </a:r>
            <a:endParaRPr lang="en-GB" dirty="0"/>
          </a:p>
        </p:txBody>
      </p:sp>
      <p:sp>
        <p:nvSpPr>
          <p:cNvPr id="3" name="Content Placeholder 2"/>
          <p:cNvSpPr>
            <a:spLocks noGrp="1"/>
          </p:cNvSpPr>
          <p:nvPr>
            <p:ph sz="quarter" idx="1"/>
          </p:nvPr>
        </p:nvSpPr>
        <p:spPr/>
        <p:txBody>
          <a:bodyPr>
            <a:normAutofit/>
          </a:bodyPr>
          <a:lstStyle/>
          <a:p>
            <a:r>
              <a:rPr lang="en-US" dirty="0" smtClean="0"/>
              <a:t>Observe that </a:t>
            </a:r>
            <a:r>
              <a:rPr lang="en-US" i="1" dirty="0" smtClean="0"/>
              <a:t>a </a:t>
            </a:r>
            <a:r>
              <a:rPr lang="en-US" dirty="0" smtClean="0"/>
              <a:t>has roughly (but not completely) the same distribution as other </a:t>
            </a:r>
            <a:r>
              <a:rPr lang="en-US" b="1" dirty="0" smtClean="0"/>
              <a:t>determiners</a:t>
            </a:r>
            <a:r>
              <a:rPr lang="en-US" dirty="0" smtClean="0"/>
              <a:t>:</a:t>
            </a:r>
            <a:endParaRPr lang="en-GB" dirty="0" smtClean="0"/>
          </a:p>
          <a:p>
            <a:pPr lvl="1"/>
            <a:r>
              <a:rPr lang="en-US" i="1" dirty="0" smtClean="0"/>
              <a:t>the/a/every/some dog bit me</a:t>
            </a:r>
            <a:endParaRPr lang="en-GB" i="1" dirty="0" smtClean="0"/>
          </a:p>
          <a:p>
            <a:endParaRPr lang="en-US" dirty="0" smtClean="0"/>
          </a:p>
          <a:p>
            <a:r>
              <a:rPr lang="en-US" dirty="0" smtClean="0"/>
              <a:t>But not always:</a:t>
            </a:r>
            <a:endParaRPr lang="en-GB" dirty="0" smtClean="0"/>
          </a:p>
          <a:p>
            <a:pPr lvl="1"/>
            <a:r>
              <a:rPr lang="en-US" i="1" dirty="0" smtClean="0"/>
              <a:t>John is a (*the/some/every) man</a:t>
            </a:r>
            <a:endParaRPr lang="en-GB" i="1" dirty="0" smtClean="0"/>
          </a:p>
          <a:p>
            <a:endParaRPr lang="en-GB" dirty="0" smtClean="0"/>
          </a:p>
          <a:p>
            <a:r>
              <a:rPr lang="en-US" dirty="0" smtClean="0"/>
              <a:t>For now, let’s think of </a:t>
            </a:r>
            <a:r>
              <a:rPr lang="en-US" i="1" dirty="0" smtClean="0"/>
              <a:t>a </a:t>
            </a:r>
            <a:r>
              <a:rPr lang="en-US" dirty="0" smtClean="0"/>
              <a:t>as having more or less no function in these examples.</a:t>
            </a:r>
            <a:endParaRPr lang="en-GB" dirty="0" smtClean="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Transitive verbs</a:t>
            </a:r>
            <a:endParaRPr lang="en-GB" dirty="0"/>
          </a:p>
        </p:txBody>
      </p:sp>
      <p:sp>
        <p:nvSpPr>
          <p:cNvPr id="3" name="Content Placeholder 2"/>
          <p:cNvSpPr>
            <a:spLocks noGrp="1"/>
          </p:cNvSpPr>
          <p:nvPr>
            <p:ph sz="quarter" idx="1"/>
          </p:nvPr>
        </p:nvSpPr>
        <p:spPr/>
        <p:txBody>
          <a:bodyPr/>
          <a:lstStyle/>
          <a:p>
            <a:r>
              <a:rPr lang="en-US" dirty="0" smtClean="0"/>
              <a:t>The difference between </a:t>
            </a:r>
            <a:r>
              <a:rPr lang="en-US" dirty="0" err="1" smtClean="0"/>
              <a:t>instransitive</a:t>
            </a:r>
            <a:r>
              <a:rPr lang="en-US" dirty="0" smtClean="0"/>
              <a:t>  verbs like </a:t>
            </a:r>
            <a:r>
              <a:rPr lang="en-US" i="1" dirty="0" smtClean="0"/>
              <a:t>sleep </a:t>
            </a:r>
            <a:r>
              <a:rPr lang="en-US" dirty="0" smtClean="0"/>
              <a:t>and transitive  ones like </a:t>
            </a:r>
            <a:r>
              <a:rPr lang="en-US" i="1" dirty="0" smtClean="0"/>
              <a:t>kill </a:t>
            </a:r>
            <a:r>
              <a:rPr lang="en-US" dirty="0" smtClean="0"/>
              <a:t>is that the latter need more than one argument:</a:t>
            </a:r>
            <a:endParaRPr lang="en-GB" dirty="0" smtClean="0"/>
          </a:p>
          <a:p>
            <a:endParaRPr lang="en-GB" dirty="0"/>
          </a:p>
        </p:txBody>
      </p:sp>
      <p:pic>
        <p:nvPicPr>
          <p:cNvPr id="70658" name="Picture 2"/>
          <p:cNvPicPr>
            <a:picLocks noChangeAspect="1" noChangeArrowheads="1"/>
          </p:cNvPicPr>
          <p:nvPr/>
        </p:nvPicPr>
        <p:blipFill>
          <a:blip r:embed="rId2" cstate="print"/>
          <a:srcRect/>
          <a:stretch>
            <a:fillRect/>
          </a:stretch>
        </p:blipFill>
        <p:spPr bwMode="auto">
          <a:xfrm>
            <a:off x="1259632" y="2924944"/>
            <a:ext cx="3259654" cy="1728192"/>
          </a:xfrm>
          <a:prstGeom prst="rect">
            <a:avLst/>
          </a:prstGeom>
          <a:noFill/>
          <a:ln w="9525">
            <a:noFill/>
            <a:miter lim="800000"/>
            <a:headEnd/>
            <a:tailEnd/>
          </a:ln>
        </p:spPr>
      </p:pic>
      <p:pic>
        <p:nvPicPr>
          <p:cNvPr id="70659" name="Picture 3"/>
          <p:cNvPicPr>
            <a:picLocks noChangeAspect="1" noChangeArrowheads="1"/>
          </p:cNvPicPr>
          <p:nvPr/>
        </p:nvPicPr>
        <p:blipFill>
          <a:blip r:embed="rId3" cstate="print"/>
          <a:srcRect/>
          <a:stretch>
            <a:fillRect/>
          </a:stretch>
        </p:blipFill>
        <p:spPr bwMode="auto">
          <a:xfrm>
            <a:off x="5292080" y="2996952"/>
            <a:ext cx="3024336" cy="1607554"/>
          </a:xfrm>
          <a:prstGeom prst="rect">
            <a:avLst/>
          </a:prstGeom>
          <a:noFill/>
        </p:spPr>
      </p:pic>
      <p:sp>
        <p:nvSpPr>
          <p:cNvPr id="6" name="TextBox 5"/>
          <p:cNvSpPr txBox="1"/>
          <p:nvPr/>
        </p:nvSpPr>
        <p:spPr>
          <a:xfrm>
            <a:off x="1979712" y="4941168"/>
            <a:ext cx="854721" cy="369332"/>
          </a:xfrm>
          <a:prstGeom prst="rect">
            <a:avLst/>
          </a:prstGeom>
          <a:noFill/>
        </p:spPr>
        <p:txBody>
          <a:bodyPr wrap="none" rtlCol="0">
            <a:spAutoFit/>
          </a:bodyPr>
          <a:lstStyle/>
          <a:p>
            <a:r>
              <a:rPr lang="en-GB" dirty="0" smtClean="0"/>
              <a:t>sleep(x)</a:t>
            </a:r>
            <a:endParaRPr lang="en-GB" dirty="0"/>
          </a:p>
        </p:txBody>
      </p:sp>
      <p:sp>
        <p:nvSpPr>
          <p:cNvPr id="7" name="TextBox 6"/>
          <p:cNvSpPr txBox="1"/>
          <p:nvPr/>
        </p:nvSpPr>
        <p:spPr>
          <a:xfrm>
            <a:off x="6453583" y="4941168"/>
            <a:ext cx="864339" cy="369332"/>
          </a:xfrm>
          <a:prstGeom prst="rect">
            <a:avLst/>
          </a:prstGeom>
          <a:noFill/>
        </p:spPr>
        <p:txBody>
          <a:bodyPr wrap="none" rtlCol="0">
            <a:spAutoFit/>
          </a:bodyPr>
          <a:lstStyle/>
          <a:p>
            <a:r>
              <a:rPr lang="en-GB" dirty="0" smtClean="0"/>
              <a:t>kill(</a:t>
            </a:r>
            <a:r>
              <a:rPr lang="en-GB" dirty="0" err="1" smtClean="0"/>
              <a:t>x,y</a:t>
            </a:r>
            <a:r>
              <a:rPr lang="en-GB" dirty="0" smtClean="0"/>
              <a:t>)</a:t>
            </a: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Relative clauses</a:t>
            </a:r>
            <a:endParaRPr lang="en-GB" dirty="0"/>
          </a:p>
        </p:txBody>
      </p:sp>
      <p:sp>
        <p:nvSpPr>
          <p:cNvPr id="3" name="Content Placeholder 2"/>
          <p:cNvSpPr>
            <a:spLocks noGrp="1"/>
          </p:cNvSpPr>
          <p:nvPr>
            <p:ph sz="quarter" idx="1"/>
          </p:nvPr>
        </p:nvSpPr>
        <p:spPr/>
        <p:txBody>
          <a:bodyPr/>
          <a:lstStyle/>
          <a:p>
            <a:r>
              <a:rPr lang="en-US" dirty="0" smtClean="0"/>
              <a:t>In a sentence such as </a:t>
            </a:r>
            <a:r>
              <a:rPr lang="en-US" i="1" dirty="0" smtClean="0"/>
              <a:t>John is who Mary killed</a:t>
            </a:r>
            <a:endParaRPr lang="en-GB" i="1" dirty="0" smtClean="0"/>
          </a:p>
          <a:p>
            <a:pPr lvl="1"/>
            <a:r>
              <a:rPr lang="en-US" dirty="0" smtClean="0"/>
              <a:t>the phrase </a:t>
            </a:r>
            <a:r>
              <a:rPr lang="en-US" i="1" dirty="0" smtClean="0"/>
              <a:t>who Mary killed </a:t>
            </a:r>
            <a:r>
              <a:rPr lang="en-US" dirty="0" smtClean="0"/>
              <a:t>is also a predicate</a:t>
            </a:r>
          </a:p>
          <a:p>
            <a:pPr lvl="1"/>
            <a:r>
              <a:rPr lang="en-US" dirty="0" smtClean="0"/>
              <a:t>(i.e.  an unsaturated proposition, that yields a complete proposition when combining with </a:t>
            </a:r>
            <a:r>
              <a:rPr lang="en-US" i="1" dirty="0" smtClean="0"/>
              <a:t>John</a:t>
            </a:r>
            <a:r>
              <a:rPr lang="en-US" dirty="0" smtClean="0"/>
              <a:t>)</a:t>
            </a:r>
            <a:endParaRPr lang="en-GB" dirty="0" smtClean="0"/>
          </a:p>
          <a:p>
            <a:endParaRPr lang="en-GB" dirty="0" smtClean="0"/>
          </a:p>
          <a:p>
            <a:r>
              <a:rPr lang="en-US" dirty="0" smtClean="0"/>
              <a:t>We need to deal with the internal structure of this complex predicate. </a:t>
            </a:r>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Relative clauses: a rough estimation</a:t>
            </a:r>
            <a:endParaRPr lang="en-GB" dirty="0"/>
          </a:p>
        </p:txBody>
      </p:sp>
      <p:sp>
        <p:nvSpPr>
          <p:cNvPr id="13" name="Content Placeholder 12"/>
          <p:cNvSpPr>
            <a:spLocks noGrp="1"/>
          </p:cNvSpPr>
          <p:nvPr>
            <p:ph sz="quarter" idx="1"/>
          </p:nvPr>
        </p:nvSpPr>
        <p:spPr>
          <a:xfrm>
            <a:off x="467544" y="3573016"/>
            <a:ext cx="3749040" cy="2014736"/>
          </a:xfrm>
        </p:spPr>
        <p:txBody>
          <a:bodyPr>
            <a:normAutofit fontScale="85000" lnSpcReduction="20000"/>
          </a:bodyPr>
          <a:lstStyle/>
          <a:p>
            <a:r>
              <a:rPr lang="en-GB" dirty="0" smtClean="0"/>
              <a:t>Again, we’re assuming that </a:t>
            </a:r>
            <a:r>
              <a:rPr lang="en-GB" i="1" dirty="0" smtClean="0"/>
              <a:t>who</a:t>
            </a:r>
            <a:r>
              <a:rPr lang="en-GB" dirty="0" smtClean="0"/>
              <a:t> has moved to the front of the sentence.</a:t>
            </a:r>
          </a:p>
          <a:p>
            <a:r>
              <a:rPr lang="en-GB" dirty="0" smtClean="0"/>
              <a:t>The underlying proposition is </a:t>
            </a:r>
            <a:r>
              <a:rPr lang="en-GB" i="1" dirty="0" smtClean="0"/>
              <a:t>Mary killed e</a:t>
            </a:r>
            <a:r>
              <a:rPr lang="en-GB" dirty="0" smtClean="0"/>
              <a:t>.</a:t>
            </a:r>
            <a:endParaRPr lang="en-GB" dirty="0"/>
          </a:p>
        </p:txBody>
      </p:sp>
      <p:sp>
        <p:nvSpPr>
          <p:cNvPr id="14" name="Content Placeholder 13"/>
          <p:cNvSpPr>
            <a:spLocks noGrp="1"/>
          </p:cNvSpPr>
          <p:nvPr>
            <p:ph sz="quarter" idx="2"/>
          </p:nvPr>
        </p:nvSpPr>
        <p:spPr>
          <a:xfrm>
            <a:off x="4355976" y="1556792"/>
            <a:ext cx="4327014" cy="4861520"/>
          </a:xfrm>
        </p:spPr>
        <p:txBody>
          <a:bodyPr>
            <a:normAutofit fontScale="85000" lnSpcReduction="20000"/>
          </a:bodyPr>
          <a:lstStyle/>
          <a:p>
            <a:r>
              <a:rPr lang="en-US" dirty="0" smtClean="0"/>
              <a:t>[[who Mary killed]] = the proposition that Mary killed </a:t>
            </a:r>
            <a:r>
              <a:rPr lang="en-US" u="sng" dirty="0" smtClean="0"/>
              <a:t>someone</a:t>
            </a:r>
            <a:endParaRPr lang="en-GB" dirty="0" smtClean="0"/>
          </a:p>
          <a:p>
            <a:pPr lvl="1"/>
            <a:r>
              <a:rPr lang="en-US" dirty="0" smtClean="0"/>
              <a:t>underlined part represents whatever’s missing and needs to saturate the proposition.</a:t>
            </a:r>
            <a:endParaRPr lang="en-GB" dirty="0" smtClean="0"/>
          </a:p>
          <a:p>
            <a:pPr marL="514350" indent="-514350">
              <a:buFont typeface="+mj-lt"/>
              <a:buAutoNum type="arabicPeriod"/>
            </a:pPr>
            <a:endParaRPr lang="en-GB" dirty="0" smtClean="0"/>
          </a:p>
          <a:p>
            <a:pPr marL="514350" indent="-514350">
              <a:buFont typeface="+mj-lt"/>
              <a:buAutoNum type="arabicPeriod"/>
            </a:pPr>
            <a:r>
              <a:rPr lang="en-US" dirty="0" smtClean="0"/>
              <a:t>We start with </a:t>
            </a:r>
            <a:r>
              <a:rPr lang="en-US" i="1" dirty="0" smtClean="0"/>
              <a:t>Mary killed e</a:t>
            </a:r>
            <a:r>
              <a:rPr lang="en-US" dirty="0" smtClean="0"/>
              <a:t>: the placeholder </a:t>
            </a:r>
            <a:r>
              <a:rPr lang="en-US" i="1" dirty="0" smtClean="0"/>
              <a:t>e</a:t>
            </a:r>
            <a:r>
              <a:rPr lang="en-US" i="1" baseline="-25000" dirty="0" smtClean="0"/>
              <a:t>i</a:t>
            </a:r>
            <a:r>
              <a:rPr lang="en-US" i="1" dirty="0" smtClean="0"/>
              <a:t>  </a:t>
            </a:r>
            <a:r>
              <a:rPr lang="en-US" dirty="0" smtClean="0"/>
              <a:t>temporarily saturates </a:t>
            </a:r>
            <a:r>
              <a:rPr lang="en-US" i="1" dirty="0" smtClean="0"/>
              <a:t>kill</a:t>
            </a:r>
          </a:p>
          <a:p>
            <a:pPr marL="514350" indent="-514350">
              <a:buFont typeface="+mj-lt"/>
              <a:buAutoNum type="arabicPeriod"/>
            </a:pPr>
            <a:r>
              <a:rPr lang="en-US" dirty="0" smtClean="0"/>
              <a:t>We add </a:t>
            </a:r>
            <a:r>
              <a:rPr lang="en-US" i="1" dirty="0" smtClean="0"/>
              <a:t>who</a:t>
            </a:r>
            <a:endParaRPr lang="en-GB" dirty="0" smtClean="0"/>
          </a:p>
          <a:p>
            <a:pPr marL="514350" indent="-514350">
              <a:buFont typeface="+mj-lt"/>
              <a:buAutoNum type="arabicPeriod"/>
            </a:pPr>
            <a:r>
              <a:rPr lang="en-GB" i="1" dirty="0" smtClean="0"/>
              <a:t>who</a:t>
            </a:r>
            <a:r>
              <a:rPr lang="en-GB" dirty="0" smtClean="0"/>
              <a:t> indicates that the logical object of </a:t>
            </a:r>
            <a:r>
              <a:rPr lang="en-GB" i="1" dirty="0" smtClean="0"/>
              <a:t>kill</a:t>
            </a:r>
            <a:r>
              <a:rPr lang="en-GB" dirty="0" smtClean="0"/>
              <a:t> is no longer in place</a:t>
            </a:r>
          </a:p>
          <a:p>
            <a:pPr marL="514350" indent="-514350">
              <a:buFont typeface="+mj-lt"/>
              <a:buAutoNum type="arabicPeriod"/>
            </a:pPr>
            <a:r>
              <a:rPr lang="en-GB" dirty="0" smtClean="0"/>
              <a:t>this can be interpreted as an instruction to (re-)</a:t>
            </a:r>
            <a:r>
              <a:rPr lang="en-GB" dirty="0" err="1" smtClean="0"/>
              <a:t>unsaturate</a:t>
            </a:r>
            <a:r>
              <a:rPr lang="en-GB" dirty="0" smtClean="0"/>
              <a:t> </a:t>
            </a:r>
            <a:r>
              <a:rPr lang="en-GB" i="1" dirty="0" smtClean="0"/>
              <a:t>kill</a:t>
            </a:r>
            <a:r>
              <a:rPr lang="en-GB" dirty="0" smtClean="0"/>
              <a:t>, before combining it with </a:t>
            </a:r>
            <a:r>
              <a:rPr lang="en-GB" i="1" dirty="0" smtClean="0"/>
              <a:t>John</a:t>
            </a:r>
            <a:endParaRPr lang="en-GB" dirty="0"/>
          </a:p>
        </p:txBody>
      </p:sp>
      <p:grpSp>
        <p:nvGrpSpPr>
          <p:cNvPr id="21" name="Group 20"/>
          <p:cNvGrpSpPr/>
          <p:nvPr/>
        </p:nvGrpSpPr>
        <p:grpSpPr>
          <a:xfrm>
            <a:off x="899592" y="1844824"/>
            <a:ext cx="3133212" cy="1718222"/>
            <a:chOff x="899592" y="1854794"/>
            <a:chExt cx="3133212" cy="1718222"/>
          </a:xfrm>
        </p:grpSpPr>
        <p:grpSp>
          <p:nvGrpSpPr>
            <p:cNvPr id="71683" name="Group 3"/>
            <p:cNvGrpSpPr>
              <a:grpSpLocks/>
            </p:cNvGrpSpPr>
            <p:nvPr/>
          </p:nvGrpSpPr>
          <p:grpSpPr bwMode="auto">
            <a:xfrm>
              <a:off x="1122500" y="1854794"/>
              <a:ext cx="960288" cy="695431"/>
              <a:chOff x="891" y="436"/>
              <a:chExt cx="558" cy="279"/>
            </a:xfrm>
          </p:grpSpPr>
          <p:sp>
            <p:nvSpPr>
              <p:cNvPr id="71684" name="Freeform 4"/>
              <p:cNvSpPr>
                <a:spLocks/>
              </p:cNvSpPr>
              <p:nvPr/>
            </p:nvSpPr>
            <p:spPr bwMode="auto">
              <a:xfrm>
                <a:off x="891" y="436"/>
                <a:ext cx="558" cy="279"/>
              </a:xfrm>
              <a:custGeom>
                <a:avLst/>
                <a:gdLst/>
                <a:ahLst/>
                <a:cxnLst>
                  <a:cxn ang="0">
                    <a:pos x="0" y="279"/>
                  </a:cxn>
                  <a:cxn ang="0">
                    <a:pos x="558" y="0"/>
                  </a:cxn>
                </a:cxnLst>
                <a:rect l="0" t="0" r="r" b="b"/>
                <a:pathLst>
                  <a:path w="558" h="279">
                    <a:moveTo>
                      <a:pt x="0" y="279"/>
                    </a:moveTo>
                    <a:lnTo>
                      <a:pt x="558" y="0"/>
                    </a:lnTo>
                  </a:path>
                </a:pathLst>
              </a:custGeom>
              <a:noFill/>
              <a:ln w="5061">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71685" name="Group 5"/>
            <p:cNvGrpSpPr>
              <a:grpSpLocks/>
            </p:cNvGrpSpPr>
            <p:nvPr/>
          </p:nvGrpSpPr>
          <p:grpSpPr bwMode="auto">
            <a:xfrm>
              <a:off x="2082788" y="1854794"/>
              <a:ext cx="960288" cy="695431"/>
              <a:chOff x="1449" y="436"/>
              <a:chExt cx="558" cy="279"/>
            </a:xfrm>
          </p:grpSpPr>
          <p:sp>
            <p:nvSpPr>
              <p:cNvPr id="71686" name="Freeform 6"/>
              <p:cNvSpPr>
                <a:spLocks/>
              </p:cNvSpPr>
              <p:nvPr/>
            </p:nvSpPr>
            <p:spPr bwMode="auto">
              <a:xfrm>
                <a:off x="1449" y="436"/>
                <a:ext cx="558" cy="279"/>
              </a:xfrm>
              <a:custGeom>
                <a:avLst/>
                <a:gdLst/>
                <a:ahLst/>
                <a:cxnLst>
                  <a:cxn ang="0">
                    <a:pos x="558" y="279"/>
                  </a:cxn>
                  <a:cxn ang="0">
                    <a:pos x="0" y="0"/>
                  </a:cxn>
                </a:cxnLst>
                <a:rect l="0" t="0" r="r" b="b"/>
                <a:pathLst>
                  <a:path w="558" h="279">
                    <a:moveTo>
                      <a:pt x="558" y="279"/>
                    </a:moveTo>
                    <a:lnTo>
                      <a:pt x="0" y="0"/>
                    </a:lnTo>
                  </a:path>
                </a:pathLst>
              </a:custGeom>
              <a:noFill/>
              <a:ln w="5061">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71687" name="Group 7"/>
            <p:cNvGrpSpPr>
              <a:grpSpLocks/>
            </p:cNvGrpSpPr>
            <p:nvPr/>
          </p:nvGrpSpPr>
          <p:grpSpPr bwMode="auto">
            <a:xfrm>
              <a:off x="1763688" y="2204864"/>
              <a:ext cx="801961" cy="580772"/>
              <a:chOff x="1541" y="715"/>
              <a:chExt cx="466" cy="233"/>
            </a:xfrm>
          </p:grpSpPr>
          <p:sp>
            <p:nvSpPr>
              <p:cNvPr id="71688" name="Freeform 8"/>
              <p:cNvSpPr>
                <a:spLocks/>
              </p:cNvSpPr>
              <p:nvPr/>
            </p:nvSpPr>
            <p:spPr bwMode="auto">
              <a:xfrm>
                <a:off x="1541" y="715"/>
                <a:ext cx="466" cy="233"/>
              </a:xfrm>
              <a:custGeom>
                <a:avLst/>
                <a:gdLst/>
                <a:ahLst/>
                <a:cxnLst>
                  <a:cxn ang="0">
                    <a:pos x="0" y="233"/>
                  </a:cxn>
                  <a:cxn ang="0">
                    <a:pos x="466" y="0"/>
                  </a:cxn>
                </a:cxnLst>
                <a:rect l="0" t="0" r="r" b="b"/>
                <a:pathLst>
                  <a:path w="466" h="233">
                    <a:moveTo>
                      <a:pt x="0" y="233"/>
                    </a:moveTo>
                    <a:lnTo>
                      <a:pt x="466" y="0"/>
                    </a:lnTo>
                  </a:path>
                </a:pathLst>
              </a:custGeom>
              <a:noFill/>
              <a:ln w="5061">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71689" name="Group 9"/>
            <p:cNvGrpSpPr>
              <a:grpSpLocks/>
            </p:cNvGrpSpPr>
            <p:nvPr/>
          </p:nvGrpSpPr>
          <p:grpSpPr bwMode="auto">
            <a:xfrm>
              <a:off x="3043075" y="2550225"/>
              <a:ext cx="801961" cy="580772"/>
              <a:chOff x="2007" y="715"/>
              <a:chExt cx="466" cy="233"/>
            </a:xfrm>
          </p:grpSpPr>
          <p:sp>
            <p:nvSpPr>
              <p:cNvPr id="71690" name="Freeform 10"/>
              <p:cNvSpPr>
                <a:spLocks/>
              </p:cNvSpPr>
              <p:nvPr/>
            </p:nvSpPr>
            <p:spPr bwMode="auto">
              <a:xfrm>
                <a:off x="2007" y="715"/>
                <a:ext cx="466" cy="233"/>
              </a:xfrm>
              <a:custGeom>
                <a:avLst/>
                <a:gdLst/>
                <a:ahLst/>
                <a:cxnLst>
                  <a:cxn ang="0">
                    <a:pos x="466" y="233"/>
                  </a:cxn>
                  <a:cxn ang="0">
                    <a:pos x="0" y="0"/>
                  </a:cxn>
                </a:cxnLst>
                <a:rect l="0" t="0" r="r" b="b"/>
                <a:pathLst>
                  <a:path w="466" h="233">
                    <a:moveTo>
                      <a:pt x="466" y="233"/>
                    </a:moveTo>
                    <a:lnTo>
                      <a:pt x="0" y="0"/>
                    </a:lnTo>
                  </a:path>
                </a:pathLst>
              </a:custGeom>
              <a:noFill/>
              <a:ln w="5061">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5" name="TextBox 14"/>
            <p:cNvSpPr txBox="1"/>
            <p:nvPr/>
          </p:nvSpPr>
          <p:spPr>
            <a:xfrm>
              <a:off x="899592" y="2564904"/>
              <a:ext cx="478208" cy="369332"/>
            </a:xfrm>
            <a:prstGeom prst="rect">
              <a:avLst/>
            </a:prstGeom>
            <a:noFill/>
          </p:spPr>
          <p:txBody>
            <a:bodyPr wrap="none" rtlCol="0">
              <a:spAutoFit/>
            </a:bodyPr>
            <a:lstStyle/>
            <a:p>
              <a:r>
                <a:rPr lang="en-GB" i="1" dirty="0" smtClean="0"/>
                <a:t>who</a:t>
              </a:r>
              <a:endParaRPr lang="en-GB" i="1" dirty="0"/>
            </a:p>
          </p:txBody>
        </p:sp>
        <p:sp>
          <p:nvSpPr>
            <p:cNvPr id="16" name="TextBox 15"/>
            <p:cNvSpPr txBox="1"/>
            <p:nvPr/>
          </p:nvSpPr>
          <p:spPr>
            <a:xfrm>
              <a:off x="1547664" y="2852936"/>
              <a:ext cx="579005" cy="369332"/>
            </a:xfrm>
            <a:prstGeom prst="rect">
              <a:avLst/>
            </a:prstGeom>
            <a:noFill/>
          </p:spPr>
          <p:txBody>
            <a:bodyPr wrap="none" rtlCol="0">
              <a:spAutoFit/>
            </a:bodyPr>
            <a:lstStyle/>
            <a:p>
              <a:r>
                <a:rPr lang="en-GB" i="1" dirty="0" smtClean="0"/>
                <a:t>Mary</a:t>
              </a:r>
              <a:endParaRPr lang="en-GB" i="1" dirty="0"/>
            </a:p>
          </p:txBody>
        </p:sp>
        <p:grpSp>
          <p:nvGrpSpPr>
            <p:cNvPr id="17" name="Group 7"/>
            <p:cNvGrpSpPr>
              <a:grpSpLocks/>
            </p:cNvGrpSpPr>
            <p:nvPr/>
          </p:nvGrpSpPr>
          <p:grpSpPr bwMode="auto">
            <a:xfrm>
              <a:off x="2473895" y="2704212"/>
              <a:ext cx="801961" cy="580772"/>
              <a:chOff x="1541" y="715"/>
              <a:chExt cx="466" cy="233"/>
            </a:xfrm>
          </p:grpSpPr>
          <p:sp>
            <p:nvSpPr>
              <p:cNvPr id="18" name="Freeform 8"/>
              <p:cNvSpPr>
                <a:spLocks/>
              </p:cNvSpPr>
              <p:nvPr/>
            </p:nvSpPr>
            <p:spPr bwMode="auto">
              <a:xfrm>
                <a:off x="1541" y="715"/>
                <a:ext cx="466" cy="233"/>
              </a:xfrm>
              <a:custGeom>
                <a:avLst/>
                <a:gdLst/>
                <a:ahLst/>
                <a:cxnLst>
                  <a:cxn ang="0">
                    <a:pos x="0" y="233"/>
                  </a:cxn>
                  <a:cxn ang="0">
                    <a:pos x="466" y="0"/>
                  </a:cxn>
                </a:cxnLst>
                <a:rect l="0" t="0" r="r" b="b"/>
                <a:pathLst>
                  <a:path w="466" h="233">
                    <a:moveTo>
                      <a:pt x="0" y="233"/>
                    </a:moveTo>
                    <a:lnTo>
                      <a:pt x="466" y="0"/>
                    </a:lnTo>
                  </a:path>
                </a:pathLst>
              </a:custGeom>
              <a:noFill/>
              <a:ln w="5061">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19" name="TextBox 18"/>
            <p:cNvSpPr txBox="1"/>
            <p:nvPr/>
          </p:nvSpPr>
          <p:spPr>
            <a:xfrm>
              <a:off x="2192795" y="3203684"/>
              <a:ext cx="601447" cy="369332"/>
            </a:xfrm>
            <a:prstGeom prst="rect">
              <a:avLst/>
            </a:prstGeom>
            <a:noFill/>
          </p:spPr>
          <p:txBody>
            <a:bodyPr wrap="none" rtlCol="0">
              <a:spAutoFit/>
            </a:bodyPr>
            <a:lstStyle/>
            <a:p>
              <a:r>
                <a:rPr lang="en-GB" i="1" dirty="0" smtClean="0"/>
                <a:t>killed</a:t>
              </a:r>
              <a:endParaRPr lang="en-GB" i="1" dirty="0"/>
            </a:p>
          </p:txBody>
        </p:sp>
        <p:sp>
          <p:nvSpPr>
            <p:cNvPr id="20" name="TextBox 19"/>
            <p:cNvSpPr txBox="1"/>
            <p:nvPr/>
          </p:nvSpPr>
          <p:spPr>
            <a:xfrm>
              <a:off x="3739134" y="3068960"/>
              <a:ext cx="293670" cy="369332"/>
            </a:xfrm>
            <a:prstGeom prst="rect">
              <a:avLst/>
            </a:prstGeom>
            <a:noFill/>
          </p:spPr>
          <p:txBody>
            <a:bodyPr wrap="none" rtlCol="0">
              <a:spAutoFit/>
            </a:bodyPr>
            <a:lstStyle/>
            <a:p>
              <a:r>
                <a:rPr lang="en-US" i="1" dirty="0" smtClean="0"/>
                <a:t>e</a:t>
              </a:r>
              <a:r>
                <a:rPr lang="en-US" i="1" baseline="-25000" dirty="0" smtClean="0"/>
                <a:t>i</a:t>
              </a:r>
              <a:endParaRPr lang="en-GB" i="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pPr eaLnBrk="1" hangingPunct="1"/>
            <a:r>
              <a:rPr lang="en-GB" smtClean="0"/>
              <a:t>Propositions as functions</a:t>
            </a:r>
          </a:p>
        </p:txBody>
      </p:sp>
      <p:sp>
        <p:nvSpPr>
          <p:cNvPr id="501763" name="Rectangle 3"/>
          <p:cNvSpPr>
            <a:spLocks noGrp="1" noChangeArrowheads="1"/>
          </p:cNvSpPr>
          <p:nvPr>
            <p:ph type="body" idx="1"/>
          </p:nvPr>
        </p:nvSpPr>
        <p:spPr/>
        <p:txBody>
          <a:bodyPr/>
          <a:lstStyle/>
          <a:p>
            <a:pPr eaLnBrk="1" hangingPunct="1"/>
            <a:r>
              <a:rPr lang="en-GB" dirty="0" smtClean="0"/>
              <a:t>What we’ve said so far about propositions could be formalised as follows:</a:t>
            </a:r>
          </a:p>
          <a:p>
            <a:pPr lvl="1"/>
            <a:r>
              <a:rPr lang="en-GB" dirty="0" smtClean="0"/>
              <a:t>A proposition is a function from possible worlds to truth values.</a:t>
            </a:r>
          </a:p>
          <a:p>
            <a:pPr lvl="1"/>
            <a:endParaRPr lang="en-GB" dirty="0" smtClean="0"/>
          </a:p>
          <a:p>
            <a:pPr eaLnBrk="1" hangingPunct="1"/>
            <a:endParaRPr lang="en-GB" dirty="0" smtClean="0"/>
          </a:p>
          <a:p>
            <a:pPr eaLnBrk="1" hangingPunct="1"/>
            <a:r>
              <a:rPr lang="en-GB" dirty="0" smtClean="0"/>
              <a:t>In other words, understanding a proposition means being able to check, for any conceivable possible world, whether the proposition is true in that world or not.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017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76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017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An interim summary</a:t>
            </a:r>
            <a:endParaRPr lang="en-GB" dirty="0"/>
          </a:p>
        </p:txBody>
      </p:sp>
      <p:sp>
        <p:nvSpPr>
          <p:cNvPr id="6" name="Content Placeholder 5"/>
          <p:cNvSpPr>
            <a:spLocks noGrp="1"/>
          </p:cNvSpPr>
          <p:nvPr>
            <p:ph sz="quarter" idx="1"/>
          </p:nvPr>
        </p:nvSpPr>
        <p:spPr/>
        <p:txBody>
          <a:bodyPr/>
          <a:lstStyle/>
          <a:p>
            <a:r>
              <a:rPr lang="en-GB" dirty="0" smtClean="0"/>
              <a:t>Names refer. In model-theoretic terms, names denote individuals in the world.</a:t>
            </a:r>
          </a:p>
          <a:p>
            <a:endParaRPr lang="en-GB" dirty="0" smtClean="0"/>
          </a:p>
          <a:p>
            <a:r>
              <a:rPr lang="en-GB" dirty="0" smtClean="0"/>
              <a:t>Predicates (adjectives, verbs, </a:t>
            </a:r>
            <a:r>
              <a:rPr lang="en-GB" dirty="0" err="1" smtClean="0"/>
              <a:t>nominals</a:t>
            </a:r>
            <a:r>
              <a:rPr lang="en-GB" dirty="0" smtClean="0"/>
              <a:t>) are properties. They are saturated by terms denoting individuals to yield propositions.</a:t>
            </a:r>
          </a:p>
          <a:p>
            <a:endParaRPr lang="en-GB" dirty="0" smtClean="0"/>
          </a:p>
          <a:p>
            <a:r>
              <a:rPr lang="en-GB" dirty="0" smtClean="0"/>
              <a:t>A compositional analysis looks at the role of each in the syntactic context in which it occurs. Different manners of combination can yield </a:t>
            </a:r>
            <a:r>
              <a:rPr lang="en-GB" smtClean="0"/>
              <a:t>different interpretations.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pPr eaLnBrk="1" hangingPunct="1"/>
            <a:r>
              <a:rPr lang="en-GB" smtClean="0"/>
              <a:t>Propositions as functions (II)</a:t>
            </a:r>
          </a:p>
        </p:txBody>
      </p:sp>
      <p:sp>
        <p:nvSpPr>
          <p:cNvPr id="502787" name="Rectangle 3"/>
          <p:cNvSpPr>
            <a:spLocks noGrp="1" noChangeArrowheads="1"/>
          </p:cNvSpPr>
          <p:nvPr>
            <p:ph type="body" idx="1"/>
          </p:nvPr>
        </p:nvSpPr>
        <p:spPr>
          <a:xfrm>
            <a:off x="566738" y="1752600"/>
            <a:ext cx="8001000" cy="3908425"/>
          </a:xfrm>
        </p:spPr>
        <p:txBody>
          <a:bodyPr/>
          <a:lstStyle/>
          <a:p>
            <a:pPr eaLnBrk="1" hangingPunct="1"/>
            <a:r>
              <a:rPr lang="en-GB" sz="2600" dirty="0" smtClean="0"/>
              <a:t>This situation could be modelled like this:</a:t>
            </a:r>
          </a:p>
          <a:p>
            <a:pPr eaLnBrk="1" hangingPunct="1"/>
            <a:endParaRPr lang="en-GB" sz="2600" dirty="0" smtClean="0"/>
          </a:p>
          <a:p>
            <a:pPr eaLnBrk="1" hangingPunct="1"/>
            <a:endParaRPr lang="en-GB" sz="2600" dirty="0" smtClean="0"/>
          </a:p>
          <a:p>
            <a:pPr eaLnBrk="1" hangingPunct="1"/>
            <a:endParaRPr lang="en-GB" sz="2600" dirty="0" smtClean="0"/>
          </a:p>
          <a:p>
            <a:pPr eaLnBrk="1" hangingPunct="1"/>
            <a:endParaRPr lang="en-GB" sz="2600" dirty="0" smtClean="0"/>
          </a:p>
          <a:p>
            <a:pPr eaLnBrk="1" hangingPunct="1"/>
            <a:r>
              <a:rPr lang="en-GB" sz="2600" dirty="0" smtClean="0"/>
              <a:t>In other words, we can view a proposition as a </a:t>
            </a:r>
            <a:r>
              <a:rPr lang="en-GB" sz="2600" dirty="0" smtClean="0">
                <a:solidFill>
                  <a:schemeClr val="accent2"/>
                </a:solidFill>
              </a:rPr>
              <a:t>function from possible worlds to truth values</a:t>
            </a:r>
            <a:r>
              <a:rPr lang="en-GB" sz="2600" dirty="0" smtClean="0"/>
              <a:t>.</a:t>
            </a:r>
          </a:p>
          <a:p>
            <a:pPr eaLnBrk="1" hangingPunct="1">
              <a:buFont typeface="Wingdings" pitchFamily="2" charset="2"/>
              <a:buNone/>
            </a:pPr>
            <a:endParaRPr lang="en-GB" sz="2600" dirty="0" smtClean="0"/>
          </a:p>
          <a:p>
            <a:pPr eaLnBrk="1" hangingPunct="1">
              <a:buFont typeface="Wingdings" pitchFamily="2" charset="2"/>
              <a:buNone/>
            </a:pPr>
            <a:endParaRPr lang="en-GB" sz="2600" dirty="0" smtClean="0"/>
          </a:p>
        </p:txBody>
      </p:sp>
      <p:sp>
        <p:nvSpPr>
          <p:cNvPr id="20485" name="Text Box 4"/>
          <p:cNvSpPr txBox="1">
            <a:spLocks noChangeArrowheads="1"/>
          </p:cNvSpPr>
          <p:nvPr/>
        </p:nvSpPr>
        <p:spPr bwMode="auto">
          <a:xfrm>
            <a:off x="3779838" y="2852738"/>
            <a:ext cx="2087562" cy="392112"/>
          </a:xfrm>
          <a:prstGeom prst="rect">
            <a:avLst/>
          </a:prstGeom>
          <a:noFill/>
          <a:ln w="25400" algn="ctr">
            <a:solidFill>
              <a:schemeClr val="tx1"/>
            </a:solidFill>
            <a:miter lim="800000"/>
            <a:headEnd/>
            <a:tailEnd/>
          </a:ln>
        </p:spPr>
        <p:txBody>
          <a:bodyPr>
            <a:spAutoFit/>
          </a:bodyPr>
          <a:lstStyle/>
          <a:p>
            <a:pPr>
              <a:spcBef>
                <a:spcPct val="50000"/>
              </a:spcBef>
            </a:pPr>
            <a:r>
              <a:rPr lang="en-GB"/>
              <a:t>Proposition</a:t>
            </a:r>
          </a:p>
        </p:txBody>
      </p:sp>
      <p:pic>
        <p:nvPicPr>
          <p:cNvPr id="20486" name="Picture 5" descr="world"/>
          <p:cNvPicPr>
            <a:picLocks noChangeAspect="1" noChangeArrowheads="1"/>
          </p:cNvPicPr>
          <p:nvPr/>
        </p:nvPicPr>
        <p:blipFill>
          <a:blip r:embed="rId2" cstate="print"/>
          <a:srcRect/>
          <a:stretch>
            <a:fillRect/>
          </a:stretch>
        </p:blipFill>
        <p:spPr bwMode="auto">
          <a:xfrm>
            <a:off x="1331913" y="2492375"/>
            <a:ext cx="1038225" cy="1223963"/>
          </a:xfrm>
          <a:prstGeom prst="rect">
            <a:avLst/>
          </a:prstGeom>
          <a:noFill/>
          <a:ln w="9525">
            <a:noFill/>
            <a:miter lim="800000"/>
            <a:headEnd/>
            <a:tailEnd/>
          </a:ln>
        </p:spPr>
      </p:pic>
      <p:sp>
        <p:nvSpPr>
          <p:cNvPr id="20487" name="Line 6"/>
          <p:cNvSpPr>
            <a:spLocks noChangeShapeType="1"/>
          </p:cNvSpPr>
          <p:nvPr/>
        </p:nvSpPr>
        <p:spPr bwMode="auto">
          <a:xfrm>
            <a:off x="2411413" y="3068638"/>
            <a:ext cx="1223962" cy="0"/>
          </a:xfrm>
          <a:prstGeom prst="line">
            <a:avLst/>
          </a:prstGeom>
          <a:noFill/>
          <a:ln w="9525">
            <a:solidFill>
              <a:schemeClr val="tx1"/>
            </a:solidFill>
            <a:round/>
            <a:headEnd/>
            <a:tailEnd type="triangle" w="med" len="med"/>
          </a:ln>
        </p:spPr>
        <p:txBody>
          <a:bodyPr wrap="none" anchor="ctr"/>
          <a:lstStyle/>
          <a:p>
            <a:endParaRPr lang="en-GB"/>
          </a:p>
        </p:txBody>
      </p:sp>
      <p:sp>
        <p:nvSpPr>
          <p:cNvPr id="20488" name="Line 7"/>
          <p:cNvSpPr>
            <a:spLocks noChangeShapeType="1"/>
          </p:cNvSpPr>
          <p:nvPr/>
        </p:nvSpPr>
        <p:spPr bwMode="auto">
          <a:xfrm>
            <a:off x="5940425" y="3068638"/>
            <a:ext cx="1584325" cy="0"/>
          </a:xfrm>
          <a:prstGeom prst="line">
            <a:avLst/>
          </a:prstGeom>
          <a:noFill/>
          <a:ln w="9525">
            <a:solidFill>
              <a:schemeClr val="tx1"/>
            </a:solidFill>
            <a:round/>
            <a:headEnd/>
            <a:tailEnd type="triangle" w="med" len="med"/>
          </a:ln>
        </p:spPr>
        <p:txBody>
          <a:bodyPr wrap="none" anchor="ctr"/>
          <a:lstStyle/>
          <a:p>
            <a:endParaRPr lang="en-GB"/>
          </a:p>
        </p:txBody>
      </p:sp>
      <p:sp>
        <p:nvSpPr>
          <p:cNvPr id="20489" name="Text Box 8"/>
          <p:cNvSpPr txBox="1">
            <a:spLocks noChangeArrowheads="1"/>
          </p:cNvSpPr>
          <p:nvPr/>
        </p:nvSpPr>
        <p:spPr bwMode="auto">
          <a:xfrm>
            <a:off x="7505700" y="2795588"/>
            <a:ext cx="325438" cy="366712"/>
          </a:xfrm>
          <a:prstGeom prst="rect">
            <a:avLst/>
          </a:prstGeom>
          <a:noFill/>
          <a:ln w="9525" algn="ctr">
            <a:noFill/>
            <a:miter lim="800000"/>
            <a:headEnd/>
            <a:tailEnd/>
          </a:ln>
        </p:spPr>
        <p:txBody>
          <a:bodyPr wrap="none">
            <a:spAutoFit/>
          </a:bodyPr>
          <a:lstStyle/>
          <a:p>
            <a:r>
              <a:rPr lang="en-GB"/>
              <a:t>T</a:t>
            </a:r>
          </a:p>
        </p:txBody>
      </p:sp>
      <p:sp>
        <p:nvSpPr>
          <p:cNvPr id="20490" name="Text Box 9"/>
          <p:cNvSpPr txBox="1">
            <a:spLocks noChangeArrowheads="1"/>
          </p:cNvSpPr>
          <p:nvPr/>
        </p:nvSpPr>
        <p:spPr bwMode="auto">
          <a:xfrm>
            <a:off x="7524750" y="3429000"/>
            <a:ext cx="315913" cy="366713"/>
          </a:xfrm>
          <a:prstGeom prst="rect">
            <a:avLst/>
          </a:prstGeom>
          <a:noFill/>
          <a:ln w="9525" algn="ctr">
            <a:noFill/>
            <a:miter lim="800000"/>
            <a:headEnd/>
            <a:tailEnd/>
          </a:ln>
        </p:spPr>
        <p:txBody>
          <a:bodyPr wrap="none">
            <a:spAutoFit/>
          </a:bodyPr>
          <a:lstStyle/>
          <a:p>
            <a:r>
              <a:rPr lang="en-GB"/>
              <a:t>F</a:t>
            </a:r>
          </a:p>
        </p:txBody>
      </p:sp>
      <p:sp>
        <p:nvSpPr>
          <p:cNvPr id="20491" name="Line 10"/>
          <p:cNvSpPr>
            <a:spLocks noChangeShapeType="1"/>
          </p:cNvSpPr>
          <p:nvPr/>
        </p:nvSpPr>
        <p:spPr bwMode="auto">
          <a:xfrm>
            <a:off x="6011863" y="3140075"/>
            <a:ext cx="1584325" cy="504825"/>
          </a:xfrm>
          <a:prstGeom prst="line">
            <a:avLst/>
          </a:prstGeom>
          <a:noFill/>
          <a:ln w="9525">
            <a:solidFill>
              <a:schemeClr val="tx1"/>
            </a:solidFill>
            <a:round/>
            <a:headEnd/>
            <a:tailEnd type="triangle" w="med" len="med"/>
          </a:ln>
        </p:spPr>
        <p:txBody>
          <a:bodyPr wrap="none" anchor="ct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27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theory</a:t>
            </a:r>
            <a:endParaRPr lang="en-GB" dirty="0"/>
          </a:p>
        </p:txBody>
      </p:sp>
      <p:sp>
        <p:nvSpPr>
          <p:cNvPr id="3" name="Content Placeholder 2"/>
          <p:cNvSpPr>
            <a:spLocks noGrp="1"/>
          </p:cNvSpPr>
          <p:nvPr>
            <p:ph sz="quarter" idx="1"/>
          </p:nvPr>
        </p:nvSpPr>
        <p:spPr/>
        <p:txBody>
          <a:bodyPr/>
          <a:lstStyle/>
          <a:p>
            <a:r>
              <a:rPr lang="en-GB" dirty="0" smtClean="0"/>
              <a:t>The kind of semantics we’ll be doing is often called</a:t>
            </a:r>
            <a:r>
              <a:rPr lang="en-GB" dirty="0" smtClean="0">
                <a:solidFill>
                  <a:schemeClr val="accent1"/>
                </a:solidFill>
              </a:rPr>
              <a:t> model-theoretic</a:t>
            </a:r>
            <a:r>
              <a:rPr lang="en-GB" dirty="0" smtClean="0"/>
              <a:t>.</a:t>
            </a:r>
          </a:p>
          <a:p>
            <a:endParaRPr lang="en-GB" dirty="0" smtClean="0"/>
          </a:p>
          <a:p>
            <a:r>
              <a:rPr lang="en-GB" dirty="0" smtClean="0"/>
              <a:t>That’s because we assume that interpretation is carried out relative to a model of the world. A model is:</a:t>
            </a:r>
          </a:p>
          <a:p>
            <a:pPr lvl="1"/>
            <a:r>
              <a:rPr lang="en-GB" dirty="0" smtClean="0"/>
              <a:t>A structured domain of the relevant entities which allows us to interpret all the expressions of our meta-language.</a:t>
            </a:r>
          </a:p>
          <a:p>
            <a:pPr lvl="1"/>
            <a:r>
              <a:rPr lang="en-GB" dirty="0" smtClean="0"/>
              <a:t>For now, think of it as a “small partial model of the world”</a:t>
            </a:r>
          </a:p>
          <a:p>
            <a:pPr lvl="1"/>
            <a:r>
              <a:rPr lang="en-GB" dirty="0" smtClean="0"/>
              <a:t>A natural language expression will be translated into the (logical) meta-language and interpreted according to the model.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Models and formal systems</a:t>
            </a:r>
            <a:endParaRPr lang="en-GB" dirty="0"/>
          </a:p>
        </p:txBody>
      </p:sp>
      <p:sp>
        <p:nvSpPr>
          <p:cNvPr id="3" name="Content Placeholder 2"/>
          <p:cNvSpPr>
            <a:spLocks noGrp="1"/>
          </p:cNvSpPr>
          <p:nvPr>
            <p:ph sz="quarter" idx="1"/>
          </p:nvPr>
        </p:nvSpPr>
        <p:spPr/>
        <p:txBody>
          <a:bodyPr/>
          <a:lstStyle/>
          <a:p>
            <a:r>
              <a:rPr lang="en-GB" dirty="0" smtClean="0"/>
              <a:t>Models are used to make precise the semantics of many formal systems (as well as Natural Languages).</a:t>
            </a:r>
          </a:p>
          <a:p>
            <a:r>
              <a:rPr lang="en-GB" dirty="0" smtClean="0"/>
              <a:t>Given a formal theory, a model specifies the minimal structure (abstract or concrete) needed in order to interpret all the primitive statements in the theory.</a:t>
            </a:r>
          </a:p>
          <a:p>
            <a:pPr lvl="1"/>
            <a:r>
              <a:rPr lang="en-GB" dirty="0" smtClean="0"/>
              <a:t>(In formal systems, we also require that the model is such that all the true statements of the theory come out true in the model.)</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GB" dirty="0" smtClean="0"/>
              <a:t>Models and natural language</a:t>
            </a:r>
          </a:p>
        </p:txBody>
      </p:sp>
      <p:sp>
        <p:nvSpPr>
          <p:cNvPr id="506883" name="Rectangle 3"/>
          <p:cNvSpPr>
            <a:spLocks noGrp="1" noChangeArrowheads="1"/>
          </p:cNvSpPr>
          <p:nvPr>
            <p:ph type="body" idx="1"/>
          </p:nvPr>
        </p:nvSpPr>
        <p:spPr/>
        <p:txBody>
          <a:bodyPr/>
          <a:lstStyle/>
          <a:p>
            <a:pPr eaLnBrk="1" hangingPunct="1">
              <a:lnSpc>
                <a:spcPct val="80000"/>
              </a:lnSpc>
            </a:pPr>
            <a:r>
              <a:rPr lang="en-GB" sz="2600" dirty="0" smtClean="0"/>
              <a:t>Components of a model:</a:t>
            </a:r>
          </a:p>
          <a:p>
            <a:pPr eaLnBrk="1" hangingPunct="1">
              <a:lnSpc>
                <a:spcPct val="80000"/>
              </a:lnSpc>
            </a:pPr>
            <a:endParaRPr lang="en-GB" sz="2600" dirty="0" smtClean="0"/>
          </a:p>
          <a:p>
            <a:pPr lvl="1" eaLnBrk="1" hangingPunct="1">
              <a:lnSpc>
                <a:spcPct val="80000"/>
              </a:lnSpc>
            </a:pPr>
            <a:r>
              <a:rPr lang="en-GB" sz="2200" dirty="0" smtClean="0"/>
              <a:t>a universe of individuals </a:t>
            </a:r>
            <a:r>
              <a:rPr lang="en-GB" sz="2200" dirty="0" smtClean="0">
                <a:solidFill>
                  <a:schemeClr val="accent2"/>
                </a:solidFill>
              </a:rPr>
              <a:t>U</a:t>
            </a:r>
            <a:r>
              <a:rPr lang="en-GB" sz="2200" dirty="0" smtClean="0"/>
              <a:t> </a:t>
            </a:r>
          </a:p>
          <a:p>
            <a:pPr lvl="1" eaLnBrk="1" hangingPunct="1">
              <a:lnSpc>
                <a:spcPct val="80000"/>
              </a:lnSpc>
            </a:pPr>
            <a:r>
              <a:rPr lang="en-GB" sz="2200" dirty="0" smtClean="0"/>
              <a:t>an interpretation function </a:t>
            </a:r>
            <a:r>
              <a:rPr lang="en-GB" sz="2200" dirty="0" smtClean="0">
                <a:solidFill>
                  <a:schemeClr val="accent2"/>
                </a:solidFill>
              </a:rPr>
              <a:t>I</a:t>
            </a:r>
            <a:r>
              <a:rPr lang="en-GB" sz="2200" dirty="0" smtClean="0"/>
              <a:t> which assigns semantic values to our constants.</a:t>
            </a:r>
          </a:p>
          <a:p>
            <a:pPr lvl="1" eaLnBrk="1" hangingPunct="1">
              <a:lnSpc>
                <a:spcPct val="80000"/>
              </a:lnSpc>
            </a:pPr>
            <a:r>
              <a:rPr lang="en-GB" sz="2200" dirty="0" smtClean="0"/>
              <a:t>the truth values {T,F} as usual (for propositions)</a:t>
            </a:r>
          </a:p>
          <a:p>
            <a:pPr lvl="1" eaLnBrk="1" hangingPunct="1">
              <a:lnSpc>
                <a:spcPct val="80000"/>
              </a:lnSpc>
            </a:pPr>
            <a:endParaRPr lang="en-GB" sz="2200" dirty="0" smtClean="0"/>
          </a:p>
          <a:p>
            <a:pPr lvl="1" eaLnBrk="1" hangingPunct="1">
              <a:lnSpc>
                <a:spcPct val="80000"/>
              </a:lnSpc>
            </a:pPr>
            <a:r>
              <a:rPr lang="en-GB" sz="2200" dirty="0" smtClean="0"/>
              <a:t>Formally: </a:t>
            </a:r>
            <a:r>
              <a:rPr lang="en-GB" sz="2200" dirty="0" smtClean="0">
                <a:solidFill>
                  <a:schemeClr val="accent2"/>
                </a:solidFill>
              </a:rPr>
              <a:t>M = &lt;U,I&gt;</a:t>
            </a:r>
          </a:p>
          <a:p>
            <a:pPr lvl="2" eaLnBrk="1" hangingPunct="1">
              <a:lnSpc>
                <a:spcPct val="80000"/>
              </a:lnSpc>
            </a:pPr>
            <a:r>
              <a:rPr lang="en-GB" sz="2100" dirty="0" smtClean="0"/>
              <a:t>“Model M is made up of U and 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68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688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0688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688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688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0688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511</TotalTime>
  <Words>2957</Words>
  <Application>Microsoft Office PowerPoint</Application>
  <PresentationFormat>On-screen Show (4:3)</PresentationFormat>
  <Paragraphs>366</Paragraphs>
  <Slides>50</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53" baseType="lpstr">
      <vt:lpstr>Equity</vt:lpstr>
      <vt:lpstr>Equation</vt:lpstr>
      <vt:lpstr>Document</vt:lpstr>
      <vt:lpstr>LIN3021 Formal Semantics Lecture 2</vt:lpstr>
      <vt:lpstr>Aims</vt:lpstr>
      <vt:lpstr>From worlds to models</vt:lpstr>
      <vt:lpstr>A bit of notation</vt:lpstr>
      <vt:lpstr>Propositions as functions</vt:lpstr>
      <vt:lpstr>Propositions as functions (II)</vt:lpstr>
      <vt:lpstr>Model theory</vt:lpstr>
      <vt:lpstr>Models and formal systems</vt:lpstr>
      <vt:lpstr>Models and natural language</vt:lpstr>
      <vt:lpstr>Constructing a world</vt:lpstr>
      <vt:lpstr>Assigning referents to constants</vt:lpstr>
      <vt:lpstr>Predicates</vt:lpstr>
      <vt:lpstr>Assigning extensions to predicates</vt:lpstr>
      <vt:lpstr>More formally…</vt:lpstr>
      <vt:lpstr>For two-place predicates</vt:lpstr>
      <vt:lpstr>Propositions</vt:lpstr>
      <vt:lpstr>Complex formulas</vt:lpstr>
      <vt:lpstr>Truth tables and models</vt:lpstr>
      <vt:lpstr>Complex formulas: example</vt:lpstr>
      <vt:lpstr>Compositionality</vt:lpstr>
      <vt:lpstr>Frege’s principle</vt:lpstr>
      <vt:lpstr>Productivity and combinatoriality</vt:lpstr>
      <vt:lpstr>Compositional semantics</vt:lpstr>
      <vt:lpstr>Compositional semantics and truth</vt:lpstr>
      <vt:lpstr>An initial case study</vt:lpstr>
      <vt:lpstr>Predication</vt:lpstr>
      <vt:lpstr>Names and reference</vt:lpstr>
      <vt:lpstr>Predicates and saturation</vt:lpstr>
      <vt:lpstr>Predicates and saturation</vt:lpstr>
      <vt:lpstr>Predicates and saturation</vt:lpstr>
      <vt:lpstr>The syntax-semantics correspondence</vt:lpstr>
      <vt:lpstr>The syntax-semantics correspondence</vt:lpstr>
      <vt:lpstr>An illustration</vt:lpstr>
      <vt:lpstr>Implications of the distinction</vt:lpstr>
      <vt:lpstr>The two approaches in context</vt:lpstr>
      <vt:lpstr>Simplifying the semantic rules</vt:lpstr>
      <vt:lpstr>Some implications</vt:lpstr>
      <vt:lpstr>Why bother with syntax and semantics?</vt:lpstr>
      <vt:lpstr>Half full and half empty</vt:lpstr>
      <vt:lpstr>Half full and half empty</vt:lpstr>
      <vt:lpstr>Other kinds of predicates</vt:lpstr>
      <vt:lpstr>Other predicates</vt:lpstr>
      <vt:lpstr>Adjectives and predicate nominals</vt:lpstr>
      <vt:lpstr>Adjectives and predicate nomimals</vt:lpstr>
      <vt:lpstr>The meaning of be</vt:lpstr>
      <vt:lpstr>The meaning of a</vt:lpstr>
      <vt:lpstr>Transitive verbs</vt:lpstr>
      <vt:lpstr>Relative clauses</vt:lpstr>
      <vt:lpstr>Relative clauses: a rough estimation</vt:lpstr>
      <vt:lpstr>An interim summary</vt:lpstr>
    </vt:vector>
  </TitlesOfParts>
  <Company>University of Aberdeen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LIN3021 Formal Semantics Lecture 1</dc:title>
  <dc:creator>bertugatt</dc:creator>
  <cp:lastModifiedBy>bertugatt</cp:lastModifiedBy>
  <cp:revision>51</cp:revision>
  <dcterms:created xsi:type="dcterms:W3CDTF">2011-02-03T14:10:53Z</dcterms:created>
  <dcterms:modified xsi:type="dcterms:W3CDTF">2011-02-26T17:16:52Z</dcterms:modified>
</cp:coreProperties>
</file>