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77" r:id="rId4"/>
    <p:sldId id="276" r:id="rId5"/>
    <p:sldId id="278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1" r:id="rId17"/>
    <p:sldId id="292" r:id="rId18"/>
    <p:sldId id="293" r:id="rId19"/>
    <p:sldId id="294" r:id="rId20"/>
    <p:sldId id="297" r:id="rId21"/>
    <p:sldId id="298" r:id="rId22"/>
    <p:sldId id="299" r:id="rId23"/>
    <p:sldId id="300" r:id="rId24"/>
    <p:sldId id="30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47B-77FF-44D4-A44D-ED86A2CC3658}" type="datetimeFigureOut">
              <a:rPr lang="en-GB" smtClean="0"/>
              <a:pPr/>
              <a:t>03/03/2011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D3ADA5B-2F3C-49F0-8B4C-4910F2ADBAB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47B-77FF-44D4-A44D-ED86A2CC3658}" type="datetimeFigureOut">
              <a:rPr lang="en-GB" smtClean="0"/>
              <a:pPr/>
              <a:t>03/03/2011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DA5B-2F3C-49F0-8B4C-4910F2ADBA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47B-77FF-44D4-A44D-ED86A2CC3658}" type="datetimeFigureOut">
              <a:rPr lang="en-GB" smtClean="0"/>
              <a:pPr/>
              <a:t>03/03/2011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DA5B-2F3C-49F0-8B4C-4910F2ADBA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47B-77FF-44D4-A44D-ED86A2CC3658}" type="datetimeFigureOut">
              <a:rPr lang="en-GB" smtClean="0"/>
              <a:pPr/>
              <a:t>03/03/2011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DA5B-2F3C-49F0-8B4C-4910F2ADBAB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47B-77FF-44D4-A44D-ED86A2CC3658}" type="datetimeFigureOut">
              <a:rPr lang="en-GB" smtClean="0"/>
              <a:pPr/>
              <a:t>03/03/2011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D3ADA5B-2F3C-49F0-8B4C-4910F2ADBA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47B-77FF-44D4-A44D-ED86A2CC3658}" type="datetimeFigureOut">
              <a:rPr lang="en-GB" smtClean="0"/>
              <a:pPr/>
              <a:t>03/03/2011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DA5B-2F3C-49F0-8B4C-4910F2ADBAB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47B-77FF-44D4-A44D-ED86A2CC3658}" type="datetimeFigureOut">
              <a:rPr lang="en-GB" smtClean="0"/>
              <a:pPr/>
              <a:t>03/03/2011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DA5B-2F3C-49F0-8B4C-4910F2ADBAB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47B-77FF-44D4-A44D-ED86A2CC3658}" type="datetimeFigureOut">
              <a:rPr lang="en-GB" smtClean="0"/>
              <a:pPr/>
              <a:t>03/03/2011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DA5B-2F3C-49F0-8B4C-4910F2ADBA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47B-77FF-44D4-A44D-ED86A2CC3658}" type="datetimeFigureOut">
              <a:rPr lang="en-GB" smtClean="0"/>
              <a:pPr/>
              <a:t>03/03/2011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DA5B-2F3C-49F0-8B4C-4910F2ADBA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47B-77FF-44D4-A44D-ED86A2CC3658}" type="datetimeFigureOut">
              <a:rPr lang="en-GB" smtClean="0"/>
              <a:pPr/>
              <a:t>03/03/2011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DA5B-2F3C-49F0-8B4C-4910F2ADBAB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47B-77FF-44D4-A44D-ED86A2CC3658}" type="datetimeFigureOut">
              <a:rPr lang="en-GB" smtClean="0"/>
              <a:pPr/>
              <a:t>03/03/2011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D3ADA5B-2F3C-49F0-8B4C-4910F2ADBAB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963647B-77FF-44D4-A44D-ED86A2CC3658}" type="datetimeFigureOut">
              <a:rPr lang="en-GB" smtClean="0"/>
              <a:pPr/>
              <a:t>03/03/2011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D3ADA5B-2F3C-49F0-8B4C-4910F2ADBAB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t-MT" dirty="0" smtClean="0"/>
              <a:t>Albert Gatt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t-MT" dirty="0" smtClean="0"/>
              <a:t>LIN3021 Formal Semantics</a:t>
            </a:r>
            <a:br>
              <a:rPr lang="mt-MT" dirty="0" smtClean="0"/>
            </a:br>
            <a:r>
              <a:rPr lang="mt-MT" dirty="0" smtClean="0"/>
              <a:t>Lecture </a:t>
            </a:r>
            <a:r>
              <a:rPr lang="en-GB" dirty="0" smtClean="0"/>
              <a:t>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2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Compositional semantics for propositional logic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Basic vocabulary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600" smtClean="0"/>
              <a:t>individual constants: </a:t>
            </a:r>
            <a:r>
              <a:rPr lang="en-GB" sz="2600" smtClean="0">
                <a:solidFill>
                  <a:schemeClr val="accent2"/>
                </a:solidFill>
              </a:rPr>
              <a:t>a, b, c,…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individual variables: </a:t>
            </a:r>
            <a:r>
              <a:rPr lang="en-GB" sz="2600" smtClean="0">
                <a:solidFill>
                  <a:schemeClr val="accent2"/>
                </a:solidFill>
              </a:rPr>
              <a:t>x, y, z…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predicate variables: </a:t>
            </a:r>
            <a:r>
              <a:rPr lang="en-GB" sz="2600" smtClean="0">
                <a:solidFill>
                  <a:schemeClr val="accent2"/>
                </a:solidFill>
              </a:rPr>
              <a:t>P, Q, R…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quantifiers: </a:t>
            </a:r>
            <a:r>
              <a:rPr lang="en-US" sz="2100" smtClean="0">
                <a:solidFill>
                  <a:schemeClr val="accent2"/>
                </a:solidFill>
                <a:sym typeface="Symbol" pitchFamily="18" charset="2"/>
              </a:rPr>
              <a:t>, 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2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600" smtClean="0"/>
              <a:t>Also, from propositional logic: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propositional variables: </a:t>
            </a:r>
            <a:r>
              <a:rPr lang="en-GB" sz="2600" smtClean="0">
                <a:solidFill>
                  <a:schemeClr val="accent2"/>
                </a:solidFill>
              </a:rPr>
              <a:t>p, q, r…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logical connectives: </a:t>
            </a:r>
            <a:r>
              <a:rPr lang="en-GB" sz="2600" smtClean="0">
                <a:solidFill>
                  <a:schemeClr val="accent2"/>
                </a:solidFill>
              </a:rPr>
              <a:t>¬, </a:t>
            </a:r>
            <a:r>
              <a:rPr lang="en-US" sz="2600" smtClean="0">
                <a:solidFill>
                  <a:schemeClr val="accent2"/>
                </a:solidFill>
                <a:sym typeface="Symbol" pitchFamily="18" charset="2"/>
              </a:rPr>
              <a:t>, , -&gt;, </a:t>
            </a:r>
            <a:r>
              <a:rPr lang="en-US" sz="2500" smtClean="0">
                <a:solidFill>
                  <a:schemeClr val="accent2"/>
                </a:solidFill>
                <a:sym typeface="Symbol" pitchFamily="18" charset="2"/>
              </a:rPr>
              <a:t>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parentheses: </a:t>
            </a:r>
            <a:r>
              <a:rPr lang="en-GB" sz="2600" smtClean="0">
                <a:solidFill>
                  <a:schemeClr val="accent2"/>
                </a:solidFill>
              </a:rPr>
              <a:t>(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Some conventions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We will use t1, t2, etc to stand for any </a:t>
            </a:r>
            <a:r>
              <a:rPr lang="en-GB" smtClean="0">
                <a:solidFill>
                  <a:schemeClr val="accent2"/>
                </a:solidFill>
              </a:rPr>
              <a:t>individual term</a:t>
            </a:r>
            <a:r>
              <a:rPr lang="en-GB" smtClean="0"/>
              <a:t>:</a:t>
            </a:r>
          </a:p>
          <a:p>
            <a:pPr lvl="1" eaLnBrk="1" hangingPunct="1"/>
            <a:r>
              <a:rPr lang="en-GB" smtClean="0"/>
              <a:t>a variable; or </a:t>
            </a:r>
          </a:p>
          <a:p>
            <a:pPr lvl="1" eaLnBrk="1" hangingPunct="1"/>
            <a:r>
              <a:rPr lang="en-GB" smtClean="0"/>
              <a:t>an individual constant.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We will use Greek letters (</a:t>
            </a:r>
            <a:r>
              <a:rPr lang="el-GR" smtClean="0"/>
              <a:t>α</a:t>
            </a:r>
            <a:r>
              <a:rPr lang="en-GB" smtClean="0"/>
              <a:t>, </a:t>
            </a:r>
            <a:r>
              <a:rPr lang="el-GR" smtClean="0"/>
              <a:t>β</a:t>
            </a:r>
            <a:r>
              <a:rPr lang="en-GB" smtClean="0"/>
              <a:t>…) to stand for well-formed formulas of predicate logic.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Syntactic rules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571500" indent="-571500">
              <a:lnSpc>
                <a:spcPct val="90000"/>
              </a:lnSpc>
              <a:buFont typeface="+mj-lt"/>
              <a:buAutoNum type="arabicPeriod"/>
            </a:pPr>
            <a:r>
              <a:rPr lang="en-GB" dirty="0" smtClean="0"/>
              <a:t>If </a:t>
            </a:r>
            <a:r>
              <a:rPr lang="en-GB" dirty="0" smtClean="0">
                <a:solidFill>
                  <a:schemeClr val="accent1"/>
                </a:solidFill>
              </a:rPr>
              <a:t>t</a:t>
            </a:r>
            <a:r>
              <a:rPr lang="en-GB" baseline="-25000" dirty="0" smtClean="0">
                <a:solidFill>
                  <a:schemeClr val="accent1"/>
                </a:solidFill>
              </a:rPr>
              <a:t>1</a:t>
            </a:r>
            <a:r>
              <a:rPr lang="en-GB" dirty="0" smtClean="0">
                <a:solidFill>
                  <a:schemeClr val="accent1"/>
                </a:solidFill>
              </a:rPr>
              <a:t>, t</a:t>
            </a:r>
            <a:r>
              <a:rPr lang="en-GB" baseline="-25000" dirty="0" smtClean="0">
                <a:solidFill>
                  <a:schemeClr val="accent1"/>
                </a:solidFill>
              </a:rPr>
              <a:t>2</a:t>
            </a:r>
            <a:r>
              <a:rPr lang="en-GB" dirty="0" smtClean="0">
                <a:solidFill>
                  <a:schemeClr val="accent1"/>
                </a:solidFill>
              </a:rPr>
              <a:t>, …, </a:t>
            </a:r>
            <a:r>
              <a:rPr lang="en-GB" dirty="0" err="1" smtClean="0">
                <a:solidFill>
                  <a:schemeClr val="accent1"/>
                </a:solidFill>
              </a:rPr>
              <a:t>t</a:t>
            </a:r>
            <a:r>
              <a:rPr lang="en-GB" baseline="-25000" dirty="0" err="1" smtClean="0">
                <a:solidFill>
                  <a:schemeClr val="accent1"/>
                </a:solidFill>
              </a:rPr>
              <a:t>n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dirty="0" smtClean="0"/>
              <a:t>are individual terms, and </a:t>
            </a:r>
            <a:r>
              <a:rPr lang="en-GB" dirty="0" smtClean="0">
                <a:solidFill>
                  <a:schemeClr val="accent1"/>
                </a:solidFill>
              </a:rPr>
              <a:t>P</a:t>
            </a:r>
            <a:r>
              <a:rPr lang="en-GB" dirty="0" smtClean="0"/>
              <a:t> is an n-place predicate, then </a:t>
            </a:r>
            <a:r>
              <a:rPr lang="en-GB" dirty="0" smtClean="0">
                <a:solidFill>
                  <a:schemeClr val="accent1"/>
                </a:solidFill>
              </a:rPr>
              <a:t>P(t</a:t>
            </a:r>
            <a:r>
              <a:rPr lang="en-GB" baseline="-25000" dirty="0" smtClean="0">
                <a:solidFill>
                  <a:schemeClr val="accent1"/>
                </a:solidFill>
              </a:rPr>
              <a:t>1</a:t>
            </a:r>
            <a:r>
              <a:rPr lang="en-GB" dirty="0" smtClean="0">
                <a:solidFill>
                  <a:schemeClr val="accent1"/>
                </a:solidFill>
              </a:rPr>
              <a:t>, t</a:t>
            </a:r>
            <a:r>
              <a:rPr lang="en-GB" baseline="-25000" dirty="0" smtClean="0">
                <a:solidFill>
                  <a:schemeClr val="accent1"/>
                </a:solidFill>
              </a:rPr>
              <a:t>2</a:t>
            </a:r>
            <a:r>
              <a:rPr lang="en-GB" dirty="0" smtClean="0">
                <a:solidFill>
                  <a:schemeClr val="accent1"/>
                </a:solidFill>
              </a:rPr>
              <a:t>, …, </a:t>
            </a:r>
            <a:r>
              <a:rPr lang="en-GB" dirty="0" err="1" smtClean="0">
                <a:solidFill>
                  <a:schemeClr val="accent1"/>
                </a:solidFill>
              </a:rPr>
              <a:t>t</a:t>
            </a:r>
            <a:r>
              <a:rPr lang="en-GB" baseline="-25000" dirty="0" err="1" smtClean="0">
                <a:solidFill>
                  <a:schemeClr val="accent1"/>
                </a:solidFill>
              </a:rPr>
              <a:t>n</a:t>
            </a:r>
            <a:r>
              <a:rPr lang="en-GB" dirty="0" smtClean="0">
                <a:solidFill>
                  <a:schemeClr val="accent1"/>
                </a:solidFill>
              </a:rPr>
              <a:t>) </a:t>
            </a:r>
            <a:r>
              <a:rPr lang="en-GB" dirty="0" smtClean="0"/>
              <a:t>is a </a:t>
            </a:r>
            <a:r>
              <a:rPr lang="en-GB" dirty="0" err="1" smtClean="0"/>
              <a:t>wff</a:t>
            </a:r>
            <a:r>
              <a:rPr lang="en-GB" dirty="0" smtClean="0"/>
              <a:t>.</a:t>
            </a:r>
          </a:p>
          <a:p>
            <a:pPr marL="495300" indent="-495300">
              <a:lnSpc>
                <a:spcPct val="90000"/>
              </a:lnSpc>
              <a:buFont typeface="Wingdings" pitchFamily="2" charset="2"/>
              <a:buAutoNum type="arabicPeriod"/>
            </a:pPr>
            <a:endParaRPr lang="en-GB" sz="2100" dirty="0" smtClean="0"/>
          </a:p>
          <a:p>
            <a:pPr marL="495300" indent="-4953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2100" dirty="0" smtClean="0"/>
              <a:t>If </a:t>
            </a:r>
            <a:r>
              <a:rPr lang="el-GR" sz="2100" dirty="0" smtClean="0"/>
              <a:t>α</a:t>
            </a:r>
            <a:r>
              <a:rPr lang="en-GB" sz="2100" dirty="0" smtClean="0"/>
              <a:t> is a </a:t>
            </a:r>
            <a:r>
              <a:rPr lang="en-GB" sz="2100" dirty="0" err="1" smtClean="0"/>
              <a:t>wff</a:t>
            </a:r>
            <a:r>
              <a:rPr lang="en-GB" sz="2100" dirty="0" smtClean="0"/>
              <a:t> and </a:t>
            </a:r>
            <a:r>
              <a:rPr lang="el-GR" sz="2100" dirty="0" smtClean="0"/>
              <a:t>β</a:t>
            </a:r>
            <a:r>
              <a:rPr lang="en-GB" sz="2100" dirty="0" smtClean="0"/>
              <a:t> is a </a:t>
            </a:r>
            <a:r>
              <a:rPr lang="en-GB" sz="2100" dirty="0" err="1" smtClean="0"/>
              <a:t>wff</a:t>
            </a:r>
            <a:r>
              <a:rPr lang="en-GB" sz="2100" dirty="0" smtClean="0"/>
              <a:t>, then the following are also </a:t>
            </a:r>
            <a:r>
              <a:rPr lang="en-GB" sz="2100" dirty="0" err="1" smtClean="0"/>
              <a:t>wffs</a:t>
            </a:r>
            <a:r>
              <a:rPr lang="en-GB" sz="2100" dirty="0" smtClean="0"/>
              <a:t>:</a:t>
            </a:r>
          </a:p>
          <a:p>
            <a:pPr marL="77724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GB" sz="2000" dirty="0" smtClean="0"/>
              <a:t>¬</a:t>
            </a:r>
            <a:r>
              <a:rPr lang="el-GR" sz="2000" dirty="0" smtClean="0"/>
              <a:t>α</a:t>
            </a:r>
            <a:endParaRPr lang="en-GB" sz="2000" dirty="0" smtClean="0"/>
          </a:p>
          <a:p>
            <a:pPr marL="77724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GB" sz="2000" dirty="0" smtClean="0"/>
              <a:t>(</a:t>
            </a:r>
            <a:r>
              <a:rPr lang="el-GR" sz="2000" dirty="0" smtClean="0"/>
              <a:t>α</a:t>
            </a:r>
            <a:r>
              <a:rPr lang="en-GB" sz="2000" dirty="0" smtClean="0"/>
              <a:t> </a:t>
            </a:r>
            <a:r>
              <a:rPr lang="en-US" sz="2000" dirty="0" smtClean="0">
                <a:sym typeface="Symbol" pitchFamily="18" charset="2"/>
              </a:rPr>
              <a:t></a:t>
            </a:r>
            <a:r>
              <a:rPr lang="el-GR" sz="2000" dirty="0" smtClean="0"/>
              <a:t> β</a:t>
            </a:r>
            <a:r>
              <a:rPr lang="en-GB" sz="2000" dirty="0" smtClean="0"/>
              <a:t>)</a:t>
            </a:r>
          </a:p>
          <a:p>
            <a:pPr marL="77724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GB" sz="2000" dirty="0" smtClean="0"/>
              <a:t>(</a:t>
            </a:r>
            <a:r>
              <a:rPr lang="el-GR" sz="2000" dirty="0" smtClean="0"/>
              <a:t>α</a:t>
            </a:r>
            <a:r>
              <a:rPr lang="en-GB" sz="2000" dirty="0" smtClean="0"/>
              <a:t> </a:t>
            </a:r>
            <a:r>
              <a:rPr lang="en-US" sz="2000" dirty="0" smtClean="0">
                <a:sym typeface="Symbol" pitchFamily="18" charset="2"/>
              </a:rPr>
              <a:t></a:t>
            </a:r>
            <a:r>
              <a:rPr lang="el-GR" sz="2000" dirty="0" smtClean="0"/>
              <a:t> β</a:t>
            </a:r>
            <a:r>
              <a:rPr lang="en-GB" sz="2000" dirty="0" smtClean="0"/>
              <a:t>)</a:t>
            </a:r>
          </a:p>
          <a:p>
            <a:pPr marL="77724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GB" sz="2000" dirty="0" smtClean="0"/>
              <a:t>(</a:t>
            </a:r>
            <a:r>
              <a:rPr lang="el-GR" sz="2000" dirty="0" smtClean="0"/>
              <a:t>α</a:t>
            </a:r>
            <a:r>
              <a:rPr lang="en-GB" sz="2000" dirty="0" smtClean="0"/>
              <a:t> </a:t>
            </a:r>
            <a:r>
              <a:rPr lang="en-GB" sz="2000" dirty="0" smtClean="0">
                <a:sym typeface="Wingdings" pitchFamily="2" charset="2"/>
              </a:rPr>
              <a:t></a:t>
            </a:r>
            <a:r>
              <a:rPr lang="el-GR" sz="2000" dirty="0" smtClean="0"/>
              <a:t> β</a:t>
            </a:r>
            <a:r>
              <a:rPr lang="en-GB" sz="2000" dirty="0" smtClean="0"/>
              <a:t>)</a:t>
            </a:r>
          </a:p>
          <a:p>
            <a:pPr marL="77724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GB" sz="2000" dirty="0" smtClean="0"/>
              <a:t>(</a:t>
            </a:r>
            <a:r>
              <a:rPr lang="el-GR" sz="2000" dirty="0" smtClean="0"/>
              <a:t>α</a:t>
            </a:r>
            <a:r>
              <a:rPr lang="en-GB" sz="2000" dirty="0" smtClean="0"/>
              <a:t> </a:t>
            </a:r>
            <a:r>
              <a:rPr lang="en-US" sz="1900" dirty="0" smtClean="0">
                <a:sym typeface="Symbol" pitchFamily="18" charset="2"/>
              </a:rPr>
              <a:t> </a:t>
            </a:r>
            <a:r>
              <a:rPr lang="el-GR" sz="2000" dirty="0" smtClean="0"/>
              <a:t>β</a:t>
            </a:r>
            <a:r>
              <a:rPr lang="en-GB" sz="2000" dirty="0" smtClean="0"/>
              <a:t>)</a:t>
            </a:r>
          </a:p>
          <a:p>
            <a:pPr marL="502920" indent="-457200">
              <a:lnSpc>
                <a:spcPct val="90000"/>
              </a:lnSpc>
              <a:buFont typeface="+mj-lt"/>
              <a:buAutoNum type="arabicPeriod"/>
            </a:pPr>
            <a:endParaRPr lang="en-GB" dirty="0" smtClean="0"/>
          </a:p>
          <a:p>
            <a:pPr marL="502920" indent="-457200">
              <a:lnSpc>
                <a:spcPct val="90000"/>
              </a:lnSpc>
              <a:buFont typeface="+mj-lt"/>
              <a:buAutoNum type="arabicPeriod"/>
            </a:pPr>
            <a:r>
              <a:rPr lang="en-GB" dirty="0" smtClean="0"/>
              <a:t>If </a:t>
            </a:r>
            <a:r>
              <a:rPr lang="el-GR" sz="2800" dirty="0" smtClean="0"/>
              <a:t>α</a:t>
            </a:r>
            <a:r>
              <a:rPr lang="en-GB" sz="2800" dirty="0" smtClean="0"/>
              <a:t> is a </a:t>
            </a:r>
            <a:r>
              <a:rPr lang="en-GB" sz="2800" dirty="0" err="1" smtClean="0"/>
              <a:t>wff</a:t>
            </a:r>
            <a:r>
              <a:rPr lang="en-GB" sz="2800" dirty="0" smtClean="0"/>
              <a:t> and </a:t>
            </a:r>
            <a:r>
              <a:rPr lang="en-GB" sz="2800" i="1" dirty="0" smtClean="0"/>
              <a:t>v</a:t>
            </a:r>
            <a:r>
              <a:rPr lang="en-GB" sz="2800" dirty="0" smtClean="0"/>
              <a:t> is a variable, then </a:t>
            </a:r>
            <a:r>
              <a:rPr lang="en-GB" sz="2800" dirty="0" smtClean="0">
                <a:solidFill>
                  <a:schemeClr val="accent1"/>
                </a:solidFill>
              </a:rPr>
              <a:t>(</a:t>
            </a:r>
            <a:r>
              <a:rPr lang="en-US" sz="2800" dirty="0" smtClean="0">
                <a:solidFill>
                  <a:schemeClr val="accent1"/>
                </a:solidFill>
                <a:sym typeface="Symbol" pitchFamily="18" charset="2"/>
              </a:rPr>
              <a:t>v)</a:t>
            </a:r>
            <a:r>
              <a:rPr lang="el-GR" dirty="0" smtClean="0">
                <a:solidFill>
                  <a:schemeClr val="accent1"/>
                </a:solidFill>
              </a:rPr>
              <a:t>α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dirty="0" smtClean="0"/>
              <a:t>is a </a:t>
            </a:r>
            <a:r>
              <a:rPr lang="en-GB" dirty="0" err="1" smtClean="0"/>
              <a:t>wff</a:t>
            </a:r>
            <a:endParaRPr lang="en-GB" dirty="0" smtClean="0"/>
          </a:p>
          <a:p>
            <a:pPr marL="502920" indent="-457200">
              <a:lnSpc>
                <a:spcPct val="90000"/>
              </a:lnSpc>
              <a:buFont typeface="+mj-lt"/>
              <a:buAutoNum type="arabicPeriod"/>
            </a:pPr>
            <a:endParaRPr lang="en-GB" dirty="0" smtClean="0"/>
          </a:p>
          <a:p>
            <a:pPr marL="502920" indent="-457200">
              <a:lnSpc>
                <a:spcPct val="90000"/>
              </a:lnSpc>
              <a:buFont typeface="+mj-lt"/>
              <a:buAutoNum type="arabicPeriod"/>
            </a:pPr>
            <a:r>
              <a:rPr lang="en-GB" dirty="0" smtClean="0"/>
              <a:t>If </a:t>
            </a:r>
            <a:r>
              <a:rPr lang="el-GR" sz="2400" dirty="0" smtClean="0"/>
              <a:t>α</a:t>
            </a:r>
            <a:r>
              <a:rPr lang="en-GB" sz="2400" dirty="0" smtClean="0"/>
              <a:t> is a </a:t>
            </a:r>
            <a:r>
              <a:rPr lang="en-GB" sz="2400" dirty="0" err="1" smtClean="0"/>
              <a:t>wff</a:t>
            </a:r>
            <a:r>
              <a:rPr lang="en-GB" sz="2400" dirty="0" smtClean="0"/>
              <a:t> and </a:t>
            </a:r>
            <a:r>
              <a:rPr lang="en-GB" sz="2400" i="1" dirty="0" smtClean="0"/>
              <a:t>v</a:t>
            </a:r>
            <a:r>
              <a:rPr lang="en-GB" sz="2400" dirty="0" smtClean="0"/>
              <a:t> is a variable, then </a:t>
            </a:r>
            <a:r>
              <a:rPr lang="en-GB" sz="2400" dirty="0" smtClean="0">
                <a:solidFill>
                  <a:schemeClr val="accent1"/>
                </a:solidFill>
              </a:rPr>
              <a:t>(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</a:t>
            </a:r>
            <a:r>
              <a:rPr lang="en-US" sz="2400" dirty="0" smtClean="0">
                <a:solidFill>
                  <a:schemeClr val="accent1"/>
                </a:solidFill>
                <a:sym typeface="Symbol" pitchFamily="18" charset="2"/>
              </a:rPr>
              <a:t>v)</a:t>
            </a:r>
            <a:r>
              <a:rPr lang="el-GR" dirty="0" smtClean="0">
                <a:solidFill>
                  <a:schemeClr val="accent1"/>
                </a:solidFill>
              </a:rPr>
              <a:t>α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dirty="0" smtClean="0"/>
              <a:t>is a </a:t>
            </a:r>
            <a:r>
              <a:rPr lang="en-GB" dirty="0" err="1" smtClean="0"/>
              <a:t>wff</a:t>
            </a:r>
            <a:endParaRPr lang="en-GB" dirty="0" smtClean="0"/>
          </a:p>
          <a:p>
            <a:pPr marL="502920" indent="-457200">
              <a:lnSpc>
                <a:spcPct val="90000"/>
              </a:lnSpc>
              <a:buFont typeface="+mj-lt"/>
              <a:buAutoNum type="arabicPeriod"/>
            </a:pPr>
            <a:endParaRPr lang="en-GB" dirty="0" smtClean="0"/>
          </a:p>
          <a:p>
            <a:pPr marL="502920" indent="-457200">
              <a:lnSpc>
                <a:spcPct val="90000"/>
              </a:lnSpc>
              <a:buFont typeface="+mj-lt"/>
              <a:buAutoNum type="arabicPeriod"/>
            </a:pPr>
            <a:r>
              <a:rPr lang="en-GB" dirty="0" smtClean="0"/>
              <a:t>Only the formulas constructed with these rules are </a:t>
            </a:r>
            <a:r>
              <a:rPr lang="en-GB" dirty="0" err="1" smtClean="0"/>
              <a:t>wff’s</a:t>
            </a:r>
            <a:r>
              <a:rPr lang="en-GB" dirty="0" smtClean="0"/>
              <a:t> of predicate logic.</a:t>
            </a:r>
          </a:p>
          <a:p>
            <a:pPr marL="502920" indent="-457200">
              <a:lnSpc>
                <a:spcPct val="90000"/>
              </a:lnSpc>
              <a:buFont typeface="+mj-lt"/>
              <a:buAutoNum type="arabicPeriod"/>
            </a:pPr>
            <a:endParaRPr lang="en-GB" dirty="0" smtClean="0"/>
          </a:p>
          <a:p>
            <a:pPr marL="502920" indent="-457200">
              <a:lnSpc>
                <a:spcPct val="90000"/>
              </a:lnSpc>
              <a:buFont typeface="+mj-lt"/>
              <a:buAutoNum type="arabicPeriod"/>
            </a:pPr>
            <a:endParaRPr lang="en-GB" dirty="0" smtClean="0"/>
          </a:p>
        </p:txBody>
      </p:sp>
      <p:sp>
        <p:nvSpPr>
          <p:cNvPr id="5" name="Rectangle 4"/>
          <p:cNvSpPr/>
          <p:nvPr/>
        </p:nvSpPr>
        <p:spPr>
          <a:xfrm>
            <a:off x="5724128" y="116632"/>
            <a:ext cx="30243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1"/>
                </a:solidFill>
              </a:rPr>
              <a:t>If </a:t>
            </a:r>
            <a:r>
              <a:rPr lang="el-GR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α</a:t>
            </a:r>
            <a:r>
              <a:rPr lang="en-GB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is a </a:t>
            </a:r>
            <a:r>
              <a:rPr lang="en-GB" dirty="0" err="1" smtClean="0">
                <a:solidFill>
                  <a:schemeClr val="accent1"/>
                </a:solidFill>
                <a:latin typeface="Times New Roman"/>
                <a:cs typeface="Times New Roman"/>
              </a:rPr>
              <a:t>wff</a:t>
            </a:r>
            <a:r>
              <a:rPr lang="en-GB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 then </a:t>
            </a:r>
            <a:r>
              <a:rPr lang="el-GR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γ</a:t>
            </a:r>
            <a:r>
              <a:rPr lang="en-GB" dirty="0" smtClean="0">
                <a:solidFill>
                  <a:schemeClr val="accent1"/>
                </a:solidFill>
              </a:rPr>
              <a:t> = C(</a:t>
            </a:r>
            <a:r>
              <a:rPr lang="el-GR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α</a:t>
            </a:r>
            <a:r>
              <a:rPr lang="en-GB" dirty="0" smtClean="0">
                <a:solidFill>
                  <a:schemeClr val="accent1"/>
                </a:solidFill>
              </a:rPr>
              <a:t>) is a </a:t>
            </a:r>
            <a:r>
              <a:rPr lang="en-GB" dirty="0" err="1" smtClean="0">
                <a:solidFill>
                  <a:schemeClr val="accent1"/>
                </a:solidFill>
              </a:rPr>
              <a:t>wff</a:t>
            </a:r>
            <a:r>
              <a:rPr lang="en-GB" dirty="0" smtClean="0">
                <a:solidFill>
                  <a:schemeClr val="accent1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1"/>
                </a:solidFill>
              </a:rPr>
              <a:t>If </a:t>
            </a:r>
            <a:r>
              <a:rPr lang="el-GR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α</a:t>
            </a:r>
            <a:r>
              <a:rPr lang="en-GB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is a </a:t>
            </a:r>
            <a:r>
              <a:rPr lang="en-GB" dirty="0" err="1" smtClean="0">
                <a:solidFill>
                  <a:schemeClr val="accent1"/>
                </a:solidFill>
                <a:latin typeface="Times New Roman"/>
                <a:cs typeface="Times New Roman"/>
              </a:rPr>
              <a:t>wff</a:t>
            </a:r>
            <a:r>
              <a:rPr lang="en-GB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and </a:t>
            </a:r>
            <a:r>
              <a:rPr lang="el-GR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β</a:t>
            </a:r>
            <a:r>
              <a:rPr lang="en-GB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is a </a:t>
            </a:r>
            <a:r>
              <a:rPr lang="en-GB" dirty="0" err="1" smtClean="0">
                <a:solidFill>
                  <a:schemeClr val="accent1"/>
                </a:solidFill>
                <a:latin typeface="Times New Roman"/>
                <a:cs typeface="Times New Roman"/>
              </a:rPr>
              <a:t>wff</a:t>
            </a:r>
            <a:r>
              <a:rPr lang="en-GB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, then </a:t>
            </a:r>
            <a:r>
              <a:rPr lang="el-GR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γ</a:t>
            </a:r>
            <a:r>
              <a:rPr lang="en-GB" dirty="0" smtClean="0">
                <a:solidFill>
                  <a:schemeClr val="accent1"/>
                </a:solidFill>
              </a:rPr>
              <a:t> = F(</a:t>
            </a:r>
            <a:r>
              <a:rPr lang="el-GR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α</a:t>
            </a:r>
            <a:r>
              <a:rPr lang="en-GB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,</a:t>
            </a:r>
            <a:r>
              <a:rPr lang="el-GR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β</a:t>
            </a:r>
            <a:r>
              <a:rPr lang="en-GB" dirty="0" smtClean="0">
                <a:solidFill>
                  <a:schemeClr val="accent1"/>
                </a:solidFill>
              </a:rPr>
              <a:t>) is a </a:t>
            </a:r>
            <a:r>
              <a:rPr lang="en-GB" dirty="0" err="1" smtClean="0">
                <a:solidFill>
                  <a:schemeClr val="accent1"/>
                </a:solidFill>
              </a:rPr>
              <a:t>wff</a:t>
            </a:r>
            <a:r>
              <a:rPr lang="en-GB" dirty="0" smtClean="0">
                <a:solidFill>
                  <a:schemeClr val="accent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Semantics of Predicate Logic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For PL, we need to deal with variables and other individual terms. So it’s crucial to specify a model:</a:t>
            </a:r>
          </a:p>
          <a:p>
            <a:pPr lvl="1"/>
            <a:r>
              <a:rPr lang="en-GB" dirty="0" smtClean="0"/>
              <a:t>M = &lt;U,I&gt; where</a:t>
            </a:r>
          </a:p>
          <a:p>
            <a:pPr lvl="2"/>
            <a:r>
              <a:rPr lang="en-GB" dirty="0" smtClean="0"/>
              <a:t>U is our domain of individuals (what our variables range over)</a:t>
            </a:r>
          </a:p>
          <a:p>
            <a:pPr lvl="2"/>
            <a:r>
              <a:rPr lang="en-GB" dirty="0" smtClean="0"/>
              <a:t>I is our interpretation function</a:t>
            </a:r>
          </a:p>
          <a:p>
            <a:endParaRPr lang="en-GB" dirty="0" smtClean="0"/>
          </a:p>
          <a:p>
            <a:r>
              <a:rPr lang="en-GB" dirty="0" smtClean="0"/>
              <a:t>We’ll use last week’s model as our example:</a:t>
            </a:r>
          </a:p>
          <a:p>
            <a:pPr lvl="1"/>
            <a:r>
              <a:rPr lang="en-GB" dirty="0" smtClean="0"/>
              <a:t>U = {Isabel Osmond, Emma Bovary, Alexander </a:t>
            </a:r>
            <a:r>
              <a:rPr lang="en-GB" dirty="0" err="1" smtClean="0"/>
              <a:t>Portnoy</a:t>
            </a:r>
            <a:r>
              <a:rPr lang="en-GB" dirty="0" smtClean="0"/>
              <a:t>, Beowulf}</a:t>
            </a:r>
          </a:p>
          <a:p>
            <a:pPr lvl="1"/>
            <a:endParaRPr lang="en-GB" dirty="0" smtClean="0"/>
          </a:p>
          <a:p>
            <a:pPr lvl="2"/>
            <a:endParaRPr lang="en-GB" dirty="0" smtClean="0"/>
          </a:p>
          <a:p>
            <a:r>
              <a:rPr lang="en-GB" dirty="0" smtClean="0"/>
              <a:t>We also need to introduce a </a:t>
            </a:r>
            <a:r>
              <a:rPr lang="en-GB" dirty="0" smtClean="0">
                <a:solidFill>
                  <a:schemeClr val="accent1"/>
                </a:solidFill>
              </a:rPr>
              <a:t>variable assignment function (denoted </a:t>
            </a:r>
            <a:r>
              <a:rPr lang="en-GB" i="1" dirty="0" smtClean="0">
                <a:solidFill>
                  <a:schemeClr val="accent1"/>
                </a:solidFill>
              </a:rPr>
              <a:t>g</a:t>
            </a:r>
            <a:r>
              <a:rPr lang="en-GB" dirty="0" smtClean="0">
                <a:solidFill>
                  <a:schemeClr val="accent1"/>
                </a:solidFill>
              </a:rPr>
              <a:t>)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Roughly, this is just a function that, given a domain U, assigns each variable in a formula some value in U.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Variable assignments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Consider:</a:t>
            </a:r>
          </a:p>
          <a:p>
            <a:pPr lvl="1"/>
            <a:r>
              <a:rPr lang="en-US" dirty="0" smtClean="0">
                <a:sym typeface="Symbol" pitchFamily="18" charset="2"/>
              </a:rPr>
              <a:t></a:t>
            </a:r>
            <a:r>
              <a:rPr lang="en-US" dirty="0" err="1" smtClean="0">
                <a:sym typeface="Symbol" pitchFamily="18" charset="2"/>
              </a:rPr>
              <a:t>x.clever</a:t>
            </a:r>
            <a:r>
              <a:rPr lang="en-US" dirty="0" smtClean="0">
                <a:sym typeface="Symbol" pitchFamily="18" charset="2"/>
              </a:rPr>
              <a:t>(x)</a:t>
            </a:r>
          </a:p>
          <a:p>
            <a:pPr lvl="2"/>
            <a:r>
              <a:rPr lang="en-GB" dirty="0" smtClean="0"/>
              <a:t>“Some </a:t>
            </a:r>
            <a:r>
              <a:rPr lang="en-GB" i="1" dirty="0" smtClean="0"/>
              <a:t>x</a:t>
            </a:r>
            <a:r>
              <a:rPr lang="en-GB" dirty="0" smtClean="0"/>
              <a:t> is clever.”</a:t>
            </a:r>
          </a:p>
          <a:p>
            <a:pPr lvl="1"/>
            <a:r>
              <a:rPr lang="en-GB" i="1" dirty="0" smtClean="0"/>
              <a:t>x</a:t>
            </a:r>
            <a:r>
              <a:rPr lang="en-GB" dirty="0" smtClean="0"/>
              <a:t> “stands for” some individual in the domain U.</a:t>
            </a:r>
            <a:endParaRPr lang="en-GB" i="1" dirty="0" smtClean="0"/>
          </a:p>
          <a:p>
            <a:r>
              <a:rPr lang="en-GB" dirty="0" smtClean="0"/>
              <a:t>To determine whether this is true, we need to determine some value for </a:t>
            </a:r>
            <a:r>
              <a:rPr lang="en-GB" i="1" dirty="0" smtClean="0"/>
              <a:t>x</a:t>
            </a:r>
            <a:r>
              <a:rPr lang="en-GB" dirty="0" smtClean="0"/>
              <a:t> – there must be at least one which makes the formula come out true.</a:t>
            </a:r>
          </a:p>
          <a:p>
            <a:r>
              <a:rPr lang="en-GB" dirty="0" smtClean="0"/>
              <a:t>Suppose our model stipulates that:</a:t>
            </a:r>
          </a:p>
          <a:p>
            <a:pPr lvl="1"/>
            <a:r>
              <a:rPr lang="en-GB" dirty="0" smtClean="0">
                <a:solidFill>
                  <a:schemeClr val="accent1"/>
                </a:solidFill>
              </a:rPr>
              <a:t>[[clever]]</a:t>
            </a:r>
            <a:r>
              <a:rPr lang="en-GB" baseline="30000" dirty="0" smtClean="0">
                <a:solidFill>
                  <a:schemeClr val="accent1"/>
                </a:solidFill>
              </a:rPr>
              <a:t>M</a:t>
            </a:r>
            <a:r>
              <a:rPr lang="en-GB" i="1" dirty="0" smtClean="0">
                <a:solidFill>
                  <a:schemeClr val="accent1"/>
                </a:solidFill>
              </a:rPr>
              <a:t> </a:t>
            </a:r>
            <a:r>
              <a:rPr lang="en-GB" dirty="0" smtClean="0"/>
              <a:t>= {A. </a:t>
            </a:r>
            <a:r>
              <a:rPr lang="en-GB" dirty="0" err="1" smtClean="0"/>
              <a:t>Portnoy</a:t>
            </a:r>
            <a:r>
              <a:rPr lang="en-GB" dirty="0" smtClean="0"/>
              <a:t>, E. Bovary, I. Osmond}</a:t>
            </a:r>
          </a:p>
          <a:p>
            <a:pPr lvl="1"/>
            <a:r>
              <a:rPr lang="en-GB" dirty="0" smtClean="0"/>
              <a:t>If we start with </a:t>
            </a:r>
            <a:r>
              <a:rPr lang="en-GB" i="1" dirty="0" smtClean="0"/>
              <a:t>x = Beowulf</a:t>
            </a:r>
            <a:r>
              <a:rPr lang="en-GB" dirty="0" smtClean="0"/>
              <a:t>, then the formula is false.</a:t>
            </a:r>
          </a:p>
          <a:p>
            <a:pPr lvl="1"/>
            <a:r>
              <a:rPr lang="en-GB" dirty="0" smtClean="0"/>
              <a:t>We need to </a:t>
            </a:r>
            <a:r>
              <a:rPr lang="en-GB" dirty="0" smtClean="0">
                <a:solidFill>
                  <a:schemeClr val="accent1"/>
                </a:solidFill>
              </a:rPr>
              <a:t>test alternative values of </a:t>
            </a:r>
            <a:r>
              <a:rPr lang="en-GB" i="1" dirty="0" smtClean="0">
                <a:solidFill>
                  <a:schemeClr val="accent1"/>
                </a:solidFill>
              </a:rPr>
              <a:t>x</a:t>
            </a:r>
            <a:r>
              <a:rPr lang="en-GB" dirty="0" smtClean="0">
                <a:solidFill>
                  <a:schemeClr val="accent1"/>
                </a:solidFill>
              </a:rPr>
              <a:t> while we’re interpreting the formula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772400" cy="56207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Semantic rules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908720"/>
            <a:ext cx="7772400" cy="5616624"/>
          </a:xfrm>
        </p:spPr>
        <p:txBody>
          <a:bodyPr>
            <a:normAutofit fontScale="77500" lnSpcReduction="20000"/>
          </a:bodyPr>
          <a:lstStyle/>
          <a:p>
            <a:pPr marL="495300" indent="-4953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2100" dirty="0" smtClean="0"/>
              <a:t>If </a:t>
            </a:r>
            <a:r>
              <a:rPr lang="el-GR" sz="2400" dirty="0" smtClean="0"/>
              <a:t>α</a:t>
            </a:r>
            <a:r>
              <a:rPr lang="en-GB" sz="2400" dirty="0" smtClean="0"/>
              <a:t> is a constant, then [[</a:t>
            </a:r>
            <a:r>
              <a:rPr lang="el-GR" sz="2400" dirty="0" smtClean="0"/>
              <a:t>α</a:t>
            </a:r>
            <a:r>
              <a:rPr lang="en-GB" sz="2400" dirty="0" smtClean="0"/>
              <a:t>]]</a:t>
            </a:r>
            <a:r>
              <a:rPr lang="en-GB" sz="2400" baseline="30000" dirty="0" err="1" smtClean="0"/>
              <a:t>M,g</a:t>
            </a:r>
            <a:r>
              <a:rPr lang="en-GB" sz="2400" dirty="0" smtClean="0"/>
              <a:t> = I(</a:t>
            </a:r>
            <a:r>
              <a:rPr lang="el-GR" sz="2400" dirty="0" smtClean="0"/>
              <a:t>α</a:t>
            </a:r>
            <a:r>
              <a:rPr lang="en-GB" sz="2400" dirty="0" smtClean="0"/>
              <a:t>)</a:t>
            </a:r>
          </a:p>
          <a:p>
            <a:pPr marL="769620" lvl="1" indent="-495300">
              <a:lnSpc>
                <a:spcPct val="90000"/>
              </a:lnSpc>
            </a:pPr>
            <a:r>
              <a:rPr lang="en-GB" sz="1900" dirty="0" smtClean="0"/>
              <a:t>Constants are fixed by our interpretation function</a:t>
            </a:r>
          </a:p>
          <a:p>
            <a:pPr marL="495300" indent="-495300">
              <a:lnSpc>
                <a:spcPct val="90000"/>
              </a:lnSpc>
              <a:buFont typeface="Wingdings" pitchFamily="2" charset="2"/>
              <a:buAutoNum type="arabicPeriod"/>
            </a:pPr>
            <a:endParaRPr lang="en-GB" sz="2100" dirty="0" smtClean="0"/>
          </a:p>
          <a:p>
            <a:pPr marL="495300" indent="-4953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2100" dirty="0" smtClean="0"/>
              <a:t>If </a:t>
            </a:r>
            <a:r>
              <a:rPr lang="el-GR" sz="2400" dirty="0" smtClean="0"/>
              <a:t>α</a:t>
            </a:r>
            <a:r>
              <a:rPr lang="en-GB" sz="2400" dirty="0" smtClean="0"/>
              <a:t> is a variable, then [[</a:t>
            </a:r>
            <a:r>
              <a:rPr lang="el-GR" sz="2400" dirty="0" smtClean="0"/>
              <a:t>α</a:t>
            </a:r>
            <a:r>
              <a:rPr lang="en-GB" sz="2400" dirty="0" smtClean="0"/>
              <a:t>]]</a:t>
            </a:r>
            <a:r>
              <a:rPr lang="en-GB" sz="2400" baseline="30000" dirty="0" err="1" smtClean="0"/>
              <a:t>M,g</a:t>
            </a:r>
            <a:r>
              <a:rPr lang="en-GB" sz="2400" dirty="0" smtClean="0"/>
              <a:t> = g(</a:t>
            </a:r>
            <a:r>
              <a:rPr lang="el-GR" sz="2400" dirty="0" smtClean="0"/>
              <a:t>α</a:t>
            </a:r>
            <a:r>
              <a:rPr lang="en-GB" sz="2400" dirty="0" smtClean="0"/>
              <a:t>)</a:t>
            </a:r>
          </a:p>
          <a:p>
            <a:pPr marL="769620" lvl="1" indent="-495300">
              <a:lnSpc>
                <a:spcPct val="90000"/>
              </a:lnSpc>
            </a:pPr>
            <a:r>
              <a:rPr lang="en-GB" sz="1900" dirty="0" smtClean="0"/>
              <a:t>Variables are assigned by our variable assignment function</a:t>
            </a:r>
          </a:p>
          <a:p>
            <a:pPr marL="495300" indent="-495300">
              <a:lnSpc>
                <a:spcPct val="90000"/>
              </a:lnSpc>
              <a:buFont typeface="+mj-lt"/>
              <a:buAutoNum type="arabicPeriod"/>
            </a:pPr>
            <a:endParaRPr lang="en-GB" sz="2100" dirty="0" smtClean="0"/>
          </a:p>
          <a:p>
            <a:pPr marL="495300" indent="-495300">
              <a:lnSpc>
                <a:spcPct val="90000"/>
              </a:lnSpc>
              <a:buFont typeface="+mj-lt"/>
              <a:buAutoNum type="arabicPeriod"/>
            </a:pPr>
            <a:r>
              <a:rPr lang="en-GB" sz="2100" dirty="0" smtClean="0"/>
              <a:t>If P is an </a:t>
            </a:r>
            <a:r>
              <a:rPr lang="en-GB" sz="2100" i="1" dirty="0" smtClean="0"/>
              <a:t>n-</a:t>
            </a:r>
            <a:r>
              <a:rPr lang="en-GB" sz="2100" dirty="0" err="1" smtClean="0"/>
              <a:t>ary</a:t>
            </a:r>
            <a:r>
              <a:rPr lang="en-GB" sz="2100" dirty="0" smtClean="0"/>
              <a:t> predicate and </a:t>
            </a:r>
            <a:r>
              <a:rPr lang="en-GB" sz="2100" i="1" dirty="0" smtClean="0"/>
              <a:t>t</a:t>
            </a:r>
            <a:r>
              <a:rPr lang="en-GB" sz="2100" i="1" baseline="-25000" dirty="0" smtClean="0"/>
              <a:t>1</a:t>
            </a:r>
            <a:r>
              <a:rPr lang="en-GB" sz="2100" i="1" dirty="0" smtClean="0"/>
              <a:t>,...,</a:t>
            </a:r>
            <a:r>
              <a:rPr lang="en-GB" sz="2100" i="1" dirty="0" err="1" smtClean="0"/>
              <a:t>t</a:t>
            </a:r>
            <a:r>
              <a:rPr lang="en-GB" sz="2100" i="1" baseline="-25000" dirty="0" err="1" smtClean="0"/>
              <a:t>n</a:t>
            </a:r>
            <a:r>
              <a:rPr lang="en-GB" sz="2100" i="1" dirty="0" smtClean="0"/>
              <a:t> </a:t>
            </a:r>
            <a:r>
              <a:rPr lang="en-GB" sz="2100" dirty="0" smtClean="0"/>
              <a:t>are terms, then [[P(t1,...,</a:t>
            </a:r>
            <a:r>
              <a:rPr lang="en-GB" sz="2100" dirty="0" err="1" smtClean="0"/>
              <a:t>tn</a:t>
            </a:r>
            <a:r>
              <a:rPr lang="en-GB" sz="2100" dirty="0" smtClean="0"/>
              <a:t>)]] = 1 </a:t>
            </a:r>
            <a:r>
              <a:rPr lang="en-GB" sz="2100" dirty="0" err="1" smtClean="0"/>
              <a:t>iff</a:t>
            </a:r>
            <a:r>
              <a:rPr lang="en-GB" sz="2100" dirty="0" smtClean="0"/>
              <a:t> </a:t>
            </a:r>
          </a:p>
          <a:p>
            <a:pPr marL="495300" indent="-495300">
              <a:lnSpc>
                <a:spcPct val="90000"/>
              </a:lnSpc>
              <a:buNone/>
            </a:pPr>
            <a:r>
              <a:rPr lang="en-GB" sz="2100" dirty="0" smtClean="0"/>
              <a:t>	&lt;[[t</a:t>
            </a:r>
            <a:r>
              <a:rPr lang="en-GB" sz="2100" baseline="-25000" dirty="0" smtClean="0"/>
              <a:t>1</a:t>
            </a:r>
            <a:r>
              <a:rPr lang="en-GB" sz="2100" dirty="0" smtClean="0"/>
              <a:t>]]</a:t>
            </a:r>
            <a:r>
              <a:rPr lang="en-GB" sz="2100" baseline="30000" dirty="0" err="1" smtClean="0"/>
              <a:t>M,g</a:t>
            </a:r>
            <a:r>
              <a:rPr lang="en-GB" sz="2100" dirty="0" smtClean="0"/>
              <a:t>,...,[[</a:t>
            </a:r>
            <a:r>
              <a:rPr lang="en-GB" sz="2100" dirty="0" err="1" smtClean="0"/>
              <a:t>t</a:t>
            </a:r>
            <a:r>
              <a:rPr lang="en-GB" sz="2100" baseline="-25000" dirty="0" err="1" smtClean="0"/>
              <a:t>n</a:t>
            </a:r>
            <a:r>
              <a:rPr lang="en-GB" sz="2100" dirty="0" smtClean="0"/>
              <a:t>]]</a:t>
            </a:r>
            <a:r>
              <a:rPr lang="en-GB" sz="2100" baseline="30000" dirty="0" err="1" smtClean="0"/>
              <a:t>M,g</a:t>
            </a:r>
            <a:r>
              <a:rPr lang="en-GB" sz="2100" dirty="0" smtClean="0"/>
              <a:t>&gt; </a:t>
            </a:r>
            <a:r>
              <a:rPr lang="en-US" sz="2000" dirty="0" smtClean="0">
                <a:sym typeface="Symbol" pitchFamily="18" charset="2"/>
              </a:rPr>
              <a:t> [[P]]</a:t>
            </a:r>
            <a:r>
              <a:rPr lang="en-US" sz="2000" baseline="30000" dirty="0" err="1" smtClean="0">
                <a:sym typeface="Symbol" pitchFamily="18" charset="2"/>
              </a:rPr>
              <a:t>M,g</a:t>
            </a:r>
            <a:endParaRPr lang="en-US" sz="2000" baseline="30000" dirty="0" smtClean="0">
              <a:sym typeface="Symbol" pitchFamily="18" charset="2"/>
            </a:endParaRPr>
          </a:p>
          <a:p>
            <a:pPr marL="769620" lvl="1" indent="-495300">
              <a:lnSpc>
                <a:spcPct val="90000"/>
              </a:lnSpc>
            </a:pPr>
            <a:r>
              <a:rPr lang="en-US" sz="1900" dirty="0" smtClean="0">
                <a:sym typeface="Symbol" pitchFamily="18" charset="2"/>
              </a:rPr>
              <a:t>Predicates are interpreted as ordered n-</a:t>
            </a:r>
            <a:r>
              <a:rPr lang="en-US" sz="1900" dirty="0" err="1" smtClean="0">
                <a:sym typeface="Symbol" pitchFamily="18" charset="2"/>
              </a:rPr>
              <a:t>tuples</a:t>
            </a:r>
            <a:endParaRPr lang="en-GB" sz="1900" dirty="0" smtClean="0"/>
          </a:p>
          <a:p>
            <a:pPr marL="495300" indent="-495300">
              <a:lnSpc>
                <a:spcPct val="90000"/>
              </a:lnSpc>
              <a:buFont typeface="Wingdings" pitchFamily="2" charset="2"/>
              <a:buAutoNum type="arabicPeriod"/>
            </a:pPr>
            <a:endParaRPr lang="en-GB" sz="2100" dirty="0" smtClean="0"/>
          </a:p>
          <a:p>
            <a:pPr marL="495300" indent="-495300">
              <a:lnSpc>
                <a:spcPct val="90000"/>
              </a:lnSpc>
              <a:buFont typeface="+mj-lt"/>
              <a:buAutoNum type="arabicPeriod" startAt="4"/>
            </a:pPr>
            <a:r>
              <a:rPr lang="en-GB" sz="2100" dirty="0" smtClean="0"/>
              <a:t>If </a:t>
            </a:r>
            <a:r>
              <a:rPr lang="el-GR" sz="2100" dirty="0" smtClean="0"/>
              <a:t>α</a:t>
            </a:r>
            <a:r>
              <a:rPr lang="en-GB" sz="2100" dirty="0" smtClean="0"/>
              <a:t> is a </a:t>
            </a:r>
            <a:r>
              <a:rPr lang="en-GB" sz="2100" dirty="0" err="1" smtClean="0"/>
              <a:t>wff</a:t>
            </a:r>
            <a:r>
              <a:rPr lang="en-GB" sz="2100" dirty="0" smtClean="0"/>
              <a:t> and </a:t>
            </a:r>
            <a:r>
              <a:rPr lang="el-GR" sz="2100" dirty="0" smtClean="0"/>
              <a:t>β</a:t>
            </a:r>
            <a:r>
              <a:rPr lang="en-GB" sz="2100" dirty="0" smtClean="0"/>
              <a:t> is a </a:t>
            </a:r>
            <a:r>
              <a:rPr lang="en-GB" sz="2100" dirty="0" err="1" smtClean="0"/>
              <a:t>wff</a:t>
            </a:r>
            <a:r>
              <a:rPr lang="en-GB" sz="2100" dirty="0" smtClean="0"/>
              <a:t>, then:</a:t>
            </a:r>
          </a:p>
          <a:p>
            <a:pPr marL="77724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GB" sz="2000" dirty="0" smtClean="0"/>
              <a:t>[[¬</a:t>
            </a:r>
            <a:r>
              <a:rPr lang="el-GR" sz="2000" dirty="0" smtClean="0"/>
              <a:t>α</a:t>
            </a:r>
            <a:r>
              <a:rPr lang="en-GB" sz="2000" dirty="0" smtClean="0"/>
              <a:t>]]</a:t>
            </a:r>
            <a:r>
              <a:rPr lang="en-GB" sz="2000" baseline="30000" dirty="0" err="1" smtClean="0"/>
              <a:t>M,g</a:t>
            </a:r>
            <a:r>
              <a:rPr lang="en-GB" sz="2000" dirty="0" smtClean="0"/>
              <a:t> = 1 </a:t>
            </a:r>
            <a:r>
              <a:rPr lang="en-GB" sz="2000" dirty="0" err="1" smtClean="0"/>
              <a:t>iff</a:t>
            </a:r>
            <a:r>
              <a:rPr lang="en-GB" sz="2000" dirty="0" smtClean="0"/>
              <a:t> [[</a:t>
            </a:r>
            <a:r>
              <a:rPr lang="el-GR" sz="2000" dirty="0" smtClean="0"/>
              <a:t>α</a:t>
            </a:r>
            <a:r>
              <a:rPr lang="en-GB" sz="2000" dirty="0" smtClean="0"/>
              <a:t>]]</a:t>
            </a:r>
            <a:r>
              <a:rPr lang="en-GB" sz="2000" baseline="30000" dirty="0" err="1" smtClean="0"/>
              <a:t>M,g</a:t>
            </a:r>
            <a:r>
              <a:rPr lang="en-GB" sz="2000" dirty="0" smtClean="0"/>
              <a:t> = 0</a:t>
            </a:r>
          </a:p>
          <a:p>
            <a:pPr marL="77724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GB" sz="2000" dirty="0" smtClean="0"/>
              <a:t>[[</a:t>
            </a:r>
            <a:r>
              <a:rPr lang="el-GR" sz="2000" dirty="0" smtClean="0"/>
              <a:t>α</a:t>
            </a:r>
            <a:r>
              <a:rPr lang="en-GB" sz="2000" dirty="0" smtClean="0"/>
              <a:t> </a:t>
            </a:r>
            <a:r>
              <a:rPr lang="en-US" sz="2000" dirty="0" smtClean="0">
                <a:sym typeface="Symbol" pitchFamily="18" charset="2"/>
              </a:rPr>
              <a:t></a:t>
            </a:r>
            <a:r>
              <a:rPr lang="el-GR" sz="2000" dirty="0" smtClean="0"/>
              <a:t> β</a:t>
            </a:r>
            <a:r>
              <a:rPr lang="en-GB" sz="2000" dirty="0" smtClean="0"/>
              <a:t>]]</a:t>
            </a:r>
            <a:r>
              <a:rPr lang="en-GB" sz="2000" baseline="30000" dirty="0" err="1" smtClean="0"/>
              <a:t>M,g</a:t>
            </a:r>
            <a:r>
              <a:rPr lang="en-GB" sz="2000" dirty="0" smtClean="0"/>
              <a:t>  = 1iff [[</a:t>
            </a:r>
            <a:r>
              <a:rPr lang="el-GR" sz="2000" dirty="0" smtClean="0"/>
              <a:t>α</a:t>
            </a:r>
            <a:r>
              <a:rPr lang="en-GB" sz="2000" dirty="0" smtClean="0"/>
              <a:t>]]</a:t>
            </a:r>
            <a:r>
              <a:rPr lang="en-GB" sz="2000" baseline="30000" dirty="0" err="1" smtClean="0"/>
              <a:t>M,g</a:t>
            </a:r>
            <a:r>
              <a:rPr lang="en-GB" sz="2000" dirty="0" smtClean="0"/>
              <a:t> = 1 and [[</a:t>
            </a:r>
            <a:r>
              <a:rPr lang="el-GR" sz="2000" dirty="0" smtClean="0"/>
              <a:t>β</a:t>
            </a:r>
            <a:r>
              <a:rPr lang="en-GB" sz="2000" dirty="0" smtClean="0"/>
              <a:t>]]</a:t>
            </a:r>
            <a:r>
              <a:rPr lang="en-GB" sz="2000" baseline="30000" dirty="0" err="1" smtClean="0"/>
              <a:t>M,g</a:t>
            </a:r>
            <a:r>
              <a:rPr lang="en-GB" sz="2000" dirty="0" smtClean="0"/>
              <a:t> =1</a:t>
            </a:r>
          </a:p>
          <a:p>
            <a:pPr marL="77724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GB" sz="2000" dirty="0" smtClean="0"/>
              <a:t>[[</a:t>
            </a:r>
            <a:r>
              <a:rPr lang="el-GR" sz="2000" dirty="0" smtClean="0"/>
              <a:t>α</a:t>
            </a:r>
            <a:r>
              <a:rPr lang="en-GB" sz="2000" dirty="0" smtClean="0"/>
              <a:t> </a:t>
            </a:r>
            <a:r>
              <a:rPr lang="en-US" sz="2000" dirty="0" smtClean="0">
                <a:sym typeface="Symbol" pitchFamily="18" charset="2"/>
              </a:rPr>
              <a:t></a:t>
            </a:r>
            <a:r>
              <a:rPr lang="el-GR" sz="2000" dirty="0" smtClean="0"/>
              <a:t> β</a:t>
            </a:r>
            <a:r>
              <a:rPr lang="en-GB" sz="2000" dirty="0" smtClean="0"/>
              <a:t>]]</a:t>
            </a:r>
            <a:r>
              <a:rPr lang="en-GB" sz="2000" baseline="30000" dirty="0" err="1" smtClean="0"/>
              <a:t>M,g</a:t>
            </a:r>
            <a:r>
              <a:rPr lang="en-GB" sz="2000" dirty="0" smtClean="0"/>
              <a:t> =1 </a:t>
            </a:r>
            <a:r>
              <a:rPr lang="en-GB" sz="2000" dirty="0" err="1" smtClean="0"/>
              <a:t>iff</a:t>
            </a:r>
            <a:r>
              <a:rPr lang="en-GB" sz="2000" dirty="0" smtClean="0"/>
              <a:t> [[</a:t>
            </a:r>
            <a:r>
              <a:rPr lang="el-GR" sz="2000" dirty="0" smtClean="0"/>
              <a:t>α</a:t>
            </a:r>
            <a:r>
              <a:rPr lang="en-GB" sz="2000" dirty="0" smtClean="0"/>
              <a:t>]]</a:t>
            </a:r>
            <a:r>
              <a:rPr lang="en-GB" sz="2000" baseline="30000" dirty="0" err="1" smtClean="0"/>
              <a:t>M,g</a:t>
            </a:r>
            <a:r>
              <a:rPr lang="en-GB" sz="2000" dirty="0" smtClean="0"/>
              <a:t> = 1 or [[</a:t>
            </a:r>
            <a:r>
              <a:rPr lang="el-GR" sz="2000" dirty="0" smtClean="0"/>
              <a:t>β</a:t>
            </a:r>
            <a:r>
              <a:rPr lang="en-GB" sz="2000" dirty="0" smtClean="0"/>
              <a:t>]]</a:t>
            </a:r>
            <a:r>
              <a:rPr lang="en-GB" sz="2000" baseline="30000" dirty="0" err="1" smtClean="0"/>
              <a:t>M,g</a:t>
            </a:r>
            <a:r>
              <a:rPr lang="en-GB" sz="2000" dirty="0" smtClean="0"/>
              <a:t> =1</a:t>
            </a:r>
          </a:p>
          <a:p>
            <a:pPr marL="77724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GB" sz="2000" dirty="0" smtClean="0"/>
              <a:t>[[</a:t>
            </a:r>
            <a:r>
              <a:rPr lang="el-GR" sz="2000" dirty="0" smtClean="0"/>
              <a:t>α</a:t>
            </a:r>
            <a:r>
              <a:rPr lang="en-GB" sz="2000" dirty="0" smtClean="0"/>
              <a:t> </a:t>
            </a:r>
            <a:r>
              <a:rPr lang="en-GB" sz="2000" dirty="0" smtClean="0">
                <a:sym typeface="Wingdings" pitchFamily="2" charset="2"/>
              </a:rPr>
              <a:t></a:t>
            </a:r>
            <a:r>
              <a:rPr lang="el-GR" sz="2000" dirty="0" smtClean="0"/>
              <a:t> β</a:t>
            </a:r>
            <a:r>
              <a:rPr lang="en-GB" sz="2000" dirty="0" smtClean="0"/>
              <a:t>]]</a:t>
            </a:r>
            <a:r>
              <a:rPr lang="en-GB" sz="2000" baseline="30000" dirty="0" err="1" smtClean="0"/>
              <a:t>M,g</a:t>
            </a:r>
            <a:r>
              <a:rPr lang="en-GB" sz="2000" baseline="30000" dirty="0" smtClean="0"/>
              <a:t> </a:t>
            </a:r>
            <a:r>
              <a:rPr lang="en-GB" sz="2000" dirty="0" smtClean="0"/>
              <a:t>= 1 </a:t>
            </a:r>
            <a:r>
              <a:rPr lang="en-GB" sz="2000" dirty="0" err="1" smtClean="0"/>
              <a:t>iff</a:t>
            </a:r>
            <a:r>
              <a:rPr lang="en-GB" sz="2000" dirty="0" smtClean="0"/>
              <a:t> [[</a:t>
            </a:r>
            <a:r>
              <a:rPr lang="el-GR" sz="2000" dirty="0" smtClean="0"/>
              <a:t>α</a:t>
            </a:r>
            <a:r>
              <a:rPr lang="en-GB" sz="2000" dirty="0" smtClean="0"/>
              <a:t>]]</a:t>
            </a:r>
            <a:r>
              <a:rPr lang="en-GB" sz="2000" baseline="30000" dirty="0" err="1" smtClean="0"/>
              <a:t>M,g</a:t>
            </a:r>
            <a:r>
              <a:rPr lang="en-GB" sz="2000" dirty="0" smtClean="0"/>
              <a:t> = 0 or [[</a:t>
            </a:r>
            <a:r>
              <a:rPr lang="el-GR" sz="2000" dirty="0" smtClean="0"/>
              <a:t>β</a:t>
            </a:r>
            <a:r>
              <a:rPr lang="en-GB" sz="2000" dirty="0" smtClean="0"/>
              <a:t>]]</a:t>
            </a:r>
            <a:r>
              <a:rPr lang="en-GB" sz="2000" baseline="30000" dirty="0" err="1" smtClean="0"/>
              <a:t>M,g</a:t>
            </a:r>
            <a:r>
              <a:rPr lang="en-GB" sz="2000" dirty="0" smtClean="0"/>
              <a:t> =1</a:t>
            </a:r>
          </a:p>
          <a:p>
            <a:pPr marL="77724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GB" sz="2000" dirty="0" smtClean="0"/>
              <a:t>[[</a:t>
            </a:r>
            <a:r>
              <a:rPr lang="el-GR" sz="2000" dirty="0" smtClean="0"/>
              <a:t>α</a:t>
            </a:r>
            <a:r>
              <a:rPr lang="en-GB" sz="2000" dirty="0" smtClean="0"/>
              <a:t> </a:t>
            </a:r>
            <a:r>
              <a:rPr lang="en-US" sz="1900" dirty="0" smtClean="0">
                <a:sym typeface="Symbol" pitchFamily="18" charset="2"/>
              </a:rPr>
              <a:t> </a:t>
            </a:r>
            <a:r>
              <a:rPr lang="el-GR" sz="2000" dirty="0" smtClean="0"/>
              <a:t>β</a:t>
            </a:r>
            <a:r>
              <a:rPr lang="en-GB" sz="2000" dirty="0" smtClean="0"/>
              <a:t>]]</a:t>
            </a:r>
            <a:r>
              <a:rPr lang="en-GB" sz="2000" dirty="0" err="1" smtClean="0"/>
              <a:t>M,g</a:t>
            </a:r>
            <a:r>
              <a:rPr lang="en-GB" sz="2000" dirty="0" smtClean="0"/>
              <a:t> = 1 </a:t>
            </a:r>
            <a:r>
              <a:rPr lang="en-GB" sz="2000" dirty="0" err="1" smtClean="0"/>
              <a:t>iff</a:t>
            </a:r>
            <a:r>
              <a:rPr lang="en-GB" sz="2000" dirty="0" smtClean="0"/>
              <a:t> [[</a:t>
            </a:r>
            <a:r>
              <a:rPr lang="el-GR" sz="2000" dirty="0" smtClean="0"/>
              <a:t>α</a:t>
            </a:r>
            <a:r>
              <a:rPr lang="en-GB" sz="2000" dirty="0" smtClean="0"/>
              <a:t>]]</a:t>
            </a:r>
            <a:r>
              <a:rPr lang="en-GB" sz="2000" baseline="30000" dirty="0" err="1" smtClean="0"/>
              <a:t>M,g</a:t>
            </a:r>
            <a:r>
              <a:rPr lang="en-GB" sz="2000" dirty="0" smtClean="0"/>
              <a:t> =  [[</a:t>
            </a:r>
            <a:r>
              <a:rPr lang="el-GR" sz="2000" dirty="0" smtClean="0"/>
              <a:t>β</a:t>
            </a:r>
            <a:r>
              <a:rPr lang="en-GB" sz="2000" dirty="0" smtClean="0"/>
              <a:t>]]</a:t>
            </a:r>
            <a:r>
              <a:rPr lang="en-GB" sz="2000" baseline="30000" dirty="0" err="1" smtClean="0"/>
              <a:t>M,g</a:t>
            </a:r>
            <a:endParaRPr lang="en-GB" sz="2000" dirty="0" smtClean="0"/>
          </a:p>
          <a:p>
            <a:pPr marL="777240" lvl="1" indent="-457200">
              <a:lnSpc>
                <a:spcPct val="90000"/>
              </a:lnSpc>
              <a:buFont typeface="+mj-lt"/>
              <a:buAutoNum type="alphaLcParenR"/>
            </a:pPr>
            <a:endParaRPr lang="en-GB" sz="2000" dirty="0" smtClean="0"/>
          </a:p>
          <a:p>
            <a:pPr marL="560070" indent="-514350">
              <a:lnSpc>
                <a:spcPct val="90000"/>
              </a:lnSpc>
              <a:buFont typeface="+mj-lt"/>
              <a:buAutoNum type="arabicPeriod" startAt="5"/>
            </a:pPr>
            <a:r>
              <a:rPr lang="en-GB" dirty="0" smtClean="0"/>
              <a:t>If </a:t>
            </a:r>
            <a:r>
              <a:rPr lang="el-GR" sz="2800" dirty="0" smtClean="0"/>
              <a:t>α</a:t>
            </a:r>
            <a:r>
              <a:rPr lang="en-GB" sz="2800" dirty="0" smtClean="0"/>
              <a:t> is a </a:t>
            </a:r>
            <a:r>
              <a:rPr lang="en-GB" sz="2800" dirty="0" err="1" smtClean="0"/>
              <a:t>wff</a:t>
            </a:r>
            <a:r>
              <a:rPr lang="en-GB" sz="2800" dirty="0" smtClean="0"/>
              <a:t> and </a:t>
            </a:r>
            <a:r>
              <a:rPr lang="en-GB" sz="2800" i="1" dirty="0" smtClean="0"/>
              <a:t>v</a:t>
            </a:r>
            <a:r>
              <a:rPr lang="en-GB" sz="2800" dirty="0" smtClean="0"/>
              <a:t> is a variable, then [[(</a:t>
            </a:r>
            <a:r>
              <a:rPr lang="en-US" sz="2800" dirty="0" smtClean="0">
                <a:sym typeface="Symbol" pitchFamily="18" charset="2"/>
              </a:rPr>
              <a:t>v)</a:t>
            </a:r>
            <a:r>
              <a:rPr lang="el-GR" dirty="0" smtClean="0"/>
              <a:t>α</a:t>
            </a:r>
            <a:r>
              <a:rPr lang="en-GB" dirty="0" smtClean="0"/>
              <a:t>]]</a:t>
            </a:r>
            <a:r>
              <a:rPr lang="en-GB" baseline="30000" dirty="0" err="1" smtClean="0"/>
              <a:t>M,g</a:t>
            </a:r>
            <a:r>
              <a:rPr lang="en-GB" dirty="0" smtClean="0"/>
              <a:t> = 1 </a:t>
            </a:r>
            <a:r>
              <a:rPr lang="en-GB" dirty="0" err="1" smtClean="0"/>
              <a:t>iff</a:t>
            </a:r>
            <a:r>
              <a:rPr lang="en-GB" dirty="0" smtClean="0"/>
              <a:t> for all x </a:t>
            </a:r>
            <a:r>
              <a:rPr lang="en-US" sz="2800" dirty="0" smtClean="0">
                <a:sym typeface="Symbol" pitchFamily="18" charset="2"/>
              </a:rPr>
              <a:t> U, [[</a:t>
            </a:r>
            <a:r>
              <a:rPr lang="el-GR" dirty="0" smtClean="0"/>
              <a:t>α</a:t>
            </a:r>
            <a:r>
              <a:rPr lang="en-GB" dirty="0" smtClean="0"/>
              <a:t>]]</a:t>
            </a:r>
            <a:r>
              <a:rPr lang="en-GB" baseline="30000" dirty="0" err="1" smtClean="0"/>
              <a:t>M,g</a:t>
            </a:r>
            <a:r>
              <a:rPr lang="en-GB" baseline="30000" dirty="0" smtClean="0"/>
              <a:t>[x/v]</a:t>
            </a:r>
            <a:r>
              <a:rPr lang="en-GB" dirty="0" smtClean="0"/>
              <a:t>= 1</a:t>
            </a:r>
          </a:p>
          <a:p>
            <a:pPr marL="560070" indent="-514350">
              <a:lnSpc>
                <a:spcPct val="90000"/>
              </a:lnSpc>
              <a:buNone/>
            </a:pPr>
            <a:endParaRPr lang="en-GB" dirty="0" smtClean="0"/>
          </a:p>
          <a:p>
            <a:pPr marL="560070" indent="-514350">
              <a:lnSpc>
                <a:spcPct val="90000"/>
              </a:lnSpc>
              <a:buFont typeface="+mj-lt"/>
              <a:buAutoNum type="arabicPeriod" startAt="6"/>
            </a:pPr>
            <a:r>
              <a:rPr lang="en-GB" dirty="0" smtClean="0"/>
              <a:t>If </a:t>
            </a:r>
            <a:r>
              <a:rPr lang="el-GR" sz="2400" dirty="0" smtClean="0"/>
              <a:t>α</a:t>
            </a:r>
            <a:r>
              <a:rPr lang="en-GB" sz="2400" dirty="0" smtClean="0"/>
              <a:t> is a </a:t>
            </a:r>
            <a:r>
              <a:rPr lang="en-GB" sz="2400" dirty="0" err="1" smtClean="0"/>
              <a:t>wff</a:t>
            </a:r>
            <a:r>
              <a:rPr lang="en-GB" sz="2400" dirty="0" smtClean="0"/>
              <a:t> and </a:t>
            </a:r>
            <a:r>
              <a:rPr lang="en-GB" sz="2400" i="1" dirty="0" smtClean="0"/>
              <a:t>v</a:t>
            </a:r>
            <a:r>
              <a:rPr lang="en-GB" sz="2400" dirty="0" smtClean="0"/>
              <a:t> is a variable, then [[(</a:t>
            </a:r>
            <a:r>
              <a:rPr lang="en-US" sz="2400" dirty="0" smtClean="0">
                <a:sym typeface="Symbol" pitchFamily="18" charset="2"/>
              </a:rPr>
              <a:t> v)</a:t>
            </a:r>
            <a:r>
              <a:rPr lang="el-GR" dirty="0" smtClean="0"/>
              <a:t>α</a:t>
            </a:r>
            <a:r>
              <a:rPr lang="en-GB" dirty="0" smtClean="0"/>
              <a:t>]]</a:t>
            </a:r>
            <a:r>
              <a:rPr lang="en-GB" dirty="0" err="1" smtClean="0"/>
              <a:t>M,g</a:t>
            </a:r>
            <a:r>
              <a:rPr lang="en-GB" dirty="0" smtClean="0"/>
              <a:t> = 1 </a:t>
            </a:r>
            <a:r>
              <a:rPr lang="en-GB" dirty="0" err="1" smtClean="0"/>
              <a:t>iff</a:t>
            </a:r>
            <a:r>
              <a:rPr lang="en-GB" dirty="0" smtClean="0"/>
              <a:t> there is at least one x </a:t>
            </a:r>
            <a:r>
              <a:rPr lang="en-US" sz="2800" dirty="0" smtClean="0">
                <a:sym typeface="Symbol" pitchFamily="18" charset="2"/>
              </a:rPr>
              <a:t> U, [[</a:t>
            </a:r>
            <a:r>
              <a:rPr lang="el-GR" dirty="0" smtClean="0"/>
              <a:t>α</a:t>
            </a:r>
            <a:r>
              <a:rPr lang="en-GB" dirty="0" smtClean="0"/>
              <a:t>]]</a:t>
            </a:r>
            <a:r>
              <a:rPr lang="en-GB" baseline="30000" dirty="0" err="1" smtClean="0"/>
              <a:t>M,g</a:t>
            </a:r>
            <a:r>
              <a:rPr lang="en-GB" baseline="30000" dirty="0" smtClean="0"/>
              <a:t>[x/v]</a:t>
            </a:r>
            <a:r>
              <a:rPr lang="en-GB" dirty="0" smtClean="0"/>
              <a:t>= 1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5580112" y="89337"/>
            <a:ext cx="34563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accent1"/>
                </a:solidFill>
              </a:rPr>
              <a:t>If 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α</a:t>
            </a:r>
            <a:r>
              <a:rPr lang="en-GB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is interpreted as [[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α</a:t>
            </a:r>
            <a:r>
              <a:rPr lang="en-GB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]], then then 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γ</a:t>
            </a:r>
            <a:r>
              <a:rPr lang="en-GB" sz="1600" dirty="0" smtClean="0">
                <a:solidFill>
                  <a:schemeClr val="accent1"/>
                </a:solidFill>
              </a:rPr>
              <a:t> = C(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α</a:t>
            </a:r>
            <a:r>
              <a:rPr lang="en-GB" sz="1600" dirty="0" smtClean="0">
                <a:solidFill>
                  <a:schemeClr val="accent1"/>
                </a:solidFill>
              </a:rPr>
              <a:t>)  is interpreted as M([[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α</a:t>
            </a:r>
            <a:r>
              <a:rPr lang="en-GB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]]</a:t>
            </a:r>
            <a:r>
              <a:rPr lang="en-GB" sz="1600" dirty="0" smtClean="0">
                <a:solidFill>
                  <a:schemeClr val="accent1"/>
                </a:solidFill>
              </a:rPr>
              <a:t>) </a:t>
            </a:r>
          </a:p>
          <a:p>
            <a:pPr marL="0" lvl="2"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accent1"/>
                </a:solidFill>
              </a:rPr>
              <a:t>If 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α</a:t>
            </a:r>
            <a:r>
              <a:rPr lang="en-GB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is interpreted as [[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α</a:t>
            </a:r>
            <a:r>
              <a:rPr lang="en-GB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]] and 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β</a:t>
            </a:r>
            <a:r>
              <a:rPr lang="en-GB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is interpreted as [[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β</a:t>
            </a:r>
            <a:r>
              <a:rPr lang="en-GB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]], then 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γ</a:t>
            </a:r>
            <a:r>
              <a:rPr lang="en-GB" sz="1600" dirty="0" smtClean="0">
                <a:solidFill>
                  <a:schemeClr val="accent1"/>
                </a:solidFill>
              </a:rPr>
              <a:t> = F(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α</a:t>
            </a:r>
            <a:r>
              <a:rPr lang="en-GB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,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β</a:t>
            </a:r>
            <a:r>
              <a:rPr lang="en-GB" sz="1600" dirty="0" smtClean="0">
                <a:solidFill>
                  <a:schemeClr val="accent1"/>
                </a:solidFill>
              </a:rPr>
              <a:t>) is interpreted as [[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γ</a:t>
            </a:r>
            <a:r>
              <a:rPr lang="en-GB" sz="1600" dirty="0" smtClean="0">
                <a:solidFill>
                  <a:schemeClr val="accent1"/>
                </a:solidFill>
              </a:rPr>
              <a:t>]] = G(</a:t>
            </a:r>
            <a:r>
              <a:rPr lang="en-GB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[[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α</a:t>
            </a:r>
            <a:r>
              <a:rPr lang="en-GB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]], [[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β</a:t>
            </a:r>
            <a:r>
              <a:rPr lang="en-GB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]])</a:t>
            </a:r>
            <a:endParaRPr lang="en-GB" sz="1600" dirty="0" smtClean="0">
              <a:solidFill>
                <a:schemeClr val="accent1"/>
              </a:solidFill>
            </a:endParaRPr>
          </a:p>
        </p:txBody>
      </p:sp>
      <p:sp>
        <p:nvSpPr>
          <p:cNvPr id="12" name="Right Brace 11"/>
          <p:cNvSpPr/>
          <p:nvPr/>
        </p:nvSpPr>
        <p:spPr>
          <a:xfrm>
            <a:off x="5004048" y="3501008"/>
            <a:ext cx="432048" cy="12241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5508104" y="3442935"/>
            <a:ext cx="252028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Essentially the same as for propositional logic, but we need to make reference to the model </a:t>
            </a:r>
            <a:r>
              <a:rPr lang="en-GB" sz="1600" i="1" dirty="0" smtClean="0"/>
              <a:t>M</a:t>
            </a:r>
            <a:r>
              <a:rPr lang="en-GB" sz="1600" dirty="0" smtClean="0"/>
              <a:t> and the assignment function </a:t>
            </a:r>
            <a:r>
              <a:rPr lang="en-GB" i="1" dirty="0" smtClean="0"/>
              <a:t>g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closer look...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60070" indent="-514350">
              <a:lnSpc>
                <a:spcPct val="90000"/>
              </a:lnSpc>
              <a:buFont typeface="+mj-lt"/>
              <a:buAutoNum type="arabicPeriod" startAt="5"/>
            </a:pPr>
            <a:r>
              <a:rPr lang="en-GB" dirty="0" smtClean="0"/>
              <a:t>If </a:t>
            </a:r>
            <a:r>
              <a:rPr lang="el-GR" sz="2400" dirty="0" smtClean="0"/>
              <a:t>α</a:t>
            </a:r>
            <a:r>
              <a:rPr lang="en-GB" sz="2400" dirty="0" smtClean="0"/>
              <a:t> is a </a:t>
            </a:r>
            <a:r>
              <a:rPr lang="en-GB" sz="2400" dirty="0" err="1" smtClean="0"/>
              <a:t>wff</a:t>
            </a:r>
            <a:r>
              <a:rPr lang="en-GB" sz="2400" dirty="0" smtClean="0"/>
              <a:t> and </a:t>
            </a:r>
            <a:r>
              <a:rPr lang="en-GB" sz="2400" i="1" dirty="0" smtClean="0"/>
              <a:t>v</a:t>
            </a:r>
            <a:r>
              <a:rPr lang="en-GB" sz="2400" dirty="0" smtClean="0"/>
              <a:t> is a variable, then [[(</a:t>
            </a:r>
            <a:r>
              <a:rPr lang="en-US" sz="2400" dirty="0" smtClean="0">
                <a:sym typeface="Symbol" pitchFamily="18" charset="2"/>
              </a:rPr>
              <a:t>v)</a:t>
            </a:r>
            <a:r>
              <a:rPr lang="el-GR" dirty="0" smtClean="0"/>
              <a:t>α</a:t>
            </a:r>
            <a:r>
              <a:rPr lang="en-GB" dirty="0" smtClean="0"/>
              <a:t>]]</a:t>
            </a:r>
            <a:r>
              <a:rPr lang="en-GB" baseline="30000" dirty="0" err="1" smtClean="0"/>
              <a:t>M,g</a:t>
            </a:r>
            <a:r>
              <a:rPr lang="en-GB" dirty="0" smtClean="0"/>
              <a:t> = 1 </a:t>
            </a:r>
            <a:r>
              <a:rPr lang="en-GB" dirty="0" err="1" smtClean="0"/>
              <a:t>iff</a:t>
            </a:r>
            <a:r>
              <a:rPr lang="en-GB" dirty="0" smtClean="0"/>
              <a:t> for all x </a:t>
            </a:r>
            <a:r>
              <a:rPr lang="en-US" sz="2400" dirty="0" smtClean="0">
                <a:sym typeface="Symbol" pitchFamily="18" charset="2"/>
              </a:rPr>
              <a:t> U, [[</a:t>
            </a:r>
            <a:r>
              <a:rPr lang="el-GR" dirty="0" smtClean="0"/>
              <a:t>α</a:t>
            </a:r>
            <a:r>
              <a:rPr lang="en-GB" dirty="0" smtClean="0"/>
              <a:t>]]</a:t>
            </a:r>
            <a:r>
              <a:rPr lang="en-GB" baseline="30000" dirty="0" err="1" smtClean="0"/>
              <a:t>M,g</a:t>
            </a:r>
            <a:r>
              <a:rPr lang="en-GB" baseline="30000" dirty="0" smtClean="0"/>
              <a:t>[x/v]</a:t>
            </a:r>
            <a:r>
              <a:rPr lang="en-GB" dirty="0" smtClean="0"/>
              <a:t>= 1</a:t>
            </a:r>
          </a:p>
          <a:p>
            <a:pPr marL="560070" indent="-514350">
              <a:lnSpc>
                <a:spcPct val="90000"/>
              </a:lnSpc>
              <a:buFont typeface="+mj-lt"/>
              <a:buAutoNum type="arabicPeriod" startAt="6"/>
            </a:pPr>
            <a:r>
              <a:rPr lang="en-GB" dirty="0" smtClean="0"/>
              <a:t>If </a:t>
            </a:r>
            <a:r>
              <a:rPr lang="el-GR" sz="2000" dirty="0" smtClean="0"/>
              <a:t>α</a:t>
            </a:r>
            <a:r>
              <a:rPr lang="en-GB" sz="2000" dirty="0" smtClean="0"/>
              <a:t> is a </a:t>
            </a:r>
            <a:r>
              <a:rPr lang="en-GB" sz="2000" dirty="0" err="1" smtClean="0"/>
              <a:t>wff</a:t>
            </a:r>
            <a:r>
              <a:rPr lang="en-GB" sz="2000" dirty="0" smtClean="0"/>
              <a:t> and </a:t>
            </a:r>
            <a:r>
              <a:rPr lang="en-GB" sz="2000" i="1" dirty="0" smtClean="0"/>
              <a:t>v</a:t>
            </a:r>
            <a:r>
              <a:rPr lang="en-GB" sz="2000" dirty="0" smtClean="0"/>
              <a:t> is a variable, then [[(</a:t>
            </a:r>
            <a:r>
              <a:rPr lang="en-US" sz="2000" dirty="0" smtClean="0">
                <a:sym typeface="Symbol" pitchFamily="18" charset="2"/>
              </a:rPr>
              <a:t> v)</a:t>
            </a:r>
            <a:r>
              <a:rPr lang="el-GR" dirty="0" smtClean="0"/>
              <a:t>α</a:t>
            </a:r>
            <a:r>
              <a:rPr lang="en-GB" dirty="0" smtClean="0"/>
              <a:t>]]</a:t>
            </a:r>
            <a:r>
              <a:rPr lang="en-GB" dirty="0" err="1" smtClean="0"/>
              <a:t>M,g</a:t>
            </a:r>
            <a:r>
              <a:rPr lang="en-GB" dirty="0" smtClean="0"/>
              <a:t> = 1 </a:t>
            </a:r>
            <a:r>
              <a:rPr lang="en-GB" dirty="0" err="1" smtClean="0"/>
              <a:t>iff</a:t>
            </a:r>
            <a:r>
              <a:rPr lang="en-GB" dirty="0" smtClean="0"/>
              <a:t> there is at least one x </a:t>
            </a:r>
            <a:r>
              <a:rPr lang="en-US" sz="2400" dirty="0" smtClean="0">
                <a:sym typeface="Symbol" pitchFamily="18" charset="2"/>
              </a:rPr>
              <a:t> U, [[</a:t>
            </a:r>
            <a:r>
              <a:rPr lang="el-GR" dirty="0" smtClean="0"/>
              <a:t>α</a:t>
            </a:r>
            <a:r>
              <a:rPr lang="en-GB" dirty="0" smtClean="0"/>
              <a:t>]]</a:t>
            </a:r>
            <a:r>
              <a:rPr lang="en-GB" baseline="30000" dirty="0" err="1" smtClean="0"/>
              <a:t>M,g</a:t>
            </a:r>
            <a:r>
              <a:rPr lang="en-GB" baseline="30000" dirty="0" smtClean="0"/>
              <a:t>[x/v]</a:t>
            </a:r>
            <a:r>
              <a:rPr lang="en-GB" dirty="0" smtClean="0"/>
              <a:t>= 1</a:t>
            </a:r>
          </a:p>
          <a:p>
            <a:endParaRPr lang="mt-MT" dirty="0" smtClean="0"/>
          </a:p>
          <a:p>
            <a:r>
              <a:rPr lang="en-GB" dirty="0" smtClean="0"/>
              <a:t>The notation </a:t>
            </a:r>
            <a:r>
              <a:rPr lang="en-US" sz="2400" dirty="0" smtClean="0">
                <a:sym typeface="Symbol" pitchFamily="18" charset="2"/>
              </a:rPr>
              <a:t>[[</a:t>
            </a:r>
            <a:r>
              <a:rPr lang="el-GR" dirty="0" smtClean="0"/>
              <a:t>α</a:t>
            </a:r>
            <a:r>
              <a:rPr lang="en-GB" dirty="0" smtClean="0"/>
              <a:t>]]</a:t>
            </a:r>
            <a:r>
              <a:rPr lang="en-GB" baseline="30000" dirty="0" err="1" smtClean="0"/>
              <a:t>M,g</a:t>
            </a:r>
            <a:r>
              <a:rPr lang="en-GB" baseline="30000" dirty="0" smtClean="0"/>
              <a:t>[x/v] </a:t>
            </a:r>
            <a:r>
              <a:rPr lang="en-GB" dirty="0" smtClean="0"/>
              <a:t>= 1 can be interpreted as a kind of instruction:</a:t>
            </a:r>
          </a:p>
          <a:p>
            <a:pPr lvl="1"/>
            <a:r>
              <a:rPr lang="en-GB" dirty="0" smtClean="0"/>
              <a:t>Find an assignment function which is identical to the original, except that the value for </a:t>
            </a:r>
            <a:r>
              <a:rPr lang="en-GB" i="1" dirty="0" smtClean="0"/>
              <a:t>v</a:t>
            </a:r>
            <a:r>
              <a:rPr lang="en-GB" dirty="0" smtClean="0"/>
              <a:t> is substituted for </a:t>
            </a:r>
            <a:r>
              <a:rPr lang="en-GB" i="1" dirty="0" smtClean="0"/>
              <a:t>x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779686"/>
          </a:xfrm>
        </p:spPr>
        <p:txBody>
          <a:bodyPr/>
          <a:lstStyle/>
          <a:p>
            <a:r>
              <a:rPr lang="mt-MT" dirty="0" smtClean="0"/>
              <a:t>A closer look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914400" y="1124744"/>
            <a:ext cx="3733800" cy="397024"/>
          </a:xfrm>
        </p:spPr>
        <p:txBody>
          <a:bodyPr/>
          <a:lstStyle/>
          <a:p>
            <a:r>
              <a:rPr lang="mt-MT" dirty="0" smtClean="0"/>
              <a:t>Our model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953000" y="1124744"/>
            <a:ext cx="3733800" cy="397024"/>
          </a:xfrm>
        </p:spPr>
        <p:txBody>
          <a:bodyPr/>
          <a:lstStyle/>
          <a:p>
            <a:r>
              <a:rPr lang="mt-MT" dirty="0" smtClean="0"/>
              <a:t>A formula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83568" y="1628800"/>
            <a:ext cx="3964632" cy="4505300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U = {</a:t>
            </a:r>
            <a:r>
              <a:rPr lang="en-GB" dirty="0" err="1" smtClean="0"/>
              <a:t>isabel</a:t>
            </a:r>
            <a:r>
              <a:rPr lang="en-GB" dirty="0" smtClean="0"/>
              <a:t>, </a:t>
            </a:r>
            <a:r>
              <a:rPr lang="en-GB" dirty="0" err="1" smtClean="0"/>
              <a:t>emma</a:t>
            </a:r>
            <a:r>
              <a:rPr lang="en-GB" dirty="0" smtClean="0"/>
              <a:t>, Semantics}</a:t>
            </a:r>
            <a:endParaRPr lang="mt-MT" dirty="0" smtClean="0"/>
          </a:p>
          <a:p>
            <a:r>
              <a:rPr lang="mt-MT" dirty="0" smtClean="0"/>
              <a:t>Constants: </a:t>
            </a:r>
          </a:p>
          <a:p>
            <a:pPr lvl="1"/>
            <a:r>
              <a:rPr lang="en-GB" dirty="0" smtClean="0">
                <a:solidFill>
                  <a:schemeClr val="accent2"/>
                </a:solidFill>
              </a:rPr>
              <a:t>[[</a:t>
            </a:r>
            <a:r>
              <a:rPr lang="en-GB" dirty="0" err="1" smtClean="0">
                <a:solidFill>
                  <a:schemeClr val="accent2"/>
                </a:solidFill>
              </a:rPr>
              <a:t>i</a:t>
            </a:r>
            <a:r>
              <a:rPr lang="en-GB" dirty="0" smtClean="0">
                <a:solidFill>
                  <a:schemeClr val="accent2"/>
                </a:solidFill>
              </a:rPr>
              <a:t>]]</a:t>
            </a:r>
            <a:r>
              <a:rPr lang="en-GB" baseline="30000" dirty="0" smtClean="0">
                <a:solidFill>
                  <a:schemeClr val="accent2"/>
                </a:solidFill>
              </a:rPr>
              <a:t>M</a:t>
            </a:r>
            <a:r>
              <a:rPr lang="en-GB" dirty="0" smtClean="0"/>
              <a:t> = Isabel</a:t>
            </a:r>
          </a:p>
          <a:p>
            <a:pPr lvl="1"/>
            <a:r>
              <a:rPr lang="en-GB" dirty="0" smtClean="0">
                <a:solidFill>
                  <a:schemeClr val="accent2"/>
                </a:solidFill>
              </a:rPr>
              <a:t>[[e]]</a:t>
            </a:r>
            <a:r>
              <a:rPr lang="en-GB" baseline="30000" dirty="0" smtClean="0">
                <a:solidFill>
                  <a:schemeClr val="accent2"/>
                </a:solidFill>
              </a:rPr>
              <a:t>M</a:t>
            </a:r>
            <a:r>
              <a:rPr lang="en-GB" dirty="0" smtClean="0"/>
              <a:t> = Emma</a:t>
            </a:r>
          </a:p>
          <a:p>
            <a:pPr lvl="1"/>
            <a:r>
              <a:rPr lang="en-GB" dirty="0" smtClean="0">
                <a:solidFill>
                  <a:schemeClr val="accent2"/>
                </a:solidFill>
              </a:rPr>
              <a:t>[[s]]</a:t>
            </a:r>
            <a:r>
              <a:rPr lang="en-GB" baseline="30000" dirty="0" smtClean="0">
                <a:solidFill>
                  <a:schemeClr val="accent2"/>
                </a:solidFill>
              </a:rPr>
              <a:t>M</a:t>
            </a:r>
            <a:r>
              <a:rPr lang="en-GB" dirty="0" smtClean="0"/>
              <a:t> = Semantics</a:t>
            </a:r>
          </a:p>
          <a:p>
            <a:r>
              <a:rPr lang="mt-MT" dirty="0" smtClean="0"/>
              <a:t>Predicates:</a:t>
            </a:r>
          </a:p>
          <a:p>
            <a:pPr lvl="1">
              <a:lnSpc>
                <a:spcPct val="90000"/>
              </a:lnSpc>
            </a:pPr>
            <a:r>
              <a:rPr lang="en-GB" sz="2200" dirty="0" smtClean="0">
                <a:solidFill>
                  <a:schemeClr val="accent2"/>
                </a:solidFill>
              </a:rPr>
              <a:t>[[person]]</a:t>
            </a:r>
            <a:r>
              <a:rPr lang="en-GB" sz="2200" baseline="30000" dirty="0" smtClean="0">
                <a:solidFill>
                  <a:schemeClr val="accent2"/>
                </a:solidFill>
              </a:rPr>
              <a:t>M</a:t>
            </a:r>
            <a:r>
              <a:rPr lang="en-GB" sz="2200" dirty="0" smtClean="0"/>
              <a:t> = {</a:t>
            </a:r>
            <a:r>
              <a:rPr lang="en-GB" sz="2200" dirty="0" err="1" smtClean="0"/>
              <a:t>isabel</a:t>
            </a:r>
            <a:r>
              <a:rPr lang="en-GB" sz="2200" dirty="0" smtClean="0"/>
              <a:t>, </a:t>
            </a:r>
            <a:r>
              <a:rPr lang="en-GB" sz="2200" dirty="0" err="1" smtClean="0"/>
              <a:t>emma</a:t>
            </a:r>
            <a:r>
              <a:rPr lang="en-GB" sz="2200" dirty="0" smtClean="0"/>
              <a:t>}</a:t>
            </a:r>
          </a:p>
          <a:p>
            <a:pPr lvl="1">
              <a:lnSpc>
                <a:spcPct val="90000"/>
              </a:lnSpc>
            </a:pPr>
            <a:r>
              <a:rPr lang="en-GB" sz="2200" dirty="0" smtClean="0">
                <a:solidFill>
                  <a:schemeClr val="accent2"/>
                </a:solidFill>
              </a:rPr>
              <a:t>[[book]]</a:t>
            </a:r>
            <a:r>
              <a:rPr lang="en-GB" sz="2200" baseline="30000" dirty="0" smtClean="0">
                <a:solidFill>
                  <a:schemeClr val="accent2"/>
                </a:solidFill>
              </a:rPr>
              <a:t>M</a:t>
            </a:r>
            <a:r>
              <a:rPr lang="en-GB" sz="2200" i="1" dirty="0" smtClean="0"/>
              <a:t> </a:t>
            </a:r>
            <a:r>
              <a:rPr lang="en-GB" sz="2200" dirty="0" smtClean="0"/>
              <a:t>= {Semantics}</a:t>
            </a:r>
          </a:p>
          <a:p>
            <a:pPr lvl="1">
              <a:lnSpc>
                <a:spcPct val="90000"/>
              </a:lnSpc>
            </a:pPr>
            <a:r>
              <a:rPr lang="en-GB" sz="2200" dirty="0" smtClean="0">
                <a:solidFill>
                  <a:schemeClr val="accent2"/>
                </a:solidFill>
              </a:rPr>
              <a:t>[[read]]</a:t>
            </a:r>
            <a:r>
              <a:rPr lang="en-GB" sz="2200" baseline="30000" dirty="0" smtClean="0">
                <a:solidFill>
                  <a:schemeClr val="accent2"/>
                </a:solidFill>
              </a:rPr>
              <a:t>M</a:t>
            </a:r>
            <a:r>
              <a:rPr lang="en-GB" sz="2200" i="1" dirty="0" smtClean="0"/>
              <a:t> </a:t>
            </a:r>
            <a:r>
              <a:rPr lang="en-GB" sz="2200" dirty="0" smtClean="0"/>
              <a:t>= {&lt;</a:t>
            </a:r>
            <a:r>
              <a:rPr lang="en-GB" sz="2200" dirty="0" err="1" smtClean="0"/>
              <a:t>isabel,Semantics</a:t>
            </a:r>
            <a:r>
              <a:rPr lang="en-GB" sz="2200" dirty="0" smtClean="0"/>
              <a:t>&gt;}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Initial variable assignment:</a:t>
            </a:r>
          </a:p>
          <a:p>
            <a:pPr lvl="1">
              <a:lnSpc>
                <a:spcPct val="90000"/>
              </a:lnSpc>
            </a:pPr>
            <a:r>
              <a:rPr lang="en-GB" dirty="0" smtClean="0">
                <a:solidFill>
                  <a:schemeClr val="accent1"/>
                </a:solidFill>
              </a:rPr>
              <a:t>g(x)</a:t>
            </a:r>
            <a:r>
              <a:rPr lang="en-GB" dirty="0" smtClean="0"/>
              <a:t> = </a:t>
            </a:r>
            <a:r>
              <a:rPr lang="en-GB" dirty="0" err="1" smtClean="0"/>
              <a:t>emma</a:t>
            </a:r>
            <a:endParaRPr lang="en-GB" dirty="0" smtClean="0"/>
          </a:p>
          <a:p>
            <a:pPr lvl="1">
              <a:lnSpc>
                <a:spcPct val="90000"/>
              </a:lnSpc>
            </a:pPr>
            <a:endParaRPr lang="en-GB" sz="2200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>
          <a:xfrm>
            <a:off x="4953000" y="1628800"/>
            <a:ext cx="3733800" cy="45053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ym typeface="Symbol" pitchFamily="18" charset="2"/>
              </a:rPr>
              <a:t></a:t>
            </a:r>
            <a:r>
              <a:rPr lang="mt-MT" sz="2800" dirty="0" smtClean="0">
                <a:sym typeface="Symbol" pitchFamily="18" charset="2"/>
              </a:rPr>
              <a:t>x</a:t>
            </a:r>
            <a:r>
              <a:rPr lang="en-GB" sz="2800" dirty="0" smtClean="0">
                <a:sym typeface="Symbol" pitchFamily="18" charset="2"/>
              </a:rPr>
              <a:t>[book(x) </a:t>
            </a:r>
            <a:r>
              <a:rPr lang="en-US" sz="2800" dirty="0" smtClean="0">
                <a:sym typeface="Symbol" pitchFamily="18" charset="2"/>
              </a:rPr>
              <a:t> read(</a:t>
            </a:r>
            <a:r>
              <a:rPr lang="en-US" sz="2800" dirty="0" err="1" smtClean="0">
                <a:sym typeface="Symbol" pitchFamily="18" charset="2"/>
              </a:rPr>
              <a:t>i,x</a:t>
            </a:r>
            <a:r>
              <a:rPr lang="en-US" sz="2800" dirty="0" smtClean="0">
                <a:sym typeface="Symbol" pitchFamily="18" charset="2"/>
              </a:rPr>
              <a:t>)]</a:t>
            </a:r>
          </a:p>
          <a:p>
            <a:pPr lvl="1"/>
            <a:r>
              <a:rPr lang="en-US" dirty="0" smtClean="0">
                <a:sym typeface="Symbol" pitchFamily="18" charset="2"/>
              </a:rPr>
              <a:t>Isabel reads a book</a:t>
            </a:r>
          </a:p>
          <a:p>
            <a:pPr lvl="1"/>
            <a:endParaRPr lang="en-US" dirty="0" smtClean="0">
              <a:sym typeface="Symbol" pitchFamily="18" charset="2"/>
            </a:endParaRPr>
          </a:p>
          <a:p>
            <a:pPr lvl="1"/>
            <a:endParaRPr lang="en-US" dirty="0" smtClean="0">
              <a:sym typeface="Symbol" pitchFamily="18" charset="2"/>
            </a:endParaRPr>
          </a:p>
          <a:p>
            <a:pPr lvl="1"/>
            <a:endParaRPr lang="en-US" dirty="0" smtClean="0">
              <a:sym typeface="Symbol" pitchFamily="18" charset="2"/>
            </a:endParaRPr>
          </a:p>
          <a:p>
            <a:pPr lvl="1"/>
            <a:endParaRPr lang="en-US" dirty="0" smtClean="0">
              <a:sym typeface="Symbol" pitchFamily="18" charset="2"/>
            </a:endParaRPr>
          </a:p>
          <a:p>
            <a:pPr lvl="1"/>
            <a:endParaRPr lang="en-US" dirty="0" smtClean="0">
              <a:sym typeface="Symbol" pitchFamily="18" charset="2"/>
            </a:endParaRPr>
          </a:p>
          <a:p>
            <a:pPr lvl="1"/>
            <a:endParaRPr lang="en-US" dirty="0" smtClean="0">
              <a:sym typeface="Symbol" pitchFamily="18" charset="2"/>
            </a:endParaRPr>
          </a:p>
          <a:p>
            <a:pPr lvl="1"/>
            <a:endParaRPr lang="en-US" dirty="0" smtClean="0">
              <a:sym typeface="Symbol" pitchFamily="18" charset="2"/>
            </a:endParaRPr>
          </a:p>
          <a:p>
            <a:pPr lvl="1"/>
            <a:endParaRPr lang="en-US" dirty="0" smtClean="0">
              <a:sym typeface="Symbol" pitchFamily="18" charset="2"/>
            </a:endParaRPr>
          </a:p>
          <a:p>
            <a:pPr lvl="1"/>
            <a:r>
              <a:rPr lang="en-US" dirty="0" smtClean="0">
                <a:sym typeface="Symbol" pitchFamily="18" charset="2"/>
              </a:rPr>
              <a:t>Only if </a:t>
            </a:r>
            <a:r>
              <a:rPr lang="en-US" i="1" dirty="0" smtClean="0">
                <a:sym typeface="Symbol" pitchFamily="18" charset="2"/>
              </a:rPr>
              <a:t>x</a:t>
            </a:r>
            <a:r>
              <a:rPr lang="en-US" dirty="0" smtClean="0">
                <a:sym typeface="Symbol" pitchFamily="18" charset="2"/>
              </a:rPr>
              <a:t> = Semantics is this formula true</a:t>
            </a:r>
            <a:r>
              <a:rPr lang="en-GB" dirty="0" smtClean="0">
                <a:sym typeface="Symbol" pitchFamily="18" charset="2"/>
              </a:rPr>
              <a:t> </a:t>
            </a:r>
            <a:endParaRPr lang="en-GB" dirty="0"/>
          </a:p>
        </p:txBody>
      </p:sp>
      <p:grpSp>
        <p:nvGrpSpPr>
          <p:cNvPr id="32" name="Group 31"/>
          <p:cNvGrpSpPr/>
          <p:nvPr/>
        </p:nvGrpSpPr>
        <p:grpSpPr>
          <a:xfrm>
            <a:off x="5292080" y="2636912"/>
            <a:ext cx="2882752" cy="2376264"/>
            <a:chOff x="5868144" y="2780928"/>
            <a:chExt cx="2882752" cy="2376264"/>
          </a:xfrm>
        </p:grpSpPr>
        <p:sp>
          <p:nvSpPr>
            <p:cNvPr id="7" name="Rectangle 6"/>
            <p:cNvSpPr/>
            <p:nvPr/>
          </p:nvSpPr>
          <p:spPr>
            <a:xfrm>
              <a:off x="6084168" y="2780928"/>
              <a:ext cx="217495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ym typeface="Symbol" pitchFamily="18" charset="2"/>
                </a:rPr>
                <a:t></a:t>
              </a:r>
              <a:r>
                <a:rPr lang="mt-MT" dirty="0" smtClean="0">
                  <a:sym typeface="Symbol" pitchFamily="18" charset="2"/>
                </a:rPr>
                <a:t>x</a:t>
              </a:r>
              <a:r>
                <a:rPr lang="en-GB" dirty="0" smtClean="0">
                  <a:sym typeface="Symbol" pitchFamily="18" charset="2"/>
                </a:rPr>
                <a:t>[book(x) </a:t>
              </a:r>
              <a:r>
                <a:rPr lang="en-US" dirty="0" smtClean="0">
                  <a:sym typeface="Symbol" pitchFamily="18" charset="2"/>
                </a:rPr>
                <a:t> read(</a:t>
              </a:r>
              <a:r>
                <a:rPr lang="en-US" dirty="0" err="1" smtClean="0">
                  <a:sym typeface="Symbol" pitchFamily="18" charset="2"/>
                </a:rPr>
                <a:t>i,x</a:t>
              </a:r>
              <a:r>
                <a:rPr lang="en-US" dirty="0" smtClean="0">
                  <a:sym typeface="Symbol" pitchFamily="18" charset="2"/>
                </a:rPr>
                <a:t>)]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6732240" y="3573016"/>
              <a:ext cx="188320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book(x) </a:t>
              </a:r>
              <a:r>
                <a:rPr lang="en-US" dirty="0" smtClean="0">
                  <a:sym typeface="Symbol" pitchFamily="18" charset="2"/>
                </a:rPr>
                <a:t> read(</a:t>
              </a:r>
              <a:r>
                <a:rPr lang="en-US" dirty="0" err="1" smtClean="0">
                  <a:sym typeface="Symbol" pitchFamily="18" charset="2"/>
                </a:rPr>
                <a:t>i,x</a:t>
              </a:r>
              <a:r>
                <a:rPr lang="en-US" dirty="0" smtClean="0">
                  <a:sym typeface="Symbol" pitchFamily="18" charset="2"/>
                </a:rPr>
                <a:t>)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868144" y="3573016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mt-MT" dirty="0" smtClean="0">
                  <a:sym typeface="Symbol" pitchFamily="18" charset="2"/>
                </a:rPr>
                <a:t>x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740352" y="4221088"/>
              <a:ext cx="9165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ym typeface="Symbol" pitchFamily="18" charset="2"/>
                </a:rPr>
                <a:t>read(</a:t>
              </a:r>
              <a:r>
                <a:rPr lang="en-US" dirty="0" err="1" smtClean="0">
                  <a:sym typeface="Symbol" pitchFamily="18" charset="2"/>
                </a:rPr>
                <a:t>i,x</a:t>
              </a:r>
              <a:r>
                <a:rPr lang="en-US" dirty="0" smtClean="0">
                  <a:sym typeface="Symbol" pitchFamily="18" charset="2"/>
                </a:rPr>
                <a:t>)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372200" y="4221088"/>
              <a:ext cx="8499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book(x)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084168" y="4787860"/>
              <a:ext cx="59984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book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876256" y="4787860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x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8460432" y="4715852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ym typeface="Symbol" pitchFamily="18" charset="2"/>
                </a:rPr>
                <a:t>x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380312" y="4715852"/>
              <a:ext cx="54630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ym typeface="Symbol" pitchFamily="18" charset="2"/>
                </a:rPr>
                <a:t>read</a:t>
              </a:r>
            </a:p>
          </p:txBody>
        </p:sp>
        <p:cxnSp>
          <p:nvCxnSpPr>
            <p:cNvPr id="17" name="Straight Connector 16"/>
            <p:cNvCxnSpPr>
              <a:stCxn id="7" idx="2"/>
              <a:endCxn id="9" idx="0"/>
            </p:cNvCxnSpPr>
            <p:nvPr/>
          </p:nvCxnSpPr>
          <p:spPr>
            <a:xfrm rot="5400000">
              <a:off x="6381133" y="2782504"/>
              <a:ext cx="422756" cy="11582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7" idx="2"/>
              <a:endCxn id="8" idx="0"/>
            </p:cNvCxnSpPr>
            <p:nvPr/>
          </p:nvCxnSpPr>
          <p:spPr>
            <a:xfrm rot="16200000" flipH="1">
              <a:off x="7211366" y="3110538"/>
              <a:ext cx="422756" cy="5021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8" idx="2"/>
              <a:endCxn id="11" idx="0"/>
            </p:cNvCxnSpPr>
            <p:nvPr/>
          </p:nvCxnSpPr>
          <p:spPr>
            <a:xfrm rot="5400000">
              <a:off x="7096131" y="3643375"/>
              <a:ext cx="278740" cy="8766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8" idx="2"/>
              <a:endCxn id="10" idx="0"/>
            </p:cNvCxnSpPr>
            <p:nvPr/>
          </p:nvCxnSpPr>
          <p:spPr>
            <a:xfrm rot="16200000" flipH="1">
              <a:off x="7796877" y="3819314"/>
              <a:ext cx="278740" cy="5248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1" idx="2"/>
              <a:endCxn id="12" idx="0"/>
            </p:cNvCxnSpPr>
            <p:nvPr/>
          </p:nvCxnSpPr>
          <p:spPr>
            <a:xfrm rot="5400000">
              <a:off x="6491904" y="4482607"/>
              <a:ext cx="197440" cy="4130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11" idx="2"/>
              <a:endCxn id="13" idx="0"/>
            </p:cNvCxnSpPr>
            <p:nvPr/>
          </p:nvCxnSpPr>
          <p:spPr>
            <a:xfrm rot="16200000" flipH="1">
              <a:off x="6810602" y="4576974"/>
              <a:ext cx="197440" cy="2243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10" idx="2"/>
              <a:endCxn id="15" idx="0"/>
            </p:cNvCxnSpPr>
            <p:nvPr/>
          </p:nvCxnSpPr>
          <p:spPr>
            <a:xfrm rot="5400000">
              <a:off x="7863342" y="4380543"/>
              <a:ext cx="125432" cy="5451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0" idx="2"/>
              <a:endCxn id="14" idx="0"/>
            </p:cNvCxnSpPr>
            <p:nvPr/>
          </p:nvCxnSpPr>
          <p:spPr>
            <a:xfrm rot="16200000" flipH="1">
              <a:off x="8339441" y="4449629"/>
              <a:ext cx="125432" cy="4070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32"/>
          <p:cNvSpPr/>
          <p:nvPr/>
        </p:nvSpPr>
        <p:spPr>
          <a:xfrm>
            <a:off x="7449888" y="4581128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ym typeface="Symbol" pitchFamily="18" charset="2"/>
              </a:rPr>
              <a:t>i</a:t>
            </a:r>
            <a:endParaRPr lang="en-US" dirty="0" smtClean="0">
              <a:sym typeface="Symbol" pitchFamily="18" charset="2"/>
            </a:endParaRPr>
          </a:p>
        </p:txBody>
      </p:sp>
      <p:cxnSp>
        <p:nvCxnSpPr>
          <p:cNvPr id="35" name="Straight Connector 34"/>
          <p:cNvCxnSpPr>
            <a:stCxn id="10" idx="2"/>
            <a:endCxn id="33" idx="0"/>
          </p:cNvCxnSpPr>
          <p:nvPr/>
        </p:nvCxnSpPr>
        <p:spPr>
          <a:xfrm rot="5400000">
            <a:off x="7528267" y="4486808"/>
            <a:ext cx="134724" cy="539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Interpreting the formula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We proceed bottom-up:</a:t>
            </a:r>
          </a:p>
          <a:p>
            <a:r>
              <a:rPr lang="en-GB" sz="1800" dirty="0" smtClean="0"/>
              <a:t>[[book]]</a:t>
            </a:r>
            <a:r>
              <a:rPr lang="en-GB" sz="1800" baseline="30000" dirty="0" err="1" smtClean="0"/>
              <a:t>M,g</a:t>
            </a:r>
            <a:r>
              <a:rPr lang="en-GB" sz="1800" dirty="0" smtClean="0"/>
              <a:t> = Semantics</a:t>
            </a:r>
          </a:p>
          <a:p>
            <a:r>
              <a:rPr lang="en-GB" sz="1800" dirty="0" smtClean="0"/>
              <a:t>[[x]</a:t>
            </a:r>
            <a:r>
              <a:rPr lang="en-GB" sz="1800" baseline="30000" dirty="0" err="1" smtClean="0"/>
              <a:t>M,g</a:t>
            </a:r>
            <a:r>
              <a:rPr lang="en-GB" sz="1800" dirty="0" smtClean="0"/>
              <a:t> = </a:t>
            </a:r>
            <a:r>
              <a:rPr lang="en-GB" sz="1800" dirty="0" err="1" smtClean="0"/>
              <a:t>emma</a:t>
            </a:r>
            <a:endParaRPr lang="en-GB" sz="1800" dirty="0" smtClean="0"/>
          </a:p>
          <a:p>
            <a:r>
              <a:rPr lang="en-GB" sz="1800" dirty="0" smtClean="0"/>
              <a:t>Therefore [[book(x)]]</a:t>
            </a:r>
            <a:r>
              <a:rPr lang="en-GB" sz="1800" baseline="30000" dirty="0" err="1" smtClean="0"/>
              <a:t>M,g</a:t>
            </a:r>
            <a:r>
              <a:rPr lang="en-GB" sz="1800" baseline="30000" dirty="0" smtClean="0"/>
              <a:t> </a:t>
            </a:r>
            <a:r>
              <a:rPr lang="en-GB" sz="1800" dirty="0" smtClean="0"/>
              <a:t>= 0</a:t>
            </a:r>
          </a:p>
          <a:p>
            <a:endParaRPr lang="en-GB" dirty="0" smtClean="0"/>
          </a:p>
          <a:p>
            <a:endParaRPr lang="en-GB" dirty="0"/>
          </a:p>
        </p:txBody>
      </p:sp>
      <p:grpSp>
        <p:nvGrpSpPr>
          <p:cNvPr id="10" name="Group 9"/>
          <p:cNvGrpSpPr/>
          <p:nvPr/>
        </p:nvGrpSpPr>
        <p:grpSpPr>
          <a:xfrm>
            <a:off x="971600" y="1628800"/>
            <a:ext cx="3314800" cy="2952328"/>
            <a:chOff x="5868144" y="2780928"/>
            <a:chExt cx="2882752" cy="2376264"/>
          </a:xfrm>
        </p:grpSpPr>
        <p:sp>
          <p:nvSpPr>
            <p:cNvPr id="11" name="Rectangle 10"/>
            <p:cNvSpPr/>
            <p:nvPr/>
          </p:nvSpPr>
          <p:spPr>
            <a:xfrm>
              <a:off x="6084168" y="2780928"/>
              <a:ext cx="217495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ym typeface="Symbol" pitchFamily="18" charset="2"/>
                </a:rPr>
                <a:t></a:t>
              </a:r>
              <a:r>
                <a:rPr lang="mt-MT" dirty="0" smtClean="0">
                  <a:sym typeface="Symbol" pitchFamily="18" charset="2"/>
                </a:rPr>
                <a:t>x</a:t>
              </a:r>
              <a:r>
                <a:rPr lang="en-GB" dirty="0" smtClean="0">
                  <a:sym typeface="Symbol" pitchFamily="18" charset="2"/>
                </a:rPr>
                <a:t>[book(x) </a:t>
              </a:r>
              <a:r>
                <a:rPr lang="en-US" dirty="0" smtClean="0">
                  <a:sym typeface="Symbol" pitchFamily="18" charset="2"/>
                </a:rPr>
                <a:t> read(</a:t>
              </a:r>
              <a:r>
                <a:rPr lang="en-US" dirty="0" err="1" smtClean="0">
                  <a:sym typeface="Symbol" pitchFamily="18" charset="2"/>
                </a:rPr>
                <a:t>i,x</a:t>
              </a:r>
              <a:r>
                <a:rPr lang="en-US" dirty="0" smtClean="0">
                  <a:sym typeface="Symbol" pitchFamily="18" charset="2"/>
                </a:rPr>
                <a:t>)]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732240" y="3573016"/>
              <a:ext cx="188320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book(x) </a:t>
              </a:r>
              <a:r>
                <a:rPr lang="en-US" dirty="0" smtClean="0">
                  <a:sym typeface="Symbol" pitchFamily="18" charset="2"/>
                </a:rPr>
                <a:t> read(</a:t>
              </a:r>
              <a:r>
                <a:rPr lang="en-US" dirty="0" err="1" smtClean="0">
                  <a:sym typeface="Symbol" pitchFamily="18" charset="2"/>
                </a:rPr>
                <a:t>i,x</a:t>
              </a:r>
              <a:r>
                <a:rPr lang="en-US" dirty="0" smtClean="0">
                  <a:sym typeface="Symbol" pitchFamily="18" charset="2"/>
                </a:rPr>
                <a:t>)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868144" y="3573016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mt-MT" dirty="0" smtClean="0">
                  <a:sym typeface="Symbol" pitchFamily="18" charset="2"/>
                </a:rPr>
                <a:t>x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740352" y="4221088"/>
              <a:ext cx="9165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ym typeface="Symbol" pitchFamily="18" charset="2"/>
                </a:rPr>
                <a:t>read(</a:t>
              </a:r>
              <a:r>
                <a:rPr lang="en-US" dirty="0" err="1" smtClean="0">
                  <a:sym typeface="Symbol" pitchFamily="18" charset="2"/>
                </a:rPr>
                <a:t>i,x</a:t>
              </a:r>
              <a:r>
                <a:rPr lang="en-US" dirty="0" smtClean="0">
                  <a:sym typeface="Symbol" pitchFamily="18" charset="2"/>
                </a:rPr>
                <a:t>)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372200" y="4221088"/>
              <a:ext cx="8499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book(x)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084168" y="4787860"/>
              <a:ext cx="59984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book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876256" y="4787860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x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460432" y="4715852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ym typeface="Symbol" pitchFamily="18" charset="2"/>
                </a:rPr>
                <a:t>x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380312" y="4715852"/>
              <a:ext cx="54630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ym typeface="Symbol" pitchFamily="18" charset="2"/>
                </a:rPr>
                <a:t>read</a:t>
              </a:r>
            </a:p>
          </p:txBody>
        </p:sp>
        <p:cxnSp>
          <p:nvCxnSpPr>
            <p:cNvPr id="20" name="Straight Connector 19"/>
            <p:cNvCxnSpPr>
              <a:stCxn id="11" idx="2"/>
              <a:endCxn id="13" idx="0"/>
            </p:cNvCxnSpPr>
            <p:nvPr/>
          </p:nvCxnSpPr>
          <p:spPr>
            <a:xfrm rot="5400000">
              <a:off x="6381133" y="2782504"/>
              <a:ext cx="422756" cy="11582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1" idx="2"/>
              <a:endCxn id="12" idx="0"/>
            </p:cNvCxnSpPr>
            <p:nvPr/>
          </p:nvCxnSpPr>
          <p:spPr>
            <a:xfrm rot="16200000" flipH="1">
              <a:off x="7211366" y="3110538"/>
              <a:ext cx="422756" cy="5021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2" idx="2"/>
              <a:endCxn id="15" idx="0"/>
            </p:cNvCxnSpPr>
            <p:nvPr/>
          </p:nvCxnSpPr>
          <p:spPr>
            <a:xfrm rot="5400000">
              <a:off x="7096131" y="3643375"/>
              <a:ext cx="278740" cy="8766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2" idx="2"/>
              <a:endCxn id="14" idx="0"/>
            </p:cNvCxnSpPr>
            <p:nvPr/>
          </p:nvCxnSpPr>
          <p:spPr>
            <a:xfrm rot="16200000" flipH="1">
              <a:off x="7796877" y="3819314"/>
              <a:ext cx="278740" cy="5248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5" idx="2"/>
              <a:endCxn id="16" idx="0"/>
            </p:cNvCxnSpPr>
            <p:nvPr/>
          </p:nvCxnSpPr>
          <p:spPr>
            <a:xfrm rot="5400000">
              <a:off x="6491904" y="4482607"/>
              <a:ext cx="197440" cy="4130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2"/>
              <a:endCxn id="17" idx="0"/>
            </p:cNvCxnSpPr>
            <p:nvPr/>
          </p:nvCxnSpPr>
          <p:spPr>
            <a:xfrm rot="16200000" flipH="1">
              <a:off x="6810602" y="4576974"/>
              <a:ext cx="197440" cy="2243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4" idx="2"/>
              <a:endCxn id="19" idx="0"/>
            </p:cNvCxnSpPr>
            <p:nvPr/>
          </p:nvCxnSpPr>
          <p:spPr>
            <a:xfrm rot="5400000">
              <a:off x="7863342" y="4380543"/>
              <a:ext cx="125432" cy="5451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14" idx="2"/>
              <a:endCxn id="18" idx="0"/>
            </p:cNvCxnSpPr>
            <p:nvPr/>
          </p:nvCxnSpPr>
          <p:spPr>
            <a:xfrm rot="16200000" flipH="1">
              <a:off x="8339441" y="4449629"/>
              <a:ext cx="125432" cy="4070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Oval 27"/>
          <p:cNvSpPr/>
          <p:nvPr/>
        </p:nvSpPr>
        <p:spPr>
          <a:xfrm>
            <a:off x="1115616" y="3429000"/>
            <a:ext cx="1584176" cy="1224136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This lecture is divided into two parts:</a:t>
            </a:r>
          </a:p>
          <a:p>
            <a:endParaRPr lang="en-GB" b="1" dirty="0" smtClean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We make our first attempts at formalising the notion of compositionality.</a:t>
            </a:r>
          </a:p>
          <a:p>
            <a:pPr marL="777240" lvl="1" indent="-457200"/>
            <a:r>
              <a:rPr lang="en-GB" dirty="0" smtClean="0"/>
              <a:t>First, we’ll do it by providing a compositional interpretation of a couple of formal languages.</a:t>
            </a:r>
          </a:p>
          <a:p>
            <a:pPr marL="777240" lvl="1" indent="-45720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We’ll then look at Natural Language, and ask how we can model meaning in the same sort </a:t>
            </a:r>
            <a:r>
              <a:rPr lang="en-GB" smtClean="0"/>
              <a:t>of way.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Interpreting the formula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We proceed bottom-up:</a:t>
            </a:r>
          </a:p>
          <a:p>
            <a:r>
              <a:rPr lang="en-GB" sz="1800" dirty="0" smtClean="0">
                <a:solidFill>
                  <a:schemeClr val="tx2"/>
                </a:solidFill>
              </a:rPr>
              <a:t>[[book]]</a:t>
            </a:r>
            <a:r>
              <a:rPr lang="en-GB" sz="1800" baseline="30000" dirty="0" err="1" smtClean="0">
                <a:solidFill>
                  <a:schemeClr val="tx2"/>
                </a:solidFill>
              </a:rPr>
              <a:t>M,g</a:t>
            </a:r>
            <a:r>
              <a:rPr lang="en-GB" sz="1800" dirty="0" smtClean="0">
                <a:solidFill>
                  <a:schemeClr val="tx2"/>
                </a:solidFill>
              </a:rPr>
              <a:t> = Semantics</a:t>
            </a:r>
          </a:p>
          <a:p>
            <a:r>
              <a:rPr lang="en-GB" sz="1800" dirty="0" smtClean="0">
                <a:solidFill>
                  <a:schemeClr val="tx2"/>
                </a:solidFill>
              </a:rPr>
              <a:t>[[x]</a:t>
            </a:r>
            <a:r>
              <a:rPr lang="en-GB" sz="1800" baseline="30000" dirty="0" err="1" smtClean="0">
                <a:solidFill>
                  <a:schemeClr val="tx2"/>
                </a:solidFill>
              </a:rPr>
              <a:t>M,g</a:t>
            </a:r>
            <a:r>
              <a:rPr lang="en-GB" sz="1800" dirty="0" smtClean="0">
                <a:solidFill>
                  <a:schemeClr val="tx2"/>
                </a:solidFill>
              </a:rPr>
              <a:t> = </a:t>
            </a:r>
            <a:r>
              <a:rPr lang="en-GB" sz="1800" dirty="0" err="1" smtClean="0">
                <a:solidFill>
                  <a:schemeClr val="tx2"/>
                </a:solidFill>
              </a:rPr>
              <a:t>emma</a:t>
            </a:r>
            <a:endParaRPr lang="en-GB" sz="1800" dirty="0" smtClean="0">
              <a:solidFill>
                <a:schemeClr val="tx2"/>
              </a:solidFill>
            </a:endParaRPr>
          </a:p>
          <a:p>
            <a:r>
              <a:rPr lang="en-GB" sz="1800" dirty="0" smtClean="0">
                <a:solidFill>
                  <a:schemeClr val="tx2"/>
                </a:solidFill>
              </a:rPr>
              <a:t>Therefore [[book(x)]]</a:t>
            </a:r>
            <a:r>
              <a:rPr lang="en-GB" sz="1800" baseline="30000" dirty="0" err="1" smtClean="0">
                <a:solidFill>
                  <a:schemeClr val="tx2"/>
                </a:solidFill>
              </a:rPr>
              <a:t>M,g</a:t>
            </a:r>
            <a:r>
              <a:rPr lang="en-GB" sz="1800" baseline="30000" dirty="0" smtClean="0">
                <a:solidFill>
                  <a:schemeClr val="tx2"/>
                </a:solidFill>
              </a:rPr>
              <a:t> </a:t>
            </a:r>
            <a:r>
              <a:rPr lang="en-GB" sz="1800" dirty="0" smtClean="0">
                <a:solidFill>
                  <a:schemeClr val="tx2"/>
                </a:solidFill>
              </a:rPr>
              <a:t>= 0</a:t>
            </a:r>
          </a:p>
          <a:p>
            <a:r>
              <a:rPr lang="en-GB" sz="1800" dirty="0" smtClean="0"/>
              <a:t>[[read]]</a:t>
            </a:r>
            <a:r>
              <a:rPr lang="en-GB" sz="1800" baseline="30000" dirty="0" err="1" smtClean="0"/>
              <a:t>M,g</a:t>
            </a:r>
            <a:r>
              <a:rPr lang="en-GB" sz="1800" dirty="0" smtClean="0"/>
              <a:t> = {&lt;</a:t>
            </a:r>
            <a:r>
              <a:rPr lang="en-GB" sz="1800" dirty="0" err="1" smtClean="0"/>
              <a:t>isabel,Semantics</a:t>
            </a:r>
            <a:r>
              <a:rPr lang="en-GB" sz="1800" dirty="0" smtClean="0"/>
              <a:t>&gt;}</a:t>
            </a:r>
          </a:p>
          <a:p>
            <a:r>
              <a:rPr lang="en-GB" sz="1800" dirty="0" smtClean="0"/>
              <a:t>[[</a:t>
            </a:r>
            <a:r>
              <a:rPr lang="en-GB" sz="1800" dirty="0" err="1" smtClean="0"/>
              <a:t>i</a:t>
            </a:r>
            <a:r>
              <a:rPr lang="en-GB" sz="1800" dirty="0" smtClean="0"/>
              <a:t>]</a:t>
            </a:r>
            <a:r>
              <a:rPr lang="en-GB" sz="1800" baseline="30000" dirty="0" err="1" smtClean="0"/>
              <a:t>M,g</a:t>
            </a:r>
            <a:r>
              <a:rPr lang="en-GB" sz="1800" dirty="0" smtClean="0"/>
              <a:t> = </a:t>
            </a:r>
            <a:r>
              <a:rPr lang="en-GB" sz="1800" dirty="0" err="1" smtClean="0"/>
              <a:t>isabel</a:t>
            </a:r>
            <a:endParaRPr lang="en-GB" sz="1800" dirty="0" smtClean="0"/>
          </a:p>
          <a:p>
            <a:r>
              <a:rPr lang="en-GB" sz="1800" dirty="0" smtClean="0"/>
              <a:t>[[x]]</a:t>
            </a:r>
            <a:r>
              <a:rPr lang="en-GB" sz="1800" baseline="30000" dirty="0" err="1" smtClean="0"/>
              <a:t>M,g</a:t>
            </a:r>
            <a:r>
              <a:rPr lang="en-GB" sz="1800" dirty="0" smtClean="0"/>
              <a:t> = </a:t>
            </a:r>
            <a:r>
              <a:rPr lang="en-GB" sz="1800" dirty="0" err="1" smtClean="0"/>
              <a:t>emma</a:t>
            </a:r>
            <a:endParaRPr lang="en-GB" sz="1800" dirty="0" smtClean="0"/>
          </a:p>
          <a:p>
            <a:r>
              <a:rPr lang="en-GB" sz="1800" dirty="0" smtClean="0"/>
              <a:t>Therefore [[read(</a:t>
            </a:r>
            <a:r>
              <a:rPr lang="en-GB" sz="1800" dirty="0" err="1" smtClean="0"/>
              <a:t>i,x</a:t>
            </a:r>
            <a:r>
              <a:rPr lang="en-GB" sz="1800" dirty="0" smtClean="0"/>
              <a:t>)]]</a:t>
            </a:r>
            <a:r>
              <a:rPr lang="en-GB" sz="1800" baseline="30000" dirty="0" err="1" smtClean="0"/>
              <a:t>M,g</a:t>
            </a:r>
            <a:r>
              <a:rPr lang="en-GB" sz="1800" dirty="0" smtClean="0"/>
              <a:t> = 0</a:t>
            </a:r>
          </a:p>
          <a:p>
            <a:endParaRPr lang="en-GB" dirty="0"/>
          </a:p>
        </p:txBody>
      </p:sp>
      <p:grpSp>
        <p:nvGrpSpPr>
          <p:cNvPr id="3" name="Group 9"/>
          <p:cNvGrpSpPr/>
          <p:nvPr/>
        </p:nvGrpSpPr>
        <p:grpSpPr>
          <a:xfrm>
            <a:off x="971600" y="1628800"/>
            <a:ext cx="3314800" cy="2952328"/>
            <a:chOff x="5868144" y="2780928"/>
            <a:chExt cx="2882752" cy="2376264"/>
          </a:xfrm>
        </p:grpSpPr>
        <p:sp>
          <p:nvSpPr>
            <p:cNvPr id="11" name="Rectangle 10"/>
            <p:cNvSpPr/>
            <p:nvPr/>
          </p:nvSpPr>
          <p:spPr>
            <a:xfrm>
              <a:off x="6084168" y="2780928"/>
              <a:ext cx="217495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ym typeface="Symbol" pitchFamily="18" charset="2"/>
                </a:rPr>
                <a:t></a:t>
              </a:r>
              <a:r>
                <a:rPr lang="mt-MT" dirty="0" smtClean="0">
                  <a:sym typeface="Symbol" pitchFamily="18" charset="2"/>
                </a:rPr>
                <a:t>x</a:t>
              </a:r>
              <a:r>
                <a:rPr lang="en-GB" dirty="0" smtClean="0">
                  <a:sym typeface="Symbol" pitchFamily="18" charset="2"/>
                </a:rPr>
                <a:t>[book(x) </a:t>
              </a:r>
              <a:r>
                <a:rPr lang="en-US" dirty="0" smtClean="0">
                  <a:sym typeface="Symbol" pitchFamily="18" charset="2"/>
                </a:rPr>
                <a:t> read(</a:t>
              </a:r>
              <a:r>
                <a:rPr lang="en-US" dirty="0" err="1" smtClean="0">
                  <a:sym typeface="Symbol" pitchFamily="18" charset="2"/>
                </a:rPr>
                <a:t>i,x</a:t>
              </a:r>
              <a:r>
                <a:rPr lang="en-US" dirty="0" smtClean="0">
                  <a:sym typeface="Symbol" pitchFamily="18" charset="2"/>
                </a:rPr>
                <a:t>)]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732240" y="3573016"/>
              <a:ext cx="188320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book(x) </a:t>
              </a:r>
              <a:r>
                <a:rPr lang="en-US" dirty="0" smtClean="0">
                  <a:sym typeface="Symbol" pitchFamily="18" charset="2"/>
                </a:rPr>
                <a:t> read(</a:t>
              </a:r>
              <a:r>
                <a:rPr lang="en-US" dirty="0" err="1" smtClean="0">
                  <a:sym typeface="Symbol" pitchFamily="18" charset="2"/>
                </a:rPr>
                <a:t>i,x</a:t>
              </a:r>
              <a:r>
                <a:rPr lang="en-US" dirty="0" smtClean="0">
                  <a:sym typeface="Symbol" pitchFamily="18" charset="2"/>
                </a:rPr>
                <a:t>)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868144" y="3573016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mt-MT" dirty="0" smtClean="0">
                  <a:sym typeface="Symbol" pitchFamily="18" charset="2"/>
                </a:rPr>
                <a:t>x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740352" y="4221088"/>
              <a:ext cx="9165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ym typeface="Symbol" pitchFamily="18" charset="2"/>
                </a:rPr>
                <a:t>read(</a:t>
              </a:r>
              <a:r>
                <a:rPr lang="en-US" dirty="0" err="1" smtClean="0">
                  <a:sym typeface="Symbol" pitchFamily="18" charset="2"/>
                </a:rPr>
                <a:t>i,x</a:t>
              </a:r>
              <a:r>
                <a:rPr lang="en-US" dirty="0" smtClean="0">
                  <a:sym typeface="Symbol" pitchFamily="18" charset="2"/>
                </a:rPr>
                <a:t>)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372200" y="4221088"/>
              <a:ext cx="8499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book(x)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084168" y="4787860"/>
              <a:ext cx="59984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book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876256" y="4787860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x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460432" y="4715852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ym typeface="Symbol" pitchFamily="18" charset="2"/>
                </a:rPr>
                <a:t>x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380312" y="4715852"/>
              <a:ext cx="54630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ym typeface="Symbol" pitchFamily="18" charset="2"/>
                </a:rPr>
                <a:t>read</a:t>
              </a:r>
            </a:p>
          </p:txBody>
        </p:sp>
        <p:cxnSp>
          <p:nvCxnSpPr>
            <p:cNvPr id="20" name="Straight Connector 19"/>
            <p:cNvCxnSpPr>
              <a:stCxn id="11" idx="2"/>
              <a:endCxn id="13" idx="0"/>
            </p:cNvCxnSpPr>
            <p:nvPr/>
          </p:nvCxnSpPr>
          <p:spPr>
            <a:xfrm rot="5400000">
              <a:off x="6381133" y="2782504"/>
              <a:ext cx="422756" cy="11582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1" idx="2"/>
              <a:endCxn id="12" idx="0"/>
            </p:cNvCxnSpPr>
            <p:nvPr/>
          </p:nvCxnSpPr>
          <p:spPr>
            <a:xfrm rot="16200000" flipH="1">
              <a:off x="7211366" y="3110538"/>
              <a:ext cx="422756" cy="5021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2" idx="2"/>
              <a:endCxn id="15" idx="0"/>
            </p:cNvCxnSpPr>
            <p:nvPr/>
          </p:nvCxnSpPr>
          <p:spPr>
            <a:xfrm rot="5400000">
              <a:off x="7096131" y="3643375"/>
              <a:ext cx="278740" cy="8766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2" idx="2"/>
              <a:endCxn id="14" idx="0"/>
            </p:cNvCxnSpPr>
            <p:nvPr/>
          </p:nvCxnSpPr>
          <p:spPr>
            <a:xfrm rot="16200000" flipH="1">
              <a:off x="7796877" y="3819314"/>
              <a:ext cx="278740" cy="5248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5" idx="2"/>
              <a:endCxn id="16" idx="0"/>
            </p:cNvCxnSpPr>
            <p:nvPr/>
          </p:nvCxnSpPr>
          <p:spPr>
            <a:xfrm rot="5400000">
              <a:off x="6491904" y="4482607"/>
              <a:ext cx="197440" cy="4130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2"/>
              <a:endCxn id="17" idx="0"/>
            </p:cNvCxnSpPr>
            <p:nvPr/>
          </p:nvCxnSpPr>
          <p:spPr>
            <a:xfrm rot="16200000" flipH="1">
              <a:off x="6810602" y="4576974"/>
              <a:ext cx="197440" cy="2243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4" idx="2"/>
              <a:endCxn id="19" idx="0"/>
            </p:cNvCxnSpPr>
            <p:nvPr/>
          </p:nvCxnSpPr>
          <p:spPr>
            <a:xfrm rot="5400000">
              <a:off x="7863342" y="4380543"/>
              <a:ext cx="125432" cy="5451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14" idx="2"/>
              <a:endCxn id="18" idx="0"/>
            </p:cNvCxnSpPr>
            <p:nvPr/>
          </p:nvCxnSpPr>
          <p:spPr>
            <a:xfrm rot="16200000" flipH="1">
              <a:off x="8339441" y="4449629"/>
              <a:ext cx="125432" cy="4070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Oval 28"/>
          <p:cNvSpPr/>
          <p:nvPr/>
        </p:nvSpPr>
        <p:spPr>
          <a:xfrm>
            <a:off x="2771800" y="3356992"/>
            <a:ext cx="1584176" cy="1224136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Interpreting the formula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We proceed bottom-up:</a:t>
            </a:r>
          </a:p>
          <a:p>
            <a:r>
              <a:rPr lang="en-GB" sz="1800" dirty="0" smtClean="0">
                <a:solidFill>
                  <a:schemeClr val="tx2"/>
                </a:solidFill>
              </a:rPr>
              <a:t>[[book]]</a:t>
            </a:r>
            <a:r>
              <a:rPr lang="en-GB" sz="1800" baseline="30000" dirty="0" err="1" smtClean="0">
                <a:solidFill>
                  <a:schemeClr val="tx2"/>
                </a:solidFill>
              </a:rPr>
              <a:t>M,g</a:t>
            </a:r>
            <a:r>
              <a:rPr lang="en-GB" sz="1800" dirty="0" smtClean="0">
                <a:solidFill>
                  <a:schemeClr val="tx2"/>
                </a:solidFill>
              </a:rPr>
              <a:t> = Semantics</a:t>
            </a:r>
          </a:p>
          <a:p>
            <a:r>
              <a:rPr lang="en-GB" sz="1800" dirty="0" smtClean="0">
                <a:solidFill>
                  <a:schemeClr val="tx2"/>
                </a:solidFill>
              </a:rPr>
              <a:t>[[x]</a:t>
            </a:r>
            <a:r>
              <a:rPr lang="en-GB" sz="1800" baseline="30000" dirty="0" err="1" smtClean="0">
                <a:solidFill>
                  <a:schemeClr val="tx2"/>
                </a:solidFill>
              </a:rPr>
              <a:t>M,g</a:t>
            </a:r>
            <a:r>
              <a:rPr lang="en-GB" sz="1800" dirty="0" smtClean="0">
                <a:solidFill>
                  <a:schemeClr val="tx2"/>
                </a:solidFill>
              </a:rPr>
              <a:t> = </a:t>
            </a:r>
            <a:r>
              <a:rPr lang="en-GB" sz="1800" dirty="0" err="1" smtClean="0">
                <a:solidFill>
                  <a:schemeClr val="tx2"/>
                </a:solidFill>
              </a:rPr>
              <a:t>emma</a:t>
            </a:r>
            <a:endParaRPr lang="en-GB" sz="1800" dirty="0" smtClean="0">
              <a:solidFill>
                <a:schemeClr val="tx2"/>
              </a:solidFill>
            </a:endParaRPr>
          </a:p>
          <a:p>
            <a:r>
              <a:rPr lang="en-GB" sz="1800" dirty="0" smtClean="0">
                <a:solidFill>
                  <a:schemeClr val="tx2"/>
                </a:solidFill>
              </a:rPr>
              <a:t>Therefore [[book(x)]]</a:t>
            </a:r>
            <a:r>
              <a:rPr lang="en-GB" sz="1800" baseline="30000" dirty="0" err="1" smtClean="0">
                <a:solidFill>
                  <a:schemeClr val="tx2"/>
                </a:solidFill>
              </a:rPr>
              <a:t>M,g</a:t>
            </a:r>
            <a:r>
              <a:rPr lang="en-GB" sz="1800" baseline="30000" dirty="0" smtClean="0">
                <a:solidFill>
                  <a:schemeClr val="tx2"/>
                </a:solidFill>
              </a:rPr>
              <a:t> </a:t>
            </a:r>
            <a:r>
              <a:rPr lang="en-GB" sz="1800" dirty="0" smtClean="0">
                <a:solidFill>
                  <a:schemeClr val="tx2"/>
                </a:solidFill>
              </a:rPr>
              <a:t>= 0</a:t>
            </a:r>
          </a:p>
          <a:p>
            <a:r>
              <a:rPr lang="en-GB" sz="1800" dirty="0" smtClean="0">
                <a:solidFill>
                  <a:schemeClr val="tx2"/>
                </a:solidFill>
              </a:rPr>
              <a:t>[[read]]</a:t>
            </a:r>
            <a:r>
              <a:rPr lang="en-GB" sz="1800" baseline="30000" dirty="0" err="1" smtClean="0">
                <a:solidFill>
                  <a:schemeClr val="tx2"/>
                </a:solidFill>
              </a:rPr>
              <a:t>M,g</a:t>
            </a:r>
            <a:r>
              <a:rPr lang="en-GB" sz="1800" dirty="0" smtClean="0">
                <a:solidFill>
                  <a:schemeClr val="tx2"/>
                </a:solidFill>
              </a:rPr>
              <a:t> = {&lt;</a:t>
            </a:r>
            <a:r>
              <a:rPr lang="en-GB" sz="1800" dirty="0" err="1" smtClean="0">
                <a:solidFill>
                  <a:schemeClr val="tx2"/>
                </a:solidFill>
              </a:rPr>
              <a:t>isabel,Semantics</a:t>
            </a:r>
            <a:r>
              <a:rPr lang="en-GB" sz="1800" dirty="0" smtClean="0">
                <a:solidFill>
                  <a:schemeClr val="tx2"/>
                </a:solidFill>
              </a:rPr>
              <a:t>&gt;}</a:t>
            </a:r>
          </a:p>
          <a:p>
            <a:r>
              <a:rPr lang="en-GB" sz="1800" dirty="0" smtClean="0">
                <a:solidFill>
                  <a:schemeClr val="tx2"/>
                </a:solidFill>
              </a:rPr>
              <a:t>[[</a:t>
            </a:r>
            <a:r>
              <a:rPr lang="en-GB" sz="1800" dirty="0" err="1" smtClean="0">
                <a:solidFill>
                  <a:schemeClr val="tx2"/>
                </a:solidFill>
              </a:rPr>
              <a:t>i</a:t>
            </a:r>
            <a:r>
              <a:rPr lang="en-GB" sz="1800" dirty="0" smtClean="0">
                <a:solidFill>
                  <a:schemeClr val="tx2"/>
                </a:solidFill>
              </a:rPr>
              <a:t>]</a:t>
            </a:r>
            <a:r>
              <a:rPr lang="en-GB" sz="1800" baseline="30000" dirty="0" err="1" smtClean="0">
                <a:solidFill>
                  <a:schemeClr val="tx2"/>
                </a:solidFill>
              </a:rPr>
              <a:t>M,g</a:t>
            </a:r>
            <a:r>
              <a:rPr lang="en-GB" sz="1800" dirty="0" smtClean="0">
                <a:solidFill>
                  <a:schemeClr val="tx2"/>
                </a:solidFill>
              </a:rPr>
              <a:t> = </a:t>
            </a:r>
            <a:r>
              <a:rPr lang="en-GB" sz="1800" dirty="0" err="1" smtClean="0">
                <a:solidFill>
                  <a:schemeClr val="tx2"/>
                </a:solidFill>
              </a:rPr>
              <a:t>isabel</a:t>
            </a:r>
            <a:endParaRPr lang="en-GB" sz="1800" dirty="0" smtClean="0">
              <a:solidFill>
                <a:schemeClr val="tx2"/>
              </a:solidFill>
            </a:endParaRPr>
          </a:p>
          <a:p>
            <a:r>
              <a:rPr lang="en-GB" sz="1800" dirty="0" smtClean="0">
                <a:solidFill>
                  <a:schemeClr val="tx2"/>
                </a:solidFill>
              </a:rPr>
              <a:t>[[x]]</a:t>
            </a:r>
            <a:r>
              <a:rPr lang="en-GB" sz="1800" baseline="30000" dirty="0" err="1" smtClean="0">
                <a:solidFill>
                  <a:schemeClr val="tx2"/>
                </a:solidFill>
              </a:rPr>
              <a:t>M,g</a:t>
            </a:r>
            <a:r>
              <a:rPr lang="en-GB" sz="1800" dirty="0" smtClean="0">
                <a:solidFill>
                  <a:schemeClr val="tx2"/>
                </a:solidFill>
              </a:rPr>
              <a:t> = </a:t>
            </a:r>
            <a:r>
              <a:rPr lang="en-GB" sz="1800" dirty="0" err="1" smtClean="0">
                <a:solidFill>
                  <a:schemeClr val="tx2"/>
                </a:solidFill>
              </a:rPr>
              <a:t>emma</a:t>
            </a:r>
            <a:endParaRPr lang="en-GB" sz="1800" dirty="0" smtClean="0">
              <a:solidFill>
                <a:schemeClr val="tx2"/>
              </a:solidFill>
            </a:endParaRPr>
          </a:p>
          <a:p>
            <a:r>
              <a:rPr lang="en-GB" sz="1800" dirty="0" smtClean="0">
                <a:solidFill>
                  <a:schemeClr val="tx2"/>
                </a:solidFill>
              </a:rPr>
              <a:t>Therefore [[read(</a:t>
            </a:r>
            <a:r>
              <a:rPr lang="en-GB" sz="1800" dirty="0" err="1" smtClean="0">
                <a:solidFill>
                  <a:schemeClr val="tx2"/>
                </a:solidFill>
              </a:rPr>
              <a:t>i,x</a:t>
            </a:r>
            <a:r>
              <a:rPr lang="en-GB" sz="1800" dirty="0" smtClean="0">
                <a:solidFill>
                  <a:schemeClr val="tx2"/>
                </a:solidFill>
              </a:rPr>
              <a:t>)]]</a:t>
            </a:r>
            <a:r>
              <a:rPr lang="en-GB" sz="1800" baseline="30000" dirty="0" err="1" smtClean="0">
                <a:solidFill>
                  <a:schemeClr val="tx2"/>
                </a:solidFill>
              </a:rPr>
              <a:t>M,g</a:t>
            </a:r>
            <a:r>
              <a:rPr lang="en-GB" sz="1800" dirty="0" smtClean="0">
                <a:solidFill>
                  <a:schemeClr val="tx2"/>
                </a:solidFill>
              </a:rPr>
              <a:t> = 0</a:t>
            </a:r>
          </a:p>
          <a:p>
            <a:r>
              <a:rPr lang="en-GB" sz="1800" dirty="0" smtClean="0">
                <a:solidFill>
                  <a:schemeClr val="tx2"/>
                </a:solidFill>
              </a:rPr>
              <a:t>[[</a:t>
            </a:r>
            <a:r>
              <a:rPr lang="en-GB" sz="1800" dirty="0" smtClean="0">
                <a:sym typeface="Symbol" pitchFamily="18" charset="2"/>
              </a:rPr>
              <a:t>book(x) </a:t>
            </a:r>
            <a:r>
              <a:rPr lang="en-US" sz="1800" dirty="0" smtClean="0">
                <a:sym typeface="Symbol" pitchFamily="18" charset="2"/>
              </a:rPr>
              <a:t> read(</a:t>
            </a:r>
            <a:r>
              <a:rPr lang="en-US" sz="1800" dirty="0" err="1" smtClean="0">
                <a:sym typeface="Symbol" pitchFamily="18" charset="2"/>
              </a:rPr>
              <a:t>i,x</a:t>
            </a:r>
            <a:r>
              <a:rPr lang="en-US" sz="1800" dirty="0" smtClean="0">
                <a:sym typeface="Symbol" pitchFamily="18" charset="2"/>
              </a:rPr>
              <a:t>)]]</a:t>
            </a:r>
            <a:r>
              <a:rPr lang="en-US" sz="1800" baseline="30000" dirty="0" err="1" smtClean="0">
                <a:sym typeface="Symbol" pitchFamily="18" charset="2"/>
              </a:rPr>
              <a:t>M,g</a:t>
            </a:r>
            <a:r>
              <a:rPr lang="en-US" sz="1800" dirty="0" smtClean="0">
                <a:sym typeface="Symbol" pitchFamily="18" charset="2"/>
              </a:rPr>
              <a:t> = 0</a:t>
            </a:r>
          </a:p>
          <a:p>
            <a:endParaRPr lang="en-GB" sz="1800" dirty="0" smtClean="0">
              <a:solidFill>
                <a:schemeClr val="tx2"/>
              </a:solidFill>
            </a:endParaRPr>
          </a:p>
          <a:p>
            <a:endParaRPr lang="en-GB" dirty="0"/>
          </a:p>
        </p:txBody>
      </p:sp>
      <p:grpSp>
        <p:nvGrpSpPr>
          <p:cNvPr id="3" name="Group 9"/>
          <p:cNvGrpSpPr/>
          <p:nvPr/>
        </p:nvGrpSpPr>
        <p:grpSpPr>
          <a:xfrm>
            <a:off x="971600" y="1628800"/>
            <a:ext cx="3314800" cy="2952328"/>
            <a:chOff x="5868144" y="2780928"/>
            <a:chExt cx="2882752" cy="2376264"/>
          </a:xfrm>
        </p:grpSpPr>
        <p:sp>
          <p:nvSpPr>
            <p:cNvPr id="11" name="Rectangle 10"/>
            <p:cNvSpPr/>
            <p:nvPr/>
          </p:nvSpPr>
          <p:spPr>
            <a:xfrm>
              <a:off x="6084168" y="2780928"/>
              <a:ext cx="217495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ym typeface="Symbol" pitchFamily="18" charset="2"/>
                </a:rPr>
                <a:t></a:t>
              </a:r>
              <a:r>
                <a:rPr lang="mt-MT" dirty="0" smtClean="0">
                  <a:sym typeface="Symbol" pitchFamily="18" charset="2"/>
                </a:rPr>
                <a:t>x</a:t>
              </a:r>
              <a:r>
                <a:rPr lang="en-GB" dirty="0" smtClean="0">
                  <a:sym typeface="Symbol" pitchFamily="18" charset="2"/>
                </a:rPr>
                <a:t>[book(x) </a:t>
              </a:r>
              <a:r>
                <a:rPr lang="en-US" dirty="0" smtClean="0">
                  <a:sym typeface="Symbol" pitchFamily="18" charset="2"/>
                </a:rPr>
                <a:t> read(</a:t>
              </a:r>
              <a:r>
                <a:rPr lang="en-US" dirty="0" err="1" smtClean="0">
                  <a:sym typeface="Symbol" pitchFamily="18" charset="2"/>
                </a:rPr>
                <a:t>i,x</a:t>
              </a:r>
              <a:r>
                <a:rPr lang="en-US" dirty="0" smtClean="0">
                  <a:sym typeface="Symbol" pitchFamily="18" charset="2"/>
                </a:rPr>
                <a:t>)]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732240" y="3573016"/>
              <a:ext cx="188320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book(x) </a:t>
              </a:r>
              <a:r>
                <a:rPr lang="en-US" dirty="0" smtClean="0">
                  <a:sym typeface="Symbol" pitchFamily="18" charset="2"/>
                </a:rPr>
                <a:t> read(</a:t>
              </a:r>
              <a:r>
                <a:rPr lang="en-US" dirty="0" err="1" smtClean="0">
                  <a:sym typeface="Symbol" pitchFamily="18" charset="2"/>
                </a:rPr>
                <a:t>i,x</a:t>
              </a:r>
              <a:r>
                <a:rPr lang="en-US" dirty="0" smtClean="0">
                  <a:sym typeface="Symbol" pitchFamily="18" charset="2"/>
                </a:rPr>
                <a:t>)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868144" y="3573016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mt-MT" dirty="0" smtClean="0">
                  <a:sym typeface="Symbol" pitchFamily="18" charset="2"/>
                </a:rPr>
                <a:t>x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740352" y="4221088"/>
              <a:ext cx="9165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ym typeface="Symbol" pitchFamily="18" charset="2"/>
                </a:rPr>
                <a:t>read(</a:t>
              </a:r>
              <a:r>
                <a:rPr lang="en-US" dirty="0" err="1" smtClean="0">
                  <a:sym typeface="Symbol" pitchFamily="18" charset="2"/>
                </a:rPr>
                <a:t>i,x</a:t>
              </a:r>
              <a:r>
                <a:rPr lang="en-US" dirty="0" smtClean="0">
                  <a:sym typeface="Symbol" pitchFamily="18" charset="2"/>
                </a:rPr>
                <a:t>)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372200" y="4221088"/>
              <a:ext cx="8499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book(x)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084168" y="4787860"/>
              <a:ext cx="59984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book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876256" y="4787860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x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460432" y="4715852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ym typeface="Symbol" pitchFamily="18" charset="2"/>
                </a:rPr>
                <a:t>x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380312" y="4715852"/>
              <a:ext cx="54630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ym typeface="Symbol" pitchFamily="18" charset="2"/>
                </a:rPr>
                <a:t>read</a:t>
              </a:r>
            </a:p>
          </p:txBody>
        </p:sp>
        <p:cxnSp>
          <p:nvCxnSpPr>
            <p:cNvPr id="20" name="Straight Connector 19"/>
            <p:cNvCxnSpPr>
              <a:stCxn id="11" idx="2"/>
              <a:endCxn id="13" idx="0"/>
            </p:cNvCxnSpPr>
            <p:nvPr/>
          </p:nvCxnSpPr>
          <p:spPr>
            <a:xfrm rot="5400000">
              <a:off x="6381133" y="2782504"/>
              <a:ext cx="422756" cy="11582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1" idx="2"/>
              <a:endCxn id="12" idx="0"/>
            </p:cNvCxnSpPr>
            <p:nvPr/>
          </p:nvCxnSpPr>
          <p:spPr>
            <a:xfrm rot="16200000" flipH="1">
              <a:off x="7211366" y="3110538"/>
              <a:ext cx="422756" cy="5021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2" idx="2"/>
              <a:endCxn id="15" idx="0"/>
            </p:cNvCxnSpPr>
            <p:nvPr/>
          </p:nvCxnSpPr>
          <p:spPr>
            <a:xfrm rot="5400000">
              <a:off x="7096131" y="3643375"/>
              <a:ext cx="278740" cy="8766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2" idx="2"/>
              <a:endCxn id="14" idx="0"/>
            </p:cNvCxnSpPr>
            <p:nvPr/>
          </p:nvCxnSpPr>
          <p:spPr>
            <a:xfrm rot="16200000" flipH="1">
              <a:off x="7796877" y="3819314"/>
              <a:ext cx="278740" cy="5248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5" idx="2"/>
              <a:endCxn id="16" idx="0"/>
            </p:cNvCxnSpPr>
            <p:nvPr/>
          </p:nvCxnSpPr>
          <p:spPr>
            <a:xfrm rot="5400000">
              <a:off x="6491904" y="4482607"/>
              <a:ext cx="197440" cy="4130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2"/>
              <a:endCxn id="17" idx="0"/>
            </p:cNvCxnSpPr>
            <p:nvPr/>
          </p:nvCxnSpPr>
          <p:spPr>
            <a:xfrm rot="16200000" flipH="1">
              <a:off x="6810602" y="4576974"/>
              <a:ext cx="197440" cy="2243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4" idx="2"/>
              <a:endCxn id="19" idx="0"/>
            </p:cNvCxnSpPr>
            <p:nvPr/>
          </p:nvCxnSpPr>
          <p:spPr>
            <a:xfrm rot="5400000">
              <a:off x="7863342" y="4380543"/>
              <a:ext cx="125432" cy="5451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14" idx="2"/>
              <a:endCxn id="18" idx="0"/>
            </p:cNvCxnSpPr>
            <p:nvPr/>
          </p:nvCxnSpPr>
          <p:spPr>
            <a:xfrm rot="16200000" flipH="1">
              <a:off x="8339441" y="4449629"/>
              <a:ext cx="125432" cy="4070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Oval 28"/>
          <p:cNvSpPr/>
          <p:nvPr/>
        </p:nvSpPr>
        <p:spPr>
          <a:xfrm>
            <a:off x="827584" y="2492896"/>
            <a:ext cx="3528392" cy="2304256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situation so far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GB" sz="1800" dirty="0" smtClean="0"/>
              <a:t>We have a formula where we’ve set the value for the free variable </a:t>
            </a:r>
            <a:r>
              <a:rPr lang="en-GB" sz="1800" i="1" dirty="0" smtClean="0"/>
              <a:t>x</a:t>
            </a:r>
            <a:r>
              <a:rPr lang="en-GB" sz="1800" dirty="0" smtClean="0"/>
              <a:t> using our initial variable assignment </a:t>
            </a:r>
            <a:r>
              <a:rPr lang="en-GB" sz="1800" i="1" dirty="0" smtClean="0"/>
              <a:t>g</a:t>
            </a:r>
            <a:r>
              <a:rPr lang="en-GB" sz="1800" dirty="0" smtClean="0"/>
              <a:t>.</a:t>
            </a:r>
          </a:p>
          <a:p>
            <a:r>
              <a:rPr lang="en-GB" sz="1800" dirty="0" smtClean="0"/>
              <a:t>We know that its value is 0.</a:t>
            </a:r>
          </a:p>
          <a:p>
            <a:r>
              <a:rPr lang="en-GB" sz="1800" dirty="0" smtClean="0"/>
              <a:t>At this point, we find that the variable is bound by the existential quantifier. And our interpretation rule says: </a:t>
            </a:r>
          </a:p>
          <a:p>
            <a:endParaRPr lang="en-GB" sz="1800" dirty="0" smtClean="0"/>
          </a:p>
          <a:p>
            <a:pPr>
              <a:buNone/>
            </a:pPr>
            <a:r>
              <a:rPr lang="en-GB" sz="1800" b="1" dirty="0" smtClean="0">
                <a:solidFill>
                  <a:schemeClr val="accent1"/>
                </a:solidFill>
              </a:rPr>
              <a:t>	find some  assignment g’ identical to the original, except that the value for the free variable </a:t>
            </a:r>
            <a:r>
              <a:rPr lang="en-GB" sz="1800" b="1" i="1" dirty="0" smtClean="0">
                <a:solidFill>
                  <a:schemeClr val="accent1"/>
                </a:solidFill>
              </a:rPr>
              <a:t>x</a:t>
            </a:r>
            <a:r>
              <a:rPr lang="en-GB" sz="1800" b="1" dirty="0" smtClean="0">
                <a:solidFill>
                  <a:schemeClr val="accent1"/>
                </a:solidFill>
              </a:rPr>
              <a:t> is substituted for some other value so that the formula comes out true on this assignment</a:t>
            </a:r>
          </a:p>
          <a:p>
            <a:endParaRPr lang="en-GB" dirty="0"/>
          </a:p>
        </p:txBody>
      </p:sp>
      <p:grpSp>
        <p:nvGrpSpPr>
          <p:cNvPr id="3" name="Group 9"/>
          <p:cNvGrpSpPr/>
          <p:nvPr/>
        </p:nvGrpSpPr>
        <p:grpSpPr>
          <a:xfrm>
            <a:off x="971600" y="1628800"/>
            <a:ext cx="3314800" cy="2952328"/>
            <a:chOff x="5868144" y="2780928"/>
            <a:chExt cx="2882752" cy="2376264"/>
          </a:xfrm>
        </p:grpSpPr>
        <p:sp>
          <p:nvSpPr>
            <p:cNvPr id="11" name="Rectangle 10"/>
            <p:cNvSpPr/>
            <p:nvPr/>
          </p:nvSpPr>
          <p:spPr>
            <a:xfrm>
              <a:off x="6084168" y="2780928"/>
              <a:ext cx="217495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ym typeface="Symbol" pitchFamily="18" charset="2"/>
                </a:rPr>
                <a:t></a:t>
              </a:r>
              <a:r>
                <a:rPr lang="mt-MT" dirty="0" smtClean="0">
                  <a:sym typeface="Symbol" pitchFamily="18" charset="2"/>
                </a:rPr>
                <a:t>x</a:t>
              </a:r>
              <a:r>
                <a:rPr lang="en-GB" dirty="0" smtClean="0">
                  <a:sym typeface="Symbol" pitchFamily="18" charset="2"/>
                </a:rPr>
                <a:t>[book(x) </a:t>
              </a:r>
              <a:r>
                <a:rPr lang="en-US" dirty="0" smtClean="0">
                  <a:sym typeface="Symbol" pitchFamily="18" charset="2"/>
                </a:rPr>
                <a:t> read(</a:t>
              </a:r>
              <a:r>
                <a:rPr lang="en-US" dirty="0" err="1" smtClean="0">
                  <a:sym typeface="Symbol" pitchFamily="18" charset="2"/>
                </a:rPr>
                <a:t>i,x</a:t>
              </a:r>
              <a:r>
                <a:rPr lang="en-US" dirty="0" smtClean="0">
                  <a:sym typeface="Symbol" pitchFamily="18" charset="2"/>
                </a:rPr>
                <a:t>)]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732240" y="3573016"/>
              <a:ext cx="188320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book(x) </a:t>
              </a:r>
              <a:r>
                <a:rPr lang="en-US" dirty="0" smtClean="0">
                  <a:sym typeface="Symbol" pitchFamily="18" charset="2"/>
                </a:rPr>
                <a:t> read(</a:t>
              </a:r>
              <a:r>
                <a:rPr lang="en-US" dirty="0" err="1" smtClean="0">
                  <a:sym typeface="Symbol" pitchFamily="18" charset="2"/>
                </a:rPr>
                <a:t>i,x</a:t>
              </a:r>
              <a:r>
                <a:rPr lang="en-US" dirty="0" smtClean="0">
                  <a:sym typeface="Symbol" pitchFamily="18" charset="2"/>
                </a:rPr>
                <a:t>)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868144" y="3573016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mt-MT" dirty="0" smtClean="0">
                  <a:sym typeface="Symbol" pitchFamily="18" charset="2"/>
                </a:rPr>
                <a:t>x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740352" y="4221088"/>
              <a:ext cx="9165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ym typeface="Symbol" pitchFamily="18" charset="2"/>
                </a:rPr>
                <a:t>read(</a:t>
              </a:r>
              <a:r>
                <a:rPr lang="en-US" dirty="0" err="1" smtClean="0">
                  <a:sym typeface="Symbol" pitchFamily="18" charset="2"/>
                </a:rPr>
                <a:t>i,x</a:t>
              </a:r>
              <a:r>
                <a:rPr lang="en-US" dirty="0" smtClean="0">
                  <a:sym typeface="Symbol" pitchFamily="18" charset="2"/>
                </a:rPr>
                <a:t>)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372200" y="4221088"/>
              <a:ext cx="8499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book(x)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084168" y="4787860"/>
              <a:ext cx="59984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book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876256" y="4787860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x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460432" y="4715852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ym typeface="Symbol" pitchFamily="18" charset="2"/>
                </a:rPr>
                <a:t>x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380312" y="4715852"/>
              <a:ext cx="54630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ym typeface="Symbol" pitchFamily="18" charset="2"/>
                </a:rPr>
                <a:t>read</a:t>
              </a:r>
            </a:p>
          </p:txBody>
        </p:sp>
        <p:cxnSp>
          <p:nvCxnSpPr>
            <p:cNvPr id="20" name="Straight Connector 19"/>
            <p:cNvCxnSpPr>
              <a:stCxn id="11" idx="2"/>
              <a:endCxn id="13" idx="0"/>
            </p:cNvCxnSpPr>
            <p:nvPr/>
          </p:nvCxnSpPr>
          <p:spPr>
            <a:xfrm rot="5400000">
              <a:off x="6381133" y="2782504"/>
              <a:ext cx="422756" cy="11582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1" idx="2"/>
              <a:endCxn id="12" idx="0"/>
            </p:cNvCxnSpPr>
            <p:nvPr/>
          </p:nvCxnSpPr>
          <p:spPr>
            <a:xfrm rot="16200000" flipH="1">
              <a:off x="7211366" y="3110538"/>
              <a:ext cx="422756" cy="5021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2" idx="2"/>
              <a:endCxn id="15" idx="0"/>
            </p:cNvCxnSpPr>
            <p:nvPr/>
          </p:nvCxnSpPr>
          <p:spPr>
            <a:xfrm rot="5400000">
              <a:off x="7096131" y="3643375"/>
              <a:ext cx="278740" cy="8766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2" idx="2"/>
              <a:endCxn id="14" idx="0"/>
            </p:cNvCxnSpPr>
            <p:nvPr/>
          </p:nvCxnSpPr>
          <p:spPr>
            <a:xfrm rot="16200000" flipH="1">
              <a:off x="7796877" y="3819314"/>
              <a:ext cx="278740" cy="5248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5" idx="2"/>
              <a:endCxn id="16" idx="0"/>
            </p:cNvCxnSpPr>
            <p:nvPr/>
          </p:nvCxnSpPr>
          <p:spPr>
            <a:xfrm rot="5400000">
              <a:off x="6491904" y="4482607"/>
              <a:ext cx="197440" cy="4130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2"/>
              <a:endCxn id="17" idx="0"/>
            </p:cNvCxnSpPr>
            <p:nvPr/>
          </p:nvCxnSpPr>
          <p:spPr>
            <a:xfrm rot="16200000" flipH="1">
              <a:off x="6810602" y="4576974"/>
              <a:ext cx="197440" cy="2243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4" idx="2"/>
              <a:endCxn id="19" idx="0"/>
            </p:cNvCxnSpPr>
            <p:nvPr/>
          </p:nvCxnSpPr>
          <p:spPr>
            <a:xfrm rot="5400000">
              <a:off x="7863342" y="4380543"/>
              <a:ext cx="125432" cy="5451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14" idx="2"/>
              <a:endCxn id="18" idx="0"/>
            </p:cNvCxnSpPr>
            <p:nvPr/>
          </p:nvCxnSpPr>
          <p:spPr>
            <a:xfrm rot="16200000" flipH="1">
              <a:off x="8339441" y="4449629"/>
              <a:ext cx="125432" cy="4070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Oval 28"/>
          <p:cNvSpPr/>
          <p:nvPr/>
        </p:nvSpPr>
        <p:spPr>
          <a:xfrm>
            <a:off x="683568" y="1484784"/>
            <a:ext cx="3528392" cy="864096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situation so far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37814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Clearly, our assignment </a:t>
            </a:r>
            <a:r>
              <a:rPr lang="en-GB" i="1" dirty="0" smtClean="0"/>
              <a:t>g</a:t>
            </a:r>
            <a:r>
              <a:rPr lang="en-GB" dirty="0" smtClean="0"/>
              <a:t> doesn’t make the formula come out true.</a:t>
            </a:r>
          </a:p>
          <a:p>
            <a:r>
              <a:rPr lang="en-GB" dirty="0" smtClean="0"/>
              <a:t>Can we find another assignment </a:t>
            </a:r>
            <a:r>
              <a:rPr lang="en-GB" i="1" dirty="0" smtClean="0"/>
              <a:t>g’</a:t>
            </a:r>
            <a:r>
              <a:rPr lang="en-GB" dirty="0" smtClean="0"/>
              <a:t> identical to </a:t>
            </a:r>
            <a:r>
              <a:rPr lang="en-GB" i="1" dirty="0" smtClean="0"/>
              <a:t>g, </a:t>
            </a:r>
            <a:r>
              <a:rPr lang="en-GB" dirty="0" smtClean="0"/>
              <a:t>except that </a:t>
            </a:r>
            <a:r>
              <a:rPr lang="en-GB" i="1" dirty="0" smtClean="0"/>
              <a:t>x</a:t>
            </a:r>
            <a:r>
              <a:rPr lang="en-GB" dirty="0" smtClean="0"/>
              <a:t> in </a:t>
            </a:r>
            <a:r>
              <a:rPr lang="en-GB" i="1" dirty="0" smtClean="0"/>
              <a:t>g’</a:t>
            </a:r>
            <a:r>
              <a:rPr lang="en-GB" dirty="0" smtClean="0"/>
              <a:t> is a different individual, which is a book?</a:t>
            </a:r>
          </a:p>
          <a:p>
            <a:pPr lvl="1"/>
            <a:r>
              <a:rPr lang="en-GB" i="1" dirty="0" smtClean="0"/>
              <a:t>g’(x)</a:t>
            </a:r>
            <a:r>
              <a:rPr lang="en-GB" dirty="0" smtClean="0"/>
              <a:t> = Semantics</a:t>
            </a:r>
          </a:p>
          <a:p>
            <a:r>
              <a:rPr lang="en-GB" dirty="0" smtClean="0"/>
              <a:t>On this assignment, the formula comes out true.</a:t>
            </a:r>
          </a:p>
          <a:p>
            <a:endParaRPr lang="en-GB" dirty="0"/>
          </a:p>
        </p:txBody>
      </p:sp>
      <p:grpSp>
        <p:nvGrpSpPr>
          <p:cNvPr id="3" name="Group 9"/>
          <p:cNvGrpSpPr/>
          <p:nvPr/>
        </p:nvGrpSpPr>
        <p:grpSpPr>
          <a:xfrm>
            <a:off x="971600" y="1628800"/>
            <a:ext cx="3314800" cy="2952328"/>
            <a:chOff x="5868144" y="2780928"/>
            <a:chExt cx="2882752" cy="2376264"/>
          </a:xfrm>
        </p:grpSpPr>
        <p:sp>
          <p:nvSpPr>
            <p:cNvPr id="11" name="Rectangle 10"/>
            <p:cNvSpPr/>
            <p:nvPr/>
          </p:nvSpPr>
          <p:spPr>
            <a:xfrm>
              <a:off x="6084168" y="2780928"/>
              <a:ext cx="217495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ym typeface="Symbol" pitchFamily="18" charset="2"/>
                </a:rPr>
                <a:t></a:t>
              </a:r>
              <a:r>
                <a:rPr lang="mt-MT" dirty="0" smtClean="0">
                  <a:sym typeface="Symbol" pitchFamily="18" charset="2"/>
                </a:rPr>
                <a:t>x</a:t>
              </a:r>
              <a:r>
                <a:rPr lang="en-GB" dirty="0" smtClean="0">
                  <a:sym typeface="Symbol" pitchFamily="18" charset="2"/>
                </a:rPr>
                <a:t>[book(x) </a:t>
              </a:r>
              <a:r>
                <a:rPr lang="en-US" dirty="0" smtClean="0">
                  <a:sym typeface="Symbol" pitchFamily="18" charset="2"/>
                </a:rPr>
                <a:t> read(</a:t>
              </a:r>
              <a:r>
                <a:rPr lang="en-US" dirty="0" err="1" smtClean="0">
                  <a:sym typeface="Symbol" pitchFamily="18" charset="2"/>
                </a:rPr>
                <a:t>i,x</a:t>
              </a:r>
              <a:r>
                <a:rPr lang="en-US" dirty="0" smtClean="0">
                  <a:sym typeface="Symbol" pitchFamily="18" charset="2"/>
                </a:rPr>
                <a:t>)]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732240" y="3573016"/>
              <a:ext cx="188320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book(x) </a:t>
              </a:r>
              <a:r>
                <a:rPr lang="en-US" dirty="0" smtClean="0">
                  <a:sym typeface="Symbol" pitchFamily="18" charset="2"/>
                </a:rPr>
                <a:t> read(</a:t>
              </a:r>
              <a:r>
                <a:rPr lang="en-US" dirty="0" err="1" smtClean="0">
                  <a:sym typeface="Symbol" pitchFamily="18" charset="2"/>
                </a:rPr>
                <a:t>i,x</a:t>
              </a:r>
              <a:r>
                <a:rPr lang="en-US" dirty="0" smtClean="0">
                  <a:sym typeface="Symbol" pitchFamily="18" charset="2"/>
                </a:rPr>
                <a:t>)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868144" y="3573016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mt-MT" dirty="0" smtClean="0">
                  <a:sym typeface="Symbol" pitchFamily="18" charset="2"/>
                </a:rPr>
                <a:t>x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740352" y="4221088"/>
              <a:ext cx="9165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ym typeface="Symbol" pitchFamily="18" charset="2"/>
                </a:rPr>
                <a:t>read(</a:t>
              </a:r>
              <a:r>
                <a:rPr lang="en-US" dirty="0" err="1" smtClean="0">
                  <a:sym typeface="Symbol" pitchFamily="18" charset="2"/>
                </a:rPr>
                <a:t>i,x</a:t>
              </a:r>
              <a:r>
                <a:rPr lang="en-US" dirty="0" smtClean="0">
                  <a:sym typeface="Symbol" pitchFamily="18" charset="2"/>
                </a:rPr>
                <a:t>)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372200" y="4221088"/>
              <a:ext cx="8499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book(x)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084168" y="4787860"/>
              <a:ext cx="59984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book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876256" y="4787860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x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460432" y="4715852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ym typeface="Symbol" pitchFamily="18" charset="2"/>
                </a:rPr>
                <a:t>x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380312" y="4715852"/>
              <a:ext cx="54630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ym typeface="Symbol" pitchFamily="18" charset="2"/>
                </a:rPr>
                <a:t>read</a:t>
              </a:r>
            </a:p>
          </p:txBody>
        </p:sp>
        <p:cxnSp>
          <p:nvCxnSpPr>
            <p:cNvPr id="20" name="Straight Connector 19"/>
            <p:cNvCxnSpPr>
              <a:stCxn id="11" idx="2"/>
              <a:endCxn id="13" idx="0"/>
            </p:cNvCxnSpPr>
            <p:nvPr/>
          </p:nvCxnSpPr>
          <p:spPr>
            <a:xfrm rot="5400000">
              <a:off x="6381133" y="2782504"/>
              <a:ext cx="422756" cy="11582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1" idx="2"/>
              <a:endCxn id="12" idx="0"/>
            </p:cNvCxnSpPr>
            <p:nvPr/>
          </p:nvCxnSpPr>
          <p:spPr>
            <a:xfrm rot="16200000" flipH="1">
              <a:off x="7211366" y="3110538"/>
              <a:ext cx="422756" cy="5021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2" idx="2"/>
              <a:endCxn id="15" idx="0"/>
            </p:cNvCxnSpPr>
            <p:nvPr/>
          </p:nvCxnSpPr>
          <p:spPr>
            <a:xfrm rot="5400000">
              <a:off x="7096131" y="3643375"/>
              <a:ext cx="278740" cy="8766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2" idx="2"/>
              <a:endCxn id="14" idx="0"/>
            </p:cNvCxnSpPr>
            <p:nvPr/>
          </p:nvCxnSpPr>
          <p:spPr>
            <a:xfrm rot="16200000" flipH="1">
              <a:off x="7796877" y="3819314"/>
              <a:ext cx="278740" cy="5248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5" idx="2"/>
              <a:endCxn id="16" idx="0"/>
            </p:cNvCxnSpPr>
            <p:nvPr/>
          </p:nvCxnSpPr>
          <p:spPr>
            <a:xfrm rot="5400000">
              <a:off x="6491904" y="4482607"/>
              <a:ext cx="197440" cy="4130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2"/>
              <a:endCxn id="17" idx="0"/>
            </p:cNvCxnSpPr>
            <p:nvPr/>
          </p:nvCxnSpPr>
          <p:spPr>
            <a:xfrm rot="16200000" flipH="1">
              <a:off x="6810602" y="4576974"/>
              <a:ext cx="197440" cy="2243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4" idx="2"/>
              <a:endCxn id="19" idx="0"/>
            </p:cNvCxnSpPr>
            <p:nvPr/>
          </p:nvCxnSpPr>
          <p:spPr>
            <a:xfrm rot="5400000">
              <a:off x="7863342" y="4380543"/>
              <a:ext cx="125432" cy="5451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14" idx="2"/>
              <a:endCxn id="18" idx="0"/>
            </p:cNvCxnSpPr>
            <p:nvPr/>
          </p:nvCxnSpPr>
          <p:spPr>
            <a:xfrm rot="16200000" flipH="1">
              <a:off x="8339441" y="4449629"/>
              <a:ext cx="125432" cy="4070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Oval 28"/>
          <p:cNvSpPr/>
          <p:nvPr/>
        </p:nvSpPr>
        <p:spPr>
          <a:xfrm>
            <a:off x="683568" y="1484784"/>
            <a:ext cx="3528392" cy="864096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539552" y="5373216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chemeClr val="accent1"/>
                </a:solidFill>
              </a:rPr>
              <a:t>(The point is that the initial assignment was needed to get us up the tree, but ultimately had no effect on the final interpretation.)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general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To compositionally interpret Predicate Logic formulas, we need models and explicit consideration of how variables are assigned. </a:t>
            </a:r>
          </a:p>
          <a:p>
            <a:r>
              <a:rPr lang="en-GB" dirty="0" smtClean="0"/>
              <a:t>We’ve seen an example with existential quantification.</a:t>
            </a:r>
          </a:p>
          <a:p>
            <a:r>
              <a:rPr lang="en-GB" dirty="0" smtClean="0"/>
              <a:t>Things proceed in largely the same way with universal quantification, except that we have to check whether the formula is true for </a:t>
            </a:r>
            <a:r>
              <a:rPr lang="en-GB" i="1" dirty="0" smtClean="0"/>
              <a:t>every</a:t>
            </a:r>
            <a:r>
              <a:rPr lang="en-GB" dirty="0" smtClean="0"/>
              <a:t> value of the variable, on a given assignment.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Syntax and semantics of formal systems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89512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In defining a compositional semantics for formal languages like Propositional Logic, we:</a:t>
            </a:r>
          </a:p>
          <a:p>
            <a:pPr lvl="1"/>
            <a:r>
              <a:rPr lang="en-GB" dirty="0" smtClean="0"/>
              <a:t>Specify the syntax using a set of recursive rules of the following kind:</a:t>
            </a:r>
          </a:p>
          <a:p>
            <a:pPr lvl="2"/>
            <a:r>
              <a:rPr lang="en-GB" dirty="0" smtClean="0"/>
              <a:t>If 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en-GB" dirty="0" smtClean="0">
                <a:latin typeface="Times New Roman"/>
                <a:cs typeface="Times New Roman"/>
              </a:rPr>
              <a:t> is a </a:t>
            </a:r>
            <a:r>
              <a:rPr lang="en-GB" dirty="0" err="1" smtClean="0">
                <a:latin typeface="Times New Roman"/>
                <a:cs typeface="Times New Roman"/>
              </a:rPr>
              <a:t>wff</a:t>
            </a:r>
            <a:r>
              <a:rPr lang="en-GB" dirty="0" smtClean="0">
                <a:latin typeface="Times New Roman"/>
                <a:cs typeface="Times New Roman"/>
              </a:rPr>
              <a:t>  then </a:t>
            </a:r>
            <a:r>
              <a:rPr lang="el-GR" dirty="0" smtClean="0">
                <a:latin typeface="Times New Roman"/>
                <a:cs typeface="Times New Roman"/>
              </a:rPr>
              <a:t>γ</a:t>
            </a:r>
            <a:r>
              <a:rPr lang="en-GB" dirty="0" smtClean="0"/>
              <a:t> = C(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en-GB" dirty="0" smtClean="0"/>
              <a:t>) is a </a:t>
            </a:r>
            <a:r>
              <a:rPr lang="en-GB" dirty="0" err="1" smtClean="0"/>
              <a:t>wff</a:t>
            </a:r>
            <a:r>
              <a:rPr lang="en-GB" dirty="0" smtClean="0"/>
              <a:t>.</a:t>
            </a:r>
          </a:p>
          <a:p>
            <a:pPr lvl="3"/>
            <a:r>
              <a:rPr lang="en-GB" dirty="0" smtClean="0"/>
              <a:t>where </a:t>
            </a:r>
            <a:r>
              <a:rPr lang="en-GB" i="1" dirty="0" smtClean="0"/>
              <a:t>C</a:t>
            </a:r>
            <a:r>
              <a:rPr lang="en-GB" dirty="0" smtClean="0"/>
              <a:t> is some unary syntactic operation, such as logical negation</a:t>
            </a:r>
          </a:p>
          <a:p>
            <a:pPr lvl="2"/>
            <a:r>
              <a:rPr lang="en-GB" dirty="0" smtClean="0"/>
              <a:t>If 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en-GB" dirty="0" smtClean="0">
                <a:latin typeface="Times New Roman"/>
                <a:cs typeface="Times New Roman"/>
              </a:rPr>
              <a:t> is a </a:t>
            </a:r>
            <a:r>
              <a:rPr lang="en-GB" dirty="0" err="1" smtClean="0">
                <a:latin typeface="Times New Roman"/>
                <a:cs typeface="Times New Roman"/>
              </a:rPr>
              <a:t>wff</a:t>
            </a:r>
            <a:r>
              <a:rPr lang="en-GB" dirty="0" smtClean="0">
                <a:latin typeface="Times New Roman"/>
                <a:cs typeface="Times New Roman"/>
              </a:rPr>
              <a:t> and </a:t>
            </a:r>
            <a:r>
              <a:rPr lang="el-GR" dirty="0" smtClean="0">
                <a:latin typeface="Times New Roman"/>
                <a:cs typeface="Times New Roman"/>
              </a:rPr>
              <a:t>β</a:t>
            </a:r>
            <a:r>
              <a:rPr lang="en-GB" dirty="0" smtClean="0">
                <a:latin typeface="Times New Roman"/>
                <a:cs typeface="Times New Roman"/>
              </a:rPr>
              <a:t> is a </a:t>
            </a:r>
            <a:r>
              <a:rPr lang="en-GB" dirty="0" err="1" smtClean="0">
                <a:latin typeface="Times New Roman"/>
                <a:cs typeface="Times New Roman"/>
              </a:rPr>
              <a:t>wff</a:t>
            </a:r>
            <a:r>
              <a:rPr lang="en-GB" dirty="0" smtClean="0">
                <a:latin typeface="Times New Roman"/>
                <a:cs typeface="Times New Roman"/>
              </a:rPr>
              <a:t>, then </a:t>
            </a:r>
            <a:r>
              <a:rPr lang="el-GR" dirty="0" smtClean="0">
                <a:latin typeface="Times New Roman"/>
                <a:cs typeface="Times New Roman"/>
              </a:rPr>
              <a:t>γ</a:t>
            </a:r>
            <a:r>
              <a:rPr lang="en-GB" dirty="0" smtClean="0"/>
              <a:t> = F(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en-GB" dirty="0" smtClean="0">
                <a:latin typeface="Times New Roman"/>
                <a:cs typeface="Times New Roman"/>
              </a:rPr>
              <a:t>,</a:t>
            </a:r>
            <a:r>
              <a:rPr lang="el-GR" dirty="0" smtClean="0">
                <a:latin typeface="Times New Roman"/>
                <a:cs typeface="Times New Roman"/>
              </a:rPr>
              <a:t> β</a:t>
            </a:r>
            <a:r>
              <a:rPr lang="en-GB" dirty="0" smtClean="0"/>
              <a:t>) is a </a:t>
            </a:r>
            <a:r>
              <a:rPr lang="en-GB" dirty="0" err="1" smtClean="0"/>
              <a:t>wff</a:t>
            </a:r>
            <a:r>
              <a:rPr lang="en-GB" dirty="0" smtClean="0"/>
              <a:t>.</a:t>
            </a:r>
          </a:p>
          <a:p>
            <a:pPr lvl="3"/>
            <a:r>
              <a:rPr lang="en-GB" dirty="0" smtClean="0"/>
              <a:t>where </a:t>
            </a:r>
            <a:r>
              <a:rPr lang="en-GB" i="1" dirty="0" smtClean="0"/>
              <a:t>F</a:t>
            </a:r>
            <a:r>
              <a:rPr lang="en-GB" dirty="0" smtClean="0"/>
              <a:t> is some binary syntactic operation, such as logical conjunction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Specify the semantics using recursive rules that correspond to the syntax:</a:t>
            </a:r>
          </a:p>
          <a:p>
            <a:pPr lvl="2"/>
            <a:r>
              <a:rPr lang="en-GB" dirty="0" smtClean="0"/>
              <a:t>If 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en-GB" dirty="0" smtClean="0">
                <a:latin typeface="Times New Roman"/>
                <a:cs typeface="Times New Roman"/>
              </a:rPr>
              <a:t> is interpreted as [[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en-GB" dirty="0" smtClean="0">
                <a:latin typeface="Times New Roman"/>
                <a:cs typeface="Times New Roman"/>
              </a:rPr>
              <a:t>]], then then </a:t>
            </a:r>
            <a:r>
              <a:rPr lang="el-GR" dirty="0" smtClean="0">
                <a:latin typeface="Times New Roman"/>
                <a:cs typeface="Times New Roman"/>
              </a:rPr>
              <a:t>γ</a:t>
            </a:r>
            <a:r>
              <a:rPr lang="en-GB" dirty="0" smtClean="0"/>
              <a:t> = C(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en-GB" dirty="0" smtClean="0"/>
              <a:t>)  is interpreted as M([[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en-GB" dirty="0" smtClean="0">
                <a:latin typeface="Times New Roman"/>
                <a:cs typeface="Times New Roman"/>
              </a:rPr>
              <a:t>]]</a:t>
            </a:r>
            <a:r>
              <a:rPr lang="en-GB" dirty="0" smtClean="0"/>
              <a:t>) </a:t>
            </a:r>
          </a:p>
          <a:p>
            <a:pPr lvl="3"/>
            <a:r>
              <a:rPr lang="en-GB" dirty="0" smtClean="0"/>
              <a:t>where </a:t>
            </a:r>
            <a:r>
              <a:rPr lang="en-GB" i="1" dirty="0" smtClean="0"/>
              <a:t>M</a:t>
            </a:r>
            <a:r>
              <a:rPr lang="en-GB" dirty="0" smtClean="0"/>
              <a:t> is a semantic operation corresponding to </a:t>
            </a:r>
            <a:r>
              <a:rPr lang="en-GB" i="1" dirty="0" smtClean="0"/>
              <a:t>C</a:t>
            </a:r>
          </a:p>
          <a:p>
            <a:pPr lvl="2"/>
            <a:r>
              <a:rPr lang="en-GB" dirty="0" smtClean="0"/>
              <a:t>If 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en-GB" dirty="0" smtClean="0">
                <a:latin typeface="Times New Roman"/>
                <a:cs typeface="Times New Roman"/>
              </a:rPr>
              <a:t> is interpreted as [[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en-GB" dirty="0" smtClean="0">
                <a:latin typeface="Times New Roman"/>
                <a:cs typeface="Times New Roman"/>
              </a:rPr>
              <a:t>]] and </a:t>
            </a:r>
            <a:r>
              <a:rPr lang="el-GR" dirty="0" smtClean="0">
                <a:latin typeface="Times New Roman"/>
                <a:cs typeface="Times New Roman"/>
              </a:rPr>
              <a:t>β</a:t>
            </a:r>
            <a:r>
              <a:rPr lang="en-GB" dirty="0" smtClean="0">
                <a:latin typeface="Times New Roman"/>
                <a:cs typeface="Times New Roman"/>
              </a:rPr>
              <a:t> is interpreted as [[</a:t>
            </a:r>
            <a:r>
              <a:rPr lang="el-GR" dirty="0" smtClean="0">
                <a:latin typeface="Times New Roman"/>
                <a:cs typeface="Times New Roman"/>
              </a:rPr>
              <a:t>β</a:t>
            </a:r>
            <a:r>
              <a:rPr lang="en-GB" dirty="0" smtClean="0">
                <a:latin typeface="Times New Roman"/>
                <a:cs typeface="Times New Roman"/>
              </a:rPr>
              <a:t>]], then </a:t>
            </a:r>
            <a:r>
              <a:rPr lang="el-GR" dirty="0" smtClean="0">
                <a:latin typeface="Times New Roman"/>
                <a:cs typeface="Times New Roman"/>
              </a:rPr>
              <a:t>γ</a:t>
            </a:r>
            <a:r>
              <a:rPr lang="en-GB" dirty="0" smtClean="0"/>
              <a:t> = F(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en-GB" dirty="0" smtClean="0">
                <a:latin typeface="Times New Roman"/>
                <a:cs typeface="Times New Roman"/>
              </a:rPr>
              <a:t>,</a:t>
            </a:r>
            <a:r>
              <a:rPr lang="el-GR" dirty="0" smtClean="0">
                <a:latin typeface="Times New Roman"/>
                <a:cs typeface="Times New Roman"/>
              </a:rPr>
              <a:t> β</a:t>
            </a:r>
            <a:r>
              <a:rPr lang="en-GB" dirty="0" smtClean="0"/>
              <a:t>) is interpreted as [[</a:t>
            </a:r>
            <a:r>
              <a:rPr lang="el-GR" dirty="0" smtClean="0">
                <a:latin typeface="Times New Roman"/>
                <a:cs typeface="Times New Roman"/>
              </a:rPr>
              <a:t>γ</a:t>
            </a:r>
            <a:r>
              <a:rPr lang="en-GB" dirty="0" smtClean="0"/>
              <a:t>]] = G(</a:t>
            </a:r>
            <a:r>
              <a:rPr lang="en-GB" dirty="0" smtClean="0">
                <a:latin typeface="Times New Roman"/>
                <a:cs typeface="Times New Roman"/>
              </a:rPr>
              <a:t>[[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en-GB" dirty="0" smtClean="0">
                <a:latin typeface="Times New Roman"/>
                <a:cs typeface="Times New Roman"/>
              </a:rPr>
              <a:t>]], [[</a:t>
            </a:r>
            <a:r>
              <a:rPr lang="el-GR" dirty="0" smtClean="0">
                <a:latin typeface="Times New Roman"/>
                <a:cs typeface="Times New Roman"/>
              </a:rPr>
              <a:t>β</a:t>
            </a:r>
            <a:r>
              <a:rPr lang="en-GB" dirty="0" smtClean="0">
                <a:latin typeface="Times New Roman"/>
                <a:cs typeface="Times New Roman"/>
              </a:rPr>
              <a:t>]])</a:t>
            </a:r>
          </a:p>
          <a:p>
            <a:pPr lvl="3"/>
            <a:r>
              <a:rPr lang="en-GB" dirty="0" smtClean="0"/>
              <a:t>where </a:t>
            </a:r>
            <a:r>
              <a:rPr lang="en-GB" i="1" dirty="0" smtClean="0"/>
              <a:t>G</a:t>
            </a:r>
            <a:r>
              <a:rPr lang="en-GB" dirty="0" smtClean="0"/>
              <a:t> is a semantic operation corresponding to </a:t>
            </a:r>
            <a:r>
              <a:rPr lang="en-GB" i="1" dirty="0" smtClean="0"/>
              <a:t>F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NB: this is not too different from the way we proceeded in describing the semantics of simple predicative expressions last week.</a:t>
            </a:r>
          </a:p>
          <a:p>
            <a:pPr lvl="2"/>
            <a:endParaRPr lang="en-GB" dirty="0" smtClean="0"/>
          </a:p>
          <a:p>
            <a:pPr lvl="2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1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Compositional semantics for propositional logic 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Basic vocabulary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600" dirty="0" smtClean="0"/>
              <a:t>We assume infinitely many propositional variables for atomic propositions:</a:t>
            </a:r>
          </a:p>
          <a:p>
            <a:pPr lvl="1" eaLnBrk="1" hangingPunct="1"/>
            <a:r>
              <a:rPr lang="en-GB" sz="2200" dirty="0" smtClean="0">
                <a:solidFill>
                  <a:schemeClr val="accent2"/>
                </a:solidFill>
              </a:rPr>
              <a:t>p, q, r, s, t,…, p</a:t>
            </a:r>
            <a:r>
              <a:rPr lang="en-GB" sz="2200" baseline="-25000" dirty="0" smtClean="0">
                <a:solidFill>
                  <a:schemeClr val="accent2"/>
                </a:solidFill>
              </a:rPr>
              <a:t>1</a:t>
            </a:r>
            <a:r>
              <a:rPr lang="en-GB" sz="2200" dirty="0" smtClean="0">
                <a:solidFill>
                  <a:schemeClr val="accent2"/>
                </a:solidFill>
              </a:rPr>
              <a:t>, q</a:t>
            </a:r>
            <a:r>
              <a:rPr lang="en-GB" sz="2200" baseline="-25000" dirty="0" smtClean="0">
                <a:solidFill>
                  <a:schemeClr val="accent2"/>
                </a:solidFill>
              </a:rPr>
              <a:t>1</a:t>
            </a:r>
            <a:r>
              <a:rPr lang="en-GB" sz="2200" dirty="0" smtClean="0">
                <a:solidFill>
                  <a:schemeClr val="accent2"/>
                </a:solidFill>
              </a:rPr>
              <a:t>, r</a:t>
            </a:r>
            <a:r>
              <a:rPr lang="en-GB" sz="2200" baseline="-25000" dirty="0" smtClean="0">
                <a:solidFill>
                  <a:schemeClr val="accent2"/>
                </a:solidFill>
              </a:rPr>
              <a:t>1</a:t>
            </a:r>
            <a:r>
              <a:rPr lang="en-GB" sz="2200" dirty="0" smtClean="0">
                <a:solidFill>
                  <a:schemeClr val="accent2"/>
                </a:solidFill>
              </a:rPr>
              <a:t>, s</a:t>
            </a:r>
            <a:r>
              <a:rPr lang="en-GB" sz="2200" baseline="-25000" dirty="0" smtClean="0">
                <a:solidFill>
                  <a:schemeClr val="accent2"/>
                </a:solidFill>
              </a:rPr>
              <a:t>1</a:t>
            </a:r>
            <a:r>
              <a:rPr lang="en-GB" sz="2200" dirty="0" smtClean="0">
                <a:solidFill>
                  <a:schemeClr val="accent2"/>
                </a:solidFill>
              </a:rPr>
              <a:t>,…</a:t>
            </a:r>
          </a:p>
          <a:p>
            <a:pPr eaLnBrk="1" hangingPunct="1"/>
            <a:endParaRPr lang="en-GB" sz="2600" dirty="0" smtClean="0"/>
          </a:p>
          <a:p>
            <a:pPr eaLnBrk="1" hangingPunct="1"/>
            <a:r>
              <a:rPr lang="en-GB" sz="2600" dirty="0" smtClean="0"/>
              <a:t>We also have the logical connectives:</a:t>
            </a:r>
          </a:p>
          <a:p>
            <a:pPr lvl="1" eaLnBrk="1" hangingPunct="1"/>
            <a:r>
              <a:rPr lang="en-GB" sz="2200" dirty="0" smtClean="0">
                <a:solidFill>
                  <a:schemeClr val="accent2"/>
                </a:solidFill>
              </a:rPr>
              <a:t>¬, </a:t>
            </a:r>
            <a:r>
              <a:rPr lang="en-US" sz="2200" dirty="0" smtClean="0">
                <a:solidFill>
                  <a:schemeClr val="accent2"/>
                </a:solidFill>
                <a:sym typeface="Symbol" pitchFamily="18" charset="2"/>
              </a:rPr>
              <a:t>, , -&gt;, </a:t>
            </a:r>
            <a:r>
              <a:rPr lang="en-US" sz="2100" dirty="0" smtClean="0">
                <a:solidFill>
                  <a:schemeClr val="accent2"/>
                </a:solidFill>
                <a:sym typeface="Symbol" pitchFamily="18" charset="2"/>
              </a:rPr>
              <a:t></a:t>
            </a:r>
          </a:p>
          <a:p>
            <a:pPr eaLnBrk="1" hangingPunct="1"/>
            <a:endParaRPr lang="en-GB" sz="2500" dirty="0" smtClean="0">
              <a:sym typeface="Symbol" pitchFamily="18" charset="2"/>
            </a:endParaRPr>
          </a:p>
          <a:p>
            <a:pPr eaLnBrk="1" hangingPunct="1"/>
            <a:r>
              <a:rPr lang="en-GB" sz="2500" dirty="0" smtClean="0">
                <a:sym typeface="Symbol" pitchFamily="18" charset="2"/>
              </a:rPr>
              <a:t>We also need the two parentheses </a:t>
            </a:r>
            <a:r>
              <a:rPr lang="en-GB" sz="2500" dirty="0" smtClean="0">
                <a:solidFill>
                  <a:schemeClr val="accent2"/>
                </a:solidFill>
                <a:sym typeface="Symbol" pitchFamily="18" charset="2"/>
              </a:rPr>
              <a:t>( </a:t>
            </a:r>
            <a:r>
              <a:rPr lang="en-GB" sz="2500" dirty="0" smtClean="0">
                <a:sym typeface="Symbol" pitchFamily="18" charset="2"/>
              </a:rPr>
              <a:t>and </a:t>
            </a:r>
            <a:r>
              <a:rPr lang="en-GB" sz="2500" dirty="0" smtClean="0">
                <a:solidFill>
                  <a:schemeClr val="accent2"/>
                </a:solidFill>
                <a:sym typeface="Symbol" pitchFamily="18" charset="2"/>
              </a:rPr>
              <a:t>)</a:t>
            </a:r>
          </a:p>
          <a:p>
            <a:pPr eaLnBrk="1" hangingPunct="1"/>
            <a:endParaRPr lang="en-GB" sz="2500" dirty="0" smtClean="0">
              <a:sym typeface="Symbol" pitchFamily="18" charset="2"/>
            </a:endParaRPr>
          </a:p>
          <a:p>
            <a:pPr eaLnBrk="1" hangingPunct="1"/>
            <a:r>
              <a:rPr lang="en-GB" sz="2500" dirty="0" smtClean="0">
                <a:sym typeface="Symbol" pitchFamily="18" charset="2"/>
              </a:rPr>
              <a:t>No other symbol belongs to propositional logic.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Syntactic rules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47800"/>
            <a:ext cx="7978080" cy="4572000"/>
          </a:xfrm>
        </p:spPr>
        <p:txBody>
          <a:bodyPr/>
          <a:lstStyle/>
          <a:p>
            <a:pPr marL="495300" indent="-4953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2100" dirty="0" smtClean="0"/>
              <a:t>Every propositional variable is a </a:t>
            </a:r>
            <a:r>
              <a:rPr lang="en-GB" sz="2100" dirty="0" err="1" smtClean="0"/>
              <a:t>wff</a:t>
            </a:r>
            <a:endParaRPr lang="en-GB" sz="2100" dirty="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thus, </a:t>
            </a:r>
            <a:r>
              <a:rPr lang="en-GB" sz="2000" i="1" dirty="0" smtClean="0"/>
              <a:t>p</a:t>
            </a:r>
            <a:r>
              <a:rPr lang="en-GB" sz="2000" dirty="0" smtClean="0"/>
              <a:t> is a formula of propositional logic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so is </a:t>
            </a:r>
            <a:r>
              <a:rPr lang="en-GB" sz="2000" i="1" dirty="0" smtClean="0"/>
              <a:t>q, r</a:t>
            </a:r>
            <a:r>
              <a:rPr lang="en-GB" sz="2000" dirty="0" smtClean="0"/>
              <a:t> etc</a:t>
            </a:r>
          </a:p>
          <a:p>
            <a:pPr lvl="1" eaLnBrk="1" hangingPunct="1">
              <a:lnSpc>
                <a:spcPct val="90000"/>
              </a:lnSpc>
              <a:buNone/>
            </a:pPr>
            <a:endParaRPr lang="en-GB" sz="2000" dirty="0" smtClean="0"/>
          </a:p>
          <a:p>
            <a:pPr marL="495300" indent="-4953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2100" dirty="0" smtClean="0"/>
              <a:t>If </a:t>
            </a:r>
            <a:r>
              <a:rPr lang="el-GR" sz="2100" dirty="0" smtClean="0"/>
              <a:t>α</a:t>
            </a:r>
            <a:r>
              <a:rPr lang="en-GB" sz="2100" dirty="0" smtClean="0"/>
              <a:t> is a </a:t>
            </a:r>
            <a:r>
              <a:rPr lang="en-GB" sz="2100" dirty="0" err="1" smtClean="0"/>
              <a:t>wff</a:t>
            </a:r>
            <a:r>
              <a:rPr lang="en-GB" sz="2100" dirty="0" smtClean="0"/>
              <a:t> and </a:t>
            </a:r>
            <a:r>
              <a:rPr lang="el-GR" sz="2100" dirty="0" smtClean="0"/>
              <a:t>β</a:t>
            </a:r>
            <a:r>
              <a:rPr lang="en-GB" sz="2100" dirty="0" smtClean="0"/>
              <a:t> is a </a:t>
            </a:r>
            <a:r>
              <a:rPr lang="en-GB" sz="2100" dirty="0" err="1" smtClean="0"/>
              <a:t>wff</a:t>
            </a:r>
            <a:r>
              <a:rPr lang="en-GB" sz="2100" dirty="0" smtClean="0"/>
              <a:t>, then the following are also </a:t>
            </a:r>
            <a:r>
              <a:rPr lang="en-GB" sz="2100" dirty="0" err="1" smtClean="0"/>
              <a:t>wffs</a:t>
            </a:r>
            <a:r>
              <a:rPr lang="en-GB" sz="2100" dirty="0" smtClean="0"/>
              <a:t>:</a:t>
            </a:r>
          </a:p>
          <a:p>
            <a:pPr marL="777240" lvl="1" indent="-457200" eaLnBrk="1" hangingPunct="1">
              <a:lnSpc>
                <a:spcPct val="90000"/>
              </a:lnSpc>
              <a:buFont typeface="+mj-lt"/>
              <a:buAutoNum type="alphaLcParenR"/>
            </a:pPr>
            <a:r>
              <a:rPr lang="en-GB" sz="2000" dirty="0" smtClean="0"/>
              <a:t>¬</a:t>
            </a:r>
            <a:r>
              <a:rPr lang="el-GR" sz="2000" dirty="0" smtClean="0"/>
              <a:t>α</a:t>
            </a:r>
            <a:endParaRPr lang="en-GB" sz="2000" dirty="0" smtClean="0"/>
          </a:p>
          <a:p>
            <a:pPr marL="777240" lvl="1" indent="-457200" eaLnBrk="1" hangingPunct="1">
              <a:lnSpc>
                <a:spcPct val="90000"/>
              </a:lnSpc>
              <a:buFont typeface="+mj-lt"/>
              <a:buAutoNum type="alphaLcParenR"/>
            </a:pPr>
            <a:r>
              <a:rPr lang="en-GB" sz="2000" dirty="0" smtClean="0"/>
              <a:t>(</a:t>
            </a:r>
            <a:r>
              <a:rPr lang="el-GR" sz="2000" dirty="0" smtClean="0"/>
              <a:t>α</a:t>
            </a:r>
            <a:r>
              <a:rPr lang="en-GB" sz="2000" dirty="0" smtClean="0"/>
              <a:t> </a:t>
            </a:r>
            <a:r>
              <a:rPr lang="en-US" sz="2000" dirty="0" smtClean="0">
                <a:sym typeface="Symbol" pitchFamily="18" charset="2"/>
              </a:rPr>
              <a:t></a:t>
            </a:r>
            <a:r>
              <a:rPr lang="el-GR" sz="2000" dirty="0" smtClean="0"/>
              <a:t> β</a:t>
            </a:r>
            <a:r>
              <a:rPr lang="en-GB" sz="2000" dirty="0" smtClean="0"/>
              <a:t>)</a:t>
            </a:r>
          </a:p>
          <a:p>
            <a:pPr marL="777240" lvl="1" indent="-457200" eaLnBrk="1" hangingPunct="1">
              <a:lnSpc>
                <a:spcPct val="90000"/>
              </a:lnSpc>
              <a:buFont typeface="+mj-lt"/>
              <a:buAutoNum type="alphaLcParenR"/>
            </a:pPr>
            <a:r>
              <a:rPr lang="en-GB" sz="2000" dirty="0" smtClean="0"/>
              <a:t>(</a:t>
            </a:r>
            <a:r>
              <a:rPr lang="el-GR" sz="2000" dirty="0" smtClean="0"/>
              <a:t>α</a:t>
            </a:r>
            <a:r>
              <a:rPr lang="en-GB" sz="2000" dirty="0" smtClean="0"/>
              <a:t> </a:t>
            </a:r>
            <a:r>
              <a:rPr lang="en-US" sz="2000" dirty="0" smtClean="0">
                <a:sym typeface="Symbol" pitchFamily="18" charset="2"/>
              </a:rPr>
              <a:t></a:t>
            </a:r>
            <a:r>
              <a:rPr lang="el-GR" sz="2000" dirty="0" smtClean="0"/>
              <a:t> β</a:t>
            </a:r>
            <a:r>
              <a:rPr lang="en-GB" sz="2000" dirty="0" smtClean="0"/>
              <a:t>)</a:t>
            </a:r>
          </a:p>
          <a:p>
            <a:pPr marL="777240" lvl="1" indent="-457200" eaLnBrk="1" hangingPunct="1">
              <a:lnSpc>
                <a:spcPct val="90000"/>
              </a:lnSpc>
              <a:buFont typeface="+mj-lt"/>
              <a:buAutoNum type="alphaLcParenR"/>
            </a:pPr>
            <a:r>
              <a:rPr lang="en-GB" sz="2000" dirty="0" smtClean="0"/>
              <a:t>(</a:t>
            </a:r>
            <a:r>
              <a:rPr lang="el-GR" sz="2000" dirty="0" smtClean="0"/>
              <a:t>α</a:t>
            </a:r>
            <a:r>
              <a:rPr lang="en-GB" sz="2000" dirty="0" smtClean="0"/>
              <a:t> </a:t>
            </a:r>
            <a:r>
              <a:rPr lang="en-GB" sz="2000" dirty="0" smtClean="0">
                <a:sym typeface="Wingdings" pitchFamily="2" charset="2"/>
              </a:rPr>
              <a:t></a:t>
            </a:r>
            <a:r>
              <a:rPr lang="el-GR" sz="2000" dirty="0" smtClean="0"/>
              <a:t> β</a:t>
            </a:r>
            <a:r>
              <a:rPr lang="en-GB" sz="2000" dirty="0" smtClean="0"/>
              <a:t>)</a:t>
            </a:r>
          </a:p>
          <a:p>
            <a:pPr marL="777240" lvl="1" indent="-457200" eaLnBrk="1" hangingPunct="1">
              <a:lnSpc>
                <a:spcPct val="90000"/>
              </a:lnSpc>
              <a:buFont typeface="+mj-lt"/>
              <a:buAutoNum type="alphaLcParenR"/>
            </a:pPr>
            <a:r>
              <a:rPr lang="en-GB" sz="2000" dirty="0" smtClean="0"/>
              <a:t>(</a:t>
            </a:r>
            <a:r>
              <a:rPr lang="el-GR" sz="2000" dirty="0" smtClean="0"/>
              <a:t>α</a:t>
            </a:r>
            <a:r>
              <a:rPr lang="en-GB" sz="2000" dirty="0" smtClean="0"/>
              <a:t> </a:t>
            </a:r>
            <a:r>
              <a:rPr lang="en-US" sz="1900" dirty="0" smtClean="0">
                <a:sym typeface="Symbol" pitchFamily="18" charset="2"/>
              </a:rPr>
              <a:t> </a:t>
            </a:r>
            <a:r>
              <a:rPr lang="el-GR" sz="2000" dirty="0" smtClean="0"/>
              <a:t>β</a:t>
            </a:r>
            <a:r>
              <a:rPr lang="en-GB" sz="2000" dirty="0" smtClean="0"/>
              <a:t>)</a:t>
            </a:r>
          </a:p>
          <a:p>
            <a:pPr marL="777240" lvl="1" indent="-457200" eaLnBrk="1" hangingPunct="1">
              <a:lnSpc>
                <a:spcPct val="90000"/>
              </a:lnSpc>
              <a:buNone/>
            </a:pPr>
            <a:endParaRPr lang="en-GB" sz="2000" dirty="0" smtClean="0"/>
          </a:p>
          <a:p>
            <a:pPr marL="495300" indent="-4953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2100" dirty="0" smtClean="0"/>
              <a:t>Only expressions constructed by these rules are </a:t>
            </a:r>
            <a:r>
              <a:rPr lang="en-GB" sz="2100" dirty="0" err="1" smtClean="0"/>
              <a:t>wff’s</a:t>
            </a:r>
            <a:r>
              <a:rPr lang="en-GB" sz="2100" dirty="0" smtClean="0"/>
              <a:t>.</a:t>
            </a:r>
          </a:p>
          <a:p>
            <a:pPr marL="495300" indent="-495300">
              <a:lnSpc>
                <a:spcPct val="90000"/>
              </a:lnSpc>
            </a:pPr>
            <a:endParaRPr lang="en-GB" sz="2100" dirty="0" smtClean="0"/>
          </a:p>
          <a:p>
            <a:pPr marL="495300" indent="-495300">
              <a:lnSpc>
                <a:spcPct val="90000"/>
              </a:lnSpc>
              <a:buNone/>
            </a:pPr>
            <a:endParaRPr lang="el-GR" sz="21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5724128" y="116632"/>
            <a:ext cx="30243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1"/>
                </a:solidFill>
              </a:rPr>
              <a:t>If </a:t>
            </a:r>
            <a:r>
              <a:rPr lang="el-GR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α</a:t>
            </a:r>
            <a:r>
              <a:rPr lang="en-GB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is a </a:t>
            </a:r>
            <a:r>
              <a:rPr lang="en-GB" dirty="0" err="1" smtClean="0">
                <a:solidFill>
                  <a:schemeClr val="accent1"/>
                </a:solidFill>
                <a:latin typeface="Times New Roman"/>
                <a:cs typeface="Times New Roman"/>
              </a:rPr>
              <a:t>wff</a:t>
            </a:r>
            <a:r>
              <a:rPr lang="en-GB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 then </a:t>
            </a:r>
            <a:r>
              <a:rPr lang="el-GR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γ</a:t>
            </a:r>
            <a:r>
              <a:rPr lang="en-GB" dirty="0" smtClean="0">
                <a:solidFill>
                  <a:schemeClr val="accent1"/>
                </a:solidFill>
              </a:rPr>
              <a:t> = C(</a:t>
            </a:r>
            <a:r>
              <a:rPr lang="el-GR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α</a:t>
            </a:r>
            <a:r>
              <a:rPr lang="en-GB" dirty="0" smtClean="0">
                <a:solidFill>
                  <a:schemeClr val="accent1"/>
                </a:solidFill>
              </a:rPr>
              <a:t>) is a </a:t>
            </a:r>
            <a:r>
              <a:rPr lang="en-GB" dirty="0" err="1" smtClean="0">
                <a:solidFill>
                  <a:schemeClr val="accent1"/>
                </a:solidFill>
              </a:rPr>
              <a:t>wff</a:t>
            </a:r>
            <a:r>
              <a:rPr lang="en-GB" dirty="0" smtClean="0">
                <a:solidFill>
                  <a:schemeClr val="accent1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1"/>
                </a:solidFill>
              </a:rPr>
              <a:t>If </a:t>
            </a:r>
            <a:r>
              <a:rPr lang="el-GR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α</a:t>
            </a:r>
            <a:r>
              <a:rPr lang="en-GB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is a </a:t>
            </a:r>
            <a:r>
              <a:rPr lang="en-GB" dirty="0" err="1" smtClean="0">
                <a:solidFill>
                  <a:schemeClr val="accent1"/>
                </a:solidFill>
                <a:latin typeface="Times New Roman"/>
                <a:cs typeface="Times New Roman"/>
              </a:rPr>
              <a:t>wff</a:t>
            </a:r>
            <a:r>
              <a:rPr lang="en-GB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and </a:t>
            </a:r>
            <a:r>
              <a:rPr lang="el-GR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β</a:t>
            </a:r>
            <a:r>
              <a:rPr lang="en-GB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is a </a:t>
            </a:r>
            <a:r>
              <a:rPr lang="en-GB" dirty="0" err="1" smtClean="0">
                <a:solidFill>
                  <a:schemeClr val="accent1"/>
                </a:solidFill>
                <a:latin typeface="Times New Roman"/>
                <a:cs typeface="Times New Roman"/>
              </a:rPr>
              <a:t>wff</a:t>
            </a:r>
            <a:r>
              <a:rPr lang="en-GB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, then </a:t>
            </a:r>
            <a:r>
              <a:rPr lang="el-GR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γ</a:t>
            </a:r>
            <a:r>
              <a:rPr lang="en-GB" dirty="0" smtClean="0">
                <a:solidFill>
                  <a:schemeClr val="accent1"/>
                </a:solidFill>
              </a:rPr>
              <a:t> = F(</a:t>
            </a:r>
            <a:r>
              <a:rPr lang="el-GR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α</a:t>
            </a:r>
            <a:r>
              <a:rPr lang="en-GB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,</a:t>
            </a:r>
            <a:r>
              <a:rPr lang="el-GR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β</a:t>
            </a:r>
            <a:r>
              <a:rPr lang="en-GB" dirty="0" smtClean="0">
                <a:solidFill>
                  <a:schemeClr val="accent1"/>
                </a:solidFill>
              </a:rPr>
              <a:t>) is a </a:t>
            </a:r>
            <a:r>
              <a:rPr lang="en-GB" dirty="0" err="1" smtClean="0">
                <a:solidFill>
                  <a:schemeClr val="accent1"/>
                </a:solidFill>
              </a:rPr>
              <a:t>wff</a:t>
            </a:r>
            <a:r>
              <a:rPr lang="en-GB" dirty="0" smtClean="0">
                <a:solidFill>
                  <a:schemeClr val="accent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semantics of Propositional Logic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 Propositional Logic, we’re only dealing with atomic statements and combinations thereof </a:t>
            </a:r>
          </a:p>
          <a:p>
            <a:pPr lvl="1"/>
            <a:r>
              <a:rPr lang="en-GB" dirty="0" smtClean="0"/>
              <a:t>(we’re not looking at the structure of those statements)</a:t>
            </a:r>
          </a:p>
          <a:p>
            <a:r>
              <a:rPr lang="en-GB" dirty="0" smtClean="0"/>
              <a:t>All we can do with statements is assign them a true or false interpretation.</a:t>
            </a:r>
          </a:p>
          <a:p>
            <a:r>
              <a:rPr lang="en-GB" dirty="0" smtClean="0"/>
              <a:t>So our semantic rules must:</a:t>
            </a:r>
          </a:p>
          <a:p>
            <a:pPr lvl="1"/>
            <a:r>
              <a:rPr lang="en-GB" dirty="0" smtClean="0"/>
              <a:t>Specify the truth value of the atomic statements</a:t>
            </a:r>
          </a:p>
          <a:p>
            <a:pPr lvl="1"/>
            <a:r>
              <a:rPr lang="en-GB" dirty="0" smtClean="0"/>
              <a:t>Specify the way that complex statements can be evaluated as a function of their structure.</a:t>
            </a:r>
          </a:p>
          <a:p>
            <a:r>
              <a:rPr lang="en-GB" dirty="0" smtClean="0"/>
              <a:t>Let </a:t>
            </a:r>
            <a:r>
              <a:rPr lang="en-GB" i="1" dirty="0" smtClean="0"/>
              <a:t>f</a:t>
            </a:r>
            <a:r>
              <a:rPr lang="en-GB" dirty="0" smtClean="0"/>
              <a:t> be a function which assigns each atomic statement a truth value 1 (true) or 0 (false).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Semantic rules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Syntax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Semantics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95536" y="2247900"/>
            <a:ext cx="3733800" cy="3886200"/>
          </a:xfrm>
        </p:spPr>
        <p:txBody>
          <a:bodyPr>
            <a:normAutofit/>
          </a:bodyPr>
          <a:lstStyle/>
          <a:p>
            <a:pPr marL="495300" indent="-4953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2100" dirty="0" smtClean="0"/>
              <a:t>Every prop. variable is a </a:t>
            </a:r>
            <a:r>
              <a:rPr lang="en-GB" sz="2100" dirty="0" err="1" smtClean="0"/>
              <a:t>wff</a:t>
            </a:r>
            <a:r>
              <a:rPr lang="en-GB" sz="2100" dirty="0" smtClean="0"/>
              <a:t>.</a:t>
            </a:r>
          </a:p>
          <a:p>
            <a:pPr marL="495300" indent="-4953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2100" dirty="0" smtClean="0"/>
              <a:t>If </a:t>
            </a:r>
            <a:r>
              <a:rPr lang="el-GR" sz="2100" dirty="0" smtClean="0"/>
              <a:t>α</a:t>
            </a:r>
            <a:r>
              <a:rPr lang="en-GB" sz="2100" dirty="0" smtClean="0"/>
              <a:t> is a </a:t>
            </a:r>
            <a:r>
              <a:rPr lang="en-GB" sz="2100" dirty="0" err="1" smtClean="0"/>
              <a:t>wff</a:t>
            </a:r>
            <a:r>
              <a:rPr lang="en-GB" sz="2100" dirty="0" smtClean="0"/>
              <a:t> and </a:t>
            </a:r>
            <a:r>
              <a:rPr lang="el-GR" sz="2100" dirty="0" smtClean="0"/>
              <a:t>β</a:t>
            </a:r>
            <a:r>
              <a:rPr lang="en-GB" sz="2100" dirty="0" smtClean="0"/>
              <a:t> is a </a:t>
            </a:r>
            <a:r>
              <a:rPr lang="en-GB" sz="2100" dirty="0" err="1" smtClean="0"/>
              <a:t>wff</a:t>
            </a:r>
            <a:r>
              <a:rPr lang="en-GB" sz="2100" dirty="0" smtClean="0"/>
              <a:t>, then the following are also </a:t>
            </a:r>
            <a:r>
              <a:rPr lang="en-GB" sz="2100" dirty="0" err="1" smtClean="0"/>
              <a:t>wffs</a:t>
            </a:r>
            <a:r>
              <a:rPr lang="en-GB" sz="2100" dirty="0" smtClean="0"/>
              <a:t>:</a:t>
            </a:r>
          </a:p>
          <a:p>
            <a:pPr marL="77724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GB" sz="2000" dirty="0" smtClean="0"/>
              <a:t>¬</a:t>
            </a:r>
            <a:r>
              <a:rPr lang="el-GR" sz="2000" dirty="0" smtClean="0"/>
              <a:t>α</a:t>
            </a:r>
            <a:endParaRPr lang="en-GB" sz="2000" dirty="0" smtClean="0"/>
          </a:p>
          <a:p>
            <a:pPr marL="77724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GB" sz="2000" dirty="0" smtClean="0"/>
              <a:t>(</a:t>
            </a:r>
            <a:r>
              <a:rPr lang="el-GR" sz="2000" dirty="0" smtClean="0"/>
              <a:t>α</a:t>
            </a:r>
            <a:r>
              <a:rPr lang="en-GB" sz="2000" dirty="0" smtClean="0"/>
              <a:t> </a:t>
            </a:r>
            <a:r>
              <a:rPr lang="en-US" sz="2000" dirty="0" smtClean="0">
                <a:sym typeface="Symbol" pitchFamily="18" charset="2"/>
              </a:rPr>
              <a:t></a:t>
            </a:r>
            <a:r>
              <a:rPr lang="el-GR" sz="2000" dirty="0" smtClean="0"/>
              <a:t> β</a:t>
            </a:r>
            <a:r>
              <a:rPr lang="en-GB" sz="2000" dirty="0" smtClean="0"/>
              <a:t>)</a:t>
            </a:r>
          </a:p>
          <a:p>
            <a:pPr marL="77724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GB" sz="2000" dirty="0" smtClean="0"/>
              <a:t>(</a:t>
            </a:r>
            <a:r>
              <a:rPr lang="el-GR" sz="2000" dirty="0" smtClean="0"/>
              <a:t>α</a:t>
            </a:r>
            <a:r>
              <a:rPr lang="en-GB" sz="2000" dirty="0" smtClean="0"/>
              <a:t> </a:t>
            </a:r>
            <a:r>
              <a:rPr lang="en-US" sz="2000" dirty="0" smtClean="0">
                <a:sym typeface="Symbol" pitchFamily="18" charset="2"/>
              </a:rPr>
              <a:t></a:t>
            </a:r>
            <a:r>
              <a:rPr lang="el-GR" sz="2000" dirty="0" smtClean="0"/>
              <a:t> β</a:t>
            </a:r>
            <a:r>
              <a:rPr lang="en-GB" sz="2000" dirty="0" smtClean="0"/>
              <a:t>)</a:t>
            </a:r>
          </a:p>
          <a:p>
            <a:pPr marL="77724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GB" sz="2000" dirty="0" smtClean="0"/>
              <a:t>(</a:t>
            </a:r>
            <a:r>
              <a:rPr lang="el-GR" sz="2000" dirty="0" smtClean="0"/>
              <a:t>α</a:t>
            </a:r>
            <a:r>
              <a:rPr lang="en-GB" sz="2000" dirty="0" smtClean="0"/>
              <a:t> </a:t>
            </a:r>
            <a:r>
              <a:rPr lang="en-GB" sz="2000" dirty="0" smtClean="0">
                <a:sym typeface="Wingdings" pitchFamily="2" charset="2"/>
              </a:rPr>
              <a:t></a:t>
            </a:r>
            <a:r>
              <a:rPr lang="el-GR" sz="2000" dirty="0" smtClean="0"/>
              <a:t> β</a:t>
            </a:r>
            <a:r>
              <a:rPr lang="en-GB" sz="2000" dirty="0" smtClean="0"/>
              <a:t>)</a:t>
            </a:r>
          </a:p>
          <a:p>
            <a:pPr marL="77724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GB" sz="2000" dirty="0" smtClean="0"/>
              <a:t>(</a:t>
            </a:r>
            <a:r>
              <a:rPr lang="el-GR" sz="2000" dirty="0" smtClean="0"/>
              <a:t>α</a:t>
            </a:r>
            <a:r>
              <a:rPr lang="en-GB" sz="2000" dirty="0" smtClean="0"/>
              <a:t> </a:t>
            </a:r>
            <a:r>
              <a:rPr lang="en-US" sz="1900" dirty="0" smtClean="0">
                <a:sym typeface="Symbol" pitchFamily="18" charset="2"/>
              </a:rPr>
              <a:t> </a:t>
            </a:r>
            <a:r>
              <a:rPr lang="el-GR" sz="2000" dirty="0" smtClean="0"/>
              <a:t>β</a:t>
            </a:r>
            <a:r>
              <a:rPr lang="en-GB" sz="2000" dirty="0" smtClean="0"/>
              <a:t>)</a:t>
            </a:r>
          </a:p>
          <a:p>
            <a:pPr marL="495300" indent="-4953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2100" dirty="0" smtClean="0"/>
              <a:t>Only expressions constructed by these rules are </a:t>
            </a:r>
            <a:r>
              <a:rPr lang="en-GB" sz="2100" dirty="0" err="1" smtClean="0"/>
              <a:t>wff’s</a:t>
            </a:r>
            <a:r>
              <a:rPr lang="en-GB" sz="2100" dirty="0" smtClean="0"/>
              <a:t>.</a:t>
            </a:r>
          </a:p>
          <a:p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4"/>
          </p:nvPr>
        </p:nvSpPr>
        <p:spPr>
          <a:xfrm>
            <a:off x="4139952" y="2247900"/>
            <a:ext cx="4896544" cy="3886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If </a:t>
            </a:r>
            <a:r>
              <a:rPr lang="el-GR" sz="2000" dirty="0" smtClean="0"/>
              <a:t>α</a:t>
            </a:r>
            <a:r>
              <a:rPr lang="en-GB" sz="2000" dirty="0" smtClean="0"/>
              <a:t> is a </a:t>
            </a:r>
            <a:r>
              <a:rPr lang="en-GB" sz="2000" dirty="0" err="1" smtClean="0"/>
              <a:t>wff</a:t>
            </a:r>
            <a:r>
              <a:rPr lang="en-GB" sz="2000" dirty="0" smtClean="0"/>
              <a:t>, then [[</a:t>
            </a:r>
            <a:r>
              <a:rPr lang="el-GR" sz="2000" dirty="0" smtClean="0"/>
              <a:t>α</a:t>
            </a:r>
            <a:r>
              <a:rPr lang="en-GB" sz="2000" dirty="0" smtClean="0"/>
              <a:t>]] = f(</a:t>
            </a:r>
            <a:r>
              <a:rPr lang="el-GR" sz="2000" dirty="0" smtClean="0"/>
              <a:t>α</a:t>
            </a:r>
            <a:r>
              <a:rPr lang="en-GB" sz="20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If </a:t>
            </a:r>
            <a:r>
              <a:rPr lang="el-GR" sz="2000" dirty="0" smtClean="0"/>
              <a:t>α</a:t>
            </a:r>
            <a:r>
              <a:rPr lang="en-GB" sz="2000" dirty="0" smtClean="0"/>
              <a:t> is a </a:t>
            </a:r>
            <a:r>
              <a:rPr lang="en-GB" sz="2000" dirty="0" err="1" smtClean="0"/>
              <a:t>wff</a:t>
            </a:r>
            <a:r>
              <a:rPr lang="en-GB" sz="2000" dirty="0" smtClean="0"/>
              <a:t> and </a:t>
            </a:r>
            <a:r>
              <a:rPr lang="el-GR" sz="2000" dirty="0" smtClean="0"/>
              <a:t>β</a:t>
            </a:r>
            <a:r>
              <a:rPr lang="en-GB" sz="2000" dirty="0" smtClean="0"/>
              <a:t> is a </a:t>
            </a:r>
            <a:r>
              <a:rPr lang="en-GB" sz="2000" dirty="0" err="1" smtClean="0"/>
              <a:t>wff</a:t>
            </a:r>
            <a:r>
              <a:rPr lang="en-GB" sz="2000" dirty="0" smtClean="0"/>
              <a:t>, then:</a:t>
            </a:r>
          </a:p>
          <a:p>
            <a:pPr marL="514350" indent="-514350">
              <a:buFont typeface="+mj-lt"/>
              <a:buAutoNum type="arabicPeriod"/>
            </a:pPr>
            <a:endParaRPr lang="en-GB" sz="2000" dirty="0" smtClean="0"/>
          </a:p>
          <a:p>
            <a:pPr marL="788670" lvl="1" indent="-514350">
              <a:buFont typeface="+mj-lt"/>
              <a:buAutoNum type="alphaLcParenR"/>
            </a:pPr>
            <a:r>
              <a:rPr lang="en-GB" sz="2000" dirty="0" smtClean="0"/>
              <a:t>[[¬</a:t>
            </a:r>
            <a:r>
              <a:rPr lang="el-GR" sz="2000" dirty="0" smtClean="0"/>
              <a:t>α</a:t>
            </a:r>
            <a:r>
              <a:rPr lang="en-GB" sz="2000" dirty="0" smtClean="0"/>
              <a:t>]] = 0 if [[</a:t>
            </a:r>
            <a:r>
              <a:rPr lang="el-GR" sz="2000" dirty="0" smtClean="0"/>
              <a:t>α</a:t>
            </a:r>
            <a:r>
              <a:rPr lang="en-GB" sz="2000" dirty="0" smtClean="0"/>
              <a:t>]=1; 1 otherwise.</a:t>
            </a:r>
          </a:p>
          <a:p>
            <a:pPr marL="788670" lvl="1" indent="-514350">
              <a:buFont typeface="+mj-lt"/>
              <a:buAutoNum type="alphaLcParenR"/>
            </a:pPr>
            <a:r>
              <a:rPr lang="en-GB" sz="2000" dirty="0" smtClean="0"/>
              <a:t>[[(</a:t>
            </a:r>
            <a:r>
              <a:rPr lang="el-GR" sz="2000" dirty="0" smtClean="0"/>
              <a:t>α</a:t>
            </a:r>
            <a:r>
              <a:rPr lang="en-GB" sz="2000" dirty="0" smtClean="0"/>
              <a:t> </a:t>
            </a:r>
            <a:r>
              <a:rPr lang="en-US" sz="2000" dirty="0" smtClean="0">
                <a:sym typeface="Symbol" pitchFamily="18" charset="2"/>
              </a:rPr>
              <a:t></a:t>
            </a:r>
            <a:r>
              <a:rPr lang="el-GR" sz="2000" dirty="0" smtClean="0"/>
              <a:t> β</a:t>
            </a:r>
            <a:r>
              <a:rPr lang="en-GB" sz="2000" dirty="0" smtClean="0"/>
              <a:t>)]] = 1 </a:t>
            </a:r>
            <a:r>
              <a:rPr lang="en-GB" sz="2000" dirty="0" err="1" smtClean="0"/>
              <a:t>iff</a:t>
            </a:r>
            <a:r>
              <a:rPr lang="en-GB" sz="2000" dirty="0" smtClean="0"/>
              <a:t> [[</a:t>
            </a:r>
            <a:r>
              <a:rPr lang="el-GR" sz="2000" dirty="0" smtClean="0"/>
              <a:t>α</a:t>
            </a:r>
            <a:r>
              <a:rPr lang="en-GB" sz="2000" dirty="0" smtClean="0"/>
              <a:t>]] = 1 and [[</a:t>
            </a:r>
            <a:r>
              <a:rPr lang="el-GR" sz="2000" dirty="0" smtClean="0"/>
              <a:t>β</a:t>
            </a:r>
            <a:r>
              <a:rPr lang="en-GB" sz="2000" dirty="0" smtClean="0"/>
              <a:t>]] = 1</a:t>
            </a:r>
          </a:p>
          <a:p>
            <a:pPr marL="788670" lvl="1" indent="-514350">
              <a:buFont typeface="+mj-lt"/>
              <a:buAutoNum type="alphaLcParenR"/>
            </a:pPr>
            <a:r>
              <a:rPr lang="en-GB" sz="2000" dirty="0" smtClean="0"/>
              <a:t>[[(</a:t>
            </a:r>
            <a:r>
              <a:rPr lang="el-GR" sz="2000" dirty="0" smtClean="0"/>
              <a:t>α</a:t>
            </a:r>
            <a:r>
              <a:rPr lang="en-GB" sz="2000" dirty="0" smtClean="0"/>
              <a:t> </a:t>
            </a:r>
            <a:r>
              <a:rPr lang="en-US" sz="2000" dirty="0" smtClean="0">
                <a:sym typeface="Symbol" pitchFamily="18" charset="2"/>
              </a:rPr>
              <a:t></a:t>
            </a:r>
            <a:r>
              <a:rPr lang="el-GR" sz="2000" dirty="0" smtClean="0"/>
              <a:t> β</a:t>
            </a:r>
            <a:r>
              <a:rPr lang="en-GB" sz="2000" dirty="0" smtClean="0"/>
              <a:t>)]] =1 </a:t>
            </a:r>
            <a:r>
              <a:rPr lang="en-GB" sz="2000" dirty="0" err="1" smtClean="0"/>
              <a:t>iff</a:t>
            </a:r>
            <a:r>
              <a:rPr lang="en-GB" sz="2000" dirty="0" smtClean="0"/>
              <a:t> [[</a:t>
            </a:r>
            <a:r>
              <a:rPr lang="el-GR" sz="2000" dirty="0" smtClean="0"/>
              <a:t>α</a:t>
            </a:r>
            <a:r>
              <a:rPr lang="en-GB" sz="2000" dirty="0" smtClean="0"/>
              <a:t>]] = 1 or [[</a:t>
            </a:r>
            <a:r>
              <a:rPr lang="el-GR" sz="2000" dirty="0" smtClean="0"/>
              <a:t>β</a:t>
            </a:r>
            <a:r>
              <a:rPr lang="en-GB" sz="2000" dirty="0" smtClean="0"/>
              <a:t>]] = 1</a:t>
            </a:r>
          </a:p>
          <a:p>
            <a:pPr marL="788670" lvl="1" indent="-514350">
              <a:buFont typeface="+mj-lt"/>
              <a:buAutoNum type="alphaLcParenR"/>
            </a:pPr>
            <a:r>
              <a:rPr lang="en-GB" sz="2000" dirty="0" smtClean="0"/>
              <a:t>[[(</a:t>
            </a:r>
            <a:r>
              <a:rPr lang="el-GR" sz="2000" dirty="0" smtClean="0"/>
              <a:t>α</a:t>
            </a:r>
            <a:r>
              <a:rPr lang="en-GB" sz="2000" dirty="0" smtClean="0"/>
              <a:t> </a:t>
            </a:r>
            <a:r>
              <a:rPr lang="en-GB" sz="2000" dirty="0" smtClean="0">
                <a:sym typeface="Wingdings" pitchFamily="2" charset="2"/>
              </a:rPr>
              <a:t></a:t>
            </a:r>
            <a:r>
              <a:rPr lang="el-GR" sz="2000" dirty="0" smtClean="0"/>
              <a:t> β</a:t>
            </a:r>
            <a:r>
              <a:rPr lang="en-GB" sz="2000" dirty="0" smtClean="0"/>
              <a:t>)]] = 1 </a:t>
            </a:r>
            <a:r>
              <a:rPr lang="en-GB" sz="2000" dirty="0" err="1" smtClean="0"/>
              <a:t>iff</a:t>
            </a:r>
            <a:r>
              <a:rPr lang="en-GB" sz="2000" dirty="0" smtClean="0"/>
              <a:t> [[</a:t>
            </a:r>
            <a:r>
              <a:rPr lang="el-GR" sz="2000" dirty="0" smtClean="0"/>
              <a:t>α</a:t>
            </a:r>
            <a:r>
              <a:rPr lang="en-GB" sz="2000" dirty="0" smtClean="0"/>
              <a:t>]] = 0 or [[</a:t>
            </a:r>
            <a:r>
              <a:rPr lang="el-GR" sz="2000" dirty="0" smtClean="0"/>
              <a:t>β</a:t>
            </a:r>
            <a:r>
              <a:rPr lang="en-GB" sz="2000" dirty="0" smtClean="0"/>
              <a:t>]] = 1</a:t>
            </a:r>
          </a:p>
          <a:p>
            <a:pPr marL="788670" lvl="1" indent="-514350">
              <a:buFont typeface="+mj-lt"/>
              <a:buAutoNum type="alphaLcParenR"/>
            </a:pPr>
            <a:r>
              <a:rPr lang="en-GB" sz="2000" dirty="0" smtClean="0"/>
              <a:t>[[</a:t>
            </a:r>
            <a:r>
              <a:rPr lang="el-GR" sz="2000" dirty="0" smtClean="0"/>
              <a:t>α</a:t>
            </a:r>
            <a:r>
              <a:rPr lang="en-GB" sz="2000" dirty="0" smtClean="0"/>
              <a:t> </a:t>
            </a:r>
            <a:r>
              <a:rPr lang="en-US" sz="1900" dirty="0" smtClean="0">
                <a:sym typeface="Symbol" pitchFamily="18" charset="2"/>
              </a:rPr>
              <a:t> </a:t>
            </a:r>
            <a:r>
              <a:rPr lang="el-GR" sz="2000" dirty="0" smtClean="0"/>
              <a:t>β</a:t>
            </a:r>
            <a:r>
              <a:rPr lang="en-GB" sz="2000" dirty="0" smtClean="0"/>
              <a:t>]] = 1 </a:t>
            </a:r>
            <a:r>
              <a:rPr lang="en-GB" sz="2000" dirty="0" err="1" smtClean="0"/>
              <a:t>iff</a:t>
            </a:r>
            <a:r>
              <a:rPr lang="en-GB" sz="2000" dirty="0" smtClean="0"/>
              <a:t> [[</a:t>
            </a:r>
            <a:r>
              <a:rPr lang="el-GR" sz="2000" dirty="0" smtClean="0"/>
              <a:t>α</a:t>
            </a:r>
            <a:r>
              <a:rPr lang="en-GB" sz="2000" dirty="0" smtClean="0"/>
              <a:t>]] = [[</a:t>
            </a:r>
            <a:r>
              <a:rPr lang="el-GR" sz="2000" dirty="0" smtClean="0"/>
              <a:t>β</a:t>
            </a:r>
            <a:r>
              <a:rPr lang="en-GB" sz="2000" dirty="0" smtClean="0"/>
              <a:t>]]</a:t>
            </a:r>
          </a:p>
          <a:p>
            <a:pPr marL="788670" lvl="1" indent="-514350">
              <a:buFont typeface="+mj-lt"/>
              <a:buAutoNum type="alphaLcParenR"/>
            </a:pPr>
            <a:endParaRPr lang="en-GB" sz="2000" dirty="0" smtClean="0"/>
          </a:p>
          <a:p>
            <a:pPr marL="788670" lvl="1" indent="-514350">
              <a:buFont typeface="+mj-lt"/>
              <a:buAutoNum type="alphaLcParenR"/>
            </a:pPr>
            <a:endParaRPr lang="en-GB" sz="2000" dirty="0" smtClean="0"/>
          </a:p>
          <a:p>
            <a:pPr marL="788670" lvl="1" indent="-514350">
              <a:buFont typeface="+mj-lt"/>
              <a:buAutoNum type="alphaLcParenR"/>
            </a:pPr>
            <a:endParaRPr lang="en-GB" sz="2000" dirty="0" smtClean="0"/>
          </a:p>
          <a:p>
            <a:pPr marL="788670" lvl="1" indent="-514350">
              <a:buFont typeface="+mj-lt"/>
              <a:buAutoNum type="alphaLcParenR"/>
            </a:pPr>
            <a:endParaRPr lang="en-GB" dirty="0" smtClean="0"/>
          </a:p>
          <a:p>
            <a:pPr marL="788670" lvl="1" indent="-514350">
              <a:buFont typeface="+mj-lt"/>
              <a:buAutoNum type="alphaLcParenR"/>
            </a:pPr>
            <a:endParaRPr lang="en-GB" dirty="0" smtClean="0"/>
          </a:p>
          <a:p>
            <a:pPr marL="788670" lvl="1" indent="-514350">
              <a:buFont typeface="+mj-lt"/>
              <a:buAutoNum type="alphaLcParenR"/>
            </a:pPr>
            <a:endParaRPr lang="en-GB" dirty="0" smtClean="0"/>
          </a:p>
          <a:p>
            <a:pPr marL="788670" lvl="1" indent="-514350">
              <a:buFont typeface="+mj-lt"/>
              <a:buAutoNum type="alphaLcParenR"/>
            </a:pP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55576" y="6093296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accent1"/>
                </a:solidFill>
              </a:rPr>
              <a:t>Note: these semantic rules basically describe the structure of the truth tables for the connectives.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27984" y="260648"/>
            <a:ext cx="39604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accent1"/>
                </a:solidFill>
              </a:rPr>
              <a:t>If 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α</a:t>
            </a:r>
            <a:r>
              <a:rPr lang="en-GB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is interpreted as [[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α</a:t>
            </a:r>
            <a:r>
              <a:rPr lang="en-GB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]], then then 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γ</a:t>
            </a:r>
            <a:r>
              <a:rPr lang="en-GB" sz="1600" dirty="0" smtClean="0">
                <a:solidFill>
                  <a:schemeClr val="accent1"/>
                </a:solidFill>
              </a:rPr>
              <a:t> = C(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α</a:t>
            </a:r>
            <a:r>
              <a:rPr lang="en-GB" sz="1600" dirty="0" smtClean="0">
                <a:solidFill>
                  <a:schemeClr val="accent1"/>
                </a:solidFill>
              </a:rPr>
              <a:t>)  is interpreted as M([[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α</a:t>
            </a:r>
            <a:r>
              <a:rPr lang="en-GB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]]</a:t>
            </a:r>
            <a:r>
              <a:rPr lang="en-GB" sz="1600" dirty="0" smtClean="0">
                <a:solidFill>
                  <a:schemeClr val="accent1"/>
                </a:solidFill>
              </a:rPr>
              <a:t>) </a:t>
            </a:r>
          </a:p>
          <a:p>
            <a:pPr marL="0" lvl="2"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accent1"/>
                </a:solidFill>
              </a:rPr>
              <a:t>If 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α</a:t>
            </a:r>
            <a:r>
              <a:rPr lang="en-GB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is interpreted as [[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α</a:t>
            </a:r>
            <a:r>
              <a:rPr lang="en-GB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]] and 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β</a:t>
            </a:r>
            <a:r>
              <a:rPr lang="en-GB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is interpreted as [[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β</a:t>
            </a:r>
            <a:r>
              <a:rPr lang="en-GB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]], then 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γ</a:t>
            </a:r>
            <a:r>
              <a:rPr lang="en-GB" sz="1600" dirty="0" smtClean="0">
                <a:solidFill>
                  <a:schemeClr val="accent1"/>
                </a:solidFill>
              </a:rPr>
              <a:t> = F(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α</a:t>
            </a:r>
            <a:r>
              <a:rPr lang="en-GB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,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β</a:t>
            </a:r>
            <a:r>
              <a:rPr lang="en-GB" sz="1600" dirty="0" smtClean="0">
                <a:solidFill>
                  <a:schemeClr val="accent1"/>
                </a:solidFill>
              </a:rPr>
              <a:t>) is interpreted as [[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γ</a:t>
            </a:r>
            <a:r>
              <a:rPr lang="en-GB" sz="1600" dirty="0" smtClean="0">
                <a:solidFill>
                  <a:schemeClr val="accent1"/>
                </a:solidFill>
              </a:rPr>
              <a:t>]] = G(</a:t>
            </a:r>
            <a:r>
              <a:rPr lang="en-GB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[[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α</a:t>
            </a:r>
            <a:r>
              <a:rPr lang="en-GB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]], [[</a:t>
            </a:r>
            <a:r>
              <a:rPr lang="el-GR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β</a:t>
            </a:r>
            <a:r>
              <a:rPr lang="en-GB" sz="16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]])</a:t>
            </a:r>
            <a:endParaRPr lang="en-GB" sz="1600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Using the rules for compositional interpretation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269232"/>
          </a:xfrm>
        </p:spPr>
        <p:txBody>
          <a:bodyPr/>
          <a:lstStyle/>
          <a:p>
            <a:r>
              <a:rPr lang="en-GB" dirty="0" smtClean="0"/>
              <a:t>In logic, every formula is unambiguous, i.e. can be assigned a unique derivation tree (compare this to NL).</a:t>
            </a:r>
          </a:p>
          <a:p>
            <a:pPr lvl="1"/>
            <a:r>
              <a:rPr lang="en-GB" dirty="0" smtClean="0"/>
              <a:t>This means the semantic rules can operate unambiguously as well.</a:t>
            </a:r>
          </a:p>
          <a:p>
            <a:r>
              <a:rPr lang="en-GB" dirty="0" smtClean="0"/>
              <a:t>Example: ¬(p</a:t>
            </a:r>
            <a:r>
              <a:rPr lang="en-US" dirty="0" smtClean="0">
                <a:sym typeface="Symbol" pitchFamily="18" charset="2"/>
              </a:rPr>
              <a:t>  </a:t>
            </a:r>
            <a:r>
              <a:rPr lang="en-GB" dirty="0" smtClean="0"/>
              <a:t>q)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475656" y="4077072"/>
            <a:ext cx="1651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¬(p</a:t>
            </a:r>
            <a:r>
              <a:rPr lang="en-US" dirty="0" smtClean="0">
                <a:sym typeface="Symbol" pitchFamily="18" charset="2"/>
              </a:rPr>
              <a:t> q) (syn. 2a)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547664" y="4643844"/>
            <a:ext cx="1501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(p</a:t>
            </a:r>
            <a:r>
              <a:rPr lang="en-US" dirty="0" smtClean="0">
                <a:sym typeface="Symbol" pitchFamily="18" charset="2"/>
              </a:rPr>
              <a:t> q) (syn. 2c)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519754" y="5219908"/>
            <a:ext cx="972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q (syn. 1)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115616" y="5229200"/>
            <a:ext cx="924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p(syn. 1)</a:t>
            </a:r>
            <a:endParaRPr lang="en-GB" dirty="0"/>
          </a:p>
        </p:txBody>
      </p:sp>
      <p:cxnSp>
        <p:nvCxnSpPr>
          <p:cNvPr id="15" name="Straight Connector 14"/>
          <p:cNvCxnSpPr>
            <a:stCxn id="10" idx="2"/>
            <a:endCxn id="11" idx="0"/>
          </p:cNvCxnSpPr>
          <p:nvPr/>
        </p:nvCxnSpPr>
        <p:spPr>
          <a:xfrm rot="5400000">
            <a:off x="2201170" y="4543458"/>
            <a:ext cx="197440" cy="3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1" idx="2"/>
            <a:endCxn id="13" idx="0"/>
          </p:cNvCxnSpPr>
          <p:nvPr/>
        </p:nvCxnSpPr>
        <p:spPr>
          <a:xfrm rot="5400000">
            <a:off x="1829917" y="4760894"/>
            <a:ext cx="216024" cy="7205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2"/>
            <a:endCxn id="12" idx="0"/>
          </p:cNvCxnSpPr>
          <p:nvPr/>
        </p:nvCxnSpPr>
        <p:spPr>
          <a:xfrm rot="16200000" flipH="1">
            <a:off x="2548654" y="4762745"/>
            <a:ext cx="206732" cy="707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ight Arrow 21"/>
          <p:cNvSpPr/>
          <p:nvPr/>
        </p:nvSpPr>
        <p:spPr>
          <a:xfrm>
            <a:off x="3491880" y="4149080"/>
            <a:ext cx="108012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5364088" y="4077072"/>
            <a:ext cx="1117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0 (sem. 2a)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5364088" y="4643844"/>
            <a:ext cx="1121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 (sem. 2c)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6156950" y="5219908"/>
            <a:ext cx="990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 (sem.1)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4932040" y="5229200"/>
            <a:ext cx="1033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0 (sem. 1)</a:t>
            </a:r>
            <a:endParaRPr lang="en-GB" dirty="0"/>
          </a:p>
        </p:txBody>
      </p:sp>
      <p:cxnSp>
        <p:nvCxnSpPr>
          <p:cNvPr id="27" name="Straight Connector 26"/>
          <p:cNvCxnSpPr>
            <a:stCxn id="23" idx="2"/>
            <a:endCxn id="24" idx="0"/>
          </p:cNvCxnSpPr>
          <p:nvPr/>
        </p:nvCxnSpPr>
        <p:spPr>
          <a:xfrm rot="16200000" flipH="1">
            <a:off x="5825168" y="4544322"/>
            <a:ext cx="197440" cy="16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4" idx="2"/>
            <a:endCxn id="26" idx="0"/>
          </p:cNvCxnSpPr>
          <p:nvPr/>
        </p:nvCxnSpPr>
        <p:spPr>
          <a:xfrm rot="5400000">
            <a:off x="5578613" y="4883123"/>
            <a:ext cx="216024" cy="476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4" idx="2"/>
            <a:endCxn id="25" idx="0"/>
          </p:cNvCxnSpPr>
          <p:nvPr/>
        </p:nvCxnSpPr>
        <p:spPr>
          <a:xfrm rot="16200000" flipH="1">
            <a:off x="6185198" y="4752667"/>
            <a:ext cx="206732" cy="727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22" grpId="0" animBg="1"/>
      <p:bldP spid="23" grpId="0"/>
      <p:bldP spid="24" grpId="0"/>
      <p:bldP spid="25" grpId="0"/>
      <p:bldP spid="2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671</TotalTime>
  <Words>2211</Words>
  <Application>Microsoft Office PowerPoint</Application>
  <PresentationFormat>On-screen Show (4:3)</PresentationFormat>
  <Paragraphs>306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Equity</vt:lpstr>
      <vt:lpstr>LIN3021 Formal Semantics Lecture 3</vt:lpstr>
      <vt:lpstr>Aims</vt:lpstr>
      <vt:lpstr>Syntax and semantics of formal systems</vt:lpstr>
      <vt:lpstr>Part 1</vt:lpstr>
      <vt:lpstr>Basic vocabulary</vt:lpstr>
      <vt:lpstr>Syntactic rules</vt:lpstr>
      <vt:lpstr>The semantics of Propositional Logic</vt:lpstr>
      <vt:lpstr>Semantic rules</vt:lpstr>
      <vt:lpstr>Using the rules for compositional interpretation</vt:lpstr>
      <vt:lpstr>Part 2</vt:lpstr>
      <vt:lpstr>Basic vocabulary</vt:lpstr>
      <vt:lpstr>Some conventions</vt:lpstr>
      <vt:lpstr>Syntactic rules</vt:lpstr>
      <vt:lpstr>Semantics of Predicate Logic</vt:lpstr>
      <vt:lpstr>Variable assignments</vt:lpstr>
      <vt:lpstr>Semantic rules</vt:lpstr>
      <vt:lpstr>A closer look...</vt:lpstr>
      <vt:lpstr>A closer look</vt:lpstr>
      <vt:lpstr>Interpreting the formula</vt:lpstr>
      <vt:lpstr>Interpreting the formula</vt:lpstr>
      <vt:lpstr>Interpreting the formula</vt:lpstr>
      <vt:lpstr>The situation so far</vt:lpstr>
      <vt:lpstr>The situation so far</vt:lpstr>
      <vt:lpstr>In general</vt:lpstr>
    </vt:vector>
  </TitlesOfParts>
  <Company>University of Aberdeen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LIN3021 Formal Semantics Lecture 1</dc:title>
  <dc:creator>bertugatt</dc:creator>
  <cp:lastModifiedBy>bertugatt</cp:lastModifiedBy>
  <cp:revision>81</cp:revision>
  <dcterms:created xsi:type="dcterms:W3CDTF">2011-02-03T14:10:53Z</dcterms:created>
  <dcterms:modified xsi:type="dcterms:W3CDTF">2011-03-03T16:18:40Z</dcterms:modified>
</cp:coreProperties>
</file>