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81" r:id="rId14"/>
    <p:sldId id="282" r:id="rId15"/>
    <p:sldId id="284" r:id="rId16"/>
    <p:sldId id="283" r:id="rId17"/>
    <p:sldId id="267" r:id="rId18"/>
    <p:sldId id="268" r:id="rId19"/>
    <p:sldId id="269" r:id="rId20"/>
    <p:sldId id="270" r:id="rId21"/>
    <p:sldId id="271" r:id="rId22"/>
    <p:sldId id="279" r:id="rId23"/>
    <p:sldId id="272" r:id="rId24"/>
    <p:sldId id="275" r:id="rId25"/>
    <p:sldId id="276" r:id="rId26"/>
    <p:sldId id="280" r:id="rId27"/>
    <p:sldId id="277" r:id="rId28"/>
    <p:sldId id="286" r:id="rId29"/>
    <p:sldId id="285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f(x) = x2</c:v>
                </c:pt>
              </c:strCache>
            </c:strRef>
          </c:tx>
          <c:marker>
            <c:symbol val="none"/>
          </c:marker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16</c:v>
                </c:pt>
                <c:pt idx="4">
                  <c:v>25</c:v>
                </c:pt>
                <c:pt idx="5">
                  <c:v>36</c:v>
                </c:pt>
                <c:pt idx="6">
                  <c:v>49</c:v>
                </c:pt>
                <c:pt idx="7">
                  <c:v>64</c:v>
                </c:pt>
              </c:numCache>
            </c:numRef>
          </c:val>
        </c:ser>
        <c:marker val="1"/>
        <c:axId val="43388928"/>
        <c:axId val="43390464"/>
      </c:lineChart>
      <c:catAx>
        <c:axId val="43388928"/>
        <c:scaling>
          <c:orientation val="minMax"/>
        </c:scaling>
        <c:axPos val="b"/>
        <c:tickLblPos val="nextTo"/>
        <c:crossAx val="43390464"/>
        <c:crosses val="autoZero"/>
        <c:auto val="1"/>
        <c:lblAlgn val="ctr"/>
        <c:lblOffset val="100"/>
      </c:catAx>
      <c:valAx>
        <c:axId val="43390464"/>
        <c:scaling>
          <c:orientation val="minMax"/>
        </c:scaling>
        <c:axPos val="l"/>
        <c:majorGridlines/>
        <c:numFmt formatCode="General" sourceLinked="1"/>
        <c:tickLblPos val="nextTo"/>
        <c:crossAx val="433889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07/03/2011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type system is a set of categories which are semantically motivated.</a:t>
            </a:r>
          </a:p>
          <a:p>
            <a:endParaRPr lang="en-GB" dirty="0" smtClean="0"/>
          </a:p>
          <a:p>
            <a:r>
              <a:rPr lang="en-GB" dirty="0" smtClean="0"/>
              <a:t>For our purposes today, this has two uses:</a:t>
            </a:r>
          </a:p>
          <a:p>
            <a:pPr lvl="1"/>
            <a:r>
              <a:rPr lang="en-GB" dirty="0" smtClean="0"/>
              <a:t>It allows us to specify restrictions on the kinds of things that can combine in certain ways, thus avoiding semantically anomalous combinations (but without need to mix syntactic and semantic categories).</a:t>
            </a:r>
          </a:p>
          <a:p>
            <a:pPr lvl="1"/>
            <a:r>
              <a:rPr lang="en-GB" dirty="0" smtClean="0"/>
              <a:t>It allows us to distinguish between qualitatively different kinds of linguistic objects (such as predicates, names, and propositions), which </a:t>
            </a:r>
            <a:r>
              <a:rPr lang="en-GB" b="1" dirty="0" smtClean="0">
                <a:solidFill>
                  <a:schemeClr val="accent1"/>
                </a:solidFill>
              </a:rPr>
              <a:t>denote different kinds of things</a:t>
            </a:r>
            <a:r>
              <a:rPr lang="en-GB" dirty="0" smtClean="0"/>
              <a:t>.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types do we need?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Suppose we </a:t>
            </a:r>
            <a:r>
              <a:rPr lang="en-GB" b="1" dirty="0" smtClean="0">
                <a:solidFill>
                  <a:schemeClr val="accent1"/>
                </a:solidFill>
              </a:rPr>
              <a:t>distinguish between semantic objects depending on what sort of thing they denote</a:t>
            </a:r>
            <a:r>
              <a:rPr lang="en-GB" dirty="0" smtClean="0"/>
              <a:t>: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Names</a:t>
            </a:r>
            <a:r>
              <a:rPr lang="en-GB" dirty="0" smtClean="0"/>
              <a:t> (</a:t>
            </a:r>
            <a:r>
              <a:rPr lang="en-GB" i="1" dirty="0" err="1" smtClean="0"/>
              <a:t>paul</a:t>
            </a:r>
            <a:r>
              <a:rPr lang="en-GB" dirty="0" smtClean="0"/>
              <a:t>) denote entities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Predicates </a:t>
            </a:r>
            <a:r>
              <a:rPr lang="en-GB" dirty="0" smtClean="0"/>
              <a:t>(</a:t>
            </a:r>
            <a:r>
              <a:rPr lang="en-GB" i="1" dirty="0" smtClean="0"/>
              <a:t>sleep</a:t>
            </a:r>
            <a:r>
              <a:rPr lang="en-GB" dirty="0" smtClean="0"/>
              <a:t>)</a:t>
            </a:r>
            <a:r>
              <a:rPr lang="en-GB" i="1" dirty="0" smtClean="0"/>
              <a:t> </a:t>
            </a:r>
            <a:r>
              <a:rPr lang="en-GB" dirty="0" smtClean="0"/>
              <a:t>are unsaturated propositions, functions from entities to truth values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Propositions </a:t>
            </a:r>
            <a:r>
              <a:rPr lang="en-GB" dirty="0" smtClean="0"/>
              <a:t>(</a:t>
            </a:r>
            <a:r>
              <a:rPr lang="en-GB" i="1" dirty="0" smtClean="0"/>
              <a:t>Paul sleeps</a:t>
            </a:r>
            <a:r>
              <a:rPr lang="en-GB" dirty="0" smtClean="0"/>
              <a:t>)</a:t>
            </a:r>
            <a:r>
              <a:rPr lang="en-GB" i="1" dirty="0" smtClean="0"/>
              <a:t> </a:t>
            </a:r>
            <a:r>
              <a:rPr lang="en-GB" dirty="0" smtClean="0"/>
              <a:t>denote truth values (ignoring the complication of possible worlds, for now).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simple type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To ensure that predicates get the right type of objects to saturate them, we could start by assuming that: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Type </a:t>
            </a:r>
            <a:r>
              <a:rPr lang="en-GB" b="1" i="1" dirty="0" smtClean="0">
                <a:solidFill>
                  <a:schemeClr val="accent1"/>
                </a:solidFill>
              </a:rPr>
              <a:t>e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/>
              <a:t>is the type of entities in our model </a:t>
            </a:r>
            <a:r>
              <a:rPr lang="en-GB" dirty="0" smtClean="0"/>
              <a:t>– this is the type of things </a:t>
            </a:r>
            <a:r>
              <a:rPr lang="en-GB" dirty="0" smtClean="0"/>
              <a:t>like </a:t>
            </a:r>
            <a:r>
              <a:rPr lang="en-GB" i="1" dirty="0" smtClean="0"/>
              <a:t>Mary </a:t>
            </a:r>
            <a:r>
              <a:rPr lang="en-GB" dirty="0" smtClean="0"/>
              <a:t>and </a:t>
            </a:r>
            <a:r>
              <a:rPr lang="en-GB" i="1" dirty="0" smtClean="0"/>
              <a:t>Paul</a:t>
            </a:r>
            <a:endParaRPr lang="en-GB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Type </a:t>
            </a:r>
            <a:r>
              <a:rPr lang="en-GB" b="1" i="1" dirty="0" smtClean="0">
                <a:solidFill>
                  <a:schemeClr val="accent1"/>
                </a:solidFill>
              </a:rPr>
              <a:t>t</a:t>
            </a:r>
            <a:r>
              <a:rPr lang="en-GB" dirty="0" smtClean="0"/>
              <a:t> is the type of truth values (i.e. of the values TRUE/1 and FALSE/0</a:t>
            </a:r>
            <a:r>
              <a:rPr lang="en-GB" dirty="0" smtClean="0"/>
              <a:t>) – this is the type of things which can be true or false, i.e. Propositions (</a:t>
            </a:r>
            <a:r>
              <a:rPr lang="en-GB" i="1" dirty="0" smtClean="0"/>
              <a:t>Paul sleeps)</a:t>
            </a:r>
            <a:endParaRPr lang="mt-MT" dirty="0" smtClean="0"/>
          </a:p>
          <a:p>
            <a:pPr marL="777240" lvl="1" indent="-457200">
              <a:buFont typeface="+mj-lt"/>
              <a:buAutoNum type="arabicPeriod"/>
            </a:pPr>
            <a:endParaRPr lang="en-GB" dirty="0" smtClean="0"/>
          </a:p>
          <a:p>
            <a:r>
              <a:rPr lang="en-GB" dirty="0" smtClean="0"/>
              <a:t>What about predicates, which are functions from things of type (1) to things of type (2)?</a:t>
            </a:r>
          </a:p>
          <a:p>
            <a:pPr marL="777240" lvl="1" indent="-457200">
              <a:buFont typeface="+mj-lt"/>
              <a:buAutoNum type="arabicPeriod" startAt="3"/>
            </a:pPr>
            <a:r>
              <a:rPr lang="en-GB" dirty="0" smtClean="0"/>
              <a:t>Let’s think of predicates as having a complex type </a:t>
            </a:r>
            <a:r>
              <a:rPr lang="en-GB" b="1" dirty="0" smtClean="0">
                <a:solidFill>
                  <a:schemeClr val="accent1"/>
                </a:solidFill>
              </a:rPr>
              <a:t>&lt;</a:t>
            </a:r>
            <a:r>
              <a:rPr lang="en-GB" b="1" i="1" dirty="0" err="1" smtClean="0">
                <a:solidFill>
                  <a:schemeClr val="accent1"/>
                </a:solidFill>
              </a:rPr>
              <a:t>e,t</a:t>
            </a:r>
            <a:r>
              <a:rPr lang="en-GB" b="1" dirty="0" smtClean="0">
                <a:solidFill>
                  <a:schemeClr val="accent1"/>
                </a:solidFill>
              </a:rPr>
              <a:t>&gt;</a:t>
            </a:r>
          </a:p>
          <a:p>
            <a:pPr lvl="1"/>
            <a:r>
              <a:rPr lang="en-GB" dirty="0" smtClean="0"/>
              <a:t>This is just shorthand for “a function from entities to truth values”</a:t>
            </a:r>
          </a:p>
          <a:p>
            <a:pPr lvl="1"/>
            <a:endParaRPr lang="en-GB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27384"/>
            <a:ext cx="7772400" cy="1143000"/>
          </a:xfrm>
        </p:spPr>
        <p:txBody>
          <a:bodyPr/>
          <a:lstStyle/>
          <a:p>
            <a:r>
              <a:rPr lang="en-GB" dirty="0" smtClean="0"/>
              <a:t>In terms of our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052736"/>
            <a:ext cx="7772400" cy="4572000"/>
          </a:xfrm>
        </p:spPr>
        <p:txBody>
          <a:bodyPr/>
          <a:lstStyle/>
          <a:p>
            <a:r>
              <a:rPr lang="en-GB" dirty="0" smtClean="0"/>
              <a:t>Our model consists of a domain U and an interpretation function. If we </a:t>
            </a:r>
            <a:r>
              <a:rPr lang="en-GB" dirty="0" smtClean="0"/>
              <a:t>assume:</a:t>
            </a:r>
            <a:endParaRPr lang="en-GB" dirty="0" smtClean="0"/>
          </a:p>
          <a:p>
            <a:pPr lvl="1"/>
            <a:r>
              <a:rPr lang="en-GB" dirty="0" smtClean="0"/>
              <a:t>U is the domain of entities (type </a:t>
            </a:r>
            <a:r>
              <a:rPr lang="en-GB" b="1" i="1" dirty="0" smtClean="0"/>
              <a:t>e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 is the set of truth values (i.e. {0,1}; type </a:t>
            </a:r>
            <a:r>
              <a:rPr lang="en-GB" b="1" i="1" dirty="0" smtClean="0"/>
              <a:t>t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Then anything of type &lt;</a:t>
            </a:r>
            <a:r>
              <a:rPr lang="en-GB" b="1" i="1" dirty="0" err="1" smtClean="0"/>
              <a:t>e,t</a:t>
            </a:r>
            <a:r>
              <a:rPr lang="en-GB" dirty="0" smtClean="0"/>
              <a:t>&gt; is a function from things in U (of type </a:t>
            </a:r>
            <a:r>
              <a:rPr lang="en-GB" b="1" i="1" dirty="0" smtClean="0"/>
              <a:t>e</a:t>
            </a:r>
            <a:r>
              <a:rPr lang="en-GB" dirty="0" smtClean="0"/>
              <a:t>) to things in T (of type </a:t>
            </a:r>
            <a:r>
              <a:rPr lang="en-GB" b="1" i="1" dirty="0" smtClean="0"/>
              <a:t>t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483768" y="3717032"/>
            <a:ext cx="1512168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</a:t>
            </a:r>
          </a:p>
          <a:p>
            <a:pPr algn="ctr"/>
            <a:r>
              <a:rPr lang="en-GB" dirty="0" smtClean="0"/>
              <a:t>(entities)</a:t>
            </a:r>
          </a:p>
          <a:p>
            <a:pPr algn="ctr"/>
            <a:r>
              <a:rPr lang="en-GB" dirty="0" smtClean="0"/>
              <a:t>Type </a:t>
            </a:r>
            <a:r>
              <a:rPr lang="en-GB" b="1" i="1" dirty="0" smtClean="0"/>
              <a:t>e</a:t>
            </a:r>
            <a:endParaRPr lang="en-GB" b="1" i="1" dirty="0"/>
          </a:p>
        </p:txBody>
      </p:sp>
      <p:sp>
        <p:nvSpPr>
          <p:cNvPr id="5" name="Oval 4"/>
          <p:cNvSpPr/>
          <p:nvPr/>
        </p:nvSpPr>
        <p:spPr>
          <a:xfrm>
            <a:off x="5220072" y="3717032"/>
            <a:ext cx="1512168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 (truth values)</a:t>
            </a:r>
          </a:p>
          <a:p>
            <a:pPr algn="ctr"/>
            <a:r>
              <a:rPr lang="en-GB" dirty="0" smtClean="0"/>
              <a:t>Type </a:t>
            </a:r>
            <a:r>
              <a:rPr lang="en-GB" b="1" i="1" dirty="0" smtClean="0"/>
              <a:t>t</a:t>
            </a:r>
            <a:endParaRPr lang="en-GB" b="1" i="1" dirty="0"/>
          </a:p>
        </p:txBody>
      </p:sp>
      <p:sp>
        <p:nvSpPr>
          <p:cNvPr id="6" name="Curved Up Arrow 5"/>
          <p:cNvSpPr/>
          <p:nvPr/>
        </p:nvSpPr>
        <p:spPr>
          <a:xfrm>
            <a:off x="3275856" y="5805264"/>
            <a:ext cx="2592288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Type &lt;</a:t>
            </a:r>
            <a:r>
              <a:rPr lang="en-GB" b="1" i="1" dirty="0" err="1" smtClean="0">
                <a:solidFill>
                  <a:schemeClr val="tx1"/>
                </a:solidFill>
              </a:rPr>
              <a:t>e,t</a:t>
            </a:r>
            <a:r>
              <a:rPr lang="en-GB" dirty="0" smtClean="0">
                <a:solidFill>
                  <a:schemeClr val="tx1"/>
                </a:solidFill>
              </a:rPr>
              <a:t>&gt;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non-linguistic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maths, any numerical operation can be thought of as a function.</a:t>
            </a:r>
          </a:p>
          <a:p>
            <a:r>
              <a:rPr lang="en-GB" dirty="0" smtClean="0"/>
              <a:t>Let </a:t>
            </a:r>
            <a:r>
              <a:rPr lang="en-GB" b="1" i="1" dirty="0" smtClean="0"/>
              <a:t>f</a:t>
            </a:r>
            <a:r>
              <a:rPr lang="en-GB" dirty="0" smtClean="0"/>
              <a:t> be a function such that </a:t>
            </a:r>
            <a:r>
              <a:rPr lang="en-GB" b="1" i="1" dirty="0" smtClean="0"/>
              <a:t>f(x) = x</a:t>
            </a:r>
            <a:r>
              <a:rPr lang="en-GB" b="1" i="1" baseline="30000" dirty="0" smtClean="0"/>
              <a:t>2</a:t>
            </a:r>
            <a:r>
              <a:rPr lang="en-GB" i="1" dirty="0" smtClean="0"/>
              <a:t> 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In other words, this function is just the process of taking a number </a:t>
            </a:r>
            <a:r>
              <a:rPr lang="en-GB" i="1" dirty="0" smtClean="0"/>
              <a:t>x</a:t>
            </a:r>
            <a:r>
              <a:rPr lang="en-GB" dirty="0" smtClean="0"/>
              <a:t> and squaring it.</a:t>
            </a:r>
          </a:p>
          <a:p>
            <a:pPr lvl="2"/>
            <a:r>
              <a:rPr lang="en-GB" dirty="0" smtClean="0"/>
              <a:t>f(2) = 2</a:t>
            </a:r>
            <a:r>
              <a:rPr lang="en-GB" baseline="30000" dirty="0" smtClean="0"/>
              <a:t>2</a:t>
            </a:r>
            <a:r>
              <a:rPr lang="en-GB" dirty="0" smtClean="0"/>
              <a:t> = 4</a:t>
            </a:r>
          </a:p>
          <a:p>
            <a:pPr lvl="1"/>
            <a:r>
              <a:rPr lang="en-GB" dirty="0" smtClean="0"/>
              <a:t>Note that this is a function from numbers to numbers.</a:t>
            </a:r>
          </a:p>
          <a:p>
            <a:r>
              <a:rPr lang="en-GB" dirty="0" smtClean="0"/>
              <a:t>Suppose </a:t>
            </a:r>
            <a:r>
              <a:rPr lang="en-GB" dirty="0" smtClean="0"/>
              <a:t>we </a:t>
            </a:r>
            <a:r>
              <a:rPr lang="en-GB" dirty="0" smtClean="0"/>
              <a:t>call the set of numbers N, and say that anything in N is of type </a:t>
            </a:r>
            <a:r>
              <a:rPr lang="en-GB" b="1" i="1" dirty="0" smtClean="0"/>
              <a:t>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Then, </a:t>
            </a:r>
            <a:r>
              <a:rPr lang="en-GB" b="1" i="1" dirty="0" smtClean="0"/>
              <a:t>f</a:t>
            </a:r>
            <a:r>
              <a:rPr lang="en-GB" dirty="0" smtClean="0"/>
              <a:t> is a function from things of type e to things of type e, that is, </a:t>
            </a:r>
            <a:r>
              <a:rPr lang="en-GB" b="1" i="1" dirty="0" smtClean="0"/>
              <a:t>&lt;</a:t>
            </a:r>
            <a:r>
              <a:rPr lang="en-GB" b="1" i="1" dirty="0" err="1" smtClean="0"/>
              <a:t>e,e</a:t>
            </a:r>
            <a:r>
              <a:rPr lang="en-GB" b="1" i="1" dirty="0" smtClean="0"/>
              <a:t>&gt;</a:t>
            </a:r>
            <a:endParaRPr lang="en-GB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F(x) = x</a:t>
            </a:r>
            <a:r>
              <a:rPr lang="en-GB" baseline="30000" dirty="0" smtClean="0"/>
              <a:t>2</a:t>
            </a:r>
            <a:endParaRPr lang="en-GB" baseline="300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259632" y="1484784"/>
          <a:ext cx="640871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Another non-linguistic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We know that we can define sets in terms of their characteristic functions:</a:t>
            </a:r>
          </a:p>
          <a:p>
            <a:pPr lvl="1"/>
            <a:r>
              <a:rPr lang="en-GB" dirty="0" smtClean="0"/>
              <a:t>{x | x &gt; 7} (the set of numbers greater than 7)</a:t>
            </a:r>
          </a:p>
          <a:p>
            <a:pPr lvl="1"/>
            <a:r>
              <a:rPr lang="en-GB" dirty="0" smtClean="0"/>
              <a:t>Can be thought of as a function: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The characteristic function of the set just returns true if an element is in the set, false otherwise.</a:t>
            </a:r>
          </a:p>
          <a:p>
            <a:r>
              <a:rPr lang="en-GB" dirty="0" smtClean="0"/>
              <a:t>Once again, we define U as the domain of numbers, and assign these the type </a:t>
            </a:r>
            <a:r>
              <a:rPr lang="en-GB" i="1" dirty="0" smtClean="0"/>
              <a:t>e.</a:t>
            </a:r>
          </a:p>
          <a:p>
            <a:r>
              <a:rPr lang="en-GB" dirty="0" smtClean="0"/>
              <a:t>The above function takes something of type </a:t>
            </a:r>
            <a:r>
              <a:rPr lang="en-GB" b="1" i="1" dirty="0" smtClean="0"/>
              <a:t>e</a:t>
            </a:r>
            <a:r>
              <a:rPr lang="en-GB" b="1" dirty="0" smtClean="0"/>
              <a:t> </a:t>
            </a:r>
            <a:r>
              <a:rPr lang="en-GB" dirty="0" smtClean="0"/>
              <a:t>(here, a number) and returns a truth value, which is of type </a:t>
            </a:r>
            <a:r>
              <a:rPr lang="en-GB" b="1" i="1" dirty="0" smtClean="0"/>
              <a:t>t</a:t>
            </a:r>
            <a:r>
              <a:rPr lang="en-GB" dirty="0" smtClean="0"/>
              <a:t>. So the type of the function is </a:t>
            </a:r>
            <a:r>
              <a:rPr lang="en-GB" b="1" dirty="0" smtClean="0"/>
              <a:t>&lt;</a:t>
            </a:r>
            <a:r>
              <a:rPr lang="en-GB" b="1" i="1" dirty="0" err="1" smtClean="0"/>
              <a:t>e,t</a:t>
            </a:r>
            <a:r>
              <a:rPr lang="en-GB" b="1" dirty="0" smtClean="0"/>
              <a:t>&gt;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76056" y="2420888"/>
          <a:ext cx="2292643" cy="948680"/>
        </p:xfrm>
        <a:graphic>
          <a:graphicData uri="http://schemas.openxmlformats.org/presentationml/2006/ole">
            <p:oleObj spid="_x0000_s35842" name="Equation" r:id="rId3" imgW="11048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Defining the type system recursively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general, we could summarise what we’ve done using a small set of recursive rules: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i="1" dirty="0" smtClean="0"/>
              <a:t>e</a:t>
            </a:r>
            <a:r>
              <a:rPr lang="en-GB" dirty="0" smtClean="0"/>
              <a:t> is a type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i="1" dirty="0" smtClean="0"/>
              <a:t>t</a:t>
            </a:r>
            <a:r>
              <a:rPr lang="en-GB" dirty="0" smtClean="0"/>
              <a:t> is a type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If </a:t>
            </a:r>
            <a:r>
              <a:rPr lang="en-GB" i="1" dirty="0" smtClean="0"/>
              <a:t>a </a:t>
            </a:r>
            <a:r>
              <a:rPr lang="en-GB" dirty="0" smtClean="0"/>
              <a:t>and </a:t>
            </a:r>
            <a:r>
              <a:rPr lang="en-GB" i="1" dirty="0" smtClean="0"/>
              <a:t>b</a:t>
            </a:r>
            <a:r>
              <a:rPr lang="en-GB" dirty="0" smtClean="0"/>
              <a:t> are types, then &lt;</a:t>
            </a:r>
            <a:r>
              <a:rPr lang="en-GB" i="1" dirty="0" err="1" smtClean="0"/>
              <a:t>a,b</a:t>
            </a:r>
            <a:r>
              <a:rPr lang="en-GB" dirty="0" smtClean="0"/>
              <a:t>&gt; (the function from things of type </a:t>
            </a:r>
            <a:r>
              <a:rPr lang="en-GB" i="1" dirty="0" smtClean="0"/>
              <a:t>a</a:t>
            </a:r>
            <a:r>
              <a:rPr lang="en-GB" dirty="0" smtClean="0"/>
              <a:t> to things of type </a:t>
            </a:r>
            <a:r>
              <a:rPr lang="en-GB" i="1" dirty="0" smtClean="0"/>
              <a:t>b</a:t>
            </a:r>
            <a:r>
              <a:rPr lang="en-GB" dirty="0" smtClean="0"/>
              <a:t>) is also a type.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Nothing else is a type</a:t>
            </a:r>
          </a:p>
          <a:p>
            <a:pPr marL="502920" indent="-457200"/>
            <a:endParaRPr lang="en-GB" dirty="0" smtClean="0"/>
          </a:p>
          <a:p>
            <a:pPr marL="502920" indent="-457200"/>
            <a:r>
              <a:rPr lang="en-GB" dirty="0" smtClean="0"/>
              <a:t>Note that (3) is recursive: given any two types (even complex ones), we can define a new complex type. We’ll see why this is useful soon.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356992"/>
            <a:ext cx="459564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Consequences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In putting together the name </a:t>
            </a:r>
            <a:r>
              <a:rPr lang="en-GB" i="1" dirty="0" err="1" smtClean="0"/>
              <a:t>paul</a:t>
            </a:r>
            <a:r>
              <a:rPr lang="en-GB" dirty="0" smtClean="0"/>
              <a:t> </a:t>
            </a:r>
            <a:r>
              <a:rPr lang="en-GB" dirty="0" smtClean="0"/>
              <a:t>and the predicate </a:t>
            </a:r>
            <a:r>
              <a:rPr lang="en-GB" i="1" dirty="0" smtClean="0"/>
              <a:t>sleeps</a:t>
            </a:r>
            <a:r>
              <a:rPr lang="en-GB" dirty="0" smtClean="0"/>
              <a:t>, we get a proposition.</a:t>
            </a:r>
          </a:p>
          <a:p>
            <a:pPr lvl="1"/>
            <a:r>
              <a:rPr lang="en-GB" i="1" dirty="0" err="1" smtClean="0"/>
              <a:t>paul</a:t>
            </a:r>
            <a:r>
              <a:rPr lang="en-GB" dirty="0" smtClean="0"/>
              <a:t> </a:t>
            </a:r>
            <a:r>
              <a:rPr lang="en-GB" dirty="0" smtClean="0"/>
              <a:t>denotes an entity, so it’s of type </a:t>
            </a:r>
            <a:r>
              <a:rPr lang="en-GB" i="1" dirty="0" smtClean="0"/>
              <a:t>e</a:t>
            </a:r>
          </a:p>
          <a:p>
            <a:pPr lvl="1"/>
            <a:r>
              <a:rPr lang="en-GB" i="1" dirty="0" smtClean="0"/>
              <a:t>sleeps </a:t>
            </a:r>
            <a:r>
              <a:rPr lang="en-GB" dirty="0" smtClean="0"/>
              <a:t>denotes a predicate, so it’s of type &lt;</a:t>
            </a:r>
            <a:r>
              <a:rPr lang="en-GB" i="1" dirty="0" err="1" smtClean="0"/>
              <a:t>e,t</a:t>
            </a:r>
            <a:r>
              <a:rPr lang="en-GB" dirty="0" smtClean="0"/>
              <a:t>&gt;</a:t>
            </a:r>
          </a:p>
          <a:p>
            <a:endParaRPr lang="en-GB" i="1" dirty="0" smtClean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3851756"/>
            <a:ext cx="4320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e</a:t>
            </a:r>
            <a:endParaRPr lang="en-GB" b="1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10143" t="21053" r="79714" b="26316"/>
          <a:stretch>
            <a:fillRect/>
          </a:stretch>
        </p:blipFill>
        <p:spPr bwMode="auto">
          <a:xfrm>
            <a:off x="1619672" y="3717032"/>
            <a:ext cx="57606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 flipH="1">
            <a:off x="4788023" y="47971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[[sleep]]: type &lt;</a:t>
            </a:r>
            <a:r>
              <a:rPr lang="en-GB" i="1" dirty="0" err="1" smtClean="0"/>
              <a:t>e,t</a:t>
            </a:r>
            <a:r>
              <a:rPr lang="en-GB" dirty="0" smtClean="0"/>
              <a:t>&gt;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683568" y="45811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[[</a:t>
            </a:r>
            <a:r>
              <a:rPr lang="en-GB" dirty="0" err="1" smtClean="0"/>
              <a:t>paul</a:t>
            </a:r>
            <a:r>
              <a:rPr lang="en-GB" dirty="0" smtClean="0"/>
              <a:t>]]: type </a:t>
            </a:r>
            <a:r>
              <a:rPr lang="en-GB" i="1" dirty="0" smtClean="0"/>
              <a:t>e</a:t>
            </a:r>
            <a:endParaRPr lang="en-GB" dirty="0"/>
          </a:p>
        </p:txBody>
      </p:sp>
      <p:sp>
        <p:nvSpPr>
          <p:cNvPr id="9" name="Curved Up Arrow 8"/>
          <p:cNvSpPr/>
          <p:nvPr/>
        </p:nvSpPr>
        <p:spPr>
          <a:xfrm>
            <a:off x="1979712" y="4293096"/>
            <a:ext cx="2304256" cy="8640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5589240"/>
            <a:ext cx="8038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Putting something of type </a:t>
            </a:r>
            <a:r>
              <a:rPr lang="en-GB" i="1" dirty="0" smtClean="0"/>
              <a:t>e </a:t>
            </a:r>
            <a:r>
              <a:rPr lang="en-GB" dirty="0" smtClean="0"/>
              <a:t>into something of type </a:t>
            </a:r>
            <a:r>
              <a:rPr lang="en-GB" i="1" dirty="0" smtClean="0"/>
              <a:t>&lt;</a:t>
            </a:r>
            <a:r>
              <a:rPr lang="en-GB" i="1" dirty="0" err="1" smtClean="0"/>
              <a:t>e,t</a:t>
            </a:r>
            <a:r>
              <a:rPr lang="en-GB" i="1" dirty="0" smtClean="0"/>
              <a:t>&gt;</a:t>
            </a:r>
            <a:r>
              <a:rPr lang="en-GB" dirty="0" smtClean="0"/>
              <a:t> gives us back a truth value (of type </a:t>
            </a:r>
            <a:r>
              <a:rPr lang="en-GB" i="1" dirty="0" smtClean="0"/>
              <a:t>t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The combination </a:t>
            </a:r>
            <a:r>
              <a:rPr lang="en-GB" i="1" dirty="0" smtClean="0"/>
              <a:t>e </a:t>
            </a:r>
            <a:r>
              <a:rPr lang="en-GB" dirty="0" smtClean="0"/>
              <a:t>+ &lt;</a:t>
            </a:r>
            <a:r>
              <a:rPr lang="en-GB" i="1" dirty="0" err="1" smtClean="0"/>
              <a:t>e,t</a:t>
            </a:r>
            <a:r>
              <a:rPr lang="en-GB" dirty="0" smtClean="0"/>
              <a:t>&gt; is something that can be interpreted as a proposition, of type </a:t>
            </a:r>
            <a:r>
              <a:rPr lang="en-GB" i="1" dirty="0" smtClean="0"/>
              <a:t>t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Extending this to n-place predicates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377680" cy="4572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So what about predicates like </a:t>
            </a:r>
            <a:r>
              <a:rPr lang="en-GB" i="1" dirty="0" smtClean="0"/>
              <a:t>kill</a:t>
            </a:r>
            <a:r>
              <a:rPr lang="en-GB" dirty="0" smtClean="0"/>
              <a:t>?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Extensionally, this is a set of pairs (the killers and the </a:t>
            </a:r>
            <a:r>
              <a:rPr lang="en-GB" dirty="0" err="1" smtClean="0"/>
              <a:t>killees</a:t>
            </a:r>
            <a:r>
              <a:rPr lang="en-GB" dirty="0" smtClean="0"/>
              <a:t>) in our model.</a:t>
            </a:r>
          </a:p>
          <a:p>
            <a:pPr lvl="1"/>
            <a:r>
              <a:rPr lang="en-GB" dirty="0" smtClean="0"/>
              <a:t>What’s the type of this predicate</a:t>
            </a:r>
            <a:r>
              <a:rPr lang="en-GB" dirty="0" smtClean="0"/>
              <a:t>?</a:t>
            </a:r>
          </a:p>
          <a:p>
            <a:pPr lvl="2"/>
            <a:r>
              <a:rPr lang="en-GB" dirty="0" smtClean="0"/>
              <a:t>(Think: what does this predicate need in order to become a proposition and return a truth value?)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821446"/>
            <a:ext cx="3024336" cy="160755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04248" y="342900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kill(</a:t>
            </a:r>
            <a:r>
              <a:rPr lang="en-GB" i="1" dirty="0" err="1" smtClean="0"/>
              <a:t>x,y</a:t>
            </a:r>
            <a:r>
              <a:rPr lang="en-GB" i="1" dirty="0" smtClean="0"/>
              <a:t>)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Compositionality in Natural Langauge revisited: </a:t>
            </a:r>
          </a:p>
          <a:p>
            <a:pPr lvl="1"/>
            <a:r>
              <a:rPr lang="mt-MT" dirty="0" smtClean="0"/>
              <a:t>The role of types</a:t>
            </a:r>
          </a:p>
          <a:p>
            <a:pPr lvl="1"/>
            <a:r>
              <a:rPr lang="mt-MT" dirty="0" smtClean="0"/>
              <a:t>The </a:t>
            </a:r>
            <a:r>
              <a:rPr lang="mt-MT" dirty="0" smtClean="0"/>
              <a:t>type</a:t>
            </a:r>
            <a:r>
              <a:rPr lang="en-GB" dirty="0" smtClean="0"/>
              <a:t>d</a:t>
            </a:r>
            <a:r>
              <a:rPr lang="mt-MT" dirty="0" smtClean="0"/>
              <a:t> </a:t>
            </a:r>
            <a:r>
              <a:rPr lang="mt-MT" dirty="0" smtClean="0"/>
              <a:t>lambda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N-place predicates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Let’s take it piece by piece:</a:t>
            </a:r>
          </a:p>
          <a:p>
            <a:pPr lvl="1"/>
            <a:r>
              <a:rPr lang="en-GB" i="1" dirty="0" smtClean="0"/>
              <a:t>Mary killed John</a:t>
            </a:r>
            <a:endParaRPr lang="en-GB" dirty="0" smtClean="0"/>
          </a:p>
          <a:p>
            <a:pPr lvl="1"/>
            <a:r>
              <a:rPr lang="en-GB" dirty="0" smtClean="0"/>
              <a:t>We can think of </a:t>
            </a:r>
            <a:r>
              <a:rPr lang="en-GB" i="1" dirty="0" smtClean="0"/>
              <a:t>kill</a:t>
            </a:r>
            <a:r>
              <a:rPr lang="en-GB" dirty="0" smtClean="0"/>
              <a:t> as a function that returns a truth value given two entities of type </a:t>
            </a:r>
            <a:r>
              <a:rPr lang="en-GB" b="1" i="1" dirty="0" smtClean="0">
                <a:solidFill>
                  <a:schemeClr val="accent1"/>
                </a:solidFill>
              </a:rPr>
              <a:t>e</a:t>
            </a:r>
            <a:r>
              <a:rPr lang="en-GB" dirty="0" smtClean="0"/>
              <a:t>.</a:t>
            </a:r>
          </a:p>
          <a:p>
            <a:endParaRPr lang="mt-MT" dirty="0" smtClean="0"/>
          </a:p>
          <a:p>
            <a:r>
              <a:rPr lang="en-GB" dirty="0" smtClean="0"/>
              <a:t>The syntax is helpful here:</a:t>
            </a:r>
          </a:p>
          <a:p>
            <a:pPr lvl="1"/>
            <a:r>
              <a:rPr lang="en-GB" dirty="0" smtClean="0"/>
              <a:t>We have:</a:t>
            </a:r>
          </a:p>
          <a:p>
            <a:pPr lvl="2"/>
            <a:r>
              <a:rPr lang="en-GB" dirty="0" smtClean="0"/>
              <a:t>An individual (the subject), combining with a predicate which itself needs to combine with another individual (</a:t>
            </a:r>
            <a:r>
              <a:rPr lang="en-GB" i="1" dirty="0" smtClean="0"/>
              <a:t>kill + John</a:t>
            </a:r>
            <a:r>
              <a:rPr lang="en-GB" dirty="0" smtClean="0"/>
              <a:t>)</a:t>
            </a:r>
          </a:p>
          <a:p>
            <a:pPr lvl="1"/>
            <a:endParaRPr lang="en-GB" dirty="0" smtClean="0"/>
          </a:p>
          <a:p>
            <a:pPr lvl="1"/>
            <a:endParaRPr lang="en-GB" b="1" i="1" dirty="0" smtClean="0"/>
          </a:p>
          <a:p>
            <a:endParaRPr lang="en-GB" i="1" dirty="0" smtClean="0"/>
          </a:p>
          <a:p>
            <a:pPr lvl="1"/>
            <a:endParaRPr lang="en-GB" dirty="0"/>
          </a:p>
        </p:txBody>
      </p:sp>
      <p:grpSp>
        <p:nvGrpSpPr>
          <p:cNvPr id="4" name="Group 21"/>
          <p:cNvGrpSpPr/>
          <p:nvPr/>
        </p:nvGrpSpPr>
        <p:grpSpPr>
          <a:xfrm>
            <a:off x="5796136" y="2204864"/>
            <a:ext cx="2304256" cy="2664296"/>
            <a:chOff x="971600" y="3491716"/>
            <a:chExt cx="1432072" cy="1746776"/>
          </a:xfrm>
        </p:grpSpPr>
        <p:sp>
          <p:nvSpPr>
            <p:cNvPr id="5" name="Rectangle 4"/>
            <p:cNvSpPr/>
            <p:nvPr/>
          </p:nvSpPr>
          <p:spPr>
            <a:xfrm>
              <a:off x="1482842" y="3491716"/>
              <a:ext cx="2808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S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7704" y="4197085"/>
              <a:ext cx="4507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kill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71600" y="4197085"/>
              <a:ext cx="6261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Mary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835696" y="4869160"/>
              <a:ext cx="5679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John</a:t>
              </a:r>
              <a:endParaRPr lang="en-US" dirty="0" smtClean="0">
                <a:sym typeface="Symbol" pitchFamily="18" charset="2"/>
              </a:endParaRPr>
            </a:p>
          </p:txBody>
        </p:sp>
        <p:cxnSp>
          <p:nvCxnSpPr>
            <p:cNvPr id="14" name="Straight Connector 13"/>
            <p:cNvCxnSpPr>
              <a:stCxn id="5" idx="2"/>
              <a:endCxn id="7" idx="0"/>
            </p:cNvCxnSpPr>
            <p:nvPr/>
          </p:nvCxnSpPr>
          <p:spPr>
            <a:xfrm rot="5400000">
              <a:off x="1285948" y="3859767"/>
              <a:ext cx="336037" cy="3385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2"/>
              <a:endCxn id="6" idx="0"/>
            </p:cNvCxnSpPr>
            <p:nvPr/>
          </p:nvCxnSpPr>
          <p:spPr>
            <a:xfrm rot="16200000" flipH="1">
              <a:off x="1710157" y="3774155"/>
              <a:ext cx="336037" cy="5098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2"/>
              <a:endCxn id="9" idx="0"/>
            </p:cNvCxnSpPr>
            <p:nvPr/>
          </p:nvCxnSpPr>
          <p:spPr>
            <a:xfrm rot="5400000">
              <a:off x="1975014" y="4711087"/>
              <a:ext cx="302743" cy="13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N-place predicates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order to be saturated, the transitive verb needs to: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Combine with an individual (type </a:t>
            </a:r>
            <a:r>
              <a:rPr lang="en-GB" i="1" dirty="0" smtClean="0"/>
              <a:t>e</a:t>
            </a:r>
            <a:r>
              <a:rPr lang="en-GB" dirty="0" smtClean="0"/>
              <a:t>)</a:t>
            </a:r>
            <a:r>
              <a:rPr lang="mt-MT" dirty="0" smtClean="0"/>
              <a:t>. </a:t>
            </a:r>
            <a:endParaRPr lang="en-GB" dirty="0" smtClean="0"/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This leaves an empty slot for a second individual.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GB" dirty="0" smtClean="0"/>
              <a:t>Once it combines with the second individual, it becomes a proposition</a:t>
            </a:r>
            <a:r>
              <a:rPr lang="en-GB" dirty="0" smtClean="0"/>
              <a:t>.</a:t>
            </a:r>
            <a:endParaRPr lang="en-GB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6876256" y="1988840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t-MT" b="1" i="1" dirty="0" smtClean="0">
                <a:sym typeface="Symbol" pitchFamily="18" charset="2"/>
              </a:rPr>
              <a:t>t</a:t>
            </a:r>
            <a:endParaRPr lang="en-US" b="1" i="1" dirty="0" smtClean="0">
              <a:sym typeface="Symbol" pitchFamily="18" charset="2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12160" y="2694209"/>
            <a:ext cx="626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itchFamily="18" charset="2"/>
              </a:rPr>
              <a:t>Mary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08304" y="2636912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t-MT" dirty="0" smtClean="0">
                <a:sym typeface="Symbol" pitchFamily="18" charset="2"/>
              </a:rPr>
              <a:t>kill</a:t>
            </a:r>
            <a:endParaRPr lang="en-US" dirty="0" smtClean="0">
              <a:sym typeface="Symbol" pitchFamily="18" charset="2"/>
            </a:endParaRPr>
          </a:p>
        </p:txBody>
      </p:sp>
      <p:cxnSp>
        <p:nvCxnSpPr>
          <p:cNvPr id="42" name="Straight Connector 41"/>
          <p:cNvCxnSpPr>
            <a:stCxn id="24" idx="2"/>
            <a:endCxn id="40" idx="0"/>
          </p:cNvCxnSpPr>
          <p:nvPr/>
        </p:nvCxnSpPr>
        <p:spPr>
          <a:xfrm rot="5400000">
            <a:off x="6498928" y="2184472"/>
            <a:ext cx="336037" cy="683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4" idx="2"/>
          </p:cNvCxnSpPr>
          <p:nvPr/>
        </p:nvCxnSpPr>
        <p:spPr>
          <a:xfrm rot="16200000" flipH="1">
            <a:off x="7096358" y="2270478"/>
            <a:ext cx="336036" cy="511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91884" y="2843644"/>
            <a:ext cx="1180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i="1" dirty="0" smtClean="0"/>
              <a:t>&lt;e,</a:t>
            </a:r>
            <a:r>
              <a:rPr lang="en-GB" b="1" i="1" dirty="0" smtClean="0"/>
              <a:t>&lt;</a:t>
            </a:r>
            <a:r>
              <a:rPr lang="en-GB" b="1" i="1" dirty="0" err="1" smtClean="0"/>
              <a:t>e,t</a:t>
            </a:r>
            <a:r>
              <a:rPr lang="en-GB" b="1" i="1" dirty="0" smtClean="0"/>
              <a:t>&gt;</a:t>
            </a:r>
            <a:r>
              <a:rPr lang="mt-MT" b="1" i="1" dirty="0" smtClean="0"/>
              <a:t>&gt;</a:t>
            </a:r>
            <a:endParaRPr lang="en-GB" b="1" i="1" dirty="0"/>
          </a:p>
        </p:txBody>
      </p:sp>
      <p:sp>
        <p:nvSpPr>
          <p:cNvPr id="53" name="Rectangle 52"/>
          <p:cNvSpPr/>
          <p:nvPr/>
        </p:nvSpPr>
        <p:spPr>
          <a:xfrm>
            <a:off x="7964464" y="3501008"/>
            <a:ext cx="567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ym typeface="Symbol" pitchFamily="18" charset="2"/>
              </a:rPr>
              <a:t>John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56176" y="2996952"/>
            <a:ext cx="2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i="1" dirty="0" smtClean="0"/>
              <a:t>e</a:t>
            </a:r>
            <a:endParaRPr lang="en-GB" b="1" i="1" dirty="0"/>
          </a:p>
        </p:txBody>
      </p:sp>
      <p:sp>
        <p:nvSpPr>
          <p:cNvPr id="65" name="Freeform 64"/>
          <p:cNvSpPr/>
          <p:nvPr/>
        </p:nvSpPr>
        <p:spPr>
          <a:xfrm>
            <a:off x="6296297" y="3082834"/>
            <a:ext cx="875212" cy="478971"/>
          </a:xfrm>
          <a:custGeom>
            <a:avLst/>
            <a:gdLst>
              <a:gd name="connsiteX0" fmla="*/ 0 w 875212"/>
              <a:gd name="connsiteY0" fmla="*/ 209006 h 478971"/>
              <a:gd name="connsiteX1" fmla="*/ 705394 w 875212"/>
              <a:gd name="connsiteY1" fmla="*/ 444137 h 478971"/>
              <a:gd name="connsiteX2" fmla="*/ 875212 w 875212"/>
              <a:gd name="connsiteY2" fmla="*/ 0 h 47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212" h="478971">
                <a:moveTo>
                  <a:pt x="0" y="209006"/>
                </a:moveTo>
                <a:cubicBezTo>
                  <a:pt x="279762" y="343988"/>
                  <a:pt x="559525" y="478971"/>
                  <a:pt x="705394" y="444137"/>
                </a:cubicBezTo>
                <a:cubicBezTo>
                  <a:pt x="851263" y="409303"/>
                  <a:pt x="863237" y="204651"/>
                  <a:pt x="875212" y="0"/>
                </a:cubicBezTo>
              </a:path>
            </a:pathLst>
          </a:cu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8110784" y="3707740"/>
            <a:ext cx="2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i="1" dirty="0" smtClean="0"/>
              <a:t>e</a:t>
            </a:r>
            <a:endParaRPr lang="en-GB" b="1" i="1" dirty="0"/>
          </a:p>
        </p:txBody>
      </p:sp>
      <p:sp>
        <p:nvSpPr>
          <p:cNvPr id="18" name="Arc 17"/>
          <p:cNvSpPr/>
          <p:nvPr/>
        </p:nvSpPr>
        <p:spPr>
          <a:xfrm rot="12126697">
            <a:off x="7497708" y="2956447"/>
            <a:ext cx="1512168" cy="1008112"/>
          </a:xfrm>
          <a:prstGeom prst="arc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364088" y="4581128"/>
            <a:ext cx="3312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920" indent="-457200"/>
            <a:r>
              <a:rPr lang="mt-MT" dirty="0" smtClean="0">
                <a:sym typeface="Wingdings" pitchFamily="2" charset="2"/>
              </a:rPr>
              <a:t>NB: note that we’re working from the inside out (starting with kill + John)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0" grpId="0"/>
      <p:bldP spid="41" grpId="0"/>
      <p:bldP spid="46" grpId="0"/>
      <p:bldP spid="53" grpId="0"/>
      <p:bldP spid="64" grpId="0"/>
      <p:bldP spid="65" grpId="0" animBg="1"/>
      <p:bldP spid="17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Syntactic combination as function 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1750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Recall one of our interpretation rules from last week: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US" i="1" dirty="0" smtClean="0"/>
              <a:t>If a node x has two daughters y and z, and [[y]] is an individual and</a:t>
            </a:r>
            <a:r>
              <a:rPr lang="en-GB" i="1" dirty="0" smtClean="0"/>
              <a:t> [</a:t>
            </a:r>
            <a:r>
              <a:rPr lang="en-US" i="1" dirty="0" smtClean="0"/>
              <a:t>[z]] is a property, then saturate the meaning of z with the meaning of y and assign the resulting meaning to x;</a:t>
            </a:r>
          </a:p>
          <a:p>
            <a:endParaRPr lang="en-GB" dirty="0" smtClean="0"/>
          </a:p>
          <a:p>
            <a:r>
              <a:rPr lang="mt-MT" dirty="0" smtClean="0"/>
              <a:t>We </a:t>
            </a:r>
            <a:r>
              <a:rPr lang="mt-MT" dirty="0" smtClean="0"/>
              <a:t>can rework this rule as something like the following:</a:t>
            </a:r>
          </a:p>
          <a:p>
            <a:pPr lvl="1"/>
            <a:r>
              <a:rPr lang="mt-MT" dirty="0" smtClean="0"/>
              <a:t>If a node</a:t>
            </a:r>
            <a:r>
              <a:rPr lang="en-GB" dirty="0" smtClean="0"/>
              <a:t> x</a:t>
            </a:r>
            <a:r>
              <a:rPr lang="mt-MT" dirty="0" smtClean="0"/>
              <a:t> has two daughters </a:t>
            </a:r>
            <a:r>
              <a:rPr lang="mt-MT" i="1" dirty="0" smtClean="0"/>
              <a:t>y</a:t>
            </a:r>
            <a:r>
              <a:rPr lang="mt-MT" dirty="0" smtClean="0"/>
              <a:t> and </a:t>
            </a:r>
            <a:r>
              <a:rPr lang="mt-MT" i="1" dirty="0" smtClean="0"/>
              <a:t>z</a:t>
            </a:r>
            <a:r>
              <a:rPr lang="mt-MT" dirty="0" smtClean="0"/>
              <a:t> and </a:t>
            </a:r>
            <a:r>
              <a:rPr lang="en-GB" dirty="0" smtClean="0"/>
              <a:t>[[y]] is of type </a:t>
            </a:r>
            <a:r>
              <a:rPr lang="en-GB" b="1" i="1" dirty="0" smtClean="0"/>
              <a:t>e</a:t>
            </a:r>
            <a:r>
              <a:rPr lang="en-GB" dirty="0" smtClean="0"/>
              <a:t> and [[z]] is of type </a:t>
            </a:r>
            <a:r>
              <a:rPr lang="en-GB" b="1" i="1" dirty="0" smtClean="0"/>
              <a:t>&lt;</a:t>
            </a:r>
            <a:r>
              <a:rPr lang="en-GB" b="1" i="1" dirty="0" err="1" smtClean="0"/>
              <a:t>e,t</a:t>
            </a:r>
            <a:r>
              <a:rPr lang="en-GB" b="1" i="1" dirty="0" smtClean="0"/>
              <a:t>&gt;</a:t>
            </a:r>
            <a:r>
              <a:rPr lang="en-GB" i="1" dirty="0" smtClean="0"/>
              <a:t>, </a:t>
            </a:r>
            <a:r>
              <a:rPr lang="en-GB" dirty="0" smtClean="0"/>
              <a:t>then:</a:t>
            </a:r>
          </a:p>
          <a:p>
            <a:pPr lvl="2"/>
            <a:r>
              <a:rPr lang="en-GB" dirty="0" smtClean="0"/>
              <a:t> [[x]] = the result of applying the function [[z]] to the argument [[y</a:t>
            </a:r>
            <a:r>
              <a:rPr lang="en-GB" dirty="0" smtClean="0"/>
              <a:t>]]</a:t>
            </a:r>
          </a:p>
          <a:p>
            <a:pPr lvl="2"/>
            <a:r>
              <a:rPr lang="en-GB" b="1" dirty="0" smtClean="0">
                <a:solidFill>
                  <a:schemeClr val="accent1"/>
                </a:solidFill>
              </a:rPr>
              <a:t>[[x]] = [[z]]([[y]])</a:t>
            </a:r>
            <a:endParaRPr lang="en-GB" b="1" dirty="0" smtClean="0">
              <a:solidFill>
                <a:schemeClr val="accent1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Thus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[[Paul sleeps]] is the result of applying the function [[sleep]] to the argument [[Paul</a:t>
            </a:r>
            <a:r>
              <a:rPr lang="en-GB" dirty="0" smtClean="0"/>
              <a:t>]]</a:t>
            </a:r>
          </a:p>
          <a:p>
            <a:pPr lvl="2"/>
            <a:r>
              <a:rPr lang="en-GB" dirty="0" smtClean="0"/>
              <a:t>[[sleeps]]([[</a:t>
            </a:r>
            <a:r>
              <a:rPr lang="en-GB" dirty="0" err="1" smtClean="0"/>
              <a:t>paul</a:t>
            </a:r>
            <a:r>
              <a:rPr lang="en-GB" dirty="0" smtClean="0"/>
              <a:t>]])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[[</a:t>
            </a:r>
            <a:r>
              <a:rPr lang="en-GB" dirty="0" smtClean="0"/>
              <a:t>Mary killed John]] is the result of applying the function [[kill]]:</a:t>
            </a:r>
          </a:p>
          <a:p>
            <a:pPr lvl="2"/>
            <a:r>
              <a:rPr lang="en-GB" dirty="0" smtClean="0"/>
              <a:t>first to [[John]] </a:t>
            </a:r>
          </a:p>
          <a:p>
            <a:pPr lvl="2"/>
            <a:r>
              <a:rPr lang="en-GB" dirty="0" smtClean="0"/>
              <a:t>then to [[Mary</a:t>
            </a:r>
            <a:r>
              <a:rPr lang="en-GB" dirty="0" smtClean="0"/>
              <a:t>]]</a:t>
            </a:r>
          </a:p>
          <a:p>
            <a:pPr lvl="2"/>
            <a:r>
              <a:rPr lang="en-GB" dirty="0" smtClean="0"/>
              <a:t>[[kill]](john)(</a:t>
            </a:r>
            <a:r>
              <a:rPr lang="en-GB" dirty="0" err="1" smtClean="0"/>
              <a:t>mary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to 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Our recursive rule can construct complex types from simpler types: </a:t>
            </a:r>
          </a:p>
          <a:p>
            <a:pPr lvl="1"/>
            <a:r>
              <a:rPr lang="en-GB" dirty="0" smtClean="0"/>
              <a:t>Given type </a:t>
            </a:r>
            <a:r>
              <a:rPr lang="en-GB" i="1" dirty="0" smtClean="0"/>
              <a:t>a</a:t>
            </a:r>
            <a:r>
              <a:rPr lang="en-GB" dirty="0" smtClean="0"/>
              <a:t> and type </a:t>
            </a:r>
            <a:r>
              <a:rPr lang="en-GB" i="1" dirty="0" smtClean="0"/>
              <a:t>b</a:t>
            </a:r>
            <a:r>
              <a:rPr lang="en-GB" dirty="0" smtClean="0"/>
              <a:t>, we construct type &lt;</a:t>
            </a:r>
            <a:r>
              <a:rPr lang="en-GB" i="1" dirty="0" err="1" smtClean="0"/>
              <a:t>a,b</a:t>
            </a:r>
            <a:r>
              <a:rPr lang="en-GB" dirty="0" smtClean="0"/>
              <a:t>&gt;</a:t>
            </a:r>
          </a:p>
          <a:p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 smtClean="0"/>
              <a:t>gave us &lt;</a:t>
            </a:r>
            <a:r>
              <a:rPr lang="en-GB" i="1" dirty="0" err="1" smtClean="0"/>
              <a:t>e,t</a:t>
            </a:r>
            <a:r>
              <a:rPr lang="en-GB" dirty="0" smtClean="0"/>
              <a:t>&gt; for predicates	</a:t>
            </a:r>
          </a:p>
          <a:p>
            <a:pPr lvl="1"/>
            <a:r>
              <a:rPr lang="en-GB" dirty="0" smtClean="0"/>
              <a:t>Things that combine with individuals (</a:t>
            </a:r>
            <a:r>
              <a:rPr lang="en-GB" i="1" dirty="0" smtClean="0"/>
              <a:t>e</a:t>
            </a:r>
            <a:r>
              <a:rPr lang="en-GB" dirty="0" smtClean="0"/>
              <a:t>) to yield propositions (</a:t>
            </a:r>
            <a:r>
              <a:rPr lang="en-GB" i="1" dirty="0" smtClean="0"/>
              <a:t>t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For </a:t>
            </a:r>
            <a:r>
              <a:rPr lang="en-GB" dirty="0" smtClean="0"/>
              <a:t>2-place predicates, we take the type</a:t>
            </a:r>
            <a:r>
              <a:rPr lang="mt-MT" dirty="0" smtClean="0"/>
              <a:t>s </a:t>
            </a:r>
            <a:r>
              <a:rPr lang="mt-MT" i="1" dirty="0" smtClean="0"/>
              <a:t>e</a:t>
            </a:r>
            <a:r>
              <a:rPr lang="mt-MT" dirty="0" smtClean="0"/>
              <a:t> and </a:t>
            </a:r>
            <a:r>
              <a:rPr lang="en-GB" dirty="0" smtClean="0"/>
              <a:t> &lt;</a:t>
            </a:r>
            <a:r>
              <a:rPr lang="en-GB" i="1" dirty="0" err="1" smtClean="0"/>
              <a:t>e,t</a:t>
            </a:r>
            <a:r>
              <a:rPr lang="en-GB" dirty="0" smtClean="0"/>
              <a:t>&gt; and create a new complex type &lt;</a:t>
            </a:r>
            <a:r>
              <a:rPr lang="en-GB" i="1" dirty="0" smtClean="0"/>
              <a:t>e,&lt;</a:t>
            </a:r>
            <a:r>
              <a:rPr lang="en-GB" i="1" dirty="0" err="1" smtClean="0"/>
              <a:t>e,t</a:t>
            </a:r>
            <a:r>
              <a:rPr lang="en-GB" dirty="0" smtClean="0"/>
              <a:t>&gt;&gt;</a:t>
            </a:r>
          </a:p>
          <a:p>
            <a:pPr lvl="1"/>
            <a:r>
              <a:rPr lang="en-GB" dirty="0" smtClean="0"/>
              <a:t>Things that need an individual to yield a predicate that requires another individual for saturation.</a:t>
            </a:r>
          </a:p>
          <a:p>
            <a:endParaRPr lang="en-GB" dirty="0" smtClean="0"/>
          </a:p>
          <a:p>
            <a:r>
              <a:rPr lang="en-GB" dirty="0" smtClean="0"/>
              <a:t>Our </a:t>
            </a:r>
            <a:r>
              <a:rPr lang="en-GB" dirty="0" smtClean="0"/>
              <a:t>original interpretation rules for predicate saturation can be reinterpreted as function application.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2	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The lambda calculus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Naming a function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Given what we’ve said so far, a verb like </a:t>
            </a:r>
            <a:r>
              <a:rPr lang="mt-MT" i="1" dirty="0" smtClean="0"/>
              <a:t>sleep</a:t>
            </a:r>
            <a:r>
              <a:rPr lang="mt-MT" dirty="0" smtClean="0"/>
              <a:t> can be viewed as a function which applies to an individual to return a truth value.</a:t>
            </a:r>
          </a:p>
          <a:p>
            <a:endParaRPr lang="en-GB" dirty="0" smtClean="0"/>
          </a:p>
          <a:p>
            <a:r>
              <a:rPr lang="mt-MT" dirty="0" smtClean="0"/>
              <a:t>In </a:t>
            </a:r>
            <a:r>
              <a:rPr lang="mt-MT" dirty="0" smtClean="0"/>
              <a:t>other words, </a:t>
            </a:r>
            <a:r>
              <a:rPr lang="mt-MT" b="1" dirty="0" smtClean="0">
                <a:solidFill>
                  <a:schemeClr val="accent1"/>
                </a:solidFill>
              </a:rPr>
              <a:t>predication is a form of function application</a:t>
            </a:r>
            <a:r>
              <a:rPr lang="mt-MT" dirty="0" smtClean="0"/>
              <a:t>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smtClean="0"/>
              <a:t>problem is that compositional interpretation will now require lots of functions (every predicate is a function of some kind).</a:t>
            </a:r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Naming a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usual way we define functions is contextually:</a:t>
            </a:r>
          </a:p>
          <a:p>
            <a:pPr lvl="1"/>
            <a:r>
              <a:rPr lang="en-GB" i="1" dirty="0" smtClean="0"/>
              <a:t>Let f be a function from things in A to things in B</a:t>
            </a:r>
          </a:p>
          <a:p>
            <a:pPr lvl="1"/>
            <a:r>
              <a:rPr lang="en-GB" i="1" dirty="0" smtClean="0"/>
              <a:t>(Correspondingly: Let f be a function from things of type a to things of type b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E.g. Let </a:t>
            </a:r>
            <a:r>
              <a:rPr lang="en-GB" i="1" dirty="0" smtClean="0"/>
              <a:t>f</a:t>
            </a:r>
            <a:r>
              <a:rPr lang="en-GB" dirty="0" smtClean="0"/>
              <a:t> be the function from numbers to numbers, </a:t>
            </a:r>
            <a:r>
              <a:rPr lang="en-GB" i="1" dirty="0" smtClean="0"/>
              <a:t>f(x) = x</a:t>
            </a:r>
            <a:r>
              <a:rPr lang="en-GB" i="1" baseline="30000" dirty="0" smtClean="0"/>
              <a:t>2</a:t>
            </a:r>
          </a:p>
          <a:p>
            <a:pPr lvl="2"/>
            <a:r>
              <a:rPr lang="en-GB" dirty="0" smtClean="0"/>
              <a:t>Thus, f(2) = 4</a:t>
            </a:r>
          </a:p>
          <a:p>
            <a:r>
              <a:rPr lang="en-GB" dirty="0" smtClean="0"/>
              <a:t>An alternative is to use a system that would allow us to name functions on the fly:</a:t>
            </a:r>
          </a:p>
          <a:p>
            <a:pPr lvl="1"/>
            <a:r>
              <a:rPr lang="en-GB" dirty="0" smtClean="0"/>
              <a:t>The lambda notation is a way of naming the function, which can now be applied to something of the right type:</a:t>
            </a:r>
            <a:endParaRPr lang="en-GB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3707904" y="4325665"/>
          <a:ext cx="1128712" cy="471487"/>
        </p:xfrm>
        <a:graphic>
          <a:graphicData uri="http://schemas.openxmlformats.org/presentationml/2006/ole">
            <p:oleObj spid="_x0000_s36866" name="Equation" r:id="rId3" imgW="444240" imgH="2286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627784" y="5621808"/>
          <a:ext cx="2160588" cy="471488"/>
        </p:xfrm>
        <a:graphic>
          <a:graphicData uri="http://schemas.openxmlformats.org/presentationml/2006/ole">
            <p:oleObj spid="_x0000_s36867" name="Equation" r:id="rId4" imgW="850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Naming a function</a:t>
            </a:r>
            <a:r>
              <a:rPr lang="en-GB" dirty="0" smtClean="0"/>
              <a:t>: 1-place predicates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A one-place predicate can be represented as a function of this kind using lambda notation:</a:t>
            </a:r>
          </a:p>
          <a:p>
            <a:endParaRPr lang="mt-MT" dirty="0" smtClean="0"/>
          </a:p>
          <a:p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This notation represents the function corresponding to </a:t>
            </a:r>
            <a:r>
              <a:rPr lang="mt-MT" i="1" dirty="0" smtClean="0"/>
              <a:t>sleep</a:t>
            </a:r>
            <a:r>
              <a:rPr lang="mt-MT" dirty="0" smtClean="0"/>
              <a:t>, which indicates that it requires some </a:t>
            </a:r>
            <a:r>
              <a:rPr lang="mt-MT" i="1" dirty="0" smtClean="0"/>
              <a:t>x</a:t>
            </a:r>
            <a:r>
              <a:rPr lang="mt-MT" dirty="0" smtClean="0"/>
              <a:t> to saturate it (and make it return a truth value).</a:t>
            </a:r>
            <a:r>
              <a:rPr lang="en-GB" dirty="0" smtClean="0"/>
              <a:t> E.g.:</a:t>
            </a:r>
          </a:p>
          <a:p>
            <a:pPr lvl="1"/>
            <a:endParaRPr lang="mt-MT" dirty="0" smtClean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84168" y="2852936"/>
          <a:ext cx="2033588" cy="419100"/>
        </p:xfrm>
        <a:graphic>
          <a:graphicData uri="http://schemas.openxmlformats.org/presentationml/2006/ole">
            <p:oleObj spid="_x0000_s1026" name="Equation" r:id="rId3" imgW="799920" imgH="203040" progId="Equation.3">
              <p:embed/>
            </p:oleObj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4466" y="2348880"/>
            <a:ext cx="459564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547664" y="5157192"/>
          <a:ext cx="3065462" cy="419100"/>
        </p:xfrm>
        <a:graphic>
          <a:graphicData uri="http://schemas.openxmlformats.org/presentationml/2006/ole">
            <p:oleObj spid="_x0000_s1028" name="Equation" r:id="rId5" imgW="1206360" imgH="203040" progId="Equation.3">
              <p:embed/>
            </p:oleObj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084168" y="4725144"/>
            <a:ext cx="1653160" cy="1593468"/>
            <a:chOff x="1043608" y="2987660"/>
            <a:chExt cx="1653160" cy="1593468"/>
          </a:xfrm>
        </p:grpSpPr>
        <p:sp>
          <p:nvSpPr>
            <p:cNvPr id="16" name="Rectangle 15"/>
            <p:cNvSpPr/>
            <p:nvPr/>
          </p:nvSpPr>
          <p:spPr>
            <a:xfrm>
              <a:off x="1554850" y="2987660"/>
              <a:ext cx="2648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b="1" dirty="0" smtClean="0">
                  <a:sym typeface="Symbol" pitchFamily="18" charset="2"/>
                </a:rPr>
                <a:t>t</a:t>
              </a:r>
              <a:endParaRPr lang="en-US" b="1" dirty="0" smtClean="0">
                <a:sym typeface="Symbol" pitchFamily="18" charset="2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979712" y="3925505"/>
              <a:ext cx="71705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b="1" dirty="0" smtClean="0">
                  <a:sym typeface="Symbol" pitchFamily="18" charset="2"/>
                </a:rPr>
                <a:t>&lt;</a:t>
              </a:r>
              <a:r>
                <a:rPr lang="mt-MT" b="1" i="1" dirty="0" smtClean="0">
                  <a:sym typeface="Symbol" pitchFamily="18" charset="2"/>
                </a:rPr>
                <a:t>e,t&gt;</a:t>
              </a:r>
              <a:endParaRPr lang="mt-MT" dirty="0" smtClean="0">
                <a:sym typeface="Symbol" pitchFamily="18" charset="2"/>
              </a:endParaRPr>
            </a:p>
            <a:p>
              <a:r>
                <a:rPr lang="mt-MT" i="1" dirty="0" smtClean="0">
                  <a:sym typeface="Symbol" pitchFamily="18" charset="2"/>
                </a:rPr>
                <a:t>sleep</a:t>
              </a:r>
              <a:endParaRPr lang="en-US" i="1" dirty="0" smtClean="0">
                <a:sym typeface="Symbol" pitchFamily="18" charset="2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43608" y="3914472"/>
              <a:ext cx="51969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i="1" dirty="0" smtClean="0">
                  <a:sym typeface="Symbol" pitchFamily="18" charset="2"/>
                </a:rPr>
                <a:t>e</a:t>
              </a:r>
            </a:p>
            <a:p>
              <a:r>
                <a:rPr lang="en-GB" i="1" dirty="0" err="1" smtClean="0">
                  <a:sym typeface="Symbol" pitchFamily="18" charset="2"/>
                </a:rPr>
                <a:t>paul</a:t>
              </a:r>
              <a:endParaRPr lang="en-US" i="1" dirty="0" smtClean="0">
                <a:sym typeface="Symbol" pitchFamily="18" charset="2"/>
              </a:endParaRPr>
            </a:p>
          </p:txBody>
        </p:sp>
        <p:cxnSp>
          <p:nvCxnSpPr>
            <p:cNvPr id="19" name="Straight Connector 18"/>
            <p:cNvCxnSpPr>
              <a:stCxn id="16" idx="2"/>
              <a:endCxn id="18" idx="0"/>
            </p:cNvCxnSpPr>
            <p:nvPr/>
          </p:nvCxnSpPr>
          <p:spPr>
            <a:xfrm rot="5400000">
              <a:off x="1216617" y="3443831"/>
              <a:ext cx="557480" cy="3838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6" idx="2"/>
              <a:endCxn id="17" idx="0"/>
            </p:cNvCxnSpPr>
            <p:nvPr/>
          </p:nvCxnSpPr>
          <p:spPr>
            <a:xfrm rot="16200000" flipH="1">
              <a:off x="1728493" y="3315757"/>
              <a:ext cx="568513" cy="6509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043608" y="4211796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 smtClean="0">
                <a:sym typeface="Symbol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Naming a function</a:t>
            </a:r>
            <a:r>
              <a:rPr lang="en-GB" dirty="0" smtClean="0"/>
              <a:t>: 2-place predicates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7992" y="1556792"/>
            <a:ext cx="7772400" cy="4572000"/>
          </a:xfrm>
        </p:spPr>
        <p:txBody>
          <a:bodyPr>
            <a:normAutofit/>
          </a:bodyPr>
          <a:lstStyle/>
          <a:p>
            <a:r>
              <a:rPr lang="en-GB" dirty="0" smtClean="0"/>
              <a:t>We can do the same with 2-place predicates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Observe that the order of variables corresponds to the order in which we apply the function, first applying </a:t>
            </a:r>
            <a:r>
              <a:rPr lang="en-GB" i="1" dirty="0" smtClean="0"/>
              <a:t>kill</a:t>
            </a:r>
            <a:r>
              <a:rPr lang="en-GB" dirty="0" smtClean="0"/>
              <a:t> to the object, and then applying the result to the subject.</a:t>
            </a:r>
            <a:endParaRPr lang="mt-MT" dirty="0" smtClean="0"/>
          </a:p>
          <a:p>
            <a:endParaRPr lang="mt-MT" dirty="0" smtClean="0"/>
          </a:p>
          <a:p>
            <a:endParaRPr lang="mt-MT" dirty="0" smtClean="0"/>
          </a:p>
          <a:p>
            <a:endParaRPr lang="mt-MT" dirty="0" smtClean="0"/>
          </a:p>
          <a:p>
            <a:pPr lvl="1"/>
            <a:endParaRPr lang="mt-MT" dirty="0" smtClean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292080" y="2780928"/>
          <a:ext cx="2484438" cy="419100"/>
        </p:xfrm>
        <a:graphic>
          <a:graphicData uri="http://schemas.openxmlformats.org/presentationml/2006/ole">
            <p:oleObj spid="_x0000_s37891" name="Equation" r:id="rId3" imgW="977760" imgH="203040" progId="Equation.3">
              <p:embed/>
            </p:oleObj>
          </a:graphicData>
        </a:graphic>
      </p:graphicFrame>
      <p:pic>
        <p:nvPicPr>
          <p:cNvPr id="32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2204864"/>
            <a:ext cx="3024336" cy="1607554"/>
          </a:xfrm>
          <a:prstGeom prst="rect">
            <a:avLst/>
          </a:prstGeom>
          <a:noFill/>
        </p:spPr>
      </p:pic>
      <p:grpSp>
        <p:nvGrpSpPr>
          <p:cNvPr id="46" name="Group 45"/>
          <p:cNvGrpSpPr/>
          <p:nvPr/>
        </p:nvGrpSpPr>
        <p:grpSpPr>
          <a:xfrm>
            <a:off x="6156176" y="4725144"/>
            <a:ext cx="2520280" cy="1881500"/>
            <a:chOff x="7956376" y="3140968"/>
            <a:chExt cx="2520280" cy="1881500"/>
          </a:xfrm>
        </p:grpSpPr>
        <p:sp>
          <p:nvSpPr>
            <p:cNvPr id="33" name="Rectangle 32"/>
            <p:cNvSpPr/>
            <p:nvPr/>
          </p:nvSpPr>
          <p:spPr>
            <a:xfrm>
              <a:off x="8820472" y="3140968"/>
              <a:ext cx="2648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b="1" i="1" dirty="0" smtClean="0">
                  <a:sym typeface="Symbol" pitchFamily="18" charset="2"/>
                </a:rPr>
                <a:t>t</a:t>
              </a:r>
              <a:endParaRPr lang="en-US" b="1" i="1" dirty="0" smtClean="0">
                <a:sym typeface="Symbol" pitchFamily="18" charset="2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956376" y="3846337"/>
              <a:ext cx="6261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Mary</a:t>
              </a:r>
              <a:endParaRPr lang="en-US" dirty="0" smtClean="0">
                <a:sym typeface="Symbol" pitchFamily="18" charset="2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953884" y="3879632"/>
              <a:ext cx="4507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t-MT" dirty="0" smtClean="0">
                  <a:sym typeface="Symbol" pitchFamily="18" charset="2"/>
                </a:rPr>
                <a:t>kill</a:t>
              </a:r>
              <a:endParaRPr lang="en-US" dirty="0" smtClean="0">
                <a:sym typeface="Symbol" pitchFamily="18" charset="2"/>
              </a:endParaRPr>
            </a:p>
          </p:txBody>
        </p:sp>
        <p:cxnSp>
          <p:nvCxnSpPr>
            <p:cNvPr id="36" name="Straight Connector 35"/>
            <p:cNvCxnSpPr>
              <a:stCxn id="33" idx="2"/>
              <a:endCxn id="34" idx="0"/>
            </p:cNvCxnSpPr>
            <p:nvPr/>
          </p:nvCxnSpPr>
          <p:spPr>
            <a:xfrm rot="5400000">
              <a:off x="8443144" y="3336600"/>
              <a:ext cx="336037" cy="683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3" idx="2"/>
            </p:cNvCxnSpPr>
            <p:nvPr/>
          </p:nvCxnSpPr>
          <p:spPr>
            <a:xfrm rot="16200000" flipH="1">
              <a:off x="9040574" y="3422606"/>
              <a:ext cx="336036" cy="5114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8820472" y="3933056"/>
              <a:ext cx="11805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t-MT" b="1" i="1" dirty="0" smtClean="0"/>
                <a:t>&lt;e,</a:t>
              </a:r>
              <a:r>
                <a:rPr lang="en-GB" b="1" i="1" dirty="0" smtClean="0"/>
                <a:t>&lt;</a:t>
              </a:r>
              <a:r>
                <a:rPr lang="en-GB" b="1" i="1" dirty="0" err="1" smtClean="0"/>
                <a:t>e,t</a:t>
              </a:r>
              <a:r>
                <a:rPr lang="en-GB" b="1" i="1" dirty="0" smtClean="0"/>
                <a:t>&gt;</a:t>
              </a:r>
              <a:r>
                <a:rPr lang="mt-MT" b="1" i="1" dirty="0" smtClean="0"/>
                <a:t>&gt;</a:t>
              </a:r>
              <a:endParaRPr lang="en-GB" b="1" i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9252520" y="4653136"/>
              <a:ext cx="277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t-MT" b="1" i="1" dirty="0" smtClean="0"/>
                <a:t>e</a:t>
              </a:r>
              <a:endParaRPr lang="en-GB" b="1" i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9908680" y="4653136"/>
              <a:ext cx="5679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ym typeface="Symbol" pitchFamily="18" charset="2"/>
                </a:rPr>
                <a:t>John</a:t>
              </a:r>
              <a:endParaRPr lang="en-US" dirty="0" smtClean="0">
                <a:sym typeface="Symbol" pitchFamily="18" charset="2"/>
              </a:endParaRPr>
            </a:p>
          </p:txBody>
        </p:sp>
        <p:cxnSp>
          <p:nvCxnSpPr>
            <p:cNvPr id="41" name="Straight Connector 40"/>
            <p:cNvCxnSpPr>
              <a:stCxn id="35" idx="2"/>
              <a:endCxn id="40" idx="0"/>
            </p:cNvCxnSpPr>
            <p:nvPr/>
          </p:nvCxnSpPr>
          <p:spPr>
            <a:xfrm rot="16200000" flipH="1">
              <a:off x="9983881" y="4444349"/>
              <a:ext cx="404172" cy="134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9" idx="0"/>
              <a:endCxn id="38" idx="2"/>
            </p:cNvCxnSpPr>
            <p:nvPr/>
          </p:nvCxnSpPr>
          <p:spPr>
            <a:xfrm rot="5400000" flipH="1" flipV="1">
              <a:off x="9225661" y="4468067"/>
              <a:ext cx="350748" cy="193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8100392" y="4005064"/>
              <a:ext cx="2776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t-MT" b="1" i="1" dirty="0" smtClean="0"/>
                <a:t>e</a:t>
              </a:r>
              <a:endParaRPr lang="en-GB" b="1" i="1" dirty="0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8240513" y="4234962"/>
              <a:ext cx="875212" cy="478971"/>
            </a:xfrm>
            <a:custGeom>
              <a:avLst/>
              <a:gdLst>
                <a:gd name="connsiteX0" fmla="*/ 0 w 875212"/>
                <a:gd name="connsiteY0" fmla="*/ 209006 h 478971"/>
                <a:gd name="connsiteX1" fmla="*/ 705394 w 875212"/>
                <a:gd name="connsiteY1" fmla="*/ 444137 h 478971"/>
                <a:gd name="connsiteX2" fmla="*/ 875212 w 875212"/>
                <a:gd name="connsiteY2" fmla="*/ 0 h 478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5212" h="478971">
                  <a:moveTo>
                    <a:pt x="0" y="209006"/>
                  </a:moveTo>
                  <a:cubicBezTo>
                    <a:pt x="279762" y="343988"/>
                    <a:pt x="559525" y="478971"/>
                    <a:pt x="705394" y="444137"/>
                  </a:cubicBezTo>
                  <a:cubicBezTo>
                    <a:pt x="851263" y="409303"/>
                    <a:pt x="863237" y="204651"/>
                    <a:pt x="875212" y="0"/>
                  </a:cubicBezTo>
                </a:path>
              </a:pathLst>
            </a:cu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Syntax of lambda abstraction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If </a:t>
            </a:r>
            <a:r>
              <a:rPr lang="en-GB" i="1" dirty="0" smtClean="0"/>
              <a:t>u</a:t>
            </a:r>
            <a:r>
              <a:rPr lang="en-GB" dirty="0" smtClean="0"/>
              <a:t> is a variable of type </a:t>
            </a:r>
            <a:r>
              <a:rPr lang="en-GB" i="1" dirty="0" smtClean="0"/>
              <a:t>a</a:t>
            </a:r>
            <a:r>
              <a:rPr lang="en-GB" dirty="0" smtClean="0"/>
              <a:t> and ß is an expression of type </a:t>
            </a:r>
            <a:r>
              <a:rPr lang="en-GB" i="1" dirty="0" smtClean="0"/>
              <a:t>b</a:t>
            </a:r>
            <a:r>
              <a:rPr lang="en-GB" dirty="0" smtClean="0"/>
              <a:t>, then                is an expression of type &lt;</a:t>
            </a:r>
            <a:r>
              <a:rPr lang="en-GB" dirty="0" err="1" smtClean="0"/>
              <a:t>a,b</a:t>
            </a:r>
            <a:r>
              <a:rPr lang="en-GB" dirty="0" smtClean="0"/>
              <a:t>&gt;</a:t>
            </a:r>
          </a:p>
          <a:p>
            <a:endParaRPr lang="en-GB" dirty="0" smtClean="0"/>
          </a:p>
          <a:p>
            <a:r>
              <a:rPr lang="en-GB" dirty="0" smtClean="0"/>
              <a:t>In other words, we have a way of expressing complex types as functions.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907704" y="1916832"/>
          <a:ext cx="1033462" cy="419100"/>
        </p:xfrm>
        <a:graphic>
          <a:graphicData uri="http://schemas.openxmlformats.org/presentationml/2006/ole">
            <p:oleObj spid="_x0000_s38914" name="Equation" r:id="rId3" imgW="4060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</a:t>
            </a:r>
            <a:r>
              <a:rPr lang="mt-MT" dirty="0" smtClean="0"/>
              <a:t>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Compositionality for Natural Language: the role of types and functions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Semantics of lambda abstraction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Given </a:t>
            </a:r>
            <a:r>
              <a:rPr lang="en-GB" i="1" dirty="0" smtClean="0"/>
              <a:t>u</a:t>
            </a:r>
            <a:r>
              <a:rPr lang="en-GB" dirty="0" smtClean="0"/>
              <a:t> of type </a:t>
            </a:r>
            <a:r>
              <a:rPr lang="en-GB" i="1" dirty="0" smtClean="0"/>
              <a:t>a,</a:t>
            </a:r>
            <a:r>
              <a:rPr lang="en-GB" dirty="0" smtClean="0"/>
              <a:t> ß of type </a:t>
            </a:r>
            <a:r>
              <a:rPr lang="en-GB" i="1" dirty="0" smtClean="0"/>
              <a:t>b</a:t>
            </a:r>
            <a:r>
              <a:rPr lang="en-GB" dirty="0" smtClean="0"/>
              <a:t>, then	                      is a function </a:t>
            </a:r>
            <a:r>
              <a:rPr lang="en-GB" b="1" i="1" dirty="0" smtClean="0"/>
              <a:t>f </a:t>
            </a:r>
            <a:r>
              <a:rPr lang="en-GB" dirty="0" smtClean="0"/>
              <a:t>from the set of things of type </a:t>
            </a:r>
            <a:r>
              <a:rPr lang="en-GB" i="1" dirty="0" smtClean="0"/>
              <a:t>a</a:t>
            </a:r>
            <a:r>
              <a:rPr lang="en-GB" dirty="0" smtClean="0"/>
              <a:t> to the set of things of type </a:t>
            </a:r>
            <a:r>
              <a:rPr lang="en-GB" i="1" dirty="0" smtClean="0"/>
              <a:t>b</a:t>
            </a:r>
            <a:r>
              <a:rPr lang="en-GB" dirty="0" smtClean="0"/>
              <a:t>, such that:</a:t>
            </a:r>
          </a:p>
          <a:p>
            <a:pPr lvl="1"/>
            <a:r>
              <a:rPr lang="en-GB" dirty="0" smtClean="0"/>
              <a:t>For any object </a:t>
            </a:r>
            <a:r>
              <a:rPr lang="en-GB" i="1" dirty="0" smtClean="0"/>
              <a:t>k</a:t>
            </a:r>
            <a:r>
              <a:rPr lang="en-GB" dirty="0" smtClean="0"/>
              <a:t> of type </a:t>
            </a:r>
            <a:r>
              <a:rPr lang="en-GB" i="1" dirty="0" smtClean="0"/>
              <a:t>a</a:t>
            </a:r>
            <a:r>
              <a:rPr lang="en-GB" dirty="0" smtClean="0"/>
              <a:t>,                                   where g’ is just like g except that g’(u) = k.</a:t>
            </a:r>
          </a:p>
          <a:p>
            <a:pPr lvl="1"/>
            <a:r>
              <a:rPr lang="en-GB" dirty="0" smtClean="0"/>
              <a:t>(In other words, applying the function to the object returns the meaning of the original expression with the variable substituted for the object.)</a:t>
            </a:r>
          </a:p>
          <a:p>
            <a:pPr lvl="1"/>
            <a:endParaRPr lang="en-GB" dirty="0" smtClean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5508104" y="1412776"/>
          <a:ext cx="1711325" cy="576263"/>
        </p:xfrm>
        <a:graphic>
          <a:graphicData uri="http://schemas.openxmlformats.org/presentationml/2006/ole">
            <p:oleObj spid="_x0000_s39938" name="Equation" r:id="rId3" imgW="672840" imgH="279360" progId="Equation.3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4427984" y="2564904"/>
          <a:ext cx="2259012" cy="576262"/>
        </p:xfrm>
        <a:graphic>
          <a:graphicData uri="http://schemas.openxmlformats.org/presentationml/2006/ole">
            <p:oleObj spid="_x0000_s39939" name="Equation" r:id="rId4" imgW="88884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348880"/>
            <a:ext cx="7772400" cy="367092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This is that function </a:t>
            </a:r>
            <a:r>
              <a:rPr lang="en-GB" b="1" i="1" dirty="0" smtClean="0"/>
              <a:t>f</a:t>
            </a:r>
            <a:r>
              <a:rPr lang="en-GB" b="1" dirty="0" smtClean="0"/>
              <a:t> </a:t>
            </a:r>
            <a:r>
              <a:rPr lang="en-GB" dirty="0" smtClean="0"/>
              <a:t>such that, for any number </a:t>
            </a:r>
            <a:r>
              <a:rPr lang="en-GB" i="1" dirty="0" smtClean="0"/>
              <a:t>n</a:t>
            </a:r>
            <a:r>
              <a:rPr lang="en-GB" dirty="0" smtClean="0"/>
              <a:t>, f(n) = n</a:t>
            </a:r>
            <a:r>
              <a:rPr lang="en-GB" baseline="30000" dirty="0" smtClean="0"/>
              <a:t>2</a:t>
            </a:r>
            <a:r>
              <a:rPr lang="en-GB" dirty="0" smtClean="0"/>
              <a:t>.</a:t>
            </a:r>
            <a:endParaRPr lang="en-GB" baseline="30000" dirty="0" smtClean="0"/>
          </a:p>
          <a:p>
            <a:r>
              <a:rPr lang="en-GB" dirty="0" smtClean="0"/>
              <a:t>So, we find the value of the function, for the number 2 by:</a:t>
            </a:r>
          </a:p>
          <a:p>
            <a:pPr lvl="1"/>
            <a:r>
              <a:rPr lang="en-GB" dirty="0" smtClean="0"/>
              <a:t>Assuming a variable assignment </a:t>
            </a:r>
            <a:r>
              <a:rPr lang="en-GB" i="1" dirty="0" smtClean="0"/>
              <a:t>g’ </a:t>
            </a:r>
            <a:r>
              <a:rPr lang="en-GB" dirty="0" smtClean="0"/>
              <a:t>whereby x = 2</a:t>
            </a:r>
          </a:p>
          <a:p>
            <a:pPr lvl="1"/>
            <a:r>
              <a:rPr lang="en-GB" dirty="0" smtClean="0"/>
              <a:t>Applying the body of the function to the value of </a:t>
            </a:r>
            <a:r>
              <a:rPr lang="en-GB" i="1" dirty="0" smtClean="0"/>
              <a:t>x</a:t>
            </a:r>
            <a:r>
              <a:rPr lang="en-GB" dirty="0" smtClean="0"/>
              <a:t> to give us the value 4.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Note that the lambda expression names the function. What we have just done is apply the function to get its value.</a:t>
            </a:r>
          </a:p>
          <a:p>
            <a:r>
              <a:rPr lang="en-GB" dirty="0" smtClean="0"/>
              <a:t>The lambda calculus allows us to distinguish the function itself from the set of values it returns.</a:t>
            </a:r>
          </a:p>
          <a:p>
            <a:pPr lvl="1"/>
            <a:endParaRPr lang="en-GB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3892550" y="1519238"/>
          <a:ext cx="1776413" cy="654050"/>
        </p:xfrm>
        <a:graphic>
          <a:graphicData uri="http://schemas.openxmlformats.org/presentationml/2006/ole">
            <p:oleObj spid="_x0000_s40962" name="Equation" r:id="rId3" imgW="698400" imgH="317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780928"/>
            <a:ext cx="7772400" cy="3238872"/>
          </a:xfrm>
        </p:spPr>
        <p:txBody>
          <a:bodyPr/>
          <a:lstStyle/>
          <a:p>
            <a:r>
              <a:rPr lang="en-GB" dirty="0" smtClean="0"/>
              <a:t>This is the function </a:t>
            </a:r>
            <a:r>
              <a:rPr lang="en-GB" b="1" i="1" dirty="0" smtClean="0"/>
              <a:t>f</a:t>
            </a:r>
            <a:r>
              <a:rPr lang="en-GB" dirty="0" smtClean="0"/>
              <a:t> such that, for some </a:t>
            </a:r>
            <a:r>
              <a:rPr lang="en-GB" i="1" dirty="0" smtClean="0"/>
              <a:t>x</a:t>
            </a:r>
            <a:r>
              <a:rPr lang="en-GB" dirty="0" smtClean="0"/>
              <a:t> of type </a:t>
            </a:r>
            <a:r>
              <a:rPr lang="en-GB" i="1" dirty="0" smtClean="0"/>
              <a:t>e </a:t>
            </a:r>
            <a:r>
              <a:rPr lang="en-GB" dirty="0" smtClean="0"/>
              <a:t>(say, the individual Paul), the function returns true just in case it is true in the model that that individual sleeps.</a:t>
            </a:r>
          </a:p>
          <a:p>
            <a:r>
              <a:rPr lang="en-GB" dirty="0" smtClean="0"/>
              <a:t>To find the value for the individual Paul, we:</a:t>
            </a:r>
          </a:p>
          <a:p>
            <a:pPr lvl="1"/>
            <a:r>
              <a:rPr lang="en-GB" dirty="0" smtClean="0"/>
              <a:t>Assume an assignment function </a:t>
            </a:r>
            <a:r>
              <a:rPr lang="en-GB" i="1" dirty="0" smtClean="0"/>
              <a:t>g’</a:t>
            </a:r>
            <a:r>
              <a:rPr lang="en-GB" dirty="0" smtClean="0"/>
              <a:t> where </a:t>
            </a:r>
            <a:r>
              <a:rPr lang="en-GB" i="1" dirty="0" smtClean="0"/>
              <a:t>g’(x) = Paul</a:t>
            </a:r>
          </a:p>
          <a:p>
            <a:pPr lvl="1"/>
            <a:r>
              <a:rPr lang="en-GB" dirty="0" smtClean="0"/>
              <a:t>Apply the function </a:t>
            </a:r>
            <a:r>
              <a:rPr lang="en-GB" i="1" dirty="0" smtClean="0"/>
              <a:t>sleep</a:t>
            </a:r>
            <a:r>
              <a:rPr lang="en-GB" dirty="0" smtClean="0"/>
              <a:t> to Paul</a:t>
            </a:r>
          </a:p>
          <a:p>
            <a:pPr lvl="1"/>
            <a:r>
              <a:rPr lang="en-GB" dirty="0" smtClean="0"/>
              <a:t>Check the truth value</a:t>
            </a:r>
            <a:endParaRPr lang="en-GB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3097213" y="1695450"/>
          <a:ext cx="2678112" cy="576263"/>
        </p:xfrm>
        <a:graphic>
          <a:graphicData uri="http://schemas.openxmlformats.org/presentationml/2006/ole">
            <p:oleObj spid="_x0000_s41986" name="Equation" r:id="rId3" imgW="10540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Lambda conversion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process we’ve just seen entails:</a:t>
            </a:r>
          </a:p>
          <a:p>
            <a:pPr lvl="1"/>
            <a:r>
              <a:rPr lang="en-GB" dirty="0" smtClean="0"/>
              <a:t>Setting the value of a variable</a:t>
            </a:r>
          </a:p>
          <a:p>
            <a:pPr lvl="1"/>
            <a:r>
              <a:rPr lang="en-GB" dirty="0" smtClean="0"/>
              <a:t>Applying the function to the value</a:t>
            </a:r>
          </a:p>
          <a:p>
            <a:pPr lvl="1"/>
            <a:r>
              <a:rPr lang="en-GB" dirty="0" smtClean="0"/>
              <a:t>Checking the result.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This process is called </a:t>
            </a:r>
            <a:r>
              <a:rPr lang="en-GB" b="1" dirty="0" smtClean="0">
                <a:solidFill>
                  <a:schemeClr val="accent1"/>
                </a:solidFill>
              </a:rPr>
              <a:t>lambda conversion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Another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76872"/>
            <a:ext cx="7772400" cy="37429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Suppose we set:</a:t>
            </a:r>
          </a:p>
          <a:p>
            <a:pPr lvl="1"/>
            <a:r>
              <a:rPr lang="en-GB" i="1" dirty="0" smtClean="0"/>
              <a:t>x</a:t>
            </a:r>
            <a:r>
              <a:rPr lang="en-GB" dirty="0" smtClean="0"/>
              <a:t> </a:t>
            </a:r>
            <a:r>
              <a:rPr lang="en-GB" dirty="0" smtClean="0"/>
              <a:t>= </a:t>
            </a:r>
            <a:r>
              <a:rPr lang="en-GB" dirty="0" err="1" smtClean="0"/>
              <a:t>paul</a:t>
            </a:r>
            <a:endParaRPr lang="en-GB" dirty="0" smtClean="0"/>
          </a:p>
          <a:p>
            <a:pPr lvl="1"/>
            <a:r>
              <a:rPr lang="en-GB" i="1" dirty="0" smtClean="0"/>
              <a:t>y = </a:t>
            </a:r>
            <a:r>
              <a:rPr lang="en-GB" dirty="0" err="1" smtClean="0"/>
              <a:t>mary</a:t>
            </a:r>
            <a:endParaRPr lang="en-GB" dirty="0" smtClean="0"/>
          </a:p>
          <a:p>
            <a:r>
              <a:rPr lang="en-GB" dirty="0" smtClean="0"/>
              <a:t>We apply this as follows: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r>
              <a:rPr lang="en-GB" dirty="0" smtClean="0"/>
              <a:t>We can then check the truth  value of this proposition</a:t>
            </a:r>
          </a:p>
          <a:p>
            <a:r>
              <a:rPr lang="en-GB" dirty="0" smtClean="0"/>
              <a:t>Notice that effectively, we have two function applications here.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419872" y="1628800"/>
          <a:ext cx="2484438" cy="419100"/>
        </p:xfrm>
        <a:graphic>
          <a:graphicData uri="http://schemas.openxmlformats.org/presentationml/2006/ole">
            <p:oleObj spid="_x0000_s43010" name="Equation" r:id="rId3" imgW="977760" imgH="20304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259632" y="3933056"/>
          <a:ext cx="6453188" cy="419100"/>
        </p:xfrm>
        <a:graphic>
          <a:graphicData uri="http://schemas.openxmlformats.org/presentationml/2006/ole">
            <p:oleObj spid="_x0000_s43011" name="Equation" r:id="rId4" imgW="2539800" imgH="203040" progId="Equation.3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1309513" y="4293096"/>
          <a:ext cx="6646863" cy="419100"/>
        </p:xfrm>
        <a:graphic>
          <a:graphicData uri="http://schemas.openxmlformats.org/presentationml/2006/ole">
            <p:oleObj spid="_x0000_s43012" name="Equation" r:id="rId5" imgW="26161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Express these predicates as lambda functions: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smile (1-place)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thin (1-place)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eat (2-place)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give (3-place)</a:t>
            </a:r>
            <a:endParaRPr lang="en-GB" dirty="0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644900" y="2217738"/>
          <a:ext cx="2033588" cy="419100"/>
        </p:xfrm>
        <a:graphic>
          <a:graphicData uri="http://schemas.openxmlformats.org/presentationml/2006/ole">
            <p:oleObj spid="_x0000_s44034" name="Equation" r:id="rId3" imgW="799920" imgH="203040" progId="Equation.3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3635896" y="3212976"/>
          <a:ext cx="1806575" cy="419100"/>
        </p:xfrm>
        <a:graphic>
          <a:graphicData uri="http://schemas.openxmlformats.org/presentationml/2006/ole">
            <p:oleObj spid="_x0000_s44036" name="Equation" r:id="rId4" imgW="711000" imgH="203040" progId="Equation.3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3563888" y="4005064"/>
          <a:ext cx="2452687" cy="419100"/>
        </p:xfrm>
        <a:graphic>
          <a:graphicData uri="http://schemas.openxmlformats.org/presentationml/2006/ole">
            <p:oleObj spid="_x0000_s44037" name="Equation" r:id="rId5" imgW="965160" imgH="203040" progId="Equation.3">
              <p:embed/>
            </p:oleObj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3625626" y="4881563"/>
          <a:ext cx="3322638" cy="419100"/>
        </p:xfrm>
        <a:graphic>
          <a:graphicData uri="http://schemas.openxmlformats.org/presentationml/2006/ole">
            <p:oleObj spid="_x0000_s44038" name="Equation" r:id="rId6" imgW="1307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What is their semantic type?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smile (1-place)</a:t>
            </a:r>
          </a:p>
          <a:p>
            <a:pPr lvl="2"/>
            <a:r>
              <a:rPr lang="en-GB" dirty="0" smtClean="0"/>
              <a:t>&lt;</a:t>
            </a:r>
            <a:r>
              <a:rPr lang="en-GB" dirty="0" err="1" smtClean="0"/>
              <a:t>e,t</a:t>
            </a:r>
            <a:r>
              <a:rPr lang="en-GB" dirty="0" smtClean="0"/>
              <a:t>&gt;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thin (1-place)</a:t>
            </a:r>
          </a:p>
          <a:p>
            <a:pPr lvl="2"/>
            <a:r>
              <a:rPr lang="en-GB" dirty="0" smtClean="0"/>
              <a:t>&lt;</a:t>
            </a:r>
            <a:r>
              <a:rPr lang="en-GB" dirty="0" err="1" smtClean="0"/>
              <a:t>e,t</a:t>
            </a:r>
            <a:r>
              <a:rPr lang="en-GB" dirty="0" smtClean="0"/>
              <a:t>&gt;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eat (2-place)</a:t>
            </a:r>
          </a:p>
          <a:p>
            <a:pPr lvl="2"/>
            <a:r>
              <a:rPr lang="en-GB" dirty="0" smtClean="0"/>
              <a:t>&lt;e,&lt;</a:t>
            </a:r>
            <a:r>
              <a:rPr lang="en-GB" dirty="0" err="1" smtClean="0"/>
              <a:t>e,t</a:t>
            </a:r>
            <a:r>
              <a:rPr lang="en-GB" dirty="0" smtClean="0"/>
              <a:t>&gt;&gt;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give (3-place)</a:t>
            </a:r>
          </a:p>
          <a:p>
            <a:pPr lvl="2"/>
            <a:r>
              <a:rPr lang="en-GB" dirty="0" smtClean="0"/>
              <a:t>&lt;e,&lt;e,&lt;</a:t>
            </a:r>
            <a:r>
              <a:rPr lang="en-GB" dirty="0" err="1" smtClean="0"/>
              <a:t>e,t</a:t>
            </a:r>
            <a:r>
              <a:rPr lang="en-GB" dirty="0" smtClean="0"/>
              <a:t>&gt;&gt;</a:t>
            </a:r>
            <a:endParaRPr lang="en-GB" dirty="0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491880" y="2289820"/>
          <a:ext cx="2033588" cy="419100"/>
        </p:xfrm>
        <a:graphic>
          <a:graphicData uri="http://schemas.openxmlformats.org/presentationml/2006/ole">
            <p:oleObj spid="_x0000_s45058" name="Equation" r:id="rId3" imgW="799920" imgH="203040" progId="Equation.3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3419872" y="3369940"/>
          <a:ext cx="1806575" cy="419100"/>
        </p:xfrm>
        <a:graphic>
          <a:graphicData uri="http://schemas.openxmlformats.org/presentationml/2006/ole">
            <p:oleObj spid="_x0000_s45059" name="Equation" r:id="rId4" imgW="711000" imgH="203040" progId="Equation.3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3487465" y="4450060"/>
          <a:ext cx="2452687" cy="419100"/>
        </p:xfrm>
        <a:graphic>
          <a:graphicData uri="http://schemas.openxmlformats.org/presentationml/2006/ole">
            <p:oleObj spid="_x0000_s45060" name="Equation" r:id="rId5" imgW="965160" imgH="203040" progId="Equation.3">
              <p:embed/>
            </p:oleObj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3419872" y="5517232"/>
          <a:ext cx="3322638" cy="419100"/>
        </p:xfrm>
        <a:graphic>
          <a:graphicData uri="http://schemas.openxmlformats.org/presentationml/2006/ole">
            <p:oleObj spid="_x0000_s45061" name="Equation" r:id="rId6" imgW="13078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Predicates vs modifiers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lnSpcReduction="10000"/>
          </a:bodyPr>
          <a:lstStyle/>
          <a:p>
            <a:r>
              <a:rPr lang="mt-MT" dirty="0" smtClean="0"/>
              <a:t>What is the semantic difference of the use of </a:t>
            </a:r>
            <a:r>
              <a:rPr lang="mt-MT" i="1" dirty="0" smtClean="0"/>
              <a:t>tall</a:t>
            </a:r>
            <a:r>
              <a:rPr lang="mt-MT" dirty="0" smtClean="0"/>
              <a:t> in:</a:t>
            </a:r>
          </a:p>
          <a:p>
            <a:pPr lvl="1"/>
            <a:r>
              <a:rPr lang="mt-MT" i="1" dirty="0" smtClean="0"/>
              <a:t>The woman is </a:t>
            </a:r>
            <a:r>
              <a:rPr lang="mt-MT" i="1" u="sng" dirty="0" smtClean="0"/>
              <a:t>tall</a:t>
            </a:r>
          </a:p>
          <a:p>
            <a:pPr lvl="1"/>
            <a:r>
              <a:rPr lang="mt-MT" i="1" dirty="0" smtClean="0"/>
              <a:t>Mary is a </a:t>
            </a:r>
            <a:r>
              <a:rPr lang="mt-MT" i="1" u="sng" dirty="0" smtClean="0"/>
              <a:t>tall</a:t>
            </a:r>
            <a:r>
              <a:rPr lang="mt-MT" i="1" dirty="0" smtClean="0"/>
              <a:t> woman</a:t>
            </a:r>
          </a:p>
          <a:p>
            <a:endParaRPr lang="mt-MT" i="1" dirty="0" smtClean="0"/>
          </a:p>
          <a:p>
            <a:r>
              <a:rPr lang="mt-MT" dirty="0" smtClean="0"/>
              <a:t>In the first case, </a:t>
            </a:r>
            <a:r>
              <a:rPr lang="mt-MT" i="1" dirty="0" smtClean="0"/>
              <a:t>tall </a:t>
            </a:r>
            <a:r>
              <a:rPr lang="mt-MT" dirty="0" smtClean="0"/>
              <a:t>is being predicated of an individual. </a:t>
            </a:r>
          </a:p>
          <a:p>
            <a:pPr lvl="1"/>
            <a:r>
              <a:rPr lang="mt-MT" dirty="0" smtClean="0"/>
              <a:t>Once saturated (i.e. once we apply the function), we get a truth value.</a:t>
            </a:r>
          </a:p>
          <a:p>
            <a:r>
              <a:rPr lang="mt-MT" dirty="0" smtClean="0"/>
              <a:t>In the second case, </a:t>
            </a:r>
            <a:r>
              <a:rPr lang="mt-MT" i="1" dirty="0" smtClean="0"/>
              <a:t>tall</a:t>
            </a:r>
            <a:r>
              <a:rPr lang="mt-MT" dirty="0" smtClean="0"/>
              <a:t> has a different use.</a:t>
            </a:r>
          </a:p>
          <a:p>
            <a:pPr lvl="1"/>
            <a:r>
              <a:rPr lang="mt-MT" dirty="0" smtClean="0"/>
              <a:t>Here, we first combine </a:t>
            </a:r>
            <a:r>
              <a:rPr lang="mt-MT" i="1" dirty="0" smtClean="0"/>
              <a:t>tall</a:t>
            </a:r>
            <a:r>
              <a:rPr lang="mt-MT" dirty="0" smtClean="0"/>
              <a:t> and </a:t>
            </a:r>
            <a:r>
              <a:rPr lang="mt-MT" i="1" dirty="0" smtClean="0"/>
              <a:t>woman</a:t>
            </a:r>
            <a:r>
              <a:rPr lang="mt-MT" dirty="0" smtClean="0"/>
              <a:t>, and then the resultng complex predicate can be applied to </a:t>
            </a:r>
            <a:r>
              <a:rPr lang="mt-MT" i="1" dirty="0" smtClean="0"/>
              <a:t>Mary</a:t>
            </a:r>
            <a:r>
              <a:rPr lang="mt-MT" dirty="0" smtClean="0"/>
              <a:t> to check if she’s indeed a tall woman. </a:t>
            </a:r>
          </a:p>
          <a:p>
            <a:r>
              <a:rPr lang="mt-MT" dirty="0" smtClean="0"/>
              <a:t>Can you think of the difference in terms of types?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Montague’s programme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As we saw last week, Montague attempted to define a programme where:</a:t>
            </a:r>
          </a:p>
          <a:p>
            <a:pPr lvl="1"/>
            <a:r>
              <a:rPr lang="en-GB" dirty="0" smtClean="0"/>
              <a:t>There is a precise set of syntactic rules for languages such as English</a:t>
            </a:r>
          </a:p>
          <a:p>
            <a:pPr lvl="1"/>
            <a:r>
              <a:rPr lang="en-GB" dirty="0" smtClean="0"/>
              <a:t>There is a corresponding set of semantic rules.</a:t>
            </a:r>
          </a:p>
          <a:p>
            <a:r>
              <a:rPr lang="en-GB" dirty="0" smtClean="0"/>
              <a:t>E.g. We can determine the truth value of a sentence by applying the semantic rules corresponding to the syntactic rules that gave rise to it.</a:t>
            </a:r>
          </a:p>
          <a:p>
            <a:pPr lvl="1"/>
            <a:r>
              <a:rPr lang="en-GB" dirty="0" smtClean="0"/>
              <a:t>Note the parallel to what we were doing for logic.</a:t>
            </a:r>
          </a:p>
          <a:p>
            <a:r>
              <a:rPr lang="en-GB" dirty="0" smtClean="0"/>
              <a:t>Last week, we did some of this informally. Let’s see how we can make these ideas more precise.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Predicates revisited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We said that simple predicates like </a:t>
            </a:r>
            <a:r>
              <a:rPr lang="en-GB" i="1" dirty="0" smtClean="0"/>
              <a:t>sleeps</a:t>
            </a:r>
            <a:r>
              <a:rPr lang="en-GB" dirty="0" smtClean="0"/>
              <a:t> can be viewed like this: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If we plug in something of </a:t>
            </a:r>
            <a:r>
              <a:rPr lang="en-GB" b="1" dirty="0" smtClean="0">
                <a:solidFill>
                  <a:schemeClr val="accent1"/>
                </a:solidFill>
              </a:rPr>
              <a:t>the right kind</a:t>
            </a:r>
            <a:r>
              <a:rPr lang="en-GB" dirty="0" smtClean="0"/>
              <a:t>, saturating the predicate, we get something that returns true or false (i.e. a proposition).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76872"/>
            <a:ext cx="459564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1123" y="4869160"/>
            <a:ext cx="567922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Predicates as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02920" indent="-457200"/>
            <a:r>
              <a:rPr lang="en-GB" dirty="0" smtClean="0"/>
              <a:t>Given a model, the predicate can be thought of as a </a:t>
            </a:r>
            <a:r>
              <a:rPr lang="en-GB" i="1" dirty="0" smtClean="0"/>
              <a:t>set</a:t>
            </a:r>
            <a:r>
              <a:rPr lang="en-GB" dirty="0" smtClean="0"/>
              <a:t>:</a:t>
            </a:r>
          </a:p>
          <a:p>
            <a:pPr marL="777240" lvl="1" indent="-457200"/>
            <a:r>
              <a:rPr lang="en-GB" dirty="0" smtClean="0"/>
              <a:t>E.g. [[sleep]]</a:t>
            </a:r>
            <a:r>
              <a:rPr lang="en-GB" baseline="30000" dirty="0" err="1" smtClean="0"/>
              <a:t>M,g</a:t>
            </a:r>
            <a:r>
              <a:rPr lang="en-GB" dirty="0" smtClean="0"/>
              <a:t>= {</a:t>
            </a:r>
            <a:r>
              <a:rPr lang="en-GB" dirty="0" err="1" smtClean="0"/>
              <a:t>paul</a:t>
            </a:r>
            <a:r>
              <a:rPr lang="en-GB" dirty="0" smtClean="0"/>
              <a:t>, </a:t>
            </a:r>
            <a:r>
              <a:rPr lang="en-GB" dirty="0" err="1" smtClean="0"/>
              <a:t>mary</a:t>
            </a:r>
            <a:r>
              <a:rPr lang="en-GB" dirty="0" smtClean="0"/>
              <a:t>} could be a fragment of our model</a:t>
            </a:r>
          </a:p>
          <a:p>
            <a:pPr marL="777240" lvl="1" indent="-457200"/>
            <a:r>
              <a:rPr lang="en-GB" dirty="0" smtClean="0"/>
              <a:t>(Technically, the set is </a:t>
            </a:r>
            <a:r>
              <a:rPr lang="en-GB" b="1" dirty="0" smtClean="0">
                <a:solidFill>
                  <a:schemeClr val="accent1"/>
                </a:solidFill>
              </a:rPr>
              <a:t>the extension </a:t>
            </a:r>
            <a:r>
              <a:rPr lang="en-GB" dirty="0" smtClean="0"/>
              <a:t>of the predicate)</a:t>
            </a:r>
          </a:p>
          <a:p>
            <a:pPr marL="502920" indent="-457200"/>
            <a:endParaRPr lang="en-GB" dirty="0" smtClean="0"/>
          </a:p>
          <a:p>
            <a:pPr marL="502920" indent="-457200"/>
            <a:r>
              <a:rPr lang="en-GB" dirty="0" smtClean="0"/>
              <a:t>It can also be thought of as </a:t>
            </a:r>
            <a:r>
              <a:rPr lang="en-GB" b="1" dirty="0" smtClean="0">
                <a:solidFill>
                  <a:schemeClr val="accent1"/>
                </a:solidFill>
              </a:rPr>
              <a:t>a function </a:t>
            </a:r>
            <a:r>
              <a:rPr lang="en-GB" dirty="0" smtClean="0"/>
              <a:t>which, given something of the right kind, returns:</a:t>
            </a:r>
          </a:p>
          <a:p>
            <a:pPr marL="777240" lvl="1" indent="-457200"/>
            <a:r>
              <a:rPr lang="en-GB" dirty="0" smtClean="0"/>
              <a:t> TRUE if that thing is in the extension of the predicate, </a:t>
            </a:r>
          </a:p>
          <a:p>
            <a:pPr marL="777240" lvl="1" indent="-457200"/>
            <a:r>
              <a:rPr lang="en-GB" dirty="0" smtClean="0"/>
              <a:t>FALSE otherwise.</a:t>
            </a:r>
          </a:p>
          <a:p>
            <a:pPr marL="777240" lvl="1" indent="-457200"/>
            <a:r>
              <a:rPr lang="en-GB" dirty="0" smtClean="0"/>
              <a:t>It’s useful to think of this as a </a:t>
            </a:r>
            <a:r>
              <a:rPr lang="en-GB" dirty="0" smtClean="0"/>
              <a:t>function:</a:t>
            </a:r>
          </a:p>
          <a:p>
            <a:pPr marL="1051560" lvl="2" indent="-457200"/>
            <a:r>
              <a:rPr lang="en-GB" dirty="0" smtClean="0"/>
              <a:t>from </a:t>
            </a:r>
            <a:r>
              <a:rPr lang="en-GB" dirty="0" smtClean="0"/>
              <a:t>entities </a:t>
            </a:r>
            <a:r>
              <a:rPr lang="en-GB" dirty="0" smtClean="0"/>
              <a:t>in U (the set of individuals in the model) </a:t>
            </a:r>
          </a:p>
          <a:p>
            <a:pPr marL="1051560" lvl="2" indent="-457200"/>
            <a:r>
              <a:rPr lang="en-GB" dirty="0" smtClean="0"/>
              <a:t>to </a:t>
            </a:r>
            <a:r>
              <a:rPr lang="en-GB" dirty="0" smtClean="0"/>
              <a:t>truth values.</a:t>
            </a:r>
          </a:p>
          <a:p>
            <a:pPr marL="1051560" lvl="2" indent="-457200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Predicates and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02920" indent="-457200"/>
            <a:r>
              <a:rPr lang="en-GB" dirty="0" smtClean="0"/>
              <a:t>What we use to saturate a predicate must be of </a:t>
            </a:r>
            <a:r>
              <a:rPr lang="en-GB" b="1" dirty="0" smtClean="0">
                <a:solidFill>
                  <a:schemeClr val="accent1"/>
                </a:solidFill>
              </a:rPr>
              <a:t>the right kind</a:t>
            </a:r>
            <a:r>
              <a:rPr lang="en-GB" dirty="0" smtClean="0"/>
              <a:t>. </a:t>
            </a:r>
          </a:p>
          <a:p>
            <a:pPr marL="502920" indent="-457200"/>
            <a:endParaRPr lang="en-GB" dirty="0" smtClean="0"/>
          </a:p>
          <a:p>
            <a:pPr marL="502920" indent="-457200"/>
            <a:r>
              <a:rPr lang="en-GB" dirty="0" smtClean="0"/>
              <a:t>Our </a:t>
            </a:r>
            <a:r>
              <a:rPr lang="en-GB" dirty="0" smtClean="0"/>
              <a:t>consists in part of a set of individuals </a:t>
            </a:r>
            <a:r>
              <a:rPr lang="en-GB" dirty="0" smtClean="0"/>
              <a:t>(</a:t>
            </a:r>
            <a:r>
              <a:rPr lang="en-GB" dirty="0" err="1" smtClean="0"/>
              <a:t>paul</a:t>
            </a:r>
            <a:r>
              <a:rPr lang="en-GB" dirty="0" smtClean="0"/>
              <a:t>, </a:t>
            </a:r>
            <a:r>
              <a:rPr lang="en-GB" dirty="0" err="1" smtClean="0"/>
              <a:t>mary</a:t>
            </a:r>
            <a:r>
              <a:rPr lang="en-GB" dirty="0" smtClean="0"/>
              <a:t>). Our language also has:</a:t>
            </a:r>
            <a:endParaRPr lang="en-GB" dirty="0" smtClean="0"/>
          </a:p>
          <a:p>
            <a:pPr marL="777240" lvl="1" indent="-457200"/>
            <a:r>
              <a:rPr lang="en-GB" dirty="0" smtClean="0"/>
              <a:t>one-place predicates (sleep, eat, book...)</a:t>
            </a:r>
          </a:p>
          <a:p>
            <a:pPr marL="777240" lvl="1" indent="-457200"/>
            <a:r>
              <a:rPr lang="en-GB" dirty="0" smtClean="0"/>
              <a:t>two-place predicates (read, love...)</a:t>
            </a:r>
          </a:p>
          <a:p>
            <a:pPr marL="777240" lvl="1" indent="-457200"/>
            <a:r>
              <a:rPr lang="en-GB" dirty="0" smtClean="0"/>
              <a:t>... (other stuff we might need)</a:t>
            </a:r>
          </a:p>
          <a:p>
            <a:pPr marL="502920" indent="-457200"/>
            <a:endParaRPr lang="en-GB" dirty="0" smtClean="0"/>
          </a:p>
          <a:p>
            <a:pPr marL="502920" indent="-457200"/>
            <a:r>
              <a:rPr lang="en-GB" dirty="0" smtClean="0"/>
              <a:t>So how do we specify that something is of the right kind?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Predicates and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Recall one of our interpretation rules from last week: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US" i="1" dirty="0" smtClean="0"/>
              <a:t>If a node x has two daughters y and z, and [[y]] is an individual and</a:t>
            </a:r>
            <a:r>
              <a:rPr lang="en-GB" i="1" dirty="0" smtClean="0"/>
              <a:t> [</a:t>
            </a:r>
            <a:r>
              <a:rPr lang="en-US" i="1" dirty="0" smtClean="0"/>
              <a:t>[z]] is a property, then saturate the meaning of z with the meaning of y and assign the resulting meaning to x;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This makes no direct reference to syntax, but it makes reference to the </a:t>
            </a:r>
            <a:r>
              <a:rPr lang="en-US" b="1" dirty="0" smtClean="0">
                <a:solidFill>
                  <a:schemeClr val="accent1"/>
                </a:solidFill>
              </a:rPr>
              <a:t>semantic type</a:t>
            </a:r>
            <a:r>
              <a:rPr lang="en-US" dirty="0" smtClean="0"/>
              <a:t> associated with (the meanings of) syntactic nodes.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Many contemporary semantic theories are type-driven in this sense.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Types remove the necessity of mixing syntactic categories with semantic ones.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US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Sentences/propositions and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Last week we also suggested that propositions can be thought of as functions too: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Basically, a proposition denotes either:</a:t>
            </a:r>
          </a:p>
          <a:p>
            <a:pPr lvl="1"/>
            <a:r>
              <a:rPr lang="en-GB" dirty="0" smtClean="0"/>
              <a:t>The set of worlds in which it’s true; or</a:t>
            </a:r>
          </a:p>
          <a:p>
            <a:pPr lvl="1"/>
            <a:r>
              <a:rPr lang="en-GB" dirty="0" smtClean="0"/>
              <a:t>A function from worlds to truth values</a:t>
            </a:r>
          </a:p>
          <a:p>
            <a:endParaRPr lang="en-GB" dirty="0" smtClean="0"/>
          </a:p>
          <a:p>
            <a:r>
              <a:rPr lang="en-GB" dirty="0" smtClean="0"/>
              <a:t>Let’s restrict our attention to one world for now (our world, for example). This obviates the need to refer to several worlds. Viewed  in this way, a proposition’s meaning is just a truth </a:t>
            </a:r>
            <a:r>
              <a:rPr lang="en-GB" dirty="0" smtClean="0"/>
              <a:t>value.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So it’s a different sort of semantic object from a predicate.</a:t>
            </a:r>
          </a:p>
          <a:p>
            <a:pPr lvl="1"/>
            <a:r>
              <a:rPr lang="en-GB" dirty="0" smtClean="0"/>
              <a:t>Predicates are “incomplete”: they need to be saturated before they become propositions.</a:t>
            </a:r>
          </a:p>
          <a:p>
            <a:pPr lvl="1"/>
            <a:r>
              <a:rPr lang="en-GB" dirty="0" smtClean="0"/>
              <a:t>Propositions are “complete” in the sense that they denote truth values.</a:t>
            </a:r>
            <a:endParaRPr lang="en-GB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55591" y="2277195"/>
            <a:ext cx="2087562" cy="3921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Proposition</a:t>
            </a:r>
          </a:p>
        </p:txBody>
      </p:sp>
      <p:pic>
        <p:nvPicPr>
          <p:cNvPr id="5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7666" y="1916832"/>
            <a:ext cx="10382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887166" y="2493095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416178" y="249309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981453" y="2220045"/>
            <a:ext cx="32543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T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8000503" y="2853457"/>
            <a:ext cx="3159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F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487616" y="2636019"/>
            <a:ext cx="15843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279</TotalTime>
  <Words>2328</Words>
  <Application>Microsoft Office PowerPoint</Application>
  <PresentationFormat>On-screen Show (4:3)</PresentationFormat>
  <Paragraphs>318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Equity</vt:lpstr>
      <vt:lpstr>Equation</vt:lpstr>
      <vt:lpstr>LIN3021 Formal Semantics Lecture 4</vt:lpstr>
      <vt:lpstr>In this lecture</vt:lpstr>
      <vt:lpstr>Part 1</vt:lpstr>
      <vt:lpstr>Montague’s programme</vt:lpstr>
      <vt:lpstr>Predicates revisited</vt:lpstr>
      <vt:lpstr>Predicates as functions</vt:lpstr>
      <vt:lpstr>Predicates and types</vt:lpstr>
      <vt:lpstr>Predicates and types</vt:lpstr>
      <vt:lpstr>Sentences/propositions and types</vt:lpstr>
      <vt:lpstr>Types</vt:lpstr>
      <vt:lpstr>What types do we need?</vt:lpstr>
      <vt:lpstr>A simple type system</vt:lpstr>
      <vt:lpstr>In terms of our model</vt:lpstr>
      <vt:lpstr>A non-linguistic example</vt:lpstr>
      <vt:lpstr>F(x) = x2</vt:lpstr>
      <vt:lpstr>Another non-linguistic example</vt:lpstr>
      <vt:lpstr>Defining the type system recursively</vt:lpstr>
      <vt:lpstr>Consequences</vt:lpstr>
      <vt:lpstr>Extending this to n-place predicates</vt:lpstr>
      <vt:lpstr>N-place predicates</vt:lpstr>
      <vt:lpstr>N-place predicates</vt:lpstr>
      <vt:lpstr>Syntactic combination as function application</vt:lpstr>
      <vt:lpstr>Things to remember</vt:lpstr>
      <vt:lpstr>Part 2 </vt:lpstr>
      <vt:lpstr>Naming a function</vt:lpstr>
      <vt:lpstr>Naming a function</vt:lpstr>
      <vt:lpstr>Naming a function: 1-place predicates</vt:lpstr>
      <vt:lpstr>Naming a function: 2-place predicates</vt:lpstr>
      <vt:lpstr>Syntax of lambda abstraction</vt:lpstr>
      <vt:lpstr>Semantics of lambda abstraction</vt:lpstr>
      <vt:lpstr>Example</vt:lpstr>
      <vt:lpstr>Example 2</vt:lpstr>
      <vt:lpstr>Lambda conversion</vt:lpstr>
      <vt:lpstr>Another example</vt:lpstr>
      <vt:lpstr>An exercise</vt:lpstr>
      <vt:lpstr>An exercise</vt:lpstr>
      <vt:lpstr>Predicates vs modifiers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23</cp:revision>
  <dcterms:created xsi:type="dcterms:W3CDTF">2011-03-03T16:17:50Z</dcterms:created>
  <dcterms:modified xsi:type="dcterms:W3CDTF">2011-03-07T07:22:08Z</dcterms:modified>
</cp:coreProperties>
</file>