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75" r:id="rId5"/>
    <p:sldId id="276" r:id="rId6"/>
    <p:sldId id="285" r:id="rId7"/>
    <p:sldId id="277" r:id="rId8"/>
    <p:sldId id="278" r:id="rId9"/>
    <p:sldId id="280" r:id="rId10"/>
    <p:sldId id="279" r:id="rId11"/>
    <p:sldId id="281" r:id="rId12"/>
    <p:sldId id="282" r:id="rId13"/>
    <p:sldId id="283" r:id="rId14"/>
    <p:sldId id="284" r:id="rId15"/>
    <p:sldId id="286" r:id="rId16"/>
    <p:sldId id="287" r:id="rId17"/>
    <p:sldId id="288" r:id="rId18"/>
    <p:sldId id="289" r:id="rId19"/>
    <p:sldId id="291" r:id="rId20"/>
    <p:sldId id="290" r:id="rId21"/>
    <p:sldId id="292" r:id="rId22"/>
    <p:sldId id="296" r:id="rId23"/>
    <p:sldId id="295" r:id="rId24"/>
    <p:sldId id="297" r:id="rId25"/>
    <p:sldId id="305" r:id="rId26"/>
    <p:sldId id="306" r:id="rId27"/>
    <p:sldId id="308" r:id="rId28"/>
    <p:sldId id="307" r:id="rId29"/>
    <p:sldId id="293" r:id="rId30"/>
    <p:sldId id="294" r:id="rId31"/>
    <p:sldId id="299" r:id="rId32"/>
    <p:sldId id="298" r:id="rId33"/>
    <p:sldId id="300" r:id="rId34"/>
    <p:sldId id="301" r:id="rId35"/>
    <p:sldId id="302" r:id="rId36"/>
    <p:sldId id="30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14/03/2011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Adjectival modifiers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4582616"/>
            <a:ext cx="7772400" cy="1870720"/>
          </a:xfrm>
        </p:spPr>
        <p:txBody>
          <a:bodyPr/>
          <a:lstStyle/>
          <a:p>
            <a:r>
              <a:rPr lang="mt-MT" dirty="0" smtClean="0"/>
              <a:t>The problem is that </a:t>
            </a:r>
            <a:r>
              <a:rPr lang="mt-MT" i="1" dirty="0" smtClean="0"/>
              <a:t>tall</a:t>
            </a:r>
            <a:r>
              <a:rPr lang="mt-MT" dirty="0" smtClean="0"/>
              <a:t> as we’ve analysed it so far expects an individual. Its open “slot” is for something of type </a:t>
            </a:r>
            <a:r>
              <a:rPr lang="mt-MT" b="1" i="1" dirty="0" smtClean="0"/>
              <a:t>e</a:t>
            </a:r>
            <a:r>
              <a:rPr lang="mt-MT" dirty="0" smtClean="0"/>
              <a:t>.</a:t>
            </a:r>
            <a:endParaRPr lang="en-GB" dirty="0" smtClean="0"/>
          </a:p>
          <a:p>
            <a:r>
              <a:rPr lang="en-GB" dirty="0" smtClean="0"/>
              <a:t>But </a:t>
            </a:r>
            <a:r>
              <a:rPr lang="en-GB" i="1" dirty="0" smtClean="0"/>
              <a:t>woman</a:t>
            </a:r>
            <a:r>
              <a:rPr lang="en-GB" dirty="0" smtClean="0"/>
              <a:t> is not of type </a:t>
            </a:r>
            <a:r>
              <a:rPr lang="en-GB" b="1" i="1" dirty="0" smtClean="0"/>
              <a:t>e</a:t>
            </a:r>
            <a:r>
              <a:rPr lang="en-GB" dirty="0" smtClean="0"/>
              <a:t>. It’s a predicate, of type </a:t>
            </a:r>
            <a:r>
              <a:rPr lang="en-GB" b="1" i="1" dirty="0" smtClean="0"/>
              <a:t>&lt;</a:t>
            </a:r>
            <a:r>
              <a:rPr lang="en-GB" b="1" i="1" dirty="0" err="1" smtClean="0"/>
              <a:t>e,t</a:t>
            </a:r>
            <a:r>
              <a:rPr lang="en-GB" b="1" i="1" dirty="0" smtClean="0"/>
              <a:t>&gt;</a:t>
            </a:r>
            <a:endParaRPr lang="mt-MT" b="1" i="1" dirty="0" smtClean="0"/>
          </a:p>
          <a:p>
            <a:r>
              <a:rPr lang="mt-MT" dirty="0" smtClean="0"/>
              <a:t>How is the other property combined with it?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4788024" y="1484784"/>
            <a:ext cx="3672408" cy="2304256"/>
            <a:chOff x="1115616" y="1412776"/>
            <a:chExt cx="3672408" cy="2304256"/>
          </a:xfrm>
        </p:grpSpPr>
        <p:sp>
          <p:nvSpPr>
            <p:cNvPr id="8" name="Oval 7"/>
            <p:cNvSpPr/>
            <p:nvPr/>
          </p:nvSpPr>
          <p:spPr>
            <a:xfrm>
              <a:off x="1115616" y="1412776"/>
              <a:ext cx="3672408" cy="23042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23537" y="2136971"/>
              <a:ext cx="649832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TRUE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23537" y="2786834"/>
              <a:ext cx="692503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FALSE</a:t>
              </a:r>
              <a:endParaRPr lang="en-GB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1847462" y="2103296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50494" y="2303012"/>
              <a:ext cx="1304392" cy="314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450494" y="2951424"/>
              <a:ext cx="1304392" cy="14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6200000" flipH="1">
              <a:off x="1845948" y="2959162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455521" y="2194577"/>
              <a:ext cx="549218" cy="65835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55576" y="1628800"/>
            <a:ext cx="3384376" cy="2160240"/>
            <a:chOff x="1547664" y="1556792"/>
            <a:chExt cx="4464496" cy="273630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7556" r="38000"/>
            <a:stretch>
              <a:fillRect/>
            </a:stretch>
          </p:blipFill>
          <p:spPr bwMode="auto">
            <a:xfrm>
              <a:off x="3131840" y="2924944"/>
              <a:ext cx="36004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" name="Group 26"/>
            <p:cNvGrpSpPr/>
            <p:nvPr/>
          </p:nvGrpSpPr>
          <p:grpSpPr>
            <a:xfrm>
              <a:off x="1547664" y="1556792"/>
              <a:ext cx="4464496" cy="2736304"/>
              <a:chOff x="1547664" y="1556792"/>
              <a:chExt cx="4464496" cy="2736304"/>
            </a:xfrm>
          </p:grpSpPr>
          <p:grpSp>
            <p:nvGrpSpPr>
              <p:cNvPr id="19" name="Group 25"/>
              <p:cNvGrpSpPr/>
              <p:nvPr/>
            </p:nvGrpSpPr>
            <p:grpSpPr>
              <a:xfrm>
                <a:off x="1547664" y="1556792"/>
                <a:ext cx="4464496" cy="2736304"/>
                <a:chOff x="1547664" y="1556792"/>
                <a:chExt cx="4464496" cy="2736304"/>
              </a:xfrm>
            </p:grpSpPr>
            <p:cxnSp>
              <p:nvCxnSpPr>
                <p:cNvPr id="22" name="Straight Arrow Connector 21"/>
                <p:cNvCxnSpPr/>
                <p:nvPr/>
              </p:nvCxnSpPr>
              <p:spPr>
                <a:xfrm>
                  <a:off x="3563888" y="2564904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5004048" y="2420888"/>
                  <a:ext cx="68159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TRUE</a:t>
                  </a:r>
                  <a:endParaRPr lang="en-GB" dirty="0"/>
                </a:p>
              </p:txBody>
            </p:sp>
            <p:cxnSp>
              <p:nvCxnSpPr>
                <p:cNvPr id="24" name="Straight Arrow Connector 23"/>
                <p:cNvCxnSpPr/>
                <p:nvPr/>
              </p:nvCxnSpPr>
              <p:spPr>
                <a:xfrm>
                  <a:off x="3563888" y="3275692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/>
                <p:cNvSpPr txBox="1"/>
                <p:nvPr/>
              </p:nvSpPr>
              <p:spPr>
                <a:xfrm>
                  <a:off x="5004048" y="3131676"/>
                  <a:ext cx="72635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FALSE</a:t>
                  </a:r>
                  <a:endParaRPr lang="en-GB" dirty="0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1547664" y="1556792"/>
                  <a:ext cx="4464496" cy="273630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1979712" y="2420888"/>
                  <a:ext cx="792088" cy="936104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2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7556" r="38000"/>
                <a:stretch>
                  <a:fillRect/>
                </a:stretch>
              </p:blipFill>
              <p:spPr bwMode="auto">
                <a:xfrm>
                  <a:off x="3131840" y="2204864"/>
                  <a:ext cx="360040" cy="7200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20" name="Straight Connector 19"/>
              <p:cNvCxnSpPr/>
              <p:nvPr/>
            </p:nvCxnSpPr>
            <p:spPr>
              <a:xfrm rot="16200000" flipH="1">
                <a:off x="3023828" y="3032956"/>
                <a:ext cx="576064" cy="36004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3023828" y="3032956"/>
                <a:ext cx="504056" cy="43204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Curved Right Arrow 28"/>
          <p:cNvSpPr/>
          <p:nvPr/>
        </p:nvSpPr>
        <p:spPr>
          <a:xfrm rot="14840363">
            <a:off x="3690822" y="2219223"/>
            <a:ext cx="1038057" cy="3151498"/>
          </a:xfrm>
          <a:prstGeom prst="curv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7824" y="3861048"/>
            <a:ext cx="3060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We can’t fit a property </a:t>
            </a:r>
          </a:p>
          <a:p>
            <a:r>
              <a:rPr lang="en-GB" b="1" dirty="0" smtClean="0"/>
              <a:t>into an individual-sized hole!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point of the argument so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So far, the only semantic process we’ve considered is predication.</a:t>
            </a:r>
          </a:p>
          <a:p>
            <a:pPr lvl="1"/>
            <a:r>
              <a:rPr lang="en-GB" dirty="0" smtClean="0"/>
              <a:t>i.e. Saturation of a property by an individual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But it seems that if we’re dealing with A+N constructions, we shouldn’t think of the A as a predicate anymore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It’s the entire A+N that functions as a predicate.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solution (take 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158680"/>
            <a:ext cx="7772400" cy="2014736"/>
          </a:xfrm>
        </p:spPr>
        <p:txBody>
          <a:bodyPr/>
          <a:lstStyle/>
          <a:p>
            <a:r>
              <a:rPr lang="en-GB" dirty="0" smtClean="0"/>
              <a:t>We could think of this not as predication, but as a completely new semantic process, which in some sense “overlays” the meanings of two predicates to create a complex predicate.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 rot="661600">
            <a:off x="4326416" y="2739027"/>
            <a:ext cx="3672408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 rot="661600">
            <a:off x="7061801" y="3696880"/>
            <a:ext cx="649832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 rot="661600">
            <a:off x="6937111" y="4338827"/>
            <a:ext cx="692503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rot="6061600" flipH="1" flipV="1">
            <a:off x="5160718" y="3289790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661600" flipV="1">
            <a:off x="5705590" y="3662664"/>
            <a:ext cx="1304392" cy="314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661600">
            <a:off x="5584442" y="4299382"/>
            <a:ext cx="1304392" cy="14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861600" flipH="1">
            <a:off x="4995534" y="4129566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 rot="661600">
            <a:off x="4612962" y="3259423"/>
            <a:ext cx="549218" cy="6583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 rot="18170734">
            <a:off x="3762065" y="1412024"/>
            <a:ext cx="3384376" cy="2160240"/>
            <a:chOff x="1547664" y="1556792"/>
            <a:chExt cx="4464496" cy="2736304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7556" r="38000"/>
            <a:stretch>
              <a:fillRect/>
            </a:stretch>
          </p:blipFill>
          <p:spPr bwMode="auto">
            <a:xfrm>
              <a:off x="3131840" y="2924944"/>
              <a:ext cx="36004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" name="Group 26"/>
            <p:cNvGrpSpPr/>
            <p:nvPr/>
          </p:nvGrpSpPr>
          <p:grpSpPr>
            <a:xfrm>
              <a:off x="1547664" y="1556792"/>
              <a:ext cx="4464496" cy="2736304"/>
              <a:chOff x="1547664" y="1556792"/>
              <a:chExt cx="4464496" cy="2736304"/>
            </a:xfrm>
          </p:grpSpPr>
          <p:grpSp>
            <p:nvGrpSpPr>
              <p:cNvPr id="16" name="Group 25"/>
              <p:cNvGrpSpPr/>
              <p:nvPr/>
            </p:nvGrpSpPr>
            <p:grpSpPr>
              <a:xfrm>
                <a:off x="1547664" y="1556792"/>
                <a:ext cx="4464496" cy="2736304"/>
                <a:chOff x="1547664" y="1556792"/>
                <a:chExt cx="4464496" cy="2736304"/>
              </a:xfrm>
            </p:grpSpPr>
            <p:cxnSp>
              <p:nvCxnSpPr>
                <p:cNvPr id="19" name="Straight Arrow Connector 18"/>
                <p:cNvCxnSpPr/>
                <p:nvPr/>
              </p:nvCxnSpPr>
              <p:spPr>
                <a:xfrm>
                  <a:off x="3563888" y="2564904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5004048" y="2420888"/>
                  <a:ext cx="68159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TRUE</a:t>
                  </a:r>
                  <a:endParaRPr lang="en-GB" dirty="0"/>
                </a:p>
              </p:txBody>
            </p:sp>
            <p:cxnSp>
              <p:nvCxnSpPr>
                <p:cNvPr id="21" name="Straight Arrow Connector 20"/>
                <p:cNvCxnSpPr/>
                <p:nvPr/>
              </p:nvCxnSpPr>
              <p:spPr>
                <a:xfrm>
                  <a:off x="3563888" y="3275692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Box 21"/>
                <p:cNvSpPr txBox="1"/>
                <p:nvPr/>
              </p:nvSpPr>
              <p:spPr>
                <a:xfrm>
                  <a:off x="5004048" y="3131676"/>
                  <a:ext cx="72635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FALSE</a:t>
                  </a:r>
                  <a:endParaRPr lang="en-GB" dirty="0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1547664" y="1556792"/>
                  <a:ext cx="4464496" cy="273630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2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7556" r="38000"/>
                <a:stretch>
                  <a:fillRect/>
                </a:stretch>
              </p:blipFill>
              <p:spPr bwMode="auto">
                <a:xfrm>
                  <a:off x="3131840" y="2204864"/>
                  <a:ext cx="360040" cy="7200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3023828" y="3032956"/>
                <a:ext cx="576064" cy="36004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023828" y="3032956"/>
                <a:ext cx="504056" cy="43204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Box 25"/>
          <p:cNvSpPr txBox="1"/>
          <p:nvPr/>
        </p:nvSpPr>
        <p:spPr>
          <a:xfrm>
            <a:off x="1475656" y="2996952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Individual (type e)</a:t>
            </a:r>
            <a:endParaRPr lang="en-GB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 l="20667" r="38000"/>
          <a:stretch>
            <a:fillRect/>
          </a:stretch>
        </p:blipFill>
        <p:spPr bwMode="auto">
          <a:xfrm>
            <a:off x="1619672" y="2060848"/>
            <a:ext cx="56166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Curved Down Arrow 28"/>
          <p:cNvSpPr/>
          <p:nvPr/>
        </p:nvSpPr>
        <p:spPr>
          <a:xfrm rot="1170397">
            <a:off x="2194094" y="2358432"/>
            <a:ext cx="2941550" cy="86704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04248" y="1052736"/>
            <a:ext cx="1030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[[woman]]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8100392" y="3861048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[[tall]]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Problems: vagueness and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seem to be missing out on some important intuitions here.</a:t>
            </a:r>
          </a:p>
          <a:p>
            <a:r>
              <a:rPr lang="en-GB" dirty="0" smtClean="0"/>
              <a:t>In saying </a:t>
            </a:r>
            <a:r>
              <a:rPr lang="en-GB" i="1" dirty="0" smtClean="0"/>
              <a:t>Jacqui is a tall woman </a:t>
            </a:r>
            <a:r>
              <a:rPr lang="en-GB" dirty="0" smtClean="0"/>
              <a:t>it seems fairly clear that the meaning of </a:t>
            </a:r>
            <a:r>
              <a:rPr lang="en-GB" i="1" dirty="0" smtClean="0"/>
              <a:t>tall</a:t>
            </a:r>
            <a:r>
              <a:rPr lang="en-GB" dirty="0" smtClean="0"/>
              <a:t> depends on what exactly we’re talking about.</a:t>
            </a:r>
          </a:p>
          <a:p>
            <a:pPr lvl="1"/>
            <a:r>
              <a:rPr lang="en-GB" i="1" dirty="0" smtClean="0"/>
              <a:t>Tall </a:t>
            </a:r>
            <a:r>
              <a:rPr lang="en-GB" dirty="0" smtClean="0"/>
              <a:t>could be glossed as something like “greater than average height of a particular class”</a:t>
            </a:r>
          </a:p>
          <a:p>
            <a:pPr lvl="1"/>
            <a:r>
              <a:rPr lang="en-GB" dirty="0" smtClean="0"/>
              <a:t>In other words, </a:t>
            </a:r>
            <a:r>
              <a:rPr lang="en-GB" i="1" dirty="0" smtClean="0"/>
              <a:t>a</a:t>
            </a:r>
            <a:r>
              <a:rPr lang="en-GB" dirty="0" smtClean="0"/>
              <a:t> </a:t>
            </a:r>
            <a:r>
              <a:rPr lang="en-GB" i="1" dirty="0" smtClean="0"/>
              <a:t>tall woman</a:t>
            </a:r>
            <a:r>
              <a:rPr lang="en-GB" dirty="0" smtClean="0"/>
              <a:t> is “tall for a woman” </a:t>
            </a:r>
          </a:p>
          <a:p>
            <a:pPr lvl="1"/>
            <a:r>
              <a:rPr lang="en-GB" dirty="0" smtClean="0"/>
              <a:t>If Jacqui was compared to a set of buildings, she’d still be a tall woman.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Virtues and failures of take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So our initial analysis has the following main virtue:</a:t>
            </a:r>
          </a:p>
          <a:p>
            <a:pPr lvl="1"/>
            <a:r>
              <a:rPr lang="en-GB" b="1" dirty="0" smtClean="0"/>
              <a:t>Parsimony</a:t>
            </a:r>
            <a:r>
              <a:rPr lang="en-GB" dirty="0" smtClean="0"/>
              <a:t>: we don’t posit two different analyses of </a:t>
            </a:r>
            <a:r>
              <a:rPr lang="en-GB" i="1" dirty="0" smtClean="0"/>
              <a:t>tall</a:t>
            </a:r>
            <a:r>
              <a:rPr lang="en-GB" dirty="0" smtClean="0"/>
              <a:t>, one for the case where it’s used predicatively, another for when it’s used attributively (as a modifier of a noun)</a:t>
            </a:r>
          </a:p>
          <a:p>
            <a:pPr lvl="1"/>
            <a:r>
              <a:rPr lang="en-GB" i="1" dirty="0" smtClean="0"/>
              <a:t>Tall</a:t>
            </a:r>
            <a:r>
              <a:rPr lang="en-GB" dirty="0" smtClean="0"/>
              <a:t> remains a predicate of type </a:t>
            </a:r>
            <a:r>
              <a:rPr lang="en-GB" b="1" dirty="0" smtClean="0"/>
              <a:t>&lt;</a:t>
            </a:r>
            <a:r>
              <a:rPr lang="en-GB" b="1" dirty="0" err="1" smtClean="0"/>
              <a:t>e,t</a:t>
            </a:r>
            <a:r>
              <a:rPr lang="en-GB" b="1" dirty="0" smtClean="0"/>
              <a:t>&gt;</a:t>
            </a:r>
            <a:endParaRPr lang="en-GB" b="1" i="1" dirty="0" smtClean="0"/>
          </a:p>
          <a:p>
            <a:endParaRPr lang="en-GB" b="1" dirty="0" smtClean="0"/>
          </a:p>
          <a:p>
            <a:r>
              <a:rPr lang="en-GB" dirty="0" smtClean="0"/>
              <a:t>But it also has the following flaw:</a:t>
            </a:r>
          </a:p>
          <a:p>
            <a:pPr lvl="1"/>
            <a:r>
              <a:rPr lang="en-GB" dirty="0" smtClean="0"/>
              <a:t>We miss out on the linguistically relevant fact that </a:t>
            </a:r>
            <a:r>
              <a:rPr lang="en-GB" i="1" dirty="0" smtClean="0"/>
              <a:t>tall</a:t>
            </a:r>
            <a:r>
              <a:rPr lang="en-GB" dirty="0" smtClean="0"/>
              <a:t> somehow exhibits dependency on the noun it modifies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This isn’t just a property of vague adjectives. In talking about a </a:t>
            </a:r>
            <a:r>
              <a:rPr lang="en-GB" i="1" dirty="0" smtClean="0"/>
              <a:t>dead cat</a:t>
            </a:r>
            <a:r>
              <a:rPr lang="en-GB" dirty="0" smtClean="0"/>
              <a:t>, we are after all talking about something that is both dead and a cat. </a:t>
            </a:r>
          </a:p>
          <a:p>
            <a:pPr lvl="1"/>
            <a:r>
              <a:rPr lang="en-GB" dirty="0" smtClean="0"/>
              <a:t>So in some sense, we’d like to “slot” the meaning of the noun into the meaning of the adjective.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Suppose we think of </a:t>
            </a:r>
            <a:r>
              <a:rPr lang="en-GB" i="1" dirty="0" smtClean="0"/>
              <a:t>tall</a:t>
            </a:r>
            <a:r>
              <a:rPr lang="en-GB" dirty="0" smtClean="0"/>
              <a:t> in </a:t>
            </a:r>
            <a:r>
              <a:rPr lang="en-GB" i="1" dirty="0" smtClean="0"/>
              <a:t>tall woman</a:t>
            </a:r>
            <a:r>
              <a:rPr lang="en-GB" dirty="0" smtClean="0"/>
              <a:t> as slightly different from predicative </a:t>
            </a:r>
            <a:r>
              <a:rPr lang="en-GB" i="1" dirty="0" smtClean="0"/>
              <a:t>tall</a:t>
            </a:r>
            <a:r>
              <a:rPr lang="en-GB" dirty="0" smtClean="0"/>
              <a:t>.</a:t>
            </a:r>
          </a:p>
          <a:p>
            <a:r>
              <a:rPr lang="en-GB" dirty="0" smtClean="0"/>
              <a:t>Let’s say that, in this usage, </a:t>
            </a:r>
            <a:r>
              <a:rPr lang="en-GB" i="1" dirty="0" smtClean="0"/>
              <a:t>tall</a:t>
            </a:r>
            <a:r>
              <a:rPr lang="en-GB" dirty="0" smtClean="0"/>
              <a:t> is of a </a:t>
            </a:r>
            <a:r>
              <a:rPr lang="en-GB" b="1" dirty="0" smtClean="0"/>
              <a:t>different type</a:t>
            </a:r>
            <a:r>
              <a:rPr lang="en-GB" dirty="0" smtClean="0"/>
              <a:t>. Rather than an individual-sized hole, it’s got a property-sized hole.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755576" y="4725144"/>
            <a:ext cx="2519453" cy="1440160"/>
            <a:chOff x="1547664" y="1556792"/>
            <a:chExt cx="4594296" cy="2736304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7556" r="38000"/>
            <a:stretch>
              <a:fillRect/>
            </a:stretch>
          </p:blipFill>
          <p:spPr bwMode="auto">
            <a:xfrm>
              <a:off x="3131840" y="2924944"/>
              <a:ext cx="36004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" name="Group 26"/>
            <p:cNvGrpSpPr/>
            <p:nvPr/>
          </p:nvGrpSpPr>
          <p:grpSpPr>
            <a:xfrm>
              <a:off x="1547664" y="1556792"/>
              <a:ext cx="4594296" cy="2736304"/>
              <a:chOff x="1547664" y="1556792"/>
              <a:chExt cx="4594296" cy="2736304"/>
            </a:xfrm>
          </p:grpSpPr>
          <p:grpSp>
            <p:nvGrpSpPr>
              <p:cNvPr id="16" name="Group 25"/>
              <p:cNvGrpSpPr/>
              <p:nvPr/>
            </p:nvGrpSpPr>
            <p:grpSpPr>
              <a:xfrm>
                <a:off x="1547664" y="1556792"/>
                <a:ext cx="4594296" cy="2736304"/>
                <a:chOff x="1547664" y="1556792"/>
                <a:chExt cx="4594296" cy="2736304"/>
              </a:xfrm>
            </p:grpSpPr>
            <p:cxnSp>
              <p:nvCxnSpPr>
                <p:cNvPr id="19" name="Straight Arrow Connector 18"/>
                <p:cNvCxnSpPr/>
                <p:nvPr/>
              </p:nvCxnSpPr>
              <p:spPr>
                <a:xfrm>
                  <a:off x="3563888" y="2564904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5004047" y="2420887"/>
                  <a:ext cx="1084595" cy="584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TRUE</a:t>
                  </a:r>
                  <a:endParaRPr lang="en-GB" sz="1400" dirty="0"/>
                </a:p>
              </p:txBody>
            </p:sp>
            <p:cxnSp>
              <p:nvCxnSpPr>
                <p:cNvPr id="21" name="Straight Arrow Connector 20"/>
                <p:cNvCxnSpPr/>
                <p:nvPr/>
              </p:nvCxnSpPr>
              <p:spPr>
                <a:xfrm>
                  <a:off x="3563888" y="3275692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Box 21"/>
                <p:cNvSpPr txBox="1"/>
                <p:nvPr/>
              </p:nvSpPr>
              <p:spPr>
                <a:xfrm>
                  <a:off x="5004047" y="3131675"/>
                  <a:ext cx="1137913" cy="584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FALSE</a:t>
                  </a:r>
                  <a:endParaRPr lang="en-GB" sz="1400" dirty="0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1547664" y="1556792"/>
                  <a:ext cx="4464496" cy="273630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1979712" y="2420888"/>
                  <a:ext cx="792088" cy="936104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2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7556" r="38000"/>
                <a:stretch>
                  <a:fillRect/>
                </a:stretch>
              </p:blipFill>
              <p:spPr bwMode="auto">
                <a:xfrm>
                  <a:off x="3131840" y="2204864"/>
                  <a:ext cx="360040" cy="7200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3023828" y="3032956"/>
                <a:ext cx="576064" cy="36004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023828" y="3032956"/>
                <a:ext cx="504056" cy="43204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Group 28"/>
          <p:cNvGrpSpPr/>
          <p:nvPr/>
        </p:nvGrpSpPr>
        <p:grpSpPr>
          <a:xfrm>
            <a:off x="3635896" y="3933056"/>
            <a:ext cx="4824536" cy="2304256"/>
            <a:chOff x="3635896" y="3789040"/>
            <a:chExt cx="4824536" cy="2304256"/>
          </a:xfrm>
        </p:grpSpPr>
        <p:cxnSp>
          <p:nvCxnSpPr>
            <p:cNvPr id="11" name="Straight Arrow Connector 10"/>
            <p:cNvCxnSpPr/>
            <p:nvPr/>
          </p:nvCxnSpPr>
          <p:spPr>
            <a:xfrm rot="16200000" flipH="1">
              <a:off x="5518356" y="5407434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3635896" y="3789040"/>
              <a:ext cx="4824536" cy="2304256"/>
              <a:chOff x="3635896" y="3861048"/>
              <a:chExt cx="4824536" cy="230425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635896" y="3861048"/>
                <a:ext cx="4824536" cy="230425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495945" y="4585243"/>
                <a:ext cx="649832" cy="337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TRUE</a:t>
                </a:r>
                <a:endParaRPr lang="en-GB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495945" y="5235106"/>
                <a:ext cx="692503" cy="337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FALSE</a:t>
                </a:r>
                <a:endParaRPr lang="en-GB" dirty="0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 rot="5400000" flipH="1" flipV="1">
                <a:off x="5519870" y="4551568"/>
                <a:ext cx="658359" cy="151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6122902" y="4751284"/>
                <a:ext cx="1304392" cy="3146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6122902" y="5399696"/>
                <a:ext cx="1304392" cy="145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3923928" y="4509120"/>
                <a:ext cx="1728192" cy="1224136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5344366" y="6237312"/>
            <a:ext cx="174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[[tall]] (attributive)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475656" y="6237312"/>
            <a:ext cx="1030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[[woman]]</a:t>
            </a:r>
            <a:endParaRPr lang="en-GB" dirty="0"/>
          </a:p>
        </p:txBody>
      </p:sp>
      <p:sp>
        <p:nvSpPr>
          <p:cNvPr id="41" name="Curved Down Arrow 40"/>
          <p:cNvSpPr/>
          <p:nvPr/>
        </p:nvSpPr>
        <p:spPr>
          <a:xfrm>
            <a:off x="1691680" y="3933056"/>
            <a:ext cx="3024336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7384"/>
            <a:ext cx="7772400" cy="1143000"/>
          </a:xfrm>
        </p:spPr>
        <p:txBody>
          <a:bodyPr/>
          <a:lstStyle/>
          <a:p>
            <a:r>
              <a:rPr lang="en-GB" dirty="0" smtClean="0"/>
              <a:t>Take 2 continued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4077072"/>
            <a:ext cx="7772400" cy="2520280"/>
          </a:xfrm>
        </p:spPr>
        <p:txBody>
          <a:bodyPr/>
          <a:lstStyle/>
          <a:p>
            <a:r>
              <a:rPr lang="en-GB" dirty="0" smtClean="0"/>
              <a:t>We can think of </a:t>
            </a:r>
            <a:r>
              <a:rPr lang="en-GB" dirty="0" smtClean="0"/>
              <a:t>attributive </a:t>
            </a:r>
            <a:r>
              <a:rPr lang="en-GB" i="1" dirty="0" smtClean="0"/>
              <a:t>tall </a:t>
            </a:r>
            <a:r>
              <a:rPr lang="en-GB" dirty="0" smtClean="0"/>
              <a:t>as something which:</a:t>
            </a:r>
          </a:p>
          <a:p>
            <a:pPr lvl="1"/>
            <a:r>
              <a:rPr lang="en-GB" dirty="0" smtClean="0"/>
              <a:t>Expects another property </a:t>
            </a:r>
            <a:r>
              <a:rPr lang="en-GB" dirty="0" smtClean="0"/>
              <a:t>(of type &lt;</a:t>
            </a:r>
            <a:r>
              <a:rPr lang="en-GB" dirty="0" err="1" smtClean="0"/>
              <a:t>e,t</a:t>
            </a:r>
            <a:r>
              <a:rPr lang="en-GB" dirty="0" smtClean="0"/>
              <a:t>&gt;) to </a:t>
            </a:r>
            <a:r>
              <a:rPr lang="en-GB" dirty="0" smtClean="0"/>
              <a:t>saturate it.</a:t>
            </a:r>
          </a:p>
          <a:p>
            <a:pPr lvl="1"/>
            <a:r>
              <a:rPr lang="en-GB" dirty="0" smtClean="0"/>
              <a:t>Returns a meaning something like the following:</a:t>
            </a:r>
          </a:p>
          <a:p>
            <a:pPr lvl="2"/>
            <a:r>
              <a:rPr lang="en-GB" dirty="0" smtClean="0"/>
              <a:t>Take the meaning of </a:t>
            </a:r>
            <a:r>
              <a:rPr lang="en-GB" i="1" dirty="0" smtClean="0"/>
              <a:t>woman</a:t>
            </a:r>
            <a:r>
              <a:rPr lang="en-GB" dirty="0" smtClean="0"/>
              <a:t> and apply it to some </a:t>
            </a:r>
            <a:r>
              <a:rPr lang="en-GB" i="1" dirty="0" smtClean="0"/>
              <a:t>x</a:t>
            </a:r>
            <a:r>
              <a:rPr lang="en-GB" dirty="0" smtClean="0"/>
              <a:t> to saturate the predicate</a:t>
            </a:r>
          </a:p>
          <a:p>
            <a:pPr lvl="2"/>
            <a:r>
              <a:rPr lang="en-GB" dirty="0" smtClean="0"/>
              <a:t>Take the result and apply </a:t>
            </a:r>
            <a:r>
              <a:rPr lang="en-GB" i="1" dirty="0" smtClean="0"/>
              <a:t>tall </a:t>
            </a:r>
            <a:r>
              <a:rPr lang="en-GB" dirty="0" smtClean="0"/>
              <a:t>to it.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3635896" y="1187460"/>
            <a:ext cx="4824536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495945" y="1911655"/>
            <a:ext cx="649832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495945" y="2561518"/>
            <a:ext cx="692503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5519870" y="1877980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122902" y="2077696"/>
            <a:ext cx="1304392" cy="314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22902" y="2726108"/>
            <a:ext cx="1304392" cy="14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5518356" y="2733846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55576" y="2051556"/>
            <a:ext cx="2519453" cy="1440160"/>
            <a:chOff x="1547664" y="1556792"/>
            <a:chExt cx="4594296" cy="2736304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7556" r="38000"/>
            <a:stretch>
              <a:fillRect/>
            </a:stretch>
          </p:blipFill>
          <p:spPr bwMode="auto">
            <a:xfrm>
              <a:off x="3131840" y="2924944"/>
              <a:ext cx="36004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oup 26"/>
            <p:cNvGrpSpPr/>
            <p:nvPr/>
          </p:nvGrpSpPr>
          <p:grpSpPr>
            <a:xfrm>
              <a:off x="1547664" y="1556792"/>
              <a:ext cx="4594296" cy="2736304"/>
              <a:chOff x="1547664" y="1556792"/>
              <a:chExt cx="4594296" cy="2736304"/>
            </a:xfrm>
          </p:grpSpPr>
          <p:grpSp>
            <p:nvGrpSpPr>
              <p:cNvPr id="17" name="Group 25"/>
              <p:cNvGrpSpPr/>
              <p:nvPr/>
            </p:nvGrpSpPr>
            <p:grpSpPr>
              <a:xfrm>
                <a:off x="1547664" y="1556792"/>
                <a:ext cx="4594296" cy="2736304"/>
                <a:chOff x="1547664" y="1556792"/>
                <a:chExt cx="4594296" cy="2736304"/>
              </a:xfrm>
            </p:grpSpPr>
            <p:cxnSp>
              <p:nvCxnSpPr>
                <p:cNvPr id="20" name="Straight Arrow Connector 19"/>
                <p:cNvCxnSpPr/>
                <p:nvPr/>
              </p:nvCxnSpPr>
              <p:spPr>
                <a:xfrm>
                  <a:off x="3563888" y="2564904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5004047" y="2420887"/>
                  <a:ext cx="1084595" cy="584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TRUE</a:t>
                  </a:r>
                  <a:endParaRPr lang="en-GB" sz="1400" dirty="0"/>
                </a:p>
              </p:txBody>
            </p:sp>
            <p:cxnSp>
              <p:nvCxnSpPr>
                <p:cNvPr id="22" name="Straight Arrow Connector 21"/>
                <p:cNvCxnSpPr/>
                <p:nvPr/>
              </p:nvCxnSpPr>
              <p:spPr>
                <a:xfrm>
                  <a:off x="3563888" y="3275692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5004047" y="3131675"/>
                  <a:ext cx="1137913" cy="584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FALSE</a:t>
                  </a:r>
                  <a:endParaRPr lang="en-GB" sz="1400" dirty="0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547664" y="1556792"/>
                  <a:ext cx="4464496" cy="273630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1979712" y="2420888"/>
                  <a:ext cx="792088" cy="936104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2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7556" r="38000"/>
                <a:stretch>
                  <a:fillRect/>
                </a:stretch>
              </p:blipFill>
              <p:spPr bwMode="auto">
                <a:xfrm>
                  <a:off x="3131840" y="2204864"/>
                  <a:ext cx="360040" cy="7200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3023828" y="3032956"/>
                <a:ext cx="576064" cy="36004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023828" y="3032956"/>
                <a:ext cx="504056" cy="43204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Oval 26"/>
          <p:cNvSpPr/>
          <p:nvPr/>
        </p:nvSpPr>
        <p:spPr>
          <a:xfrm>
            <a:off x="3923928" y="1835532"/>
            <a:ext cx="1728192" cy="122413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344366" y="3563724"/>
            <a:ext cx="174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[[tall]] (attributive)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475656" y="3563724"/>
            <a:ext cx="1030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[[woman]]</a:t>
            </a:r>
            <a:endParaRPr lang="en-GB" dirty="0"/>
          </a:p>
        </p:txBody>
      </p:sp>
      <p:sp>
        <p:nvSpPr>
          <p:cNvPr id="30" name="Curved Down Arrow 29"/>
          <p:cNvSpPr/>
          <p:nvPr/>
        </p:nvSpPr>
        <p:spPr>
          <a:xfrm>
            <a:off x="1691680" y="1259468"/>
            <a:ext cx="3024336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7384"/>
            <a:ext cx="7772400" cy="1143000"/>
          </a:xfrm>
        </p:spPr>
        <p:txBody>
          <a:bodyPr/>
          <a:lstStyle/>
          <a:p>
            <a:r>
              <a:rPr lang="en-GB" dirty="0" smtClean="0"/>
              <a:t>Take 2 continued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4077072"/>
            <a:ext cx="7772400" cy="252028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Note that </a:t>
            </a:r>
            <a:r>
              <a:rPr lang="en-GB" i="1" dirty="0" smtClean="0"/>
              <a:t>tall</a:t>
            </a:r>
            <a:r>
              <a:rPr lang="en-GB" dirty="0" smtClean="0"/>
              <a:t> in this kind of usage is no longer of type &lt;</a:t>
            </a:r>
            <a:r>
              <a:rPr lang="en-GB" i="1" dirty="0" err="1" smtClean="0"/>
              <a:t>e,t</a:t>
            </a:r>
            <a:r>
              <a:rPr lang="en-GB" dirty="0" smtClean="0"/>
              <a:t>&gt;</a:t>
            </a:r>
          </a:p>
          <a:p>
            <a:pPr lvl="1"/>
            <a:r>
              <a:rPr lang="en-GB" dirty="0" smtClean="0"/>
              <a:t>It’s not a function from individuals to truth values.</a:t>
            </a:r>
          </a:p>
          <a:p>
            <a:r>
              <a:rPr lang="en-GB" dirty="0" smtClean="0"/>
              <a:t>Rather, it’s of type </a:t>
            </a:r>
            <a:r>
              <a:rPr lang="en-GB" b="1" i="1" dirty="0" smtClean="0"/>
              <a:t>&lt;&lt;</a:t>
            </a:r>
            <a:r>
              <a:rPr lang="en-GB" b="1" i="1" dirty="0" err="1" smtClean="0"/>
              <a:t>e,t</a:t>
            </a:r>
            <a:r>
              <a:rPr lang="en-GB" b="1" i="1" dirty="0" smtClean="0"/>
              <a:t>&gt;,&lt;</a:t>
            </a:r>
            <a:r>
              <a:rPr lang="en-GB" b="1" i="1" dirty="0" err="1" smtClean="0"/>
              <a:t>e,t</a:t>
            </a:r>
            <a:r>
              <a:rPr lang="en-GB" b="1" i="1" dirty="0" smtClean="0"/>
              <a:t>&gt;&gt;</a:t>
            </a:r>
          </a:p>
          <a:p>
            <a:pPr lvl="1"/>
            <a:r>
              <a:rPr lang="en-GB" dirty="0" smtClean="0"/>
              <a:t>I.e. Something that takes a predicate and returns a new predicate.</a:t>
            </a:r>
          </a:p>
          <a:p>
            <a:pPr lvl="1"/>
            <a:r>
              <a:rPr lang="en-GB" dirty="0" smtClean="0"/>
              <a:t>Alternatively: a function from a set-denoting expression to another set-denoting expression</a:t>
            </a:r>
          </a:p>
        </p:txBody>
      </p:sp>
      <p:sp>
        <p:nvSpPr>
          <p:cNvPr id="7" name="Oval 6"/>
          <p:cNvSpPr/>
          <p:nvPr/>
        </p:nvSpPr>
        <p:spPr>
          <a:xfrm>
            <a:off x="3635896" y="1187460"/>
            <a:ext cx="4824536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495945" y="1911655"/>
            <a:ext cx="649832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495945" y="2561518"/>
            <a:ext cx="692503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5519870" y="1877980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122902" y="2077696"/>
            <a:ext cx="1304392" cy="314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22902" y="2726108"/>
            <a:ext cx="1304392" cy="14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5518356" y="2733846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3"/>
          <p:cNvGrpSpPr/>
          <p:nvPr/>
        </p:nvGrpSpPr>
        <p:grpSpPr>
          <a:xfrm>
            <a:off x="755576" y="2051556"/>
            <a:ext cx="2519453" cy="1440160"/>
            <a:chOff x="1547664" y="1556792"/>
            <a:chExt cx="4594296" cy="2736304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7556" r="38000"/>
            <a:stretch>
              <a:fillRect/>
            </a:stretch>
          </p:blipFill>
          <p:spPr bwMode="auto">
            <a:xfrm>
              <a:off x="3131840" y="2924944"/>
              <a:ext cx="36004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26"/>
            <p:cNvGrpSpPr/>
            <p:nvPr/>
          </p:nvGrpSpPr>
          <p:grpSpPr>
            <a:xfrm>
              <a:off x="1547664" y="1556792"/>
              <a:ext cx="4594296" cy="2736304"/>
              <a:chOff x="1547664" y="1556792"/>
              <a:chExt cx="4594296" cy="2736304"/>
            </a:xfrm>
          </p:grpSpPr>
          <p:grpSp>
            <p:nvGrpSpPr>
              <p:cNvPr id="5" name="Group 25"/>
              <p:cNvGrpSpPr/>
              <p:nvPr/>
            </p:nvGrpSpPr>
            <p:grpSpPr>
              <a:xfrm>
                <a:off x="1547664" y="1556792"/>
                <a:ext cx="4594296" cy="2736304"/>
                <a:chOff x="1547664" y="1556792"/>
                <a:chExt cx="4594296" cy="2736304"/>
              </a:xfrm>
            </p:grpSpPr>
            <p:cxnSp>
              <p:nvCxnSpPr>
                <p:cNvPr id="20" name="Straight Arrow Connector 19"/>
                <p:cNvCxnSpPr/>
                <p:nvPr/>
              </p:nvCxnSpPr>
              <p:spPr>
                <a:xfrm>
                  <a:off x="3563888" y="2564904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5004047" y="2420887"/>
                  <a:ext cx="1084595" cy="584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TRUE</a:t>
                  </a:r>
                  <a:endParaRPr lang="en-GB" sz="1400" dirty="0"/>
                </a:p>
              </p:txBody>
            </p:sp>
            <p:cxnSp>
              <p:nvCxnSpPr>
                <p:cNvPr id="22" name="Straight Arrow Connector 21"/>
                <p:cNvCxnSpPr/>
                <p:nvPr/>
              </p:nvCxnSpPr>
              <p:spPr>
                <a:xfrm>
                  <a:off x="3563888" y="3275692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5004047" y="3131675"/>
                  <a:ext cx="1137913" cy="584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/>
                    <a:t>FALSE</a:t>
                  </a:r>
                  <a:endParaRPr lang="en-GB" sz="1400" dirty="0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547664" y="1556792"/>
                  <a:ext cx="4464496" cy="273630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1979712" y="2420888"/>
                  <a:ext cx="792088" cy="936104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2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7556" r="38000"/>
                <a:stretch>
                  <a:fillRect/>
                </a:stretch>
              </p:blipFill>
              <p:spPr bwMode="auto">
                <a:xfrm>
                  <a:off x="3131840" y="2204864"/>
                  <a:ext cx="360040" cy="7200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3023828" y="3032956"/>
                <a:ext cx="576064" cy="36004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023828" y="3032956"/>
                <a:ext cx="504056" cy="43204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Oval 26"/>
          <p:cNvSpPr/>
          <p:nvPr/>
        </p:nvSpPr>
        <p:spPr>
          <a:xfrm>
            <a:off x="3923928" y="1835532"/>
            <a:ext cx="1728192" cy="122413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344366" y="3563724"/>
            <a:ext cx="174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[[tall]] (attributive)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475656" y="3563724"/>
            <a:ext cx="1030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[[woman]]</a:t>
            </a:r>
            <a:endParaRPr lang="en-GB" dirty="0"/>
          </a:p>
        </p:txBody>
      </p:sp>
      <p:sp>
        <p:nvSpPr>
          <p:cNvPr id="30" name="Curved Down Arrow 29"/>
          <p:cNvSpPr/>
          <p:nvPr/>
        </p:nvSpPr>
        <p:spPr>
          <a:xfrm>
            <a:off x="1691680" y="1259468"/>
            <a:ext cx="3024336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 2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Observe that if we think of attributive </a:t>
            </a:r>
            <a:r>
              <a:rPr lang="en-GB" i="1" dirty="0" smtClean="0"/>
              <a:t>tall</a:t>
            </a:r>
            <a:r>
              <a:rPr lang="en-GB" dirty="0" smtClean="0"/>
              <a:t> as &lt;&lt;</a:t>
            </a:r>
            <a:r>
              <a:rPr lang="en-GB" dirty="0" err="1" smtClean="0"/>
              <a:t>e,t</a:t>
            </a:r>
            <a:r>
              <a:rPr lang="en-GB" dirty="0" smtClean="0"/>
              <a:t>&gt;,&lt;</a:t>
            </a:r>
            <a:r>
              <a:rPr lang="en-GB" dirty="0" err="1" smtClean="0"/>
              <a:t>e,t</a:t>
            </a:r>
            <a:r>
              <a:rPr lang="en-GB" dirty="0" smtClean="0"/>
              <a:t>&gt;&gt;, we have introduced a </a:t>
            </a:r>
            <a:r>
              <a:rPr lang="en-GB" b="1" dirty="0" smtClean="0"/>
              <a:t>higher-order</a:t>
            </a:r>
            <a:r>
              <a:rPr lang="en-GB" dirty="0" smtClean="0"/>
              <a:t> notion into our formal language.</a:t>
            </a:r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 smtClean="0"/>
              <a:t>are no longer dealing with a simple predicate (that applies to individuals), but with a predicate that applies to predicates.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arising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So now we have two alternative analyses for </a:t>
            </a:r>
            <a:r>
              <a:rPr lang="en-GB" i="1" dirty="0" smtClean="0"/>
              <a:t>tall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As a simple predicate (&lt;</a:t>
            </a:r>
            <a:r>
              <a:rPr lang="en-GB" dirty="0" err="1" smtClean="0"/>
              <a:t>e,t</a:t>
            </a:r>
            <a:r>
              <a:rPr lang="en-GB" dirty="0" smtClean="0"/>
              <a:t>&gt;) in </a:t>
            </a:r>
            <a:r>
              <a:rPr lang="en-GB" i="1" dirty="0" smtClean="0"/>
              <a:t>Jacqui is tall</a:t>
            </a:r>
          </a:p>
          <a:p>
            <a:pPr lvl="1"/>
            <a:r>
              <a:rPr lang="en-GB" dirty="0" smtClean="0"/>
              <a:t>As a function from predicates to predicates (&lt;&lt;</a:t>
            </a:r>
            <a:r>
              <a:rPr lang="en-GB" dirty="0" err="1" smtClean="0"/>
              <a:t>e,t</a:t>
            </a:r>
            <a:r>
              <a:rPr lang="en-GB" dirty="0" smtClean="0"/>
              <a:t>&gt;,&lt;</a:t>
            </a:r>
            <a:r>
              <a:rPr lang="en-GB" dirty="0" err="1" smtClean="0"/>
              <a:t>e,t</a:t>
            </a:r>
            <a:r>
              <a:rPr lang="en-GB" dirty="0" smtClean="0"/>
              <a:t>&gt;&gt;) in </a:t>
            </a:r>
            <a:r>
              <a:rPr lang="en-GB" i="1" dirty="0" smtClean="0"/>
              <a:t>Jacqui is a tall woman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This raises the question of whether we should think of these as two different lexical entries.</a:t>
            </a:r>
          </a:p>
          <a:p>
            <a:pPr lvl="1"/>
            <a:r>
              <a:rPr lang="en-GB" dirty="0" smtClean="0"/>
              <a:t>We won’t resolve this issue here, but it’s worth noting that we don’t have to.</a:t>
            </a:r>
          </a:p>
          <a:p>
            <a:pPr lvl="1"/>
            <a:r>
              <a:rPr lang="en-GB" dirty="0" smtClean="0"/>
              <a:t>We could think of one of them as the </a:t>
            </a:r>
            <a:r>
              <a:rPr lang="en-GB" b="1" dirty="0" smtClean="0"/>
              <a:t>basic type</a:t>
            </a:r>
            <a:r>
              <a:rPr lang="en-GB" dirty="0" smtClean="0"/>
              <a:t> and assume an operation that, in a given context, changes that type to another type.</a:t>
            </a:r>
          </a:p>
          <a:p>
            <a:pPr lvl="2"/>
            <a:r>
              <a:rPr lang="en-GB" b="1" dirty="0" smtClean="0"/>
              <a:t>Formally, this process is known as type-shifting or type coercion.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Modification:</a:t>
            </a:r>
          </a:p>
          <a:p>
            <a:pPr lvl="1"/>
            <a:r>
              <a:rPr lang="en-GB" dirty="0" smtClean="0"/>
              <a:t>How adjectives modify nouns</a:t>
            </a:r>
          </a:p>
          <a:p>
            <a:pPr lvl="1"/>
            <a:r>
              <a:rPr lang="en-GB" dirty="0" smtClean="0"/>
              <a:t>The problem of vagueness</a:t>
            </a:r>
          </a:p>
          <a:p>
            <a:pPr lvl="1"/>
            <a:r>
              <a:rPr lang="en-GB" dirty="0" smtClean="0"/>
              <a:t>Different types of adjectives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Virtues and failures of take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main problem with this analysis is that we’re positing a kind of ambiguity. We’re effectively saying that adjectives can have two interpretations, depending on the context they’re in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(We should avoid proliferation unless it’s absolutely necessary)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But </a:t>
            </a:r>
            <a:r>
              <a:rPr lang="en-GB" dirty="0" smtClean="0"/>
              <a:t>the advantage is that we now have a picture that seems to match our intuitions:</a:t>
            </a:r>
          </a:p>
          <a:p>
            <a:pPr lvl="1"/>
            <a:r>
              <a:rPr lang="en-GB" dirty="0" smtClean="0"/>
              <a:t>In </a:t>
            </a:r>
            <a:r>
              <a:rPr lang="en-GB" i="1" dirty="0" smtClean="0"/>
              <a:t>tall woman</a:t>
            </a:r>
            <a:r>
              <a:rPr lang="en-GB" dirty="0" smtClean="0"/>
              <a:t>, we’re talking about </a:t>
            </a:r>
            <a:r>
              <a:rPr lang="en-GB" i="1" dirty="0" smtClean="0"/>
              <a:t>women</a:t>
            </a:r>
            <a:r>
              <a:rPr lang="en-GB" dirty="0" smtClean="0"/>
              <a:t> who are tall, not just </a:t>
            </a:r>
            <a:r>
              <a:rPr lang="en-GB" i="1" dirty="0" smtClean="0"/>
              <a:t>tall </a:t>
            </a:r>
            <a:r>
              <a:rPr lang="en-GB" dirty="0" smtClean="0"/>
              <a:t>things.</a:t>
            </a:r>
          </a:p>
          <a:p>
            <a:pPr lvl="1"/>
            <a:r>
              <a:rPr lang="en-GB" dirty="0" smtClean="0"/>
              <a:t>This could be advantageous in vague cases.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Vagueness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Consider these different worlds or situations:</a:t>
            </a:r>
          </a:p>
          <a:p>
            <a:pPr lvl="1"/>
            <a:r>
              <a:rPr lang="en-GB" dirty="0" smtClean="0"/>
              <a:t>Jacqui finds herself in a roomful of tall people. Some of the women are taller than her.</a:t>
            </a:r>
          </a:p>
          <a:p>
            <a:pPr lvl="2"/>
            <a:r>
              <a:rPr lang="en-GB" dirty="0" smtClean="0"/>
              <a:t>Do we still want to say that Jacqui is a </a:t>
            </a:r>
            <a:r>
              <a:rPr lang="en-GB" i="1" dirty="0" smtClean="0"/>
              <a:t>tall woman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Jacqui finds herself surrounded by tall buildings (all of which are way taller than she is)</a:t>
            </a:r>
          </a:p>
          <a:p>
            <a:pPr lvl="2"/>
            <a:r>
              <a:rPr lang="en-GB" dirty="0" smtClean="0"/>
              <a:t>Do we still want to say that Jacqui is a </a:t>
            </a:r>
            <a:r>
              <a:rPr lang="en-GB" i="1" dirty="0" smtClean="0"/>
              <a:t>tall woman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Consider:</a:t>
            </a:r>
          </a:p>
          <a:p>
            <a:pPr lvl="1"/>
            <a:r>
              <a:rPr lang="en-GB" dirty="0" smtClean="0"/>
              <a:t>Jacqui is a tall woman.</a:t>
            </a:r>
          </a:p>
          <a:p>
            <a:pPr lvl="1"/>
            <a:r>
              <a:rPr lang="en-GB" dirty="0" smtClean="0"/>
              <a:t>Jacqui is a footballer.</a:t>
            </a:r>
          </a:p>
          <a:p>
            <a:pPr lvl="1"/>
            <a:r>
              <a:rPr lang="en-GB" dirty="0" smtClean="0"/>
              <a:t>Does it follow that Jacqui is a tall footballer?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Vagueness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Vague modifiers seem to require a </a:t>
            </a:r>
            <a:r>
              <a:rPr lang="en-GB" b="1" dirty="0" smtClean="0"/>
              <a:t>standard of comparison</a:t>
            </a:r>
            <a:r>
              <a:rPr lang="en-GB" dirty="0" smtClean="0"/>
              <a:t>. </a:t>
            </a:r>
          </a:p>
          <a:p>
            <a:pPr lvl="1"/>
            <a:r>
              <a:rPr lang="en-GB" i="1" dirty="0" smtClean="0"/>
              <a:t>[[tall N]] = </a:t>
            </a:r>
            <a:r>
              <a:rPr lang="en-GB" dirty="0" smtClean="0"/>
              <a:t>“tall compared to the average N”</a:t>
            </a:r>
          </a:p>
          <a:p>
            <a:pPr lvl="1"/>
            <a:r>
              <a:rPr lang="en-GB" dirty="0" smtClean="0"/>
              <a:t>The above examples suggest that this interpretation is quite robust and (often) independent of the other things in context to which an individual might be compared.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This is an advantage of the &lt;&lt;</a:t>
            </a:r>
            <a:r>
              <a:rPr lang="en-GB" dirty="0" err="1" smtClean="0"/>
              <a:t>e,t</a:t>
            </a:r>
            <a:r>
              <a:rPr lang="en-GB" dirty="0" smtClean="0"/>
              <a:t>&gt;,&lt;</a:t>
            </a:r>
            <a:r>
              <a:rPr lang="en-GB" dirty="0" err="1" smtClean="0"/>
              <a:t>e,t</a:t>
            </a:r>
            <a:r>
              <a:rPr lang="en-GB" dirty="0" smtClean="0"/>
              <a:t>&gt;&gt; analysis: </a:t>
            </a:r>
            <a:r>
              <a:rPr lang="en-GB" i="1" dirty="0" smtClean="0"/>
              <a:t>tall</a:t>
            </a:r>
            <a:r>
              <a:rPr lang="en-GB" dirty="0" smtClean="0"/>
              <a:t> is directly predicated of the set of things which are women only.</a:t>
            </a:r>
          </a:p>
          <a:p>
            <a:endParaRPr lang="en-GB" dirty="0" smtClean="0"/>
          </a:p>
          <a:p>
            <a:r>
              <a:rPr lang="en-GB" dirty="0" smtClean="0"/>
              <a:t>(Compare to the “overlay” analysis)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Formalising the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293096"/>
            <a:ext cx="7772400" cy="172670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Remember: </a:t>
            </a:r>
            <a:r>
              <a:rPr lang="en-GB" i="1" dirty="0" smtClean="0"/>
              <a:t>x is a tall P </a:t>
            </a:r>
            <a:r>
              <a:rPr lang="en-GB" i="1" dirty="0" smtClean="0">
                <a:sym typeface="Wingdings" pitchFamily="2" charset="2"/>
              </a:rPr>
              <a:t> x is tall and x is P</a:t>
            </a:r>
          </a:p>
          <a:p>
            <a:endParaRPr lang="en-GB" i="1" dirty="0" smtClean="0">
              <a:sym typeface="Wingdings" pitchFamily="2" charset="2"/>
            </a:endParaRPr>
          </a:p>
          <a:p>
            <a:endParaRPr lang="en-GB" i="1" dirty="0" smtClean="0">
              <a:sym typeface="Wingdings" pitchFamily="2" charset="2"/>
            </a:endParaRPr>
          </a:p>
          <a:p>
            <a:r>
              <a:rPr lang="en-GB" i="1" dirty="0" smtClean="0">
                <a:sym typeface="Wingdings" pitchFamily="2" charset="2"/>
              </a:rPr>
              <a:t>(Take some predicate P and some variable x, apply P to x and apply tall to x)</a:t>
            </a:r>
            <a:endParaRPr lang="en-GB" i="1" dirty="0"/>
          </a:p>
        </p:txBody>
      </p:sp>
      <p:sp>
        <p:nvSpPr>
          <p:cNvPr id="4" name="Oval 3"/>
          <p:cNvSpPr/>
          <p:nvPr/>
        </p:nvSpPr>
        <p:spPr>
          <a:xfrm>
            <a:off x="3635896" y="1547500"/>
            <a:ext cx="4824536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495945" y="2271695"/>
            <a:ext cx="649832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495945" y="2921558"/>
            <a:ext cx="692503" cy="337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519870" y="2238020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122902" y="2437736"/>
            <a:ext cx="1304392" cy="314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122902" y="3086148"/>
            <a:ext cx="1304392" cy="14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5518356" y="3093886"/>
            <a:ext cx="658359" cy="15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19672" y="2942181"/>
            <a:ext cx="750277" cy="8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11760" y="2852936"/>
            <a:ext cx="594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TRUE</a:t>
            </a:r>
            <a:endParaRPr lang="en-GB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19672" y="3316280"/>
            <a:ext cx="750277" cy="8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35815" y="3212976"/>
            <a:ext cx="624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FALSE</a:t>
            </a:r>
            <a:endParaRPr lang="en-GB" sz="1400" dirty="0"/>
          </a:p>
        </p:txBody>
      </p:sp>
      <p:sp>
        <p:nvSpPr>
          <p:cNvPr id="21" name="Oval 20"/>
          <p:cNvSpPr/>
          <p:nvPr/>
        </p:nvSpPr>
        <p:spPr>
          <a:xfrm>
            <a:off x="755576" y="2411596"/>
            <a:ext cx="2448272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992506" y="2866383"/>
            <a:ext cx="434371" cy="49268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923928" y="2195572"/>
            <a:ext cx="1728192" cy="122413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344366" y="3923764"/>
            <a:ext cx="2520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attributive adjective </a:t>
            </a:r>
            <a:r>
              <a:rPr lang="en-GB" i="1" dirty="0" smtClean="0"/>
              <a:t>tall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115616" y="3861048"/>
            <a:ext cx="2036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nominal predicate P</a:t>
            </a:r>
            <a:endParaRPr lang="en-GB" dirty="0"/>
          </a:p>
        </p:txBody>
      </p:sp>
      <p:sp>
        <p:nvSpPr>
          <p:cNvPr id="27" name="Curved Down Arrow 26"/>
          <p:cNvSpPr/>
          <p:nvPr/>
        </p:nvSpPr>
        <p:spPr>
          <a:xfrm>
            <a:off x="1691680" y="1619508"/>
            <a:ext cx="3024336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836590" y="4844008"/>
          <a:ext cx="3103562" cy="457200"/>
        </p:xfrm>
        <a:graphic>
          <a:graphicData uri="http://schemas.openxmlformats.org/presentationml/2006/ole">
            <p:oleObj spid="_x0000_s3075" name="Equation" r:id="rId3" imgW="17269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through 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i="1" dirty="0" smtClean="0"/>
              <a:t>Jacqui is a tall woman</a:t>
            </a:r>
          </a:p>
          <a:p>
            <a:endParaRPr lang="en-GB" i="1" dirty="0" smtClean="0"/>
          </a:p>
          <a:p>
            <a:endParaRPr lang="en-GB" i="1" dirty="0" smtClean="0"/>
          </a:p>
          <a:p>
            <a:r>
              <a:rPr lang="en-GB" dirty="0" smtClean="0"/>
              <a:t>We apply lambda conversion, first with </a:t>
            </a:r>
            <a:r>
              <a:rPr lang="en-GB" i="1" dirty="0" smtClean="0"/>
              <a:t>woman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And then with </a:t>
            </a:r>
            <a:r>
              <a:rPr lang="en-GB" i="1" dirty="0" smtClean="0"/>
              <a:t>Jacqui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411760" y="2204864"/>
          <a:ext cx="3103562" cy="457200"/>
        </p:xfrm>
        <a:graphic>
          <a:graphicData uri="http://schemas.openxmlformats.org/presentationml/2006/ole">
            <p:oleObj spid="_x0000_s4098" name="Equation" r:id="rId3" imgW="1726920" imgH="2538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320925" y="3243263"/>
          <a:ext cx="3286125" cy="777875"/>
        </p:xfrm>
        <a:graphic>
          <a:graphicData uri="http://schemas.openxmlformats.org/presentationml/2006/ole">
            <p:oleObj spid="_x0000_s4099" name="Equation" r:id="rId4" imgW="1828800" imgH="4316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544763" y="4883150"/>
          <a:ext cx="2874962" cy="777875"/>
        </p:xfrm>
        <a:graphic>
          <a:graphicData uri="http://schemas.openxmlformats.org/presentationml/2006/ole">
            <p:oleObj spid="_x0000_s4100" name="Equation" r:id="rId5" imgW="16002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Composing the meaning of </a:t>
            </a:r>
            <a:r>
              <a:rPr lang="en-GB" i="1" dirty="0" smtClean="0"/>
              <a:t>tall woman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4078813"/>
            <a:ext cx="162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</a:t>
            </a:r>
            <a:r>
              <a:rPr lang="en-GB" dirty="0" smtClean="0"/>
              <a:t>all</a:t>
            </a:r>
          </a:p>
          <a:p>
            <a:r>
              <a:rPr lang="en-GB" dirty="0" smtClean="0"/>
              <a:t>&lt;&lt;</a:t>
            </a:r>
            <a:r>
              <a:rPr lang="en-GB" dirty="0" err="1" smtClean="0"/>
              <a:t>e,t</a:t>
            </a:r>
            <a:r>
              <a:rPr lang="en-GB" dirty="0" smtClean="0"/>
              <a:t>&gt;,&lt;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  <a:endParaRPr lang="en-GB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627784" y="4941168"/>
          <a:ext cx="2303463" cy="388938"/>
        </p:xfrm>
        <a:graphic>
          <a:graphicData uri="http://schemas.openxmlformats.org/presentationml/2006/ole">
            <p:oleObj spid="_x0000_s44034" name="Equation" r:id="rId3" imgW="1282680" imgH="215640" progId="Equation.3">
              <p:embed/>
            </p:oleObj>
          </a:graphicData>
        </a:graphic>
      </p:graphicFrame>
      <p:sp>
        <p:nvSpPr>
          <p:cNvPr id="10" name="Oval 9"/>
          <p:cNvSpPr/>
          <p:nvPr/>
        </p:nvSpPr>
        <p:spPr>
          <a:xfrm>
            <a:off x="3275856" y="4365104"/>
            <a:ext cx="504056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 rot="16841836">
            <a:off x="2581149" y="4874913"/>
            <a:ext cx="504056" cy="39979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084168" y="5180999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attributive meaning of tall requires that we first saturate it with a predicate </a:t>
            </a:r>
            <a:r>
              <a:rPr lang="en-GB" b="1" dirty="0" smtClean="0"/>
              <a:t>P</a:t>
            </a:r>
            <a:r>
              <a:rPr lang="en-GB" dirty="0" smtClean="0"/>
              <a:t> of type &lt;</a:t>
            </a:r>
            <a:r>
              <a:rPr lang="en-GB" dirty="0" err="1" smtClean="0"/>
              <a:t>e,t</a:t>
            </a:r>
            <a:r>
              <a:rPr lang="en-GB" dirty="0" smtClean="0"/>
              <a:t>&gt;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Composing the meaning of </a:t>
            </a:r>
            <a:r>
              <a:rPr lang="en-GB" i="1" dirty="0" smtClean="0"/>
              <a:t>tall woman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75096" y="4078813"/>
            <a:ext cx="1646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</a:t>
            </a:r>
            <a:r>
              <a:rPr lang="en-GB" dirty="0" smtClean="0"/>
              <a:t>all</a:t>
            </a:r>
          </a:p>
          <a:p>
            <a:r>
              <a:rPr lang="en-GB" dirty="0" smtClean="0"/>
              <a:t>&lt;</a:t>
            </a:r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r>
              <a:rPr lang="en-GB" dirty="0" smtClean="0"/>
              <a:t>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78521" y="4078813"/>
            <a:ext cx="793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woman</a:t>
            </a:r>
          </a:p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endParaRPr lang="en-GB" b="1" dirty="0">
              <a:solidFill>
                <a:schemeClr val="accent1"/>
              </a:solidFill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627784" y="4941168"/>
          <a:ext cx="2303463" cy="388938"/>
        </p:xfrm>
        <a:graphic>
          <a:graphicData uri="http://schemas.openxmlformats.org/presentationml/2006/ole">
            <p:oleObj spid="_x0000_s45058" name="Equation" r:id="rId3" imgW="1282680" imgH="215640" progId="Equation.3">
              <p:embed/>
            </p:oleObj>
          </a:graphicData>
        </a:graphic>
      </p:graphicFrame>
      <p:sp>
        <p:nvSpPr>
          <p:cNvPr id="10" name="Arc 9"/>
          <p:cNvSpPr/>
          <p:nvPr/>
        </p:nvSpPr>
        <p:spPr>
          <a:xfrm rot="10312123">
            <a:off x="3379264" y="3936349"/>
            <a:ext cx="4897333" cy="792088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275856" y="4365104"/>
            <a:ext cx="504056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 rot="16841836">
            <a:off x="2581149" y="4874913"/>
            <a:ext cx="504056" cy="39979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156176" y="501317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attributive meaning of tall requires that we first saturate it with a predicate </a:t>
            </a:r>
            <a:r>
              <a:rPr lang="en-GB" b="1" dirty="0" smtClean="0"/>
              <a:t>P</a:t>
            </a:r>
            <a:r>
              <a:rPr lang="en-GB" dirty="0" smtClean="0"/>
              <a:t> of type &lt;</a:t>
            </a:r>
            <a:r>
              <a:rPr lang="en-GB" dirty="0" err="1" smtClean="0"/>
              <a:t>e,t</a:t>
            </a:r>
            <a:r>
              <a:rPr lang="en-GB" dirty="0" smtClean="0"/>
              <a:t>&gt;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Composing the meaning of </a:t>
            </a:r>
            <a:r>
              <a:rPr lang="en-GB" i="1" dirty="0" smtClean="0"/>
              <a:t>tall woman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75096" y="4078813"/>
            <a:ext cx="1646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</a:t>
            </a:r>
            <a:r>
              <a:rPr lang="en-GB" dirty="0" smtClean="0"/>
              <a:t>all</a:t>
            </a:r>
          </a:p>
          <a:p>
            <a:r>
              <a:rPr lang="en-GB" dirty="0" smtClean="0"/>
              <a:t>&lt;</a:t>
            </a:r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r>
              <a:rPr lang="en-GB" dirty="0" smtClean="0"/>
              <a:t>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78521" y="4078813"/>
            <a:ext cx="793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woman</a:t>
            </a:r>
          </a:p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endParaRPr lang="en-GB" b="1" dirty="0">
              <a:solidFill>
                <a:schemeClr val="accent1"/>
              </a:solidFill>
            </a:endParaRPr>
          </a:p>
        </p:txBody>
      </p:sp>
      <p:cxnSp>
        <p:nvCxnSpPr>
          <p:cNvPr id="7" name="Straight Connector 6"/>
          <p:cNvCxnSpPr>
            <a:stCxn id="4" idx="0"/>
            <a:endCxn id="8" idx="2"/>
          </p:cNvCxnSpPr>
          <p:nvPr/>
        </p:nvCxnSpPr>
        <p:spPr>
          <a:xfrm rot="5400000" flipH="1" flipV="1">
            <a:off x="3762994" y="3104462"/>
            <a:ext cx="1009853" cy="938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2609" y="2422629"/>
            <a:ext cx="110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tall woman</a:t>
            </a:r>
          </a:p>
          <a:p>
            <a:pPr algn="ctr"/>
            <a:r>
              <a:rPr lang="en-GB" dirty="0" smtClean="0"/>
              <a:t>&lt;</a:t>
            </a:r>
            <a:r>
              <a:rPr lang="en-GB" dirty="0" err="1" smtClean="0"/>
              <a:t>e,t</a:t>
            </a:r>
            <a:r>
              <a:rPr lang="en-GB" dirty="0" smtClean="0"/>
              <a:t>&gt;</a:t>
            </a:r>
            <a:endParaRPr lang="en-GB" dirty="0"/>
          </a:p>
        </p:txBody>
      </p:sp>
      <p:cxnSp>
        <p:nvCxnSpPr>
          <p:cNvPr id="11" name="Straight Connector 10"/>
          <p:cNvCxnSpPr>
            <a:stCxn id="8" idx="2"/>
            <a:endCxn id="5" idx="0"/>
          </p:cNvCxnSpPr>
          <p:nvPr/>
        </p:nvCxnSpPr>
        <p:spPr>
          <a:xfrm rot="16200000" flipH="1">
            <a:off x="4851427" y="2954878"/>
            <a:ext cx="1009853" cy="1238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627784" y="4941168"/>
          <a:ext cx="2303463" cy="388938"/>
        </p:xfrm>
        <a:graphic>
          <a:graphicData uri="http://schemas.openxmlformats.org/presentationml/2006/ole">
            <p:oleObj spid="_x0000_s47106" name="Equation" r:id="rId3" imgW="1282680" imgH="21564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3419475" y="2060575"/>
          <a:ext cx="2600325" cy="388938"/>
        </p:xfrm>
        <a:graphic>
          <a:graphicData uri="http://schemas.openxmlformats.org/presentationml/2006/ole">
            <p:oleObj spid="_x0000_s47107" name="Equation" r:id="rId4" imgW="1447560" imgH="215640" progId="Equation.3">
              <p:embed/>
            </p:oleObj>
          </a:graphicData>
        </a:graphic>
      </p:graphicFrame>
      <p:sp>
        <p:nvSpPr>
          <p:cNvPr id="10" name="Arc 9"/>
          <p:cNvSpPr/>
          <p:nvPr/>
        </p:nvSpPr>
        <p:spPr>
          <a:xfrm rot="10312123">
            <a:off x="3379264" y="3936349"/>
            <a:ext cx="4897333" cy="792088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084168" y="4797152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attributive meaning of tall requires that we first saturate it with a predicate </a:t>
            </a:r>
            <a:r>
              <a:rPr lang="en-GB" b="1" dirty="0" smtClean="0"/>
              <a:t>P</a:t>
            </a:r>
            <a:r>
              <a:rPr lang="en-GB" dirty="0" smtClean="0"/>
              <a:t> of type &lt;</a:t>
            </a:r>
            <a:r>
              <a:rPr lang="en-GB" dirty="0" err="1" smtClean="0"/>
              <a:t>e,t</a:t>
            </a:r>
            <a:r>
              <a:rPr lang="en-GB" dirty="0" smtClean="0"/>
              <a:t>&gt; 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275856" y="4365104"/>
            <a:ext cx="504056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 rot="16841836">
            <a:off x="2581149" y="4874913"/>
            <a:ext cx="504056" cy="39979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372200" y="2276872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outcome of the composition is a new predicate of type &lt;</a:t>
            </a:r>
            <a:r>
              <a:rPr lang="en-GB" dirty="0" err="1" smtClean="0"/>
              <a:t>e,t</a:t>
            </a:r>
            <a:r>
              <a:rPr lang="en-GB" dirty="0" smtClean="0"/>
              <a:t>&gt;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composition is recursive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75096" y="5099568"/>
            <a:ext cx="1646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</a:t>
            </a:r>
            <a:r>
              <a:rPr lang="en-GB" dirty="0" smtClean="0"/>
              <a:t>all</a:t>
            </a:r>
          </a:p>
          <a:p>
            <a:r>
              <a:rPr lang="en-GB" dirty="0" smtClean="0"/>
              <a:t>&lt;</a:t>
            </a:r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r>
              <a:rPr lang="en-GB" dirty="0" smtClean="0"/>
              <a:t>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78521" y="5099568"/>
            <a:ext cx="793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woman</a:t>
            </a:r>
          </a:p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endParaRPr lang="en-GB" b="1" dirty="0">
              <a:solidFill>
                <a:schemeClr val="accent1"/>
              </a:solidFill>
            </a:endParaRPr>
          </a:p>
        </p:txBody>
      </p:sp>
      <p:cxnSp>
        <p:nvCxnSpPr>
          <p:cNvPr id="7" name="Straight Connector 6"/>
          <p:cNvCxnSpPr>
            <a:stCxn id="4" idx="0"/>
            <a:endCxn id="8" idx="2"/>
          </p:cNvCxnSpPr>
          <p:nvPr/>
        </p:nvCxnSpPr>
        <p:spPr>
          <a:xfrm rot="5400000" flipH="1" flipV="1">
            <a:off x="3762994" y="4125217"/>
            <a:ext cx="1009853" cy="938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2609" y="3443384"/>
            <a:ext cx="110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tall woman</a:t>
            </a:r>
          </a:p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endParaRPr lang="en-GB" b="1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/>
          <p:cNvCxnSpPr>
            <a:stCxn id="8" idx="2"/>
            <a:endCxn id="5" idx="0"/>
          </p:cNvCxnSpPr>
          <p:nvPr/>
        </p:nvCxnSpPr>
        <p:spPr>
          <a:xfrm rot="16200000" flipH="1">
            <a:off x="4851427" y="3975633"/>
            <a:ext cx="1009853" cy="1238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10312123">
            <a:off x="3379264" y="4958845"/>
            <a:ext cx="4897333" cy="792088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275856" y="5385859"/>
            <a:ext cx="504056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763688" y="3356992"/>
            <a:ext cx="1646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beautiful</a:t>
            </a:r>
          </a:p>
          <a:p>
            <a:r>
              <a:rPr lang="en-GB" dirty="0" smtClean="0"/>
              <a:t>&lt;</a:t>
            </a:r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  <a:r>
              <a:rPr lang="en-GB" dirty="0" smtClean="0"/>
              <a:t>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699792" y="2276872"/>
            <a:ext cx="1888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beautiful tall woman</a:t>
            </a:r>
          </a:p>
          <a:p>
            <a:pPr algn="ctr"/>
            <a:r>
              <a:rPr lang="en-GB" dirty="0" smtClean="0"/>
              <a:t>&lt;</a:t>
            </a:r>
            <a:r>
              <a:rPr lang="en-GB" dirty="0" err="1" smtClean="0"/>
              <a:t>e,t</a:t>
            </a:r>
            <a:r>
              <a:rPr lang="en-GB" dirty="0" smtClean="0"/>
              <a:t>&gt;</a:t>
            </a:r>
            <a:endParaRPr lang="en-GB" dirty="0"/>
          </a:p>
        </p:txBody>
      </p:sp>
      <p:cxnSp>
        <p:nvCxnSpPr>
          <p:cNvPr id="18" name="Straight Connector 17"/>
          <p:cNvCxnSpPr>
            <a:stCxn id="15" idx="0"/>
            <a:endCxn id="16" idx="2"/>
          </p:cNvCxnSpPr>
          <p:nvPr/>
        </p:nvCxnSpPr>
        <p:spPr>
          <a:xfrm rot="5400000" flipH="1" flipV="1">
            <a:off x="2898678" y="2611613"/>
            <a:ext cx="433789" cy="1056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2"/>
            <a:endCxn id="8" idx="0"/>
          </p:cNvCxnSpPr>
          <p:nvPr/>
        </p:nvCxnSpPr>
        <p:spPr>
          <a:xfrm rot="16200000" flipH="1">
            <a:off x="3930611" y="2636649"/>
            <a:ext cx="520181" cy="1093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/>
          <p:cNvSpPr/>
          <p:nvPr/>
        </p:nvSpPr>
        <p:spPr>
          <a:xfrm rot="10312123">
            <a:off x="2163547" y="3267307"/>
            <a:ext cx="4897333" cy="792088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051720" y="3645024"/>
            <a:ext cx="504056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  <p:bldP spid="2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Some other interesting kinds of adjectives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</a:t>
            </a:r>
            <a:r>
              <a:rPr lang="mt-MT" dirty="0" smtClean="0"/>
              <a:t>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Adjectival modifiers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Intersectivity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 simple example:</a:t>
            </a:r>
          </a:p>
          <a:p>
            <a:pPr lvl="1"/>
            <a:r>
              <a:rPr lang="en-GB" dirty="0" smtClean="0"/>
              <a:t>[[dead]]</a:t>
            </a:r>
            <a:r>
              <a:rPr lang="en-GB" baseline="30000" dirty="0" smtClean="0"/>
              <a:t>M</a:t>
            </a:r>
            <a:r>
              <a:rPr lang="en-GB" dirty="0" smtClean="0"/>
              <a:t>  = {y | y is dead}</a:t>
            </a:r>
          </a:p>
          <a:p>
            <a:pPr lvl="1"/>
            <a:r>
              <a:rPr lang="en-GB" dirty="0" smtClean="0"/>
              <a:t>[[woman]]</a:t>
            </a:r>
            <a:r>
              <a:rPr lang="en-GB" baseline="30000" dirty="0" smtClean="0"/>
              <a:t>M</a:t>
            </a:r>
            <a:r>
              <a:rPr lang="en-GB" dirty="0" smtClean="0"/>
              <a:t>  = {z | z is a woman}</a:t>
            </a:r>
          </a:p>
          <a:p>
            <a:pPr lvl="1"/>
            <a:r>
              <a:rPr lang="en-GB" dirty="0" smtClean="0"/>
              <a:t>[[dead woman]]</a:t>
            </a:r>
            <a:r>
              <a:rPr lang="en-GB" baseline="30000" dirty="0" smtClean="0"/>
              <a:t>M</a:t>
            </a:r>
            <a:r>
              <a:rPr lang="en-GB" dirty="0" smtClean="0"/>
              <a:t> = [[dead]]</a:t>
            </a:r>
            <a:r>
              <a:rPr lang="en-GB" baseline="30000" dirty="0" smtClean="0"/>
              <a:t>M</a:t>
            </a:r>
            <a:r>
              <a:rPr lang="en-GB" dirty="0" smtClean="0"/>
              <a:t> </a:t>
            </a:r>
            <a:r>
              <a:rPr lang="en-US" dirty="0" smtClean="0">
                <a:sym typeface="Symbol" pitchFamily="18" charset="2"/>
              </a:rPr>
              <a:t> [[woman]]</a:t>
            </a:r>
            <a:r>
              <a:rPr lang="en-US" baseline="30000" dirty="0" smtClean="0">
                <a:sym typeface="Symbol" pitchFamily="18" charset="2"/>
              </a:rPr>
              <a:t>M</a:t>
            </a:r>
          </a:p>
          <a:p>
            <a:endParaRPr lang="en-GB" dirty="0" smtClean="0"/>
          </a:p>
          <a:p>
            <a:r>
              <a:rPr lang="en-GB" dirty="0" smtClean="0"/>
              <a:t>Observe that:</a:t>
            </a:r>
          </a:p>
          <a:p>
            <a:pPr lvl="1"/>
            <a:r>
              <a:rPr lang="en-GB" dirty="0" smtClean="0"/>
              <a:t>If x is a dead woman and x is a surgeon, then x is a dead surgeon.</a:t>
            </a:r>
          </a:p>
          <a:p>
            <a:pPr lvl="1"/>
            <a:r>
              <a:rPr lang="en-GB" dirty="0" smtClean="0"/>
              <a:t>If x is a </a:t>
            </a:r>
            <a:r>
              <a:rPr lang="en-GB" dirty="0" err="1" smtClean="0"/>
              <a:t>A</a:t>
            </a:r>
            <a:r>
              <a:rPr lang="en-GB" dirty="0" smtClean="0"/>
              <a:t>-N, then x is a </a:t>
            </a:r>
            <a:r>
              <a:rPr lang="en-GB" dirty="0" err="1" smtClean="0"/>
              <a:t>A</a:t>
            </a:r>
            <a:r>
              <a:rPr lang="en-GB" dirty="0" smtClean="0"/>
              <a:t> and x is a N.</a:t>
            </a:r>
          </a:p>
          <a:p>
            <a:endParaRPr lang="en-GB" dirty="0" smtClean="0"/>
          </a:p>
          <a:p>
            <a:r>
              <a:rPr lang="en-GB" dirty="0" smtClean="0"/>
              <a:t>In general, for this simple class of </a:t>
            </a:r>
            <a:r>
              <a:rPr lang="en-GB" dirty="0" err="1" smtClean="0"/>
              <a:t>intersective</a:t>
            </a:r>
            <a:r>
              <a:rPr lang="en-GB" dirty="0" smtClean="0"/>
              <a:t> adjectives, we have that: </a:t>
            </a:r>
          </a:p>
          <a:p>
            <a:pPr lvl="1">
              <a:buNone/>
            </a:pPr>
            <a:r>
              <a:rPr lang="en-GB" dirty="0" smtClean="0"/>
              <a:t>X is an A-N    (Jacqui is a dead footballer)</a:t>
            </a:r>
          </a:p>
          <a:p>
            <a:pPr lvl="1">
              <a:buNone/>
            </a:pPr>
            <a:r>
              <a:rPr lang="en-GB" dirty="0" smtClean="0"/>
              <a:t>X is a B         (Jacqui is a surgeon)</a:t>
            </a:r>
          </a:p>
          <a:p>
            <a:pPr lvl="1">
              <a:buNone/>
            </a:pPr>
            <a:r>
              <a:rPr lang="en-GB" dirty="0" smtClean="0"/>
              <a:t>--------------------------------------------------</a:t>
            </a:r>
          </a:p>
          <a:p>
            <a:pPr lvl="1">
              <a:buNone/>
            </a:pPr>
            <a:r>
              <a:rPr lang="en-GB" dirty="0" smtClean="0"/>
              <a:t>X is an AB    (Jacqui is a dead surgeon)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This doesn’t seem to generally hold:</a:t>
            </a:r>
          </a:p>
          <a:p>
            <a:pPr lvl="1"/>
            <a:r>
              <a:rPr lang="en-GB" i="1" dirty="0" smtClean="0"/>
              <a:t>Jacqui is a skilful footballer.</a:t>
            </a:r>
          </a:p>
          <a:p>
            <a:pPr lvl="1"/>
            <a:r>
              <a:rPr lang="en-GB" i="1" dirty="0" smtClean="0"/>
              <a:t>Jacqui is a former captain.</a:t>
            </a:r>
          </a:p>
          <a:p>
            <a:pPr lvl="1"/>
            <a:r>
              <a:rPr lang="en-GB" i="1" dirty="0" smtClean="0"/>
              <a:t>Jacqui is a fake footballer.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Skilful</a:t>
            </a:r>
            <a:r>
              <a:rPr lang="en-GB" dirty="0" smtClean="0"/>
              <a:t> – a case of </a:t>
            </a:r>
            <a:r>
              <a:rPr lang="en-GB" dirty="0" err="1" smtClean="0"/>
              <a:t>subsectivity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GB" dirty="0" smtClean="0"/>
              <a:t>Jacqui is a skilful footballer.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Jacqui is a skilful footballer</a:t>
            </a:r>
          </a:p>
          <a:p>
            <a:pPr>
              <a:buNone/>
            </a:pPr>
            <a:r>
              <a:rPr lang="en-GB" dirty="0" smtClean="0"/>
              <a:t>	Jacqui is a violinist</a:t>
            </a:r>
          </a:p>
          <a:p>
            <a:pPr>
              <a:buNone/>
            </a:pPr>
            <a:r>
              <a:rPr lang="en-GB" dirty="0" smtClean="0"/>
              <a:t>    -----------------------------------</a:t>
            </a:r>
          </a:p>
          <a:p>
            <a:pPr>
              <a:buNone/>
            </a:pPr>
            <a:r>
              <a:rPr lang="en-GB" dirty="0" smtClean="0"/>
              <a:t>	??Jacqui is a skilful violinist.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It seems that with adjectives like </a:t>
            </a:r>
            <a:r>
              <a:rPr lang="en-GB" i="1" dirty="0" smtClean="0"/>
              <a:t>skilful</a:t>
            </a:r>
            <a:r>
              <a:rPr lang="en-GB" dirty="0" smtClean="0"/>
              <a:t>, we can’t think in terms of intersection/conjunction: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x is an A-N</a:t>
            </a:r>
            <a:r>
              <a:rPr lang="en-GB" dirty="0" smtClean="0"/>
              <a:t>, it doesn’t follow that [x is an A &amp; x is a N]</a:t>
            </a:r>
          </a:p>
          <a:p>
            <a:pPr lvl="1"/>
            <a:r>
              <a:rPr lang="en-GB" dirty="0" smtClean="0"/>
              <a:t>So intersection won’t really work here.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Skilful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Suppose we think of </a:t>
            </a:r>
            <a:r>
              <a:rPr lang="en-GB" i="1" dirty="0" smtClean="0"/>
              <a:t>skilful</a:t>
            </a:r>
            <a:r>
              <a:rPr lang="en-GB" dirty="0" smtClean="0"/>
              <a:t> </a:t>
            </a:r>
            <a:r>
              <a:rPr lang="en-GB" i="1" dirty="0" smtClean="0"/>
              <a:t>N </a:t>
            </a:r>
            <a:r>
              <a:rPr lang="en-GB" dirty="0" smtClean="0"/>
              <a:t>as a subset of those things which are N.</a:t>
            </a:r>
          </a:p>
          <a:p>
            <a:pPr lvl="1"/>
            <a:r>
              <a:rPr lang="en-GB" i="1" dirty="0" smtClean="0"/>
              <a:t>Jacqui is a skilful footballer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Jacqui belongs to that subset of footballers who are skilful.</a:t>
            </a:r>
          </a:p>
          <a:p>
            <a:pPr lvl="1"/>
            <a:endParaRPr lang="en-GB" i="1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So, extensionally: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95936" y="3501008"/>
          <a:ext cx="2618882" cy="631056"/>
        </p:xfrm>
        <a:graphic>
          <a:graphicData uri="http://schemas.openxmlformats.org/presentationml/2006/ole">
            <p:oleObj spid="_x0000_s5122" name="Equation" r:id="rId3" imgW="1054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case of </a:t>
            </a:r>
            <a:r>
              <a:rPr lang="en-GB" i="1" dirty="0" smtClean="0"/>
              <a:t>former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Subsectivity</a:t>
            </a:r>
            <a:r>
              <a:rPr lang="en-GB" dirty="0" smtClean="0"/>
              <a:t> won’t work with </a:t>
            </a:r>
            <a:r>
              <a:rPr lang="en-GB" i="1" dirty="0" smtClean="0"/>
              <a:t>former, </a:t>
            </a:r>
            <a:r>
              <a:rPr lang="en-GB" dirty="0" smtClean="0"/>
              <a:t>though. This seems to behave differently from both simple </a:t>
            </a:r>
            <a:r>
              <a:rPr lang="en-GB" dirty="0" err="1" smtClean="0"/>
              <a:t>intersective</a:t>
            </a:r>
            <a:r>
              <a:rPr lang="en-GB" dirty="0" smtClean="0"/>
              <a:t> adjectives (</a:t>
            </a:r>
            <a:r>
              <a:rPr lang="en-GB" i="1" dirty="0" smtClean="0"/>
              <a:t>dead</a:t>
            </a:r>
            <a:r>
              <a:rPr lang="en-GB" dirty="0" smtClean="0"/>
              <a:t>) and </a:t>
            </a:r>
            <a:r>
              <a:rPr lang="en-GB" dirty="0" err="1" smtClean="0"/>
              <a:t>subsective</a:t>
            </a:r>
            <a:r>
              <a:rPr lang="en-GB" dirty="0" smtClean="0"/>
              <a:t> adjectives (</a:t>
            </a:r>
            <a:r>
              <a:rPr lang="en-GB" i="1" dirty="0" smtClean="0"/>
              <a:t>skilful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err="1" smtClean="0"/>
              <a:t>Intersectivity</a:t>
            </a:r>
            <a:r>
              <a:rPr lang="en-GB" dirty="0" smtClean="0"/>
              <a:t> fails: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Jacqui</a:t>
            </a:r>
            <a:r>
              <a:rPr lang="en-GB" dirty="0" smtClean="0"/>
              <a:t> </a:t>
            </a:r>
            <a:r>
              <a:rPr lang="en-GB" i="1" dirty="0" smtClean="0"/>
              <a:t>is a former captain</a:t>
            </a:r>
            <a:r>
              <a:rPr lang="en-GB" dirty="0" smtClean="0"/>
              <a:t>, she’s not both </a:t>
            </a:r>
            <a:r>
              <a:rPr lang="en-GB" i="1" dirty="0" smtClean="0"/>
              <a:t>former </a:t>
            </a:r>
            <a:r>
              <a:rPr lang="en-GB" dirty="0" smtClean="0"/>
              <a:t>and a </a:t>
            </a:r>
            <a:r>
              <a:rPr lang="en-GB" i="1" dirty="0" smtClean="0"/>
              <a:t>captain</a:t>
            </a:r>
          </a:p>
          <a:p>
            <a:endParaRPr lang="en-GB" dirty="0" smtClean="0"/>
          </a:p>
          <a:p>
            <a:r>
              <a:rPr lang="en-GB" dirty="0" err="1" smtClean="0"/>
              <a:t>Subsectivity</a:t>
            </a:r>
            <a:r>
              <a:rPr lang="en-GB" dirty="0" smtClean="0"/>
              <a:t> fails too: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Jacqui is a former captain</a:t>
            </a:r>
            <a:r>
              <a:rPr lang="en-GB" dirty="0" smtClean="0"/>
              <a:t>, she doesn’t belong to a subset of the things which are captains. </a:t>
            </a:r>
          </a:p>
          <a:p>
            <a:pPr lvl="1"/>
            <a:r>
              <a:rPr lang="en-GB" dirty="0" smtClean="0"/>
              <a:t>(Arguably, former captains don’t belong to the set of captains anymore)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case of </a:t>
            </a:r>
            <a:r>
              <a:rPr lang="en-GB" i="1" dirty="0" smtClean="0"/>
              <a:t>fake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adjective </a:t>
            </a:r>
            <a:r>
              <a:rPr lang="en-GB" i="1" dirty="0" smtClean="0"/>
              <a:t>fake</a:t>
            </a:r>
            <a:r>
              <a:rPr lang="en-GB" dirty="0" smtClean="0"/>
              <a:t> also presents problems: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Fake footballers aren’t footballers, so </a:t>
            </a:r>
            <a:r>
              <a:rPr lang="en-GB" dirty="0" err="1" smtClean="0"/>
              <a:t>intersectivity</a:t>
            </a:r>
            <a:r>
              <a:rPr lang="en-GB" dirty="0" smtClean="0"/>
              <a:t> fails.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Since fake footballers aren’t footballers, </a:t>
            </a:r>
            <a:r>
              <a:rPr lang="en-GB" dirty="0" err="1" smtClean="0"/>
              <a:t>subsectivity</a:t>
            </a:r>
            <a:r>
              <a:rPr lang="en-GB" dirty="0" smtClean="0"/>
              <a:t> fails too.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In order to analyse the meaning of </a:t>
            </a:r>
            <a:r>
              <a:rPr lang="en-GB" i="1" dirty="0" smtClean="0"/>
              <a:t>fake</a:t>
            </a:r>
            <a:r>
              <a:rPr lang="en-GB" dirty="0" smtClean="0"/>
              <a:t>, </a:t>
            </a:r>
            <a:r>
              <a:rPr lang="en-GB" i="1" dirty="0" smtClean="0"/>
              <a:t>former</a:t>
            </a:r>
            <a:r>
              <a:rPr lang="en-GB" dirty="0" smtClean="0"/>
              <a:t> and similar adjectives, we need more machinery than we’ve introduced so far.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We’ve distinguished between:</a:t>
            </a:r>
          </a:p>
          <a:p>
            <a:pPr lvl="1"/>
            <a:r>
              <a:rPr lang="en-GB" dirty="0" smtClean="0"/>
              <a:t>Modification </a:t>
            </a:r>
          </a:p>
          <a:p>
            <a:pPr lvl="1"/>
            <a:r>
              <a:rPr lang="en-GB" dirty="0" smtClean="0"/>
              <a:t>Predication</a:t>
            </a:r>
          </a:p>
          <a:p>
            <a:endParaRPr lang="en-GB" dirty="0" smtClean="0"/>
          </a:p>
          <a:p>
            <a:r>
              <a:rPr lang="en-GB" dirty="0" smtClean="0"/>
              <a:t>Focusing on adjectives, we looked at two ways in which modification can be analysed.</a:t>
            </a:r>
          </a:p>
          <a:p>
            <a:endParaRPr lang="en-GB" dirty="0" smtClean="0"/>
          </a:p>
          <a:p>
            <a:r>
              <a:rPr lang="en-GB" dirty="0" smtClean="0"/>
              <a:t>We also considered some interesting linguistic issues that adjectives raise:</a:t>
            </a:r>
          </a:p>
          <a:p>
            <a:pPr lvl="1"/>
            <a:r>
              <a:rPr lang="en-GB" dirty="0" err="1" smtClean="0"/>
              <a:t>Intersectivity</a:t>
            </a:r>
            <a:r>
              <a:rPr lang="en-GB" dirty="0" smtClean="0"/>
              <a:t> (</a:t>
            </a:r>
            <a:r>
              <a:rPr lang="en-GB" i="1" dirty="0" smtClean="0"/>
              <a:t>dead, tall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Vagueness (</a:t>
            </a:r>
            <a:r>
              <a:rPr lang="en-GB" i="1" dirty="0" smtClean="0"/>
              <a:t>tall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Subsectivity</a:t>
            </a:r>
            <a:r>
              <a:rPr lang="en-GB" dirty="0" smtClean="0"/>
              <a:t> (</a:t>
            </a:r>
            <a:r>
              <a:rPr lang="en-GB" i="1" dirty="0" err="1" smtClean="0"/>
              <a:t>skilfull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Non-</a:t>
            </a:r>
            <a:r>
              <a:rPr lang="en-GB" dirty="0" err="1" smtClean="0"/>
              <a:t>subsectivity</a:t>
            </a:r>
            <a:r>
              <a:rPr lang="en-GB" dirty="0" smtClean="0"/>
              <a:t> and non-</a:t>
            </a:r>
            <a:r>
              <a:rPr lang="en-GB" dirty="0" err="1" smtClean="0"/>
              <a:t>intersectivity</a:t>
            </a:r>
            <a:r>
              <a:rPr lang="en-GB" dirty="0" smtClean="0"/>
              <a:t> (</a:t>
            </a:r>
            <a:r>
              <a:rPr lang="en-GB" i="1" dirty="0" smtClean="0"/>
              <a:t>former</a:t>
            </a:r>
            <a:r>
              <a:rPr lang="en-GB" i="1" smtClean="0"/>
              <a:t>, fake</a:t>
            </a:r>
            <a:r>
              <a:rPr lang="en-GB" smtClean="0"/>
              <a:t>)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Predicates vs. modifiers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Intuitively, there’s a difference between these two cases:</a:t>
            </a:r>
          </a:p>
          <a:p>
            <a:pPr lvl="1"/>
            <a:r>
              <a:rPr lang="mt-MT" dirty="0" smtClean="0"/>
              <a:t>Jacqui is </a:t>
            </a:r>
            <a:r>
              <a:rPr lang="mt-MT" u="sng" dirty="0" smtClean="0"/>
              <a:t>tall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Jacqui is a </a:t>
            </a:r>
            <a:r>
              <a:rPr lang="mt-MT" u="sng" dirty="0" smtClean="0"/>
              <a:t>tall</a:t>
            </a:r>
            <a:r>
              <a:rPr lang="mt-MT" dirty="0" smtClean="0"/>
              <a:t> woman.</a:t>
            </a:r>
          </a:p>
          <a:p>
            <a:endParaRPr lang="mt-MT" dirty="0" smtClean="0"/>
          </a:p>
          <a:p>
            <a:r>
              <a:rPr lang="mt-MT" dirty="0" smtClean="0"/>
              <a:t>The first is an example of predication, of the sort we’ve already considered.</a:t>
            </a:r>
          </a:p>
          <a:p>
            <a:pPr lvl="1"/>
            <a:r>
              <a:rPr lang="mt-MT" b="1" i="1" dirty="0" smtClean="0"/>
              <a:t>tall(j)</a:t>
            </a:r>
          </a:p>
          <a:p>
            <a:endParaRPr lang="en-GB" dirty="0" smtClean="0"/>
          </a:p>
          <a:p>
            <a:r>
              <a:rPr lang="mt-MT" dirty="0" smtClean="0"/>
              <a:t>In </a:t>
            </a:r>
            <a:r>
              <a:rPr lang="mt-MT" dirty="0" smtClean="0"/>
              <a:t>the second, </a:t>
            </a:r>
            <a:r>
              <a:rPr lang="en-GB" dirty="0" smtClean="0"/>
              <a:t>we also have a form of predication, but:</a:t>
            </a:r>
          </a:p>
          <a:p>
            <a:pPr lvl="1"/>
            <a:r>
              <a:rPr lang="mt-MT" dirty="0" smtClean="0"/>
              <a:t>the </a:t>
            </a:r>
            <a:r>
              <a:rPr lang="mt-MT" dirty="0" smtClean="0"/>
              <a:t>predicate seems to be composed of </a:t>
            </a:r>
            <a:r>
              <a:rPr lang="mt-MT" i="1" dirty="0" smtClean="0"/>
              <a:t>tall</a:t>
            </a:r>
            <a:r>
              <a:rPr lang="mt-MT" dirty="0" smtClean="0"/>
              <a:t> and </a:t>
            </a:r>
            <a:r>
              <a:rPr lang="mt-MT" i="1" dirty="0" smtClean="0"/>
              <a:t>woman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We predicate the complex property </a:t>
            </a:r>
            <a:r>
              <a:rPr lang="mt-MT" i="1" dirty="0" smtClean="0"/>
              <a:t>tall+woman</a:t>
            </a:r>
            <a:r>
              <a:rPr lang="mt-MT" dirty="0" smtClean="0"/>
              <a:t> of Jacqui.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Taking A+N combinations apart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We might think of standard adjectival modification along the following lines:</a:t>
            </a:r>
          </a:p>
          <a:p>
            <a:pPr lvl="1"/>
            <a:r>
              <a:rPr lang="mt-MT" dirty="0" smtClean="0"/>
              <a:t>If </a:t>
            </a:r>
            <a:r>
              <a:rPr lang="mt-MT" i="1" dirty="0" smtClean="0"/>
              <a:t>x</a:t>
            </a:r>
            <a:r>
              <a:rPr lang="mt-MT" dirty="0" smtClean="0"/>
              <a:t> is a tall woman, then it follows that:</a:t>
            </a:r>
          </a:p>
          <a:p>
            <a:pPr lvl="2"/>
            <a:r>
              <a:rPr lang="mt-MT" dirty="0" smtClean="0"/>
              <a:t>X is tall</a:t>
            </a:r>
            <a:r>
              <a:rPr lang="en-GB" dirty="0" smtClean="0"/>
              <a:t> </a:t>
            </a:r>
            <a:r>
              <a:rPr lang="en-GB" b="1" dirty="0" smtClean="0"/>
              <a:t>and</a:t>
            </a:r>
            <a:endParaRPr lang="mt-MT" dirty="0" smtClean="0"/>
          </a:p>
          <a:p>
            <a:pPr lvl="2"/>
            <a:r>
              <a:rPr lang="mt-MT" dirty="0" smtClean="0"/>
              <a:t>X is a woman</a:t>
            </a:r>
          </a:p>
          <a:p>
            <a:pPr lvl="1"/>
            <a:r>
              <a:rPr lang="en-GB" dirty="0" smtClean="0"/>
              <a:t>This is what the phrase </a:t>
            </a:r>
            <a:r>
              <a:rPr lang="en-GB" b="1" dirty="0" smtClean="0"/>
              <a:t>entails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Extensionally:</a:t>
            </a:r>
          </a:p>
          <a:p>
            <a:pPr lvl="1"/>
            <a:r>
              <a:rPr lang="en-GB" dirty="0" smtClean="0"/>
              <a:t>[[tall]]</a:t>
            </a:r>
            <a:r>
              <a:rPr lang="en-GB" baseline="30000" dirty="0" smtClean="0"/>
              <a:t>M</a:t>
            </a:r>
            <a:r>
              <a:rPr lang="en-GB" dirty="0" smtClean="0"/>
              <a:t>  = {y | y is tall}</a:t>
            </a:r>
          </a:p>
          <a:p>
            <a:pPr lvl="1"/>
            <a:r>
              <a:rPr lang="en-GB" dirty="0" smtClean="0"/>
              <a:t>[[woman]]</a:t>
            </a:r>
            <a:r>
              <a:rPr lang="en-GB" baseline="30000" dirty="0" smtClean="0"/>
              <a:t>M</a:t>
            </a:r>
            <a:r>
              <a:rPr lang="en-GB" dirty="0" smtClean="0"/>
              <a:t>  = {z | z is a woman}</a:t>
            </a:r>
          </a:p>
          <a:p>
            <a:pPr lvl="1"/>
            <a:r>
              <a:rPr lang="en-GB" dirty="0" smtClean="0"/>
              <a:t>[[tall woman]]</a:t>
            </a:r>
            <a:r>
              <a:rPr lang="en-GB" baseline="30000" dirty="0" smtClean="0"/>
              <a:t>M</a:t>
            </a:r>
            <a:r>
              <a:rPr lang="en-GB" dirty="0" smtClean="0"/>
              <a:t> = [[tall]]</a:t>
            </a:r>
            <a:r>
              <a:rPr lang="en-GB" baseline="30000" dirty="0" smtClean="0"/>
              <a:t>M</a:t>
            </a:r>
            <a:r>
              <a:rPr lang="en-GB" dirty="0" smtClean="0"/>
              <a:t> </a:t>
            </a:r>
            <a:r>
              <a:rPr lang="en-US" dirty="0" smtClean="0">
                <a:sym typeface="Symbol" pitchFamily="18" charset="2"/>
              </a:rPr>
              <a:t> [[woman]]</a:t>
            </a:r>
            <a:r>
              <a:rPr lang="en-US" baseline="30000" dirty="0" smtClean="0">
                <a:sym typeface="Symbol" pitchFamily="18" charset="2"/>
              </a:rPr>
              <a:t>M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So </a:t>
            </a:r>
            <a:r>
              <a:rPr lang="en-US" i="1" dirty="0" smtClean="0">
                <a:sym typeface="Symbol" pitchFamily="18" charset="2"/>
              </a:rPr>
              <a:t>tall woman</a:t>
            </a:r>
            <a:r>
              <a:rPr lang="en-US" dirty="0" smtClean="0">
                <a:sym typeface="Symbol" pitchFamily="18" charset="2"/>
              </a:rPr>
              <a:t> denotes the set of things which are both tall and women (in a given model).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note on intersection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There are many adjectives that can be analysed extensionally in terms of intersection.</a:t>
            </a:r>
          </a:p>
          <a:p>
            <a:endParaRPr lang="en-GB" dirty="0" smtClean="0"/>
          </a:p>
          <a:p>
            <a:r>
              <a:rPr lang="en-GB" dirty="0" smtClean="0"/>
              <a:t>But there are also adjectives that resist this analysis:</a:t>
            </a:r>
          </a:p>
          <a:p>
            <a:pPr lvl="1"/>
            <a:r>
              <a:rPr lang="en-GB" i="1" dirty="0" smtClean="0"/>
              <a:t>former president</a:t>
            </a:r>
            <a:endParaRPr lang="en-GB" dirty="0" smtClean="0"/>
          </a:p>
          <a:p>
            <a:pPr lvl="1"/>
            <a:r>
              <a:rPr lang="en-GB" i="1" dirty="0" smtClean="0"/>
              <a:t>fake gun</a:t>
            </a:r>
            <a:endParaRPr lang="en-GB" dirty="0" smtClean="0"/>
          </a:p>
          <a:p>
            <a:pPr lvl="1"/>
            <a:r>
              <a:rPr lang="en-GB" i="1" dirty="0" smtClean="0"/>
              <a:t>...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Taking A+N combinations apart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So A+N (at least for adjectives like </a:t>
            </a:r>
            <a:r>
              <a:rPr lang="en-GB" i="1" dirty="0" smtClean="0"/>
              <a:t>tall</a:t>
            </a:r>
            <a:r>
              <a:rPr lang="en-GB" dirty="0" smtClean="0"/>
              <a:t>), could be thought of in terms of set intersection, extensionally speaking.</a:t>
            </a:r>
          </a:p>
          <a:p>
            <a:endParaRPr lang="en-GB" dirty="0" smtClean="0"/>
          </a:p>
          <a:p>
            <a:r>
              <a:rPr lang="en-GB" dirty="0" smtClean="0"/>
              <a:t>Can we therefore analyse the adjectival modifier as a kind of predicate here? What is it saturated by?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Adjectival predicates</a:t>
            </a:r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In functional terms, the adjectival predicate can be thought of as:</a:t>
            </a:r>
          </a:p>
          <a:p>
            <a:pPr lvl="1"/>
            <a:r>
              <a:rPr lang="mt-MT" dirty="0" smtClean="0"/>
              <a:t>something that expects an individual (saturation), and </a:t>
            </a:r>
          </a:p>
          <a:p>
            <a:pPr lvl="1"/>
            <a:r>
              <a:rPr lang="mt-MT" dirty="0" smtClean="0"/>
              <a:t>returns a truth value just in case the individual is tall.</a:t>
            </a:r>
          </a:p>
          <a:p>
            <a:endParaRPr lang="mt-MT" dirty="0" smtClean="0"/>
          </a:p>
          <a:p>
            <a:r>
              <a:rPr lang="mt-MT" dirty="0" smtClean="0"/>
              <a:t>In type-theoretic terms, we have: &lt;</a:t>
            </a:r>
            <a:r>
              <a:rPr lang="mt-MT" b="1" i="1" dirty="0" smtClean="0"/>
              <a:t>e,t</a:t>
            </a:r>
            <a:r>
              <a:rPr lang="mt-MT" dirty="0" smtClean="0"/>
              <a:t>&gt;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works well for simple predicative examples like </a:t>
            </a:r>
            <a:r>
              <a:rPr lang="en-GB" i="1" dirty="0" smtClean="0"/>
              <a:t>Jacqui is tall</a:t>
            </a:r>
            <a:r>
              <a:rPr lang="en-GB" dirty="0" smtClean="0"/>
              <a:t>.</a:t>
            </a:r>
            <a:endParaRPr lang="mt-MT" dirty="0" smtClean="0"/>
          </a:p>
          <a:p>
            <a:pPr lvl="1"/>
            <a:endParaRPr lang="mt-MT" dirty="0" smtClean="0"/>
          </a:p>
          <a:p>
            <a:pPr lvl="1">
              <a:buNone/>
            </a:pP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4932040" y="1412776"/>
            <a:ext cx="3851920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812360" y="2204864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812360" y="2915652"/>
            <a:ext cx="72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5724922" y="2168066"/>
            <a:ext cx="72008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372200" y="2386472"/>
            <a:ext cx="1368152" cy="344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372200" y="3095672"/>
            <a:ext cx="136815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5723334" y="3104170"/>
            <a:ext cx="72008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64088" y="2276872"/>
            <a:ext cx="576064" cy="7200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300192" y="4221088"/>
          <a:ext cx="1795964" cy="576064"/>
        </p:xfrm>
        <a:graphic>
          <a:graphicData uri="http://schemas.openxmlformats.org/presentationml/2006/ole">
            <p:oleObj spid="_x0000_s1026" name="Equation" r:id="rId3" imgW="6728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Adjectival </a:t>
            </a:r>
            <a:r>
              <a:rPr lang="mt-MT" dirty="0" smtClean="0"/>
              <a:t>modifiers</a:t>
            </a:r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914400" y="4078560"/>
            <a:ext cx="7772400" cy="2374776"/>
          </a:xfrm>
        </p:spPr>
        <p:txBody>
          <a:bodyPr>
            <a:normAutofit fontScale="92500"/>
          </a:bodyPr>
          <a:lstStyle/>
          <a:p>
            <a:r>
              <a:rPr lang="mt-MT" dirty="0" smtClean="0"/>
              <a:t>In A+N constructions like </a:t>
            </a:r>
            <a:r>
              <a:rPr lang="mt-MT" i="1" dirty="0" smtClean="0"/>
              <a:t>tall woman</a:t>
            </a:r>
            <a:r>
              <a:rPr lang="mt-MT" dirty="0" smtClean="0"/>
              <a:t>, what seems to be happening is:</a:t>
            </a:r>
          </a:p>
          <a:p>
            <a:pPr marL="514350" indent="-514350">
              <a:buFont typeface="+mj-lt"/>
              <a:buAutoNum type="arabicPeriod"/>
            </a:pPr>
            <a:r>
              <a:rPr lang="mt-MT" i="1" dirty="0" smtClean="0"/>
              <a:t>tall </a:t>
            </a:r>
            <a:r>
              <a:rPr lang="mt-MT" dirty="0" smtClean="0"/>
              <a:t>expects some </a:t>
            </a:r>
            <a:r>
              <a:rPr lang="mt-MT" b="1" dirty="0" smtClean="0"/>
              <a:t>other property</a:t>
            </a:r>
            <a:r>
              <a:rPr lang="mt-MT" dirty="0" smtClean="0"/>
              <a:t> (</a:t>
            </a:r>
            <a:r>
              <a:rPr lang="mt-MT" i="1" dirty="0" smtClean="0"/>
              <a:t>woman</a:t>
            </a:r>
            <a:r>
              <a:rPr lang="mt-M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mt-MT" dirty="0" smtClean="0"/>
              <a:t>It combines with this property to yield a “bigger” property.</a:t>
            </a:r>
          </a:p>
          <a:p>
            <a:pPr marL="514350" indent="-514350">
              <a:buFont typeface="+mj-lt"/>
              <a:buAutoNum type="arabicPeriod"/>
            </a:pPr>
            <a:r>
              <a:rPr lang="mt-MT" dirty="0" smtClean="0"/>
              <a:t>This bigger property can then be predicated of an individual.</a:t>
            </a:r>
          </a:p>
          <a:p>
            <a:pPr lvl="1"/>
            <a:endParaRPr lang="mt-MT" dirty="0" smtClean="0"/>
          </a:p>
          <a:p>
            <a:pPr lvl="1">
              <a:buNone/>
            </a:pPr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5004048" y="1340768"/>
            <a:ext cx="3672408" cy="2304256"/>
            <a:chOff x="1115616" y="1412776"/>
            <a:chExt cx="3672408" cy="2304256"/>
          </a:xfrm>
        </p:grpSpPr>
        <p:sp>
          <p:nvSpPr>
            <p:cNvPr id="6" name="Oval 5"/>
            <p:cNvSpPr/>
            <p:nvPr/>
          </p:nvSpPr>
          <p:spPr>
            <a:xfrm>
              <a:off x="1115616" y="1412776"/>
              <a:ext cx="3672408" cy="23042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23537" y="2136971"/>
              <a:ext cx="649832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TRUE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23537" y="2786834"/>
              <a:ext cx="692503" cy="337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FALSE</a:t>
              </a:r>
              <a:endParaRPr lang="en-GB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1847462" y="2103296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450494" y="2303012"/>
              <a:ext cx="1304392" cy="314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450494" y="2951424"/>
              <a:ext cx="1304392" cy="14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6200000" flipH="1">
              <a:off x="1845948" y="2959162"/>
              <a:ext cx="658359" cy="1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455521" y="2194577"/>
              <a:ext cx="549218" cy="65835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55576" y="1556792"/>
            <a:ext cx="3384376" cy="2160240"/>
            <a:chOff x="1547664" y="1556792"/>
            <a:chExt cx="4464496" cy="2736304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7556" r="38000"/>
            <a:stretch>
              <a:fillRect/>
            </a:stretch>
          </p:blipFill>
          <p:spPr bwMode="auto">
            <a:xfrm>
              <a:off x="3131840" y="2924944"/>
              <a:ext cx="36004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" name="Group 26"/>
            <p:cNvGrpSpPr/>
            <p:nvPr/>
          </p:nvGrpSpPr>
          <p:grpSpPr>
            <a:xfrm>
              <a:off x="1547664" y="1556792"/>
              <a:ext cx="4464496" cy="2736304"/>
              <a:chOff x="1547664" y="1556792"/>
              <a:chExt cx="4464496" cy="2736304"/>
            </a:xfrm>
          </p:grpSpPr>
          <p:grpSp>
            <p:nvGrpSpPr>
              <p:cNvPr id="27" name="Group 25"/>
              <p:cNvGrpSpPr/>
              <p:nvPr/>
            </p:nvGrpSpPr>
            <p:grpSpPr>
              <a:xfrm>
                <a:off x="1547664" y="1556792"/>
                <a:ext cx="4464496" cy="2736304"/>
                <a:chOff x="1547664" y="1556792"/>
                <a:chExt cx="4464496" cy="2736304"/>
              </a:xfrm>
            </p:grpSpPr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3563888" y="2564904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5004048" y="2420888"/>
                  <a:ext cx="68159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TRUE</a:t>
                  </a:r>
                  <a:endParaRPr lang="en-GB" dirty="0"/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3563888" y="3275692"/>
                  <a:ext cx="136815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Box 32"/>
                <p:cNvSpPr txBox="1"/>
                <p:nvPr/>
              </p:nvSpPr>
              <p:spPr>
                <a:xfrm>
                  <a:off x="5004048" y="3131676"/>
                  <a:ext cx="72635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FALSE</a:t>
                  </a:r>
                  <a:endParaRPr lang="en-GB" dirty="0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1547664" y="1556792"/>
                  <a:ext cx="4464496" cy="273630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1979712" y="2420888"/>
                  <a:ext cx="792088" cy="936104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3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7556" r="38000"/>
                <a:stretch>
                  <a:fillRect/>
                </a:stretch>
              </p:blipFill>
              <p:spPr bwMode="auto">
                <a:xfrm>
                  <a:off x="3131840" y="2204864"/>
                  <a:ext cx="360040" cy="7200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3023828" y="3032956"/>
                <a:ext cx="576064" cy="36004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3023828" y="3032956"/>
                <a:ext cx="504056" cy="43204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TextBox 37"/>
          <p:cNvSpPr txBox="1"/>
          <p:nvPr/>
        </p:nvSpPr>
        <p:spPr>
          <a:xfrm>
            <a:off x="4572000" y="2348880"/>
            <a:ext cx="3978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sz="2500" b="1" dirty="0" smtClean="0"/>
              <a:t>+</a:t>
            </a:r>
            <a:endParaRPr lang="en-GB" sz="25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411760" y="3717032"/>
            <a:ext cx="1030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[[woman]]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6061357" y="3573016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[[tall]]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505</TotalTime>
  <Words>2106</Words>
  <Application>Microsoft Office PowerPoint</Application>
  <PresentationFormat>On-screen Show (4:3)</PresentationFormat>
  <Paragraphs>296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Equity</vt:lpstr>
      <vt:lpstr>Equation</vt:lpstr>
      <vt:lpstr>Microsoft Equation 3.0</vt:lpstr>
      <vt:lpstr>LIN3021 Formal Semantics Lecture 5</vt:lpstr>
      <vt:lpstr>In this lecture</vt:lpstr>
      <vt:lpstr>Part 1</vt:lpstr>
      <vt:lpstr>Predicates vs. modifiers</vt:lpstr>
      <vt:lpstr>Taking A+N combinations apart</vt:lpstr>
      <vt:lpstr>A note on intersection</vt:lpstr>
      <vt:lpstr>Taking A+N combinations apart</vt:lpstr>
      <vt:lpstr>Adjectival predicates</vt:lpstr>
      <vt:lpstr>Adjectival modifiers</vt:lpstr>
      <vt:lpstr>Adjectival modifiers</vt:lpstr>
      <vt:lpstr>The point of the argument so far</vt:lpstr>
      <vt:lpstr>A solution (take 1)</vt:lpstr>
      <vt:lpstr>Problems: vagueness and context</vt:lpstr>
      <vt:lpstr>Virtues and failures of take 1</vt:lpstr>
      <vt:lpstr>Take 2</vt:lpstr>
      <vt:lpstr>Take 2 continued</vt:lpstr>
      <vt:lpstr>Take 2 continued</vt:lpstr>
      <vt:lpstr>Take 2 continued</vt:lpstr>
      <vt:lpstr>Questions arising</vt:lpstr>
      <vt:lpstr>Virtues and failures of take 2</vt:lpstr>
      <vt:lpstr>Vagueness</vt:lpstr>
      <vt:lpstr>Vagueness</vt:lpstr>
      <vt:lpstr>Formalising the analysis</vt:lpstr>
      <vt:lpstr>Running through an example</vt:lpstr>
      <vt:lpstr>Composing the meaning of tall woman</vt:lpstr>
      <vt:lpstr>Composing the meaning of tall woman</vt:lpstr>
      <vt:lpstr>Composing the meaning of tall woman</vt:lpstr>
      <vt:lpstr>The composition is recursive</vt:lpstr>
      <vt:lpstr>Part 2</vt:lpstr>
      <vt:lpstr>Intersectivity</vt:lpstr>
      <vt:lpstr>But...</vt:lpstr>
      <vt:lpstr>Skilful – a case of subsectivity?</vt:lpstr>
      <vt:lpstr>Skilful</vt:lpstr>
      <vt:lpstr>The case of former</vt:lpstr>
      <vt:lpstr>The case of fake</vt:lpstr>
      <vt:lpstr>Summary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47</cp:revision>
  <dcterms:created xsi:type="dcterms:W3CDTF">2011-03-03T16:17:50Z</dcterms:created>
  <dcterms:modified xsi:type="dcterms:W3CDTF">2011-03-14T07:30:45Z</dcterms:modified>
</cp:coreProperties>
</file>