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309" r:id="rId4"/>
    <p:sldId id="310" r:id="rId5"/>
    <p:sldId id="311" r:id="rId6"/>
    <p:sldId id="312" r:id="rId7"/>
    <p:sldId id="317" r:id="rId8"/>
    <p:sldId id="314" r:id="rId9"/>
    <p:sldId id="323" r:id="rId10"/>
    <p:sldId id="316" r:id="rId11"/>
    <p:sldId id="315" r:id="rId12"/>
    <p:sldId id="329" r:id="rId13"/>
    <p:sldId id="328" r:id="rId14"/>
    <p:sldId id="319" r:id="rId15"/>
    <p:sldId id="330" r:id="rId16"/>
    <p:sldId id="320" r:id="rId17"/>
    <p:sldId id="321" r:id="rId18"/>
    <p:sldId id="327" r:id="rId19"/>
    <p:sldId id="331" r:id="rId20"/>
    <p:sldId id="332" r:id="rId21"/>
    <p:sldId id="333" r:id="rId22"/>
    <p:sldId id="334" r:id="rId23"/>
    <p:sldId id="324" r:id="rId24"/>
    <p:sldId id="325" r:id="rId25"/>
    <p:sldId id="326" r:id="rId26"/>
    <p:sldId id="335" r:id="rId27"/>
    <p:sldId id="336" r:id="rId28"/>
    <p:sldId id="337" r:id="rId29"/>
    <p:sldId id="338" r:id="rId30"/>
    <p:sldId id="339" r:id="rId31"/>
    <p:sldId id="340" r:id="rId32"/>
    <p:sldId id="341" r:id="rId33"/>
    <p:sldId id="342" r:id="rId34"/>
    <p:sldId id="354" r:id="rId35"/>
    <p:sldId id="343" r:id="rId36"/>
    <p:sldId id="344" r:id="rId37"/>
    <p:sldId id="345" r:id="rId38"/>
    <p:sldId id="346" r:id="rId39"/>
    <p:sldId id="348" r:id="rId40"/>
    <p:sldId id="349" r:id="rId41"/>
    <p:sldId id="347" r:id="rId42"/>
    <p:sldId id="350" r:id="rId43"/>
    <p:sldId id="351" r:id="rId44"/>
    <p:sldId id="352" r:id="rId45"/>
    <p:sldId id="353" r:id="rId46"/>
    <p:sldId id="355" r:id="rId47"/>
    <p:sldId id="356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21/03/2011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21/03/2011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21/03/2011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21/03/2011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21/03/2011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21/03/2011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21/03/2011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21/03/2011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21/03/2011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21/03/2011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21/03/2011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3FB2777-EE04-47CD-932B-FF367EB4D334}" type="datetimeFigureOut">
              <a:rPr lang="en-GB" smtClean="0"/>
              <a:pPr/>
              <a:t>21/03/2011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mt-MT" dirty="0" smtClean="0"/>
              <a:t>Albert Gatt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t-MT" dirty="0" smtClean="0"/>
              <a:t>LIN3021 Formal Semantics</a:t>
            </a:r>
            <a:br>
              <a:rPr lang="mt-MT" dirty="0" smtClean="0"/>
            </a:br>
            <a:r>
              <a:rPr lang="mt-MT" dirty="0" smtClean="0"/>
              <a:t>Lecture 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Predication revisited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1045096"/>
          </a:xfrm>
        </p:spPr>
        <p:txBody>
          <a:bodyPr/>
          <a:lstStyle/>
          <a:p>
            <a:pPr algn="ctr">
              <a:buNone/>
            </a:pPr>
            <a:r>
              <a:rPr lang="mt-MT" i="1" u="sng" dirty="0" smtClean="0"/>
              <a:t>The old woman </a:t>
            </a:r>
            <a:r>
              <a:rPr lang="mt-MT" i="1" dirty="0" smtClean="0"/>
              <a:t>is tall.</a:t>
            </a:r>
          </a:p>
          <a:p>
            <a:pPr algn="ctr">
              <a:buNone/>
            </a:pPr>
            <a:r>
              <a:rPr lang="mt-MT" i="1" u="sng" dirty="0" smtClean="0"/>
              <a:t>Lucienne</a:t>
            </a:r>
            <a:r>
              <a:rPr lang="mt-MT" i="1" dirty="0" smtClean="0"/>
              <a:t> is tall.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5004048" y="2708920"/>
            <a:ext cx="3672408" cy="2304256"/>
            <a:chOff x="1115616" y="1412776"/>
            <a:chExt cx="3672408" cy="2304256"/>
          </a:xfrm>
        </p:grpSpPr>
        <p:sp>
          <p:nvSpPr>
            <p:cNvPr id="5" name="Oval 4"/>
            <p:cNvSpPr/>
            <p:nvPr/>
          </p:nvSpPr>
          <p:spPr>
            <a:xfrm>
              <a:off x="1115616" y="1412776"/>
              <a:ext cx="3672408" cy="230425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823537" y="2136971"/>
              <a:ext cx="649832" cy="3376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TRUE</a:t>
              </a:r>
              <a:endParaRPr lang="en-GB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823537" y="2786834"/>
              <a:ext cx="692503" cy="3376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FALSE</a:t>
              </a:r>
              <a:endParaRPr lang="en-GB" dirty="0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 rot="5400000" flipH="1" flipV="1">
              <a:off x="1847462" y="2103296"/>
              <a:ext cx="658359" cy="151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V="1">
              <a:off x="2450494" y="2303012"/>
              <a:ext cx="1304392" cy="3146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2450494" y="2951424"/>
              <a:ext cx="1304392" cy="145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16200000" flipH="1">
              <a:off x="1845948" y="2959162"/>
              <a:ext cx="658359" cy="151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1455521" y="2194577"/>
              <a:ext cx="549218" cy="658359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061357" y="4941168"/>
            <a:ext cx="68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[[tall]]</a:t>
            </a:r>
            <a:endParaRPr lang="en-GB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971600" y="2564904"/>
            <a:ext cx="3721224" cy="3672408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mt-M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problem is that these two expressions are qualitatively</a:t>
            </a:r>
            <a:r>
              <a:rPr kumimoji="0" lang="mt-MT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different!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lang="mt-MT" sz="2600" baseline="0" dirty="0" smtClean="0"/>
              <a:t>Lucienne denotes an</a:t>
            </a:r>
            <a:r>
              <a:rPr lang="mt-MT" sz="2600" dirty="0" smtClean="0"/>
              <a:t> individual – it’s just a name.</a:t>
            </a:r>
          </a:p>
          <a:p>
            <a:pPr marL="731520" lvl="1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mt-MT" sz="2600" dirty="0" smtClean="0"/>
              <a:t>Type </a:t>
            </a:r>
            <a:r>
              <a:rPr lang="mt-MT" sz="2600" b="1" i="1" dirty="0" smtClean="0"/>
              <a:t>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lang="mt-MT" sz="2600" dirty="0" smtClean="0"/>
              <a:t>But </a:t>
            </a:r>
            <a:r>
              <a:rPr lang="mt-MT" sz="2600" i="1" dirty="0" smtClean="0"/>
              <a:t>the old woman</a:t>
            </a:r>
            <a:r>
              <a:rPr lang="mt-MT" sz="2600" dirty="0" smtClean="0"/>
              <a:t> consists of:</a:t>
            </a:r>
          </a:p>
          <a:p>
            <a:pPr marL="731520" lvl="1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mt-MT" sz="2600" dirty="0" smtClean="0"/>
              <a:t>A modifier (</a:t>
            </a:r>
            <a:r>
              <a:rPr lang="mt-MT" sz="2600" i="1" dirty="0" smtClean="0"/>
              <a:t>old</a:t>
            </a:r>
            <a:r>
              <a:rPr lang="mt-MT" sz="2600" dirty="0" smtClean="0"/>
              <a:t>)</a:t>
            </a:r>
          </a:p>
          <a:p>
            <a:pPr marL="731520" lvl="1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mt-MT" sz="2600" dirty="0" smtClean="0"/>
              <a:t>A predicate (</a:t>
            </a:r>
            <a:r>
              <a:rPr lang="mt-MT" sz="2600" i="1" dirty="0" smtClean="0"/>
              <a:t>woman</a:t>
            </a:r>
            <a:r>
              <a:rPr lang="mt-MT" sz="2600" dirty="0" smtClean="0"/>
              <a:t>)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mt-MT" sz="2600" dirty="0" smtClean="0"/>
              <a:t>Under our analysis of modifier + predicate constructions, the phrase </a:t>
            </a:r>
            <a:r>
              <a:rPr lang="mt-MT" sz="2600" i="1" dirty="0" smtClean="0"/>
              <a:t>old </a:t>
            </a:r>
            <a:r>
              <a:rPr lang="mt-MT" sz="2600" dirty="0" smtClean="0"/>
              <a:t>woman is of type </a:t>
            </a:r>
            <a:r>
              <a:rPr lang="mt-MT" sz="2600" b="1" dirty="0" smtClean="0"/>
              <a:t>&lt;e,t&gt;</a:t>
            </a:r>
          </a:p>
          <a:p>
            <a:pPr marL="731520" lvl="1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endParaRPr lang="mt-MT" sz="26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The role of the definite article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49552"/>
          </a:xfrm>
        </p:spPr>
        <p:txBody>
          <a:bodyPr>
            <a:normAutofit fontScale="70000" lnSpcReduction="20000"/>
          </a:bodyPr>
          <a:lstStyle/>
          <a:p>
            <a:r>
              <a:rPr lang="mt-MT" dirty="0" smtClean="0"/>
              <a:t>We can think of </a:t>
            </a:r>
            <a:r>
              <a:rPr lang="mt-MT" i="1" dirty="0" smtClean="0"/>
              <a:t>the</a:t>
            </a:r>
            <a:r>
              <a:rPr lang="mt-MT" dirty="0" smtClean="0"/>
              <a:t> as a procedure which</a:t>
            </a:r>
            <a:r>
              <a:rPr lang="en-GB" dirty="0" smtClean="0"/>
              <a:t>, </a:t>
            </a:r>
            <a:r>
              <a:rPr lang="en-GB" dirty="0" err="1" smtClean="0"/>
              <a:t>gi</a:t>
            </a:r>
            <a:r>
              <a:rPr lang="mt-MT" dirty="0" smtClean="0"/>
              <a:t>ven</a:t>
            </a:r>
            <a:endParaRPr lang="en-GB" dirty="0" smtClean="0"/>
          </a:p>
          <a:p>
            <a:pPr lvl="1"/>
            <a:r>
              <a:rPr lang="mt-MT" dirty="0" smtClean="0"/>
              <a:t> </a:t>
            </a:r>
            <a:r>
              <a:rPr lang="mt-MT" b="1" dirty="0" smtClean="0">
                <a:solidFill>
                  <a:schemeClr val="accent1"/>
                </a:solidFill>
              </a:rPr>
              <a:t>a particular </a:t>
            </a:r>
            <a:r>
              <a:rPr lang="mt-MT" b="1" dirty="0" smtClean="0">
                <a:solidFill>
                  <a:schemeClr val="accent1"/>
                </a:solidFill>
              </a:rPr>
              <a:t>context</a:t>
            </a:r>
            <a:r>
              <a:rPr lang="en-GB" b="1" dirty="0" smtClean="0">
                <a:solidFill>
                  <a:schemeClr val="accent1"/>
                </a:solidFill>
              </a:rPr>
              <a:t> </a:t>
            </a:r>
            <a:r>
              <a:rPr lang="en-GB" dirty="0" smtClean="0"/>
              <a:t>and</a:t>
            </a:r>
            <a:endParaRPr lang="mt-MT" dirty="0" smtClean="0">
              <a:solidFill>
                <a:schemeClr val="accent1"/>
              </a:solidFill>
            </a:endParaRPr>
          </a:p>
          <a:p>
            <a:pPr lvl="1"/>
            <a:r>
              <a:rPr lang="mt-MT" dirty="0" smtClean="0"/>
              <a:t>a </a:t>
            </a:r>
            <a:r>
              <a:rPr lang="mt-MT" dirty="0" smtClean="0"/>
              <a:t>property (such as </a:t>
            </a:r>
            <a:r>
              <a:rPr lang="mt-MT" i="1" dirty="0" smtClean="0"/>
              <a:t>old woman</a:t>
            </a:r>
            <a:r>
              <a:rPr lang="mt-MT" dirty="0" smtClean="0"/>
              <a:t>)</a:t>
            </a:r>
          </a:p>
          <a:p>
            <a:pPr lvl="1"/>
            <a:r>
              <a:rPr lang="mt-MT" dirty="0" smtClean="0"/>
              <a:t>Finds the </a:t>
            </a:r>
            <a:r>
              <a:rPr lang="mt-MT" b="1" dirty="0" smtClean="0">
                <a:solidFill>
                  <a:schemeClr val="accent1"/>
                </a:solidFill>
              </a:rPr>
              <a:t>unique</a:t>
            </a:r>
            <a:r>
              <a:rPr lang="mt-MT" dirty="0" smtClean="0"/>
              <a:t> individual in that context that satisfies that property.</a:t>
            </a:r>
          </a:p>
          <a:p>
            <a:pPr lvl="1"/>
            <a:r>
              <a:rPr lang="mt-MT" dirty="0" smtClean="0"/>
              <a:t>Returns that individual.</a:t>
            </a:r>
          </a:p>
          <a:p>
            <a:endParaRPr lang="mt-MT" dirty="0" smtClean="0"/>
          </a:p>
          <a:p>
            <a:r>
              <a:rPr lang="mt-MT" dirty="0" smtClean="0"/>
              <a:t>In other words:</a:t>
            </a:r>
          </a:p>
          <a:p>
            <a:pPr lvl="1"/>
            <a:r>
              <a:rPr lang="mt-MT" i="1" dirty="0" smtClean="0"/>
              <a:t>old woman </a:t>
            </a:r>
            <a:r>
              <a:rPr lang="mt-MT" dirty="0" smtClean="0"/>
              <a:t>is a predicate (&lt;e,t&gt;)</a:t>
            </a:r>
          </a:p>
          <a:p>
            <a:pPr lvl="1"/>
            <a:r>
              <a:rPr lang="mt-MT" b="1" i="1" u="sng" dirty="0" smtClean="0"/>
              <a:t>the</a:t>
            </a:r>
            <a:r>
              <a:rPr lang="mt-MT" i="1" dirty="0" smtClean="0"/>
              <a:t> old woman</a:t>
            </a:r>
            <a:r>
              <a:rPr lang="mt-MT" dirty="0" smtClean="0"/>
              <a:t> refers to </a:t>
            </a:r>
            <a:r>
              <a:rPr lang="en-GB" dirty="0" smtClean="0"/>
              <a:t>the</a:t>
            </a:r>
            <a:r>
              <a:rPr lang="mt-MT" dirty="0" smtClean="0"/>
              <a:t> individual (type </a:t>
            </a:r>
            <a:r>
              <a:rPr lang="mt-MT" i="1" dirty="0" smtClean="0"/>
              <a:t>e</a:t>
            </a:r>
            <a:r>
              <a:rPr lang="mt-MT" dirty="0" smtClean="0"/>
              <a:t>)</a:t>
            </a:r>
            <a:r>
              <a:rPr lang="en-GB" dirty="0" smtClean="0"/>
              <a:t> satisfying that predicate</a:t>
            </a:r>
            <a:endParaRPr lang="mt-MT" dirty="0" smtClean="0"/>
          </a:p>
          <a:p>
            <a:endParaRPr lang="mt-MT" i="1" dirty="0" smtClean="0"/>
          </a:p>
          <a:p>
            <a:r>
              <a:rPr lang="mt-MT" dirty="0" smtClean="0"/>
              <a:t>Once this is done, definites can be slotted into the individual-shaped slot of predicates, to saturate them and return propositions</a:t>
            </a:r>
            <a:r>
              <a:rPr lang="en-GB" dirty="0" smtClean="0"/>
              <a:t>, just like names</a:t>
            </a:r>
            <a:r>
              <a:rPr lang="mt-MT" dirty="0" smtClean="0"/>
              <a:t>.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So, given that </a:t>
            </a:r>
            <a:r>
              <a:rPr lang="en-GB" i="1" dirty="0" smtClean="0"/>
              <a:t>the old woman </a:t>
            </a:r>
            <a:r>
              <a:rPr lang="en-GB" dirty="0" smtClean="0"/>
              <a:t>refers to an individual, and that individual is the same one called </a:t>
            </a:r>
            <a:r>
              <a:rPr lang="en-GB" dirty="0" err="1" smtClean="0"/>
              <a:t>Lucienne</a:t>
            </a:r>
            <a:r>
              <a:rPr lang="en-GB" dirty="0" smtClean="0"/>
              <a:t>, the two sentences are indeed synonymous</a:t>
            </a:r>
            <a:r>
              <a:rPr lang="en-GB" b="1" dirty="0" smtClean="0">
                <a:solidFill>
                  <a:schemeClr val="accent1"/>
                </a:solidFill>
              </a:rPr>
              <a:t> in the given context.</a:t>
            </a:r>
          </a:p>
          <a:p>
            <a:pPr lvl="1"/>
            <a:r>
              <a:rPr lang="en-GB" b="1" dirty="0" smtClean="0">
                <a:solidFill>
                  <a:schemeClr val="accent1"/>
                </a:solidFill>
              </a:rPr>
              <a:t>This is also why we suggested that it’s the reference that is most relevant to compositionality for our purposes.</a:t>
            </a:r>
            <a:endParaRPr lang="mt-MT" b="1" dirty="0" smtClean="0">
              <a:solidFill>
                <a:schemeClr val="accent1"/>
              </a:solidFill>
            </a:endParaRP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Salience and context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GB" dirty="0" smtClean="0"/>
              <a:t>[Context: there are three old women]</a:t>
            </a:r>
          </a:p>
          <a:p>
            <a:pPr>
              <a:buNone/>
            </a:pPr>
            <a:r>
              <a:rPr lang="en-GB" dirty="0" smtClean="0"/>
              <a:t>A: </a:t>
            </a:r>
            <a:r>
              <a:rPr lang="en-GB" u="sng" dirty="0" smtClean="0"/>
              <a:t>The old woman </a:t>
            </a:r>
            <a:r>
              <a:rPr lang="en-GB" dirty="0" smtClean="0"/>
              <a:t>is my grandmother.</a:t>
            </a:r>
          </a:p>
          <a:p>
            <a:pPr>
              <a:buNone/>
            </a:pPr>
            <a:r>
              <a:rPr lang="en-GB" dirty="0" smtClean="0"/>
              <a:t>B: Which one do you mean?</a:t>
            </a:r>
          </a:p>
          <a:p>
            <a:pPr>
              <a:buNone/>
            </a:pPr>
            <a:r>
              <a:rPr lang="en-GB" dirty="0" smtClean="0"/>
              <a:t>A: The middle one.</a:t>
            </a:r>
          </a:p>
          <a:p>
            <a:pPr>
              <a:buNone/>
            </a:pPr>
            <a:r>
              <a:rPr lang="en-GB" dirty="0" smtClean="0"/>
              <a:t>B: Oh.</a:t>
            </a:r>
          </a:p>
          <a:p>
            <a:pPr>
              <a:buNone/>
            </a:pPr>
            <a:r>
              <a:rPr lang="en-GB" dirty="0" smtClean="0"/>
              <a:t>[... 15 minutes later ...]</a:t>
            </a:r>
          </a:p>
          <a:p>
            <a:pPr>
              <a:buNone/>
            </a:pPr>
            <a:r>
              <a:rPr lang="en-GB" dirty="0" smtClean="0"/>
              <a:t>B: By the way, </a:t>
            </a:r>
            <a:r>
              <a:rPr lang="en-GB" u="sng" dirty="0" smtClean="0"/>
              <a:t>the old woman</a:t>
            </a:r>
            <a:r>
              <a:rPr lang="en-GB" dirty="0" smtClean="0"/>
              <a:t>’s gone. The other two are still around though.</a:t>
            </a:r>
            <a:endParaRPr lang="en-GB" dirty="0"/>
          </a:p>
        </p:txBody>
      </p:sp>
      <p:sp>
        <p:nvSpPr>
          <p:cNvPr id="5" name="Right Brace 4"/>
          <p:cNvSpPr/>
          <p:nvPr/>
        </p:nvSpPr>
        <p:spPr>
          <a:xfrm>
            <a:off x="4427984" y="2132856"/>
            <a:ext cx="432048" cy="144016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932040" y="2420888"/>
            <a:ext cx="3672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Ambiguous: all three women are equally salient. Unique identification fails, and no individual is picked out.</a:t>
            </a:r>
            <a:endParaRPr lang="en-GB" dirty="0"/>
          </a:p>
        </p:txBody>
      </p:sp>
      <p:sp>
        <p:nvSpPr>
          <p:cNvPr id="7" name="Right Brace 6"/>
          <p:cNvSpPr/>
          <p:nvPr/>
        </p:nvSpPr>
        <p:spPr>
          <a:xfrm>
            <a:off x="4644008" y="4797152"/>
            <a:ext cx="432048" cy="144016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5148064" y="5085184"/>
            <a:ext cx="3672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 longer ambiguous. After the first disambiguation, there is now one old woman who is more </a:t>
            </a:r>
            <a:r>
              <a:rPr lang="en-GB" b="1" dirty="0" smtClean="0"/>
              <a:t>salient</a:t>
            </a:r>
            <a:r>
              <a:rPr lang="en-GB" dirty="0" smtClean="0"/>
              <a:t> or </a:t>
            </a:r>
            <a:r>
              <a:rPr lang="en-GB" b="1" dirty="0" smtClean="0"/>
              <a:t>familiar</a:t>
            </a:r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t-MT" dirty="0" smtClean="0"/>
              <a:t>The connection between sense and reference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mt-MT" sz="2600" dirty="0" smtClean="0"/>
              <a:t>This analysis is very much in line with Frege’s.</a:t>
            </a:r>
            <a:endParaRPr lang="en-GB" sz="2600" dirty="0" smtClean="0"/>
          </a:p>
          <a:p>
            <a:pPr lvl="1"/>
            <a:r>
              <a:rPr lang="mt-MT" dirty="0" smtClean="0"/>
              <a:t>Under this analysis, there is an intimate connection between sense and reference, for it is the sense that helps us determine what the intended reference is.</a:t>
            </a:r>
          </a:p>
          <a:p>
            <a:endParaRPr lang="en-GB" dirty="0" smtClean="0"/>
          </a:p>
          <a:p>
            <a:r>
              <a:rPr lang="mt-MT" dirty="0" smtClean="0"/>
              <a:t>Context </a:t>
            </a:r>
            <a:r>
              <a:rPr lang="mt-MT" dirty="0" smtClean="0"/>
              <a:t>is obviously playing an important role in singling out the unique, intended referent.</a:t>
            </a:r>
          </a:p>
          <a:p>
            <a:endParaRPr lang="mt-MT" dirty="0" smtClean="0"/>
          </a:p>
          <a:p>
            <a:r>
              <a:rPr lang="mt-MT" dirty="0" smtClean="0"/>
              <a:t>Another possibility, analysed by Bertrand Russell, is that definite descriptions aren’t referential in this sense.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Russell’s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055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mt-MT" i="1" u="sng" dirty="0" smtClean="0"/>
              <a:t>The old woman </a:t>
            </a:r>
            <a:r>
              <a:rPr lang="mt-MT" i="1" dirty="0" smtClean="0"/>
              <a:t>is tall.</a:t>
            </a:r>
          </a:p>
          <a:p>
            <a:r>
              <a:rPr lang="mt-MT" dirty="0" smtClean="0"/>
              <a:t>Bertrand Russell interpreted the definite description along the following lines:</a:t>
            </a:r>
          </a:p>
          <a:p>
            <a:pPr lvl="1"/>
            <a:r>
              <a:rPr lang="mt-MT" i="1" dirty="0" smtClean="0"/>
              <a:t>there is an x such that:</a:t>
            </a:r>
          </a:p>
          <a:p>
            <a:pPr lvl="2"/>
            <a:r>
              <a:rPr lang="mt-MT" i="1" dirty="0" smtClean="0"/>
              <a:t>x is an old woman; and</a:t>
            </a:r>
          </a:p>
          <a:p>
            <a:pPr lvl="2"/>
            <a:r>
              <a:rPr lang="mt-MT" i="1" dirty="0" smtClean="0"/>
              <a:t>for any y, if y is an old woman, then y = x; and</a:t>
            </a:r>
          </a:p>
          <a:p>
            <a:pPr lvl="2"/>
            <a:r>
              <a:rPr lang="mt-MT" i="1" dirty="0" smtClean="0"/>
              <a:t>x is tall</a:t>
            </a:r>
            <a:endParaRPr lang="en-GB" i="1" dirty="0"/>
          </a:p>
        </p:txBody>
      </p:sp>
      <p:sp>
        <p:nvSpPr>
          <p:cNvPr id="4" name="Rectangle 3"/>
          <p:cNvSpPr/>
          <p:nvPr/>
        </p:nvSpPr>
        <p:spPr>
          <a:xfrm>
            <a:off x="1331640" y="4437112"/>
            <a:ext cx="676875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500" dirty="0" smtClean="0"/>
              <a:t>∃</a:t>
            </a:r>
            <a:r>
              <a:rPr lang="en-GB" sz="2500" i="1" dirty="0" smtClean="0"/>
              <a:t>x</a:t>
            </a:r>
            <a:r>
              <a:rPr lang="en-GB" sz="2500" dirty="0" smtClean="0"/>
              <a:t>[(</a:t>
            </a:r>
            <a:r>
              <a:rPr lang="mt-MT" sz="2500" i="1" dirty="0" smtClean="0"/>
              <a:t>old-woman(</a:t>
            </a:r>
            <a:r>
              <a:rPr lang="en-GB" sz="2500" i="1" dirty="0" smtClean="0"/>
              <a:t>x</a:t>
            </a:r>
            <a:r>
              <a:rPr lang="mt-MT" sz="2500" i="1" dirty="0" smtClean="0"/>
              <a:t>)</a:t>
            </a:r>
            <a:r>
              <a:rPr lang="en-GB" sz="2500" dirty="0" smtClean="0"/>
              <a:t> &amp; ∀</a:t>
            </a:r>
            <a:r>
              <a:rPr lang="en-GB" sz="2500" i="1" dirty="0" smtClean="0"/>
              <a:t>y</a:t>
            </a:r>
            <a:r>
              <a:rPr lang="en-GB" sz="2500" dirty="0" smtClean="0"/>
              <a:t>(</a:t>
            </a:r>
            <a:r>
              <a:rPr lang="mt-MT" sz="2500" dirty="0" smtClean="0"/>
              <a:t>old-woman(</a:t>
            </a:r>
            <a:r>
              <a:rPr lang="en-GB" sz="2500" i="1" dirty="0" smtClean="0"/>
              <a:t>y</a:t>
            </a:r>
            <a:r>
              <a:rPr lang="mt-MT" sz="2500" i="1" dirty="0" smtClean="0"/>
              <a:t>)</a:t>
            </a:r>
            <a:r>
              <a:rPr lang="en-GB" sz="2500" dirty="0" smtClean="0"/>
              <a:t> → </a:t>
            </a:r>
            <a:r>
              <a:rPr lang="en-GB" sz="2500" i="1" dirty="0" smtClean="0"/>
              <a:t>y=x</a:t>
            </a:r>
            <a:r>
              <a:rPr lang="en-GB" sz="2500" dirty="0" smtClean="0"/>
              <a:t>)) &amp; </a:t>
            </a:r>
            <a:r>
              <a:rPr lang="mt-MT" sz="2500" dirty="0" smtClean="0"/>
              <a:t>tall(</a:t>
            </a:r>
            <a:r>
              <a:rPr lang="en-GB" sz="2500" i="1" dirty="0" smtClean="0"/>
              <a:t>x</a:t>
            </a:r>
            <a:r>
              <a:rPr lang="mt-MT" sz="2500" i="1" dirty="0" smtClean="0"/>
              <a:t>)</a:t>
            </a:r>
            <a:r>
              <a:rPr lang="en-GB" sz="2500" dirty="0" smtClean="0"/>
              <a:t>]</a:t>
            </a:r>
            <a:endParaRPr lang="en-GB" sz="2500" dirty="0"/>
          </a:p>
        </p:txBody>
      </p:sp>
      <p:sp>
        <p:nvSpPr>
          <p:cNvPr id="5" name="TextBox 4"/>
          <p:cNvSpPr txBox="1"/>
          <p:nvPr/>
        </p:nvSpPr>
        <p:spPr>
          <a:xfrm>
            <a:off x="3131840" y="5229200"/>
            <a:ext cx="4032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</a:t>
            </a:r>
            <a:r>
              <a:rPr lang="mt-MT" dirty="0" smtClean="0"/>
              <a:t>sserts </a:t>
            </a:r>
            <a:r>
              <a:rPr lang="mt-MT" dirty="0" smtClean="0"/>
              <a:t>uniqueness: if anything is an old woman, it’s the </a:t>
            </a:r>
            <a:r>
              <a:rPr lang="mt-MT" i="1" dirty="0" smtClean="0"/>
              <a:t>x</a:t>
            </a:r>
            <a:r>
              <a:rPr lang="mt-MT" dirty="0" smtClean="0"/>
              <a:t> we’re talking about.  Alternatively: nothing other than </a:t>
            </a:r>
            <a:r>
              <a:rPr lang="mt-MT" i="1" dirty="0" smtClean="0"/>
              <a:t>x</a:t>
            </a:r>
            <a:r>
              <a:rPr lang="mt-MT" dirty="0" smtClean="0"/>
              <a:t> is an old woman.</a:t>
            </a:r>
            <a:endParaRPr lang="en-GB" dirty="0"/>
          </a:p>
        </p:txBody>
      </p:sp>
      <p:sp>
        <p:nvSpPr>
          <p:cNvPr id="6" name="Right Brace 5"/>
          <p:cNvSpPr/>
          <p:nvPr/>
        </p:nvSpPr>
        <p:spPr>
          <a:xfrm rot="5400000">
            <a:off x="4968044" y="3537012"/>
            <a:ext cx="432048" cy="30963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Russell’s analysis: things to note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2629272"/>
          </a:xfrm>
        </p:spPr>
        <p:txBody>
          <a:bodyPr/>
          <a:lstStyle/>
          <a:p>
            <a:r>
              <a:rPr lang="mt-MT" dirty="0" smtClean="0"/>
              <a:t>This is a purely descriptive analysis.</a:t>
            </a:r>
          </a:p>
          <a:p>
            <a:r>
              <a:rPr lang="mt-MT" dirty="0" smtClean="0"/>
              <a:t>The definite description is analysed as a </a:t>
            </a:r>
            <a:r>
              <a:rPr lang="mt-MT" b="1" dirty="0" smtClean="0">
                <a:solidFill>
                  <a:schemeClr val="accent1"/>
                </a:solidFill>
              </a:rPr>
              <a:t>quantified </a:t>
            </a:r>
            <a:r>
              <a:rPr lang="mt-MT" dirty="0" smtClean="0"/>
              <a:t>expression (</a:t>
            </a:r>
            <a:r>
              <a:rPr lang="mt-MT" i="1" dirty="0" smtClean="0"/>
              <a:t>there is...</a:t>
            </a:r>
            <a:r>
              <a:rPr lang="mt-MT" dirty="0" smtClean="0"/>
              <a:t>).</a:t>
            </a:r>
          </a:p>
          <a:p>
            <a:r>
              <a:rPr lang="mt-MT" dirty="0" smtClean="0"/>
              <a:t>In a sense, the meaning of a description </a:t>
            </a:r>
            <a:r>
              <a:rPr lang="mt-MT" i="1" dirty="0" smtClean="0"/>
              <a:t>the N</a:t>
            </a:r>
            <a:r>
              <a:rPr lang="mt-MT" dirty="0" smtClean="0"/>
              <a:t> is incomplete. It needs to combine with a predicate before it is fully meaningful:</a:t>
            </a:r>
          </a:p>
          <a:p>
            <a:pPr>
              <a:buNone/>
            </a:pPr>
            <a:endParaRPr lang="mt-MT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331640" y="4151402"/>
            <a:ext cx="676875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t-MT" sz="2500" i="1" dirty="0" smtClean="0"/>
              <a:t>the old woman</a:t>
            </a:r>
          </a:p>
          <a:p>
            <a:r>
              <a:rPr lang="el-GR" sz="2500" dirty="0" smtClean="0">
                <a:latin typeface="Times New Roman"/>
                <a:cs typeface="Times New Roman"/>
              </a:rPr>
              <a:t>λ</a:t>
            </a:r>
            <a:r>
              <a:rPr lang="en-GB" sz="2500" dirty="0" err="1" smtClean="0">
                <a:latin typeface="Times New Roman"/>
                <a:cs typeface="Times New Roman"/>
              </a:rPr>
              <a:t>P</a:t>
            </a:r>
            <a:r>
              <a:rPr lang="en-GB" sz="2500" dirty="0" err="1" smtClean="0"/>
              <a:t>∃</a:t>
            </a:r>
            <a:r>
              <a:rPr lang="en-GB" sz="2500" i="1" dirty="0" err="1" smtClean="0"/>
              <a:t>x</a:t>
            </a:r>
            <a:r>
              <a:rPr lang="en-GB" sz="2500" dirty="0" smtClean="0"/>
              <a:t>[(</a:t>
            </a:r>
            <a:r>
              <a:rPr lang="mt-MT" sz="2500" i="1" dirty="0" smtClean="0"/>
              <a:t>old-woman(</a:t>
            </a:r>
            <a:r>
              <a:rPr lang="en-GB" sz="2500" i="1" dirty="0" smtClean="0"/>
              <a:t>x</a:t>
            </a:r>
            <a:r>
              <a:rPr lang="mt-MT" sz="2500" i="1" dirty="0" smtClean="0"/>
              <a:t>)</a:t>
            </a:r>
            <a:r>
              <a:rPr lang="en-GB" sz="2500" dirty="0" smtClean="0"/>
              <a:t> &amp; ∀</a:t>
            </a:r>
            <a:r>
              <a:rPr lang="en-GB" sz="2500" i="1" dirty="0" smtClean="0"/>
              <a:t>y</a:t>
            </a:r>
            <a:r>
              <a:rPr lang="en-GB" sz="2500" dirty="0" smtClean="0"/>
              <a:t>(</a:t>
            </a:r>
            <a:r>
              <a:rPr lang="mt-MT" sz="2500" dirty="0" smtClean="0"/>
              <a:t>old-woman(</a:t>
            </a:r>
            <a:r>
              <a:rPr lang="en-GB" sz="2500" i="1" dirty="0" smtClean="0"/>
              <a:t>y</a:t>
            </a:r>
            <a:r>
              <a:rPr lang="mt-MT" sz="2500" i="1" dirty="0" smtClean="0"/>
              <a:t>)</a:t>
            </a:r>
            <a:r>
              <a:rPr lang="en-GB" sz="2500" dirty="0" smtClean="0"/>
              <a:t> → </a:t>
            </a:r>
            <a:r>
              <a:rPr lang="en-GB" sz="2500" i="1" dirty="0" smtClean="0"/>
              <a:t>y=x</a:t>
            </a:r>
            <a:r>
              <a:rPr lang="en-GB" sz="2500" dirty="0" smtClean="0"/>
              <a:t>)) &amp; </a:t>
            </a:r>
            <a:r>
              <a:rPr lang="mt-MT" sz="2500" b="1" dirty="0" smtClean="0"/>
              <a:t>P</a:t>
            </a:r>
            <a:r>
              <a:rPr lang="mt-MT" sz="2500" dirty="0" smtClean="0"/>
              <a:t>(</a:t>
            </a:r>
            <a:r>
              <a:rPr lang="en-GB" sz="2500" i="1" dirty="0" smtClean="0"/>
              <a:t>x</a:t>
            </a:r>
            <a:r>
              <a:rPr lang="mt-MT" sz="2500" i="1" dirty="0" smtClean="0"/>
              <a:t>)</a:t>
            </a:r>
            <a:r>
              <a:rPr lang="en-GB" sz="2500" dirty="0" smtClean="0"/>
              <a:t>]</a:t>
            </a:r>
            <a:endParaRPr lang="en-GB" sz="2500" dirty="0"/>
          </a:p>
        </p:txBody>
      </p:sp>
      <p:sp>
        <p:nvSpPr>
          <p:cNvPr id="5" name="Rectangle 4"/>
          <p:cNvSpPr/>
          <p:nvPr/>
        </p:nvSpPr>
        <p:spPr>
          <a:xfrm>
            <a:off x="1331640" y="5472226"/>
            <a:ext cx="676875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t-MT" sz="2500" i="1" dirty="0" smtClean="0"/>
              <a:t>the old woman is tall:</a:t>
            </a:r>
          </a:p>
          <a:p>
            <a:r>
              <a:rPr lang="en-GB" sz="2500" dirty="0" smtClean="0"/>
              <a:t>∃</a:t>
            </a:r>
            <a:r>
              <a:rPr lang="en-GB" sz="2500" i="1" dirty="0" smtClean="0"/>
              <a:t>x</a:t>
            </a:r>
            <a:r>
              <a:rPr lang="en-GB" sz="2500" dirty="0" smtClean="0"/>
              <a:t>[(</a:t>
            </a:r>
            <a:r>
              <a:rPr lang="mt-MT" sz="2500" i="1" dirty="0" smtClean="0"/>
              <a:t>old-woman(</a:t>
            </a:r>
            <a:r>
              <a:rPr lang="en-GB" sz="2500" i="1" dirty="0" smtClean="0"/>
              <a:t>x</a:t>
            </a:r>
            <a:r>
              <a:rPr lang="mt-MT" sz="2500" i="1" dirty="0" smtClean="0"/>
              <a:t>)</a:t>
            </a:r>
            <a:r>
              <a:rPr lang="en-GB" sz="2500" dirty="0" smtClean="0"/>
              <a:t> &amp; ∀</a:t>
            </a:r>
            <a:r>
              <a:rPr lang="en-GB" sz="2500" i="1" dirty="0" smtClean="0"/>
              <a:t>y</a:t>
            </a:r>
            <a:r>
              <a:rPr lang="en-GB" sz="2500" dirty="0" smtClean="0"/>
              <a:t>(</a:t>
            </a:r>
            <a:r>
              <a:rPr lang="mt-MT" sz="2500" dirty="0" smtClean="0"/>
              <a:t>old-woman(</a:t>
            </a:r>
            <a:r>
              <a:rPr lang="en-GB" sz="2500" i="1" dirty="0" smtClean="0"/>
              <a:t>y</a:t>
            </a:r>
            <a:r>
              <a:rPr lang="mt-MT" sz="2500" i="1" dirty="0" smtClean="0"/>
              <a:t>)</a:t>
            </a:r>
            <a:r>
              <a:rPr lang="en-GB" sz="2500" dirty="0" smtClean="0"/>
              <a:t> → </a:t>
            </a:r>
            <a:r>
              <a:rPr lang="en-GB" sz="2500" i="1" dirty="0" smtClean="0"/>
              <a:t>y=x</a:t>
            </a:r>
            <a:r>
              <a:rPr lang="en-GB" sz="2500" dirty="0" smtClean="0"/>
              <a:t>)) &amp; </a:t>
            </a:r>
            <a:r>
              <a:rPr lang="mt-MT" sz="2500" b="1" dirty="0" smtClean="0"/>
              <a:t>tall</a:t>
            </a:r>
            <a:r>
              <a:rPr lang="mt-MT" sz="2500" dirty="0" smtClean="0"/>
              <a:t>(</a:t>
            </a:r>
            <a:r>
              <a:rPr lang="en-GB" sz="2500" i="1" dirty="0" smtClean="0"/>
              <a:t>x</a:t>
            </a:r>
            <a:r>
              <a:rPr lang="mt-MT" sz="2500" i="1" dirty="0" smtClean="0"/>
              <a:t>)</a:t>
            </a:r>
            <a:r>
              <a:rPr lang="en-GB" sz="2500" dirty="0" smtClean="0"/>
              <a:t>]</a:t>
            </a:r>
            <a:endParaRPr lang="en-GB" sz="2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Russell’s problem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68505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mt-MT" i="1" u="sng" dirty="0" smtClean="0"/>
              <a:t>The old woman </a:t>
            </a:r>
            <a:r>
              <a:rPr lang="mt-MT" i="1" dirty="0" smtClean="0"/>
              <a:t>is tall.</a:t>
            </a:r>
          </a:p>
          <a:p>
            <a:endParaRPr lang="mt-MT" dirty="0" smtClean="0"/>
          </a:p>
        </p:txBody>
      </p:sp>
      <p:sp>
        <p:nvSpPr>
          <p:cNvPr id="4" name="Rectangle 3"/>
          <p:cNvSpPr/>
          <p:nvPr/>
        </p:nvSpPr>
        <p:spPr>
          <a:xfrm>
            <a:off x="1115616" y="1844824"/>
            <a:ext cx="676875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500" dirty="0" smtClean="0"/>
              <a:t>∃</a:t>
            </a:r>
            <a:r>
              <a:rPr lang="en-GB" sz="2500" i="1" dirty="0" smtClean="0"/>
              <a:t>x</a:t>
            </a:r>
            <a:r>
              <a:rPr lang="en-GB" sz="2500" dirty="0" smtClean="0"/>
              <a:t>[(</a:t>
            </a:r>
            <a:r>
              <a:rPr lang="mt-MT" sz="2500" i="1" dirty="0" smtClean="0"/>
              <a:t>old-woman(</a:t>
            </a:r>
            <a:r>
              <a:rPr lang="en-GB" sz="2500" i="1" dirty="0" smtClean="0"/>
              <a:t>x</a:t>
            </a:r>
            <a:r>
              <a:rPr lang="mt-MT" sz="2500" i="1" dirty="0" smtClean="0"/>
              <a:t>)</a:t>
            </a:r>
            <a:r>
              <a:rPr lang="en-GB" sz="2500" dirty="0" smtClean="0"/>
              <a:t> &amp; ∀</a:t>
            </a:r>
            <a:r>
              <a:rPr lang="en-GB" sz="2500" i="1" dirty="0" smtClean="0"/>
              <a:t>y</a:t>
            </a:r>
            <a:r>
              <a:rPr lang="en-GB" sz="2500" dirty="0" smtClean="0"/>
              <a:t>(</a:t>
            </a:r>
            <a:r>
              <a:rPr lang="mt-MT" sz="2500" dirty="0" smtClean="0"/>
              <a:t>old-woman(</a:t>
            </a:r>
            <a:r>
              <a:rPr lang="en-GB" sz="2500" i="1" dirty="0" smtClean="0"/>
              <a:t>y</a:t>
            </a:r>
            <a:r>
              <a:rPr lang="mt-MT" sz="2500" i="1" dirty="0" smtClean="0"/>
              <a:t>)</a:t>
            </a:r>
            <a:r>
              <a:rPr lang="en-GB" sz="2500" dirty="0" smtClean="0"/>
              <a:t> → </a:t>
            </a:r>
            <a:r>
              <a:rPr lang="en-GB" sz="2500" i="1" dirty="0" smtClean="0"/>
              <a:t>y=x</a:t>
            </a:r>
            <a:r>
              <a:rPr lang="en-GB" sz="2500" dirty="0" smtClean="0"/>
              <a:t>)) &amp; </a:t>
            </a:r>
            <a:r>
              <a:rPr lang="mt-MT" sz="2500" dirty="0" smtClean="0"/>
              <a:t>tall(</a:t>
            </a:r>
            <a:r>
              <a:rPr lang="en-GB" sz="2500" i="1" dirty="0" smtClean="0"/>
              <a:t>x</a:t>
            </a:r>
            <a:r>
              <a:rPr lang="mt-MT" sz="2500" i="1" dirty="0" smtClean="0"/>
              <a:t>)</a:t>
            </a:r>
            <a:r>
              <a:rPr lang="en-GB" sz="2500" dirty="0" smtClean="0"/>
              <a:t>]</a:t>
            </a:r>
            <a:endParaRPr lang="en-GB" sz="25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55576" y="2708920"/>
            <a:ext cx="7772400" cy="3528392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mt-M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there’s no</a:t>
            </a:r>
            <a:r>
              <a:rPr kumimoji="0" lang="mt-MT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such thing as an old </a:t>
            </a:r>
            <a:r>
              <a:rPr kumimoji="0" lang="mt-MT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woman</a:t>
            </a:r>
            <a:r>
              <a:rPr kumimoji="0" lang="en-GB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(or more than one)</a:t>
            </a:r>
            <a:r>
              <a:rPr kumimoji="0" lang="mt-MT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mt-MT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sentence </a:t>
            </a:r>
            <a:r>
              <a:rPr kumimoji="0" lang="mt-MT" sz="26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old woman is tall</a:t>
            </a:r>
            <a:r>
              <a:rPr kumimoji="0" lang="mt-MT" sz="26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simply comes out false.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lang="mt-MT" sz="2600" i="0" dirty="0" smtClean="0"/>
              <a:t>The problem is even greater when we use definites that have sense, but no reference. Russell’s examples:</a:t>
            </a:r>
          </a:p>
          <a:p>
            <a:pPr marL="731520" lvl="1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kumimoji="0" lang="mt-MT" sz="26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 present king of France</a:t>
            </a:r>
          </a:p>
          <a:p>
            <a:pPr marL="731520" lvl="1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mt-MT" sz="2600" i="1" baseline="0" dirty="0" smtClean="0"/>
              <a:t>the</a:t>
            </a:r>
            <a:r>
              <a:rPr lang="mt-MT" sz="2600" i="1" dirty="0" smtClean="0"/>
              <a:t> round square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kumimoji="0" lang="mt-MT" sz="26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are also apparently quite capable of referring to </a:t>
            </a:r>
            <a:r>
              <a:rPr kumimoji="0" lang="mt-MT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old woman</a:t>
            </a:r>
            <a:r>
              <a:rPr kumimoji="0" lang="mt-MT" sz="26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a context where there’s more than one,</a:t>
            </a:r>
            <a:r>
              <a:rPr kumimoji="0" lang="mt-MT" sz="26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so long as the intended woman is the most prominent.</a:t>
            </a:r>
            <a:endParaRPr kumimoji="0" lang="mt-MT" sz="26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Russell’s problem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68505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mt-MT" i="1" u="sng" dirty="0" smtClean="0"/>
              <a:t>The old woman </a:t>
            </a:r>
            <a:r>
              <a:rPr lang="mt-MT" i="1" dirty="0" smtClean="0"/>
              <a:t>is tall.</a:t>
            </a:r>
          </a:p>
          <a:p>
            <a:endParaRPr lang="mt-MT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55576" y="2132856"/>
            <a:ext cx="7772400" cy="41044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endParaRPr kumimoji="0" lang="mt-MT" sz="2600" b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mt-MT" sz="2600" dirty="0" smtClean="0"/>
              <a:t>Under the Fregean analysis of descriptions as referential:</a:t>
            </a:r>
            <a:endParaRPr kumimoji="0" lang="mt-MT" sz="2600" b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31520" lvl="1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kumimoji="0" lang="mt-MT" sz="2600" b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there is more than one old woman, the</a:t>
            </a:r>
            <a:r>
              <a:rPr kumimoji="0" lang="mt-MT" sz="2600" b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assumption is that the old woman intended is the most prominent or </a:t>
            </a:r>
            <a:r>
              <a:rPr kumimoji="0" lang="mt-MT" sz="2600" b="1" u="none" strike="noStrike" kern="1200" cap="none" spc="0" normalizeH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salient</a:t>
            </a:r>
            <a:r>
              <a:rPr kumimoji="0" lang="mt-MT" sz="2600" b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one.</a:t>
            </a:r>
            <a:endParaRPr kumimoji="0" lang="en-GB" sz="2600" b="0" u="none" strike="noStrike" kern="1200" cap="none" spc="0" normalizeH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31520" lvl="1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mt-MT" sz="2600" dirty="0" smtClean="0"/>
              <a:t>If there is no such woman, then the sentence is infelicitous, its truth value undefined.</a:t>
            </a:r>
            <a:endParaRPr kumimoji="0" lang="mt-MT" sz="26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t-MT" dirty="0" smtClean="0"/>
              <a:t>So which analysis is correct?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Russell’s analysis emphasises the descriptive aspect of definite descriptions. The alternative analysis seems to emphasise the referential aspect.</a:t>
            </a:r>
          </a:p>
          <a:p>
            <a:endParaRPr lang="en-GB" dirty="0" smtClean="0"/>
          </a:p>
          <a:p>
            <a:r>
              <a:rPr lang="mt-MT" dirty="0" smtClean="0"/>
              <a:t>Maybe </a:t>
            </a:r>
            <a:r>
              <a:rPr lang="mt-MT" dirty="0" smtClean="0"/>
              <a:t>both are required?</a:t>
            </a:r>
          </a:p>
          <a:p>
            <a:endParaRPr lang="mt-MT" dirty="0" smtClean="0"/>
          </a:p>
          <a:p>
            <a:r>
              <a:rPr lang="mt-MT" dirty="0" smtClean="0"/>
              <a:t>Donnellan (1966) argued that both indeed are.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Donnellan’s distinction - 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33528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mt-MT" i="1" dirty="0" smtClean="0"/>
              <a:t>Imagine that somebody called Smith has just been murdered. Jones has been charged with the murder and he’s on trial.  He behaves oddly. Afterwards, you tell a friend:  “</a:t>
            </a:r>
            <a:r>
              <a:rPr lang="mt-MT" i="1" u="sng" dirty="0" smtClean="0"/>
              <a:t>The man who murdered Smith</a:t>
            </a:r>
            <a:r>
              <a:rPr lang="mt-MT" i="1" dirty="0" smtClean="0"/>
              <a:t> is insane.”</a:t>
            </a:r>
          </a:p>
          <a:p>
            <a:pPr lvl="1"/>
            <a:endParaRPr lang="mt-MT" dirty="0" smtClean="0"/>
          </a:p>
          <a:p>
            <a:r>
              <a:rPr lang="mt-MT" dirty="0" smtClean="0"/>
              <a:t>Your description suggests a </a:t>
            </a:r>
            <a:r>
              <a:rPr lang="mt-MT" b="1" dirty="0" smtClean="0">
                <a:solidFill>
                  <a:schemeClr val="accent1"/>
                </a:solidFill>
              </a:rPr>
              <a:t>referential use</a:t>
            </a:r>
            <a:r>
              <a:rPr lang="mt-MT" dirty="0" smtClean="0"/>
              <a:t>. You </a:t>
            </a:r>
            <a:r>
              <a:rPr lang="mt-MT" b="1" dirty="0" smtClean="0">
                <a:solidFill>
                  <a:schemeClr val="accent1"/>
                </a:solidFill>
              </a:rPr>
              <a:t>intend</a:t>
            </a:r>
            <a:r>
              <a:rPr lang="mt-MT" dirty="0" smtClean="0"/>
              <a:t> it to refer to Jones.</a:t>
            </a:r>
          </a:p>
          <a:p>
            <a:r>
              <a:rPr lang="mt-MT" dirty="0" smtClean="0"/>
              <a:t>But what if Jones were innocent? </a:t>
            </a:r>
          </a:p>
          <a:p>
            <a:pPr lvl="1"/>
            <a:r>
              <a:rPr lang="mt-MT" dirty="0" smtClean="0"/>
              <a:t>The description </a:t>
            </a:r>
            <a:r>
              <a:rPr lang="mt-MT" i="1" dirty="0" smtClean="0"/>
              <a:t>the man who murdered Smith </a:t>
            </a:r>
            <a:r>
              <a:rPr lang="mt-MT" dirty="0" smtClean="0"/>
              <a:t>wouldn’t apply to Jones. </a:t>
            </a:r>
            <a:endParaRPr lang="en-GB" dirty="0" smtClean="0"/>
          </a:p>
          <a:p>
            <a:pPr lvl="1"/>
            <a:r>
              <a:rPr lang="mt-MT" dirty="0" smtClean="0"/>
              <a:t>Yet </a:t>
            </a:r>
            <a:r>
              <a:rPr lang="mt-MT" dirty="0" smtClean="0"/>
              <a:t>your act of reference would still be to </a:t>
            </a:r>
            <a:r>
              <a:rPr lang="mt-MT" dirty="0" smtClean="0"/>
              <a:t>Jones.</a:t>
            </a:r>
            <a:endParaRPr lang="en-GB" dirty="0" smtClean="0"/>
          </a:p>
          <a:p>
            <a:pPr lvl="1"/>
            <a:r>
              <a:rPr lang="mt-MT" dirty="0" smtClean="0"/>
              <a:t>This </a:t>
            </a:r>
            <a:r>
              <a:rPr lang="mt-MT" dirty="0" smtClean="0"/>
              <a:t>suggests that there’s a cleavage between the descriptive aspect (sense) and the referential </a:t>
            </a:r>
            <a:r>
              <a:rPr lang="mt-MT" dirty="0" smtClean="0"/>
              <a:t>aspect.</a:t>
            </a:r>
            <a:endParaRPr lang="en-GB" dirty="0" smtClean="0"/>
          </a:p>
          <a:p>
            <a:pPr lvl="1"/>
            <a:r>
              <a:rPr lang="mt-MT" dirty="0" smtClean="0"/>
              <a:t>This </a:t>
            </a:r>
            <a:r>
              <a:rPr lang="mt-MT" dirty="0" smtClean="0"/>
              <a:t>case is compatible with the purely referential analysis of </a:t>
            </a:r>
            <a:r>
              <a:rPr lang="mt-MT" dirty="0" smtClean="0"/>
              <a:t>definites.</a:t>
            </a:r>
            <a:endParaRPr lang="en-GB" dirty="0" smtClean="0"/>
          </a:p>
          <a:p>
            <a:pPr lvl="1"/>
            <a:r>
              <a:rPr lang="mt-MT" dirty="0" smtClean="0"/>
              <a:t>But </a:t>
            </a:r>
            <a:r>
              <a:rPr lang="mt-MT" dirty="0" smtClean="0"/>
              <a:t>note: Donnellan used this case to argue that in fact, definites can refer even independently of their descriptive content, as long as the hearer can understand what the intended referent 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In this lecture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We focus on referring expressions</a:t>
            </a:r>
          </a:p>
          <a:p>
            <a:pPr lvl="1"/>
            <a:r>
              <a:rPr lang="mt-MT" dirty="0" smtClean="0"/>
              <a:t>How do definite descriptions work?</a:t>
            </a:r>
          </a:p>
          <a:p>
            <a:pPr lvl="1"/>
            <a:r>
              <a:rPr lang="mt-MT" dirty="0" smtClean="0"/>
              <a:t>What is the relationship between names (</a:t>
            </a:r>
            <a:r>
              <a:rPr lang="mt-MT" i="1" dirty="0" smtClean="0"/>
              <a:t>Lucienne</a:t>
            </a:r>
            <a:r>
              <a:rPr lang="mt-MT" dirty="0" smtClean="0"/>
              <a:t>) and definite descriptions (</a:t>
            </a:r>
            <a:r>
              <a:rPr lang="mt-MT" i="1" dirty="0" smtClean="0"/>
              <a:t>the woman who lives next door</a:t>
            </a:r>
            <a:r>
              <a:rPr lang="mt-MT" dirty="0" smtClean="0"/>
              <a:t>)?</a:t>
            </a:r>
          </a:p>
          <a:p>
            <a:pPr lvl="1"/>
            <a:r>
              <a:rPr lang="mt-MT" dirty="0" smtClean="0"/>
              <a:t>Do pronouns have meaning?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Donnellan’s distinction - II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33528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mt-MT" i="1" dirty="0" smtClean="0"/>
              <a:t>Imagine that somebody called Smith has just been murdered. You come across the murdered body of Smith.  You’ve no idea who did it. You turn to your friend and say: “</a:t>
            </a:r>
            <a:r>
              <a:rPr lang="mt-MT" i="1" u="sng" dirty="0" smtClean="0"/>
              <a:t>The man who murdered Smith</a:t>
            </a:r>
            <a:r>
              <a:rPr lang="mt-MT" i="1" dirty="0" smtClean="0"/>
              <a:t> is insane.”</a:t>
            </a:r>
          </a:p>
          <a:p>
            <a:pPr lvl="1"/>
            <a:endParaRPr lang="mt-MT" dirty="0" smtClean="0"/>
          </a:p>
          <a:p>
            <a:r>
              <a:rPr lang="mt-MT" dirty="0" smtClean="0"/>
              <a:t>Here, apparently, </a:t>
            </a:r>
            <a:r>
              <a:rPr lang="mt-MT" i="1" dirty="0" smtClean="0"/>
              <a:t>the man who murdered Smith</a:t>
            </a:r>
            <a:r>
              <a:rPr lang="mt-MT" dirty="0" smtClean="0"/>
              <a:t> isn’t really referring to someone identifiable (you’ve no idea who murdered Smith). </a:t>
            </a:r>
          </a:p>
          <a:p>
            <a:r>
              <a:rPr lang="mt-MT" dirty="0" smtClean="0"/>
              <a:t>Your description here has an </a:t>
            </a:r>
            <a:r>
              <a:rPr lang="mt-MT" b="1" dirty="0" smtClean="0">
                <a:solidFill>
                  <a:schemeClr val="accent1"/>
                </a:solidFill>
              </a:rPr>
              <a:t>attributive use</a:t>
            </a:r>
            <a:r>
              <a:rPr lang="mt-MT" dirty="0" smtClean="0"/>
              <a:t>, equivalent to </a:t>
            </a:r>
            <a:r>
              <a:rPr lang="mt-MT" i="1" dirty="0" smtClean="0"/>
              <a:t>Whoever murdered Smith.</a:t>
            </a:r>
            <a:endParaRPr lang="mt-MT" dirty="0" smtClean="0"/>
          </a:p>
          <a:p>
            <a:r>
              <a:rPr lang="mt-MT" dirty="0" smtClean="0"/>
              <a:t>This seems more compatible with the Russellian view. It seems to require a descriptive meaning along the lines of: </a:t>
            </a:r>
            <a:r>
              <a:rPr lang="mt-MT" i="1" dirty="0" smtClean="0"/>
              <a:t>there is an x, x murdered Smith and x is insane.</a:t>
            </a:r>
            <a:endParaRPr lang="mt-MT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t-MT" dirty="0" smtClean="0"/>
              <a:t>Speaker’s reference vs Semantic reference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61520"/>
          </a:xfrm>
        </p:spPr>
        <p:txBody>
          <a:bodyPr>
            <a:normAutofit fontScale="85000" lnSpcReduction="20000"/>
          </a:bodyPr>
          <a:lstStyle/>
          <a:p>
            <a:r>
              <a:rPr lang="mt-MT" dirty="0" smtClean="0"/>
              <a:t>It seems we have a problem:</a:t>
            </a:r>
          </a:p>
          <a:p>
            <a:pPr lvl="1"/>
            <a:r>
              <a:rPr lang="mt-MT" dirty="0" smtClean="0"/>
              <a:t>We analysed </a:t>
            </a:r>
            <a:r>
              <a:rPr lang="mt-MT" i="1" dirty="0" smtClean="0"/>
              <a:t>the N</a:t>
            </a:r>
            <a:r>
              <a:rPr lang="mt-MT" dirty="0" smtClean="0"/>
              <a:t> as referring to the most salient unique individual satisfying </a:t>
            </a:r>
            <a:r>
              <a:rPr lang="mt-MT" i="1" dirty="0" smtClean="0"/>
              <a:t>N</a:t>
            </a:r>
            <a:endParaRPr lang="mt-MT" dirty="0" smtClean="0"/>
          </a:p>
          <a:p>
            <a:pPr lvl="1"/>
            <a:r>
              <a:rPr lang="mt-MT" dirty="0" smtClean="0"/>
              <a:t>But Donnellan’s Scenario 1 suggests that we can have a referential use even when the referent doesn’t literally satisfy N.</a:t>
            </a:r>
          </a:p>
          <a:p>
            <a:endParaRPr lang="mt-MT" dirty="0" smtClean="0"/>
          </a:p>
          <a:p>
            <a:r>
              <a:rPr lang="mt-MT" dirty="0" smtClean="0"/>
              <a:t>Here’s another example, from Numberg:</a:t>
            </a:r>
          </a:p>
          <a:p>
            <a:pPr lvl="1"/>
            <a:r>
              <a:rPr lang="mt-MT" dirty="0" smtClean="0"/>
              <a:t>(Waitress to colleague): </a:t>
            </a:r>
            <a:r>
              <a:rPr lang="mt-MT" i="1" dirty="0" smtClean="0"/>
              <a:t>the ham sandwich wants his bill</a:t>
            </a:r>
            <a:endParaRPr lang="mt-MT" dirty="0" smtClean="0"/>
          </a:p>
          <a:p>
            <a:pPr lvl="1"/>
            <a:r>
              <a:rPr lang="mt-MT" dirty="0" smtClean="0"/>
              <a:t>Clearly, the client referred to doesn’t literally satisfy the description </a:t>
            </a:r>
            <a:r>
              <a:rPr lang="mt-MT" i="1" dirty="0" smtClean="0"/>
              <a:t>the ham sandwich</a:t>
            </a:r>
            <a:r>
              <a:rPr lang="mt-MT" dirty="0" smtClean="0"/>
              <a:t>.</a:t>
            </a:r>
          </a:p>
          <a:p>
            <a:endParaRPr lang="mt-MT" dirty="0" smtClean="0"/>
          </a:p>
          <a:p>
            <a:r>
              <a:rPr lang="mt-MT" dirty="0" smtClean="0"/>
              <a:t>We could conclude that the definite article is ambiguous between the referential and attributive meanings.</a:t>
            </a:r>
          </a:p>
          <a:p>
            <a:pPr lvl="1"/>
            <a:r>
              <a:rPr lang="mt-MT" dirty="0" smtClean="0"/>
              <a:t>(But then, why isn’t there a language with two different definite articles, one for each meaning?)</a:t>
            </a:r>
          </a:p>
          <a:p>
            <a:endParaRPr lang="mt-MT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Kripke’s argument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Kripke suggested that in fact, Donnellan’s point is better understood as about the use of definite NPs:</a:t>
            </a:r>
          </a:p>
          <a:p>
            <a:pPr lvl="1"/>
            <a:r>
              <a:rPr lang="mt-MT" dirty="0" smtClean="0"/>
              <a:t>They can be used referentially or attributively</a:t>
            </a:r>
          </a:p>
          <a:p>
            <a:pPr lvl="1"/>
            <a:r>
              <a:rPr lang="mt-MT" dirty="0" smtClean="0"/>
              <a:t>They have a single core meaning (Kripke favoured Russell’s analysis) that is evinced in their attributive use.</a:t>
            </a:r>
          </a:p>
          <a:p>
            <a:pPr lvl="1"/>
            <a:r>
              <a:rPr lang="mt-MT" dirty="0" smtClean="0"/>
              <a:t>The referential use – where uniqueness and identifiability play a role – is more of a pragmatic phenomenon, i.e. </a:t>
            </a:r>
            <a:r>
              <a:rPr lang="mt-MT" b="1" dirty="0" smtClean="0">
                <a:solidFill>
                  <a:schemeClr val="accent1"/>
                </a:solidFill>
              </a:rPr>
              <a:t>Speaker’s meaning</a:t>
            </a:r>
            <a:endParaRPr lang="mt-MT" dirty="0" smtClean="0"/>
          </a:p>
          <a:p>
            <a:endParaRPr lang="en-GB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 2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Names </a:t>
            </a:r>
            <a:r>
              <a:rPr lang="en-GB" dirty="0" err="1" smtClean="0"/>
              <a:t>vs</a:t>
            </a:r>
            <a:r>
              <a:rPr lang="en-GB" dirty="0" smtClean="0"/>
              <a:t> definite descriptions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Predication revisited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mt-MT" i="1" u="sng" dirty="0" smtClean="0"/>
              <a:t>The old woman </a:t>
            </a:r>
            <a:r>
              <a:rPr lang="mt-MT" i="1" dirty="0" smtClean="0"/>
              <a:t>is tall.</a:t>
            </a:r>
          </a:p>
          <a:p>
            <a:pPr algn="ctr">
              <a:buNone/>
            </a:pPr>
            <a:r>
              <a:rPr lang="mt-MT" i="1" u="sng" dirty="0" smtClean="0"/>
              <a:t>Lucienne</a:t>
            </a:r>
            <a:r>
              <a:rPr lang="mt-MT" i="1" dirty="0" smtClean="0"/>
              <a:t> is tall.</a:t>
            </a:r>
            <a:endParaRPr lang="en-GB" dirty="0" smtClean="0"/>
          </a:p>
          <a:p>
            <a:r>
              <a:rPr lang="en-GB" dirty="0" smtClean="0"/>
              <a:t>Having established that both expressions can identify an individual (in a certain context, assuming salience/familiarity), there still remains a question:</a:t>
            </a:r>
          </a:p>
          <a:p>
            <a:endParaRPr lang="en-GB" dirty="0" smtClean="0"/>
          </a:p>
          <a:p>
            <a:r>
              <a:rPr lang="mt-MT" dirty="0" smtClean="0"/>
              <a:t>Under our Fregean analysis, d</a:t>
            </a:r>
            <a:r>
              <a:rPr lang="en-GB" dirty="0" err="1" smtClean="0"/>
              <a:t>efinite</a:t>
            </a:r>
            <a:r>
              <a:rPr lang="en-GB" dirty="0" smtClean="0"/>
              <a:t> descriptions can refer because they express a property which, combined with </a:t>
            </a:r>
            <a:r>
              <a:rPr lang="en-GB" i="1" dirty="0" smtClean="0"/>
              <a:t>the</a:t>
            </a:r>
            <a:r>
              <a:rPr lang="en-GB" dirty="0" smtClean="0"/>
              <a:t> forms an instruction to pick out an individual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mt-MT" dirty="0" smtClean="0"/>
              <a:t>So they are a bit like names. But is reference all there is to names?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Theory 1 </a:t>
            </a:r>
            <a:r>
              <a:rPr lang="en-GB" dirty="0" smtClean="0"/>
              <a:t>about names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/>
            <a:r>
              <a:rPr lang="mt-MT" dirty="0" smtClean="0"/>
              <a:t>Names are actually “hidden” descriptions, with a descriptive meaning. </a:t>
            </a:r>
          </a:p>
          <a:p>
            <a:pPr marL="788670" lvl="1" indent="-514350"/>
            <a:r>
              <a:rPr lang="mt-MT" dirty="0" smtClean="0"/>
              <a:t>We identify the referent </a:t>
            </a:r>
            <a:r>
              <a:rPr lang="mt-MT" dirty="0" smtClean="0"/>
              <a:t>by </a:t>
            </a:r>
            <a:r>
              <a:rPr lang="mt-MT" dirty="0" smtClean="0"/>
              <a:t>virtue of this hidden, descriptive meaning.</a:t>
            </a:r>
          </a:p>
          <a:p>
            <a:pPr marL="788670" lvl="1" indent="-514350"/>
            <a:r>
              <a:rPr lang="mt-MT" dirty="0" smtClean="0"/>
              <a:t>(So, rather than say that </a:t>
            </a:r>
            <a:r>
              <a:rPr lang="mt-MT" i="1" dirty="0" smtClean="0"/>
              <a:t>the tall woman</a:t>
            </a:r>
            <a:r>
              <a:rPr lang="mt-MT" dirty="0" smtClean="0"/>
              <a:t> works a bit like the name </a:t>
            </a:r>
            <a:r>
              <a:rPr lang="mt-MT" i="1" dirty="0" smtClean="0"/>
              <a:t>Lucienne</a:t>
            </a:r>
            <a:r>
              <a:rPr lang="mt-MT" dirty="0" smtClean="0"/>
              <a:t>, it’s more correct to say it’s the other way round.)</a:t>
            </a:r>
          </a:p>
          <a:p>
            <a:pPr marL="514350" indent="-514350"/>
            <a:endParaRPr lang="mt-MT" dirty="0" smtClean="0"/>
          </a:p>
          <a:p>
            <a:pPr marL="514350" indent="-514350"/>
            <a:r>
              <a:rPr lang="mt-MT" dirty="0" smtClean="0"/>
              <a:t>Example: </a:t>
            </a:r>
          </a:p>
          <a:p>
            <a:pPr marL="788670" lvl="1" indent="-514350"/>
            <a:r>
              <a:rPr lang="mt-MT" i="1" dirty="0" smtClean="0"/>
              <a:t>Plato </a:t>
            </a:r>
            <a:r>
              <a:rPr lang="mt-MT" dirty="0" smtClean="0"/>
              <a:t>= </a:t>
            </a:r>
            <a:r>
              <a:rPr lang="mt-MT" i="1" dirty="0" smtClean="0"/>
              <a:t>the most famous Greek philosopher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Problems with Theory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2413248"/>
          </a:xfrm>
        </p:spPr>
        <p:txBody>
          <a:bodyPr>
            <a:normAutofit lnSpcReduction="10000"/>
          </a:bodyPr>
          <a:lstStyle/>
          <a:p>
            <a:r>
              <a:rPr lang="mt-MT" dirty="0" smtClean="0"/>
              <a:t>Under this theory, if we replace </a:t>
            </a:r>
            <a:r>
              <a:rPr lang="mt-MT" i="1" dirty="0" smtClean="0"/>
              <a:t>Plato</a:t>
            </a:r>
            <a:r>
              <a:rPr lang="mt-MT" dirty="0" smtClean="0"/>
              <a:t> with </a:t>
            </a:r>
            <a:r>
              <a:rPr lang="mt-MT" i="1" dirty="0" smtClean="0"/>
              <a:t>the most famous Greek philosopher</a:t>
            </a:r>
            <a:r>
              <a:rPr lang="mt-MT" dirty="0" smtClean="0"/>
              <a:t>, we should have a synonymous sentence.</a:t>
            </a:r>
          </a:p>
          <a:p>
            <a:pPr lvl="1"/>
            <a:r>
              <a:rPr lang="mt-MT" dirty="0" smtClean="0"/>
              <a:t>NB: this means that the name </a:t>
            </a:r>
            <a:r>
              <a:rPr lang="mt-MT" i="1" dirty="0" smtClean="0"/>
              <a:t>Plato</a:t>
            </a:r>
            <a:r>
              <a:rPr lang="mt-MT" dirty="0" smtClean="0"/>
              <a:t> and the phrase </a:t>
            </a:r>
            <a:r>
              <a:rPr lang="mt-MT" i="1" dirty="0" smtClean="0"/>
              <a:t>the most famous Greek philosopher </a:t>
            </a:r>
            <a:r>
              <a:rPr lang="mt-MT" dirty="0" smtClean="0"/>
              <a:t>are playing exactly the same role in a given sentence.</a:t>
            </a:r>
          </a:p>
          <a:p>
            <a:pPr lvl="1"/>
            <a:r>
              <a:rPr lang="mt-MT" dirty="0" smtClean="0"/>
              <a:t>So they have the </a:t>
            </a:r>
            <a:r>
              <a:rPr lang="mt-MT" b="1" dirty="0" smtClean="0">
                <a:solidFill>
                  <a:schemeClr val="accent1"/>
                </a:solidFill>
              </a:rPr>
              <a:t>same sense </a:t>
            </a:r>
            <a:r>
              <a:rPr lang="mt-MT" dirty="0" smtClean="0"/>
              <a:t>and the </a:t>
            </a:r>
            <a:r>
              <a:rPr lang="mt-MT" b="1" dirty="0" smtClean="0">
                <a:solidFill>
                  <a:schemeClr val="accent1"/>
                </a:solidFill>
              </a:rPr>
              <a:t>same reference</a:t>
            </a:r>
            <a:r>
              <a:rPr lang="mt-MT" dirty="0" smtClean="0"/>
              <a:t>.</a:t>
            </a:r>
          </a:p>
          <a:p>
            <a:pPr lvl="1"/>
            <a:endParaRPr lang="mt-MT" dirty="0" smtClean="0"/>
          </a:p>
        </p:txBody>
      </p:sp>
      <p:sp>
        <p:nvSpPr>
          <p:cNvPr id="4" name="Rectangle 3"/>
          <p:cNvSpPr/>
          <p:nvPr/>
        </p:nvSpPr>
        <p:spPr>
          <a:xfrm>
            <a:off x="1259632" y="4005065"/>
            <a:ext cx="49685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+mj-lt"/>
              <a:buAutoNum type="arabicPeriod"/>
            </a:pPr>
            <a:r>
              <a:rPr lang="mt-MT" dirty="0" smtClean="0"/>
              <a:t>Plato is the most famous Greek philosopher.</a:t>
            </a:r>
          </a:p>
          <a:p>
            <a:pPr marL="800100" lvl="1" indent="-342900">
              <a:buFont typeface="+mj-lt"/>
              <a:buAutoNum type="arabicPeriod"/>
            </a:pPr>
            <a:r>
              <a:rPr lang="mt-MT" dirty="0" smtClean="0"/>
              <a:t>Plato is Plato</a:t>
            </a:r>
          </a:p>
          <a:p>
            <a:pPr marL="800100" lvl="1" indent="-342900">
              <a:buFont typeface="+mj-lt"/>
              <a:buAutoNum type="arabicPeriod"/>
            </a:pPr>
            <a:r>
              <a:rPr lang="mt-MT" dirty="0" smtClean="0"/>
              <a:t>The most famous Greek philosopher is the most famous Greek philosopher.</a:t>
            </a:r>
          </a:p>
        </p:txBody>
      </p:sp>
      <p:sp>
        <p:nvSpPr>
          <p:cNvPr id="5" name="Right Brace 4"/>
          <p:cNvSpPr/>
          <p:nvPr/>
        </p:nvSpPr>
        <p:spPr>
          <a:xfrm>
            <a:off x="6084168" y="4005064"/>
            <a:ext cx="360040" cy="122413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6372200" y="4437112"/>
            <a:ext cx="2665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dirty="0" smtClean="0"/>
              <a:t>Are these sentences the same?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Problems with theory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Imagine a world, different from the actual one, where Plato was a usurper, who nicked a friend’s work and claimed it as his own.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mt-MT" dirty="0" smtClean="0"/>
              <a:t>So </a:t>
            </a:r>
            <a:r>
              <a:rPr lang="mt-MT" i="1" dirty="0" smtClean="0"/>
              <a:t>Plato </a:t>
            </a:r>
            <a:r>
              <a:rPr lang="mt-MT" dirty="0" smtClean="0"/>
              <a:t>=/= </a:t>
            </a:r>
            <a:r>
              <a:rPr lang="mt-MT" i="1" dirty="0" smtClean="0"/>
              <a:t>the most famous Greek philosopher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endParaRPr lang="mt-MT" dirty="0" smtClean="0"/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mt-MT" dirty="0" smtClean="0"/>
              <a:t>It would seem that we’d still use the name Plato for the same man, even though the description doesn’t work for him anymore.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Salvaging Theory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Perhaps we could try to salvage this theory:</a:t>
            </a:r>
          </a:p>
          <a:p>
            <a:pPr lvl="1"/>
            <a:r>
              <a:rPr lang="mt-MT" dirty="0" smtClean="0"/>
              <a:t>Names are </a:t>
            </a:r>
            <a:r>
              <a:rPr lang="mt-MT" b="1" dirty="0" smtClean="0">
                <a:solidFill>
                  <a:schemeClr val="accent1"/>
                </a:solidFill>
              </a:rPr>
              <a:t>rigid designators</a:t>
            </a:r>
            <a:r>
              <a:rPr lang="mt-MT" dirty="0" smtClean="0"/>
              <a:t>. They refer to the same referent in every possible world.</a:t>
            </a:r>
          </a:p>
          <a:p>
            <a:pPr lvl="1"/>
            <a:r>
              <a:rPr lang="mt-MT" dirty="0" smtClean="0"/>
              <a:t>They have an associated description, which however is not a rigid designator, unlike the name.</a:t>
            </a:r>
          </a:p>
          <a:p>
            <a:pPr lvl="1"/>
            <a:r>
              <a:rPr lang="mt-MT" dirty="0" smtClean="0"/>
              <a:t>In case the description fails in some possible world, the name still succeeds.</a:t>
            </a:r>
          </a:p>
          <a:p>
            <a:endParaRPr lang="mt-MT" dirty="0" smtClean="0"/>
          </a:p>
          <a:p>
            <a:r>
              <a:rPr lang="mt-MT" dirty="0" smtClean="0"/>
              <a:t>But then, why claim that names are descriptions at all?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t-MT" dirty="0" smtClean="0"/>
              <a:t>Theory 2: names are purely referential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Theory mainly due to Saul Kripke.</a:t>
            </a:r>
          </a:p>
          <a:p>
            <a:r>
              <a:rPr lang="mt-MT" dirty="0" smtClean="0"/>
              <a:t>Names do not describe, they simply refer.</a:t>
            </a:r>
          </a:p>
          <a:p>
            <a:endParaRPr lang="en-GB" dirty="0" smtClean="0"/>
          </a:p>
          <a:p>
            <a:r>
              <a:rPr lang="mt-MT" dirty="0" smtClean="0"/>
              <a:t>Problem</a:t>
            </a:r>
            <a:r>
              <a:rPr lang="mt-MT" dirty="0" smtClean="0"/>
              <a:t>:</a:t>
            </a:r>
          </a:p>
          <a:p>
            <a:pPr lvl="1"/>
            <a:r>
              <a:rPr lang="mt-MT" dirty="0" smtClean="0"/>
              <a:t>Under Theory 1, we had a story about how we come to know that a name refers to what it refers (we know it via its hidden description).</a:t>
            </a:r>
          </a:p>
          <a:p>
            <a:pPr lvl="1"/>
            <a:r>
              <a:rPr lang="mt-MT" dirty="0" smtClean="0"/>
              <a:t>How does this work if names don’t describe?</a:t>
            </a:r>
          </a:p>
          <a:p>
            <a:pPr lvl="1"/>
            <a:endParaRPr lang="mt-MT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Sense and reference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i="1" dirty="0" smtClean="0"/>
              <a:t>t</a:t>
            </a:r>
            <a:r>
              <a:rPr lang="mt-MT" i="1" dirty="0" smtClean="0"/>
              <a:t>he </a:t>
            </a:r>
            <a:r>
              <a:rPr lang="mt-MT" i="1" dirty="0" smtClean="0"/>
              <a:t>woman next </a:t>
            </a:r>
            <a:r>
              <a:rPr lang="mt-MT" i="1" dirty="0" smtClean="0"/>
              <a:t>door</a:t>
            </a:r>
            <a:endParaRPr lang="mt-MT" i="1" dirty="0" smtClean="0"/>
          </a:p>
          <a:p>
            <a:r>
              <a:rPr lang="mt-MT" dirty="0" smtClean="0"/>
              <a:t>Suppose that there’s a woman called Lucienne who lives next door.</a:t>
            </a:r>
          </a:p>
          <a:p>
            <a:r>
              <a:rPr lang="mt-MT" dirty="0" smtClean="0"/>
              <a:t>The above description would then refer to her.</a:t>
            </a:r>
          </a:p>
          <a:p>
            <a:r>
              <a:rPr lang="mt-MT" dirty="0" smtClean="0"/>
              <a:t>But it’s quite easy to imagine situations (“worlds”) in which a different woman (say, Paula) lives next door. Assume such a case. Then:</a:t>
            </a:r>
          </a:p>
          <a:p>
            <a:pPr lvl="1"/>
            <a:r>
              <a:rPr lang="mt-MT" i="1" dirty="0" smtClean="0"/>
              <a:t>The woman next door</a:t>
            </a:r>
            <a:r>
              <a:rPr lang="mt-MT" dirty="0" smtClean="0"/>
              <a:t> would refer to Paula.</a:t>
            </a:r>
            <a:endParaRPr lang="mt-MT" i="1" dirty="0" smtClean="0"/>
          </a:p>
          <a:p>
            <a:pPr lvl="1"/>
            <a:r>
              <a:rPr lang="mt-MT" i="1" dirty="0" smtClean="0"/>
              <a:t>Lucienne</a:t>
            </a:r>
            <a:r>
              <a:rPr lang="mt-MT" dirty="0" smtClean="0"/>
              <a:t> wouldn’t – it would still refer to Lucienne.</a:t>
            </a:r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Theory 2: causal chains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mt-MT" dirty="0" smtClean="0"/>
              <a:t>Kripke suggested that names acquire their reference due to a causal chain:</a:t>
            </a:r>
          </a:p>
          <a:p>
            <a:pPr lvl="1"/>
            <a:r>
              <a:rPr lang="mt-MT" dirty="0" smtClean="0"/>
              <a:t>Initial act of naming is passed down generations and communities, so that the name remains attached to the individual referred to.</a:t>
            </a:r>
          </a:p>
          <a:p>
            <a:pPr lvl="1"/>
            <a:endParaRPr lang="mt-MT" dirty="0" smtClean="0"/>
          </a:p>
          <a:p>
            <a:r>
              <a:rPr lang="mt-MT" dirty="0" smtClean="0"/>
              <a:t>Problem: </a:t>
            </a:r>
          </a:p>
          <a:p>
            <a:pPr lvl="1"/>
            <a:r>
              <a:rPr lang="mt-MT" dirty="0" smtClean="0"/>
              <a:t>Sometimes, the causal chain breaks down.</a:t>
            </a:r>
          </a:p>
          <a:p>
            <a:pPr lvl="1"/>
            <a:r>
              <a:rPr lang="mt-MT" dirty="0" smtClean="0"/>
              <a:t>E.g. Madagascar was originally not the name of an island, but the name of a stretch of African coast.</a:t>
            </a:r>
          </a:p>
          <a:p>
            <a:pPr lvl="1"/>
            <a:r>
              <a:rPr lang="mt-MT" dirty="0" smtClean="0"/>
              <a:t>It became the name of the island by mistake.</a:t>
            </a:r>
          </a:p>
          <a:p>
            <a:pPr lvl="1"/>
            <a:r>
              <a:rPr lang="mt-MT" dirty="0" smtClean="0"/>
              <a:t>So the original naming wasn’t passed down.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Theory 2: community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Gareth Evans’s solution to this problem:</a:t>
            </a:r>
          </a:p>
          <a:p>
            <a:pPr lvl="1"/>
            <a:r>
              <a:rPr lang="mt-MT" dirty="0" smtClean="0"/>
              <a:t>The causal chain theory is really just one special case of a more general tendency.</a:t>
            </a:r>
          </a:p>
          <a:p>
            <a:pPr lvl="1"/>
            <a:r>
              <a:rPr lang="mt-MT" dirty="0" smtClean="0"/>
              <a:t>Names refer not (just) by virtue of the original naming, but also by virtue of commonality of use in a specific community.</a:t>
            </a:r>
          </a:p>
          <a:p>
            <a:pPr lvl="1"/>
            <a:endParaRPr lang="mt-MT" dirty="0" smtClean="0"/>
          </a:p>
          <a:p>
            <a:pPr lvl="1"/>
            <a:r>
              <a:rPr lang="mt-MT" i="1" dirty="0" smtClean="0"/>
              <a:t>Madagascar</a:t>
            </a:r>
            <a:r>
              <a:rPr lang="mt-MT" dirty="0" smtClean="0"/>
              <a:t> refers to the island in spite of the original naming, because of convention within the speech community.</a:t>
            </a:r>
          </a:p>
          <a:p>
            <a:pPr lvl="1"/>
            <a:r>
              <a:rPr lang="mt-MT" dirty="0" smtClean="0"/>
              <a:t>(So it’s not just an original name that can be passed down, but also naming mistakes that can establish conventions)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Part 3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mt-MT" dirty="0" smtClean="0"/>
              <a:t>A bit about pronouns</a:t>
            </a:r>
            <a:endParaRPr lang="en-GB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Pronouns are variables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2341240"/>
          </a:xfrm>
        </p:spPr>
        <p:txBody>
          <a:bodyPr/>
          <a:lstStyle/>
          <a:p>
            <a:r>
              <a:rPr lang="mt-MT" dirty="0" smtClean="0"/>
              <a:t>Pronouns like </a:t>
            </a:r>
            <a:r>
              <a:rPr lang="mt-MT" i="1" dirty="0" smtClean="0"/>
              <a:t>she </a:t>
            </a:r>
            <a:r>
              <a:rPr lang="mt-MT" dirty="0" smtClean="0"/>
              <a:t>and </a:t>
            </a:r>
            <a:r>
              <a:rPr lang="mt-MT" i="1" dirty="0" smtClean="0"/>
              <a:t>her</a:t>
            </a:r>
            <a:r>
              <a:rPr lang="mt-MT" dirty="0" smtClean="0"/>
              <a:t> seem to contain very little descriptive information (beyond the fact that </a:t>
            </a:r>
            <a:r>
              <a:rPr lang="mt-MT" i="1" dirty="0" smtClean="0"/>
              <a:t>x</a:t>
            </a:r>
            <a:r>
              <a:rPr lang="mt-MT" dirty="0" smtClean="0"/>
              <a:t> is female...).</a:t>
            </a:r>
          </a:p>
          <a:p>
            <a:endParaRPr lang="mt-MT" dirty="0" smtClean="0"/>
          </a:p>
          <a:p>
            <a:r>
              <a:rPr lang="mt-MT" dirty="0" smtClean="0"/>
              <a:t>How do we determine what a pronoun refers to in contexts like these?</a:t>
            </a:r>
          </a:p>
          <a:p>
            <a:endParaRPr lang="mt-MT" dirty="0" smtClean="0"/>
          </a:p>
        </p:txBody>
      </p:sp>
      <p:sp>
        <p:nvSpPr>
          <p:cNvPr id="6" name="Freeform 5"/>
          <p:cNvSpPr/>
          <p:nvPr/>
        </p:nvSpPr>
        <p:spPr>
          <a:xfrm>
            <a:off x="1854926" y="4437112"/>
            <a:ext cx="2194560" cy="465908"/>
          </a:xfrm>
          <a:custGeom>
            <a:avLst/>
            <a:gdLst>
              <a:gd name="connsiteX0" fmla="*/ 0 w 2194560"/>
              <a:gd name="connsiteY0" fmla="*/ 13063 h 465908"/>
              <a:gd name="connsiteX1" fmla="*/ 1423851 w 2194560"/>
              <a:gd name="connsiteY1" fmla="*/ 457200 h 465908"/>
              <a:gd name="connsiteX2" fmla="*/ 2076994 w 2194560"/>
              <a:gd name="connsiteY2" fmla="*/ 65314 h 465908"/>
              <a:gd name="connsiteX3" fmla="*/ 2129245 w 2194560"/>
              <a:gd name="connsiteY3" fmla="*/ 65314 h 465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4560" h="465908">
                <a:moveTo>
                  <a:pt x="0" y="13063"/>
                </a:moveTo>
                <a:cubicBezTo>
                  <a:pt x="538842" y="230777"/>
                  <a:pt x="1077685" y="448492"/>
                  <a:pt x="1423851" y="457200"/>
                </a:cubicBezTo>
                <a:cubicBezTo>
                  <a:pt x="1770017" y="465908"/>
                  <a:pt x="1959428" y="130628"/>
                  <a:pt x="2076994" y="65314"/>
                </a:cubicBezTo>
                <a:cubicBezTo>
                  <a:pt x="2194560" y="0"/>
                  <a:pt x="2161902" y="32657"/>
                  <a:pt x="2129245" y="65314"/>
                </a:cubicBezTo>
              </a:path>
            </a:pathLst>
          </a:cu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reeform 6"/>
          <p:cNvSpPr/>
          <p:nvPr/>
        </p:nvSpPr>
        <p:spPr>
          <a:xfrm>
            <a:off x="1619672" y="5737544"/>
            <a:ext cx="1872208" cy="465908"/>
          </a:xfrm>
          <a:custGeom>
            <a:avLst/>
            <a:gdLst>
              <a:gd name="connsiteX0" fmla="*/ 0 w 2194560"/>
              <a:gd name="connsiteY0" fmla="*/ 13063 h 465908"/>
              <a:gd name="connsiteX1" fmla="*/ 1423851 w 2194560"/>
              <a:gd name="connsiteY1" fmla="*/ 457200 h 465908"/>
              <a:gd name="connsiteX2" fmla="*/ 2076994 w 2194560"/>
              <a:gd name="connsiteY2" fmla="*/ 65314 h 465908"/>
              <a:gd name="connsiteX3" fmla="*/ 2129245 w 2194560"/>
              <a:gd name="connsiteY3" fmla="*/ 65314 h 465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4560" h="465908">
                <a:moveTo>
                  <a:pt x="0" y="13063"/>
                </a:moveTo>
                <a:cubicBezTo>
                  <a:pt x="538842" y="230777"/>
                  <a:pt x="1077685" y="448492"/>
                  <a:pt x="1423851" y="457200"/>
                </a:cubicBezTo>
                <a:cubicBezTo>
                  <a:pt x="1770017" y="465908"/>
                  <a:pt x="1959428" y="130628"/>
                  <a:pt x="2076994" y="65314"/>
                </a:cubicBezTo>
                <a:cubicBezTo>
                  <a:pt x="2194560" y="0"/>
                  <a:pt x="2161902" y="32657"/>
                  <a:pt x="2129245" y="65314"/>
                </a:cubicBezTo>
              </a:path>
            </a:pathLst>
          </a:cu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reeform 7"/>
          <p:cNvSpPr/>
          <p:nvPr/>
        </p:nvSpPr>
        <p:spPr>
          <a:xfrm>
            <a:off x="3059832" y="5771404"/>
            <a:ext cx="2160240" cy="465908"/>
          </a:xfrm>
          <a:custGeom>
            <a:avLst/>
            <a:gdLst>
              <a:gd name="connsiteX0" fmla="*/ 0 w 2194560"/>
              <a:gd name="connsiteY0" fmla="*/ 13063 h 465908"/>
              <a:gd name="connsiteX1" fmla="*/ 1423851 w 2194560"/>
              <a:gd name="connsiteY1" fmla="*/ 457200 h 465908"/>
              <a:gd name="connsiteX2" fmla="*/ 2076994 w 2194560"/>
              <a:gd name="connsiteY2" fmla="*/ 65314 h 465908"/>
              <a:gd name="connsiteX3" fmla="*/ 2129245 w 2194560"/>
              <a:gd name="connsiteY3" fmla="*/ 65314 h 465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4560" h="465908">
                <a:moveTo>
                  <a:pt x="0" y="13063"/>
                </a:moveTo>
                <a:cubicBezTo>
                  <a:pt x="538842" y="230777"/>
                  <a:pt x="1077685" y="448492"/>
                  <a:pt x="1423851" y="457200"/>
                </a:cubicBezTo>
                <a:cubicBezTo>
                  <a:pt x="1770017" y="465908"/>
                  <a:pt x="1959428" y="130628"/>
                  <a:pt x="2076994" y="65314"/>
                </a:cubicBezTo>
                <a:cubicBezTo>
                  <a:pt x="2194560" y="0"/>
                  <a:pt x="2161902" y="32657"/>
                  <a:pt x="2129245" y="65314"/>
                </a:cubicBezTo>
              </a:path>
            </a:pathLst>
          </a:cu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259632" y="4077072"/>
            <a:ext cx="4572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mt-MT" sz="2200" i="1" dirty="0" smtClean="0"/>
              <a:t>Denise went shopping. She bought a sword.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608" y="5446385"/>
            <a:ext cx="415427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mt-MT" sz="2200" i="1" dirty="0" smtClean="0"/>
              <a:t>Denise met Sally. She chatted with her.</a:t>
            </a:r>
            <a:endParaRPr lang="en-GB" sz="22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/>
      <p:bldP spid="1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pronominal use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Referential:</a:t>
            </a:r>
          </a:p>
          <a:p>
            <a:pPr lvl="1"/>
            <a:r>
              <a:rPr lang="en-GB" i="1" u="sng" dirty="0" smtClean="0"/>
              <a:t>It</a:t>
            </a:r>
            <a:r>
              <a:rPr lang="en-GB" i="1" dirty="0" smtClean="0"/>
              <a:t>’s really ugly</a:t>
            </a:r>
            <a:r>
              <a:rPr lang="en-GB" dirty="0" smtClean="0"/>
              <a:t> [spoken by someone looking at a painting]</a:t>
            </a:r>
          </a:p>
          <a:p>
            <a:pPr lvl="1"/>
            <a:r>
              <a:rPr lang="en-GB" i="1" dirty="0" smtClean="0"/>
              <a:t>Denise met Sally. She chatted with her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Pronoun depends on context for interpretation. The antecedent for the pronoun is not completely specified grammatically.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Bound:</a:t>
            </a:r>
          </a:p>
          <a:p>
            <a:pPr lvl="1"/>
            <a:r>
              <a:rPr lang="en-GB" i="1" dirty="0" smtClean="0"/>
              <a:t>Only John loves </a:t>
            </a:r>
            <a:r>
              <a:rPr lang="en-GB" i="1" u="sng" dirty="0" smtClean="0"/>
              <a:t>his</a:t>
            </a:r>
            <a:r>
              <a:rPr lang="en-GB" i="1" dirty="0" smtClean="0"/>
              <a:t> mother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Pronoun depends on an antecedent in the linguistic context (its </a:t>
            </a:r>
            <a:r>
              <a:rPr lang="en-GB" b="1" dirty="0" smtClean="0">
                <a:solidFill>
                  <a:schemeClr val="accent1"/>
                </a:solidFill>
              </a:rPr>
              <a:t>binder</a:t>
            </a:r>
            <a:r>
              <a:rPr lang="en-GB" dirty="0" smtClean="0"/>
              <a:t>).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E-type:</a:t>
            </a:r>
          </a:p>
          <a:p>
            <a:pPr lvl="1"/>
            <a:r>
              <a:rPr lang="en-GB" i="1" dirty="0" smtClean="0"/>
              <a:t>Few politicians admire Kennedy and </a:t>
            </a:r>
            <a:r>
              <a:rPr lang="en-GB" i="1" u="sng" dirty="0" smtClean="0"/>
              <a:t>they</a:t>
            </a:r>
            <a:r>
              <a:rPr lang="en-GB" i="1" dirty="0" smtClean="0"/>
              <a:t> are very junior.</a:t>
            </a:r>
          </a:p>
          <a:p>
            <a:pPr lvl="1"/>
            <a:r>
              <a:rPr lang="en-GB" dirty="0" smtClean="0"/>
              <a:t>Pronoun doesn’t seem to be bound by </a:t>
            </a:r>
            <a:r>
              <a:rPr lang="en-GB" i="1" dirty="0" smtClean="0"/>
              <a:t>few politicians</a:t>
            </a:r>
            <a:r>
              <a:rPr lang="en-GB" dirty="0" smtClean="0"/>
              <a:t>: this sentences doesn’t mean </a:t>
            </a:r>
            <a:r>
              <a:rPr lang="en-GB" i="1" dirty="0" smtClean="0"/>
              <a:t>few politicians admire Kennedy and few politicians are junior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(Compare: </a:t>
            </a:r>
            <a:r>
              <a:rPr lang="en-GB" i="1" dirty="0" smtClean="0"/>
              <a:t>Jenny admires Kennedy and she is very junior</a:t>
            </a:r>
            <a:r>
              <a:rPr lang="en-GB" dirty="0" smtClean="0"/>
              <a:t>)</a:t>
            </a:r>
            <a:endParaRPr lang="en-GB" dirty="0" smtClean="0"/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Pronouns a</a:t>
            </a:r>
            <a:r>
              <a:rPr lang="en-GB" dirty="0" smtClean="0"/>
              <a:t>s</a:t>
            </a:r>
            <a:r>
              <a:rPr lang="mt-MT" dirty="0" smtClean="0"/>
              <a:t> variables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55576" y="2492896"/>
            <a:ext cx="7772400" cy="3672408"/>
          </a:xfrm>
        </p:spPr>
        <p:txBody>
          <a:bodyPr/>
          <a:lstStyle/>
          <a:p>
            <a:r>
              <a:rPr lang="mt-MT" dirty="0" smtClean="0"/>
              <a:t>In different contexts, </a:t>
            </a:r>
            <a:r>
              <a:rPr lang="mt-MT" i="1" dirty="0" smtClean="0"/>
              <a:t>she</a:t>
            </a:r>
            <a:r>
              <a:rPr lang="mt-MT" dirty="0" smtClean="0"/>
              <a:t> can refer to lots of different things.</a:t>
            </a:r>
          </a:p>
          <a:p>
            <a:r>
              <a:rPr lang="mt-MT" dirty="0" smtClean="0"/>
              <a:t>Logically, we can think of the way they are interpreted in terms of an </a:t>
            </a:r>
            <a:r>
              <a:rPr lang="mt-MT" dirty="0" smtClean="0">
                <a:solidFill>
                  <a:schemeClr val="accent1"/>
                </a:solidFill>
              </a:rPr>
              <a:t>assignment function</a:t>
            </a:r>
            <a:r>
              <a:rPr lang="mt-MT" dirty="0" smtClean="0"/>
              <a:t>. </a:t>
            </a:r>
          </a:p>
          <a:p>
            <a:r>
              <a:rPr lang="mt-MT" dirty="0" smtClean="0"/>
              <a:t>Very roughly, let’s think of the above as</a:t>
            </a:r>
          </a:p>
          <a:p>
            <a:pPr lvl="1"/>
            <a:r>
              <a:rPr lang="mt-MT" dirty="0" smtClean="0"/>
              <a:t>meet(d,s)</a:t>
            </a:r>
          </a:p>
          <a:p>
            <a:pPr lvl="1"/>
            <a:r>
              <a:rPr lang="mt-MT" dirty="0" smtClean="0"/>
              <a:t>chat(x, y)</a:t>
            </a:r>
            <a:endParaRPr lang="en-GB" dirty="0"/>
          </a:p>
        </p:txBody>
      </p:sp>
      <p:sp>
        <p:nvSpPr>
          <p:cNvPr id="4" name="Freeform 3"/>
          <p:cNvSpPr/>
          <p:nvPr/>
        </p:nvSpPr>
        <p:spPr>
          <a:xfrm>
            <a:off x="1854926" y="1916832"/>
            <a:ext cx="2194560" cy="465908"/>
          </a:xfrm>
          <a:custGeom>
            <a:avLst/>
            <a:gdLst>
              <a:gd name="connsiteX0" fmla="*/ 0 w 2194560"/>
              <a:gd name="connsiteY0" fmla="*/ 13063 h 465908"/>
              <a:gd name="connsiteX1" fmla="*/ 1423851 w 2194560"/>
              <a:gd name="connsiteY1" fmla="*/ 457200 h 465908"/>
              <a:gd name="connsiteX2" fmla="*/ 2076994 w 2194560"/>
              <a:gd name="connsiteY2" fmla="*/ 65314 h 465908"/>
              <a:gd name="connsiteX3" fmla="*/ 2129245 w 2194560"/>
              <a:gd name="connsiteY3" fmla="*/ 65314 h 465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4560" h="465908">
                <a:moveTo>
                  <a:pt x="0" y="13063"/>
                </a:moveTo>
                <a:cubicBezTo>
                  <a:pt x="538842" y="230777"/>
                  <a:pt x="1077685" y="448492"/>
                  <a:pt x="1423851" y="457200"/>
                </a:cubicBezTo>
                <a:cubicBezTo>
                  <a:pt x="1770017" y="465908"/>
                  <a:pt x="1959428" y="130628"/>
                  <a:pt x="2076994" y="65314"/>
                </a:cubicBezTo>
                <a:cubicBezTo>
                  <a:pt x="2194560" y="0"/>
                  <a:pt x="2161902" y="32657"/>
                  <a:pt x="2129245" y="65314"/>
                </a:cubicBezTo>
              </a:path>
            </a:pathLst>
          </a:cu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259632" y="1556792"/>
            <a:ext cx="4572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mt-MT" sz="2200" i="1" dirty="0" smtClean="0"/>
              <a:t>Denise met Sally. She chatted with her.</a:t>
            </a:r>
          </a:p>
        </p:txBody>
      </p:sp>
      <p:cxnSp>
        <p:nvCxnSpPr>
          <p:cNvPr id="7" name="Elbow Connector 6"/>
          <p:cNvCxnSpPr/>
          <p:nvPr/>
        </p:nvCxnSpPr>
        <p:spPr>
          <a:xfrm rot="16200000" flipH="1">
            <a:off x="1871700" y="5193196"/>
            <a:ext cx="576064" cy="36004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23728" y="5589240"/>
            <a:ext cx="519584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dirty="0" smtClean="0"/>
              <a:t>If we assume an assignment function </a:t>
            </a:r>
            <a:r>
              <a:rPr lang="mt-MT" i="1" dirty="0" smtClean="0"/>
              <a:t>g</a:t>
            </a:r>
            <a:r>
              <a:rPr lang="mt-MT" dirty="0" smtClean="0"/>
              <a:t>, then in this context:</a:t>
            </a:r>
          </a:p>
          <a:p>
            <a:r>
              <a:rPr lang="mt-MT" dirty="0" smtClean="0"/>
              <a:t>g(x) = Denise.</a:t>
            </a:r>
          </a:p>
          <a:p>
            <a:r>
              <a:rPr lang="mt-MT" dirty="0" smtClean="0"/>
              <a:t>g(y) = Sally</a:t>
            </a:r>
          </a:p>
          <a:p>
            <a:r>
              <a:rPr lang="mt-MT" dirty="0" smtClean="0"/>
              <a:t>But how does the assignment function know which is which?</a:t>
            </a:r>
            <a:endParaRPr lang="en-GB" dirty="0"/>
          </a:p>
        </p:txBody>
      </p:sp>
      <p:sp>
        <p:nvSpPr>
          <p:cNvPr id="9" name="Freeform 8"/>
          <p:cNvSpPr/>
          <p:nvPr/>
        </p:nvSpPr>
        <p:spPr>
          <a:xfrm>
            <a:off x="2953504" y="1844824"/>
            <a:ext cx="2194560" cy="465908"/>
          </a:xfrm>
          <a:custGeom>
            <a:avLst/>
            <a:gdLst>
              <a:gd name="connsiteX0" fmla="*/ 0 w 2194560"/>
              <a:gd name="connsiteY0" fmla="*/ 13063 h 465908"/>
              <a:gd name="connsiteX1" fmla="*/ 1423851 w 2194560"/>
              <a:gd name="connsiteY1" fmla="*/ 457200 h 465908"/>
              <a:gd name="connsiteX2" fmla="*/ 2076994 w 2194560"/>
              <a:gd name="connsiteY2" fmla="*/ 65314 h 465908"/>
              <a:gd name="connsiteX3" fmla="*/ 2129245 w 2194560"/>
              <a:gd name="connsiteY3" fmla="*/ 65314 h 465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4560" h="465908">
                <a:moveTo>
                  <a:pt x="0" y="13063"/>
                </a:moveTo>
                <a:cubicBezTo>
                  <a:pt x="538842" y="230777"/>
                  <a:pt x="1077685" y="448492"/>
                  <a:pt x="1423851" y="457200"/>
                </a:cubicBezTo>
                <a:cubicBezTo>
                  <a:pt x="1770017" y="465908"/>
                  <a:pt x="1959428" y="130628"/>
                  <a:pt x="2076994" y="65314"/>
                </a:cubicBezTo>
                <a:cubicBezTo>
                  <a:pt x="2194560" y="0"/>
                  <a:pt x="2161902" y="32657"/>
                  <a:pt x="2129245" y="65314"/>
                </a:cubicBezTo>
              </a:path>
            </a:pathLst>
          </a:cu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Pronouns and context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55576" y="2492896"/>
            <a:ext cx="7772400" cy="3672408"/>
          </a:xfrm>
        </p:spPr>
        <p:txBody>
          <a:bodyPr>
            <a:normAutofit/>
          </a:bodyPr>
          <a:lstStyle/>
          <a:p>
            <a:r>
              <a:rPr lang="mt-MT" dirty="0" smtClean="0"/>
              <a:t>Note</a:t>
            </a:r>
            <a:r>
              <a:rPr lang="en-GB" dirty="0" smtClean="0"/>
              <a:t> </a:t>
            </a:r>
            <a:r>
              <a:rPr lang="mt-MT" dirty="0" smtClean="0"/>
              <a:t>that </a:t>
            </a:r>
            <a:r>
              <a:rPr lang="mt-MT" dirty="0" smtClean="0"/>
              <a:t>alternative (2) seems possible (though less likely).</a:t>
            </a:r>
          </a:p>
          <a:p>
            <a:r>
              <a:rPr lang="mt-MT" dirty="0" smtClean="0"/>
              <a:t>Clearly, one way in which variable assignments work with pronouns is through </a:t>
            </a:r>
            <a:r>
              <a:rPr lang="mt-MT" b="1" dirty="0" smtClean="0">
                <a:solidFill>
                  <a:schemeClr val="accent1"/>
                </a:solidFill>
              </a:rPr>
              <a:t>salience</a:t>
            </a:r>
            <a:r>
              <a:rPr lang="mt-MT" dirty="0" smtClean="0"/>
              <a:t>:</a:t>
            </a:r>
          </a:p>
          <a:p>
            <a:pPr lvl="1"/>
            <a:r>
              <a:rPr lang="mt-MT" dirty="0" smtClean="0"/>
              <a:t>Denise is the most salient antecedent for </a:t>
            </a:r>
            <a:r>
              <a:rPr lang="mt-MT" i="1" dirty="0" smtClean="0"/>
              <a:t>she</a:t>
            </a:r>
            <a:r>
              <a:rPr lang="en-GB" dirty="0" smtClean="0"/>
              <a:t>.</a:t>
            </a:r>
            <a:endParaRPr lang="mt-MT" dirty="0" smtClean="0"/>
          </a:p>
          <a:p>
            <a:pPr lvl="1"/>
            <a:r>
              <a:rPr lang="mt-MT" dirty="0" smtClean="0"/>
              <a:t>Sally is the most salient antecedent for </a:t>
            </a:r>
            <a:r>
              <a:rPr lang="mt-MT" i="1" dirty="0" smtClean="0"/>
              <a:t>her</a:t>
            </a:r>
            <a:r>
              <a:rPr lang="mt-MT" dirty="0" smtClean="0"/>
              <a:t>.</a:t>
            </a:r>
          </a:p>
          <a:p>
            <a:r>
              <a:rPr lang="mt-MT" dirty="0" smtClean="0"/>
              <a:t>Context interacts with grammatical role information (subject/object) to let us come to the most likely conclusion.</a:t>
            </a:r>
          </a:p>
        </p:txBody>
      </p:sp>
      <p:sp>
        <p:nvSpPr>
          <p:cNvPr id="4" name="Freeform 3"/>
          <p:cNvSpPr/>
          <p:nvPr/>
        </p:nvSpPr>
        <p:spPr>
          <a:xfrm>
            <a:off x="990830" y="1844824"/>
            <a:ext cx="2194560" cy="465908"/>
          </a:xfrm>
          <a:custGeom>
            <a:avLst/>
            <a:gdLst>
              <a:gd name="connsiteX0" fmla="*/ 0 w 2194560"/>
              <a:gd name="connsiteY0" fmla="*/ 13063 h 465908"/>
              <a:gd name="connsiteX1" fmla="*/ 1423851 w 2194560"/>
              <a:gd name="connsiteY1" fmla="*/ 457200 h 465908"/>
              <a:gd name="connsiteX2" fmla="*/ 2076994 w 2194560"/>
              <a:gd name="connsiteY2" fmla="*/ 65314 h 465908"/>
              <a:gd name="connsiteX3" fmla="*/ 2129245 w 2194560"/>
              <a:gd name="connsiteY3" fmla="*/ 65314 h 465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4560" h="465908">
                <a:moveTo>
                  <a:pt x="0" y="13063"/>
                </a:moveTo>
                <a:cubicBezTo>
                  <a:pt x="538842" y="230777"/>
                  <a:pt x="1077685" y="448492"/>
                  <a:pt x="1423851" y="457200"/>
                </a:cubicBezTo>
                <a:cubicBezTo>
                  <a:pt x="1770017" y="465908"/>
                  <a:pt x="1959428" y="130628"/>
                  <a:pt x="2076994" y="65314"/>
                </a:cubicBezTo>
                <a:cubicBezTo>
                  <a:pt x="2194560" y="0"/>
                  <a:pt x="2161902" y="32657"/>
                  <a:pt x="2129245" y="65314"/>
                </a:cubicBezTo>
              </a:path>
            </a:pathLst>
          </a:cu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07504" y="1556792"/>
            <a:ext cx="4572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mt-MT" sz="2200" dirty="0" smtClean="0"/>
              <a:t>1. </a:t>
            </a:r>
            <a:r>
              <a:rPr lang="mt-MT" sz="2200" i="1" dirty="0" smtClean="0"/>
              <a:t>Denise met Sally. She chatted with her.</a:t>
            </a:r>
          </a:p>
        </p:txBody>
      </p:sp>
      <p:sp>
        <p:nvSpPr>
          <p:cNvPr id="9" name="Freeform 8"/>
          <p:cNvSpPr/>
          <p:nvPr/>
        </p:nvSpPr>
        <p:spPr>
          <a:xfrm>
            <a:off x="2161416" y="1844824"/>
            <a:ext cx="2194560" cy="465908"/>
          </a:xfrm>
          <a:custGeom>
            <a:avLst/>
            <a:gdLst>
              <a:gd name="connsiteX0" fmla="*/ 0 w 2194560"/>
              <a:gd name="connsiteY0" fmla="*/ 13063 h 465908"/>
              <a:gd name="connsiteX1" fmla="*/ 1423851 w 2194560"/>
              <a:gd name="connsiteY1" fmla="*/ 457200 h 465908"/>
              <a:gd name="connsiteX2" fmla="*/ 2076994 w 2194560"/>
              <a:gd name="connsiteY2" fmla="*/ 65314 h 465908"/>
              <a:gd name="connsiteX3" fmla="*/ 2129245 w 2194560"/>
              <a:gd name="connsiteY3" fmla="*/ 65314 h 465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4560" h="465908">
                <a:moveTo>
                  <a:pt x="0" y="13063"/>
                </a:moveTo>
                <a:cubicBezTo>
                  <a:pt x="538842" y="230777"/>
                  <a:pt x="1077685" y="448492"/>
                  <a:pt x="1423851" y="457200"/>
                </a:cubicBezTo>
                <a:cubicBezTo>
                  <a:pt x="1770017" y="465908"/>
                  <a:pt x="1959428" y="130628"/>
                  <a:pt x="2076994" y="65314"/>
                </a:cubicBezTo>
                <a:cubicBezTo>
                  <a:pt x="2194560" y="0"/>
                  <a:pt x="2161902" y="32657"/>
                  <a:pt x="2129245" y="65314"/>
                </a:cubicBezTo>
              </a:path>
            </a:pathLst>
          </a:cu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reeform 9"/>
          <p:cNvSpPr/>
          <p:nvPr/>
        </p:nvSpPr>
        <p:spPr>
          <a:xfrm>
            <a:off x="5076056" y="1916832"/>
            <a:ext cx="3096344" cy="465908"/>
          </a:xfrm>
          <a:custGeom>
            <a:avLst/>
            <a:gdLst>
              <a:gd name="connsiteX0" fmla="*/ 0 w 2194560"/>
              <a:gd name="connsiteY0" fmla="*/ 13063 h 465908"/>
              <a:gd name="connsiteX1" fmla="*/ 1423851 w 2194560"/>
              <a:gd name="connsiteY1" fmla="*/ 457200 h 465908"/>
              <a:gd name="connsiteX2" fmla="*/ 2076994 w 2194560"/>
              <a:gd name="connsiteY2" fmla="*/ 65314 h 465908"/>
              <a:gd name="connsiteX3" fmla="*/ 2129245 w 2194560"/>
              <a:gd name="connsiteY3" fmla="*/ 65314 h 465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4560" h="465908">
                <a:moveTo>
                  <a:pt x="0" y="13063"/>
                </a:moveTo>
                <a:cubicBezTo>
                  <a:pt x="538842" y="230777"/>
                  <a:pt x="1077685" y="448492"/>
                  <a:pt x="1423851" y="457200"/>
                </a:cubicBezTo>
                <a:cubicBezTo>
                  <a:pt x="1770017" y="465908"/>
                  <a:pt x="1959428" y="130628"/>
                  <a:pt x="2076994" y="65314"/>
                </a:cubicBezTo>
                <a:cubicBezTo>
                  <a:pt x="2194560" y="0"/>
                  <a:pt x="2161902" y="32657"/>
                  <a:pt x="2129245" y="65314"/>
                </a:cubicBezTo>
              </a:path>
            </a:pathLst>
          </a:cu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4032448" y="1556792"/>
            <a:ext cx="4572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mt-MT" sz="2200" dirty="0" smtClean="0"/>
              <a:t>2. </a:t>
            </a:r>
            <a:r>
              <a:rPr lang="mt-MT" sz="2200" i="1" dirty="0" smtClean="0"/>
              <a:t>Denise met Sally. She chatted with her.</a:t>
            </a:r>
          </a:p>
        </p:txBody>
      </p:sp>
      <p:sp>
        <p:nvSpPr>
          <p:cNvPr id="12" name="Freeform 11"/>
          <p:cNvSpPr/>
          <p:nvPr/>
        </p:nvSpPr>
        <p:spPr>
          <a:xfrm>
            <a:off x="5940152" y="1844824"/>
            <a:ext cx="792088" cy="465908"/>
          </a:xfrm>
          <a:custGeom>
            <a:avLst/>
            <a:gdLst>
              <a:gd name="connsiteX0" fmla="*/ 0 w 2194560"/>
              <a:gd name="connsiteY0" fmla="*/ 13063 h 465908"/>
              <a:gd name="connsiteX1" fmla="*/ 1423851 w 2194560"/>
              <a:gd name="connsiteY1" fmla="*/ 457200 h 465908"/>
              <a:gd name="connsiteX2" fmla="*/ 2076994 w 2194560"/>
              <a:gd name="connsiteY2" fmla="*/ 65314 h 465908"/>
              <a:gd name="connsiteX3" fmla="*/ 2129245 w 2194560"/>
              <a:gd name="connsiteY3" fmla="*/ 65314 h 465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4560" h="465908">
                <a:moveTo>
                  <a:pt x="0" y="13063"/>
                </a:moveTo>
                <a:cubicBezTo>
                  <a:pt x="538842" y="230777"/>
                  <a:pt x="1077685" y="448492"/>
                  <a:pt x="1423851" y="457200"/>
                </a:cubicBezTo>
                <a:cubicBezTo>
                  <a:pt x="1770017" y="465908"/>
                  <a:pt x="1959428" y="130628"/>
                  <a:pt x="2076994" y="65314"/>
                </a:cubicBezTo>
                <a:cubicBezTo>
                  <a:pt x="2194560" y="0"/>
                  <a:pt x="2161902" y="32657"/>
                  <a:pt x="2129245" y="65314"/>
                </a:cubicBezTo>
              </a:path>
            </a:pathLst>
          </a:cu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Bound pronouns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7754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mt-MT" i="1" dirty="0" smtClean="0"/>
              <a:t>Only John likes his mother.</a:t>
            </a:r>
          </a:p>
          <a:p>
            <a:endParaRPr lang="mt-MT" dirty="0" smtClean="0"/>
          </a:p>
          <a:p>
            <a:r>
              <a:rPr lang="mt-MT" dirty="0" smtClean="0"/>
              <a:t>This sentence seems to allow two interpretations:</a:t>
            </a:r>
          </a:p>
          <a:p>
            <a:pPr marL="777240" lvl="1" indent="-457200">
              <a:buFont typeface="+mj-lt"/>
              <a:buAutoNum type="arabicPeriod"/>
            </a:pPr>
            <a:r>
              <a:rPr lang="mt-MT" dirty="0" smtClean="0"/>
              <a:t>John is the only person who likes his mother (nobody else likes their mother)</a:t>
            </a:r>
          </a:p>
          <a:p>
            <a:pPr lvl="2"/>
            <a:r>
              <a:rPr lang="mt-MT" dirty="0" smtClean="0"/>
              <a:t>the reference of </a:t>
            </a:r>
            <a:r>
              <a:rPr lang="mt-MT" i="1" dirty="0" smtClean="0"/>
              <a:t>his </a:t>
            </a:r>
            <a:r>
              <a:rPr lang="mt-MT" dirty="0" smtClean="0"/>
              <a:t>shifts depending on who we assign </a:t>
            </a:r>
            <a:r>
              <a:rPr lang="mt-MT" i="1" dirty="0" smtClean="0"/>
              <a:t>his</a:t>
            </a:r>
            <a:r>
              <a:rPr lang="mt-MT" dirty="0" smtClean="0"/>
              <a:t> </a:t>
            </a:r>
            <a:r>
              <a:rPr lang="mt-MT" dirty="0" smtClean="0"/>
              <a:t>to</a:t>
            </a:r>
            <a:endParaRPr lang="en-GB" dirty="0" smtClean="0"/>
          </a:p>
          <a:p>
            <a:pPr lvl="2"/>
            <a:r>
              <a:rPr lang="en-GB" dirty="0" smtClean="0"/>
              <a:t>a bound pronoun</a:t>
            </a:r>
            <a:endParaRPr lang="mt-MT" dirty="0" smtClean="0"/>
          </a:p>
          <a:p>
            <a:pPr marL="777240" lvl="1" indent="-457200">
              <a:buFont typeface="+mj-lt"/>
              <a:buAutoNum type="arabicPeriod"/>
            </a:pPr>
            <a:r>
              <a:rPr lang="mt-MT" dirty="0" smtClean="0"/>
              <a:t>John’s mother is only liked by John (nobody else likes her)</a:t>
            </a:r>
          </a:p>
          <a:p>
            <a:pPr lvl="2"/>
            <a:r>
              <a:rPr lang="mt-MT" i="1" dirty="0" smtClean="0"/>
              <a:t>his = </a:t>
            </a:r>
            <a:r>
              <a:rPr lang="mt-MT" i="1" dirty="0" smtClean="0"/>
              <a:t>John</a:t>
            </a:r>
            <a:r>
              <a:rPr lang="en-GB" i="1" dirty="0" smtClean="0"/>
              <a:t> </a:t>
            </a:r>
            <a:endParaRPr lang="en-GB" dirty="0" smtClean="0"/>
          </a:p>
          <a:p>
            <a:r>
              <a:rPr lang="mt-MT" dirty="0" smtClean="0"/>
              <a:t>Note </a:t>
            </a:r>
            <a:r>
              <a:rPr lang="mt-MT" dirty="0" smtClean="0"/>
              <a:t>further that the two interpretations are mutually exclusive:</a:t>
            </a:r>
          </a:p>
          <a:p>
            <a:pPr lvl="1"/>
            <a:r>
              <a:rPr lang="mt-MT" dirty="0" smtClean="0"/>
              <a:t>We can’t have an interpretation where </a:t>
            </a:r>
            <a:r>
              <a:rPr lang="mt-MT" i="1" dirty="0" smtClean="0"/>
              <a:t>John likes his mother, Steve like’s John’s mother</a:t>
            </a:r>
            <a:r>
              <a:rPr lang="mt-MT" dirty="0" smtClean="0"/>
              <a:t> </a:t>
            </a:r>
            <a:r>
              <a:rPr lang="mt-MT" dirty="0" smtClean="0"/>
              <a:t>(=</a:t>
            </a:r>
            <a:r>
              <a:rPr lang="en-GB" dirty="0" smtClean="0"/>
              <a:t>2</a:t>
            </a:r>
            <a:r>
              <a:rPr lang="mt-MT" dirty="0" smtClean="0"/>
              <a:t>) </a:t>
            </a:r>
            <a:r>
              <a:rPr lang="mt-MT" dirty="0" smtClean="0"/>
              <a:t>and </a:t>
            </a:r>
            <a:r>
              <a:rPr lang="mt-MT" i="1" dirty="0" smtClean="0"/>
              <a:t>Frank doesn’t like his own mother </a:t>
            </a:r>
            <a:r>
              <a:rPr lang="mt-MT" dirty="0" smtClean="0"/>
              <a:t>(=</a:t>
            </a:r>
            <a:r>
              <a:rPr lang="en-GB" dirty="0" smtClean="0"/>
              <a:t>1</a:t>
            </a:r>
            <a:r>
              <a:rPr lang="mt-MT" dirty="0" smtClean="0"/>
              <a:t>)</a:t>
            </a:r>
            <a:endParaRPr lang="mt-MT" dirty="0" smtClean="0"/>
          </a:p>
          <a:p>
            <a:pPr lvl="1"/>
            <a:endParaRPr lang="en-GB" dirty="0"/>
          </a:p>
        </p:txBody>
      </p:sp>
      <p:sp>
        <p:nvSpPr>
          <p:cNvPr id="4" name="Freeform 3"/>
          <p:cNvSpPr/>
          <p:nvPr/>
        </p:nvSpPr>
        <p:spPr>
          <a:xfrm>
            <a:off x="4177640" y="1844824"/>
            <a:ext cx="1042432" cy="288032"/>
          </a:xfrm>
          <a:custGeom>
            <a:avLst/>
            <a:gdLst>
              <a:gd name="connsiteX0" fmla="*/ 0 w 2194560"/>
              <a:gd name="connsiteY0" fmla="*/ 13063 h 465908"/>
              <a:gd name="connsiteX1" fmla="*/ 1423851 w 2194560"/>
              <a:gd name="connsiteY1" fmla="*/ 457200 h 465908"/>
              <a:gd name="connsiteX2" fmla="*/ 2076994 w 2194560"/>
              <a:gd name="connsiteY2" fmla="*/ 65314 h 465908"/>
              <a:gd name="connsiteX3" fmla="*/ 2129245 w 2194560"/>
              <a:gd name="connsiteY3" fmla="*/ 65314 h 465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4560" h="465908">
                <a:moveTo>
                  <a:pt x="0" y="13063"/>
                </a:moveTo>
                <a:cubicBezTo>
                  <a:pt x="538842" y="230777"/>
                  <a:pt x="1077685" y="448492"/>
                  <a:pt x="1423851" y="457200"/>
                </a:cubicBezTo>
                <a:cubicBezTo>
                  <a:pt x="1770017" y="465908"/>
                  <a:pt x="1959428" y="130628"/>
                  <a:pt x="2076994" y="65314"/>
                </a:cubicBezTo>
                <a:cubicBezTo>
                  <a:pt x="2194560" y="0"/>
                  <a:pt x="2161902" y="32657"/>
                  <a:pt x="2129245" y="65314"/>
                </a:cubicBezTo>
              </a:path>
            </a:pathLst>
          </a:cu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Pronouns and grammar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7754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mt-MT" i="1" dirty="0" smtClean="0"/>
              <a:t>Only John likes his mother.</a:t>
            </a:r>
          </a:p>
          <a:p>
            <a:r>
              <a:rPr lang="mt-MT" dirty="0" smtClean="0"/>
              <a:t>This sentence also has particular truth conditions, where </a:t>
            </a:r>
            <a:r>
              <a:rPr lang="mt-MT" i="1" dirty="0" smtClean="0"/>
              <a:t>only </a:t>
            </a:r>
            <a:r>
              <a:rPr lang="mt-MT" dirty="0" smtClean="0"/>
              <a:t>is playing a role.</a:t>
            </a:r>
          </a:p>
          <a:p>
            <a:pPr marL="777240" lvl="1" indent="-457200">
              <a:buFont typeface="+mj-lt"/>
              <a:buAutoNum type="arabicPeriod"/>
            </a:pPr>
            <a:r>
              <a:rPr lang="mt-MT" dirty="0" smtClean="0"/>
              <a:t>John’s mother is only liked by John (nobody else likes her)</a:t>
            </a:r>
          </a:p>
          <a:p>
            <a:pPr lvl="2"/>
            <a:r>
              <a:rPr lang="mt-MT" i="1" dirty="0" smtClean="0"/>
              <a:t>his = John</a:t>
            </a:r>
          </a:p>
          <a:p>
            <a:pPr lvl="2"/>
            <a:r>
              <a:rPr lang="mt-MT" dirty="0" smtClean="0"/>
              <a:t>Sentence is true iff</a:t>
            </a:r>
            <a:r>
              <a:rPr lang="en-GB" dirty="0" smtClean="0"/>
              <a:t> John likes John’s mother and</a:t>
            </a:r>
            <a:r>
              <a:rPr lang="mt-MT" dirty="0" smtClean="0"/>
              <a:t> for all </a:t>
            </a:r>
            <a:r>
              <a:rPr lang="mt-MT" i="1" dirty="0" smtClean="0"/>
              <a:t>x</a:t>
            </a:r>
            <a:r>
              <a:rPr lang="mt-MT" dirty="0" smtClean="0"/>
              <a:t> different from John, </a:t>
            </a:r>
            <a:r>
              <a:rPr lang="mt-MT" i="1" dirty="0" smtClean="0"/>
              <a:t>x</a:t>
            </a:r>
            <a:r>
              <a:rPr lang="mt-MT" dirty="0" smtClean="0"/>
              <a:t> doesn’t like John’s mother</a:t>
            </a:r>
            <a:r>
              <a:rPr lang="mt-MT" dirty="0" smtClean="0"/>
              <a:t>.</a:t>
            </a:r>
            <a:endParaRPr lang="en-GB" dirty="0" smtClean="0"/>
          </a:p>
          <a:p>
            <a:pPr lvl="2"/>
            <a:r>
              <a:rPr lang="en-GB" dirty="0" smtClean="0"/>
              <a:t>Pronoun </a:t>
            </a:r>
            <a:r>
              <a:rPr lang="en-GB" i="1" dirty="0" smtClean="0"/>
              <a:t>his</a:t>
            </a:r>
            <a:r>
              <a:rPr lang="en-GB" dirty="0" smtClean="0"/>
              <a:t> here seems to exhibit a referential use.</a:t>
            </a:r>
            <a:endParaRPr lang="en-GB" dirty="0" smtClean="0"/>
          </a:p>
          <a:p>
            <a:pPr marL="777240" lvl="1" indent="-457200">
              <a:buFont typeface="+mj-lt"/>
              <a:buAutoNum type="arabicPeriod"/>
            </a:pPr>
            <a:r>
              <a:rPr lang="mt-MT" dirty="0" smtClean="0"/>
              <a:t>John is the only person who likes his mother (nobody else likes their mother)</a:t>
            </a:r>
          </a:p>
          <a:p>
            <a:pPr lvl="2"/>
            <a:r>
              <a:rPr lang="mt-MT" dirty="0" smtClean="0"/>
              <a:t>the reference of </a:t>
            </a:r>
            <a:r>
              <a:rPr lang="mt-MT" i="1" dirty="0" smtClean="0"/>
              <a:t>his </a:t>
            </a:r>
            <a:r>
              <a:rPr lang="mt-MT" dirty="0" smtClean="0"/>
              <a:t>shifts depending on who we assign </a:t>
            </a:r>
            <a:r>
              <a:rPr lang="mt-MT" i="1" dirty="0" smtClean="0"/>
              <a:t>his</a:t>
            </a:r>
            <a:r>
              <a:rPr lang="mt-MT" dirty="0" smtClean="0"/>
              <a:t> to</a:t>
            </a:r>
          </a:p>
          <a:p>
            <a:pPr lvl="2"/>
            <a:r>
              <a:rPr lang="mt-MT" dirty="0" smtClean="0"/>
              <a:t>Sentence is true iff </a:t>
            </a:r>
            <a:r>
              <a:rPr lang="en-GB" dirty="0" smtClean="0"/>
              <a:t>John likes John’s mother and </a:t>
            </a:r>
            <a:r>
              <a:rPr lang="mt-MT" dirty="0" smtClean="0"/>
              <a:t>for all </a:t>
            </a:r>
            <a:r>
              <a:rPr lang="mt-MT" i="1" dirty="0" smtClean="0"/>
              <a:t>x</a:t>
            </a:r>
            <a:r>
              <a:rPr lang="mt-MT" dirty="0" smtClean="0"/>
              <a:t> different from John, </a:t>
            </a:r>
            <a:r>
              <a:rPr lang="mt-MT" i="1" dirty="0" smtClean="0"/>
              <a:t>x </a:t>
            </a:r>
            <a:r>
              <a:rPr lang="mt-MT" dirty="0" smtClean="0"/>
              <a:t>doesn’t like </a:t>
            </a:r>
            <a:r>
              <a:rPr lang="mt-MT" i="1" dirty="0" smtClean="0"/>
              <a:t>x</a:t>
            </a:r>
            <a:r>
              <a:rPr lang="mt-MT" dirty="0" smtClean="0"/>
              <a:t>’s mother.</a:t>
            </a:r>
          </a:p>
          <a:p>
            <a:r>
              <a:rPr lang="en-GB" dirty="0" smtClean="0"/>
              <a:t>How do we obtain interpretation (2)?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Digression: relative clauses (reminder)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a sentence such as </a:t>
            </a:r>
            <a:r>
              <a:rPr lang="en-US" i="1" dirty="0" smtClean="0"/>
              <a:t>John is who Mary killed</a:t>
            </a:r>
            <a:endParaRPr lang="en-GB" i="1" dirty="0" smtClean="0"/>
          </a:p>
          <a:p>
            <a:pPr lvl="1"/>
            <a:r>
              <a:rPr lang="en-US" dirty="0" smtClean="0"/>
              <a:t>the phrase </a:t>
            </a:r>
            <a:r>
              <a:rPr lang="en-US" i="1" dirty="0" smtClean="0"/>
              <a:t>who Mary killed </a:t>
            </a:r>
            <a:r>
              <a:rPr lang="en-US" dirty="0" smtClean="0"/>
              <a:t>is also a predicate</a:t>
            </a:r>
          </a:p>
          <a:p>
            <a:pPr lvl="1"/>
            <a:r>
              <a:rPr lang="en-US" dirty="0" smtClean="0"/>
              <a:t>(i.e.  an unsaturated proposition, that yields a complete proposition when combining with </a:t>
            </a:r>
            <a:r>
              <a:rPr lang="en-US" i="1" dirty="0" smtClean="0"/>
              <a:t>John</a:t>
            </a:r>
            <a:r>
              <a:rPr lang="en-US" dirty="0" smtClean="0"/>
              <a:t>)</a:t>
            </a:r>
            <a:endParaRPr lang="en-GB" dirty="0" smtClean="0"/>
          </a:p>
          <a:p>
            <a:endParaRPr lang="en-GB" dirty="0" smtClean="0"/>
          </a:p>
          <a:p>
            <a:r>
              <a:rPr lang="en-US" dirty="0" smtClean="0"/>
              <a:t>We’ve dealt with the internal structure of this complex predicate by thinking of it as a property in the underlying logical form.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Sense and reference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mt-MT" dirty="0" smtClean="0"/>
              <a:t>It seems as if </a:t>
            </a:r>
            <a:r>
              <a:rPr lang="mt-MT" i="1" dirty="0" smtClean="0"/>
              <a:t>the woman next door</a:t>
            </a:r>
            <a:r>
              <a:rPr lang="mt-MT" dirty="0" smtClean="0"/>
              <a:t> has a meaning which allows us to pick out different entities in different situations.</a:t>
            </a:r>
          </a:p>
          <a:p>
            <a:r>
              <a:rPr lang="mt-MT" dirty="0" smtClean="0"/>
              <a:t>So we need Frege’s distinction:</a:t>
            </a:r>
          </a:p>
          <a:p>
            <a:pPr lvl="1"/>
            <a:r>
              <a:rPr lang="mt-MT" dirty="0" smtClean="0"/>
              <a:t>The sense of the expression is what enables us to determine which individual is intended in different situations.</a:t>
            </a:r>
          </a:p>
          <a:p>
            <a:pPr lvl="1"/>
            <a:r>
              <a:rPr lang="mt-MT" dirty="0" smtClean="0"/>
              <a:t>The reference of the expression is the actual individual.</a:t>
            </a:r>
          </a:p>
          <a:p>
            <a:endParaRPr lang="mt-MT" dirty="0" smtClean="0"/>
          </a:p>
          <a:p>
            <a:r>
              <a:rPr lang="mt-MT" dirty="0" smtClean="0"/>
              <a:t>Note:</a:t>
            </a:r>
          </a:p>
          <a:p>
            <a:pPr lvl="1"/>
            <a:r>
              <a:rPr lang="mt-MT" dirty="0" smtClean="0"/>
              <a:t>The reference is an individual</a:t>
            </a:r>
          </a:p>
          <a:p>
            <a:pPr lvl="1"/>
            <a:r>
              <a:rPr lang="mt-MT" dirty="0" smtClean="0"/>
              <a:t>The sense isn’t.</a:t>
            </a:r>
          </a:p>
          <a:p>
            <a:endParaRPr lang="mt-MT" dirty="0" smtClean="0"/>
          </a:p>
          <a:p>
            <a:r>
              <a:rPr lang="mt-MT" dirty="0" smtClean="0"/>
              <a:t>We’re going to see that from the point of view of compositionality, it’s the reference that counts.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Relative clauses: a rough estimation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"/>
          </p:nvPr>
        </p:nvSpPr>
        <p:spPr>
          <a:xfrm>
            <a:off x="467544" y="3573016"/>
            <a:ext cx="3749040" cy="2014736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Assume </a:t>
            </a:r>
            <a:r>
              <a:rPr lang="en-GB" i="1" dirty="0" smtClean="0"/>
              <a:t>who</a:t>
            </a:r>
            <a:r>
              <a:rPr lang="en-GB" dirty="0" smtClean="0"/>
              <a:t> has moved to the front of the sentence.</a:t>
            </a:r>
          </a:p>
          <a:p>
            <a:r>
              <a:rPr lang="en-GB" dirty="0" smtClean="0"/>
              <a:t>The underlying proposition is </a:t>
            </a:r>
            <a:r>
              <a:rPr lang="en-GB" i="1" dirty="0" smtClean="0"/>
              <a:t>Mary killed e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2"/>
          </p:nvPr>
        </p:nvSpPr>
        <p:spPr>
          <a:xfrm>
            <a:off x="4355976" y="1556792"/>
            <a:ext cx="4327014" cy="486152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[[who Mary killed]] = the proposition that Mary killed </a:t>
            </a:r>
            <a:r>
              <a:rPr lang="en-US" u="sng" dirty="0" smtClean="0"/>
              <a:t>someone</a:t>
            </a:r>
            <a:endParaRPr lang="en-GB" dirty="0" smtClean="0"/>
          </a:p>
          <a:p>
            <a:pPr lvl="1"/>
            <a:r>
              <a:rPr lang="en-US" dirty="0" smtClean="0"/>
              <a:t>underlined part represents whatever’s missing and needs to saturate the proposition.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We start with </a:t>
            </a:r>
            <a:r>
              <a:rPr lang="en-US" i="1" dirty="0" smtClean="0"/>
              <a:t>Mary killed e</a:t>
            </a:r>
            <a:r>
              <a:rPr lang="en-US" dirty="0" smtClean="0"/>
              <a:t>: the placeholder </a:t>
            </a:r>
            <a:r>
              <a:rPr lang="en-US" i="1" dirty="0" smtClean="0"/>
              <a:t>e</a:t>
            </a:r>
            <a:r>
              <a:rPr lang="en-US" i="1" baseline="-25000" dirty="0" smtClean="0"/>
              <a:t>i</a:t>
            </a:r>
            <a:r>
              <a:rPr lang="en-US" i="1" dirty="0" smtClean="0"/>
              <a:t>  </a:t>
            </a:r>
            <a:r>
              <a:rPr lang="en-US" dirty="0" smtClean="0"/>
              <a:t>temporarily saturates </a:t>
            </a:r>
            <a:r>
              <a:rPr lang="en-US" i="1" dirty="0" smtClean="0"/>
              <a:t>kill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We add </a:t>
            </a:r>
            <a:r>
              <a:rPr lang="en-US" i="1" dirty="0" smtClean="0"/>
              <a:t>who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i="1" dirty="0" smtClean="0"/>
              <a:t>who</a:t>
            </a:r>
            <a:r>
              <a:rPr lang="en-GB" dirty="0" smtClean="0"/>
              <a:t> indicates that the logical object of </a:t>
            </a:r>
            <a:r>
              <a:rPr lang="en-GB" i="1" dirty="0" smtClean="0"/>
              <a:t>kill</a:t>
            </a:r>
            <a:r>
              <a:rPr lang="en-GB" dirty="0" smtClean="0"/>
              <a:t> is no longer in place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this can be interpreted as an instruction to (re-)</a:t>
            </a:r>
            <a:r>
              <a:rPr lang="en-GB" dirty="0" err="1" smtClean="0"/>
              <a:t>unsaturate</a:t>
            </a:r>
            <a:r>
              <a:rPr lang="en-GB" dirty="0" smtClean="0"/>
              <a:t> </a:t>
            </a:r>
            <a:r>
              <a:rPr lang="en-GB" i="1" dirty="0" smtClean="0"/>
              <a:t>kill</a:t>
            </a:r>
            <a:r>
              <a:rPr lang="en-GB" dirty="0" smtClean="0"/>
              <a:t>, before combining it with an NP to saturate it.</a:t>
            </a:r>
            <a:endParaRPr lang="en-GB" dirty="0"/>
          </a:p>
        </p:txBody>
      </p:sp>
      <p:grpSp>
        <p:nvGrpSpPr>
          <p:cNvPr id="3" name="Group 20"/>
          <p:cNvGrpSpPr/>
          <p:nvPr/>
        </p:nvGrpSpPr>
        <p:grpSpPr>
          <a:xfrm>
            <a:off x="899592" y="1844824"/>
            <a:ext cx="3133212" cy="1718222"/>
            <a:chOff x="899592" y="1854794"/>
            <a:chExt cx="3133212" cy="1718222"/>
          </a:xfrm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1122500" y="1854794"/>
              <a:ext cx="960288" cy="695431"/>
              <a:chOff x="891" y="436"/>
              <a:chExt cx="558" cy="279"/>
            </a:xfrm>
          </p:grpSpPr>
          <p:sp>
            <p:nvSpPr>
              <p:cNvPr id="71684" name="Freeform 4"/>
              <p:cNvSpPr>
                <a:spLocks/>
              </p:cNvSpPr>
              <p:nvPr/>
            </p:nvSpPr>
            <p:spPr bwMode="auto">
              <a:xfrm>
                <a:off x="891" y="436"/>
                <a:ext cx="558" cy="279"/>
              </a:xfrm>
              <a:custGeom>
                <a:avLst/>
                <a:gdLst/>
                <a:ahLst/>
                <a:cxnLst>
                  <a:cxn ang="0">
                    <a:pos x="0" y="279"/>
                  </a:cxn>
                  <a:cxn ang="0">
                    <a:pos x="558" y="0"/>
                  </a:cxn>
                </a:cxnLst>
                <a:rect l="0" t="0" r="r" b="b"/>
                <a:pathLst>
                  <a:path w="558" h="279">
                    <a:moveTo>
                      <a:pt x="0" y="279"/>
                    </a:moveTo>
                    <a:lnTo>
                      <a:pt x="558" y="0"/>
                    </a:lnTo>
                  </a:path>
                </a:pathLst>
              </a:custGeom>
              <a:noFill/>
              <a:ln w="506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82788" y="1854794"/>
              <a:ext cx="960288" cy="695431"/>
              <a:chOff x="1449" y="436"/>
              <a:chExt cx="558" cy="279"/>
            </a:xfrm>
          </p:grpSpPr>
          <p:sp>
            <p:nvSpPr>
              <p:cNvPr id="71686" name="Freeform 6"/>
              <p:cNvSpPr>
                <a:spLocks/>
              </p:cNvSpPr>
              <p:nvPr/>
            </p:nvSpPr>
            <p:spPr bwMode="auto">
              <a:xfrm>
                <a:off x="1449" y="436"/>
                <a:ext cx="558" cy="279"/>
              </a:xfrm>
              <a:custGeom>
                <a:avLst/>
                <a:gdLst/>
                <a:ahLst/>
                <a:cxnLst>
                  <a:cxn ang="0">
                    <a:pos x="558" y="279"/>
                  </a:cxn>
                  <a:cxn ang="0">
                    <a:pos x="0" y="0"/>
                  </a:cxn>
                </a:cxnLst>
                <a:rect l="0" t="0" r="r" b="b"/>
                <a:pathLst>
                  <a:path w="558" h="279">
                    <a:moveTo>
                      <a:pt x="558" y="279"/>
                    </a:moveTo>
                    <a:lnTo>
                      <a:pt x="0" y="0"/>
                    </a:lnTo>
                  </a:path>
                </a:pathLst>
              </a:custGeom>
              <a:noFill/>
              <a:ln w="506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1763688" y="2204864"/>
              <a:ext cx="801961" cy="580772"/>
              <a:chOff x="1541" y="715"/>
              <a:chExt cx="466" cy="233"/>
            </a:xfrm>
          </p:grpSpPr>
          <p:sp>
            <p:nvSpPr>
              <p:cNvPr id="71688" name="Freeform 8"/>
              <p:cNvSpPr>
                <a:spLocks/>
              </p:cNvSpPr>
              <p:nvPr/>
            </p:nvSpPr>
            <p:spPr bwMode="auto">
              <a:xfrm>
                <a:off x="1541" y="715"/>
                <a:ext cx="466" cy="233"/>
              </a:xfrm>
              <a:custGeom>
                <a:avLst/>
                <a:gdLst/>
                <a:ahLst/>
                <a:cxnLst>
                  <a:cxn ang="0">
                    <a:pos x="0" y="233"/>
                  </a:cxn>
                  <a:cxn ang="0">
                    <a:pos x="466" y="0"/>
                  </a:cxn>
                </a:cxnLst>
                <a:rect l="0" t="0" r="r" b="b"/>
                <a:pathLst>
                  <a:path w="466" h="233">
                    <a:moveTo>
                      <a:pt x="0" y="233"/>
                    </a:moveTo>
                    <a:lnTo>
                      <a:pt x="466" y="0"/>
                    </a:lnTo>
                  </a:path>
                </a:pathLst>
              </a:custGeom>
              <a:noFill/>
              <a:ln w="506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grpSp>
          <p:nvGrpSpPr>
            <p:cNvPr id="7" name="Group 9"/>
            <p:cNvGrpSpPr>
              <a:grpSpLocks/>
            </p:cNvGrpSpPr>
            <p:nvPr/>
          </p:nvGrpSpPr>
          <p:grpSpPr bwMode="auto">
            <a:xfrm>
              <a:off x="3043075" y="2550225"/>
              <a:ext cx="801961" cy="580772"/>
              <a:chOff x="2007" y="715"/>
              <a:chExt cx="466" cy="233"/>
            </a:xfrm>
          </p:grpSpPr>
          <p:sp>
            <p:nvSpPr>
              <p:cNvPr id="71690" name="Freeform 10"/>
              <p:cNvSpPr>
                <a:spLocks/>
              </p:cNvSpPr>
              <p:nvPr/>
            </p:nvSpPr>
            <p:spPr bwMode="auto">
              <a:xfrm>
                <a:off x="2007" y="715"/>
                <a:ext cx="466" cy="233"/>
              </a:xfrm>
              <a:custGeom>
                <a:avLst/>
                <a:gdLst/>
                <a:ahLst/>
                <a:cxnLst>
                  <a:cxn ang="0">
                    <a:pos x="466" y="233"/>
                  </a:cxn>
                  <a:cxn ang="0">
                    <a:pos x="0" y="0"/>
                  </a:cxn>
                </a:cxnLst>
                <a:rect l="0" t="0" r="r" b="b"/>
                <a:pathLst>
                  <a:path w="466" h="233">
                    <a:moveTo>
                      <a:pt x="466" y="233"/>
                    </a:moveTo>
                    <a:lnTo>
                      <a:pt x="0" y="0"/>
                    </a:lnTo>
                  </a:path>
                </a:pathLst>
              </a:custGeom>
              <a:noFill/>
              <a:ln w="506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899592" y="2564904"/>
              <a:ext cx="4782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i="1" dirty="0" smtClean="0"/>
                <a:t>who</a:t>
              </a:r>
              <a:endParaRPr lang="en-GB" i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547664" y="2852936"/>
              <a:ext cx="5790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i="1" dirty="0" smtClean="0"/>
                <a:t>Mary</a:t>
              </a:r>
              <a:endParaRPr lang="en-GB" i="1" dirty="0"/>
            </a:p>
          </p:txBody>
        </p:sp>
        <p:grpSp>
          <p:nvGrpSpPr>
            <p:cNvPr id="8" name="Group 7"/>
            <p:cNvGrpSpPr>
              <a:grpSpLocks/>
            </p:cNvGrpSpPr>
            <p:nvPr/>
          </p:nvGrpSpPr>
          <p:grpSpPr bwMode="auto">
            <a:xfrm>
              <a:off x="2473895" y="2704212"/>
              <a:ext cx="801961" cy="580772"/>
              <a:chOff x="1541" y="715"/>
              <a:chExt cx="466" cy="233"/>
            </a:xfrm>
          </p:grpSpPr>
          <p:sp>
            <p:nvSpPr>
              <p:cNvPr id="18" name="Freeform 8"/>
              <p:cNvSpPr>
                <a:spLocks/>
              </p:cNvSpPr>
              <p:nvPr/>
            </p:nvSpPr>
            <p:spPr bwMode="auto">
              <a:xfrm>
                <a:off x="1541" y="715"/>
                <a:ext cx="466" cy="233"/>
              </a:xfrm>
              <a:custGeom>
                <a:avLst/>
                <a:gdLst/>
                <a:ahLst/>
                <a:cxnLst>
                  <a:cxn ang="0">
                    <a:pos x="0" y="233"/>
                  </a:cxn>
                  <a:cxn ang="0">
                    <a:pos x="466" y="0"/>
                  </a:cxn>
                </a:cxnLst>
                <a:rect l="0" t="0" r="r" b="b"/>
                <a:pathLst>
                  <a:path w="466" h="233">
                    <a:moveTo>
                      <a:pt x="0" y="233"/>
                    </a:moveTo>
                    <a:lnTo>
                      <a:pt x="466" y="0"/>
                    </a:lnTo>
                  </a:path>
                </a:pathLst>
              </a:custGeom>
              <a:noFill/>
              <a:ln w="506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2192795" y="3203684"/>
              <a:ext cx="6014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i="1" dirty="0" smtClean="0"/>
                <a:t>killed</a:t>
              </a:r>
              <a:endParaRPr lang="en-GB" i="1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739134" y="3068960"/>
              <a:ext cx="2936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e</a:t>
              </a:r>
              <a:r>
                <a:rPr lang="en-US" i="1" baseline="-25000" dirty="0" smtClean="0"/>
                <a:t>i</a:t>
              </a:r>
              <a:endParaRPr lang="en-GB" i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Towards an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25572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i="1" dirty="0" smtClean="0"/>
              <a:t>Only John loves his mother.</a:t>
            </a:r>
          </a:p>
          <a:p>
            <a:r>
              <a:rPr lang="en-GB" dirty="0" smtClean="0"/>
              <a:t>In this example, </a:t>
            </a:r>
            <a:r>
              <a:rPr lang="en-GB" i="1" dirty="0" smtClean="0"/>
              <a:t>Only John</a:t>
            </a:r>
            <a:r>
              <a:rPr lang="en-GB" dirty="0" smtClean="0"/>
              <a:t> is binding the variable </a:t>
            </a:r>
            <a:r>
              <a:rPr lang="en-GB" i="1" dirty="0" smtClean="0"/>
              <a:t>his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The </a:t>
            </a:r>
            <a:r>
              <a:rPr lang="mt-MT" dirty="0" smtClean="0"/>
              <a:t>variable assignment can’t always depend on context. Sometimes, it’s down to grammar and semantics.</a:t>
            </a:r>
          </a:p>
          <a:p>
            <a:r>
              <a:rPr lang="mt-MT" dirty="0" smtClean="0"/>
              <a:t>We can think of </a:t>
            </a:r>
            <a:r>
              <a:rPr lang="mt-MT" i="1" dirty="0" smtClean="0"/>
              <a:t>Only John loves his mother</a:t>
            </a:r>
            <a:r>
              <a:rPr lang="mt-MT" dirty="0" smtClean="0"/>
              <a:t> along these lines: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428081" y="4067780"/>
            <a:ext cx="315355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mt-MT" sz="2200" i="1" dirty="0" smtClean="0"/>
              <a:t>Only John</a:t>
            </a:r>
            <a:r>
              <a:rPr lang="mt-MT" sz="2200" i="1" baseline="-25000" dirty="0" smtClean="0"/>
              <a:t>1</a:t>
            </a:r>
            <a:r>
              <a:rPr lang="mt-MT" sz="2200" i="1" dirty="0" smtClean="0"/>
              <a:t> likes his</a:t>
            </a:r>
            <a:r>
              <a:rPr lang="mt-MT" sz="2200" i="1" baseline="-25000" dirty="0" smtClean="0"/>
              <a:t>1</a:t>
            </a:r>
            <a:r>
              <a:rPr lang="mt-MT" sz="2200" i="1" dirty="0" smtClean="0"/>
              <a:t> mother.</a:t>
            </a:r>
          </a:p>
          <a:p>
            <a:pPr algn="ctr">
              <a:buNone/>
            </a:pPr>
            <a:r>
              <a:rPr lang="mt-MT" sz="2200" i="1" dirty="0" smtClean="0"/>
              <a:t>=</a:t>
            </a:r>
          </a:p>
          <a:p>
            <a:pPr algn="ctr">
              <a:buNone/>
            </a:pPr>
            <a:r>
              <a:rPr lang="mt-MT" sz="2200" i="1" dirty="0" smtClean="0"/>
              <a:t>Only John</a:t>
            </a:r>
            <a:r>
              <a:rPr lang="mt-MT" sz="2200" i="1" baseline="-25000" dirty="0" smtClean="0"/>
              <a:t>1</a:t>
            </a:r>
            <a:r>
              <a:rPr lang="mt-MT" sz="2200" i="1" dirty="0" smtClean="0"/>
              <a:t> </a:t>
            </a:r>
            <a:r>
              <a:rPr lang="en-GB" sz="2200" i="1" dirty="0" smtClean="0"/>
              <a:t>[e</a:t>
            </a:r>
            <a:r>
              <a:rPr lang="mt-MT" sz="2200" i="1" baseline="-25000" dirty="0" smtClean="0"/>
              <a:t>1</a:t>
            </a:r>
            <a:r>
              <a:rPr lang="en-GB" sz="2200" i="1" dirty="0" smtClean="0"/>
              <a:t> likes his</a:t>
            </a:r>
            <a:r>
              <a:rPr lang="mt-MT" sz="2200" i="1" baseline="-25000" dirty="0" smtClean="0"/>
              <a:t>1</a:t>
            </a:r>
            <a:r>
              <a:rPr lang="en-GB" sz="2200" i="1" dirty="0" smtClean="0"/>
              <a:t> mother]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rot="10800000">
            <a:off x="4860032" y="4283804"/>
            <a:ext cx="108012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0800000">
            <a:off x="4860033" y="4931876"/>
            <a:ext cx="108012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012160" y="4067780"/>
            <a:ext cx="1261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Surface form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012160" y="4778568"/>
            <a:ext cx="2192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Underlying logical form</a:t>
            </a:r>
            <a:endParaRPr lang="en-GB" dirty="0"/>
          </a:p>
        </p:txBody>
      </p:sp>
      <p:sp>
        <p:nvSpPr>
          <p:cNvPr id="10" name="Right Brace 9"/>
          <p:cNvSpPr/>
          <p:nvPr/>
        </p:nvSpPr>
        <p:spPr>
          <a:xfrm rot="5400000">
            <a:off x="3419872" y="4355812"/>
            <a:ext cx="216024" cy="194421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650957" y="5507940"/>
            <a:ext cx="3785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 property, which we predicate of </a:t>
            </a:r>
            <a:r>
              <a:rPr lang="en-GB" i="1" dirty="0" smtClean="0"/>
              <a:t>only John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0" grpId="0" animBg="1"/>
      <p:bldP spid="11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semantics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3212976"/>
            <a:ext cx="7772400" cy="2806824"/>
          </a:xfrm>
        </p:spPr>
        <p:txBody>
          <a:bodyPr/>
          <a:lstStyle/>
          <a:p>
            <a:r>
              <a:rPr lang="en-GB" dirty="0" smtClean="0"/>
              <a:t>If the bracketed part is a property, then it’s an unsaturated proposition: something like </a:t>
            </a:r>
            <a:r>
              <a:rPr lang="en-GB" i="1" dirty="0" smtClean="0"/>
              <a:t>love-his-mother(x)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The variable </a:t>
            </a:r>
            <a:r>
              <a:rPr lang="en-GB" i="1" dirty="0" smtClean="0"/>
              <a:t>x</a:t>
            </a:r>
            <a:r>
              <a:rPr lang="en-GB" dirty="0" smtClean="0"/>
              <a:t> plays a dual role as shown in the diagram:</a:t>
            </a:r>
          </a:p>
          <a:p>
            <a:pPr lvl="1"/>
            <a:r>
              <a:rPr lang="en-GB" dirty="0" smtClean="0"/>
              <a:t>the one who loves (the subject </a:t>
            </a:r>
            <a:r>
              <a:rPr lang="en-GB" i="1" dirty="0" smtClean="0"/>
              <a:t>e</a:t>
            </a:r>
            <a:r>
              <a:rPr lang="mt-MT" i="1" baseline="-25000" dirty="0" smtClean="0"/>
              <a:t>1</a:t>
            </a:r>
            <a:r>
              <a:rPr lang="en-GB" i="1" dirty="0" smtClean="0"/>
              <a:t> </a:t>
            </a:r>
            <a:r>
              <a:rPr lang="en-GB" dirty="0" smtClean="0"/>
              <a:t>in the open proposition)</a:t>
            </a:r>
          </a:p>
          <a:p>
            <a:pPr lvl="1"/>
            <a:r>
              <a:rPr lang="en-GB" dirty="0" smtClean="0"/>
              <a:t>the person whose mother we’re talking about (</a:t>
            </a:r>
            <a:r>
              <a:rPr lang="en-GB" i="1" dirty="0" smtClean="0"/>
              <a:t>his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428081" y="1340768"/>
            <a:ext cx="315355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mt-MT" sz="2200" i="1" dirty="0" smtClean="0"/>
              <a:t>Only John</a:t>
            </a:r>
            <a:r>
              <a:rPr lang="mt-MT" sz="2200" i="1" baseline="-25000" dirty="0" smtClean="0"/>
              <a:t>1</a:t>
            </a:r>
            <a:r>
              <a:rPr lang="mt-MT" sz="2200" i="1" dirty="0" smtClean="0"/>
              <a:t> likes his</a:t>
            </a:r>
            <a:r>
              <a:rPr lang="mt-MT" sz="2200" i="1" baseline="-25000" dirty="0" smtClean="0"/>
              <a:t>1</a:t>
            </a:r>
            <a:r>
              <a:rPr lang="mt-MT" sz="2200" i="1" dirty="0" smtClean="0"/>
              <a:t> mother.</a:t>
            </a:r>
          </a:p>
          <a:p>
            <a:pPr algn="ctr">
              <a:buNone/>
            </a:pPr>
            <a:r>
              <a:rPr lang="mt-MT" sz="2200" i="1" dirty="0" smtClean="0"/>
              <a:t>=</a:t>
            </a:r>
          </a:p>
          <a:p>
            <a:pPr algn="ctr">
              <a:buNone/>
            </a:pPr>
            <a:r>
              <a:rPr lang="mt-MT" sz="2200" i="1" dirty="0" smtClean="0"/>
              <a:t>Only John</a:t>
            </a:r>
            <a:r>
              <a:rPr lang="mt-MT" sz="2200" i="1" baseline="-25000" dirty="0" smtClean="0"/>
              <a:t>1</a:t>
            </a:r>
            <a:r>
              <a:rPr lang="mt-MT" sz="2200" i="1" dirty="0" smtClean="0"/>
              <a:t> </a:t>
            </a:r>
            <a:r>
              <a:rPr lang="en-GB" sz="2200" i="1" dirty="0" smtClean="0"/>
              <a:t>[e</a:t>
            </a:r>
            <a:r>
              <a:rPr lang="mt-MT" sz="2200" i="1" baseline="-25000" dirty="0" smtClean="0"/>
              <a:t>1</a:t>
            </a:r>
            <a:r>
              <a:rPr lang="en-GB" sz="2200" i="1" dirty="0" smtClean="0"/>
              <a:t> likes his</a:t>
            </a:r>
            <a:r>
              <a:rPr lang="mt-MT" sz="2200" i="1" baseline="-25000" dirty="0" smtClean="0"/>
              <a:t>1</a:t>
            </a:r>
            <a:r>
              <a:rPr lang="en-GB" sz="2200" i="1" dirty="0" smtClean="0"/>
              <a:t> mother]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rot="10800000">
            <a:off x="4860032" y="1556792"/>
            <a:ext cx="108012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10800000">
            <a:off x="4860033" y="2204864"/>
            <a:ext cx="108012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012160" y="1340768"/>
            <a:ext cx="1261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Surface form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6012160" y="2051556"/>
            <a:ext cx="2192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Underlying logical form</a:t>
            </a:r>
            <a:endParaRPr lang="en-GB" dirty="0"/>
          </a:p>
        </p:txBody>
      </p:sp>
      <p:sp>
        <p:nvSpPr>
          <p:cNvPr id="9" name="Right Brace 8"/>
          <p:cNvSpPr/>
          <p:nvPr/>
        </p:nvSpPr>
        <p:spPr>
          <a:xfrm rot="5400000">
            <a:off x="3419872" y="1628800"/>
            <a:ext cx="216024" cy="194421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2987824" y="2636912"/>
            <a:ext cx="1113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 property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semantics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3212976"/>
            <a:ext cx="7772400" cy="2806824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When we combine the property with </a:t>
            </a:r>
            <a:r>
              <a:rPr lang="en-GB" i="1" dirty="0" smtClean="0"/>
              <a:t>Only John</a:t>
            </a:r>
            <a:r>
              <a:rPr lang="en-GB" dirty="0" smtClean="0"/>
              <a:t> we get a proposition which:</a:t>
            </a:r>
          </a:p>
          <a:p>
            <a:pPr lvl="1"/>
            <a:r>
              <a:rPr lang="en-GB" dirty="0" smtClean="0"/>
              <a:t>Is true if </a:t>
            </a:r>
            <a:r>
              <a:rPr lang="en-GB" i="1" dirty="0" smtClean="0"/>
              <a:t>John</a:t>
            </a:r>
            <a:r>
              <a:rPr lang="en-GB" dirty="0" smtClean="0"/>
              <a:t> saturates the property </a:t>
            </a:r>
            <a:r>
              <a:rPr lang="en-GB" i="1" dirty="0" smtClean="0"/>
              <a:t>loves-his-mother</a:t>
            </a:r>
            <a:endParaRPr lang="en-GB" dirty="0" smtClean="0"/>
          </a:p>
          <a:p>
            <a:pPr lvl="1"/>
            <a:r>
              <a:rPr lang="en-GB" dirty="0" smtClean="0"/>
              <a:t>False otherwise.</a:t>
            </a:r>
          </a:p>
          <a:p>
            <a:r>
              <a:rPr lang="en-GB" dirty="0" smtClean="0"/>
              <a:t>This corresponds to our </a:t>
            </a:r>
            <a:r>
              <a:rPr lang="en-GB" dirty="0" smtClean="0"/>
              <a:t>desired </a:t>
            </a:r>
            <a:r>
              <a:rPr lang="en-GB" dirty="0" smtClean="0"/>
              <a:t>interpretation:</a:t>
            </a:r>
          </a:p>
          <a:p>
            <a:pPr lvl="1"/>
            <a:r>
              <a:rPr lang="en-GB" dirty="0" smtClean="0"/>
              <a:t>John likes his mother. For every other </a:t>
            </a:r>
            <a:r>
              <a:rPr lang="en-GB" i="1" dirty="0" smtClean="0"/>
              <a:t>x</a:t>
            </a:r>
            <a:r>
              <a:rPr lang="en-GB" dirty="0" smtClean="0"/>
              <a:t>, </a:t>
            </a:r>
            <a:r>
              <a:rPr lang="en-GB" i="1" dirty="0" smtClean="0"/>
              <a:t>x </a:t>
            </a:r>
            <a:r>
              <a:rPr lang="en-GB" dirty="0" smtClean="0"/>
              <a:t>doesn’t like </a:t>
            </a:r>
            <a:r>
              <a:rPr lang="en-GB" i="1" dirty="0" err="1" smtClean="0"/>
              <a:t>x’s</a:t>
            </a:r>
            <a:r>
              <a:rPr lang="en-GB" i="1" dirty="0" smtClean="0"/>
              <a:t> </a:t>
            </a:r>
            <a:r>
              <a:rPr lang="en-GB" dirty="0" smtClean="0"/>
              <a:t>mother.</a:t>
            </a:r>
          </a:p>
          <a:p>
            <a:r>
              <a:rPr lang="en-GB" dirty="0" smtClean="0"/>
              <a:t>Notice that here, the bound variable isn’t getting its meaning from a context outside of the sentence. There’s a semantic restriction on the interpretation of </a:t>
            </a:r>
            <a:r>
              <a:rPr lang="en-GB" i="1" dirty="0" smtClean="0"/>
              <a:t>his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428080" y="1340768"/>
            <a:ext cx="315355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mt-MT" sz="2200" i="1" dirty="0" smtClean="0"/>
              <a:t>Only John</a:t>
            </a:r>
            <a:r>
              <a:rPr lang="mt-MT" sz="2200" i="1" baseline="-25000" dirty="0" smtClean="0"/>
              <a:t>1</a:t>
            </a:r>
            <a:r>
              <a:rPr lang="mt-MT" sz="2200" i="1" dirty="0" smtClean="0"/>
              <a:t> likes his</a:t>
            </a:r>
            <a:r>
              <a:rPr lang="mt-MT" sz="2200" i="1" baseline="-25000" dirty="0" smtClean="0"/>
              <a:t>1</a:t>
            </a:r>
            <a:r>
              <a:rPr lang="mt-MT" sz="2200" i="1" dirty="0" smtClean="0"/>
              <a:t> mother.</a:t>
            </a:r>
          </a:p>
          <a:p>
            <a:pPr algn="ctr">
              <a:buNone/>
            </a:pPr>
            <a:r>
              <a:rPr lang="mt-MT" sz="2200" i="1" dirty="0" smtClean="0"/>
              <a:t>=</a:t>
            </a:r>
          </a:p>
          <a:p>
            <a:pPr algn="ctr">
              <a:buNone/>
            </a:pPr>
            <a:r>
              <a:rPr lang="mt-MT" sz="2200" i="1" dirty="0" smtClean="0"/>
              <a:t>Only John</a:t>
            </a:r>
            <a:r>
              <a:rPr lang="mt-MT" sz="2200" i="1" baseline="-25000" dirty="0" smtClean="0"/>
              <a:t>1</a:t>
            </a:r>
            <a:r>
              <a:rPr lang="mt-MT" sz="2200" i="1" dirty="0" smtClean="0"/>
              <a:t> </a:t>
            </a:r>
            <a:r>
              <a:rPr lang="en-GB" sz="2200" i="1" dirty="0" smtClean="0"/>
              <a:t>[e</a:t>
            </a:r>
            <a:r>
              <a:rPr lang="mt-MT" sz="2200" i="1" baseline="-25000" dirty="0" smtClean="0"/>
              <a:t>1</a:t>
            </a:r>
            <a:r>
              <a:rPr lang="en-GB" sz="2200" i="1" dirty="0" smtClean="0"/>
              <a:t> likes his</a:t>
            </a:r>
            <a:r>
              <a:rPr lang="mt-MT" sz="2200" i="1" baseline="-25000" dirty="0" smtClean="0"/>
              <a:t>1</a:t>
            </a:r>
            <a:r>
              <a:rPr lang="en-GB" sz="2200" i="1" dirty="0" smtClean="0"/>
              <a:t> mother]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rot="10800000">
            <a:off x="4860032" y="1556792"/>
            <a:ext cx="108012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10800000">
            <a:off x="4860033" y="2204864"/>
            <a:ext cx="108012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012160" y="1340768"/>
            <a:ext cx="1261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Surface form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6012160" y="2051556"/>
            <a:ext cx="2192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Underlying logical form</a:t>
            </a:r>
            <a:endParaRPr lang="en-GB" dirty="0"/>
          </a:p>
        </p:txBody>
      </p:sp>
      <p:sp>
        <p:nvSpPr>
          <p:cNvPr id="9" name="Right Brace 8"/>
          <p:cNvSpPr/>
          <p:nvPr/>
        </p:nvSpPr>
        <p:spPr>
          <a:xfrm rot="5400000">
            <a:off x="3419872" y="1628800"/>
            <a:ext cx="216024" cy="194421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2987824" y="2636912"/>
            <a:ext cx="1113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 property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Two analyses?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So we seem to have two ways in which the assignment function for pronouns is determined:</a:t>
            </a:r>
          </a:p>
          <a:p>
            <a:pPr lvl="1"/>
            <a:r>
              <a:rPr lang="en-GB" dirty="0" smtClean="0"/>
              <a:t>Through context (</a:t>
            </a:r>
            <a:r>
              <a:rPr lang="en-GB" i="1" dirty="0" smtClean="0"/>
              <a:t>She likes him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Semantically, via grammar (</a:t>
            </a:r>
            <a:r>
              <a:rPr lang="en-GB" i="1" dirty="0" smtClean="0"/>
              <a:t>only John likes his mother</a:t>
            </a:r>
            <a:r>
              <a:rPr lang="en-GB" dirty="0" smtClean="0"/>
              <a:t>)</a:t>
            </a:r>
          </a:p>
          <a:p>
            <a:endParaRPr lang="en-GB" dirty="0" smtClean="0"/>
          </a:p>
          <a:p>
            <a:r>
              <a:rPr lang="en-GB" dirty="0" smtClean="0"/>
              <a:t>It </a:t>
            </a:r>
            <a:r>
              <a:rPr lang="en-GB" dirty="0" smtClean="0"/>
              <a:t>seems we need both:</a:t>
            </a:r>
          </a:p>
          <a:p>
            <a:pPr lvl="1"/>
            <a:r>
              <a:rPr lang="en-GB" dirty="0" smtClean="0"/>
              <a:t>Sometimes pronouns obviously depend on context, when they don’t have linguistic antecedents:</a:t>
            </a:r>
          </a:p>
          <a:p>
            <a:pPr lvl="2"/>
            <a:r>
              <a:rPr lang="en-GB" i="1" dirty="0" smtClean="0"/>
              <a:t>It’s really ugly.</a:t>
            </a:r>
            <a:r>
              <a:rPr lang="en-GB" dirty="0" smtClean="0"/>
              <a:t> [Spoken by someone looking at a painting]</a:t>
            </a:r>
          </a:p>
          <a:p>
            <a:pPr lvl="1"/>
            <a:r>
              <a:rPr lang="en-GB" dirty="0" smtClean="0"/>
              <a:t>Binding also doesn’t seem to work across sentences:</a:t>
            </a:r>
          </a:p>
          <a:p>
            <a:pPr lvl="2"/>
            <a:r>
              <a:rPr lang="en-GB" i="1" dirty="0" smtClean="0"/>
              <a:t>Only John loves his mother. His father’s bad.</a:t>
            </a:r>
          </a:p>
          <a:p>
            <a:pPr lvl="2"/>
            <a:r>
              <a:rPr lang="en-GB" dirty="0" smtClean="0"/>
              <a:t>The second </a:t>
            </a:r>
            <a:r>
              <a:rPr lang="en-GB" i="1" dirty="0" smtClean="0"/>
              <a:t>his</a:t>
            </a:r>
            <a:r>
              <a:rPr lang="en-GB" dirty="0" smtClean="0"/>
              <a:t> takes </a:t>
            </a:r>
            <a:r>
              <a:rPr lang="en-GB" i="1" dirty="0" smtClean="0"/>
              <a:t>John</a:t>
            </a:r>
            <a:r>
              <a:rPr lang="en-GB" dirty="0" smtClean="0"/>
              <a:t> as antecedent. It doesn’t mean </a:t>
            </a:r>
            <a:r>
              <a:rPr lang="en-GB" i="1" dirty="0" smtClean="0"/>
              <a:t>Only John loves his mother and has a bad father</a:t>
            </a:r>
            <a:r>
              <a:rPr lang="en-GB" dirty="0" smtClean="0"/>
              <a:t>.</a:t>
            </a:r>
          </a:p>
          <a:p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note about e-type pronouns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GB" i="1" dirty="0" smtClean="0"/>
              <a:t>Few politicians admire Kennedy and they are very junior.</a:t>
            </a:r>
            <a:endParaRPr lang="en-GB" dirty="0" smtClean="0"/>
          </a:p>
          <a:p>
            <a:pPr marL="777240" lvl="1" indent="-457200">
              <a:buFont typeface="+mj-lt"/>
              <a:buAutoNum type="arabicPeriod"/>
            </a:pPr>
            <a:r>
              <a:rPr lang="en-GB" dirty="0" smtClean="0"/>
              <a:t>The politicians who admire Kennedy are few and they are junior. (And there are no other politicians who admire Kennedy)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GB" dirty="0" smtClean="0"/>
              <a:t>#There are few junior politicians who admire Kennedy (but there may be senior ones who do).</a:t>
            </a:r>
          </a:p>
          <a:p>
            <a:pPr marL="777240" lvl="1" indent="-457200">
              <a:buFont typeface="+mj-lt"/>
              <a:buAutoNum type="arabicPeriod"/>
            </a:pPr>
            <a:endParaRPr lang="en-GB" dirty="0" smtClean="0"/>
          </a:p>
          <a:p>
            <a:r>
              <a:rPr lang="en-GB" dirty="0" smtClean="0"/>
              <a:t>Here, </a:t>
            </a:r>
            <a:r>
              <a:rPr lang="en-GB" i="1" dirty="0" smtClean="0"/>
              <a:t>they</a:t>
            </a:r>
            <a:r>
              <a:rPr lang="en-GB" dirty="0" smtClean="0"/>
              <a:t> can’t be a bound variable. Interpretation (2) is excluded.</a:t>
            </a:r>
          </a:p>
          <a:p>
            <a:r>
              <a:rPr lang="en-GB" dirty="0" smtClean="0"/>
              <a:t>It seems as if this is a case where the pronoun has some descriptive content:</a:t>
            </a:r>
          </a:p>
          <a:p>
            <a:pPr lvl="1"/>
            <a:r>
              <a:rPr lang="en-GB" i="1" dirty="0" smtClean="0"/>
              <a:t>they</a:t>
            </a:r>
            <a:r>
              <a:rPr lang="en-GB" dirty="0" smtClean="0"/>
              <a:t> = the politicians who admire Kennedy</a:t>
            </a:r>
          </a:p>
          <a:p>
            <a:pPr lvl="1"/>
            <a:r>
              <a:rPr lang="en-GB" dirty="0" smtClean="0"/>
              <a:t>So maybe this pronoun is unlike the others? I.e. Maybe we don’t have variable binding here?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note about e-type pronouns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05536"/>
          </a:xfrm>
        </p:spPr>
        <p:txBody>
          <a:bodyPr/>
          <a:lstStyle/>
          <a:p>
            <a:pPr algn="ctr">
              <a:buNone/>
            </a:pPr>
            <a:r>
              <a:rPr lang="en-GB" i="1" dirty="0" smtClean="0"/>
              <a:t>Few politicians admire Kennedy and they are very junior</a:t>
            </a:r>
            <a:endParaRPr lang="en-GB" dirty="0" smtClean="0"/>
          </a:p>
          <a:p>
            <a:r>
              <a:rPr lang="en-GB" dirty="0" smtClean="0"/>
              <a:t>We can account for this in two ways: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GB" dirty="0" smtClean="0"/>
              <a:t>Treat </a:t>
            </a:r>
            <a:r>
              <a:rPr lang="en-GB" i="1" dirty="0" smtClean="0"/>
              <a:t>they</a:t>
            </a:r>
            <a:r>
              <a:rPr lang="en-GB" dirty="0" smtClean="0"/>
              <a:t> on a par with purely referential uses (</a:t>
            </a:r>
            <a:r>
              <a:rPr lang="en-GB" i="1" dirty="0" smtClean="0"/>
              <a:t>It’s really ugly</a:t>
            </a:r>
            <a:r>
              <a:rPr lang="en-GB" dirty="0" smtClean="0"/>
              <a:t>), where we have an assignment function that assigns the variable </a:t>
            </a:r>
            <a:r>
              <a:rPr lang="en-GB" i="1" dirty="0" smtClean="0"/>
              <a:t>they</a:t>
            </a:r>
            <a:r>
              <a:rPr lang="en-GB" dirty="0" smtClean="0"/>
              <a:t> to “those politicians who admire Kennedy”.</a:t>
            </a:r>
          </a:p>
          <a:p>
            <a:pPr lvl="2"/>
            <a:r>
              <a:rPr lang="en-GB" dirty="0" smtClean="0"/>
              <a:t>This turns the pronoun interpretation into a pragmatic issue. It  leaves open the question of how the function actually determines that this is the right interpretation.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GB" dirty="0" smtClean="0"/>
              <a:t>Assume that </a:t>
            </a:r>
            <a:r>
              <a:rPr lang="en-GB" i="1" dirty="0" smtClean="0"/>
              <a:t>they</a:t>
            </a:r>
            <a:r>
              <a:rPr lang="en-GB" dirty="0" smtClean="0"/>
              <a:t> is (semantically) interpreted as “the politicians who admire Kennedy”</a:t>
            </a:r>
          </a:p>
          <a:p>
            <a:pPr marL="1051560" lvl="2" indent="-457200"/>
            <a:r>
              <a:rPr lang="en-GB" dirty="0" smtClean="0"/>
              <a:t>This is the position known as the “E-type” theory.</a:t>
            </a:r>
          </a:p>
          <a:p>
            <a:pPr marL="1051560" lvl="2" indent="-457200"/>
            <a:r>
              <a:rPr lang="en-GB" dirty="0" smtClean="0"/>
              <a:t>Under this theory, these kinds of pronouns aren’t just variables.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E-type pronouns: other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The E-Type theory has been used to explain examples like these:</a:t>
            </a:r>
          </a:p>
          <a:p>
            <a:pPr lvl="1"/>
            <a:r>
              <a:rPr lang="en-GB" i="1" dirty="0" smtClean="0"/>
              <a:t>Every girl who deserved </a:t>
            </a:r>
            <a:r>
              <a:rPr lang="en-GB" i="1" u="sng" dirty="0" smtClean="0"/>
              <a:t>it</a:t>
            </a:r>
            <a:r>
              <a:rPr lang="en-GB" i="1" dirty="0" smtClean="0"/>
              <a:t> won the prize she wanted.</a:t>
            </a:r>
          </a:p>
          <a:p>
            <a:pPr lvl="1"/>
            <a:r>
              <a:rPr lang="en-GB" dirty="0" smtClean="0"/>
              <a:t>Here </a:t>
            </a:r>
            <a:r>
              <a:rPr lang="en-GB" i="1" dirty="0" smtClean="0"/>
              <a:t>it</a:t>
            </a:r>
            <a:r>
              <a:rPr lang="en-GB" dirty="0" smtClean="0"/>
              <a:t> seems to mean “the prize she wanted”.</a:t>
            </a:r>
          </a:p>
          <a:p>
            <a:pPr lvl="1"/>
            <a:r>
              <a:rPr lang="en-GB" dirty="0" smtClean="0"/>
              <a:t>It’s not referring to a particular prize – the specific prize changes depending on who the girl is we’re talking about.</a:t>
            </a:r>
          </a:p>
          <a:p>
            <a:pPr lvl="1"/>
            <a:r>
              <a:rPr lang="en-GB" dirty="0" smtClean="0"/>
              <a:t>So there’s no specific prize that the assignment function can bind the pronoun to.</a:t>
            </a:r>
          </a:p>
          <a:p>
            <a:r>
              <a:rPr lang="en-GB" dirty="0" smtClean="0"/>
              <a:t>But notice:</a:t>
            </a:r>
          </a:p>
          <a:p>
            <a:pPr lvl="1"/>
            <a:r>
              <a:rPr lang="en-GB" dirty="0" smtClean="0"/>
              <a:t>if </a:t>
            </a:r>
            <a:r>
              <a:rPr lang="en-GB" i="1" dirty="0" smtClean="0"/>
              <a:t>it = the prize she wanted</a:t>
            </a:r>
            <a:endParaRPr lang="en-GB" dirty="0" smtClean="0"/>
          </a:p>
          <a:p>
            <a:pPr lvl="1"/>
            <a:r>
              <a:rPr lang="en-GB" dirty="0" smtClean="0"/>
              <a:t>Then we have a pronoun (</a:t>
            </a:r>
            <a:r>
              <a:rPr lang="en-GB" i="1" dirty="0" smtClean="0"/>
              <a:t>she</a:t>
            </a:r>
            <a:r>
              <a:rPr lang="en-GB" dirty="0" smtClean="0"/>
              <a:t>) inside the meaning of the pronoun </a:t>
            </a:r>
            <a:r>
              <a:rPr lang="en-GB" i="1" dirty="0" smtClean="0"/>
              <a:t>it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This pronoun would be bound by </a:t>
            </a:r>
            <a:r>
              <a:rPr lang="en-GB" i="1" dirty="0" smtClean="0"/>
              <a:t>every girl</a:t>
            </a:r>
            <a:r>
              <a:rPr lang="en-GB" dirty="0" smtClean="0"/>
              <a:t> in our example.</a:t>
            </a:r>
          </a:p>
          <a:p>
            <a:pPr lvl="1"/>
            <a:r>
              <a:rPr lang="en-GB" dirty="0" smtClean="0"/>
              <a:t>So even if the pronoun </a:t>
            </a:r>
            <a:r>
              <a:rPr lang="en-GB" i="1" dirty="0" smtClean="0"/>
              <a:t>it</a:t>
            </a:r>
            <a:r>
              <a:rPr lang="en-GB" dirty="0" smtClean="0"/>
              <a:t> isn’t just a variable, its meaning must itself contain a variable!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What is a sense?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mt-MT" i="1" dirty="0" smtClean="0"/>
              <a:t>the old woman</a:t>
            </a:r>
          </a:p>
          <a:p>
            <a:endParaRPr lang="mt-MT" dirty="0" smtClean="0"/>
          </a:p>
          <a:p>
            <a:r>
              <a:rPr lang="mt-MT" dirty="0" smtClean="0"/>
              <a:t>We’ve sometimes glossed the sense of an expression as “its descriptive meaning”.</a:t>
            </a:r>
          </a:p>
          <a:p>
            <a:endParaRPr lang="mt-MT" dirty="0" smtClean="0"/>
          </a:p>
          <a:p>
            <a:r>
              <a:rPr lang="mt-MT" dirty="0" smtClean="0"/>
              <a:t>More precisely, we might say that the sense of a referring expression is an instruction. In the above case, the individual we need to identify:</a:t>
            </a:r>
          </a:p>
          <a:p>
            <a:pPr lvl="1"/>
            <a:r>
              <a:rPr lang="mt-MT" dirty="0" smtClean="0"/>
              <a:t>must be a woman</a:t>
            </a:r>
          </a:p>
          <a:p>
            <a:pPr lvl="1"/>
            <a:r>
              <a:rPr lang="mt-MT" dirty="0" smtClean="0"/>
              <a:t>must be old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Part 1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mt-MT" dirty="0" smtClean="0"/>
              <a:t>Definites and individuals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Predication revisited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mt-MT" i="1" u="sng" dirty="0" smtClean="0"/>
              <a:t>The old woman </a:t>
            </a:r>
            <a:r>
              <a:rPr lang="mt-MT" i="1" dirty="0" smtClean="0"/>
              <a:t>is tall.</a:t>
            </a:r>
          </a:p>
          <a:p>
            <a:pPr algn="ctr">
              <a:buNone/>
            </a:pPr>
            <a:r>
              <a:rPr lang="mt-MT" i="1" u="sng" dirty="0" smtClean="0"/>
              <a:t>Lucienne</a:t>
            </a:r>
            <a:r>
              <a:rPr lang="mt-MT" i="1" dirty="0" smtClean="0"/>
              <a:t> is tall.</a:t>
            </a:r>
          </a:p>
          <a:p>
            <a:pPr algn="ctr">
              <a:buNone/>
            </a:pPr>
            <a:r>
              <a:rPr lang="mt-MT" dirty="0" smtClean="0"/>
              <a:t>(Assume that Lucienne is indeed the old woman in question).</a:t>
            </a:r>
          </a:p>
          <a:p>
            <a:pPr lvl="1"/>
            <a:endParaRPr lang="en-GB" dirty="0" smtClean="0"/>
          </a:p>
          <a:p>
            <a:r>
              <a:rPr lang="mt-MT" dirty="0" smtClean="0"/>
              <a:t>If </a:t>
            </a:r>
            <a:r>
              <a:rPr lang="mt-MT" i="1" dirty="0" smtClean="0"/>
              <a:t>the old woman</a:t>
            </a:r>
            <a:r>
              <a:rPr lang="mt-MT" dirty="0" smtClean="0"/>
              <a:t> and </a:t>
            </a:r>
            <a:r>
              <a:rPr lang="mt-MT" i="1" dirty="0" smtClean="0"/>
              <a:t>Lucienne</a:t>
            </a:r>
            <a:r>
              <a:rPr lang="mt-MT" dirty="0" smtClean="0"/>
              <a:t> refer to the same individual, then the above sentences </a:t>
            </a:r>
            <a:r>
              <a:rPr lang="en-GB" dirty="0" smtClean="0"/>
              <a:t>would seem to be </a:t>
            </a:r>
            <a:r>
              <a:rPr lang="mt-MT" dirty="0" smtClean="0"/>
              <a:t>synonym</a:t>
            </a:r>
            <a:r>
              <a:rPr lang="en-GB" dirty="0" err="1" smtClean="0"/>
              <a:t>ous</a:t>
            </a:r>
            <a:r>
              <a:rPr lang="mt-MT" dirty="0" smtClean="0"/>
              <a:t> </a:t>
            </a:r>
            <a:r>
              <a:rPr lang="mt-MT" dirty="0" smtClean="0"/>
              <a:t>(have the same truth conditions).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Predication revisited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mt-MT" i="1" u="sng" dirty="0" smtClean="0"/>
              <a:t>The old woman </a:t>
            </a:r>
            <a:r>
              <a:rPr lang="mt-MT" i="1" dirty="0" smtClean="0"/>
              <a:t>is tall.</a:t>
            </a:r>
          </a:p>
          <a:p>
            <a:pPr algn="ctr">
              <a:buNone/>
            </a:pPr>
            <a:r>
              <a:rPr lang="mt-MT" i="1" u="sng" dirty="0" smtClean="0"/>
              <a:t>Lucienne</a:t>
            </a:r>
            <a:r>
              <a:rPr lang="mt-MT" i="1" dirty="0" smtClean="0"/>
              <a:t> is tall.</a:t>
            </a:r>
          </a:p>
          <a:p>
            <a:r>
              <a:rPr lang="mt-MT" dirty="0" smtClean="0"/>
              <a:t>Observe that in both cases we have an example of predication.</a:t>
            </a:r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5004048" y="3563724"/>
            <a:ext cx="3672408" cy="2304256"/>
            <a:chOff x="1115616" y="1412776"/>
            <a:chExt cx="3672408" cy="2304256"/>
          </a:xfrm>
        </p:grpSpPr>
        <p:sp>
          <p:nvSpPr>
            <p:cNvPr id="5" name="Oval 4"/>
            <p:cNvSpPr/>
            <p:nvPr/>
          </p:nvSpPr>
          <p:spPr>
            <a:xfrm>
              <a:off x="1115616" y="1412776"/>
              <a:ext cx="3672408" cy="230425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823537" y="2136971"/>
              <a:ext cx="649832" cy="3376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TRUE</a:t>
              </a:r>
              <a:endParaRPr lang="en-GB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823537" y="2786834"/>
              <a:ext cx="692503" cy="3376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FALSE</a:t>
              </a:r>
              <a:endParaRPr lang="en-GB" dirty="0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 rot="5400000" flipH="1" flipV="1">
              <a:off x="1847462" y="2103296"/>
              <a:ext cx="658359" cy="151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V="1">
              <a:off x="2450494" y="2303012"/>
              <a:ext cx="1304392" cy="3146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2450494" y="2951424"/>
              <a:ext cx="1304392" cy="145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16200000" flipH="1">
              <a:off x="1845948" y="2959162"/>
              <a:ext cx="658359" cy="151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1455521" y="2194577"/>
              <a:ext cx="549218" cy="658359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061357" y="5795972"/>
            <a:ext cx="68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[[tall]]</a:t>
            </a:r>
            <a:endParaRPr lang="en-GB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066800" y="3645024"/>
            <a:ext cx="3721224" cy="252717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mt-M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 looks like both referring expressions can fit into the individual-shaped</a:t>
            </a:r>
            <a:r>
              <a:rPr kumimoji="0" lang="mt-MT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slot of </a:t>
            </a:r>
            <a:r>
              <a:rPr kumimoji="0" lang="mt-MT" sz="26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tall</a:t>
            </a:r>
            <a:r>
              <a:rPr kumimoji="0" lang="mt-MT" sz="26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Predication revisited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mt-MT" i="1" u="sng" dirty="0" smtClean="0"/>
              <a:t>The old woman </a:t>
            </a:r>
            <a:r>
              <a:rPr lang="mt-MT" i="1" dirty="0" smtClean="0"/>
              <a:t>is tall.</a:t>
            </a:r>
          </a:p>
          <a:p>
            <a:pPr algn="ctr">
              <a:buNone/>
            </a:pPr>
            <a:r>
              <a:rPr lang="mt-MT" i="1" u="sng" dirty="0" smtClean="0"/>
              <a:t>Lucienne</a:t>
            </a:r>
            <a:r>
              <a:rPr lang="mt-MT" i="1" dirty="0" smtClean="0"/>
              <a:t> is tall.</a:t>
            </a:r>
            <a:endParaRPr lang="en-GB" dirty="0" smtClean="0"/>
          </a:p>
          <a:p>
            <a:r>
              <a:rPr lang="en-GB" dirty="0" smtClean="0"/>
              <a:t>Remember Lewis’s and </a:t>
            </a:r>
            <a:r>
              <a:rPr lang="en-GB" dirty="0" err="1" smtClean="0"/>
              <a:t>Cresswell’s</a:t>
            </a:r>
            <a:r>
              <a:rPr lang="en-GB" dirty="0" smtClean="0"/>
              <a:t> advice:</a:t>
            </a:r>
          </a:p>
          <a:p>
            <a:pPr lvl="1"/>
            <a:r>
              <a:rPr lang="en-US" i="1" dirty="0" smtClean="0"/>
              <a:t>For two sentences α and β, if in some situation α is true and β</a:t>
            </a:r>
            <a:r>
              <a:rPr lang="mt-MT" dirty="0" smtClean="0"/>
              <a:t> </a:t>
            </a:r>
            <a:r>
              <a:rPr lang="en-US" i="1" dirty="0" smtClean="0"/>
              <a:t>is false, then α and β must have different meanings </a:t>
            </a:r>
            <a:r>
              <a:rPr lang="en-US" dirty="0" smtClean="0"/>
              <a:t>(</a:t>
            </a:r>
            <a:r>
              <a:rPr lang="en-US" dirty="0" err="1" smtClean="0"/>
              <a:t>Cresswell</a:t>
            </a:r>
            <a:r>
              <a:rPr lang="en-US" dirty="0" smtClean="0"/>
              <a:t>)</a:t>
            </a:r>
          </a:p>
          <a:p>
            <a:pPr lvl="1"/>
            <a:r>
              <a:rPr lang="en-US" i="1" dirty="0" smtClean="0"/>
              <a:t>In order to say what a meaning is, we may first find what a meaning </a:t>
            </a:r>
            <a:r>
              <a:rPr lang="mt-MT" i="1" dirty="0" smtClean="0"/>
              <a:t>	</a:t>
            </a:r>
            <a:r>
              <a:rPr lang="en-US" i="1" dirty="0" smtClean="0"/>
              <a:t>does, and then find something that does that. </a:t>
            </a:r>
            <a:r>
              <a:rPr lang="en-US" dirty="0" smtClean="0"/>
              <a:t>(Lewis)</a:t>
            </a:r>
          </a:p>
          <a:p>
            <a:r>
              <a:rPr lang="en-US" dirty="0" smtClean="0"/>
              <a:t>Since our two sentences are true in the same situation (by assumption), then the two NPs must be playing the same role in the sentence consisting of ___</a:t>
            </a:r>
            <a:r>
              <a:rPr lang="en-US" i="1" dirty="0" smtClean="0"/>
              <a:t>is tall</a:t>
            </a:r>
            <a:r>
              <a:rPr lang="en-US" dirty="0" smtClean="0"/>
              <a:t>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874</TotalTime>
  <Words>3887</Words>
  <Application>Microsoft Office PowerPoint</Application>
  <PresentationFormat>On-screen Show (4:3)</PresentationFormat>
  <Paragraphs>387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Equity</vt:lpstr>
      <vt:lpstr>LIN3021 Formal Semantics Lecture 6</vt:lpstr>
      <vt:lpstr>In this lecture</vt:lpstr>
      <vt:lpstr>Sense and reference</vt:lpstr>
      <vt:lpstr>Sense and reference</vt:lpstr>
      <vt:lpstr>What is a sense?</vt:lpstr>
      <vt:lpstr>Part 1</vt:lpstr>
      <vt:lpstr>Predication revisited</vt:lpstr>
      <vt:lpstr>Predication revisited</vt:lpstr>
      <vt:lpstr>Predication revisited</vt:lpstr>
      <vt:lpstr>Predication revisited</vt:lpstr>
      <vt:lpstr>The role of the definite article</vt:lpstr>
      <vt:lpstr>Salience and context</vt:lpstr>
      <vt:lpstr>The connection between sense and reference</vt:lpstr>
      <vt:lpstr>Russell’s analysis</vt:lpstr>
      <vt:lpstr>Russell’s analysis: things to note</vt:lpstr>
      <vt:lpstr>Russell’s problem</vt:lpstr>
      <vt:lpstr>Russell’s problem</vt:lpstr>
      <vt:lpstr>So which analysis is correct?</vt:lpstr>
      <vt:lpstr>Donnellan’s distinction - I</vt:lpstr>
      <vt:lpstr>Donnellan’s distinction - II</vt:lpstr>
      <vt:lpstr>Speaker’s reference vs Semantic reference</vt:lpstr>
      <vt:lpstr>Kripke’s argument</vt:lpstr>
      <vt:lpstr>Part 2</vt:lpstr>
      <vt:lpstr>Predication revisited</vt:lpstr>
      <vt:lpstr>Theory 1 about names</vt:lpstr>
      <vt:lpstr>Problems with Theory 1</vt:lpstr>
      <vt:lpstr>Problems with theory 1</vt:lpstr>
      <vt:lpstr>Salvaging Theory 1</vt:lpstr>
      <vt:lpstr>Theory 2: names are purely referential</vt:lpstr>
      <vt:lpstr>Theory 2: causal chains</vt:lpstr>
      <vt:lpstr>Theory 2: community</vt:lpstr>
      <vt:lpstr>Part 3</vt:lpstr>
      <vt:lpstr>Pronouns are variables</vt:lpstr>
      <vt:lpstr>Types of pronominal use </vt:lpstr>
      <vt:lpstr>Pronouns as variables</vt:lpstr>
      <vt:lpstr>Pronouns and context</vt:lpstr>
      <vt:lpstr>Bound pronouns</vt:lpstr>
      <vt:lpstr>Pronouns and grammar</vt:lpstr>
      <vt:lpstr>Digression: relative clauses (reminder)</vt:lpstr>
      <vt:lpstr>Relative clauses: a rough estimation</vt:lpstr>
      <vt:lpstr>Towards an analysis</vt:lpstr>
      <vt:lpstr>The semantics</vt:lpstr>
      <vt:lpstr>The semantics</vt:lpstr>
      <vt:lpstr>Two analyses?</vt:lpstr>
      <vt:lpstr>A note about e-type pronouns</vt:lpstr>
      <vt:lpstr>A note about e-type pronouns</vt:lpstr>
      <vt:lpstr>E-type pronouns: other examples</vt:lpstr>
    </vt:vector>
  </TitlesOfParts>
  <Company>University of Aberdeen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bertugatt</dc:creator>
  <cp:lastModifiedBy>Albert Gatt</cp:lastModifiedBy>
  <cp:revision>86</cp:revision>
  <dcterms:created xsi:type="dcterms:W3CDTF">2011-03-03T16:17:50Z</dcterms:created>
  <dcterms:modified xsi:type="dcterms:W3CDTF">2011-03-21T07:15:57Z</dcterms:modified>
</cp:coreProperties>
</file>