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341" r:id="rId4"/>
    <p:sldId id="342" r:id="rId5"/>
    <p:sldId id="354" r:id="rId6"/>
    <p:sldId id="343" r:id="rId7"/>
    <p:sldId id="344" r:id="rId8"/>
    <p:sldId id="345" r:id="rId9"/>
    <p:sldId id="346" r:id="rId10"/>
    <p:sldId id="348" r:id="rId11"/>
    <p:sldId id="349" r:id="rId12"/>
    <p:sldId id="347" r:id="rId13"/>
    <p:sldId id="350" r:id="rId14"/>
    <p:sldId id="351" r:id="rId15"/>
    <p:sldId id="352" r:id="rId16"/>
    <p:sldId id="353" r:id="rId17"/>
    <p:sldId id="355" r:id="rId18"/>
    <p:sldId id="356" r:id="rId19"/>
    <p:sldId id="357" r:id="rId20"/>
    <p:sldId id="380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  <p:sldId id="394" r:id="rId32"/>
    <p:sldId id="395" r:id="rId33"/>
    <p:sldId id="392" r:id="rId34"/>
    <p:sldId id="393" r:id="rId35"/>
    <p:sldId id="359" r:id="rId36"/>
    <p:sldId id="396" r:id="rId37"/>
    <p:sldId id="360" r:id="rId38"/>
    <p:sldId id="397" r:id="rId39"/>
    <p:sldId id="398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06" r:id="rId48"/>
    <p:sldId id="407" r:id="rId49"/>
    <p:sldId id="408" r:id="rId50"/>
    <p:sldId id="409" r:id="rId51"/>
    <p:sldId id="41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9281D-2BDB-4D6D-8E9A-C9B7B71C934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62BA8-490A-43E5-AF2B-4817643D7FF0}">
      <dgm:prSet phldrT="[Text]"/>
      <dgm:spPr/>
      <dgm:t>
        <a:bodyPr/>
        <a:lstStyle/>
        <a:p>
          <a:r>
            <a:rPr lang="mt-MT" dirty="0" smtClean="0"/>
            <a:t>Tiger</a:t>
          </a:r>
          <a:endParaRPr lang="en-GB" dirty="0"/>
        </a:p>
      </dgm:t>
    </dgm:pt>
    <dgm:pt modelId="{7DD02C37-FCBC-4AD4-BD0B-1904FCB0D08B}" type="parTrans" cxnId="{F9ABC909-6FB9-453D-8F6D-C6AFFF3F8D36}">
      <dgm:prSet/>
      <dgm:spPr/>
      <dgm:t>
        <a:bodyPr/>
        <a:lstStyle/>
        <a:p>
          <a:endParaRPr lang="en-GB"/>
        </a:p>
      </dgm:t>
    </dgm:pt>
    <dgm:pt modelId="{F54DB740-0A91-4A74-AFC2-EA974BEC850E}" type="sibTrans" cxnId="{F9ABC909-6FB9-453D-8F6D-C6AFFF3F8D36}">
      <dgm:prSet/>
      <dgm:spPr/>
      <dgm:t>
        <a:bodyPr/>
        <a:lstStyle/>
        <a:p>
          <a:endParaRPr lang="en-GB"/>
        </a:p>
      </dgm:t>
    </dgm:pt>
    <dgm:pt modelId="{C7C3BCB1-FAC0-4B96-8871-4E22CB74253B}">
      <dgm:prSet phldrT="[Text]"/>
      <dgm:spPr/>
      <dgm:t>
        <a:bodyPr/>
        <a:lstStyle/>
        <a:p>
          <a:r>
            <a:rPr lang="mt-MT" dirty="0" smtClean="0"/>
            <a:t>Hans</a:t>
          </a:r>
          <a:endParaRPr lang="en-GB" dirty="0"/>
        </a:p>
      </dgm:t>
    </dgm:pt>
    <dgm:pt modelId="{E1DFC169-FB37-4572-BA70-3C380EA52637}" type="parTrans" cxnId="{810C09DD-1AA5-4C48-8D53-3A07AEA140B4}">
      <dgm:prSet/>
      <dgm:spPr/>
      <dgm:t>
        <a:bodyPr/>
        <a:lstStyle/>
        <a:p>
          <a:endParaRPr lang="en-GB"/>
        </a:p>
      </dgm:t>
    </dgm:pt>
    <dgm:pt modelId="{26593661-1187-431A-93E4-60DA62AEDA4F}" type="sibTrans" cxnId="{810C09DD-1AA5-4C48-8D53-3A07AEA140B4}">
      <dgm:prSet/>
      <dgm:spPr/>
      <dgm:t>
        <a:bodyPr/>
        <a:lstStyle/>
        <a:p>
          <a:endParaRPr lang="en-GB"/>
        </a:p>
      </dgm:t>
    </dgm:pt>
    <dgm:pt modelId="{510DD669-EA8F-406A-B76A-717A8F4DB70C}">
      <dgm:prSet phldrT="[Text]"/>
      <dgm:spPr/>
      <dgm:t>
        <a:bodyPr/>
        <a:lstStyle/>
        <a:p>
          <a:r>
            <a:rPr lang="mt-MT" dirty="0" smtClean="0"/>
            <a:t>s1</a:t>
          </a:r>
          <a:endParaRPr lang="en-GB" dirty="0"/>
        </a:p>
      </dgm:t>
    </dgm:pt>
    <dgm:pt modelId="{32644A61-32F5-4604-ABE7-52D495D7E263}" type="parTrans" cxnId="{F5175F35-6473-48CE-8EEA-47B1E717F707}">
      <dgm:prSet/>
      <dgm:spPr/>
      <dgm:t>
        <a:bodyPr/>
        <a:lstStyle/>
        <a:p>
          <a:endParaRPr lang="en-GB"/>
        </a:p>
      </dgm:t>
    </dgm:pt>
    <dgm:pt modelId="{1A2B97B9-211C-4097-95CE-2AE227427F27}" type="sibTrans" cxnId="{F5175F35-6473-48CE-8EEA-47B1E717F707}">
      <dgm:prSet/>
      <dgm:spPr/>
      <dgm:t>
        <a:bodyPr/>
        <a:lstStyle/>
        <a:p>
          <a:endParaRPr lang="en-GB"/>
        </a:p>
      </dgm:t>
    </dgm:pt>
    <dgm:pt modelId="{BD724A3C-C189-484C-A106-0C95323AA037}">
      <dgm:prSet phldrT="[Text]"/>
      <dgm:spPr/>
      <dgm:t>
        <a:bodyPr/>
        <a:lstStyle/>
        <a:p>
          <a:r>
            <a:rPr lang="mt-MT" dirty="0" smtClean="0"/>
            <a:t>s2</a:t>
          </a:r>
          <a:endParaRPr lang="en-GB" dirty="0"/>
        </a:p>
      </dgm:t>
    </dgm:pt>
    <dgm:pt modelId="{267C0988-4D8D-4BB4-908D-28B4C19C86AA}" type="parTrans" cxnId="{650D1171-964E-434E-AC66-C1A488617A9F}">
      <dgm:prSet/>
      <dgm:spPr/>
      <dgm:t>
        <a:bodyPr/>
        <a:lstStyle/>
        <a:p>
          <a:endParaRPr lang="en-GB"/>
        </a:p>
      </dgm:t>
    </dgm:pt>
    <dgm:pt modelId="{D66D0137-EA62-46F2-ACDE-CD37EA04D058}" type="sibTrans" cxnId="{650D1171-964E-434E-AC66-C1A488617A9F}">
      <dgm:prSet/>
      <dgm:spPr/>
      <dgm:t>
        <a:bodyPr/>
        <a:lstStyle/>
        <a:p>
          <a:endParaRPr lang="en-GB"/>
        </a:p>
      </dgm:t>
    </dgm:pt>
    <dgm:pt modelId="{17F34172-5260-4360-AC74-848EC980B330}">
      <dgm:prSet phldrT="[Text]"/>
      <dgm:spPr/>
      <dgm:t>
        <a:bodyPr/>
        <a:lstStyle/>
        <a:p>
          <a:r>
            <a:rPr lang="mt-MT" dirty="0" smtClean="0"/>
            <a:t>Mack</a:t>
          </a:r>
          <a:endParaRPr lang="en-GB" dirty="0"/>
        </a:p>
      </dgm:t>
    </dgm:pt>
    <dgm:pt modelId="{D37EBB67-07DF-436A-99A2-8193783BA18F}" type="parTrans" cxnId="{69541BC9-ED39-4FF6-9FD6-280F62BFBA0D}">
      <dgm:prSet/>
      <dgm:spPr/>
      <dgm:t>
        <a:bodyPr/>
        <a:lstStyle/>
        <a:p>
          <a:endParaRPr lang="en-GB"/>
        </a:p>
      </dgm:t>
    </dgm:pt>
    <dgm:pt modelId="{F77D1AF0-565A-40FE-810A-7A7A192286DA}" type="sibTrans" cxnId="{69541BC9-ED39-4FF6-9FD6-280F62BFBA0D}">
      <dgm:prSet/>
      <dgm:spPr/>
      <dgm:t>
        <a:bodyPr/>
        <a:lstStyle/>
        <a:p>
          <a:endParaRPr lang="en-GB"/>
        </a:p>
      </dgm:t>
    </dgm:pt>
    <dgm:pt modelId="{1D1956AF-4E0A-4E87-BDF7-2102C8BC1994}">
      <dgm:prSet phldrT="[Text]"/>
      <dgm:spPr/>
      <dgm:t>
        <a:bodyPr/>
        <a:lstStyle/>
        <a:p>
          <a:r>
            <a:rPr lang="mt-MT" dirty="0" smtClean="0"/>
            <a:t>...</a:t>
          </a:r>
          <a:endParaRPr lang="en-GB" dirty="0"/>
        </a:p>
      </dgm:t>
    </dgm:pt>
    <dgm:pt modelId="{989043BE-C374-4810-828F-CBF86011D244}" type="parTrans" cxnId="{DF7A9661-0F2E-422C-B88B-08DF76B63D30}">
      <dgm:prSet/>
      <dgm:spPr/>
      <dgm:t>
        <a:bodyPr/>
        <a:lstStyle/>
        <a:p>
          <a:endParaRPr lang="en-GB"/>
        </a:p>
      </dgm:t>
    </dgm:pt>
    <dgm:pt modelId="{B0140E6A-57CA-4EFC-BAD3-63F205808729}" type="sibTrans" cxnId="{DF7A9661-0F2E-422C-B88B-08DF76B63D30}">
      <dgm:prSet/>
      <dgm:spPr/>
      <dgm:t>
        <a:bodyPr/>
        <a:lstStyle/>
        <a:p>
          <a:endParaRPr lang="en-GB"/>
        </a:p>
      </dgm:t>
    </dgm:pt>
    <dgm:pt modelId="{AD14BC85-D930-4AC6-AE81-5C857ECEEDBB}">
      <dgm:prSet phldrT="[Text]"/>
      <dgm:spPr/>
      <dgm:t>
        <a:bodyPr/>
        <a:lstStyle/>
        <a:p>
          <a:r>
            <a:rPr lang="mt-MT" dirty="0" smtClean="0"/>
            <a:t>Kinds</a:t>
          </a:r>
          <a:endParaRPr lang="en-GB" dirty="0"/>
        </a:p>
      </dgm:t>
    </dgm:pt>
    <dgm:pt modelId="{B29F4E4D-36F8-4A12-8496-040A572AA540}" type="parTrans" cxnId="{8FD41418-46C2-4640-850F-2855406332EB}">
      <dgm:prSet/>
      <dgm:spPr/>
      <dgm:t>
        <a:bodyPr/>
        <a:lstStyle/>
        <a:p>
          <a:endParaRPr lang="en-GB"/>
        </a:p>
      </dgm:t>
    </dgm:pt>
    <dgm:pt modelId="{117C5707-42C1-4C21-A9CA-06FC694A20C0}" type="sibTrans" cxnId="{8FD41418-46C2-4640-850F-2855406332EB}">
      <dgm:prSet/>
      <dgm:spPr/>
      <dgm:t>
        <a:bodyPr/>
        <a:lstStyle/>
        <a:p>
          <a:endParaRPr lang="en-GB"/>
        </a:p>
      </dgm:t>
    </dgm:pt>
    <dgm:pt modelId="{F62609D8-A6A2-4798-A763-15DCEE53C905}">
      <dgm:prSet phldrT="[Text]"/>
      <dgm:spPr/>
      <dgm:t>
        <a:bodyPr/>
        <a:lstStyle/>
        <a:p>
          <a:r>
            <a:rPr lang="mt-MT" dirty="0" smtClean="0"/>
            <a:t>Individuals</a:t>
          </a:r>
          <a:endParaRPr lang="en-GB" dirty="0"/>
        </a:p>
      </dgm:t>
    </dgm:pt>
    <dgm:pt modelId="{F554D732-9475-42B6-BB98-0FFC7D83E13F}" type="parTrans" cxnId="{299C98E9-49D7-480B-A316-9ECF3A4C0242}">
      <dgm:prSet/>
      <dgm:spPr/>
      <dgm:t>
        <a:bodyPr/>
        <a:lstStyle/>
        <a:p>
          <a:endParaRPr lang="en-GB"/>
        </a:p>
      </dgm:t>
    </dgm:pt>
    <dgm:pt modelId="{0F7B13A0-0BF8-4A2A-B045-3749F4704D15}" type="sibTrans" cxnId="{299C98E9-49D7-480B-A316-9ECF3A4C0242}">
      <dgm:prSet/>
      <dgm:spPr/>
      <dgm:t>
        <a:bodyPr/>
        <a:lstStyle/>
        <a:p>
          <a:endParaRPr lang="en-GB"/>
        </a:p>
      </dgm:t>
    </dgm:pt>
    <dgm:pt modelId="{4D7A80A4-B799-4EA7-AB57-12DCDB645479}">
      <dgm:prSet phldrT="[Text]"/>
      <dgm:spPr/>
      <dgm:t>
        <a:bodyPr/>
        <a:lstStyle/>
        <a:p>
          <a:r>
            <a:rPr lang="mt-MT" dirty="0" smtClean="0"/>
            <a:t>Stages</a:t>
          </a:r>
          <a:endParaRPr lang="en-GB" dirty="0"/>
        </a:p>
      </dgm:t>
    </dgm:pt>
    <dgm:pt modelId="{C75DE72A-9065-4A54-BA33-321694AA05D5}" type="parTrans" cxnId="{85545681-0BBE-46DE-A95E-02ECD29673F9}">
      <dgm:prSet/>
      <dgm:spPr/>
      <dgm:t>
        <a:bodyPr/>
        <a:lstStyle/>
        <a:p>
          <a:endParaRPr lang="en-GB"/>
        </a:p>
      </dgm:t>
    </dgm:pt>
    <dgm:pt modelId="{4ACEAD45-74E9-48F6-8BDB-FC025C3EE338}" type="sibTrans" cxnId="{85545681-0BBE-46DE-A95E-02ECD29673F9}">
      <dgm:prSet/>
      <dgm:spPr/>
      <dgm:t>
        <a:bodyPr/>
        <a:lstStyle/>
        <a:p>
          <a:endParaRPr lang="en-GB"/>
        </a:p>
      </dgm:t>
    </dgm:pt>
    <dgm:pt modelId="{B9175354-72DF-44FF-8ABF-F744F9D86E36}" type="pres">
      <dgm:prSet presAssocID="{2829281D-2BDB-4D6D-8E9A-C9B7B71C934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D9A0C2-618F-479C-9634-EC822293DA9C}" type="pres">
      <dgm:prSet presAssocID="{2829281D-2BDB-4D6D-8E9A-C9B7B71C934B}" presName="hierFlow" presStyleCnt="0"/>
      <dgm:spPr/>
    </dgm:pt>
    <dgm:pt modelId="{5C5D21B8-5AF3-4BAD-A3AB-D1C88FB1954D}" type="pres">
      <dgm:prSet presAssocID="{2829281D-2BDB-4D6D-8E9A-C9B7B71C934B}" presName="firstBuf" presStyleCnt="0"/>
      <dgm:spPr/>
    </dgm:pt>
    <dgm:pt modelId="{BC1BE311-99B9-4E51-96AA-00A1470CA0D0}" type="pres">
      <dgm:prSet presAssocID="{2829281D-2BDB-4D6D-8E9A-C9B7B71C934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FD9887D-7A81-4153-868C-C56E8D527D99}" type="pres">
      <dgm:prSet presAssocID="{C6062BA8-490A-43E5-AF2B-4817643D7FF0}" presName="Name14" presStyleCnt="0"/>
      <dgm:spPr/>
    </dgm:pt>
    <dgm:pt modelId="{702BB489-9314-4BB1-918F-318EC49424C2}" type="pres">
      <dgm:prSet presAssocID="{C6062BA8-490A-43E5-AF2B-4817643D7FF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030B84-71AA-46CF-9879-EF19AFE8C02A}" type="pres">
      <dgm:prSet presAssocID="{C6062BA8-490A-43E5-AF2B-4817643D7FF0}" presName="hierChild2" presStyleCnt="0"/>
      <dgm:spPr/>
    </dgm:pt>
    <dgm:pt modelId="{6AAA93D0-A0F4-402A-B9D7-E09DECE2A15E}" type="pres">
      <dgm:prSet presAssocID="{E1DFC169-FB37-4572-BA70-3C380EA52637}" presName="Name19" presStyleLbl="parChTrans1D2" presStyleIdx="0" presStyleCnt="2"/>
      <dgm:spPr/>
      <dgm:t>
        <a:bodyPr/>
        <a:lstStyle/>
        <a:p>
          <a:endParaRPr lang="en-GB"/>
        </a:p>
      </dgm:t>
    </dgm:pt>
    <dgm:pt modelId="{C7EF0528-224F-414A-B22D-55D1C0DF9585}" type="pres">
      <dgm:prSet presAssocID="{C7C3BCB1-FAC0-4B96-8871-4E22CB74253B}" presName="Name21" presStyleCnt="0"/>
      <dgm:spPr/>
    </dgm:pt>
    <dgm:pt modelId="{E63C6DD0-9055-4860-B8C0-FF9107A3DC49}" type="pres">
      <dgm:prSet presAssocID="{C7C3BCB1-FAC0-4B96-8871-4E22CB74253B}" presName="level2Shape" presStyleLbl="node2" presStyleIdx="0" presStyleCnt="2"/>
      <dgm:spPr/>
      <dgm:t>
        <a:bodyPr/>
        <a:lstStyle/>
        <a:p>
          <a:endParaRPr lang="en-GB"/>
        </a:p>
      </dgm:t>
    </dgm:pt>
    <dgm:pt modelId="{F612E94D-FC88-40AD-89CD-33AC0DE66322}" type="pres">
      <dgm:prSet presAssocID="{C7C3BCB1-FAC0-4B96-8871-4E22CB74253B}" presName="hierChild3" presStyleCnt="0"/>
      <dgm:spPr/>
    </dgm:pt>
    <dgm:pt modelId="{81ADB26F-842E-4878-B568-5590D27819B6}" type="pres">
      <dgm:prSet presAssocID="{32644A61-32F5-4604-ABE7-52D495D7E263}" presName="Name19" presStyleLbl="parChTrans1D3" presStyleIdx="0" presStyleCnt="3"/>
      <dgm:spPr/>
      <dgm:t>
        <a:bodyPr/>
        <a:lstStyle/>
        <a:p>
          <a:endParaRPr lang="en-GB"/>
        </a:p>
      </dgm:t>
    </dgm:pt>
    <dgm:pt modelId="{681750A8-15A1-44EB-B5E1-F2CDBCB8505B}" type="pres">
      <dgm:prSet presAssocID="{510DD669-EA8F-406A-B76A-717A8F4DB70C}" presName="Name21" presStyleCnt="0"/>
      <dgm:spPr/>
    </dgm:pt>
    <dgm:pt modelId="{D05A0F89-12EA-4663-9433-E598121E6C55}" type="pres">
      <dgm:prSet presAssocID="{510DD669-EA8F-406A-B76A-717A8F4DB70C}" presName="level2Shape" presStyleLbl="node3" presStyleIdx="0" presStyleCnt="3"/>
      <dgm:spPr/>
      <dgm:t>
        <a:bodyPr/>
        <a:lstStyle/>
        <a:p>
          <a:endParaRPr lang="en-GB"/>
        </a:p>
      </dgm:t>
    </dgm:pt>
    <dgm:pt modelId="{45E857E3-2949-4F17-9A00-E6F19D21FC45}" type="pres">
      <dgm:prSet presAssocID="{510DD669-EA8F-406A-B76A-717A8F4DB70C}" presName="hierChild3" presStyleCnt="0"/>
      <dgm:spPr/>
    </dgm:pt>
    <dgm:pt modelId="{C987FC16-037E-4188-B007-E15C3D5EE55D}" type="pres">
      <dgm:prSet presAssocID="{267C0988-4D8D-4BB4-908D-28B4C19C86AA}" presName="Name19" presStyleLbl="parChTrans1D3" presStyleIdx="1" presStyleCnt="3"/>
      <dgm:spPr/>
      <dgm:t>
        <a:bodyPr/>
        <a:lstStyle/>
        <a:p>
          <a:endParaRPr lang="en-GB"/>
        </a:p>
      </dgm:t>
    </dgm:pt>
    <dgm:pt modelId="{68CA7F8E-020E-47CD-A9C6-8D2C729FFA67}" type="pres">
      <dgm:prSet presAssocID="{BD724A3C-C189-484C-A106-0C95323AA037}" presName="Name21" presStyleCnt="0"/>
      <dgm:spPr/>
    </dgm:pt>
    <dgm:pt modelId="{7B4ABB54-ED18-4F75-9BAD-75EFE1E1381B}" type="pres">
      <dgm:prSet presAssocID="{BD724A3C-C189-484C-A106-0C95323AA037}" presName="level2Shape" presStyleLbl="node3" presStyleIdx="1" presStyleCnt="3"/>
      <dgm:spPr/>
      <dgm:t>
        <a:bodyPr/>
        <a:lstStyle/>
        <a:p>
          <a:endParaRPr lang="en-GB"/>
        </a:p>
      </dgm:t>
    </dgm:pt>
    <dgm:pt modelId="{B88408E9-1A38-4B02-8B7A-8824AD623FFA}" type="pres">
      <dgm:prSet presAssocID="{BD724A3C-C189-484C-A106-0C95323AA037}" presName="hierChild3" presStyleCnt="0"/>
      <dgm:spPr/>
    </dgm:pt>
    <dgm:pt modelId="{7A9BCE5A-8B94-4C32-ACB6-5D6641F3F7CF}" type="pres">
      <dgm:prSet presAssocID="{D37EBB67-07DF-436A-99A2-8193783BA18F}" presName="Name19" presStyleLbl="parChTrans1D2" presStyleIdx="1" presStyleCnt="2"/>
      <dgm:spPr/>
      <dgm:t>
        <a:bodyPr/>
        <a:lstStyle/>
        <a:p>
          <a:endParaRPr lang="en-GB"/>
        </a:p>
      </dgm:t>
    </dgm:pt>
    <dgm:pt modelId="{A7429215-54C7-4EB7-99E3-F86F1EF39F3F}" type="pres">
      <dgm:prSet presAssocID="{17F34172-5260-4360-AC74-848EC980B330}" presName="Name21" presStyleCnt="0"/>
      <dgm:spPr/>
    </dgm:pt>
    <dgm:pt modelId="{42F825A1-1530-4F49-A389-A6A2FAF76FC4}" type="pres">
      <dgm:prSet presAssocID="{17F34172-5260-4360-AC74-848EC980B330}" presName="level2Shape" presStyleLbl="node2" presStyleIdx="1" presStyleCnt="2"/>
      <dgm:spPr/>
      <dgm:t>
        <a:bodyPr/>
        <a:lstStyle/>
        <a:p>
          <a:endParaRPr lang="en-GB"/>
        </a:p>
      </dgm:t>
    </dgm:pt>
    <dgm:pt modelId="{BD81F44E-83C2-4792-B46E-6BE3CA37A83D}" type="pres">
      <dgm:prSet presAssocID="{17F34172-5260-4360-AC74-848EC980B330}" presName="hierChild3" presStyleCnt="0"/>
      <dgm:spPr/>
    </dgm:pt>
    <dgm:pt modelId="{2C028659-9262-4423-806A-71AAACF3ABA7}" type="pres">
      <dgm:prSet presAssocID="{989043BE-C374-4810-828F-CBF86011D244}" presName="Name19" presStyleLbl="parChTrans1D3" presStyleIdx="2" presStyleCnt="3"/>
      <dgm:spPr/>
      <dgm:t>
        <a:bodyPr/>
        <a:lstStyle/>
        <a:p>
          <a:endParaRPr lang="en-GB"/>
        </a:p>
      </dgm:t>
    </dgm:pt>
    <dgm:pt modelId="{F35B21DD-EE67-4331-8DE4-0B325BA55A67}" type="pres">
      <dgm:prSet presAssocID="{1D1956AF-4E0A-4E87-BDF7-2102C8BC1994}" presName="Name21" presStyleCnt="0"/>
      <dgm:spPr/>
    </dgm:pt>
    <dgm:pt modelId="{FE301E40-2F8D-4B89-989F-25CE0635618C}" type="pres">
      <dgm:prSet presAssocID="{1D1956AF-4E0A-4E87-BDF7-2102C8BC1994}" presName="level2Shape" presStyleLbl="node3" presStyleIdx="2" presStyleCnt="3"/>
      <dgm:spPr/>
      <dgm:t>
        <a:bodyPr/>
        <a:lstStyle/>
        <a:p>
          <a:endParaRPr lang="en-GB"/>
        </a:p>
      </dgm:t>
    </dgm:pt>
    <dgm:pt modelId="{55DFAD1C-864F-4F34-B58C-01E53C0DD6C8}" type="pres">
      <dgm:prSet presAssocID="{1D1956AF-4E0A-4E87-BDF7-2102C8BC1994}" presName="hierChild3" presStyleCnt="0"/>
      <dgm:spPr/>
    </dgm:pt>
    <dgm:pt modelId="{C552959E-82F0-4178-B4FB-5A73BE8C9DDA}" type="pres">
      <dgm:prSet presAssocID="{2829281D-2BDB-4D6D-8E9A-C9B7B71C934B}" presName="bgShapesFlow" presStyleCnt="0"/>
      <dgm:spPr/>
    </dgm:pt>
    <dgm:pt modelId="{DE84B449-831E-462D-B2ED-BA1911B09B34}" type="pres">
      <dgm:prSet presAssocID="{AD14BC85-D930-4AC6-AE81-5C857ECEEDBB}" presName="rectComp" presStyleCnt="0"/>
      <dgm:spPr/>
    </dgm:pt>
    <dgm:pt modelId="{4D5D454F-CA18-4080-9E1C-EF782D7C4965}" type="pres">
      <dgm:prSet presAssocID="{AD14BC85-D930-4AC6-AE81-5C857ECEEDBB}" presName="bgRect" presStyleLbl="bgShp" presStyleIdx="0" presStyleCnt="3"/>
      <dgm:spPr/>
      <dgm:t>
        <a:bodyPr/>
        <a:lstStyle/>
        <a:p>
          <a:endParaRPr lang="en-GB"/>
        </a:p>
      </dgm:t>
    </dgm:pt>
    <dgm:pt modelId="{0B30C5B4-4137-4202-B1FC-2038D6FA510F}" type="pres">
      <dgm:prSet presAssocID="{AD14BC85-D930-4AC6-AE81-5C857ECEEDBB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E16279-1294-4686-A141-E0F8061A0BB9}" type="pres">
      <dgm:prSet presAssocID="{AD14BC85-D930-4AC6-AE81-5C857ECEEDBB}" presName="spComp" presStyleCnt="0"/>
      <dgm:spPr/>
    </dgm:pt>
    <dgm:pt modelId="{7C396E19-E6FA-40FB-99C5-BD0ED7BAFF77}" type="pres">
      <dgm:prSet presAssocID="{AD14BC85-D930-4AC6-AE81-5C857ECEEDBB}" presName="vSp" presStyleCnt="0"/>
      <dgm:spPr/>
    </dgm:pt>
    <dgm:pt modelId="{EAA46C63-4DDE-4B61-B442-7C45A88C3178}" type="pres">
      <dgm:prSet presAssocID="{F62609D8-A6A2-4798-A763-15DCEE53C905}" presName="rectComp" presStyleCnt="0"/>
      <dgm:spPr/>
    </dgm:pt>
    <dgm:pt modelId="{DF7FCE30-5C62-44EB-9C3B-F549B8B47742}" type="pres">
      <dgm:prSet presAssocID="{F62609D8-A6A2-4798-A763-15DCEE53C905}" presName="bgRect" presStyleLbl="bgShp" presStyleIdx="1" presStyleCnt="3"/>
      <dgm:spPr/>
      <dgm:t>
        <a:bodyPr/>
        <a:lstStyle/>
        <a:p>
          <a:endParaRPr lang="en-GB"/>
        </a:p>
      </dgm:t>
    </dgm:pt>
    <dgm:pt modelId="{EDD06301-B371-4881-A638-91A33A1BEA3D}" type="pres">
      <dgm:prSet presAssocID="{F62609D8-A6A2-4798-A763-15DCEE53C905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971C74-CAE9-4CC6-9264-E275AC3AC50B}" type="pres">
      <dgm:prSet presAssocID="{F62609D8-A6A2-4798-A763-15DCEE53C905}" presName="spComp" presStyleCnt="0"/>
      <dgm:spPr/>
    </dgm:pt>
    <dgm:pt modelId="{6BE1AD59-9A4E-4EA3-AAE0-4E046D3154C9}" type="pres">
      <dgm:prSet presAssocID="{F62609D8-A6A2-4798-A763-15DCEE53C905}" presName="vSp" presStyleCnt="0"/>
      <dgm:spPr/>
    </dgm:pt>
    <dgm:pt modelId="{87898872-F3A2-4010-9436-D6F6837B947F}" type="pres">
      <dgm:prSet presAssocID="{4D7A80A4-B799-4EA7-AB57-12DCDB645479}" presName="rectComp" presStyleCnt="0"/>
      <dgm:spPr/>
    </dgm:pt>
    <dgm:pt modelId="{0D78CEE9-D245-4675-8BC4-DBC133B65E10}" type="pres">
      <dgm:prSet presAssocID="{4D7A80A4-B799-4EA7-AB57-12DCDB645479}" presName="bgRect" presStyleLbl="bgShp" presStyleIdx="2" presStyleCnt="3"/>
      <dgm:spPr/>
      <dgm:t>
        <a:bodyPr/>
        <a:lstStyle/>
        <a:p>
          <a:endParaRPr lang="en-GB"/>
        </a:p>
      </dgm:t>
    </dgm:pt>
    <dgm:pt modelId="{AC8D6823-7813-4798-B7D3-F0063D36DC4C}" type="pres">
      <dgm:prSet presAssocID="{4D7A80A4-B799-4EA7-AB57-12DCDB64547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7F84EA6-C9B2-41CA-A778-4A1001D597A5}" type="presOf" srcId="{C6062BA8-490A-43E5-AF2B-4817643D7FF0}" destId="{702BB489-9314-4BB1-918F-318EC49424C2}" srcOrd="0" destOrd="0" presId="urn:microsoft.com/office/officeart/2005/8/layout/hierarchy6"/>
    <dgm:cxn modelId="{650D1171-964E-434E-AC66-C1A488617A9F}" srcId="{C7C3BCB1-FAC0-4B96-8871-4E22CB74253B}" destId="{BD724A3C-C189-484C-A106-0C95323AA037}" srcOrd="1" destOrd="0" parTransId="{267C0988-4D8D-4BB4-908D-28B4C19C86AA}" sibTransId="{D66D0137-EA62-46F2-ACDE-CD37EA04D058}"/>
    <dgm:cxn modelId="{D46B79C9-BC9B-495B-80FB-79A91BCE73AE}" type="presOf" srcId="{F62609D8-A6A2-4798-A763-15DCEE53C905}" destId="{EDD06301-B371-4881-A638-91A33A1BEA3D}" srcOrd="1" destOrd="0" presId="urn:microsoft.com/office/officeart/2005/8/layout/hierarchy6"/>
    <dgm:cxn modelId="{84B4840E-0C32-49C9-AD0A-4E50BD4D0DCA}" type="presOf" srcId="{1D1956AF-4E0A-4E87-BDF7-2102C8BC1994}" destId="{FE301E40-2F8D-4B89-989F-25CE0635618C}" srcOrd="0" destOrd="0" presId="urn:microsoft.com/office/officeart/2005/8/layout/hierarchy6"/>
    <dgm:cxn modelId="{EBA9B774-09C9-48D1-9FFA-D3157BB4941C}" type="presOf" srcId="{510DD669-EA8F-406A-B76A-717A8F4DB70C}" destId="{D05A0F89-12EA-4663-9433-E598121E6C55}" srcOrd="0" destOrd="0" presId="urn:microsoft.com/office/officeart/2005/8/layout/hierarchy6"/>
    <dgm:cxn modelId="{299C98E9-49D7-480B-A316-9ECF3A4C0242}" srcId="{2829281D-2BDB-4D6D-8E9A-C9B7B71C934B}" destId="{F62609D8-A6A2-4798-A763-15DCEE53C905}" srcOrd="2" destOrd="0" parTransId="{F554D732-9475-42B6-BB98-0FFC7D83E13F}" sibTransId="{0F7B13A0-0BF8-4A2A-B045-3749F4704D15}"/>
    <dgm:cxn modelId="{133B2DF4-56F8-47F6-8B84-73DD3D3C2EB9}" type="presOf" srcId="{32644A61-32F5-4604-ABE7-52D495D7E263}" destId="{81ADB26F-842E-4878-B568-5590D27819B6}" srcOrd="0" destOrd="0" presId="urn:microsoft.com/office/officeart/2005/8/layout/hierarchy6"/>
    <dgm:cxn modelId="{C9C41645-9118-4D80-892D-36D449268C7C}" type="presOf" srcId="{2829281D-2BDB-4D6D-8E9A-C9B7B71C934B}" destId="{B9175354-72DF-44FF-8ABF-F744F9D86E36}" srcOrd="0" destOrd="0" presId="urn:microsoft.com/office/officeart/2005/8/layout/hierarchy6"/>
    <dgm:cxn modelId="{F5175F35-6473-48CE-8EEA-47B1E717F707}" srcId="{C7C3BCB1-FAC0-4B96-8871-4E22CB74253B}" destId="{510DD669-EA8F-406A-B76A-717A8F4DB70C}" srcOrd="0" destOrd="0" parTransId="{32644A61-32F5-4604-ABE7-52D495D7E263}" sibTransId="{1A2B97B9-211C-4097-95CE-2AE227427F27}"/>
    <dgm:cxn modelId="{6D370DA3-1131-4540-A152-C14A49D0C831}" type="presOf" srcId="{4D7A80A4-B799-4EA7-AB57-12DCDB645479}" destId="{0D78CEE9-D245-4675-8BC4-DBC133B65E10}" srcOrd="0" destOrd="0" presId="urn:microsoft.com/office/officeart/2005/8/layout/hierarchy6"/>
    <dgm:cxn modelId="{2772777C-A9F3-4407-98EA-20FEDB82DB2E}" type="presOf" srcId="{C7C3BCB1-FAC0-4B96-8871-4E22CB74253B}" destId="{E63C6DD0-9055-4860-B8C0-FF9107A3DC49}" srcOrd="0" destOrd="0" presId="urn:microsoft.com/office/officeart/2005/8/layout/hierarchy6"/>
    <dgm:cxn modelId="{4387FEAA-1FEC-4A40-B617-3380F17A32E3}" type="presOf" srcId="{267C0988-4D8D-4BB4-908D-28B4C19C86AA}" destId="{C987FC16-037E-4188-B007-E15C3D5EE55D}" srcOrd="0" destOrd="0" presId="urn:microsoft.com/office/officeart/2005/8/layout/hierarchy6"/>
    <dgm:cxn modelId="{69541BC9-ED39-4FF6-9FD6-280F62BFBA0D}" srcId="{C6062BA8-490A-43E5-AF2B-4817643D7FF0}" destId="{17F34172-5260-4360-AC74-848EC980B330}" srcOrd="1" destOrd="0" parTransId="{D37EBB67-07DF-436A-99A2-8193783BA18F}" sibTransId="{F77D1AF0-565A-40FE-810A-7A7A192286DA}"/>
    <dgm:cxn modelId="{DF7A9661-0F2E-422C-B88B-08DF76B63D30}" srcId="{17F34172-5260-4360-AC74-848EC980B330}" destId="{1D1956AF-4E0A-4E87-BDF7-2102C8BC1994}" srcOrd="0" destOrd="0" parTransId="{989043BE-C374-4810-828F-CBF86011D244}" sibTransId="{B0140E6A-57CA-4EFC-BAD3-63F205808729}"/>
    <dgm:cxn modelId="{C8B1D71D-EED8-4A80-878C-EC1861C6A1AB}" type="presOf" srcId="{D37EBB67-07DF-436A-99A2-8193783BA18F}" destId="{7A9BCE5A-8B94-4C32-ACB6-5D6641F3F7CF}" srcOrd="0" destOrd="0" presId="urn:microsoft.com/office/officeart/2005/8/layout/hierarchy6"/>
    <dgm:cxn modelId="{5702E3F9-FFDA-4048-A64D-729D73FF3D49}" type="presOf" srcId="{AD14BC85-D930-4AC6-AE81-5C857ECEEDBB}" destId="{0B30C5B4-4137-4202-B1FC-2038D6FA510F}" srcOrd="1" destOrd="0" presId="urn:microsoft.com/office/officeart/2005/8/layout/hierarchy6"/>
    <dgm:cxn modelId="{15F5E48F-2912-49D3-9E6A-DBD02EF528C3}" type="presOf" srcId="{4D7A80A4-B799-4EA7-AB57-12DCDB645479}" destId="{AC8D6823-7813-4798-B7D3-F0063D36DC4C}" srcOrd="1" destOrd="0" presId="urn:microsoft.com/office/officeart/2005/8/layout/hierarchy6"/>
    <dgm:cxn modelId="{70711CB1-B85C-41CD-8353-1DB714904438}" type="presOf" srcId="{989043BE-C374-4810-828F-CBF86011D244}" destId="{2C028659-9262-4423-806A-71AAACF3ABA7}" srcOrd="0" destOrd="0" presId="urn:microsoft.com/office/officeart/2005/8/layout/hierarchy6"/>
    <dgm:cxn modelId="{8FD41418-46C2-4640-850F-2855406332EB}" srcId="{2829281D-2BDB-4D6D-8E9A-C9B7B71C934B}" destId="{AD14BC85-D930-4AC6-AE81-5C857ECEEDBB}" srcOrd="1" destOrd="0" parTransId="{B29F4E4D-36F8-4A12-8496-040A572AA540}" sibTransId="{117C5707-42C1-4C21-A9CA-06FC694A20C0}"/>
    <dgm:cxn modelId="{85545681-0BBE-46DE-A95E-02ECD29673F9}" srcId="{2829281D-2BDB-4D6D-8E9A-C9B7B71C934B}" destId="{4D7A80A4-B799-4EA7-AB57-12DCDB645479}" srcOrd="3" destOrd="0" parTransId="{C75DE72A-9065-4A54-BA33-321694AA05D5}" sibTransId="{4ACEAD45-74E9-48F6-8BDB-FC025C3EE338}"/>
    <dgm:cxn modelId="{C464865E-8C75-4315-ABFC-A9E07229B842}" type="presOf" srcId="{E1DFC169-FB37-4572-BA70-3C380EA52637}" destId="{6AAA93D0-A0F4-402A-B9D7-E09DECE2A15E}" srcOrd="0" destOrd="0" presId="urn:microsoft.com/office/officeart/2005/8/layout/hierarchy6"/>
    <dgm:cxn modelId="{170FDFC9-ECEF-4B12-8104-62EFE816BD4E}" type="presOf" srcId="{BD724A3C-C189-484C-A106-0C95323AA037}" destId="{7B4ABB54-ED18-4F75-9BAD-75EFE1E1381B}" srcOrd="0" destOrd="0" presId="urn:microsoft.com/office/officeart/2005/8/layout/hierarchy6"/>
    <dgm:cxn modelId="{F9ABC909-6FB9-453D-8F6D-C6AFFF3F8D36}" srcId="{2829281D-2BDB-4D6D-8E9A-C9B7B71C934B}" destId="{C6062BA8-490A-43E5-AF2B-4817643D7FF0}" srcOrd="0" destOrd="0" parTransId="{7DD02C37-FCBC-4AD4-BD0B-1904FCB0D08B}" sibTransId="{F54DB740-0A91-4A74-AFC2-EA974BEC850E}"/>
    <dgm:cxn modelId="{CA6E6B0D-5124-4533-BB13-863DDDF19DC3}" type="presOf" srcId="{17F34172-5260-4360-AC74-848EC980B330}" destId="{42F825A1-1530-4F49-A389-A6A2FAF76FC4}" srcOrd="0" destOrd="0" presId="urn:microsoft.com/office/officeart/2005/8/layout/hierarchy6"/>
    <dgm:cxn modelId="{154F2049-C4AB-4298-94A0-991565E3D9EA}" type="presOf" srcId="{F62609D8-A6A2-4798-A763-15DCEE53C905}" destId="{DF7FCE30-5C62-44EB-9C3B-F549B8B47742}" srcOrd="0" destOrd="0" presId="urn:microsoft.com/office/officeart/2005/8/layout/hierarchy6"/>
    <dgm:cxn modelId="{D987655E-36BA-497C-A58B-8B62BDE3AD14}" type="presOf" srcId="{AD14BC85-D930-4AC6-AE81-5C857ECEEDBB}" destId="{4D5D454F-CA18-4080-9E1C-EF782D7C4965}" srcOrd="0" destOrd="0" presId="urn:microsoft.com/office/officeart/2005/8/layout/hierarchy6"/>
    <dgm:cxn modelId="{810C09DD-1AA5-4C48-8D53-3A07AEA140B4}" srcId="{C6062BA8-490A-43E5-AF2B-4817643D7FF0}" destId="{C7C3BCB1-FAC0-4B96-8871-4E22CB74253B}" srcOrd="0" destOrd="0" parTransId="{E1DFC169-FB37-4572-BA70-3C380EA52637}" sibTransId="{26593661-1187-431A-93E4-60DA62AEDA4F}"/>
    <dgm:cxn modelId="{0E0921E1-CA65-494C-927E-0076E423AEA1}" type="presParOf" srcId="{B9175354-72DF-44FF-8ABF-F744F9D86E36}" destId="{D5D9A0C2-618F-479C-9634-EC822293DA9C}" srcOrd="0" destOrd="0" presId="urn:microsoft.com/office/officeart/2005/8/layout/hierarchy6"/>
    <dgm:cxn modelId="{D0B21991-23E2-47D4-A7C7-34985C9593F1}" type="presParOf" srcId="{D5D9A0C2-618F-479C-9634-EC822293DA9C}" destId="{5C5D21B8-5AF3-4BAD-A3AB-D1C88FB1954D}" srcOrd="0" destOrd="0" presId="urn:microsoft.com/office/officeart/2005/8/layout/hierarchy6"/>
    <dgm:cxn modelId="{329DF0BF-2252-4AF5-AEF8-6FF14C8B3986}" type="presParOf" srcId="{D5D9A0C2-618F-479C-9634-EC822293DA9C}" destId="{BC1BE311-99B9-4E51-96AA-00A1470CA0D0}" srcOrd="1" destOrd="0" presId="urn:microsoft.com/office/officeart/2005/8/layout/hierarchy6"/>
    <dgm:cxn modelId="{C85D64F8-420D-4409-BAC8-7BB1BE0C1962}" type="presParOf" srcId="{BC1BE311-99B9-4E51-96AA-00A1470CA0D0}" destId="{7FD9887D-7A81-4153-868C-C56E8D527D99}" srcOrd="0" destOrd="0" presId="urn:microsoft.com/office/officeart/2005/8/layout/hierarchy6"/>
    <dgm:cxn modelId="{67BC574B-23C9-4677-9B6B-62CCD990E334}" type="presParOf" srcId="{7FD9887D-7A81-4153-868C-C56E8D527D99}" destId="{702BB489-9314-4BB1-918F-318EC49424C2}" srcOrd="0" destOrd="0" presId="urn:microsoft.com/office/officeart/2005/8/layout/hierarchy6"/>
    <dgm:cxn modelId="{319D1A00-333B-470C-8005-D919680C9418}" type="presParOf" srcId="{7FD9887D-7A81-4153-868C-C56E8D527D99}" destId="{72030B84-71AA-46CF-9879-EF19AFE8C02A}" srcOrd="1" destOrd="0" presId="urn:microsoft.com/office/officeart/2005/8/layout/hierarchy6"/>
    <dgm:cxn modelId="{36DE0E25-69A7-446D-A131-A1615804A69C}" type="presParOf" srcId="{72030B84-71AA-46CF-9879-EF19AFE8C02A}" destId="{6AAA93D0-A0F4-402A-B9D7-E09DECE2A15E}" srcOrd="0" destOrd="0" presId="urn:microsoft.com/office/officeart/2005/8/layout/hierarchy6"/>
    <dgm:cxn modelId="{F0779F72-954C-4B7F-B730-9EE4B907256C}" type="presParOf" srcId="{72030B84-71AA-46CF-9879-EF19AFE8C02A}" destId="{C7EF0528-224F-414A-B22D-55D1C0DF9585}" srcOrd="1" destOrd="0" presId="urn:microsoft.com/office/officeart/2005/8/layout/hierarchy6"/>
    <dgm:cxn modelId="{AD7668E3-2050-4E04-B33E-637626EDA81D}" type="presParOf" srcId="{C7EF0528-224F-414A-B22D-55D1C0DF9585}" destId="{E63C6DD0-9055-4860-B8C0-FF9107A3DC49}" srcOrd="0" destOrd="0" presId="urn:microsoft.com/office/officeart/2005/8/layout/hierarchy6"/>
    <dgm:cxn modelId="{04DFC80A-F26A-43FD-A451-B61242DC960B}" type="presParOf" srcId="{C7EF0528-224F-414A-B22D-55D1C0DF9585}" destId="{F612E94D-FC88-40AD-89CD-33AC0DE66322}" srcOrd="1" destOrd="0" presId="urn:microsoft.com/office/officeart/2005/8/layout/hierarchy6"/>
    <dgm:cxn modelId="{DBD3B224-8025-42D3-85AB-C738276E4DFC}" type="presParOf" srcId="{F612E94D-FC88-40AD-89CD-33AC0DE66322}" destId="{81ADB26F-842E-4878-B568-5590D27819B6}" srcOrd="0" destOrd="0" presId="urn:microsoft.com/office/officeart/2005/8/layout/hierarchy6"/>
    <dgm:cxn modelId="{B1935D1C-E3EE-4431-987C-5D628DD5F119}" type="presParOf" srcId="{F612E94D-FC88-40AD-89CD-33AC0DE66322}" destId="{681750A8-15A1-44EB-B5E1-F2CDBCB8505B}" srcOrd="1" destOrd="0" presId="urn:microsoft.com/office/officeart/2005/8/layout/hierarchy6"/>
    <dgm:cxn modelId="{1447C947-3FC7-4BE9-B0A5-B2D08B28933E}" type="presParOf" srcId="{681750A8-15A1-44EB-B5E1-F2CDBCB8505B}" destId="{D05A0F89-12EA-4663-9433-E598121E6C55}" srcOrd="0" destOrd="0" presId="urn:microsoft.com/office/officeart/2005/8/layout/hierarchy6"/>
    <dgm:cxn modelId="{CE6B87E6-B75E-4FBE-A3EE-ADA186D2E917}" type="presParOf" srcId="{681750A8-15A1-44EB-B5E1-F2CDBCB8505B}" destId="{45E857E3-2949-4F17-9A00-E6F19D21FC45}" srcOrd="1" destOrd="0" presId="urn:microsoft.com/office/officeart/2005/8/layout/hierarchy6"/>
    <dgm:cxn modelId="{FE228E05-E527-42CF-BC44-0EE6F6EFA89C}" type="presParOf" srcId="{F612E94D-FC88-40AD-89CD-33AC0DE66322}" destId="{C987FC16-037E-4188-B007-E15C3D5EE55D}" srcOrd="2" destOrd="0" presId="urn:microsoft.com/office/officeart/2005/8/layout/hierarchy6"/>
    <dgm:cxn modelId="{79E03F2B-96B3-42BD-9A9B-8E82BB0EE5C3}" type="presParOf" srcId="{F612E94D-FC88-40AD-89CD-33AC0DE66322}" destId="{68CA7F8E-020E-47CD-A9C6-8D2C729FFA67}" srcOrd="3" destOrd="0" presId="urn:microsoft.com/office/officeart/2005/8/layout/hierarchy6"/>
    <dgm:cxn modelId="{997DEC41-AD6E-48DE-A35E-72E8882B81E8}" type="presParOf" srcId="{68CA7F8E-020E-47CD-A9C6-8D2C729FFA67}" destId="{7B4ABB54-ED18-4F75-9BAD-75EFE1E1381B}" srcOrd="0" destOrd="0" presId="urn:microsoft.com/office/officeart/2005/8/layout/hierarchy6"/>
    <dgm:cxn modelId="{0A21A28F-0080-4C7C-A784-04B825066652}" type="presParOf" srcId="{68CA7F8E-020E-47CD-A9C6-8D2C729FFA67}" destId="{B88408E9-1A38-4B02-8B7A-8824AD623FFA}" srcOrd="1" destOrd="0" presId="urn:microsoft.com/office/officeart/2005/8/layout/hierarchy6"/>
    <dgm:cxn modelId="{DCF8DC30-7BA7-4EDC-9230-834F0FDC0D13}" type="presParOf" srcId="{72030B84-71AA-46CF-9879-EF19AFE8C02A}" destId="{7A9BCE5A-8B94-4C32-ACB6-5D6641F3F7CF}" srcOrd="2" destOrd="0" presId="urn:microsoft.com/office/officeart/2005/8/layout/hierarchy6"/>
    <dgm:cxn modelId="{27E84038-F482-4596-82A3-6207E15A86DE}" type="presParOf" srcId="{72030B84-71AA-46CF-9879-EF19AFE8C02A}" destId="{A7429215-54C7-4EB7-99E3-F86F1EF39F3F}" srcOrd="3" destOrd="0" presId="urn:microsoft.com/office/officeart/2005/8/layout/hierarchy6"/>
    <dgm:cxn modelId="{887317B5-8251-41F1-9414-FD9725942133}" type="presParOf" srcId="{A7429215-54C7-4EB7-99E3-F86F1EF39F3F}" destId="{42F825A1-1530-4F49-A389-A6A2FAF76FC4}" srcOrd="0" destOrd="0" presId="urn:microsoft.com/office/officeart/2005/8/layout/hierarchy6"/>
    <dgm:cxn modelId="{6229A66A-A8F7-4B35-9092-E93B79AA9AE4}" type="presParOf" srcId="{A7429215-54C7-4EB7-99E3-F86F1EF39F3F}" destId="{BD81F44E-83C2-4792-B46E-6BE3CA37A83D}" srcOrd="1" destOrd="0" presId="urn:microsoft.com/office/officeart/2005/8/layout/hierarchy6"/>
    <dgm:cxn modelId="{6EBC2564-CA7A-43D3-A929-79054D8CA629}" type="presParOf" srcId="{BD81F44E-83C2-4792-B46E-6BE3CA37A83D}" destId="{2C028659-9262-4423-806A-71AAACF3ABA7}" srcOrd="0" destOrd="0" presId="urn:microsoft.com/office/officeart/2005/8/layout/hierarchy6"/>
    <dgm:cxn modelId="{19A5F70A-BEB5-4CF0-B67A-4E5B413F4598}" type="presParOf" srcId="{BD81F44E-83C2-4792-B46E-6BE3CA37A83D}" destId="{F35B21DD-EE67-4331-8DE4-0B325BA55A67}" srcOrd="1" destOrd="0" presId="urn:microsoft.com/office/officeart/2005/8/layout/hierarchy6"/>
    <dgm:cxn modelId="{EC5AFF4C-9788-496D-8FB1-C77AD081D1FD}" type="presParOf" srcId="{F35B21DD-EE67-4331-8DE4-0B325BA55A67}" destId="{FE301E40-2F8D-4B89-989F-25CE0635618C}" srcOrd="0" destOrd="0" presId="urn:microsoft.com/office/officeart/2005/8/layout/hierarchy6"/>
    <dgm:cxn modelId="{A8394471-2192-409C-AAEB-5F78FDD796A2}" type="presParOf" srcId="{F35B21DD-EE67-4331-8DE4-0B325BA55A67}" destId="{55DFAD1C-864F-4F34-B58C-01E53C0DD6C8}" srcOrd="1" destOrd="0" presId="urn:microsoft.com/office/officeart/2005/8/layout/hierarchy6"/>
    <dgm:cxn modelId="{530A01C7-1255-4352-BC85-CF77F9A6E905}" type="presParOf" srcId="{B9175354-72DF-44FF-8ABF-F744F9D86E36}" destId="{C552959E-82F0-4178-B4FB-5A73BE8C9DDA}" srcOrd="1" destOrd="0" presId="urn:microsoft.com/office/officeart/2005/8/layout/hierarchy6"/>
    <dgm:cxn modelId="{62BD7273-5771-4616-8E1B-4531024CEA88}" type="presParOf" srcId="{C552959E-82F0-4178-B4FB-5A73BE8C9DDA}" destId="{DE84B449-831E-462D-B2ED-BA1911B09B34}" srcOrd="0" destOrd="0" presId="urn:microsoft.com/office/officeart/2005/8/layout/hierarchy6"/>
    <dgm:cxn modelId="{595C139A-E3C4-41EC-AE78-DF83B14C9549}" type="presParOf" srcId="{DE84B449-831E-462D-B2ED-BA1911B09B34}" destId="{4D5D454F-CA18-4080-9E1C-EF782D7C4965}" srcOrd="0" destOrd="0" presId="urn:microsoft.com/office/officeart/2005/8/layout/hierarchy6"/>
    <dgm:cxn modelId="{677F8950-E32E-423A-BA76-2D9A0B6AB472}" type="presParOf" srcId="{DE84B449-831E-462D-B2ED-BA1911B09B34}" destId="{0B30C5B4-4137-4202-B1FC-2038D6FA510F}" srcOrd="1" destOrd="0" presId="urn:microsoft.com/office/officeart/2005/8/layout/hierarchy6"/>
    <dgm:cxn modelId="{A0804659-0975-4911-BD5D-E1CEA929ADB2}" type="presParOf" srcId="{C552959E-82F0-4178-B4FB-5A73BE8C9DDA}" destId="{58E16279-1294-4686-A141-E0F8061A0BB9}" srcOrd="1" destOrd="0" presId="urn:microsoft.com/office/officeart/2005/8/layout/hierarchy6"/>
    <dgm:cxn modelId="{1860C025-833F-44F0-8BD3-56EF4D162975}" type="presParOf" srcId="{58E16279-1294-4686-A141-E0F8061A0BB9}" destId="{7C396E19-E6FA-40FB-99C5-BD0ED7BAFF77}" srcOrd="0" destOrd="0" presId="urn:microsoft.com/office/officeart/2005/8/layout/hierarchy6"/>
    <dgm:cxn modelId="{3C942803-2B79-4665-AFF1-488D80210618}" type="presParOf" srcId="{C552959E-82F0-4178-B4FB-5A73BE8C9DDA}" destId="{EAA46C63-4DDE-4B61-B442-7C45A88C3178}" srcOrd="2" destOrd="0" presId="urn:microsoft.com/office/officeart/2005/8/layout/hierarchy6"/>
    <dgm:cxn modelId="{081D4793-C4E8-4851-A603-57B3F1E09689}" type="presParOf" srcId="{EAA46C63-4DDE-4B61-B442-7C45A88C3178}" destId="{DF7FCE30-5C62-44EB-9C3B-F549B8B47742}" srcOrd="0" destOrd="0" presId="urn:microsoft.com/office/officeart/2005/8/layout/hierarchy6"/>
    <dgm:cxn modelId="{603CFAD3-915F-4106-B2D6-879FCAB69FC2}" type="presParOf" srcId="{EAA46C63-4DDE-4B61-B442-7C45A88C3178}" destId="{EDD06301-B371-4881-A638-91A33A1BEA3D}" srcOrd="1" destOrd="0" presId="urn:microsoft.com/office/officeart/2005/8/layout/hierarchy6"/>
    <dgm:cxn modelId="{FFC282D8-C7AC-4613-AB53-4B8056BC671C}" type="presParOf" srcId="{C552959E-82F0-4178-B4FB-5A73BE8C9DDA}" destId="{FA971C74-CAE9-4CC6-9264-E275AC3AC50B}" srcOrd="3" destOrd="0" presId="urn:microsoft.com/office/officeart/2005/8/layout/hierarchy6"/>
    <dgm:cxn modelId="{8A96BE63-90B1-4665-99BA-63C3D63F6AC7}" type="presParOf" srcId="{FA971C74-CAE9-4CC6-9264-E275AC3AC50B}" destId="{6BE1AD59-9A4E-4EA3-AAE0-4E046D3154C9}" srcOrd="0" destOrd="0" presId="urn:microsoft.com/office/officeart/2005/8/layout/hierarchy6"/>
    <dgm:cxn modelId="{99F68DDF-3261-4B3E-8D05-1FEEE6650430}" type="presParOf" srcId="{C552959E-82F0-4178-B4FB-5A73BE8C9DDA}" destId="{87898872-F3A2-4010-9436-D6F6837B947F}" srcOrd="4" destOrd="0" presId="urn:microsoft.com/office/officeart/2005/8/layout/hierarchy6"/>
    <dgm:cxn modelId="{998CA329-3B20-4879-87B7-339A7F4AB79E}" type="presParOf" srcId="{87898872-F3A2-4010-9436-D6F6837B947F}" destId="{0D78CEE9-D245-4675-8BC4-DBC133B65E10}" srcOrd="0" destOrd="0" presId="urn:microsoft.com/office/officeart/2005/8/layout/hierarchy6"/>
    <dgm:cxn modelId="{24175FB1-127D-4C24-80AC-337A9109C3AA}" type="presParOf" srcId="{87898872-F3A2-4010-9436-D6F6837B947F}" destId="{AC8D6823-7813-4798-B7D3-F0063D36DC4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29281D-2BDB-4D6D-8E9A-C9B7B71C934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62BA8-490A-43E5-AF2B-4817643D7FF0}">
      <dgm:prSet phldrT="[Text]"/>
      <dgm:spPr/>
      <dgm:t>
        <a:bodyPr/>
        <a:lstStyle/>
        <a:p>
          <a:r>
            <a:rPr lang="mt-MT" dirty="0" smtClean="0"/>
            <a:t>Tiger</a:t>
          </a:r>
          <a:endParaRPr lang="en-GB" dirty="0"/>
        </a:p>
      </dgm:t>
    </dgm:pt>
    <dgm:pt modelId="{7DD02C37-FCBC-4AD4-BD0B-1904FCB0D08B}" type="parTrans" cxnId="{F9ABC909-6FB9-453D-8F6D-C6AFFF3F8D36}">
      <dgm:prSet/>
      <dgm:spPr/>
      <dgm:t>
        <a:bodyPr/>
        <a:lstStyle/>
        <a:p>
          <a:endParaRPr lang="en-GB"/>
        </a:p>
      </dgm:t>
    </dgm:pt>
    <dgm:pt modelId="{F54DB740-0A91-4A74-AFC2-EA974BEC850E}" type="sibTrans" cxnId="{F9ABC909-6FB9-453D-8F6D-C6AFFF3F8D36}">
      <dgm:prSet/>
      <dgm:spPr/>
      <dgm:t>
        <a:bodyPr/>
        <a:lstStyle/>
        <a:p>
          <a:endParaRPr lang="en-GB"/>
        </a:p>
      </dgm:t>
    </dgm:pt>
    <dgm:pt modelId="{C7C3BCB1-FAC0-4B96-8871-4E22CB74253B}">
      <dgm:prSet phldrT="[Text]"/>
      <dgm:spPr/>
      <dgm:t>
        <a:bodyPr/>
        <a:lstStyle/>
        <a:p>
          <a:r>
            <a:rPr lang="mt-MT" dirty="0" smtClean="0"/>
            <a:t>Hans</a:t>
          </a:r>
          <a:endParaRPr lang="en-GB" dirty="0"/>
        </a:p>
      </dgm:t>
    </dgm:pt>
    <dgm:pt modelId="{E1DFC169-FB37-4572-BA70-3C380EA52637}" type="parTrans" cxnId="{810C09DD-1AA5-4C48-8D53-3A07AEA140B4}">
      <dgm:prSet/>
      <dgm:spPr/>
      <dgm:t>
        <a:bodyPr/>
        <a:lstStyle/>
        <a:p>
          <a:endParaRPr lang="en-GB"/>
        </a:p>
      </dgm:t>
    </dgm:pt>
    <dgm:pt modelId="{26593661-1187-431A-93E4-60DA62AEDA4F}" type="sibTrans" cxnId="{810C09DD-1AA5-4C48-8D53-3A07AEA140B4}">
      <dgm:prSet/>
      <dgm:spPr/>
      <dgm:t>
        <a:bodyPr/>
        <a:lstStyle/>
        <a:p>
          <a:endParaRPr lang="en-GB"/>
        </a:p>
      </dgm:t>
    </dgm:pt>
    <dgm:pt modelId="{510DD669-EA8F-406A-B76A-717A8F4DB70C}">
      <dgm:prSet phldrT="[Text]"/>
      <dgm:spPr/>
      <dgm:t>
        <a:bodyPr/>
        <a:lstStyle/>
        <a:p>
          <a:r>
            <a:rPr lang="mt-MT" dirty="0" smtClean="0"/>
            <a:t>s1</a:t>
          </a:r>
          <a:endParaRPr lang="en-GB" dirty="0"/>
        </a:p>
      </dgm:t>
    </dgm:pt>
    <dgm:pt modelId="{32644A61-32F5-4604-ABE7-52D495D7E263}" type="parTrans" cxnId="{F5175F35-6473-48CE-8EEA-47B1E717F707}">
      <dgm:prSet/>
      <dgm:spPr/>
      <dgm:t>
        <a:bodyPr/>
        <a:lstStyle/>
        <a:p>
          <a:endParaRPr lang="en-GB"/>
        </a:p>
      </dgm:t>
    </dgm:pt>
    <dgm:pt modelId="{1A2B97B9-211C-4097-95CE-2AE227427F27}" type="sibTrans" cxnId="{F5175F35-6473-48CE-8EEA-47B1E717F707}">
      <dgm:prSet/>
      <dgm:spPr/>
      <dgm:t>
        <a:bodyPr/>
        <a:lstStyle/>
        <a:p>
          <a:endParaRPr lang="en-GB"/>
        </a:p>
      </dgm:t>
    </dgm:pt>
    <dgm:pt modelId="{BD724A3C-C189-484C-A106-0C95323AA037}">
      <dgm:prSet phldrT="[Text]"/>
      <dgm:spPr/>
      <dgm:t>
        <a:bodyPr/>
        <a:lstStyle/>
        <a:p>
          <a:r>
            <a:rPr lang="mt-MT" dirty="0" smtClean="0"/>
            <a:t>s2</a:t>
          </a:r>
          <a:endParaRPr lang="en-GB" dirty="0"/>
        </a:p>
      </dgm:t>
    </dgm:pt>
    <dgm:pt modelId="{267C0988-4D8D-4BB4-908D-28B4C19C86AA}" type="parTrans" cxnId="{650D1171-964E-434E-AC66-C1A488617A9F}">
      <dgm:prSet/>
      <dgm:spPr/>
      <dgm:t>
        <a:bodyPr/>
        <a:lstStyle/>
        <a:p>
          <a:endParaRPr lang="en-GB"/>
        </a:p>
      </dgm:t>
    </dgm:pt>
    <dgm:pt modelId="{D66D0137-EA62-46F2-ACDE-CD37EA04D058}" type="sibTrans" cxnId="{650D1171-964E-434E-AC66-C1A488617A9F}">
      <dgm:prSet/>
      <dgm:spPr/>
      <dgm:t>
        <a:bodyPr/>
        <a:lstStyle/>
        <a:p>
          <a:endParaRPr lang="en-GB"/>
        </a:p>
      </dgm:t>
    </dgm:pt>
    <dgm:pt modelId="{17F34172-5260-4360-AC74-848EC980B330}">
      <dgm:prSet phldrT="[Text]"/>
      <dgm:spPr/>
      <dgm:t>
        <a:bodyPr/>
        <a:lstStyle/>
        <a:p>
          <a:r>
            <a:rPr lang="mt-MT" dirty="0" smtClean="0"/>
            <a:t>Mack</a:t>
          </a:r>
          <a:endParaRPr lang="en-GB" dirty="0"/>
        </a:p>
      </dgm:t>
    </dgm:pt>
    <dgm:pt modelId="{D37EBB67-07DF-436A-99A2-8193783BA18F}" type="parTrans" cxnId="{69541BC9-ED39-4FF6-9FD6-280F62BFBA0D}">
      <dgm:prSet/>
      <dgm:spPr/>
      <dgm:t>
        <a:bodyPr/>
        <a:lstStyle/>
        <a:p>
          <a:endParaRPr lang="en-GB"/>
        </a:p>
      </dgm:t>
    </dgm:pt>
    <dgm:pt modelId="{F77D1AF0-565A-40FE-810A-7A7A192286DA}" type="sibTrans" cxnId="{69541BC9-ED39-4FF6-9FD6-280F62BFBA0D}">
      <dgm:prSet/>
      <dgm:spPr/>
      <dgm:t>
        <a:bodyPr/>
        <a:lstStyle/>
        <a:p>
          <a:endParaRPr lang="en-GB"/>
        </a:p>
      </dgm:t>
    </dgm:pt>
    <dgm:pt modelId="{1D1956AF-4E0A-4E87-BDF7-2102C8BC1994}">
      <dgm:prSet phldrT="[Text]"/>
      <dgm:spPr/>
      <dgm:t>
        <a:bodyPr/>
        <a:lstStyle/>
        <a:p>
          <a:r>
            <a:rPr lang="mt-MT" dirty="0" smtClean="0"/>
            <a:t>...</a:t>
          </a:r>
          <a:endParaRPr lang="en-GB" dirty="0"/>
        </a:p>
      </dgm:t>
    </dgm:pt>
    <dgm:pt modelId="{989043BE-C374-4810-828F-CBF86011D244}" type="parTrans" cxnId="{DF7A9661-0F2E-422C-B88B-08DF76B63D30}">
      <dgm:prSet/>
      <dgm:spPr/>
      <dgm:t>
        <a:bodyPr/>
        <a:lstStyle/>
        <a:p>
          <a:endParaRPr lang="en-GB"/>
        </a:p>
      </dgm:t>
    </dgm:pt>
    <dgm:pt modelId="{B0140E6A-57CA-4EFC-BAD3-63F205808729}" type="sibTrans" cxnId="{DF7A9661-0F2E-422C-B88B-08DF76B63D30}">
      <dgm:prSet/>
      <dgm:spPr/>
      <dgm:t>
        <a:bodyPr/>
        <a:lstStyle/>
        <a:p>
          <a:endParaRPr lang="en-GB"/>
        </a:p>
      </dgm:t>
    </dgm:pt>
    <dgm:pt modelId="{AD14BC85-D930-4AC6-AE81-5C857ECEEDBB}">
      <dgm:prSet phldrT="[Text]"/>
      <dgm:spPr/>
      <dgm:t>
        <a:bodyPr/>
        <a:lstStyle/>
        <a:p>
          <a:r>
            <a:rPr lang="mt-MT" dirty="0" smtClean="0"/>
            <a:t>Kinds</a:t>
          </a:r>
          <a:endParaRPr lang="en-GB" dirty="0"/>
        </a:p>
      </dgm:t>
    </dgm:pt>
    <dgm:pt modelId="{B29F4E4D-36F8-4A12-8496-040A572AA540}" type="parTrans" cxnId="{8FD41418-46C2-4640-850F-2855406332EB}">
      <dgm:prSet/>
      <dgm:spPr/>
      <dgm:t>
        <a:bodyPr/>
        <a:lstStyle/>
        <a:p>
          <a:endParaRPr lang="en-GB"/>
        </a:p>
      </dgm:t>
    </dgm:pt>
    <dgm:pt modelId="{117C5707-42C1-4C21-A9CA-06FC694A20C0}" type="sibTrans" cxnId="{8FD41418-46C2-4640-850F-2855406332EB}">
      <dgm:prSet/>
      <dgm:spPr/>
      <dgm:t>
        <a:bodyPr/>
        <a:lstStyle/>
        <a:p>
          <a:endParaRPr lang="en-GB"/>
        </a:p>
      </dgm:t>
    </dgm:pt>
    <dgm:pt modelId="{F62609D8-A6A2-4798-A763-15DCEE53C905}">
      <dgm:prSet phldrT="[Text]"/>
      <dgm:spPr/>
      <dgm:t>
        <a:bodyPr/>
        <a:lstStyle/>
        <a:p>
          <a:r>
            <a:rPr lang="mt-MT" dirty="0" smtClean="0"/>
            <a:t>Individuals</a:t>
          </a:r>
          <a:endParaRPr lang="en-GB" dirty="0"/>
        </a:p>
      </dgm:t>
    </dgm:pt>
    <dgm:pt modelId="{F554D732-9475-42B6-BB98-0FFC7D83E13F}" type="parTrans" cxnId="{299C98E9-49D7-480B-A316-9ECF3A4C0242}">
      <dgm:prSet/>
      <dgm:spPr/>
      <dgm:t>
        <a:bodyPr/>
        <a:lstStyle/>
        <a:p>
          <a:endParaRPr lang="en-GB"/>
        </a:p>
      </dgm:t>
    </dgm:pt>
    <dgm:pt modelId="{0F7B13A0-0BF8-4A2A-B045-3749F4704D15}" type="sibTrans" cxnId="{299C98E9-49D7-480B-A316-9ECF3A4C0242}">
      <dgm:prSet/>
      <dgm:spPr/>
      <dgm:t>
        <a:bodyPr/>
        <a:lstStyle/>
        <a:p>
          <a:endParaRPr lang="en-GB"/>
        </a:p>
      </dgm:t>
    </dgm:pt>
    <dgm:pt modelId="{4D7A80A4-B799-4EA7-AB57-12DCDB645479}">
      <dgm:prSet phldrT="[Text]"/>
      <dgm:spPr/>
      <dgm:t>
        <a:bodyPr/>
        <a:lstStyle/>
        <a:p>
          <a:r>
            <a:rPr lang="mt-MT" dirty="0" smtClean="0"/>
            <a:t>Stages</a:t>
          </a:r>
          <a:endParaRPr lang="en-GB" dirty="0"/>
        </a:p>
      </dgm:t>
    </dgm:pt>
    <dgm:pt modelId="{C75DE72A-9065-4A54-BA33-321694AA05D5}" type="parTrans" cxnId="{85545681-0BBE-46DE-A95E-02ECD29673F9}">
      <dgm:prSet/>
      <dgm:spPr/>
      <dgm:t>
        <a:bodyPr/>
        <a:lstStyle/>
        <a:p>
          <a:endParaRPr lang="en-GB"/>
        </a:p>
      </dgm:t>
    </dgm:pt>
    <dgm:pt modelId="{4ACEAD45-74E9-48F6-8BDB-FC025C3EE338}" type="sibTrans" cxnId="{85545681-0BBE-46DE-A95E-02ECD29673F9}">
      <dgm:prSet/>
      <dgm:spPr/>
      <dgm:t>
        <a:bodyPr/>
        <a:lstStyle/>
        <a:p>
          <a:endParaRPr lang="en-GB"/>
        </a:p>
      </dgm:t>
    </dgm:pt>
    <dgm:pt modelId="{B9175354-72DF-44FF-8ABF-F744F9D86E36}" type="pres">
      <dgm:prSet presAssocID="{2829281D-2BDB-4D6D-8E9A-C9B7B71C934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D9A0C2-618F-479C-9634-EC822293DA9C}" type="pres">
      <dgm:prSet presAssocID="{2829281D-2BDB-4D6D-8E9A-C9B7B71C934B}" presName="hierFlow" presStyleCnt="0"/>
      <dgm:spPr/>
    </dgm:pt>
    <dgm:pt modelId="{5C5D21B8-5AF3-4BAD-A3AB-D1C88FB1954D}" type="pres">
      <dgm:prSet presAssocID="{2829281D-2BDB-4D6D-8E9A-C9B7B71C934B}" presName="firstBuf" presStyleCnt="0"/>
      <dgm:spPr/>
    </dgm:pt>
    <dgm:pt modelId="{BC1BE311-99B9-4E51-96AA-00A1470CA0D0}" type="pres">
      <dgm:prSet presAssocID="{2829281D-2BDB-4D6D-8E9A-C9B7B71C934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FD9887D-7A81-4153-868C-C56E8D527D99}" type="pres">
      <dgm:prSet presAssocID="{C6062BA8-490A-43E5-AF2B-4817643D7FF0}" presName="Name14" presStyleCnt="0"/>
      <dgm:spPr/>
    </dgm:pt>
    <dgm:pt modelId="{702BB489-9314-4BB1-918F-318EC49424C2}" type="pres">
      <dgm:prSet presAssocID="{C6062BA8-490A-43E5-AF2B-4817643D7FF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030B84-71AA-46CF-9879-EF19AFE8C02A}" type="pres">
      <dgm:prSet presAssocID="{C6062BA8-490A-43E5-AF2B-4817643D7FF0}" presName="hierChild2" presStyleCnt="0"/>
      <dgm:spPr/>
    </dgm:pt>
    <dgm:pt modelId="{6AAA93D0-A0F4-402A-B9D7-E09DECE2A15E}" type="pres">
      <dgm:prSet presAssocID="{E1DFC169-FB37-4572-BA70-3C380EA52637}" presName="Name19" presStyleLbl="parChTrans1D2" presStyleIdx="0" presStyleCnt="2"/>
      <dgm:spPr/>
      <dgm:t>
        <a:bodyPr/>
        <a:lstStyle/>
        <a:p>
          <a:endParaRPr lang="en-GB"/>
        </a:p>
      </dgm:t>
    </dgm:pt>
    <dgm:pt modelId="{C7EF0528-224F-414A-B22D-55D1C0DF9585}" type="pres">
      <dgm:prSet presAssocID="{C7C3BCB1-FAC0-4B96-8871-4E22CB74253B}" presName="Name21" presStyleCnt="0"/>
      <dgm:spPr/>
    </dgm:pt>
    <dgm:pt modelId="{E63C6DD0-9055-4860-B8C0-FF9107A3DC49}" type="pres">
      <dgm:prSet presAssocID="{C7C3BCB1-FAC0-4B96-8871-4E22CB74253B}" presName="level2Shape" presStyleLbl="node2" presStyleIdx="0" presStyleCnt="2"/>
      <dgm:spPr/>
      <dgm:t>
        <a:bodyPr/>
        <a:lstStyle/>
        <a:p>
          <a:endParaRPr lang="en-GB"/>
        </a:p>
      </dgm:t>
    </dgm:pt>
    <dgm:pt modelId="{F612E94D-FC88-40AD-89CD-33AC0DE66322}" type="pres">
      <dgm:prSet presAssocID="{C7C3BCB1-FAC0-4B96-8871-4E22CB74253B}" presName="hierChild3" presStyleCnt="0"/>
      <dgm:spPr/>
    </dgm:pt>
    <dgm:pt modelId="{81ADB26F-842E-4878-B568-5590D27819B6}" type="pres">
      <dgm:prSet presAssocID="{32644A61-32F5-4604-ABE7-52D495D7E263}" presName="Name19" presStyleLbl="parChTrans1D3" presStyleIdx="0" presStyleCnt="3"/>
      <dgm:spPr/>
      <dgm:t>
        <a:bodyPr/>
        <a:lstStyle/>
        <a:p>
          <a:endParaRPr lang="en-GB"/>
        </a:p>
      </dgm:t>
    </dgm:pt>
    <dgm:pt modelId="{681750A8-15A1-44EB-B5E1-F2CDBCB8505B}" type="pres">
      <dgm:prSet presAssocID="{510DD669-EA8F-406A-B76A-717A8F4DB70C}" presName="Name21" presStyleCnt="0"/>
      <dgm:spPr/>
    </dgm:pt>
    <dgm:pt modelId="{D05A0F89-12EA-4663-9433-E598121E6C55}" type="pres">
      <dgm:prSet presAssocID="{510DD669-EA8F-406A-B76A-717A8F4DB70C}" presName="level2Shape" presStyleLbl="node3" presStyleIdx="0" presStyleCnt="3"/>
      <dgm:spPr/>
      <dgm:t>
        <a:bodyPr/>
        <a:lstStyle/>
        <a:p>
          <a:endParaRPr lang="en-GB"/>
        </a:p>
      </dgm:t>
    </dgm:pt>
    <dgm:pt modelId="{45E857E3-2949-4F17-9A00-E6F19D21FC45}" type="pres">
      <dgm:prSet presAssocID="{510DD669-EA8F-406A-B76A-717A8F4DB70C}" presName="hierChild3" presStyleCnt="0"/>
      <dgm:spPr/>
    </dgm:pt>
    <dgm:pt modelId="{C987FC16-037E-4188-B007-E15C3D5EE55D}" type="pres">
      <dgm:prSet presAssocID="{267C0988-4D8D-4BB4-908D-28B4C19C86AA}" presName="Name19" presStyleLbl="parChTrans1D3" presStyleIdx="1" presStyleCnt="3"/>
      <dgm:spPr/>
      <dgm:t>
        <a:bodyPr/>
        <a:lstStyle/>
        <a:p>
          <a:endParaRPr lang="en-GB"/>
        </a:p>
      </dgm:t>
    </dgm:pt>
    <dgm:pt modelId="{68CA7F8E-020E-47CD-A9C6-8D2C729FFA67}" type="pres">
      <dgm:prSet presAssocID="{BD724A3C-C189-484C-A106-0C95323AA037}" presName="Name21" presStyleCnt="0"/>
      <dgm:spPr/>
    </dgm:pt>
    <dgm:pt modelId="{7B4ABB54-ED18-4F75-9BAD-75EFE1E1381B}" type="pres">
      <dgm:prSet presAssocID="{BD724A3C-C189-484C-A106-0C95323AA037}" presName="level2Shape" presStyleLbl="node3" presStyleIdx="1" presStyleCnt="3"/>
      <dgm:spPr/>
      <dgm:t>
        <a:bodyPr/>
        <a:lstStyle/>
        <a:p>
          <a:endParaRPr lang="en-GB"/>
        </a:p>
      </dgm:t>
    </dgm:pt>
    <dgm:pt modelId="{B88408E9-1A38-4B02-8B7A-8824AD623FFA}" type="pres">
      <dgm:prSet presAssocID="{BD724A3C-C189-484C-A106-0C95323AA037}" presName="hierChild3" presStyleCnt="0"/>
      <dgm:spPr/>
    </dgm:pt>
    <dgm:pt modelId="{7A9BCE5A-8B94-4C32-ACB6-5D6641F3F7CF}" type="pres">
      <dgm:prSet presAssocID="{D37EBB67-07DF-436A-99A2-8193783BA18F}" presName="Name19" presStyleLbl="parChTrans1D2" presStyleIdx="1" presStyleCnt="2"/>
      <dgm:spPr/>
      <dgm:t>
        <a:bodyPr/>
        <a:lstStyle/>
        <a:p>
          <a:endParaRPr lang="en-GB"/>
        </a:p>
      </dgm:t>
    </dgm:pt>
    <dgm:pt modelId="{A7429215-54C7-4EB7-99E3-F86F1EF39F3F}" type="pres">
      <dgm:prSet presAssocID="{17F34172-5260-4360-AC74-848EC980B330}" presName="Name21" presStyleCnt="0"/>
      <dgm:spPr/>
    </dgm:pt>
    <dgm:pt modelId="{42F825A1-1530-4F49-A389-A6A2FAF76FC4}" type="pres">
      <dgm:prSet presAssocID="{17F34172-5260-4360-AC74-848EC980B330}" presName="level2Shape" presStyleLbl="node2" presStyleIdx="1" presStyleCnt="2"/>
      <dgm:spPr/>
      <dgm:t>
        <a:bodyPr/>
        <a:lstStyle/>
        <a:p>
          <a:endParaRPr lang="en-GB"/>
        </a:p>
      </dgm:t>
    </dgm:pt>
    <dgm:pt modelId="{BD81F44E-83C2-4792-B46E-6BE3CA37A83D}" type="pres">
      <dgm:prSet presAssocID="{17F34172-5260-4360-AC74-848EC980B330}" presName="hierChild3" presStyleCnt="0"/>
      <dgm:spPr/>
    </dgm:pt>
    <dgm:pt modelId="{2C028659-9262-4423-806A-71AAACF3ABA7}" type="pres">
      <dgm:prSet presAssocID="{989043BE-C374-4810-828F-CBF86011D244}" presName="Name19" presStyleLbl="parChTrans1D3" presStyleIdx="2" presStyleCnt="3"/>
      <dgm:spPr/>
      <dgm:t>
        <a:bodyPr/>
        <a:lstStyle/>
        <a:p>
          <a:endParaRPr lang="en-GB"/>
        </a:p>
      </dgm:t>
    </dgm:pt>
    <dgm:pt modelId="{F35B21DD-EE67-4331-8DE4-0B325BA55A67}" type="pres">
      <dgm:prSet presAssocID="{1D1956AF-4E0A-4E87-BDF7-2102C8BC1994}" presName="Name21" presStyleCnt="0"/>
      <dgm:spPr/>
    </dgm:pt>
    <dgm:pt modelId="{FE301E40-2F8D-4B89-989F-25CE0635618C}" type="pres">
      <dgm:prSet presAssocID="{1D1956AF-4E0A-4E87-BDF7-2102C8BC1994}" presName="level2Shape" presStyleLbl="node3" presStyleIdx="2" presStyleCnt="3"/>
      <dgm:spPr/>
      <dgm:t>
        <a:bodyPr/>
        <a:lstStyle/>
        <a:p>
          <a:endParaRPr lang="en-GB"/>
        </a:p>
      </dgm:t>
    </dgm:pt>
    <dgm:pt modelId="{55DFAD1C-864F-4F34-B58C-01E53C0DD6C8}" type="pres">
      <dgm:prSet presAssocID="{1D1956AF-4E0A-4E87-BDF7-2102C8BC1994}" presName="hierChild3" presStyleCnt="0"/>
      <dgm:spPr/>
    </dgm:pt>
    <dgm:pt modelId="{C552959E-82F0-4178-B4FB-5A73BE8C9DDA}" type="pres">
      <dgm:prSet presAssocID="{2829281D-2BDB-4D6D-8E9A-C9B7B71C934B}" presName="bgShapesFlow" presStyleCnt="0"/>
      <dgm:spPr/>
    </dgm:pt>
    <dgm:pt modelId="{DE84B449-831E-462D-B2ED-BA1911B09B34}" type="pres">
      <dgm:prSet presAssocID="{AD14BC85-D930-4AC6-AE81-5C857ECEEDBB}" presName="rectComp" presStyleCnt="0"/>
      <dgm:spPr/>
    </dgm:pt>
    <dgm:pt modelId="{4D5D454F-CA18-4080-9E1C-EF782D7C4965}" type="pres">
      <dgm:prSet presAssocID="{AD14BC85-D930-4AC6-AE81-5C857ECEEDBB}" presName="bgRect" presStyleLbl="bgShp" presStyleIdx="0" presStyleCnt="3"/>
      <dgm:spPr/>
      <dgm:t>
        <a:bodyPr/>
        <a:lstStyle/>
        <a:p>
          <a:endParaRPr lang="en-GB"/>
        </a:p>
      </dgm:t>
    </dgm:pt>
    <dgm:pt modelId="{0B30C5B4-4137-4202-B1FC-2038D6FA510F}" type="pres">
      <dgm:prSet presAssocID="{AD14BC85-D930-4AC6-AE81-5C857ECEEDBB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E16279-1294-4686-A141-E0F8061A0BB9}" type="pres">
      <dgm:prSet presAssocID="{AD14BC85-D930-4AC6-AE81-5C857ECEEDBB}" presName="spComp" presStyleCnt="0"/>
      <dgm:spPr/>
    </dgm:pt>
    <dgm:pt modelId="{7C396E19-E6FA-40FB-99C5-BD0ED7BAFF77}" type="pres">
      <dgm:prSet presAssocID="{AD14BC85-D930-4AC6-AE81-5C857ECEEDBB}" presName="vSp" presStyleCnt="0"/>
      <dgm:spPr/>
    </dgm:pt>
    <dgm:pt modelId="{EAA46C63-4DDE-4B61-B442-7C45A88C3178}" type="pres">
      <dgm:prSet presAssocID="{F62609D8-A6A2-4798-A763-15DCEE53C905}" presName="rectComp" presStyleCnt="0"/>
      <dgm:spPr/>
    </dgm:pt>
    <dgm:pt modelId="{DF7FCE30-5C62-44EB-9C3B-F549B8B47742}" type="pres">
      <dgm:prSet presAssocID="{F62609D8-A6A2-4798-A763-15DCEE53C905}" presName="bgRect" presStyleLbl="bgShp" presStyleIdx="1" presStyleCnt="3"/>
      <dgm:spPr/>
      <dgm:t>
        <a:bodyPr/>
        <a:lstStyle/>
        <a:p>
          <a:endParaRPr lang="en-GB"/>
        </a:p>
      </dgm:t>
    </dgm:pt>
    <dgm:pt modelId="{EDD06301-B371-4881-A638-91A33A1BEA3D}" type="pres">
      <dgm:prSet presAssocID="{F62609D8-A6A2-4798-A763-15DCEE53C905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971C74-CAE9-4CC6-9264-E275AC3AC50B}" type="pres">
      <dgm:prSet presAssocID="{F62609D8-A6A2-4798-A763-15DCEE53C905}" presName="spComp" presStyleCnt="0"/>
      <dgm:spPr/>
    </dgm:pt>
    <dgm:pt modelId="{6BE1AD59-9A4E-4EA3-AAE0-4E046D3154C9}" type="pres">
      <dgm:prSet presAssocID="{F62609D8-A6A2-4798-A763-15DCEE53C905}" presName="vSp" presStyleCnt="0"/>
      <dgm:spPr/>
    </dgm:pt>
    <dgm:pt modelId="{87898872-F3A2-4010-9436-D6F6837B947F}" type="pres">
      <dgm:prSet presAssocID="{4D7A80A4-B799-4EA7-AB57-12DCDB645479}" presName="rectComp" presStyleCnt="0"/>
      <dgm:spPr/>
    </dgm:pt>
    <dgm:pt modelId="{0D78CEE9-D245-4675-8BC4-DBC133B65E10}" type="pres">
      <dgm:prSet presAssocID="{4D7A80A4-B799-4EA7-AB57-12DCDB645479}" presName="bgRect" presStyleLbl="bgShp" presStyleIdx="2" presStyleCnt="3"/>
      <dgm:spPr/>
      <dgm:t>
        <a:bodyPr/>
        <a:lstStyle/>
        <a:p>
          <a:endParaRPr lang="en-GB"/>
        </a:p>
      </dgm:t>
    </dgm:pt>
    <dgm:pt modelId="{AC8D6823-7813-4798-B7D3-F0063D36DC4C}" type="pres">
      <dgm:prSet presAssocID="{4D7A80A4-B799-4EA7-AB57-12DCDB64547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50D1171-964E-434E-AC66-C1A488617A9F}" srcId="{C7C3BCB1-FAC0-4B96-8871-4E22CB74253B}" destId="{BD724A3C-C189-484C-A106-0C95323AA037}" srcOrd="1" destOrd="0" parTransId="{267C0988-4D8D-4BB4-908D-28B4C19C86AA}" sibTransId="{D66D0137-EA62-46F2-ACDE-CD37EA04D058}"/>
    <dgm:cxn modelId="{8EF59856-40CF-4AB4-95AA-86831D19FC36}" type="presOf" srcId="{C6062BA8-490A-43E5-AF2B-4817643D7FF0}" destId="{702BB489-9314-4BB1-918F-318EC49424C2}" srcOrd="0" destOrd="0" presId="urn:microsoft.com/office/officeart/2005/8/layout/hierarchy6"/>
    <dgm:cxn modelId="{299C98E9-49D7-480B-A316-9ECF3A4C0242}" srcId="{2829281D-2BDB-4D6D-8E9A-C9B7B71C934B}" destId="{F62609D8-A6A2-4798-A763-15DCEE53C905}" srcOrd="2" destOrd="0" parTransId="{F554D732-9475-42B6-BB98-0FFC7D83E13F}" sibTransId="{0F7B13A0-0BF8-4A2A-B045-3749F4704D15}"/>
    <dgm:cxn modelId="{9471A8D0-B88E-4CA5-BB0A-8BC09F66E442}" type="presOf" srcId="{17F34172-5260-4360-AC74-848EC980B330}" destId="{42F825A1-1530-4F49-A389-A6A2FAF76FC4}" srcOrd="0" destOrd="0" presId="urn:microsoft.com/office/officeart/2005/8/layout/hierarchy6"/>
    <dgm:cxn modelId="{F5175F35-6473-48CE-8EEA-47B1E717F707}" srcId="{C7C3BCB1-FAC0-4B96-8871-4E22CB74253B}" destId="{510DD669-EA8F-406A-B76A-717A8F4DB70C}" srcOrd="0" destOrd="0" parTransId="{32644A61-32F5-4604-ABE7-52D495D7E263}" sibTransId="{1A2B97B9-211C-4097-95CE-2AE227427F27}"/>
    <dgm:cxn modelId="{34B87E18-7DBD-4230-AEEC-64E3FDCC8E57}" type="presOf" srcId="{D37EBB67-07DF-436A-99A2-8193783BA18F}" destId="{7A9BCE5A-8B94-4C32-ACB6-5D6641F3F7CF}" srcOrd="0" destOrd="0" presId="urn:microsoft.com/office/officeart/2005/8/layout/hierarchy6"/>
    <dgm:cxn modelId="{DEB2D40E-D6D3-45ED-ACBE-8357F01605B9}" type="presOf" srcId="{AD14BC85-D930-4AC6-AE81-5C857ECEEDBB}" destId="{0B30C5B4-4137-4202-B1FC-2038D6FA510F}" srcOrd="1" destOrd="0" presId="urn:microsoft.com/office/officeart/2005/8/layout/hierarchy6"/>
    <dgm:cxn modelId="{69541BC9-ED39-4FF6-9FD6-280F62BFBA0D}" srcId="{C6062BA8-490A-43E5-AF2B-4817643D7FF0}" destId="{17F34172-5260-4360-AC74-848EC980B330}" srcOrd="1" destOrd="0" parTransId="{D37EBB67-07DF-436A-99A2-8193783BA18F}" sibTransId="{F77D1AF0-565A-40FE-810A-7A7A192286DA}"/>
    <dgm:cxn modelId="{DF7A9661-0F2E-422C-B88B-08DF76B63D30}" srcId="{17F34172-5260-4360-AC74-848EC980B330}" destId="{1D1956AF-4E0A-4E87-BDF7-2102C8BC1994}" srcOrd="0" destOrd="0" parTransId="{989043BE-C374-4810-828F-CBF86011D244}" sibTransId="{B0140E6A-57CA-4EFC-BAD3-63F205808729}"/>
    <dgm:cxn modelId="{38113D47-1C16-4C26-812B-ABA623FD726B}" type="presOf" srcId="{AD14BC85-D930-4AC6-AE81-5C857ECEEDBB}" destId="{4D5D454F-CA18-4080-9E1C-EF782D7C4965}" srcOrd="0" destOrd="0" presId="urn:microsoft.com/office/officeart/2005/8/layout/hierarchy6"/>
    <dgm:cxn modelId="{48E1387A-0181-4DBC-88B7-F907F87AFD99}" type="presOf" srcId="{267C0988-4D8D-4BB4-908D-28B4C19C86AA}" destId="{C987FC16-037E-4188-B007-E15C3D5EE55D}" srcOrd="0" destOrd="0" presId="urn:microsoft.com/office/officeart/2005/8/layout/hierarchy6"/>
    <dgm:cxn modelId="{C43B1E6A-80D7-4A90-849A-22E2924A005F}" type="presOf" srcId="{E1DFC169-FB37-4572-BA70-3C380EA52637}" destId="{6AAA93D0-A0F4-402A-B9D7-E09DECE2A15E}" srcOrd="0" destOrd="0" presId="urn:microsoft.com/office/officeart/2005/8/layout/hierarchy6"/>
    <dgm:cxn modelId="{5F8E37FE-DB35-4602-A7E1-D4B96D01CAFE}" type="presOf" srcId="{1D1956AF-4E0A-4E87-BDF7-2102C8BC1994}" destId="{FE301E40-2F8D-4B89-989F-25CE0635618C}" srcOrd="0" destOrd="0" presId="urn:microsoft.com/office/officeart/2005/8/layout/hierarchy6"/>
    <dgm:cxn modelId="{A02744B6-8AEF-466C-A126-95B5B9946449}" type="presOf" srcId="{2829281D-2BDB-4D6D-8E9A-C9B7B71C934B}" destId="{B9175354-72DF-44FF-8ABF-F744F9D86E36}" srcOrd="0" destOrd="0" presId="urn:microsoft.com/office/officeart/2005/8/layout/hierarchy6"/>
    <dgm:cxn modelId="{8FD41418-46C2-4640-850F-2855406332EB}" srcId="{2829281D-2BDB-4D6D-8E9A-C9B7B71C934B}" destId="{AD14BC85-D930-4AC6-AE81-5C857ECEEDBB}" srcOrd="1" destOrd="0" parTransId="{B29F4E4D-36F8-4A12-8496-040A572AA540}" sibTransId="{117C5707-42C1-4C21-A9CA-06FC694A20C0}"/>
    <dgm:cxn modelId="{85545681-0BBE-46DE-A95E-02ECD29673F9}" srcId="{2829281D-2BDB-4D6D-8E9A-C9B7B71C934B}" destId="{4D7A80A4-B799-4EA7-AB57-12DCDB645479}" srcOrd="3" destOrd="0" parTransId="{C75DE72A-9065-4A54-BA33-321694AA05D5}" sibTransId="{4ACEAD45-74E9-48F6-8BDB-FC025C3EE338}"/>
    <dgm:cxn modelId="{7114567B-381B-42E3-AE2C-3155E6FB12B7}" type="presOf" srcId="{BD724A3C-C189-484C-A106-0C95323AA037}" destId="{7B4ABB54-ED18-4F75-9BAD-75EFE1E1381B}" srcOrd="0" destOrd="0" presId="urn:microsoft.com/office/officeart/2005/8/layout/hierarchy6"/>
    <dgm:cxn modelId="{210E7E5F-0AF2-43FE-8557-48583DBA84AA}" type="presOf" srcId="{4D7A80A4-B799-4EA7-AB57-12DCDB645479}" destId="{0D78CEE9-D245-4675-8BC4-DBC133B65E10}" srcOrd="0" destOrd="0" presId="urn:microsoft.com/office/officeart/2005/8/layout/hierarchy6"/>
    <dgm:cxn modelId="{B2675C22-01AA-42B9-810E-A226239474AC}" type="presOf" srcId="{F62609D8-A6A2-4798-A763-15DCEE53C905}" destId="{DF7FCE30-5C62-44EB-9C3B-F549B8B47742}" srcOrd="0" destOrd="0" presId="urn:microsoft.com/office/officeart/2005/8/layout/hierarchy6"/>
    <dgm:cxn modelId="{84114319-A203-49D7-AB06-C290B78815E1}" type="presOf" srcId="{F62609D8-A6A2-4798-A763-15DCEE53C905}" destId="{EDD06301-B371-4881-A638-91A33A1BEA3D}" srcOrd="1" destOrd="0" presId="urn:microsoft.com/office/officeart/2005/8/layout/hierarchy6"/>
    <dgm:cxn modelId="{F9ABC909-6FB9-453D-8F6D-C6AFFF3F8D36}" srcId="{2829281D-2BDB-4D6D-8E9A-C9B7B71C934B}" destId="{C6062BA8-490A-43E5-AF2B-4817643D7FF0}" srcOrd="0" destOrd="0" parTransId="{7DD02C37-FCBC-4AD4-BD0B-1904FCB0D08B}" sibTransId="{F54DB740-0A91-4A74-AFC2-EA974BEC850E}"/>
    <dgm:cxn modelId="{F737E7D3-5F4A-4126-8D42-2D909D6DA38B}" type="presOf" srcId="{4D7A80A4-B799-4EA7-AB57-12DCDB645479}" destId="{AC8D6823-7813-4798-B7D3-F0063D36DC4C}" srcOrd="1" destOrd="0" presId="urn:microsoft.com/office/officeart/2005/8/layout/hierarchy6"/>
    <dgm:cxn modelId="{775C485E-8AD5-4D6D-BD2A-D0D213D56899}" type="presOf" srcId="{C7C3BCB1-FAC0-4B96-8871-4E22CB74253B}" destId="{E63C6DD0-9055-4860-B8C0-FF9107A3DC49}" srcOrd="0" destOrd="0" presId="urn:microsoft.com/office/officeart/2005/8/layout/hierarchy6"/>
    <dgm:cxn modelId="{16CFFBC1-7E95-4A76-B6B1-9903BF8E85FD}" type="presOf" srcId="{32644A61-32F5-4604-ABE7-52D495D7E263}" destId="{81ADB26F-842E-4878-B568-5590D27819B6}" srcOrd="0" destOrd="0" presId="urn:microsoft.com/office/officeart/2005/8/layout/hierarchy6"/>
    <dgm:cxn modelId="{70EF7D76-7544-444A-AFB7-F2CB8C2057CB}" type="presOf" srcId="{989043BE-C374-4810-828F-CBF86011D244}" destId="{2C028659-9262-4423-806A-71AAACF3ABA7}" srcOrd="0" destOrd="0" presId="urn:microsoft.com/office/officeart/2005/8/layout/hierarchy6"/>
    <dgm:cxn modelId="{EBD858B7-1BE4-4EF7-B134-DE3592FD9B20}" type="presOf" srcId="{510DD669-EA8F-406A-B76A-717A8F4DB70C}" destId="{D05A0F89-12EA-4663-9433-E598121E6C55}" srcOrd="0" destOrd="0" presId="urn:microsoft.com/office/officeart/2005/8/layout/hierarchy6"/>
    <dgm:cxn modelId="{810C09DD-1AA5-4C48-8D53-3A07AEA140B4}" srcId="{C6062BA8-490A-43E5-AF2B-4817643D7FF0}" destId="{C7C3BCB1-FAC0-4B96-8871-4E22CB74253B}" srcOrd="0" destOrd="0" parTransId="{E1DFC169-FB37-4572-BA70-3C380EA52637}" sibTransId="{26593661-1187-431A-93E4-60DA62AEDA4F}"/>
    <dgm:cxn modelId="{4DB11D6A-1544-4E1B-8E3A-30A3ED8593D8}" type="presParOf" srcId="{B9175354-72DF-44FF-8ABF-F744F9D86E36}" destId="{D5D9A0C2-618F-479C-9634-EC822293DA9C}" srcOrd="0" destOrd="0" presId="urn:microsoft.com/office/officeart/2005/8/layout/hierarchy6"/>
    <dgm:cxn modelId="{092F8707-5908-411F-A202-10453D577172}" type="presParOf" srcId="{D5D9A0C2-618F-479C-9634-EC822293DA9C}" destId="{5C5D21B8-5AF3-4BAD-A3AB-D1C88FB1954D}" srcOrd="0" destOrd="0" presId="urn:microsoft.com/office/officeart/2005/8/layout/hierarchy6"/>
    <dgm:cxn modelId="{56769B08-D924-4DF5-9702-8EC2501F474E}" type="presParOf" srcId="{D5D9A0C2-618F-479C-9634-EC822293DA9C}" destId="{BC1BE311-99B9-4E51-96AA-00A1470CA0D0}" srcOrd="1" destOrd="0" presId="urn:microsoft.com/office/officeart/2005/8/layout/hierarchy6"/>
    <dgm:cxn modelId="{F9FC777C-E04E-4D2E-A7FE-17249E075BC1}" type="presParOf" srcId="{BC1BE311-99B9-4E51-96AA-00A1470CA0D0}" destId="{7FD9887D-7A81-4153-868C-C56E8D527D99}" srcOrd="0" destOrd="0" presId="urn:microsoft.com/office/officeart/2005/8/layout/hierarchy6"/>
    <dgm:cxn modelId="{29D2BDAF-AC34-4920-A8C2-DA1351B9FC85}" type="presParOf" srcId="{7FD9887D-7A81-4153-868C-C56E8D527D99}" destId="{702BB489-9314-4BB1-918F-318EC49424C2}" srcOrd="0" destOrd="0" presId="urn:microsoft.com/office/officeart/2005/8/layout/hierarchy6"/>
    <dgm:cxn modelId="{05AF8479-AA57-4956-80DA-EEDE6ED9D983}" type="presParOf" srcId="{7FD9887D-7A81-4153-868C-C56E8D527D99}" destId="{72030B84-71AA-46CF-9879-EF19AFE8C02A}" srcOrd="1" destOrd="0" presId="urn:microsoft.com/office/officeart/2005/8/layout/hierarchy6"/>
    <dgm:cxn modelId="{21739990-E01C-4B8B-9130-516CAC5F1753}" type="presParOf" srcId="{72030B84-71AA-46CF-9879-EF19AFE8C02A}" destId="{6AAA93D0-A0F4-402A-B9D7-E09DECE2A15E}" srcOrd="0" destOrd="0" presId="urn:microsoft.com/office/officeart/2005/8/layout/hierarchy6"/>
    <dgm:cxn modelId="{ADB68958-C853-45A1-9AE9-FB72C678C870}" type="presParOf" srcId="{72030B84-71AA-46CF-9879-EF19AFE8C02A}" destId="{C7EF0528-224F-414A-B22D-55D1C0DF9585}" srcOrd="1" destOrd="0" presId="urn:microsoft.com/office/officeart/2005/8/layout/hierarchy6"/>
    <dgm:cxn modelId="{427C3C28-E2E9-43DF-BAB0-B496FF3040A3}" type="presParOf" srcId="{C7EF0528-224F-414A-B22D-55D1C0DF9585}" destId="{E63C6DD0-9055-4860-B8C0-FF9107A3DC49}" srcOrd="0" destOrd="0" presId="urn:microsoft.com/office/officeart/2005/8/layout/hierarchy6"/>
    <dgm:cxn modelId="{14CB980A-272B-4FE1-B7D6-6FC391CE4EB4}" type="presParOf" srcId="{C7EF0528-224F-414A-B22D-55D1C0DF9585}" destId="{F612E94D-FC88-40AD-89CD-33AC0DE66322}" srcOrd="1" destOrd="0" presId="urn:microsoft.com/office/officeart/2005/8/layout/hierarchy6"/>
    <dgm:cxn modelId="{34C637AD-9F48-4A53-AA89-14B626412BF6}" type="presParOf" srcId="{F612E94D-FC88-40AD-89CD-33AC0DE66322}" destId="{81ADB26F-842E-4878-B568-5590D27819B6}" srcOrd="0" destOrd="0" presId="urn:microsoft.com/office/officeart/2005/8/layout/hierarchy6"/>
    <dgm:cxn modelId="{8092A06C-6EF6-489F-AF55-0B3FF622A6DC}" type="presParOf" srcId="{F612E94D-FC88-40AD-89CD-33AC0DE66322}" destId="{681750A8-15A1-44EB-B5E1-F2CDBCB8505B}" srcOrd="1" destOrd="0" presId="urn:microsoft.com/office/officeart/2005/8/layout/hierarchy6"/>
    <dgm:cxn modelId="{8561D509-653A-4D2C-8505-C636FE74643B}" type="presParOf" srcId="{681750A8-15A1-44EB-B5E1-F2CDBCB8505B}" destId="{D05A0F89-12EA-4663-9433-E598121E6C55}" srcOrd="0" destOrd="0" presId="urn:microsoft.com/office/officeart/2005/8/layout/hierarchy6"/>
    <dgm:cxn modelId="{2A2E82D4-D6BD-46E6-9365-0F443CD4F067}" type="presParOf" srcId="{681750A8-15A1-44EB-B5E1-F2CDBCB8505B}" destId="{45E857E3-2949-4F17-9A00-E6F19D21FC45}" srcOrd="1" destOrd="0" presId="urn:microsoft.com/office/officeart/2005/8/layout/hierarchy6"/>
    <dgm:cxn modelId="{DFD661AC-CBE7-4602-A83C-CA663F9F34EB}" type="presParOf" srcId="{F612E94D-FC88-40AD-89CD-33AC0DE66322}" destId="{C987FC16-037E-4188-B007-E15C3D5EE55D}" srcOrd="2" destOrd="0" presId="urn:microsoft.com/office/officeart/2005/8/layout/hierarchy6"/>
    <dgm:cxn modelId="{EB873AD4-8852-45DE-B51A-49902109A6A3}" type="presParOf" srcId="{F612E94D-FC88-40AD-89CD-33AC0DE66322}" destId="{68CA7F8E-020E-47CD-A9C6-8D2C729FFA67}" srcOrd="3" destOrd="0" presId="urn:microsoft.com/office/officeart/2005/8/layout/hierarchy6"/>
    <dgm:cxn modelId="{008D6A6F-E17C-491B-9D47-68F0E233FEB6}" type="presParOf" srcId="{68CA7F8E-020E-47CD-A9C6-8D2C729FFA67}" destId="{7B4ABB54-ED18-4F75-9BAD-75EFE1E1381B}" srcOrd="0" destOrd="0" presId="urn:microsoft.com/office/officeart/2005/8/layout/hierarchy6"/>
    <dgm:cxn modelId="{109675E9-149F-47ED-9BB9-875E133DAD38}" type="presParOf" srcId="{68CA7F8E-020E-47CD-A9C6-8D2C729FFA67}" destId="{B88408E9-1A38-4B02-8B7A-8824AD623FFA}" srcOrd="1" destOrd="0" presId="urn:microsoft.com/office/officeart/2005/8/layout/hierarchy6"/>
    <dgm:cxn modelId="{183DC5C6-DD24-415E-8663-94308E6C7C5A}" type="presParOf" srcId="{72030B84-71AA-46CF-9879-EF19AFE8C02A}" destId="{7A9BCE5A-8B94-4C32-ACB6-5D6641F3F7CF}" srcOrd="2" destOrd="0" presId="urn:microsoft.com/office/officeart/2005/8/layout/hierarchy6"/>
    <dgm:cxn modelId="{63CFC1DC-4924-4C8D-9829-E3D400FF8B07}" type="presParOf" srcId="{72030B84-71AA-46CF-9879-EF19AFE8C02A}" destId="{A7429215-54C7-4EB7-99E3-F86F1EF39F3F}" srcOrd="3" destOrd="0" presId="urn:microsoft.com/office/officeart/2005/8/layout/hierarchy6"/>
    <dgm:cxn modelId="{524D1BE6-F2C5-4852-9BDD-FF8CD9F15D28}" type="presParOf" srcId="{A7429215-54C7-4EB7-99E3-F86F1EF39F3F}" destId="{42F825A1-1530-4F49-A389-A6A2FAF76FC4}" srcOrd="0" destOrd="0" presId="urn:microsoft.com/office/officeart/2005/8/layout/hierarchy6"/>
    <dgm:cxn modelId="{CC332A22-98B6-484D-9D62-B9B4F7B2A9F1}" type="presParOf" srcId="{A7429215-54C7-4EB7-99E3-F86F1EF39F3F}" destId="{BD81F44E-83C2-4792-B46E-6BE3CA37A83D}" srcOrd="1" destOrd="0" presId="urn:microsoft.com/office/officeart/2005/8/layout/hierarchy6"/>
    <dgm:cxn modelId="{BB76060C-5DB2-4896-91A5-5C07704C0B93}" type="presParOf" srcId="{BD81F44E-83C2-4792-B46E-6BE3CA37A83D}" destId="{2C028659-9262-4423-806A-71AAACF3ABA7}" srcOrd="0" destOrd="0" presId="urn:microsoft.com/office/officeart/2005/8/layout/hierarchy6"/>
    <dgm:cxn modelId="{A3A9598C-2BA8-4602-A5B9-8A773952F7CF}" type="presParOf" srcId="{BD81F44E-83C2-4792-B46E-6BE3CA37A83D}" destId="{F35B21DD-EE67-4331-8DE4-0B325BA55A67}" srcOrd="1" destOrd="0" presId="urn:microsoft.com/office/officeart/2005/8/layout/hierarchy6"/>
    <dgm:cxn modelId="{67D52833-F90E-42CF-8D3A-C86376443D07}" type="presParOf" srcId="{F35B21DD-EE67-4331-8DE4-0B325BA55A67}" destId="{FE301E40-2F8D-4B89-989F-25CE0635618C}" srcOrd="0" destOrd="0" presId="urn:microsoft.com/office/officeart/2005/8/layout/hierarchy6"/>
    <dgm:cxn modelId="{089F4808-D577-4D91-AFCA-B3705D0E8FAA}" type="presParOf" srcId="{F35B21DD-EE67-4331-8DE4-0B325BA55A67}" destId="{55DFAD1C-864F-4F34-B58C-01E53C0DD6C8}" srcOrd="1" destOrd="0" presId="urn:microsoft.com/office/officeart/2005/8/layout/hierarchy6"/>
    <dgm:cxn modelId="{C8E199A6-260D-445B-9A6B-24FB78429303}" type="presParOf" srcId="{B9175354-72DF-44FF-8ABF-F744F9D86E36}" destId="{C552959E-82F0-4178-B4FB-5A73BE8C9DDA}" srcOrd="1" destOrd="0" presId="urn:microsoft.com/office/officeart/2005/8/layout/hierarchy6"/>
    <dgm:cxn modelId="{A056A5BD-8A2B-481E-A5ED-7CDCB7A20B1C}" type="presParOf" srcId="{C552959E-82F0-4178-B4FB-5A73BE8C9DDA}" destId="{DE84B449-831E-462D-B2ED-BA1911B09B34}" srcOrd="0" destOrd="0" presId="urn:microsoft.com/office/officeart/2005/8/layout/hierarchy6"/>
    <dgm:cxn modelId="{E26EDF12-19DE-4961-838C-C1DC0522BE88}" type="presParOf" srcId="{DE84B449-831E-462D-B2ED-BA1911B09B34}" destId="{4D5D454F-CA18-4080-9E1C-EF782D7C4965}" srcOrd="0" destOrd="0" presId="urn:microsoft.com/office/officeart/2005/8/layout/hierarchy6"/>
    <dgm:cxn modelId="{D2EC7638-EBC5-485E-887A-020C016CCAE5}" type="presParOf" srcId="{DE84B449-831E-462D-B2ED-BA1911B09B34}" destId="{0B30C5B4-4137-4202-B1FC-2038D6FA510F}" srcOrd="1" destOrd="0" presId="urn:microsoft.com/office/officeart/2005/8/layout/hierarchy6"/>
    <dgm:cxn modelId="{AC7E05E4-7AA0-4503-B0C9-B5DC7FFFB26D}" type="presParOf" srcId="{C552959E-82F0-4178-B4FB-5A73BE8C9DDA}" destId="{58E16279-1294-4686-A141-E0F8061A0BB9}" srcOrd="1" destOrd="0" presId="urn:microsoft.com/office/officeart/2005/8/layout/hierarchy6"/>
    <dgm:cxn modelId="{51B576DD-F442-4E09-BD53-54EC948F297D}" type="presParOf" srcId="{58E16279-1294-4686-A141-E0F8061A0BB9}" destId="{7C396E19-E6FA-40FB-99C5-BD0ED7BAFF77}" srcOrd="0" destOrd="0" presId="urn:microsoft.com/office/officeart/2005/8/layout/hierarchy6"/>
    <dgm:cxn modelId="{FC79B8A9-96B7-48EA-BA86-152FCD07153E}" type="presParOf" srcId="{C552959E-82F0-4178-B4FB-5A73BE8C9DDA}" destId="{EAA46C63-4DDE-4B61-B442-7C45A88C3178}" srcOrd="2" destOrd="0" presId="urn:microsoft.com/office/officeart/2005/8/layout/hierarchy6"/>
    <dgm:cxn modelId="{BEFE7440-D080-4389-BDA4-DA3CD9AF174D}" type="presParOf" srcId="{EAA46C63-4DDE-4B61-B442-7C45A88C3178}" destId="{DF7FCE30-5C62-44EB-9C3B-F549B8B47742}" srcOrd="0" destOrd="0" presId="urn:microsoft.com/office/officeart/2005/8/layout/hierarchy6"/>
    <dgm:cxn modelId="{A36D7238-5200-49EE-B944-9064991985B6}" type="presParOf" srcId="{EAA46C63-4DDE-4B61-B442-7C45A88C3178}" destId="{EDD06301-B371-4881-A638-91A33A1BEA3D}" srcOrd="1" destOrd="0" presId="urn:microsoft.com/office/officeart/2005/8/layout/hierarchy6"/>
    <dgm:cxn modelId="{925C8439-D168-44B9-8DA6-D1835494781F}" type="presParOf" srcId="{C552959E-82F0-4178-B4FB-5A73BE8C9DDA}" destId="{FA971C74-CAE9-4CC6-9264-E275AC3AC50B}" srcOrd="3" destOrd="0" presId="urn:microsoft.com/office/officeart/2005/8/layout/hierarchy6"/>
    <dgm:cxn modelId="{E236A468-D328-40C1-BA75-EBDACA710DC3}" type="presParOf" srcId="{FA971C74-CAE9-4CC6-9264-E275AC3AC50B}" destId="{6BE1AD59-9A4E-4EA3-AAE0-4E046D3154C9}" srcOrd="0" destOrd="0" presId="urn:microsoft.com/office/officeart/2005/8/layout/hierarchy6"/>
    <dgm:cxn modelId="{9E51484B-AE43-4CF0-8B14-6DCDC467252D}" type="presParOf" srcId="{C552959E-82F0-4178-B4FB-5A73BE8C9DDA}" destId="{87898872-F3A2-4010-9436-D6F6837B947F}" srcOrd="4" destOrd="0" presId="urn:microsoft.com/office/officeart/2005/8/layout/hierarchy6"/>
    <dgm:cxn modelId="{4D8C8D9C-C150-4496-8A42-FCC370821738}" type="presParOf" srcId="{87898872-F3A2-4010-9436-D6F6837B947F}" destId="{0D78CEE9-D245-4675-8BC4-DBC133B65E10}" srcOrd="0" destOrd="0" presId="urn:microsoft.com/office/officeart/2005/8/layout/hierarchy6"/>
    <dgm:cxn modelId="{F5B7CC13-7424-4B4A-B2FE-BEFED3682FCE}" type="presParOf" srcId="{87898872-F3A2-4010-9436-D6F6837B947F}" destId="{AC8D6823-7813-4798-B7D3-F0063D36DC4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78CEE9-D245-4675-8BC4-DBC133B65E10}">
      <dsp:nvSpPr>
        <dsp:cNvPr id="0" name=""/>
        <dsp:cNvSpPr/>
      </dsp:nvSpPr>
      <dsp:spPr>
        <a:xfrm>
          <a:off x="0" y="1635950"/>
          <a:ext cx="3733800" cy="5637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700" kern="1200" dirty="0" smtClean="0"/>
            <a:t>Stages</a:t>
          </a:r>
          <a:endParaRPr lang="en-GB" sz="1700" kern="1200" dirty="0"/>
        </a:p>
      </dsp:txBody>
      <dsp:txXfrm>
        <a:off x="0" y="1635950"/>
        <a:ext cx="1120140" cy="563716"/>
      </dsp:txXfrm>
    </dsp:sp>
    <dsp:sp modelId="{DF7FCE30-5C62-44EB-9C3B-F549B8B47742}">
      <dsp:nvSpPr>
        <dsp:cNvPr id="0" name=""/>
        <dsp:cNvSpPr/>
      </dsp:nvSpPr>
      <dsp:spPr>
        <a:xfrm>
          <a:off x="0" y="978281"/>
          <a:ext cx="3733800" cy="5637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700" kern="1200" dirty="0" smtClean="0"/>
            <a:t>Individuals</a:t>
          </a:r>
          <a:endParaRPr lang="en-GB" sz="1700" kern="1200" dirty="0"/>
        </a:p>
      </dsp:txBody>
      <dsp:txXfrm>
        <a:off x="0" y="978281"/>
        <a:ext cx="1120140" cy="563716"/>
      </dsp:txXfrm>
    </dsp:sp>
    <dsp:sp modelId="{4D5D454F-CA18-4080-9E1C-EF782D7C4965}">
      <dsp:nvSpPr>
        <dsp:cNvPr id="0" name=""/>
        <dsp:cNvSpPr/>
      </dsp:nvSpPr>
      <dsp:spPr>
        <a:xfrm>
          <a:off x="0" y="320612"/>
          <a:ext cx="3733800" cy="5637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700" kern="1200" dirty="0" smtClean="0"/>
            <a:t>Kinds</a:t>
          </a:r>
          <a:endParaRPr lang="en-GB" sz="1700" kern="1200" dirty="0"/>
        </a:p>
      </dsp:txBody>
      <dsp:txXfrm>
        <a:off x="0" y="320612"/>
        <a:ext cx="1120140" cy="563716"/>
      </dsp:txXfrm>
    </dsp:sp>
    <dsp:sp modelId="{702BB489-9314-4BB1-918F-318EC49424C2}">
      <dsp:nvSpPr>
        <dsp:cNvPr id="0" name=""/>
        <dsp:cNvSpPr/>
      </dsp:nvSpPr>
      <dsp:spPr>
        <a:xfrm>
          <a:off x="2266319" y="367589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Tiger</a:t>
          </a:r>
          <a:endParaRPr lang="en-GB" sz="2000" kern="1200" dirty="0"/>
        </a:p>
      </dsp:txBody>
      <dsp:txXfrm>
        <a:off x="2266319" y="367589"/>
        <a:ext cx="704645" cy="469763"/>
      </dsp:txXfrm>
    </dsp:sp>
    <dsp:sp modelId="{6AAA93D0-A0F4-402A-B9D7-E09DECE2A15E}">
      <dsp:nvSpPr>
        <dsp:cNvPr id="0" name=""/>
        <dsp:cNvSpPr/>
      </dsp:nvSpPr>
      <dsp:spPr>
        <a:xfrm>
          <a:off x="1931612" y="837352"/>
          <a:ext cx="687029" cy="187905"/>
        </a:xfrm>
        <a:custGeom>
          <a:avLst/>
          <a:gdLst/>
          <a:ahLst/>
          <a:cxnLst/>
          <a:rect l="0" t="0" r="0" b="0"/>
          <a:pathLst>
            <a:path>
              <a:moveTo>
                <a:pt x="687029" y="0"/>
              </a:moveTo>
              <a:lnTo>
                <a:pt x="687029" y="93952"/>
              </a:lnTo>
              <a:lnTo>
                <a:pt x="0" y="93952"/>
              </a:lnTo>
              <a:lnTo>
                <a:pt x="0" y="187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C6DD0-9055-4860-B8C0-FF9107A3DC49}">
      <dsp:nvSpPr>
        <dsp:cNvPr id="0" name=""/>
        <dsp:cNvSpPr/>
      </dsp:nvSpPr>
      <dsp:spPr>
        <a:xfrm>
          <a:off x="1579289" y="1025258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Hans</a:t>
          </a:r>
          <a:endParaRPr lang="en-GB" sz="2000" kern="1200" dirty="0"/>
        </a:p>
      </dsp:txBody>
      <dsp:txXfrm>
        <a:off x="1579289" y="1025258"/>
        <a:ext cx="704645" cy="469763"/>
      </dsp:txXfrm>
    </dsp:sp>
    <dsp:sp modelId="{81ADB26F-842E-4878-B568-5590D27819B6}">
      <dsp:nvSpPr>
        <dsp:cNvPr id="0" name=""/>
        <dsp:cNvSpPr/>
      </dsp:nvSpPr>
      <dsp:spPr>
        <a:xfrm>
          <a:off x="1473593" y="1495021"/>
          <a:ext cx="458019" cy="187905"/>
        </a:xfrm>
        <a:custGeom>
          <a:avLst/>
          <a:gdLst/>
          <a:ahLst/>
          <a:cxnLst/>
          <a:rect l="0" t="0" r="0" b="0"/>
          <a:pathLst>
            <a:path>
              <a:moveTo>
                <a:pt x="458019" y="0"/>
              </a:moveTo>
              <a:lnTo>
                <a:pt x="458019" y="93952"/>
              </a:lnTo>
              <a:lnTo>
                <a:pt x="0" y="93952"/>
              </a:lnTo>
              <a:lnTo>
                <a:pt x="0" y="187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A0F89-12EA-4663-9433-E598121E6C55}">
      <dsp:nvSpPr>
        <dsp:cNvPr id="0" name=""/>
        <dsp:cNvSpPr/>
      </dsp:nvSpPr>
      <dsp:spPr>
        <a:xfrm>
          <a:off x="1121270" y="1682927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s1</a:t>
          </a:r>
          <a:endParaRPr lang="en-GB" sz="2000" kern="1200" dirty="0"/>
        </a:p>
      </dsp:txBody>
      <dsp:txXfrm>
        <a:off x="1121270" y="1682927"/>
        <a:ext cx="704645" cy="469763"/>
      </dsp:txXfrm>
    </dsp:sp>
    <dsp:sp modelId="{C987FC16-037E-4188-B007-E15C3D5EE55D}">
      <dsp:nvSpPr>
        <dsp:cNvPr id="0" name=""/>
        <dsp:cNvSpPr/>
      </dsp:nvSpPr>
      <dsp:spPr>
        <a:xfrm>
          <a:off x="1931612" y="1495021"/>
          <a:ext cx="458019" cy="187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52"/>
              </a:lnTo>
              <a:lnTo>
                <a:pt x="458019" y="93952"/>
              </a:lnTo>
              <a:lnTo>
                <a:pt x="458019" y="187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ABB54-ED18-4F75-9BAD-75EFE1E1381B}">
      <dsp:nvSpPr>
        <dsp:cNvPr id="0" name=""/>
        <dsp:cNvSpPr/>
      </dsp:nvSpPr>
      <dsp:spPr>
        <a:xfrm>
          <a:off x="2037309" y="1682927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s2</a:t>
          </a:r>
          <a:endParaRPr lang="en-GB" sz="2000" kern="1200" dirty="0"/>
        </a:p>
      </dsp:txBody>
      <dsp:txXfrm>
        <a:off x="2037309" y="1682927"/>
        <a:ext cx="704645" cy="469763"/>
      </dsp:txXfrm>
    </dsp:sp>
    <dsp:sp modelId="{7A9BCE5A-8B94-4C32-ACB6-5D6641F3F7CF}">
      <dsp:nvSpPr>
        <dsp:cNvPr id="0" name=""/>
        <dsp:cNvSpPr/>
      </dsp:nvSpPr>
      <dsp:spPr>
        <a:xfrm>
          <a:off x="2618641" y="837352"/>
          <a:ext cx="687029" cy="187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52"/>
              </a:lnTo>
              <a:lnTo>
                <a:pt x="687029" y="93952"/>
              </a:lnTo>
              <a:lnTo>
                <a:pt x="687029" y="187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825A1-1530-4F49-A389-A6A2FAF76FC4}">
      <dsp:nvSpPr>
        <dsp:cNvPr id="0" name=""/>
        <dsp:cNvSpPr/>
      </dsp:nvSpPr>
      <dsp:spPr>
        <a:xfrm>
          <a:off x="2953348" y="1025258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Mack</a:t>
          </a:r>
          <a:endParaRPr lang="en-GB" sz="2000" kern="1200" dirty="0"/>
        </a:p>
      </dsp:txBody>
      <dsp:txXfrm>
        <a:off x="2953348" y="1025258"/>
        <a:ext cx="704645" cy="469763"/>
      </dsp:txXfrm>
    </dsp:sp>
    <dsp:sp modelId="{2C028659-9262-4423-806A-71AAACF3ABA7}">
      <dsp:nvSpPr>
        <dsp:cNvPr id="0" name=""/>
        <dsp:cNvSpPr/>
      </dsp:nvSpPr>
      <dsp:spPr>
        <a:xfrm>
          <a:off x="3259950" y="1495021"/>
          <a:ext cx="91440" cy="187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01E40-2F8D-4B89-989F-25CE0635618C}">
      <dsp:nvSpPr>
        <dsp:cNvPr id="0" name=""/>
        <dsp:cNvSpPr/>
      </dsp:nvSpPr>
      <dsp:spPr>
        <a:xfrm>
          <a:off x="2953348" y="1682927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...</a:t>
          </a:r>
          <a:endParaRPr lang="en-GB" sz="2000" kern="1200" dirty="0"/>
        </a:p>
      </dsp:txBody>
      <dsp:txXfrm>
        <a:off x="2953348" y="1682927"/>
        <a:ext cx="704645" cy="4697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78CEE9-D245-4675-8BC4-DBC133B65E10}">
      <dsp:nvSpPr>
        <dsp:cNvPr id="0" name=""/>
        <dsp:cNvSpPr/>
      </dsp:nvSpPr>
      <dsp:spPr>
        <a:xfrm>
          <a:off x="0" y="2772476"/>
          <a:ext cx="3733800" cy="5637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700" kern="1200" dirty="0" smtClean="0"/>
            <a:t>Stages</a:t>
          </a:r>
          <a:endParaRPr lang="en-GB" sz="1700" kern="1200" dirty="0"/>
        </a:p>
      </dsp:txBody>
      <dsp:txXfrm>
        <a:off x="0" y="2772476"/>
        <a:ext cx="1120140" cy="563716"/>
      </dsp:txXfrm>
    </dsp:sp>
    <dsp:sp modelId="{DF7FCE30-5C62-44EB-9C3B-F549B8B47742}">
      <dsp:nvSpPr>
        <dsp:cNvPr id="0" name=""/>
        <dsp:cNvSpPr/>
      </dsp:nvSpPr>
      <dsp:spPr>
        <a:xfrm>
          <a:off x="0" y="2114807"/>
          <a:ext cx="3733800" cy="5637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700" kern="1200" dirty="0" smtClean="0"/>
            <a:t>Individuals</a:t>
          </a:r>
          <a:endParaRPr lang="en-GB" sz="1700" kern="1200" dirty="0"/>
        </a:p>
      </dsp:txBody>
      <dsp:txXfrm>
        <a:off x="0" y="2114807"/>
        <a:ext cx="1120140" cy="563716"/>
      </dsp:txXfrm>
    </dsp:sp>
    <dsp:sp modelId="{4D5D454F-CA18-4080-9E1C-EF782D7C4965}">
      <dsp:nvSpPr>
        <dsp:cNvPr id="0" name=""/>
        <dsp:cNvSpPr/>
      </dsp:nvSpPr>
      <dsp:spPr>
        <a:xfrm>
          <a:off x="0" y="1457138"/>
          <a:ext cx="3733800" cy="5637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700" kern="1200" dirty="0" smtClean="0"/>
            <a:t>Kinds</a:t>
          </a:r>
          <a:endParaRPr lang="en-GB" sz="1700" kern="1200" dirty="0"/>
        </a:p>
      </dsp:txBody>
      <dsp:txXfrm>
        <a:off x="0" y="1457138"/>
        <a:ext cx="1120140" cy="563716"/>
      </dsp:txXfrm>
    </dsp:sp>
    <dsp:sp modelId="{702BB489-9314-4BB1-918F-318EC49424C2}">
      <dsp:nvSpPr>
        <dsp:cNvPr id="0" name=""/>
        <dsp:cNvSpPr/>
      </dsp:nvSpPr>
      <dsp:spPr>
        <a:xfrm>
          <a:off x="2266319" y="1504115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Tiger</a:t>
          </a:r>
          <a:endParaRPr lang="en-GB" sz="2000" kern="1200" dirty="0"/>
        </a:p>
      </dsp:txBody>
      <dsp:txXfrm>
        <a:off x="2266319" y="1504115"/>
        <a:ext cx="704645" cy="469763"/>
      </dsp:txXfrm>
    </dsp:sp>
    <dsp:sp modelId="{6AAA93D0-A0F4-402A-B9D7-E09DECE2A15E}">
      <dsp:nvSpPr>
        <dsp:cNvPr id="0" name=""/>
        <dsp:cNvSpPr/>
      </dsp:nvSpPr>
      <dsp:spPr>
        <a:xfrm>
          <a:off x="1931612" y="1973878"/>
          <a:ext cx="687029" cy="187905"/>
        </a:xfrm>
        <a:custGeom>
          <a:avLst/>
          <a:gdLst/>
          <a:ahLst/>
          <a:cxnLst/>
          <a:rect l="0" t="0" r="0" b="0"/>
          <a:pathLst>
            <a:path>
              <a:moveTo>
                <a:pt x="687029" y="0"/>
              </a:moveTo>
              <a:lnTo>
                <a:pt x="687029" y="93952"/>
              </a:lnTo>
              <a:lnTo>
                <a:pt x="0" y="93952"/>
              </a:lnTo>
              <a:lnTo>
                <a:pt x="0" y="187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C6DD0-9055-4860-B8C0-FF9107A3DC49}">
      <dsp:nvSpPr>
        <dsp:cNvPr id="0" name=""/>
        <dsp:cNvSpPr/>
      </dsp:nvSpPr>
      <dsp:spPr>
        <a:xfrm>
          <a:off x="1579289" y="2161784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Hans</a:t>
          </a:r>
          <a:endParaRPr lang="en-GB" sz="2000" kern="1200" dirty="0"/>
        </a:p>
      </dsp:txBody>
      <dsp:txXfrm>
        <a:off x="1579289" y="2161784"/>
        <a:ext cx="704645" cy="469763"/>
      </dsp:txXfrm>
    </dsp:sp>
    <dsp:sp modelId="{81ADB26F-842E-4878-B568-5590D27819B6}">
      <dsp:nvSpPr>
        <dsp:cNvPr id="0" name=""/>
        <dsp:cNvSpPr/>
      </dsp:nvSpPr>
      <dsp:spPr>
        <a:xfrm>
          <a:off x="1473593" y="2631547"/>
          <a:ext cx="458019" cy="187905"/>
        </a:xfrm>
        <a:custGeom>
          <a:avLst/>
          <a:gdLst/>
          <a:ahLst/>
          <a:cxnLst/>
          <a:rect l="0" t="0" r="0" b="0"/>
          <a:pathLst>
            <a:path>
              <a:moveTo>
                <a:pt x="458019" y="0"/>
              </a:moveTo>
              <a:lnTo>
                <a:pt x="458019" y="93952"/>
              </a:lnTo>
              <a:lnTo>
                <a:pt x="0" y="93952"/>
              </a:lnTo>
              <a:lnTo>
                <a:pt x="0" y="187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A0F89-12EA-4663-9433-E598121E6C55}">
      <dsp:nvSpPr>
        <dsp:cNvPr id="0" name=""/>
        <dsp:cNvSpPr/>
      </dsp:nvSpPr>
      <dsp:spPr>
        <a:xfrm>
          <a:off x="1121270" y="2819453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s1</a:t>
          </a:r>
          <a:endParaRPr lang="en-GB" sz="2000" kern="1200" dirty="0"/>
        </a:p>
      </dsp:txBody>
      <dsp:txXfrm>
        <a:off x="1121270" y="2819453"/>
        <a:ext cx="704645" cy="469763"/>
      </dsp:txXfrm>
    </dsp:sp>
    <dsp:sp modelId="{C987FC16-037E-4188-B007-E15C3D5EE55D}">
      <dsp:nvSpPr>
        <dsp:cNvPr id="0" name=""/>
        <dsp:cNvSpPr/>
      </dsp:nvSpPr>
      <dsp:spPr>
        <a:xfrm>
          <a:off x="1931612" y="2631547"/>
          <a:ext cx="458019" cy="187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52"/>
              </a:lnTo>
              <a:lnTo>
                <a:pt x="458019" y="93952"/>
              </a:lnTo>
              <a:lnTo>
                <a:pt x="458019" y="187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ABB54-ED18-4F75-9BAD-75EFE1E1381B}">
      <dsp:nvSpPr>
        <dsp:cNvPr id="0" name=""/>
        <dsp:cNvSpPr/>
      </dsp:nvSpPr>
      <dsp:spPr>
        <a:xfrm>
          <a:off x="2037309" y="2819453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s2</a:t>
          </a:r>
          <a:endParaRPr lang="en-GB" sz="2000" kern="1200" dirty="0"/>
        </a:p>
      </dsp:txBody>
      <dsp:txXfrm>
        <a:off x="2037309" y="2819453"/>
        <a:ext cx="704645" cy="469763"/>
      </dsp:txXfrm>
    </dsp:sp>
    <dsp:sp modelId="{7A9BCE5A-8B94-4C32-ACB6-5D6641F3F7CF}">
      <dsp:nvSpPr>
        <dsp:cNvPr id="0" name=""/>
        <dsp:cNvSpPr/>
      </dsp:nvSpPr>
      <dsp:spPr>
        <a:xfrm>
          <a:off x="2618641" y="1973878"/>
          <a:ext cx="687029" cy="187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52"/>
              </a:lnTo>
              <a:lnTo>
                <a:pt x="687029" y="93952"/>
              </a:lnTo>
              <a:lnTo>
                <a:pt x="687029" y="1879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825A1-1530-4F49-A389-A6A2FAF76FC4}">
      <dsp:nvSpPr>
        <dsp:cNvPr id="0" name=""/>
        <dsp:cNvSpPr/>
      </dsp:nvSpPr>
      <dsp:spPr>
        <a:xfrm>
          <a:off x="2953348" y="2161784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Mack</a:t>
          </a:r>
          <a:endParaRPr lang="en-GB" sz="2000" kern="1200" dirty="0"/>
        </a:p>
      </dsp:txBody>
      <dsp:txXfrm>
        <a:off x="2953348" y="2161784"/>
        <a:ext cx="704645" cy="469763"/>
      </dsp:txXfrm>
    </dsp:sp>
    <dsp:sp modelId="{2C028659-9262-4423-806A-71AAACF3ABA7}">
      <dsp:nvSpPr>
        <dsp:cNvPr id="0" name=""/>
        <dsp:cNvSpPr/>
      </dsp:nvSpPr>
      <dsp:spPr>
        <a:xfrm>
          <a:off x="3259950" y="2631547"/>
          <a:ext cx="91440" cy="1879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9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01E40-2F8D-4B89-989F-25CE0635618C}">
      <dsp:nvSpPr>
        <dsp:cNvPr id="0" name=""/>
        <dsp:cNvSpPr/>
      </dsp:nvSpPr>
      <dsp:spPr>
        <a:xfrm>
          <a:off x="2953348" y="2819453"/>
          <a:ext cx="704645" cy="46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2000" kern="1200" dirty="0" smtClean="0"/>
            <a:t>...</a:t>
          </a:r>
          <a:endParaRPr lang="en-GB" sz="2000" kern="1200" dirty="0"/>
        </a:p>
      </dsp:txBody>
      <dsp:txXfrm>
        <a:off x="2953348" y="2819453"/>
        <a:ext cx="704645" cy="469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28/03/2011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Digression: relative clauses (reminder)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sentence such as </a:t>
            </a:r>
            <a:r>
              <a:rPr lang="en-US" i="1" dirty="0" smtClean="0"/>
              <a:t>John is who Mary killed</a:t>
            </a:r>
            <a:endParaRPr lang="en-GB" i="1" dirty="0" smtClean="0"/>
          </a:p>
          <a:p>
            <a:pPr lvl="1"/>
            <a:r>
              <a:rPr lang="en-US" dirty="0" smtClean="0"/>
              <a:t>the phrase </a:t>
            </a:r>
            <a:r>
              <a:rPr lang="en-US" i="1" dirty="0" smtClean="0"/>
              <a:t>who Mary killed </a:t>
            </a:r>
            <a:r>
              <a:rPr lang="en-US" dirty="0" smtClean="0"/>
              <a:t>is also a predicate</a:t>
            </a:r>
          </a:p>
          <a:p>
            <a:pPr lvl="1"/>
            <a:r>
              <a:rPr lang="en-US" dirty="0" smtClean="0"/>
              <a:t>(i.e.  an unsaturated proposition, that yields a complete proposition when combining with </a:t>
            </a:r>
            <a:r>
              <a:rPr lang="en-US" i="1" dirty="0" smtClean="0"/>
              <a:t>John</a:t>
            </a:r>
            <a:r>
              <a:rPr lang="en-US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r>
              <a:rPr lang="en-US" dirty="0" smtClean="0"/>
              <a:t>We’ve dealt with the internal structure of this complex predicate by thinking of it as a property in the underlying logical form.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Relative clauses: a rough estimation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467544" y="3573016"/>
            <a:ext cx="3749040" cy="201473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Assume </a:t>
            </a:r>
            <a:r>
              <a:rPr lang="en-GB" i="1" dirty="0" smtClean="0"/>
              <a:t>who</a:t>
            </a:r>
            <a:r>
              <a:rPr lang="en-GB" dirty="0" smtClean="0"/>
              <a:t> has moved to the front of the sentence.</a:t>
            </a:r>
          </a:p>
          <a:p>
            <a:r>
              <a:rPr lang="en-GB" dirty="0" smtClean="0"/>
              <a:t>The underlying proposition is </a:t>
            </a:r>
            <a:r>
              <a:rPr lang="en-GB" i="1" dirty="0" smtClean="0"/>
              <a:t>Mary killed 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"/>
          </p:nvPr>
        </p:nvSpPr>
        <p:spPr>
          <a:xfrm>
            <a:off x="4355976" y="1556792"/>
            <a:ext cx="4327014" cy="48615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[[who Mary killed]] = the proposition that Mary killed </a:t>
            </a:r>
            <a:r>
              <a:rPr lang="en-US" u="sng" dirty="0" smtClean="0"/>
              <a:t>someone</a:t>
            </a:r>
            <a:endParaRPr lang="en-GB" dirty="0" smtClean="0"/>
          </a:p>
          <a:p>
            <a:pPr lvl="1"/>
            <a:r>
              <a:rPr lang="en-US" dirty="0" smtClean="0"/>
              <a:t>underlined part represents whatever’s missing and needs to saturate the proposition.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start with </a:t>
            </a:r>
            <a:r>
              <a:rPr lang="en-US" i="1" dirty="0" smtClean="0"/>
              <a:t>Mary killed e</a:t>
            </a:r>
            <a:r>
              <a:rPr lang="en-US" dirty="0" smtClean="0"/>
              <a:t>: the placeholder </a:t>
            </a:r>
            <a:r>
              <a:rPr lang="en-US" i="1" dirty="0" smtClean="0"/>
              <a:t>e</a:t>
            </a:r>
            <a:r>
              <a:rPr lang="en-US" i="1" baseline="-25000" dirty="0" smtClean="0"/>
              <a:t>i</a:t>
            </a:r>
            <a:r>
              <a:rPr lang="en-US" i="1" dirty="0" smtClean="0"/>
              <a:t>  </a:t>
            </a:r>
            <a:r>
              <a:rPr lang="en-US" dirty="0" smtClean="0"/>
              <a:t>temporarily saturates </a:t>
            </a:r>
            <a:r>
              <a:rPr lang="en-US" i="1" dirty="0" smtClean="0"/>
              <a:t>kill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add </a:t>
            </a:r>
            <a:r>
              <a:rPr lang="en-US" i="1" dirty="0" smtClean="0"/>
              <a:t>who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/>
              <a:t>who</a:t>
            </a:r>
            <a:r>
              <a:rPr lang="en-GB" dirty="0" smtClean="0"/>
              <a:t> indicates that the logical object of </a:t>
            </a:r>
            <a:r>
              <a:rPr lang="en-GB" i="1" dirty="0" smtClean="0"/>
              <a:t>kill</a:t>
            </a:r>
            <a:r>
              <a:rPr lang="en-GB" dirty="0" smtClean="0"/>
              <a:t> is no longer in place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this can be interpreted as an instruction to (re-)</a:t>
            </a:r>
            <a:r>
              <a:rPr lang="en-GB" dirty="0" err="1" smtClean="0"/>
              <a:t>unsaturate</a:t>
            </a:r>
            <a:r>
              <a:rPr lang="en-GB" dirty="0" smtClean="0"/>
              <a:t> </a:t>
            </a:r>
            <a:r>
              <a:rPr lang="en-GB" i="1" dirty="0" smtClean="0"/>
              <a:t>kill</a:t>
            </a:r>
            <a:r>
              <a:rPr lang="en-GB" dirty="0" smtClean="0"/>
              <a:t>, before combining it with an NP to saturate it.</a:t>
            </a:r>
            <a:endParaRPr lang="en-GB" dirty="0"/>
          </a:p>
        </p:txBody>
      </p:sp>
      <p:grpSp>
        <p:nvGrpSpPr>
          <p:cNvPr id="3" name="Group 20"/>
          <p:cNvGrpSpPr/>
          <p:nvPr/>
        </p:nvGrpSpPr>
        <p:grpSpPr>
          <a:xfrm>
            <a:off x="899592" y="1844824"/>
            <a:ext cx="3133212" cy="1718222"/>
            <a:chOff x="899592" y="1854794"/>
            <a:chExt cx="3133212" cy="1718222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122500" y="1854794"/>
              <a:ext cx="960288" cy="695431"/>
              <a:chOff x="891" y="436"/>
              <a:chExt cx="558" cy="279"/>
            </a:xfrm>
          </p:grpSpPr>
          <p:sp>
            <p:nvSpPr>
              <p:cNvPr id="71684" name="Freeform 4"/>
              <p:cNvSpPr>
                <a:spLocks/>
              </p:cNvSpPr>
              <p:nvPr/>
            </p:nvSpPr>
            <p:spPr bwMode="auto">
              <a:xfrm>
                <a:off x="891" y="436"/>
                <a:ext cx="558" cy="279"/>
              </a:xfrm>
              <a:custGeom>
                <a:avLst/>
                <a:gdLst/>
                <a:ahLst/>
                <a:cxnLst>
                  <a:cxn ang="0">
                    <a:pos x="0" y="279"/>
                  </a:cxn>
                  <a:cxn ang="0">
                    <a:pos x="558" y="0"/>
                  </a:cxn>
                </a:cxnLst>
                <a:rect l="0" t="0" r="r" b="b"/>
                <a:pathLst>
                  <a:path w="558" h="279">
                    <a:moveTo>
                      <a:pt x="0" y="279"/>
                    </a:moveTo>
                    <a:lnTo>
                      <a:pt x="558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82788" y="1854794"/>
              <a:ext cx="960288" cy="695431"/>
              <a:chOff x="1449" y="436"/>
              <a:chExt cx="558" cy="279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auto">
              <a:xfrm>
                <a:off x="1449" y="436"/>
                <a:ext cx="558" cy="279"/>
              </a:xfrm>
              <a:custGeom>
                <a:avLst/>
                <a:gdLst/>
                <a:ahLst/>
                <a:cxnLst>
                  <a:cxn ang="0">
                    <a:pos x="558" y="279"/>
                  </a:cxn>
                  <a:cxn ang="0">
                    <a:pos x="0" y="0"/>
                  </a:cxn>
                </a:cxnLst>
                <a:rect l="0" t="0" r="r" b="b"/>
                <a:pathLst>
                  <a:path w="558" h="279">
                    <a:moveTo>
                      <a:pt x="558" y="279"/>
                    </a:moveTo>
                    <a:lnTo>
                      <a:pt x="0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763688" y="2204864"/>
              <a:ext cx="801961" cy="580772"/>
              <a:chOff x="1541" y="715"/>
              <a:chExt cx="466" cy="233"/>
            </a:xfrm>
          </p:grpSpPr>
          <p:sp>
            <p:nvSpPr>
              <p:cNvPr id="71688" name="Freeform 8"/>
              <p:cNvSpPr>
                <a:spLocks/>
              </p:cNvSpPr>
              <p:nvPr/>
            </p:nvSpPr>
            <p:spPr bwMode="auto">
              <a:xfrm>
                <a:off x="1541" y="715"/>
                <a:ext cx="466" cy="233"/>
              </a:xfrm>
              <a:custGeom>
                <a:avLst/>
                <a:gdLst/>
                <a:ahLst/>
                <a:cxnLst>
                  <a:cxn ang="0">
                    <a:pos x="0" y="233"/>
                  </a:cxn>
                  <a:cxn ang="0">
                    <a:pos x="466" y="0"/>
                  </a:cxn>
                </a:cxnLst>
                <a:rect l="0" t="0" r="r" b="b"/>
                <a:pathLst>
                  <a:path w="466" h="233">
                    <a:moveTo>
                      <a:pt x="0" y="233"/>
                    </a:moveTo>
                    <a:lnTo>
                      <a:pt x="466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3043075" y="2550225"/>
              <a:ext cx="801961" cy="580772"/>
              <a:chOff x="2007" y="715"/>
              <a:chExt cx="466" cy="233"/>
            </a:xfrm>
          </p:grpSpPr>
          <p:sp>
            <p:nvSpPr>
              <p:cNvPr id="71690" name="Freeform 10"/>
              <p:cNvSpPr>
                <a:spLocks/>
              </p:cNvSpPr>
              <p:nvPr/>
            </p:nvSpPr>
            <p:spPr bwMode="auto">
              <a:xfrm>
                <a:off x="2007" y="715"/>
                <a:ext cx="466" cy="233"/>
              </a:xfrm>
              <a:custGeom>
                <a:avLst/>
                <a:gdLst/>
                <a:ahLst/>
                <a:cxnLst>
                  <a:cxn ang="0">
                    <a:pos x="466" y="233"/>
                  </a:cxn>
                  <a:cxn ang="0">
                    <a:pos x="0" y="0"/>
                  </a:cxn>
                </a:cxnLst>
                <a:rect l="0" t="0" r="r" b="b"/>
                <a:pathLst>
                  <a:path w="466" h="233">
                    <a:moveTo>
                      <a:pt x="466" y="233"/>
                    </a:moveTo>
                    <a:lnTo>
                      <a:pt x="0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899592" y="2564904"/>
              <a:ext cx="4782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who</a:t>
              </a:r>
              <a:endParaRPr lang="en-GB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47664" y="2852936"/>
              <a:ext cx="579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Mary</a:t>
              </a:r>
              <a:endParaRPr lang="en-GB" i="1" dirty="0"/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2473895" y="2704212"/>
              <a:ext cx="801961" cy="580772"/>
              <a:chOff x="1541" y="715"/>
              <a:chExt cx="466" cy="233"/>
            </a:xfrm>
          </p:grpSpPr>
          <p:sp>
            <p:nvSpPr>
              <p:cNvPr id="18" name="Freeform 8"/>
              <p:cNvSpPr>
                <a:spLocks/>
              </p:cNvSpPr>
              <p:nvPr/>
            </p:nvSpPr>
            <p:spPr bwMode="auto">
              <a:xfrm>
                <a:off x="1541" y="715"/>
                <a:ext cx="466" cy="233"/>
              </a:xfrm>
              <a:custGeom>
                <a:avLst/>
                <a:gdLst/>
                <a:ahLst/>
                <a:cxnLst>
                  <a:cxn ang="0">
                    <a:pos x="0" y="233"/>
                  </a:cxn>
                  <a:cxn ang="0">
                    <a:pos x="466" y="0"/>
                  </a:cxn>
                </a:cxnLst>
                <a:rect l="0" t="0" r="r" b="b"/>
                <a:pathLst>
                  <a:path w="466" h="233">
                    <a:moveTo>
                      <a:pt x="0" y="233"/>
                    </a:moveTo>
                    <a:lnTo>
                      <a:pt x="466" y="0"/>
                    </a:lnTo>
                  </a:path>
                </a:pathLst>
              </a:custGeom>
              <a:noFill/>
              <a:ln w="506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192795" y="3203684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killed</a:t>
              </a:r>
              <a:endParaRPr lang="en-GB" i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39134" y="3068960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e</a:t>
              </a:r>
              <a:r>
                <a:rPr lang="en-US" i="1" baseline="-25000" dirty="0" smtClean="0"/>
                <a:t>i</a:t>
              </a:r>
              <a:endParaRPr lang="en-GB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Towards an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557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i="1" dirty="0" smtClean="0"/>
              <a:t>Only John loves his mother.</a:t>
            </a:r>
          </a:p>
          <a:p>
            <a:r>
              <a:rPr lang="en-GB" dirty="0" smtClean="0"/>
              <a:t>In this example, </a:t>
            </a:r>
            <a:r>
              <a:rPr lang="en-GB" i="1" dirty="0" smtClean="0"/>
              <a:t>Only John</a:t>
            </a:r>
            <a:r>
              <a:rPr lang="en-GB" dirty="0" smtClean="0"/>
              <a:t> is binding the variable </a:t>
            </a:r>
            <a:r>
              <a:rPr lang="en-GB" i="1" dirty="0" smtClean="0"/>
              <a:t>his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mt-MT" dirty="0" smtClean="0"/>
              <a:t>variable assignment can’t always depend on context. Sometimes, it’s down to grammar and semantics.</a:t>
            </a:r>
          </a:p>
          <a:p>
            <a:r>
              <a:rPr lang="mt-MT" dirty="0" smtClean="0"/>
              <a:t>We can think of </a:t>
            </a:r>
            <a:r>
              <a:rPr lang="mt-MT" i="1" dirty="0" smtClean="0"/>
              <a:t>Only John loves his mother</a:t>
            </a:r>
            <a:r>
              <a:rPr lang="mt-MT" dirty="0" smtClean="0"/>
              <a:t> along these lines: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081" y="4067780"/>
            <a:ext cx="31535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mother.</a:t>
            </a:r>
          </a:p>
          <a:p>
            <a:pPr algn="ctr">
              <a:buNone/>
            </a:pPr>
            <a:r>
              <a:rPr lang="mt-MT" sz="2200" i="1" dirty="0" smtClean="0"/>
              <a:t>=</a:t>
            </a:r>
          </a:p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</a:t>
            </a:r>
            <a:r>
              <a:rPr lang="en-GB" sz="2200" i="1" dirty="0" smtClean="0"/>
              <a:t>[e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mother]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4860032" y="428380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4860033" y="493187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12160" y="4067780"/>
            <a:ext cx="126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Surface form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4778568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Underlying logical form</a:t>
            </a:r>
            <a:endParaRPr lang="en-GB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3419872" y="4355812"/>
            <a:ext cx="216024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650957" y="5507940"/>
            <a:ext cx="378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property, which we predicate of </a:t>
            </a:r>
            <a:r>
              <a:rPr lang="en-GB" i="1" dirty="0" smtClean="0"/>
              <a:t>only John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212976"/>
            <a:ext cx="7772400" cy="2806824"/>
          </a:xfrm>
        </p:spPr>
        <p:txBody>
          <a:bodyPr/>
          <a:lstStyle/>
          <a:p>
            <a:r>
              <a:rPr lang="en-GB" dirty="0" smtClean="0"/>
              <a:t>If the bracketed part is a property, then it’s an unsaturated proposition: something like </a:t>
            </a:r>
            <a:r>
              <a:rPr lang="en-GB" i="1" dirty="0" smtClean="0"/>
              <a:t>love-his-mother(x)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variable </a:t>
            </a:r>
            <a:r>
              <a:rPr lang="en-GB" i="1" dirty="0" smtClean="0"/>
              <a:t>x</a:t>
            </a:r>
            <a:r>
              <a:rPr lang="en-GB" dirty="0" smtClean="0"/>
              <a:t> plays a dual role as shown in the diagram:</a:t>
            </a:r>
          </a:p>
          <a:p>
            <a:pPr lvl="1"/>
            <a:r>
              <a:rPr lang="en-GB" dirty="0" smtClean="0"/>
              <a:t>the one who loves (the subject </a:t>
            </a:r>
            <a:r>
              <a:rPr lang="en-GB" i="1" dirty="0" smtClean="0"/>
              <a:t>e</a:t>
            </a:r>
            <a:r>
              <a:rPr lang="mt-MT" i="1" baseline="-25000" dirty="0" smtClean="0"/>
              <a:t>1</a:t>
            </a:r>
            <a:r>
              <a:rPr lang="en-GB" i="1" dirty="0" smtClean="0"/>
              <a:t> </a:t>
            </a:r>
            <a:r>
              <a:rPr lang="en-GB" dirty="0" smtClean="0"/>
              <a:t>in the open proposition)</a:t>
            </a:r>
          </a:p>
          <a:p>
            <a:pPr lvl="1"/>
            <a:r>
              <a:rPr lang="en-GB" dirty="0" smtClean="0"/>
              <a:t>the person whose mother we’re talking about (</a:t>
            </a:r>
            <a:r>
              <a:rPr lang="en-GB" i="1" dirty="0" smtClean="0"/>
              <a:t>his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081" y="1340768"/>
            <a:ext cx="31535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mother.</a:t>
            </a:r>
          </a:p>
          <a:p>
            <a:pPr algn="ctr">
              <a:buNone/>
            </a:pPr>
            <a:r>
              <a:rPr lang="mt-MT" sz="2200" i="1" dirty="0" smtClean="0"/>
              <a:t>=</a:t>
            </a:r>
          </a:p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</a:t>
            </a:r>
            <a:r>
              <a:rPr lang="en-GB" sz="2200" i="1" dirty="0" smtClean="0"/>
              <a:t>[e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mother]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4860032" y="155679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4860033" y="220486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2160" y="1340768"/>
            <a:ext cx="126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Surface form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051556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Underlying logical form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419872" y="1628800"/>
            <a:ext cx="216024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987824" y="2636912"/>
            <a:ext cx="1113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property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212976"/>
            <a:ext cx="7772400" cy="280682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When we combine the property with </a:t>
            </a:r>
            <a:r>
              <a:rPr lang="en-GB" i="1" dirty="0" smtClean="0"/>
              <a:t>Only John</a:t>
            </a:r>
            <a:r>
              <a:rPr lang="en-GB" dirty="0" smtClean="0"/>
              <a:t> we get a proposition which:</a:t>
            </a:r>
          </a:p>
          <a:p>
            <a:pPr lvl="1"/>
            <a:r>
              <a:rPr lang="en-GB" dirty="0" smtClean="0"/>
              <a:t>Is true if </a:t>
            </a:r>
            <a:r>
              <a:rPr lang="en-GB" i="1" dirty="0" smtClean="0"/>
              <a:t>John</a:t>
            </a:r>
            <a:r>
              <a:rPr lang="en-GB" dirty="0" smtClean="0"/>
              <a:t> saturates the property </a:t>
            </a:r>
            <a:r>
              <a:rPr lang="en-GB" i="1" dirty="0" smtClean="0"/>
              <a:t>loves-his-mother</a:t>
            </a:r>
            <a:endParaRPr lang="en-GB" dirty="0" smtClean="0"/>
          </a:p>
          <a:p>
            <a:pPr lvl="1"/>
            <a:r>
              <a:rPr lang="en-GB" dirty="0" smtClean="0"/>
              <a:t>False otherwise.</a:t>
            </a:r>
          </a:p>
          <a:p>
            <a:r>
              <a:rPr lang="en-GB" dirty="0" smtClean="0"/>
              <a:t>This corresponds to our desired interpretation:</a:t>
            </a:r>
          </a:p>
          <a:p>
            <a:pPr lvl="1"/>
            <a:r>
              <a:rPr lang="en-GB" dirty="0" smtClean="0"/>
              <a:t>John likes his mother. For every other </a:t>
            </a:r>
            <a:r>
              <a:rPr lang="en-GB" i="1" dirty="0" smtClean="0"/>
              <a:t>x</a:t>
            </a:r>
            <a:r>
              <a:rPr lang="en-GB" dirty="0" smtClean="0"/>
              <a:t>, </a:t>
            </a:r>
            <a:r>
              <a:rPr lang="en-GB" i="1" dirty="0" smtClean="0"/>
              <a:t>x </a:t>
            </a:r>
            <a:r>
              <a:rPr lang="en-GB" dirty="0" smtClean="0"/>
              <a:t>doesn’t like </a:t>
            </a:r>
            <a:r>
              <a:rPr lang="en-GB" i="1" dirty="0" err="1" smtClean="0"/>
              <a:t>x’s</a:t>
            </a:r>
            <a:r>
              <a:rPr lang="en-GB" i="1" dirty="0" smtClean="0"/>
              <a:t> </a:t>
            </a:r>
            <a:r>
              <a:rPr lang="en-GB" dirty="0" smtClean="0"/>
              <a:t>mother.</a:t>
            </a:r>
          </a:p>
          <a:p>
            <a:r>
              <a:rPr lang="en-GB" dirty="0" smtClean="0"/>
              <a:t>Notice that here, the bound variable isn’t getting its meaning from a context outside of the sentence. There’s a semantic restriction on the interpretation of </a:t>
            </a:r>
            <a:r>
              <a:rPr lang="en-GB" i="1" dirty="0" smtClean="0"/>
              <a:t>his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080" y="1340768"/>
            <a:ext cx="31535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mother.</a:t>
            </a:r>
          </a:p>
          <a:p>
            <a:pPr algn="ctr">
              <a:buNone/>
            </a:pPr>
            <a:r>
              <a:rPr lang="mt-MT" sz="2200" i="1" dirty="0" smtClean="0"/>
              <a:t>=</a:t>
            </a:r>
          </a:p>
          <a:p>
            <a:pPr algn="ctr">
              <a:buNone/>
            </a:pPr>
            <a:r>
              <a:rPr lang="mt-MT" sz="2200" i="1" dirty="0" smtClean="0"/>
              <a:t>Only John</a:t>
            </a:r>
            <a:r>
              <a:rPr lang="mt-MT" sz="2200" i="1" baseline="-25000" dirty="0" smtClean="0"/>
              <a:t>1</a:t>
            </a:r>
            <a:r>
              <a:rPr lang="mt-MT" sz="2200" i="1" dirty="0" smtClean="0"/>
              <a:t> </a:t>
            </a:r>
            <a:r>
              <a:rPr lang="en-GB" sz="2200" i="1" dirty="0" smtClean="0"/>
              <a:t>[e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likes his</a:t>
            </a:r>
            <a:r>
              <a:rPr lang="mt-MT" sz="2200" i="1" baseline="-25000" dirty="0" smtClean="0"/>
              <a:t>1</a:t>
            </a:r>
            <a:r>
              <a:rPr lang="en-GB" sz="2200" i="1" dirty="0" smtClean="0"/>
              <a:t> mother]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4860032" y="155679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4860033" y="2204864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2160" y="1340768"/>
            <a:ext cx="126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Surface form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051556"/>
            <a:ext cx="219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Underlying logical form</a:t>
            </a:r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419872" y="1628800"/>
            <a:ext cx="216024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987824" y="2636912"/>
            <a:ext cx="1113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property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analyses?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So we seem to have two ways in which the assignment function for pronouns is determined:</a:t>
            </a:r>
          </a:p>
          <a:p>
            <a:pPr lvl="1"/>
            <a:r>
              <a:rPr lang="en-GB" dirty="0" smtClean="0"/>
              <a:t>Through context (</a:t>
            </a:r>
            <a:r>
              <a:rPr lang="en-GB" i="1" dirty="0" smtClean="0"/>
              <a:t>She likes him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Semantically, via grammar (</a:t>
            </a:r>
            <a:r>
              <a:rPr lang="en-GB" i="1" dirty="0" smtClean="0"/>
              <a:t>only John likes his mother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It seems we need both:</a:t>
            </a:r>
          </a:p>
          <a:p>
            <a:pPr lvl="1"/>
            <a:r>
              <a:rPr lang="en-GB" dirty="0" smtClean="0"/>
              <a:t>Sometimes pronouns obviously depend on context, when they don’t have linguistic antecedents:</a:t>
            </a:r>
          </a:p>
          <a:p>
            <a:pPr lvl="2"/>
            <a:r>
              <a:rPr lang="en-GB" i="1" dirty="0" smtClean="0"/>
              <a:t>It’s really ugly.</a:t>
            </a:r>
            <a:r>
              <a:rPr lang="en-GB" dirty="0" smtClean="0"/>
              <a:t> [Spoken by someone looking at a painting]</a:t>
            </a:r>
          </a:p>
          <a:p>
            <a:pPr lvl="1"/>
            <a:r>
              <a:rPr lang="en-GB" dirty="0" smtClean="0"/>
              <a:t>Binding also doesn’t seem to work across sentences:</a:t>
            </a:r>
          </a:p>
          <a:p>
            <a:pPr lvl="2"/>
            <a:r>
              <a:rPr lang="en-GB" i="1" dirty="0" smtClean="0"/>
              <a:t>Only John loves his mother. His father’s bad.</a:t>
            </a:r>
          </a:p>
          <a:p>
            <a:pPr lvl="2"/>
            <a:r>
              <a:rPr lang="en-GB" dirty="0" smtClean="0"/>
              <a:t>The second </a:t>
            </a:r>
            <a:r>
              <a:rPr lang="en-GB" i="1" dirty="0" smtClean="0"/>
              <a:t>his</a:t>
            </a:r>
            <a:r>
              <a:rPr lang="en-GB" dirty="0" smtClean="0"/>
              <a:t> takes </a:t>
            </a:r>
            <a:r>
              <a:rPr lang="en-GB" i="1" dirty="0" smtClean="0"/>
              <a:t>John</a:t>
            </a:r>
            <a:r>
              <a:rPr lang="en-GB" dirty="0" smtClean="0"/>
              <a:t> as antecedent. It doesn’t mean </a:t>
            </a:r>
            <a:r>
              <a:rPr lang="en-GB" i="1" dirty="0" smtClean="0"/>
              <a:t>Only John loves his mother and has a bad father</a:t>
            </a:r>
            <a:r>
              <a:rPr lang="en-GB" dirty="0" smtClean="0"/>
              <a:t>.</a:t>
            </a:r>
          </a:p>
          <a:p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about e-type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i="1" dirty="0" smtClean="0"/>
              <a:t>Few politicians admire Kennedy and they are very junior.</a:t>
            </a:r>
            <a:endParaRPr lang="en-GB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The politicians who admire Kennedy are few and they are junior. (And there are no other politicians who admire Kennedy)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#There are few junior politicians who admire Kennedy (but there may be senior ones who do).</a:t>
            </a:r>
          </a:p>
          <a:p>
            <a:pPr marL="777240" lvl="1" indent="-457200">
              <a:buFont typeface="+mj-lt"/>
              <a:buAutoNum type="arabicPeriod"/>
            </a:pPr>
            <a:endParaRPr lang="en-GB" dirty="0" smtClean="0"/>
          </a:p>
          <a:p>
            <a:r>
              <a:rPr lang="en-GB" dirty="0" smtClean="0"/>
              <a:t>Here, </a:t>
            </a:r>
            <a:r>
              <a:rPr lang="en-GB" i="1" dirty="0" smtClean="0"/>
              <a:t>they</a:t>
            </a:r>
            <a:r>
              <a:rPr lang="en-GB" dirty="0" smtClean="0"/>
              <a:t> can’t be a bound variable. Interpretation (2) is excluded.</a:t>
            </a:r>
          </a:p>
          <a:p>
            <a:r>
              <a:rPr lang="en-GB" dirty="0" smtClean="0"/>
              <a:t>It seems as if this is a case where the pronoun has some descriptive content:</a:t>
            </a:r>
          </a:p>
          <a:p>
            <a:pPr lvl="1"/>
            <a:r>
              <a:rPr lang="en-GB" i="1" dirty="0" smtClean="0"/>
              <a:t>they</a:t>
            </a:r>
            <a:r>
              <a:rPr lang="en-GB" dirty="0" smtClean="0"/>
              <a:t> = the politicians who admire Kennedy</a:t>
            </a:r>
          </a:p>
          <a:p>
            <a:pPr lvl="1"/>
            <a:r>
              <a:rPr lang="en-GB" dirty="0" smtClean="0"/>
              <a:t>So maybe this pronoun is unlike the others? I.e. Maybe we don’t have variable binding here?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about e-type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pPr algn="ctr">
              <a:buNone/>
            </a:pPr>
            <a:r>
              <a:rPr lang="en-GB" i="1" dirty="0" smtClean="0"/>
              <a:t>Few politicians admire Kennedy and they are very junior</a:t>
            </a:r>
            <a:endParaRPr lang="en-GB" dirty="0" smtClean="0"/>
          </a:p>
          <a:p>
            <a:r>
              <a:rPr lang="en-GB" dirty="0" smtClean="0"/>
              <a:t>We can account for this in two ways: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Treat </a:t>
            </a:r>
            <a:r>
              <a:rPr lang="en-GB" i="1" dirty="0" smtClean="0"/>
              <a:t>they</a:t>
            </a:r>
            <a:r>
              <a:rPr lang="en-GB" dirty="0" smtClean="0"/>
              <a:t> on a par with purely referential uses (</a:t>
            </a:r>
            <a:r>
              <a:rPr lang="en-GB" i="1" dirty="0" smtClean="0"/>
              <a:t>It’s really ugly</a:t>
            </a:r>
            <a:r>
              <a:rPr lang="en-GB" dirty="0" smtClean="0"/>
              <a:t>), where we have an assignment function that assigns the variable </a:t>
            </a:r>
            <a:r>
              <a:rPr lang="en-GB" i="1" dirty="0" smtClean="0"/>
              <a:t>they</a:t>
            </a:r>
            <a:r>
              <a:rPr lang="en-GB" dirty="0" smtClean="0"/>
              <a:t> to “those politicians who admire Kennedy”.</a:t>
            </a:r>
          </a:p>
          <a:p>
            <a:pPr lvl="2"/>
            <a:r>
              <a:rPr lang="en-GB" dirty="0" smtClean="0"/>
              <a:t>This turns the pronoun interpretation into a pragmatic issue. It  leaves open the question of how the function actually determines that this is the right interpretation.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Assume that </a:t>
            </a:r>
            <a:r>
              <a:rPr lang="en-GB" i="1" dirty="0" smtClean="0"/>
              <a:t>they</a:t>
            </a:r>
            <a:r>
              <a:rPr lang="en-GB" dirty="0" smtClean="0"/>
              <a:t> is (semantically) interpreted as “the politicians who admire Kennedy”</a:t>
            </a:r>
          </a:p>
          <a:p>
            <a:pPr marL="1051560" lvl="2" indent="-457200"/>
            <a:r>
              <a:rPr lang="en-GB" dirty="0" smtClean="0"/>
              <a:t>This is the position known as the “E-type” theory.</a:t>
            </a:r>
          </a:p>
          <a:p>
            <a:pPr marL="1051560" lvl="2" indent="-457200"/>
            <a:r>
              <a:rPr lang="en-GB" dirty="0" smtClean="0"/>
              <a:t>Under this theory, these kinds of pronouns aren’t just variables.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E-type pronouns: other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E-Type theory has been used to explain examples like these:</a:t>
            </a:r>
          </a:p>
          <a:p>
            <a:pPr lvl="1"/>
            <a:r>
              <a:rPr lang="en-GB" i="1" dirty="0" smtClean="0"/>
              <a:t>Every girl who deserved </a:t>
            </a:r>
            <a:r>
              <a:rPr lang="en-GB" i="1" u="sng" dirty="0" smtClean="0"/>
              <a:t>it</a:t>
            </a:r>
            <a:r>
              <a:rPr lang="en-GB" i="1" dirty="0" smtClean="0"/>
              <a:t> won the prize she wanted.</a:t>
            </a:r>
          </a:p>
          <a:p>
            <a:pPr lvl="1"/>
            <a:r>
              <a:rPr lang="en-GB" dirty="0" smtClean="0"/>
              <a:t>Here </a:t>
            </a:r>
            <a:r>
              <a:rPr lang="en-GB" i="1" dirty="0" smtClean="0"/>
              <a:t>it</a:t>
            </a:r>
            <a:r>
              <a:rPr lang="en-GB" dirty="0" smtClean="0"/>
              <a:t> seems to mean “the prize she wanted”.</a:t>
            </a:r>
          </a:p>
          <a:p>
            <a:pPr lvl="1"/>
            <a:r>
              <a:rPr lang="en-GB" dirty="0" smtClean="0"/>
              <a:t>It’s not referring to a particular prize – the specific prize changes depending on who the girl is we’re talking about.</a:t>
            </a:r>
          </a:p>
          <a:p>
            <a:pPr lvl="1"/>
            <a:r>
              <a:rPr lang="en-GB" dirty="0" smtClean="0"/>
              <a:t>So there’s no specific prize that the assignment function can bind the pronoun to.</a:t>
            </a:r>
          </a:p>
          <a:p>
            <a:r>
              <a:rPr lang="en-GB" dirty="0" smtClean="0"/>
              <a:t>But notice: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it = the prize she wanted</a:t>
            </a:r>
            <a:endParaRPr lang="en-GB" dirty="0" smtClean="0"/>
          </a:p>
          <a:p>
            <a:pPr lvl="1"/>
            <a:r>
              <a:rPr lang="en-GB" dirty="0" smtClean="0"/>
              <a:t>Then we have a pronoun (</a:t>
            </a:r>
            <a:r>
              <a:rPr lang="en-GB" i="1" dirty="0" smtClean="0"/>
              <a:t>she</a:t>
            </a:r>
            <a:r>
              <a:rPr lang="en-GB" dirty="0" smtClean="0"/>
              <a:t>) inside the meaning of the pronoun </a:t>
            </a:r>
            <a:r>
              <a:rPr lang="en-GB" i="1" dirty="0" smtClean="0"/>
              <a:t>it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This pronoun would be bound by </a:t>
            </a:r>
            <a:r>
              <a:rPr lang="en-GB" i="1" dirty="0" smtClean="0"/>
              <a:t>every girl</a:t>
            </a:r>
            <a:r>
              <a:rPr lang="en-GB" dirty="0" smtClean="0"/>
              <a:t> in our example.</a:t>
            </a:r>
          </a:p>
          <a:p>
            <a:pPr lvl="1"/>
            <a:r>
              <a:rPr lang="en-GB" dirty="0" smtClean="0"/>
              <a:t>So even if the pronoun </a:t>
            </a:r>
            <a:r>
              <a:rPr lang="en-GB" i="1" dirty="0" smtClean="0"/>
              <a:t>it</a:t>
            </a:r>
            <a:r>
              <a:rPr lang="en-GB" dirty="0" smtClean="0"/>
              <a:t> isn’t just a variable, its meaning must itself contain a variable!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Plurals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 finish our discussion of referring expressions</a:t>
            </a:r>
          </a:p>
          <a:p>
            <a:pPr lvl="1"/>
            <a:r>
              <a:rPr lang="mt-MT" dirty="0" smtClean="0"/>
              <a:t>How pronouns work.</a:t>
            </a:r>
          </a:p>
          <a:p>
            <a:pPr lvl="1"/>
            <a:r>
              <a:rPr lang="mt-MT" dirty="0" smtClean="0"/>
              <a:t>Plural reference.</a:t>
            </a:r>
          </a:p>
          <a:p>
            <a:pPr lvl="1"/>
            <a:r>
              <a:rPr lang="mt-MT" dirty="0" smtClean="0"/>
              <a:t>Generic reference</a:t>
            </a:r>
          </a:p>
          <a:p>
            <a:pPr lvl="1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Plural NPs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For our purposes, a plural NP is an NP that denotes several individuals. This includes both morphologically plural and conjoined NPs:</a:t>
            </a:r>
          </a:p>
          <a:p>
            <a:pPr lvl="1"/>
            <a:r>
              <a:rPr lang="en-GB" i="1" dirty="0" smtClean="0"/>
              <a:t>John and Bill</a:t>
            </a:r>
          </a:p>
          <a:p>
            <a:pPr lvl="1"/>
            <a:r>
              <a:rPr lang="en-GB" i="1" dirty="0" smtClean="0"/>
              <a:t>the horses</a:t>
            </a:r>
          </a:p>
          <a:p>
            <a:pPr lvl="1"/>
            <a:r>
              <a:rPr lang="en-GB" i="1" dirty="0" smtClean="0"/>
              <a:t>e</a:t>
            </a:r>
            <a:r>
              <a:rPr lang="en-GB" i="1" dirty="0" smtClean="0"/>
              <a:t>tc</a:t>
            </a:r>
            <a:endParaRPr lang="en-GB" i="1" dirty="0" smtClean="0"/>
          </a:p>
          <a:p>
            <a:pPr lvl="1"/>
            <a:endParaRPr lang="en-GB" i="1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How can we account, semantically, for plural predicates? What is the difference between:</a:t>
            </a:r>
          </a:p>
          <a:p>
            <a:pPr lvl="1"/>
            <a:r>
              <a:rPr lang="en-GB" i="1" dirty="0" smtClean="0"/>
              <a:t>horse – horses </a:t>
            </a:r>
          </a:p>
          <a:p>
            <a:pPr lvl="1"/>
            <a:r>
              <a:rPr lang="en-GB" i="1" dirty="0" smtClean="0"/>
              <a:t>girl – girls </a:t>
            </a:r>
          </a:p>
          <a:p>
            <a:pPr lvl="1"/>
            <a:r>
              <a:rPr lang="en-GB" dirty="0" smtClean="0"/>
              <a:t>e</a:t>
            </a:r>
            <a:r>
              <a:rPr lang="en-GB" dirty="0" smtClean="0"/>
              <a:t>tc</a:t>
            </a:r>
            <a:r>
              <a:rPr lang="en-GB" dirty="0" smtClean="0"/>
              <a:t>?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Plurals and predication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85000" lnSpcReduction="20000"/>
          </a:bodyPr>
          <a:lstStyle/>
          <a:p>
            <a:r>
              <a:rPr lang="mt-MT" dirty="0" smtClean="0"/>
              <a:t>Consider:</a:t>
            </a:r>
          </a:p>
          <a:p>
            <a:pPr lvl="1"/>
            <a:r>
              <a:rPr lang="mt-MT" i="1" dirty="0" smtClean="0"/>
              <a:t>The horse ran</a:t>
            </a:r>
          </a:p>
          <a:p>
            <a:pPr lvl="1"/>
            <a:r>
              <a:rPr lang="mt-MT" i="1" dirty="0" smtClean="0"/>
              <a:t>The horses ran</a:t>
            </a:r>
          </a:p>
          <a:p>
            <a:endParaRPr lang="mt-MT" dirty="0" smtClean="0"/>
          </a:p>
          <a:p>
            <a:r>
              <a:rPr lang="mt-MT" dirty="0" smtClean="0"/>
              <a:t>We’ve thought of </a:t>
            </a:r>
            <a:r>
              <a:rPr lang="mt-MT" i="1" dirty="0" smtClean="0"/>
              <a:t>run</a:t>
            </a:r>
            <a:r>
              <a:rPr lang="mt-MT" dirty="0" smtClean="0"/>
              <a:t> as a predicate and analysed it as a property (type &lt;e,t&gt;). So it requires an individual to saturate </a:t>
            </a:r>
            <a:r>
              <a:rPr lang="mt-MT" dirty="0" smtClean="0"/>
              <a:t>it.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With </a:t>
            </a:r>
            <a:r>
              <a:rPr lang="en-GB" i="1" dirty="0" smtClean="0"/>
              <a:t>the horse</a:t>
            </a:r>
            <a:r>
              <a:rPr lang="en-GB" dirty="0" smtClean="0"/>
              <a:t>, we know what to do: the predicate horse denotes a set of individuals; the definite article turns the predicate into a reference to the most salient one (type </a:t>
            </a:r>
            <a:r>
              <a:rPr lang="en-GB" i="1" dirty="0" smtClean="0"/>
              <a:t>e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mt-MT" dirty="0" smtClean="0"/>
              <a:t>How </a:t>
            </a:r>
            <a:r>
              <a:rPr lang="mt-MT" dirty="0" smtClean="0"/>
              <a:t>do we deal with the plural? </a:t>
            </a:r>
            <a:endParaRPr lang="en-GB" dirty="0" smtClean="0"/>
          </a:p>
          <a:p>
            <a:pPr lvl="1"/>
            <a:r>
              <a:rPr lang="en-GB" i="1" dirty="0" smtClean="0"/>
              <a:t>Horses</a:t>
            </a:r>
            <a:r>
              <a:rPr lang="en-GB" dirty="0" smtClean="0"/>
              <a:t> can’t just denote a set of individuals (otherwise, </a:t>
            </a:r>
            <a:r>
              <a:rPr lang="en-GB" i="1" dirty="0" smtClean="0"/>
              <a:t>the horses</a:t>
            </a:r>
            <a:r>
              <a:rPr lang="en-GB" dirty="0" smtClean="0"/>
              <a:t> would be an individual)</a:t>
            </a:r>
            <a:endParaRPr lang="mt-MT" i="1" dirty="0" smtClean="0"/>
          </a:p>
          <a:p>
            <a:pPr lvl="1"/>
            <a:r>
              <a:rPr lang="mt-MT" dirty="0" smtClean="0"/>
              <a:t>An idea (due to Godehard Link, 1983) is to think of plural</a:t>
            </a:r>
            <a:r>
              <a:rPr lang="en-GB" dirty="0" smtClean="0"/>
              <a:t>s</a:t>
            </a:r>
            <a:r>
              <a:rPr lang="mt-MT" dirty="0" smtClean="0"/>
              <a:t> as denoting a </a:t>
            </a:r>
            <a:r>
              <a:rPr lang="en-GB" b="1" dirty="0" smtClean="0">
                <a:solidFill>
                  <a:schemeClr val="accent1"/>
                </a:solidFill>
              </a:rPr>
              <a:t>plural individual or s</a:t>
            </a:r>
            <a:r>
              <a:rPr lang="mt-MT" b="1" dirty="0" smtClean="0">
                <a:solidFill>
                  <a:schemeClr val="accent1"/>
                </a:solidFill>
              </a:rPr>
              <a:t>um</a:t>
            </a:r>
            <a:r>
              <a:rPr lang="mt-MT" dirty="0" smtClean="0"/>
              <a:t> </a:t>
            </a:r>
            <a:r>
              <a:rPr lang="mt-MT" dirty="0" smtClean="0"/>
              <a:t>– an individual made up of parts.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Revising our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20000"/>
          </a:bodyPr>
          <a:lstStyle/>
          <a:p>
            <a:r>
              <a:rPr lang="mt-MT" dirty="0" smtClean="0"/>
              <a:t>What is the meaning of </a:t>
            </a:r>
            <a:r>
              <a:rPr lang="mt-MT" i="1" dirty="0" smtClean="0"/>
              <a:t>horses</a:t>
            </a:r>
            <a:r>
              <a:rPr lang="mt-MT" dirty="0" smtClean="0"/>
              <a:t>?</a:t>
            </a:r>
          </a:p>
          <a:p>
            <a:pPr lvl="1"/>
            <a:r>
              <a:rPr lang="mt-MT" dirty="0" smtClean="0"/>
              <a:t>Of course, this depends on the model (world) in which we’re carrying out our interpretation.</a:t>
            </a:r>
          </a:p>
          <a:p>
            <a:pPr lvl="1"/>
            <a:r>
              <a:rPr lang="en-GB" dirty="0" smtClean="0"/>
              <a:t>Assume </a:t>
            </a:r>
            <a:r>
              <a:rPr lang="mt-MT" dirty="0" smtClean="0"/>
              <a:t>a </a:t>
            </a:r>
            <a:r>
              <a:rPr lang="en-GB" dirty="0" smtClean="0"/>
              <a:t>model M</a:t>
            </a:r>
            <a:r>
              <a:rPr lang="mt-MT" dirty="0" smtClean="0"/>
              <a:t> </a:t>
            </a:r>
            <a:r>
              <a:rPr lang="en-GB" dirty="0" smtClean="0"/>
              <a:t>with</a:t>
            </a:r>
            <a:r>
              <a:rPr lang="mt-MT" dirty="0" smtClean="0"/>
              <a:t> only three horses: </a:t>
            </a:r>
            <a:r>
              <a:rPr lang="en-GB" dirty="0" smtClean="0"/>
              <a:t>{</a:t>
            </a:r>
            <a:r>
              <a:rPr lang="mt-MT" dirty="0" smtClean="0"/>
              <a:t>A, B, C</a:t>
            </a:r>
            <a:r>
              <a:rPr lang="en-GB" dirty="0" smtClean="0"/>
              <a:t>}</a:t>
            </a:r>
          </a:p>
          <a:p>
            <a:endParaRPr lang="en-GB" dirty="0" smtClean="0"/>
          </a:p>
          <a:p>
            <a:r>
              <a:rPr lang="en-GB" dirty="0" smtClean="0"/>
              <a:t>[[horse]]</a:t>
            </a:r>
            <a:r>
              <a:rPr lang="en-GB" baseline="30000" dirty="0" smtClean="0"/>
              <a:t>M</a:t>
            </a:r>
            <a:r>
              <a:rPr lang="en-GB" dirty="0" smtClean="0"/>
              <a:t> = {A,B,C}	</a:t>
            </a:r>
          </a:p>
          <a:p>
            <a:pPr lvl="1"/>
            <a:r>
              <a:rPr lang="en-GB" dirty="0" smtClean="0"/>
              <a:t>The meaning of singular </a:t>
            </a:r>
            <a:r>
              <a:rPr lang="en-GB" i="1" dirty="0" smtClean="0"/>
              <a:t>horse</a:t>
            </a:r>
            <a:r>
              <a:rPr lang="en-GB" dirty="0" smtClean="0"/>
              <a:t> is just the set </a:t>
            </a:r>
            <a:r>
              <a:rPr lang="en-GB" dirty="0" smtClean="0"/>
              <a:t>of individual </a:t>
            </a:r>
            <a:r>
              <a:rPr lang="en-GB" dirty="0" smtClean="0"/>
              <a:t>horses as usual.</a:t>
            </a:r>
          </a:p>
          <a:p>
            <a:endParaRPr lang="en-GB" dirty="0" smtClean="0"/>
          </a:p>
          <a:p>
            <a:r>
              <a:rPr lang="en-GB" dirty="0" smtClean="0"/>
              <a:t>[[horses]]</a:t>
            </a:r>
            <a:r>
              <a:rPr lang="en-GB" baseline="30000" dirty="0" smtClean="0"/>
              <a:t>M</a:t>
            </a:r>
            <a:r>
              <a:rPr lang="en-GB" dirty="0" smtClean="0"/>
              <a:t> = the set of plural individuals formed from the set of horses = {A+B,B+C,A+C,A+B+C}</a:t>
            </a:r>
          </a:p>
          <a:p>
            <a:pPr lvl="1"/>
            <a:r>
              <a:rPr lang="en-GB" dirty="0" smtClean="0"/>
              <a:t>In other words, the extension of a semantically plural predicate </a:t>
            </a:r>
            <a:r>
              <a:rPr lang="en-GB" dirty="0" smtClean="0"/>
              <a:t>involves:</a:t>
            </a:r>
          </a:p>
          <a:p>
            <a:pPr lvl="2"/>
            <a:r>
              <a:rPr lang="en-GB" dirty="0" smtClean="0"/>
              <a:t>taking </a:t>
            </a:r>
            <a:r>
              <a:rPr lang="en-GB" dirty="0" smtClean="0"/>
              <a:t>the individuals in the singular </a:t>
            </a:r>
            <a:r>
              <a:rPr lang="en-GB" dirty="0" smtClean="0"/>
              <a:t>extension;</a:t>
            </a:r>
          </a:p>
          <a:p>
            <a:pPr lvl="2"/>
            <a:r>
              <a:rPr lang="en-GB" dirty="0" smtClean="0"/>
              <a:t>creating </a:t>
            </a:r>
            <a:r>
              <a:rPr lang="en-GB" dirty="0" smtClean="0"/>
              <a:t>all the possible sub-groups (sums) of more than one individual.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Revising our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we make these assumptions, then we’ve implicitly added structure to our model.</a:t>
            </a:r>
          </a:p>
          <a:p>
            <a:endParaRPr lang="en-GB" dirty="0" smtClean="0"/>
          </a:p>
          <a:p>
            <a:r>
              <a:rPr lang="en-GB" dirty="0" smtClean="0"/>
              <a:t> It no longer has just an unstructured set U of individuals; we need some kind of </a:t>
            </a:r>
            <a:r>
              <a:rPr lang="en-GB" b="1" dirty="0" smtClean="0">
                <a:solidFill>
                  <a:schemeClr val="accent1"/>
                </a:solidFill>
              </a:rPr>
              <a:t>part-whole structure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184482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A+B+C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868144" y="364502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769756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740352" y="36357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724128" y="278092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642864" y="278092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650976" y="278092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B+C</a:t>
            </a:r>
            <a:endParaRPr lang="en-GB" dirty="0"/>
          </a:p>
        </p:txBody>
      </p:sp>
      <p:cxnSp>
        <p:nvCxnSpPr>
          <p:cNvPr id="15" name="Straight Connector 14"/>
          <p:cNvCxnSpPr>
            <a:stCxn id="8" idx="0"/>
            <a:endCxn id="11" idx="2"/>
          </p:cNvCxnSpPr>
          <p:nvPr/>
        </p:nvCxnSpPr>
        <p:spPr>
          <a:xfrm rot="16200000" flipV="1">
            <a:off x="5777743" y="3393361"/>
            <a:ext cx="494764" cy="8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2"/>
            <a:endCxn id="9" idx="0"/>
          </p:cNvCxnSpPr>
          <p:nvPr/>
        </p:nvCxnSpPr>
        <p:spPr>
          <a:xfrm rot="16200000" flipH="1">
            <a:off x="6223339" y="2947764"/>
            <a:ext cx="494764" cy="89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0"/>
            <a:endCxn id="12" idx="2"/>
          </p:cNvCxnSpPr>
          <p:nvPr/>
        </p:nvCxnSpPr>
        <p:spPr>
          <a:xfrm rot="5400000" flipH="1" flipV="1">
            <a:off x="6243523" y="2936143"/>
            <a:ext cx="494764" cy="922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2"/>
            <a:endCxn id="10" idx="0"/>
          </p:cNvCxnSpPr>
          <p:nvPr/>
        </p:nvCxnSpPr>
        <p:spPr>
          <a:xfrm rot="16200000" flipH="1">
            <a:off x="7185475" y="2917188"/>
            <a:ext cx="485472" cy="951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13" idx="2"/>
          </p:cNvCxnSpPr>
          <p:nvPr/>
        </p:nvCxnSpPr>
        <p:spPr>
          <a:xfrm rot="5400000" flipH="1" flipV="1">
            <a:off x="7187966" y="2882893"/>
            <a:ext cx="494764" cy="1029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2"/>
            <a:endCxn id="10" idx="0"/>
          </p:cNvCxnSpPr>
          <p:nvPr/>
        </p:nvCxnSpPr>
        <p:spPr>
          <a:xfrm rot="5400000">
            <a:off x="7684322" y="3369957"/>
            <a:ext cx="485472" cy="4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0"/>
            <a:endCxn id="5" idx="2"/>
          </p:cNvCxnSpPr>
          <p:nvPr/>
        </p:nvCxnSpPr>
        <p:spPr>
          <a:xfrm rot="5400000" flipH="1" flipV="1">
            <a:off x="6171637" y="2063363"/>
            <a:ext cx="566772" cy="868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2"/>
            <a:endCxn id="12" idx="0"/>
          </p:cNvCxnSpPr>
          <p:nvPr/>
        </p:nvCxnSpPr>
        <p:spPr>
          <a:xfrm rot="16200000" flipH="1">
            <a:off x="6637417" y="2465941"/>
            <a:ext cx="566772" cy="63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  <a:endCxn id="13" idx="0"/>
          </p:cNvCxnSpPr>
          <p:nvPr/>
        </p:nvCxnSpPr>
        <p:spPr>
          <a:xfrm rot="16200000" flipH="1">
            <a:off x="7136263" y="1967094"/>
            <a:ext cx="566772" cy="1060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Revising our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330008" cy="1189112"/>
          </a:xfrm>
        </p:spPr>
        <p:txBody>
          <a:bodyPr/>
          <a:lstStyle/>
          <a:p>
            <a:r>
              <a:rPr lang="en-GB" dirty="0" smtClean="0"/>
              <a:t>This kind of structure is called a </a:t>
            </a:r>
            <a:r>
              <a:rPr lang="en-GB" b="1" dirty="0" smtClean="0">
                <a:solidFill>
                  <a:schemeClr val="accent1"/>
                </a:solidFill>
              </a:rPr>
              <a:t>lattice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2915652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A+B+C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471585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169356" y="47158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139952" y="470656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23728" y="385175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42464" y="3851756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050576" y="385175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B+C</a:t>
            </a:r>
            <a:endParaRPr lang="en-GB" dirty="0"/>
          </a:p>
        </p:txBody>
      </p:sp>
      <p:cxnSp>
        <p:nvCxnSpPr>
          <p:cNvPr id="15" name="Straight Connector 14"/>
          <p:cNvCxnSpPr>
            <a:stCxn id="8" idx="0"/>
            <a:endCxn id="11" idx="2"/>
          </p:cNvCxnSpPr>
          <p:nvPr/>
        </p:nvCxnSpPr>
        <p:spPr>
          <a:xfrm rot="16200000" flipV="1">
            <a:off x="2177343" y="4464189"/>
            <a:ext cx="494764" cy="8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2"/>
            <a:endCxn id="9" idx="0"/>
          </p:cNvCxnSpPr>
          <p:nvPr/>
        </p:nvCxnSpPr>
        <p:spPr>
          <a:xfrm rot="16200000" flipH="1">
            <a:off x="2622939" y="4018592"/>
            <a:ext cx="494764" cy="89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0"/>
            <a:endCxn id="12" idx="2"/>
          </p:cNvCxnSpPr>
          <p:nvPr/>
        </p:nvCxnSpPr>
        <p:spPr>
          <a:xfrm rot="5400000" flipH="1" flipV="1">
            <a:off x="2643123" y="4006971"/>
            <a:ext cx="494764" cy="922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2"/>
            <a:endCxn id="10" idx="0"/>
          </p:cNvCxnSpPr>
          <p:nvPr/>
        </p:nvCxnSpPr>
        <p:spPr>
          <a:xfrm rot="16200000" flipH="1">
            <a:off x="3585075" y="3988016"/>
            <a:ext cx="485472" cy="951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13" idx="2"/>
          </p:cNvCxnSpPr>
          <p:nvPr/>
        </p:nvCxnSpPr>
        <p:spPr>
          <a:xfrm rot="5400000" flipH="1" flipV="1">
            <a:off x="3587566" y="3953721"/>
            <a:ext cx="494764" cy="1029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2"/>
            <a:endCxn id="10" idx="0"/>
          </p:cNvCxnSpPr>
          <p:nvPr/>
        </p:nvCxnSpPr>
        <p:spPr>
          <a:xfrm rot="5400000">
            <a:off x="4083922" y="4440785"/>
            <a:ext cx="485472" cy="4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0"/>
            <a:endCxn id="5" idx="2"/>
          </p:cNvCxnSpPr>
          <p:nvPr/>
        </p:nvCxnSpPr>
        <p:spPr>
          <a:xfrm rot="5400000" flipH="1" flipV="1">
            <a:off x="2607241" y="3098187"/>
            <a:ext cx="566772" cy="940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2"/>
            <a:endCxn id="12" idx="0"/>
          </p:cNvCxnSpPr>
          <p:nvPr/>
        </p:nvCxnSpPr>
        <p:spPr>
          <a:xfrm rot="5400000">
            <a:off x="3073021" y="3563967"/>
            <a:ext cx="566772" cy="8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  <a:endCxn id="13" idx="0"/>
          </p:cNvCxnSpPr>
          <p:nvPr/>
        </p:nvCxnSpPr>
        <p:spPr>
          <a:xfrm rot="16200000" flipH="1">
            <a:off x="3571867" y="3073926"/>
            <a:ext cx="566772" cy="98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Brace 19"/>
          <p:cNvSpPr/>
          <p:nvPr/>
        </p:nvSpPr>
        <p:spPr>
          <a:xfrm>
            <a:off x="4860032" y="4509120"/>
            <a:ext cx="288032" cy="50405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076056" y="4437112"/>
            <a:ext cx="2447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atoms</a:t>
            </a:r>
            <a:r>
              <a:rPr lang="en-GB" dirty="0" smtClean="0"/>
              <a:t> (simple individuals)</a:t>
            </a:r>
          </a:p>
          <a:p>
            <a:r>
              <a:rPr lang="en-GB" dirty="0" smtClean="0"/>
              <a:t>Denotation of </a:t>
            </a:r>
            <a:r>
              <a:rPr lang="en-GB" i="1" dirty="0" smtClean="0"/>
              <a:t>horse</a:t>
            </a:r>
            <a:endParaRPr lang="en-GB" dirty="0"/>
          </a:p>
        </p:txBody>
      </p:sp>
      <p:sp>
        <p:nvSpPr>
          <p:cNvPr id="24" name="Right Brace 23"/>
          <p:cNvSpPr/>
          <p:nvPr/>
        </p:nvSpPr>
        <p:spPr>
          <a:xfrm>
            <a:off x="4788024" y="2924944"/>
            <a:ext cx="351656" cy="129614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067672" y="3284984"/>
            <a:ext cx="2528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sums</a:t>
            </a:r>
            <a:r>
              <a:rPr lang="en-GB" dirty="0" smtClean="0"/>
              <a:t> (complex individuals)</a:t>
            </a:r>
          </a:p>
          <a:p>
            <a:r>
              <a:rPr lang="en-GB" dirty="0" smtClean="0"/>
              <a:t>Denotation of </a:t>
            </a:r>
            <a:r>
              <a:rPr lang="en-GB" i="1" dirty="0" smtClean="0"/>
              <a:t>horses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  <p:bldP spid="24" grpId="0" animBg="1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meaning of plurals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07904" y="1628800"/>
            <a:ext cx="5040560" cy="45720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[[horse]]</a:t>
            </a:r>
            <a:r>
              <a:rPr lang="en-GB" baseline="30000" dirty="0" smtClean="0"/>
              <a:t>M</a:t>
            </a:r>
            <a:r>
              <a:rPr lang="en-GB" dirty="0" smtClean="0"/>
              <a:t> = {A,B,C}</a:t>
            </a:r>
          </a:p>
          <a:p>
            <a:pPr lvl="1"/>
            <a:r>
              <a:rPr lang="en-GB" dirty="0" smtClean="0"/>
              <a:t>A property that describes any individual horse.</a:t>
            </a:r>
          </a:p>
          <a:p>
            <a:endParaRPr lang="en-GB" dirty="0" smtClean="0"/>
          </a:p>
          <a:p>
            <a:r>
              <a:rPr lang="en-GB" dirty="0" smtClean="0"/>
              <a:t>[[horses]]</a:t>
            </a:r>
            <a:r>
              <a:rPr lang="en-GB" baseline="30000" dirty="0" smtClean="0"/>
              <a:t>M</a:t>
            </a:r>
            <a:r>
              <a:rPr lang="en-GB" dirty="0" smtClean="0"/>
              <a:t> = {</a:t>
            </a:r>
            <a:r>
              <a:rPr lang="en-GB" sz="2000" dirty="0" smtClean="0"/>
              <a:t>A+B,A+C,B+C,A+B+C</a:t>
            </a:r>
            <a:r>
              <a:rPr lang="en-GB" dirty="0" smtClean="0"/>
              <a:t>}</a:t>
            </a:r>
          </a:p>
          <a:p>
            <a:pPr lvl="1"/>
            <a:r>
              <a:rPr lang="en-GB" dirty="0" smtClean="0"/>
              <a:t>A property which describes any plural individual consisting of horses</a:t>
            </a:r>
          </a:p>
          <a:p>
            <a:endParaRPr lang="en-GB" dirty="0" smtClean="0"/>
          </a:p>
          <a:p>
            <a:r>
              <a:rPr lang="en-GB" dirty="0" smtClean="0"/>
              <a:t>[[the horse]]</a:t>
            </a:r>
            <a:r>
              <a:rPr lang="en-GB" baseline="30000" dirty="0" smtClean="0"/>
              <a:t>M</a:t>
            </a:r>
            <a:r>
              <a:rPr lang="en-GB" dirty="0" smtClean="0"/>
              <a:t> = the unique most salient individual in context, described by </a:t>
            </a:r>
            <a:r>
              <a:rPr lang="en-GB" i="1" dirty="0" smtClean="0"/>
              <a:t>horse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[[the horses]]</a:t>
            </a:r>
            <a:r>
              <a:rPr lang="en-GB" baseline="30000" dirty="0" smtClean="0"/>
              <a:t>M</a:t>
            </a:r>
            <a:r>
              <a:rPr lang="en-GB" dirty="0" smtClean="0"/>
              <a:t> = the unique, most salient individual described by </a:t>
            </a:r>
            <a:r>
              <a:rPr lang="en-GB" i="1" dirty="0" smtClean="0"/>
              <a:t>horses</a:t>
            </a:r>
            <a:endParaRPr lang="en-GB" dirty="0" smtClean="0"/>
          </a:p>
          <a:p>
            <a:pPr lvl="1"/>
            <a:r>
              <a:rPr lang="en-GB" dirty="0" smtClean="0"/>
              <a:t>= by default, the plural individual A+B+C</a:t>
            </a:r>
          </a:p>
          <a:p>
            <a:pPr lvl="1"/>
            <a:r>
              <a:rPr lang="en-GB" dirty="0" smtClean="0"/>
              <a:t>NB: uniqueness with plurals also tends to carry a </a:t>
            </a:r>
            <a:r>
              <a:rPr lang="en-GB" b="1" dirty="0" err="1" smtClean="0">
                <a:solidFill>
                  <a:schemeClr val="accent1"/>
                </a:solidFill>
              </a:rPr>
              <a:t>maximality</a:t>
            </a:r>
            <a:r>
              <a:rPr lang="en-GB" dirty="0" smtClean="0"/>
              <a:t> presupposition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4863" y="212356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A+B+C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38799" y="392376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940411" y="39237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11007" y="39144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94783" y="305966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13519" y="305966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821631" y="3059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B+C</a:t>
            </a:r>
            <a:endParaRPr lang="en-GB" dirty="0"/>
          </a:p>
        </p:txBody>
      </p:sp>
      <p:cxnSp>
        <p:nvCxnSpPr>
          <p:cNvPr id="15" name="Straight Connector 14"/>
          <p:cNvCxnSpPr>
            <a:stCxn id="8" idx="0"/>
            <a:endCxn id="11" idx="2"/>
          </p:cNvCxnSpPr>
          <p:nvPr/>
        </p:nvCxnSpPr>
        <p:spPr>
          <a:xfrm rot="16200000" flipV="1">
            <a:off x="948398" y="3672101"/>
            <a:ext cx="494764" cy="8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2"/>
            <a:endCxn id="9" idx="0"/>
          </p:cNvCxnSpPr>
          <p:nvPr/>
        </p:nvCxnSpPr>
        <p:spPr>
          <a:xfrm rot="16200000" flipH="1">
            <a:off x="1393994" y="3226504"/>
            <a:ext cx="494764" cy="89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0"/>
            <a:endCxn id="12" idx="2"/>
          </p:cNvCxnSpPr>
          <p:nvPr/>
        </p:nvCxnSpPr>
        <p:spPr>
          <a:xfrm rot="5400000" flipH="1" flipV="1">
            <a:off x="1414178" y="3214883"/>
            <a:ext cx="494764" cy="922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2"/>
            <a:endCxn id="10" idx="0"/>
          </p:cNvCxnSpPr>
          <p:nvPr/>
        </p:nvCxnSpPr>
        <p:spPr>
          <a:xfrm rot="16200000" flipH="1">
            <a:off x="2356130" y="3195928"/>
            <a:ext cx="485472" cy="951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13" idx="2"/>
          </p:cNvCxnSpPr>
          <p:nvPr/>
        </p:nvCxnSpPr>
        <p:spPr>
          <a:xfrm rot="5400000" flipH="1" flipV="1">
            <a:off x="2358621" y="3161633"/>
            <a:ext cx="494764" cy="1029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2"/>
            <a:endCxn id="10" idx="0"/>
          </p:cNvCxnSpPr>
          <p:nvPr/>
        </p:nvCxnSpPr>
        <p:spPr>
          <a:xfrm rot="5400000">
            <a:off x="2854977" y="3648697"/>
            <a:ext cx="485472" cy="4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0"/>
            <a:endCxn id="5" idx="2"/>
          </p:cNvCxnSpPr>
          <p:nvPr/>
        </p:nvCxnSpPr>
        <p:spPr>
          <a:xfrm rot="5400000" flipH="1" flipV="1">
            <a:off x="1342292" y="2342103"/>
            <a:ext cx="566772" cy="868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2"/>
            <a:endCxn id="12" idx="0"/>
          </p:cNvCxnSpPr>
          <p:nvPr/>
        </p:nvCxnSpPr>
        <p:spPr>
          <a:xfrm rot="16200000" flipH="1">
            <a:off x="1808072" y="2744681"/>
            <a:ext cx="566772" cy="63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  <a:endCxn id="13" idx="0"/>
          </p:cNvCxnSpPr>
          <p:nvPr/>
        </p:nvCxnSpPr>
        <p:spPr>
          <a:xfrm rot="16200000" flipH="1">
            <a:off x="2306918" y="2245834"/>
            <a:ext cx="566772" cy="1060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Conjoined NPs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51920" y="1447800"/>
            <a:ext cx="4831070" cy="45720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As </a:t>
            </a:r>
            <a:r>
              <a:rPr lang="en-GB" dirty="0" smtClean="0"/>
              <a:t>we said at the outset, conjoined NPs like </a:t>
            </a:r>
            <a:r>
              <a:rPr lang="en-GB" i="1" dirty="0" smtClean="0"/>
              <a:t>John, Bill and George</a:t>
            </a:r>
            <a:r>
              <a:rPr lang="en-GB" dirty="0" smtClean="0"/>
              <a:t> or </a:t>
            </a:r>
            <a:r>
              <a:rPr lang="en-GB" i="1" dirty="0" smtClean="0"/>
              <a:t>the girl and the boy</a:t>
            </a:r>
            <a:r>
              <a:rPr lang="en-GB" dirty="0" smtClean="0"/>
              <a:t> work in much the same way.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614863" y="2123564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j+b+g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3006244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j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45220" y="300624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2996952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</a:t>
            </a:r>
            <a:endParaRPr lang="en-GB" dirty="0"/>
          </a:p>
        </p:txBody>
      </p:sp>
      <p:cxnSp>
        <p:nvCxnSpPr>
          <p:cNvPr id="18" name="Straight Connector 17"/>
          <p:cNvCxnSpPr>
            <a:endCxn id="5" idx="2"/>
          </p:cNvCxnSpPr>
          <p:nvPr/>
        </p:nvCxnSpPr>
        <p:spPr>
          <a:xfrm rot="5400000" flipH="1" flipV="1">
            <a:off x="1280977" y="2353725"/>
            <a:ext cx="566772" cy="845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2"/>
          </p:cNvCxnSpPr>
          <p:nvPr/>
        </p:nvCxnSpPr>
        <p:spPr>
          <a:xfrm rot="16200000" flipH="1">
            <a:off x="1738742" y="2741074"/>
            <a:ext cx="566772" cy="70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</p:cNvCxnSpPr>
          <p:nvPr/>
        </p:nvCxnSpPr>
        <p:spPr>
          <a:xfrm rot="16200000" flipH="1">
            <a:off x="2255221" y="2224594"/>
            <a:ext cx="566772" cy="1103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aside on Chinese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36904" cy="2269232"/>
          </a:xfrm>
        </p:spPr>
        <p:txBody>
          <a:bodyPr>
            <a:normAutofit/>
          </a:bodyPr>
          <a:lstStyle/>
          <a:p>
            <a:r>
              <a:rPr lang="en-GB" dirty="0" smtClean="0"/>
              <a:t>Some languages don’t have a singular-plural distinction.</a:t>
            </a:r>
          </a:p>
          <a:p>
            <a:pPr lvl="1"/>
            <a:r>
              <a:rPr lang="en-GB" dirty="0" smtClean="0"/>
              <a:t>E.g. Chinese </a:t>
            </a:r>
            <a:r>
              <a:rPr lang="en-GB" i="1" dirty="0" smtClean="0"/>
              <a:t>ma</a:t>
            </a:r>
            <a:r>
              <a:rPr lang="en-GB" dirty="0" smtClean="0"/>
              <a:t> = </a:t>
            </a:r>
            <a:r>
              <a:rPr lang="en-GB" i="1" dirty="0" smtClean="0"/>
              <a:t>horse</a:t>
            </a:r>
            <a:r>
              <a:rPr lang="en-GB" dirty="0" smtClean="0"/>
              <a:t> or </a:t>
            </a:r>
            <a:r>
              <a:rPr lang="en-GB" i="1" dirty="0" smtClean="0"/>
              <a:t>horses</a:t>
            </a:r>
            <a:endParaRPr lang="en-GB" dirty="0" smtClean="0"/>
          </a:p>
          <a:p>
            <a:r>
              <a:rPr lang="en-GB" dirty="0" smtClean="0"/>
              <a:t>Perhaps in these languages, the word </a:t>
            </a:r>
            <a:r>
              <a:rPr lang="en-GB" i="1" dirty="0" smtClean="0"/>
              <a:t>ma</a:t>
            </a:r>
            <a:r>
              <a:rPr lang="en-GB" dirty="0" smtClean="0"/>
              <a:t> covers both singular and plural individuals.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364502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A+B+C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544522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169356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139952" y="54359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123728" y="458112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042464" y="458112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A+C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050576" y="458112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B+C</a:t>
            </a:r>
            <a:endParaRPr lang="en-GB" dirty="0"/>
          </a:p>
        </p:txBody>
      </p:sp>
      <p:cxnSp>
        <p:nvCxnSpPr>
          <p:cNvPr id="15" name="Straight Connector 14"/>
          <p:cNvCxnSpPr>
            <a:stCxn id="9" idx="0"/>
          </p:cNvCxnSpPr>
          <p:nvPr/>
        </p:nvCxnSpPr>
        <p:spPr>
          <a:xfrm rot="16200000" flipV="1">
            <a:off x="2177343" y="5193561"/>
            <a:ext cx="494764" cy="8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0"/>
          </p:cNvCxnSpPr>
          <p:nvPr/>
        </p:nvCxnSpPr>
        <p:spPr>
          <a:xfrm rot="16200000" flipH="1">
            <a:off x="2622939" y="4747964"/>
            <a:ext cx="494764" cy="89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0"/>
            <a:endCxn id="13" idx="2"/>
          </p:cNvCxnSpPr>
          <p:nvPr/>
        </p:nvCxnSpPr>
        <p:spPr>
          <a:xfrm rot="5400000" flipH="1" flipV="1">
            <a:off x="2643123" y="4736343"/>
            <a:ext cx="494764" cy="922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2"/>
            <a:endCxn id="11" idx="0"/>
          </p:cNvCxnSpPr>
          <p:nvPr/>
        </p:nvCxnSpPr>
        <p:spPr>
          <a:xfrm rot="16200000" flipH="1">
            <a:off x="3585075" y="4717388"/>
            <a:ext cx="485472" cy="951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0"/>
            <a:endCxn id="14" idx="2"/>
          </p:cNvCxnSpPr>
          <p:nvPr/>
        </p:nvCxnSpPr>
        <p:spPr>
          <a:xfrm rot="5400000" flipH="1" flipV="1">
            <a:off x="3587566" y="4683093"/>
            <a:ext cx="494764" cy="1029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2"/>
            <a:endCxn id="11" idx="0"/>
          </p:cNvCxnSpPr>
          <p:nvPr/>
        </p:nvCxnSpPr>
        <p:spPr>
          <a:xfrm rot="5400000">
            <a:off x="4083922" y="5170157"/>
            <a:ext cx="485472" cy="4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8" idx="2"/>
          </p:cNvCxnSpPr>
          <p:nvPr/>
        </p:nvCxnSpPr>
        <p:spPr>
          <a:xfrm rot="5400000" flipH="1" flipV="1">
            <a:off x="2607241" y="3827559"/>
            <a:ext cx="566772" cy="940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2"/>
            <a:endCxn id="13" idx="0"/>
          </p:cNvCxnSpPr>
          <p:nvPr/>
        </p:nvCxnSpPr>
        <p:spPr>
          <a:xfrm rot="5400000">
            <a:off x="3073021" y="4293339"/>
            <a:ext cx="566772" cy="8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2"/>
            <a:endCxn id="14" idx="0"/>
          </p:cNvCxnSpPr>
          <p:nvPr/>
        </p:nvCxnSpPr>
        <p:spPr>
          <a:xfrm rot="16200000" flipH="1">
            <a:off x="3571867" y="3803298"/>
            <a:ext cx="566772" cy="98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>
            <a:off x="4572000" y="5238492"/>
            <a:ext cx="288032" cy="50405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919215" y="5166484"/>
            <a:ext cx="1418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Atoms</a:t>
            </a:r>
          </a:p>
          <a:p>
            <a:r>
              <a:rPr lang="en-GB" b="1" dirty="0" smtClean="0"/>
              <a:t>English </a:t>
            </a:r>
            <a:r>
              <a:rPr lang="en-GB" b="1" i="1" dirty="0" smtClean="0"/>
              <a:t>horse</a:t>
            </a:r>
            <a:endParaRPr lang="en-GB" i="1" dirty="0"/>
          </a:p>
        </p:txBody>
      </p:sp>
      <p:sp>
        <p:nvSpPr>
          <p:cNvPr id="26" name="Right Brace 25"/>
          <p:cNvSpPr/>
          <p:nvPr/>
        </p:nvSpPr>
        <p:spPr>
          <a:xfrm>
            <a:off x="4499992" y="3654316"/>
            <a:ext cx="351656" cy="129614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910831" y="4014356"/>
            <a:ext cx="1498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Sums</a:t>
            </a:r>
          </a:p>
          <a:p>
            <a:r>
              <a:rPr lang="en-GB" b="1" dirty="0" smtClean="0"/>
              <a:t>English </a:t>
            </a:r>
            <a:r>
              <a:rPr lang="en-GB" b="1" i="1" dirty="0" smtClean="0"/>
              <a:t>horses</a:t>
            </a:r>
            <a:endParaRPr lang="en-GB" dirty="0"/>
          </a:p>
        </p:txBody>
      </p:sp>
      <p:sp>
        <p:nvSpPr>
          <p:cNvPr id="28" name="Right Brace 27"/>
          <p:cNvSpPr/>
          <p:nvPr/>
        </p:nvSpPr>
        <p:spPr>
          <a:xfrm>
            <a:off x="6452592" y="3573016"/>
            <a:ext cx="351656" cy="230425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6783039" y="4437112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Chinese</a:t>
            </a:r>
          </a:p>
          <a:p>
            <a:r>
              <a:rPr lang="en-GB" b="1" i="1" dirty="0" smtClean="0"/>
              <a:t>ma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-99392"/>
            <a:ext cx="7772400" cy="1143000"/>
          </a:xfrm>
        </p:spPr>
        <p:txBody>
          <a:bodyPr/>
          <a:lstStyle/>
          <a:p>
            <a:r>
              <a:rPr lang="en-GB" dirty="0" smtClean="0"/>
              <a:t>An aside on Chinese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906072" cy="5184576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GB" i="1" dirty="0" smtClean="0"/>
              <a:t>san       pi       		ma</a:t>
            </a:r>
          </a:p>
          <a:p>
            <a:pPr lvl="1">
              <a:buNone/>
            </a:pPr>
            <a:r>
              <a:rPr lang="en-GB" sz="2000" dirty="0" smtClean="0"/>
              <a:t>three   classifier		horses</a:t>
            </a:r>
          </a:p>
          <a:p>
            <a:pPr lvl="1"/>
            <a:r>
              <a:rPr lang="en-GB" i="1" dirty="0" smtClean="0"/>
              <a:t>San</a:t>
            </a:r>
            <a:r>
              <a:rPr lang="en-GB" dirty="0" smtClean="0"/>
              <a:t> indicates we’re counting three horses</a:t>
            </a:r>
          </a:p>
          <a:p>
            <a:pPr lvl="1"/>
            <a:r>
              <a:rPr lang="en-GB" i="1" dirty="0" smtClean="0"/>
              <a:t>Pi</a:t>
            </a:r>
            <a:r>
              <a:rPr lang="en-GB" dirty="0" smtClean="0"/>
              <a:t>, a measure word, indicates large-animal-sized individuals.</a:t>
            </a:r>
          </a:p>
          <a:p>
            <a:pPr lvl="1"/>
            <a:r>
              <a:rPr lang="en-GB" i="1" dirty="0" smtClean="0"/>
              <a:t>Ma</a:t>
            </a:r>
            <a:r>
              <a:rPr lang="en-GB" dirty="0" smtClean="0"/>
              <a:t> is the predicate.</a:t>
            </a:r>
          </a:p>
          <a:p>
            <a:pPr lvl="1"/>
            <a:r>
              <a:rPr lang="en-GB" dirty="0" smtClean="0"/>
              <a:t>(“Three individual-sized things with the property of </a:t>
            </a:r>
            <a:r>
              <a:rPr lang="en-GB" dirty="0" err="1" smtClean="0"/>
              <a:t>horsehood</a:t>
            </a:r>
            <a:r>
              <a:rPr lang="en-GB" dirty="0" smtClean="0"/>
              <a:t>”)</a:t>
            </a:r>
          </a:p>
          <a:p>
            <a:pPr lvl="1"/>
            <a:r>
              <a:rPr lang="en-GB" dirty="0" smtClean="0"/>
              <a:t>Suggests that we’re right in thinking of plurals as involving two things: a plural-sum formation + a property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Compare to English</a:t>
            </a:r>
            <a:r>
              <a:rPr lang="en-GB" i="1" dirty="0" smtClean="0"/>
              <a:t>: three pieces of furniture</a:t>
            </a:r>
            <a:endParaRPr lang="en-GB" dirty="0" smtClean="0"/>
          </a:p>
          <a:p>
            <a:pPr lvl="1"/>
            <a:r>
              <a:rPr lang="en-GB" i="1" dirty="0" smtClean="0"/>
              <a:t>Furniture</a:t>
            </a:r>
            <a:r>
              <a:rPr lang="en-GB" dirty="0" smtClean="0"/>
              <a:t> is a mass noun.</a:t>
            </a:r>
          </a:p>
          <a:p>
            <a:pPr lvl="1"/>
            <a:r>
              <a:rPr lang="en-GB" dirty="0" smtClean="0"/>
              <a:t>It requires us to specify </a:t>
            </a:r>
            <a:r>
              <a:rPr lang="en-GB" i="1" dirty="0" smtClean="0"/>
              <a:t>pieces</a:t>
            </a:r>
            <a:r>
              <a:rPr lang="en-GB" dirty="0" smtClean="0"/>
              <a:t> if we want to count individuals.</a:t>
            </a:r>
          </a:p>
          <a:p>
            <a:pPr lvl="1"/>
            <a:r>
              <a:rPr lang="en-GB" dirty="0" smtClean="0"/>
              <a:t>Otherwise, we’re referring to the furniture as a whole.</a:t>
            </a:r>
          </a:p>
          <a:p>
            <a:pPr lvl="1"/>
            <a:endParaRPr lang="en-GB" i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A bit about pronouns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Mass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b="1" dirty="0" smtClean="0">
                <a:solidFill>
                  <a:schemeClr val="accent1"/>
                </a:solidFill>
              </a:rPr>
              <a:t>Mass terms</a:t>
            </a:r>
          </a:p>
          <a:p>
            <a:pPr lvl="1"/>
            <a:r>
              <a:rPr lang="en-GB" i="1" dirty="0" smtClean="0"/>
              <a:t>The furniture is of poor quality</a:t>
            </a:r>
          </a:p>
          <a:p>
            <a:pPr lvl="1"/>
            <a:r>
              <a:rPr lang="mt-MT" i="1" dirty="0" smtClean="0"/>
              <a:t>The gold was precious.</a:t>
            </a:r>
          </a:p>
          <a:p>
            <a:endParaRPr lang="en-GB" dirty="0" smtClean="0"/>
          </a:p>
          <a:p>
            <a:r>
              <a:rPr lang="mt-MT" dirty="0" smtClean="0"/>
              <a:t>NPs </a:t>
            </a:r>
            <a:r>
              <a:rPr lang="mt-MT" dirty="0" smtClean="0"/>
              <a:t>like </a:t>
            </a:r>
            <a:r>
              <a:rPr lang="mt-MT" i="1" dirty="0" smtClean="0"/>
              <a:t>much </a:t>
            </a:r>
            <a:r>
              <a:rPr lang="mt-MT" i="1" dirty="0" smtClean="0"/>
              <a:t>water</a:t>
            </a:r>
            <a:r>
              <a:rPr lang="en-GB" i="1" dirty="0" smtClean="0"/>
              <a:t>, the furniture</a:t>
            </a:r>
            <a:r>
              <a:rPr lang="mt-MT" dirty="0" smtClean="0"/>
              <a:t> </a:t>
            </a:r>
            <a:r>
              <a:rPr lang="mt-MT" dirty="0" smtClean="0"/>
              <a:t>and </a:t>
            </a:r>
            <a:r>
              <a:rPr lang="mt-MT" i="1" dirty="0" smtClean="0"/>
              <a:t>the water</a:t>
            </a:r>
            <a:r>
              <a:rPr lang="mt-MT" dirty="0" smtClean="0"/>
              <a:t> seem not to be understood as sets/groups/collections of individuals.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 smtClean="0"/>
              <a:t>can sometimes specify the parts</a:t>
            </a:r>
          </a:p>
          <a:p>
            <a:pPr lvl="1"/>
            <a:r>
              <a:rPr lang="en-GB" dirty="0" smtClean="0"/>
              <a:t>Some mass terms are inherently made up of parts: </a:t>
            </a:r>
            <a:r>
              <a:rPr lang="en-GB" i="1" dirty="0" smtClean="0"/>
              <a:t>furniture</a:t>
            </a:r>
            <a:endParaRPr lang="en-GB" dirty="0" smtClean="0"/>
          </a:p>
          <a:p>
            <a:pPr lvl="1"/>
            <a:r>
              <a:rPr lang="en-GB" dirty="0" smtClean="0"/>
              <a:t>Others, like </a:t>
            </a:r>
            <a:r>
              <a:rPr lang="en-GB" i="1" dirty="0" smtClean="0"/>
              <a:t>gold</a:t>
            </a:r>
            <a:r>
              <a:rPr lang="en-GB" dirty="0" smtClean="0"/>
              <a:t> are not. But we can “divide” them into portions: </a:t>
            </a:r>
            <a:r>
              <a:rPr lang="en-GB" i="1" dirty="0" smtClean="0"/>
              <a:t>the gold in these two rings</a:t>
            </a:r>
            <a:endParaRPr lang="en-GB" dirty="0" smtClean="0"/>
          </a:p>
          <a:p>
            <a:endParaRPr lang="mt-MT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Mass terms </a:t>
            </a:r>
            <a:r>
              <a:rPr lang="en-GB" dirty="0" smtClean="0"/>
              <a:t>cumulative 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Mass terms </a:t>
            </a:r>
            <a:r>
              <a:rPr lang="en-GB" dirty="0" smtClean="0"/>
              <a:t>allow </a:t>
            </a:r>
            <a:r>
              <a:rPr lang="en-GB" b="1" dirty="0" smtClean="0">
                <a:solidFill>
                  <a:schemeClr val="accent1"/>
                </a:solidFill>
              </a:rPr>
              <a:t>cumulative readings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If a is a P and b is a P, then </a:t>
            </a:r>
            <a:r>
              <a:rPr lang="en-GB" dirty="0" err="1" smtClean="0"/>
              <a:t>a+b</a:t>
            </a:r>
            <a:r>
              <a:rPr lang="en-GB" dirty="0" smtClean="0"/>
              <a:t> is a P</a:t>
            </a:r>
          </a:p>
          <a:p>
            <a:endParaRPr lang="en-GB" dirty="0" smtClean="0"/>
          </a:p>
          <a:p>
            <a:r>
              <a:rPr lang="en-GB" dirty="0" smtClean="0"/>
              <a:t>Consider:</a:t>
            </a:r>
          </a:p>
          <a:p>
            <a:pPr lvl="1"/>
            <a:r>
              <a:rPr lang="en-GB" dirty="0" smtClean="0"/>
              <a:t>If </a:t>
            </a:r>
            <a:r>
              <a:rPr lang="en-GB" i="1" dirty="0" smtClean="0"/>
              <a:t>a</a:t>
            </a:r>
            <a:r>
              <a:rPr lang="en-GB" dirty="0" smtClean="0"/>
              <a:t> is water and </a:t>
            </a:r>
            <a:r>
              <a:rPr lang="en-GB" i="1" dirty="0" smtClean="0"/>
              <a:t>b</a:t>
            </a:r>
            <a:r>
              <a:rPr lang="en-GB" dirty="0" smtClean="0"/>
              <a:t> is water, then the sum of </a:t>
            </a:r>
            <a:r>
              <a:rPr lang="en-GB" i="1" dirty="0" smtClean="0"/>
              <a:t>a</a:t>
            </a:r>
            <a:r>
              <a:rPr lang="en-GB" dirty="0" smtClean="0"/>
              <a:t> and </a:t>
            </a:r>
            <a:r>
              <a:rPr lang="en-GB" i="1" dirty="0" smtClean="0"/>
              <a:t>b</a:t>
            </a:r>
            <a:r>
              <a:rPr lang="en-GB" dirty="0" smtClean="0"/>
              <a:t> is water.</a:t>
            </a:r>
            <a:endParaRPr lang="mt-MT" dirty="0" smtClean="0"/>
          </a:p>
          <a:p>
            <a:endParaRPr lang="mt-MT" dirty="0" smtClean="0"/>
          </a:p>
          <a:p>
            <a:pPr lvl="1"/>
            <a:endParaRPr lang="mt-MT" i="1" u="sng" dirty="0" smtClean="0"/>
          </a:p>
          <a:p>
            <a:pPr lvl="1"/>
            <a:endParaRPr lang="mt-MT" dirty="0" smtClean="0"/>
          </a:p>
          <a:p>
            <a:endParaRPr lang="mt-MT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Can we handle mass terms in roughly the same way as plurals?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Mass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62056" cy="291730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Not all mass</a:t>
            </a:r>
            <a:r>
              <a:rPr lang="en-GB" i="1" dirty="0" smtClean="0"/>
              <a:t> </a:t>
            </a:r>
            <a:r>
              <a:rPr lang="en-GB" dirty="0" smtClean="0"/>
              <a:t>terms behave like </a:t>
            </a:r>
            <a:r>
              <a:rPr lang="en-GB" i="1" dirty="0" smtClean="0"/>
              <a:t>furniture</a:t>
            </a:r>
            <a:r>
              <a:rPr lang="en-GB" dirty="0" smtClean="0"/>
              <a:t>.</a:t>
            </a:r>
            <a:endParaRPr lang="en-GB" i="1" dirty="0" smtClean="0"/>
          </a:p>
          <a:p>
            <a:pPr lvl="1"/>
            <a:r>
              <a:rPr lang="en-GB" dirty="0" smtClean="0"/>
              <a:t>Mass nouns like </a:t>
            </a:r>
            <a:r>
              <a:rPr lang="en-GB" i="1" dirty="0" smtClean="0"/>
              <a:t>gold</a:t>
            </a:r>
            <a:r>
              <a:rPr lang="en-GB" dirty="0" smtClean="0"/>
              <a:t> can be thought of in lattice-theoretic terms, but they don’t have individual parts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However, we can individuate portions of these masses. For example, the gold making up a ring is a portion of gold.</a:t>
            </a:r>
            <a:endParaRPr lang="en-GB" dirty="0" smtClean="0"/>
          </a:p>
          <a:p>
            <a:r>
              <a:rPr lang="en-GB" dirty="0" smtClean="0"/>
              <a:t>The lattice approach does allow us to account for the </a:t>
            </a:r>
            <a:r>
              <a:rPr lang="en-GB" dirty="0" err="1" smtClean="0"/>
              <a:t>cumulativity</a:t>
            </a:r>
            <a:r>
              <a:rPr lang="en-GB" dirty="0" smtClean="0"/>
              <a:t> with mass terms:</a:t>
            </a:r>
          </a:p>
          <a:p>
            <a:pPr lvl="1"/>
            <a:r>
              <a:rPr lang="en-GB" dirty="0" smtClean="0"/>
              <a:t>If A is gold and B is gold, then A+B is also gold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If the gold (A) in this ring is old, and the gold (B) in that ring is old, then the gold (A+B) in the two rings is old.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485986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11760" y="586798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5867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3550360" y="5017413"/>
            <a:ext cx="494764" cy="89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5" idx="2"/>
          </p:cNvCxnSpPr>
          <p:nvPr/>
        </p:nvCxnSpPr>
        <p:spPr>
          <a:xfrm flipV="1">
            <a:off x="2564460" y="5229200"/>
            <a:ext cx="792088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>
            <a:off x="4644008" y="4653136"/>
            <a:ext cx="288032" cy="172819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004048" y="5229200"/>
            <a:ext cx="2650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Lattice structure for </a:t>
            </a:r>
            <a:r>
              <a:rPr lang="en-GB" b="1" i="1" dirty="0" smtClean="0"/>
              <a:t>gold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5" grpId="0" animBg="1"/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Mass terms and count 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62056" cy="2197224"/>
          </a:xfrm>
        </p:spPr>
        <p:txBody>
          <a:bodyPr>
            <a:normAutofit/>
          </a:bodyPr>
          <a:lstStyle/>
          <a:p>
            <a:r>
              <a:rPr lang="en-GB" dirty="0" smtClean="0"/>
              <a:t>The utility of the lattice is best seen when we create mappings between mass and count nouns.</a:t>
            </a:r>
          </a:p>
          <a:p>
            <a:pPr lvl="1"/>
            <a:r>
              <a:rPr lang="en-GB" dirty="0" smtClean="0"/>
              <a:t>Suppose we have two rings of gold, R1 and R2.</a:t>
            </a:r>
          </a:p>
          <a:p>
            <a:pPr lvl="1"/>
            <a:r>
              <a:rPr lang="en-GB" dirty="0" smtClean="0"/>
              <a:t>Then the material in R1 is gold, and the material in R2 is gold.</a:t>
            </a:r>
          </a:p>
          <a:p>
            <a:pPr lvl="1"/>
            <a:r>
              <a:rPr lang="en-GB" dirty="0" smtClean="0"/>
              <a:t>Taken together, the material in the </a:t>
            </a:r>
            <a:r>
              <a:rPr lang="en-GB" i="1" dirty="0" smtClean="0"/>
              <a:t>rings</a:t>
            </a:r>
            <a:r>
              <a:rPr lang="en-GB" dirty="0" smtClean="0"/>
              <a:t> R1+R2 is also gold.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62702" y="400506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G1+G2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14630" y="501317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14830" y="501317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G2</a:t>
            </a:r>
            <a:endParaRPr lang="en-GB" dirty="0"/>
          </a:p>
        </p:txBody>
      </p:sp>
      <p:cxnSp>
        <p:nvCxnSpPr>
          <p:cNvPr id="13" name="Straight Connector 12"/>
          <p:cNvCxnSpPr>
            <a:stCxn id="5" idx="2"/>
            <a:endCxn id="7" idx="0"/>
          </p:cNvCxnSpPr>
          <p:nvPr/>
        </p:nvCxnSpPr>
        <p:spPr>
          <a:xfrm rot="16200000" flipH="1">
            <a:off x="3342541" y="4220314"/>
            <a:ext cx="638780" cy="946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0"/>
            <a:endCxn id="5" idx="2"/>
          </p:cNvCxnSpPr>
          <p:nvPr/>
        </p:nvCxnSpPr>
        <p:spPr>
          <a:xfrm rot="5400000" flipH="1" flipV="1">
            <a:off x="2442441" y="4267158"/>
            <a:ext cx="638780" cy="853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835696" y="5733256"/>
            <a:ext cx="2650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Lattice structure for </a:t>
            </a:r>
            <a:r>
              <a:rPr lang="en-GB" b="1" i="1" dirty="0" smtClean="0"/>
              <a:t>gold</a:t>
            </a:r>
            <a:endParaRPr lang="en-GB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32976" y="4005064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R1+R2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584904" y="501317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R1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385104" y="501317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R2</a:t>
            </a:r>
            <a:endParaRPr lang="en-GB" dirty="0"/>
          </a:p>
        </p:txBody>
      </p:sp>
      <p:cxnSp>
        <p:nvCxnSpPr>
          <p:cNvPr id="20" name="Straight Connector 19"/>
          <p:cNvCxnSpPr>
            <a:stCxn id="16" idx="2"/>
            <a:endCxn id="19" idx="0"/>
          </p:cNvCxnSpPr>
          <p:nvPr/>
        </p:nvCxnSpPr>
        <p:spPr>
          <a:xfrm rot="16200000" flipH="1">
            <a:off x="6803197" y="4217108"/>
            <a:ext cx="638780" cy="953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0"/>
            <a:endCxn id="16" idx="2"/>
          </p:cNvCxnSpPr>
          <p:nvPr/>
        </p:nvCxnSpPr>
        <p:spPr>
          <a:xfrm rot="5400000" flipH="1" flipV="1">
            <a:off x="5903097" y="4270364"/>
            <a:ext cx="638780" cy="846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05970" y="5733256"/>
            <a:ext cx="2672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Lattice structure for </a:t>
            </a:r>
            <a:r>
              <a:rPr lang="en-GB" b="1" i="1" dirty="0" smtClean="0"/>
              <a:t>ring</a:t>
            </a:r>
            <a:endParaRPr lang="en-GB" i="1" dirty="0"/>
          </a:p>
        </p:txBody>
      </p:sp>
      <p:cxnSp>
        <p:nvCxnSpPr>
          <p:cNvPr id="29" name="Curved Connector 28"/>
          <p:cNvCxnSpPr>
            <a:stCxn id="7" idx="2"/>
            <a:endCxn id="19" idx="2"/>
          </p:cNvCxnSpPr>
          <p:nvPr/>
        </p:nvCxnSpPr>
        <p:spPr>
          <a:xfrm rot="16200000" flipH="1">
            <a:off x="5867334" y="3650577"/>
            <a:ext cx="1588" cy="3463862"/>
          </a:xfrm>
          <a:prstGeom prst="curvedConnector3">
            <a:avLst>
              <a:gd name="adj1" fmla="val 2344402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6200000" flipH="1">
            <a:off x="4063411" y="3642080"/>
            <a:ext cx="1588" cy="3463862"/>
          </a:xfrm>
          <a:prstGeom prst="curvedConnector3">
            <a:avLst>
              <a:gd name="adj1" fmla="val 259118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5" idx="0"/>
            <a:endCxn id="16" idx="0"/>
          </p:cNvCxnSpPr>
          <p:nvPr/>
        </p:nvCxnSpPr>
        <p:spPr>
          <a:xfrm rot="5400000" flipH="1" flipV="1">
            <a:off x="4917185" y="2276339"/>
            <a:ext cx="1588" cy="3457450"/>
          </a:xfrm>
          <a:prstGeom prst="curvedConnector3">
            <a:avLst>
              <a:gd name="adj1" fmla="val 250892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Distributivity</a:t>
            </a:r>
            <a:r>
              <a:rPr lang="en-GB" dirty="0" smtClean="0"/>
              <a:t> and </a:t>
            </a:r>
            <a:r>
              <a:rPr lang="en-GB" dirty="0" err="1" smtClean="0"/>
              <a:t>collectivity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 smtClean="0"/>
              <a:t>The children built a raft.</a:t>
            </a:r>
          </a:p>
          <a:p>
            <a:r>
              <a:rPr lang="en-GB" dirty="0" smtClean="0"/>
              <a:t>Suppose there are three children.</a:t>
            </a:r>
          </a:p>
          <a:p>
            <a:r>
              <a:rPr lang="en-GB" dirty="0" smtClean="0"/>
              <a:t>How many rafts were built?</a:t>
            </a:r>
          </a:p>
          <a:p>
            <a:endParaRPr lang="en-GB" dirty="0" smtClean="0"/>
          </a:p>
          <a:p>
            <a:r>
              <a:rPr lang="mt-MT" b="1" dirty="0" smtClean="0">
                <a:solidFill>
                  <a:schemeClr val="accent1"/>
                </a:solidFill>
              </a:rPr>
              <a:t>Collective </a:t>
            </a:r>
            <a:r>
              <a:rPr lang="en-GB" b="1" dirty="0" smtClean="0">
                <a:solidFill>
                  <a:schemeClr val="accent1"/>
                </a:solidFill>
              </a:rPr>
              <a:t>interpretation</a:t>
            </a:r>
            <a:r>
              <a:rPr lang="mt-MT" dirty="0" smtClean="0"/>
              <a:t>:</a:t>
            </a:r>
          </a:p>
          <a:p>
            <a:pPr lvl="1"/>
            <a:r>
              <a:rPr lang="mt-MT" i="1" dirty="0" smtClean="0"/>
              <a:t>The children built a raft (together).</a:t>
            </a:r>
          </a:p>
          <a:p>
            <a:pPr lvl="1"/>
            <a:r>
              <a:rPr lang="en-GB" dirty="0" smtClean="0"/>
              <a:t>True, just in case the three children built one raft.</a:t>
            </a:r>
          </a:p>
          <a:p>
            <a:pPr lvl="1"/>
            <a:endParaRPr lang="mt-MT" dirty="0" smtClean="0"/>
          </a:p>
          <a:p>
            <a:r>
              <a:rPr lang="mt-MT" b="1" dirty="0" smtClean="0">
                <a:solidFill>
                  <a:schemeClr val="accent1"/>
                </a:solidFill>
              </a:rPr>
              <a:t>Distributive </a:t>
            </a:r>
            <a:r>
              <a:rPr lang="en-GB" b="1" dirty="0" smtClean="0">
                <a:solidFill>
                  <a:schemeClr val="accent1"/>
                </a:solidFill>
              </a:rPr>
              <a:t>interpretation</a:t>
            </a:r>
            <a:r>
              <a:rPr lang="mt-MT" dirty="0" smtClean="0"/>
              <a:t>:</a:t>
            </a:r>
          </a:p>
          <a:p>
            <a:pPr lvl="1"/>
            <a:r>
              <a:rPr lang="mt-MT" i="1" dirty="0" smtClean="0"/>
              <a:t>The children built a raft (each).</a:t>
            </a:r>
            <a:endParaRPr lang="en-GB" i="1" dirty="0" smtClean="0"/>
          </a:p>
          <a:p>
            <a:pPr lvl="1"/>
            <a:r>
              <a:rPr lang="en-GB" dirty="0" smtClean="0"/>
              <a:t>True, just in case the children built three rafts.</a:t>
            </a:r>
            <a:endParaRPr lang="mt-MT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Distributivity</a:t>
            </a:r>
            <a:r>
              <a:rPr lang="en-GB" dirty="0" smtClean="0"/>
              <a:t> and </a:t>
            </a:r>
            <a:r>
              <a:rPr lang="en-GB" dirty="0" err="1" smtClean="0"/>
              <a:t>collectivity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Some predicates allow only one or the other interpretation, not both.</a:t>
            </a:r>
          </a:p>
          <a:p>
            <a:endParaRPr lang="en-GB" dirty="0" smtClean="0"/>
          </a:p>
          <a:p>
            <a:r>
              <a:rPr lang="mt-MT" b="1" dirty="0" smtClean="0">
                <a:solidFill>
                  <a:schemeClr val="accent1"/>
                </a:solidFill>
              </a:rPr>
              <a:t>Collective predication</a:t>
            </a:r>
            <a:r>
              <a:rPr lang="mt-MT" dirty="0" smtClean="0"/>
              <a:t>:</a:t>
            </a:r>
          </a:p>
          <a:p>
            <a:pPr lvl="1"/>
            <a:r>
              <a:rPr lang="en-GB" i="1" dirty="0" smtClean="0"/>
              <a:t>The children are a good team.</a:t>
            </a:r>
            <a:endParaRPr lang="mt-MT" i="1" dirty="0" smtClean="0"/>
          </a:p>
          <a:p>
            <a:pPr lvl="1"/>
            <a:r>
              <a:rPr lang="en-GB" i="1" dirty="0" smtClean="0"/>
              <a:t>The children gathered around their teacher.</a:t>
            </a:r>
          </a:p>
          <a:p>
            <a:pPr lvl="1"/>
            <a:endParaRPr lang="mt-MT" i="1" dirty="0" smtClean="0"/>
          </a:p>
          <a:p>
            <a:r>
              <a:rPr lang="mt-MT" b="1" dirty="0" smtClean="0">
                <a:solidFill>
                  <a:schemeClr val="accent1"/>
                </a:solidFill>
              </a:rPr>
              <a:t>Distributive predication</a:t>
            </a:r>
            <a:r>
              <a:rPr lang="mt-MT" dirty="0" smtClean="0"/>
              <a:t>:</a:t>
            </a:r>
          </a:p>
          <a:p>
            <a:pPr lvl="1"/>
            <a:r>
              <a:rPr lang="en-GB" i="1" dirty="0" smtClean="0"/>
              <a:t>The children are tall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Collectives versus distributives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Collective predication involves:</a:t>
            </a:r>
          </a:p>
          <a:p>
            <a:pPr lvl="1"/>
            <a:r>
              <a:rPr lang="mt-MT" dirty="0" smtClean="0"/>
              <a:t>Predicating a property of a plurality viewed as a whole (a group).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Distributive predication involves:</a:t>
            </a:r>
          </a:p>
          <a:p>
            <a:pPr lvl="1"/>
            <a:r>
              <a:rPr lang="mt-MT" dirty="0" smtClean="0"/>
              <a:t>Predicating a property of a plurality understood as a set of individuals, where the property applies to each individual.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When we have distributive or collective readings, how does the meaning of the plural NP change?</a:t>
            </a:r>
          </a:p>
          <a:p>
            <a:endParaRPr lang="en-GB" dirty="0" smtClean="0"/>
          </a:p>
          <a:p>
            <a:r>
              <a:rPr lang="en-GB" dirty="0" smtClean="0"/>
              <a:t>Should we treat the NP as ambiguous, since it is interpreted differently in distributive/collective contexts?</a:t>
            </a:r>
          </a:p>
          <a:p>
            <a:pPr lvl="1"/>
            <a:r>
              <a:rPr lang="en-GB" i="1" dirty="0" smtClean="0"/>
              <a:t>The children are tall</a:t>
            </a:r>
            <a:r>
              <a:rPr lang="en-GB" i="1" dirty="0" smtClean="0"/>
              <a:t>. </a:t>
            </a:r>
            <a:r>
              <a:rPr lang="en-GB" dirty="0" smtClean="0"/>
              <a:t>(distributive)</a:t>
            </a:r>
            <a:endParaRPr lang="en-GB" i="1" dirty="0" smtClean="0"/>
          </a:p>
          <a:p>
            <a:pPr lvl="1"/>
            <a:r>
              <a:rPr lang="en-GB" i="1" dirty="0" smtClean="0"/>
              <a:t>The children are a good team</a:t>
            </a:r>
            <a:r>
              <a:rPr lang="en-GB" i="1" dirty="0" smtClean="0"/>
              <a:t>. </a:t>
            </a:r>
            <a:r>
              <a:rPr lang="en-GB" dirty="0" smtClean="0"/>
              <a:t>(collective)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argument against NP ambiguity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Sue and Pete </a:t>
            </a:r>
            <a:r>
              <a:rPr lang="en-GB" i="1" dirty="0" smtClean="0"/>
              <a:t>got dressed and gathered in the playground</a:t>
            </a:r>
          </a:p>
          <a:p>
            <a:pPr algn="ctr">
              <a:buNone/>
            </a:pPr>
            <a:endParaRPr lang="en-GB" i="1" dirty="0" smtClean="0"/>
          </a:p>
          <a:p>
            <a:pPr algn="ctr">
              <a:buNone/>
            </a:pPr>
            <a:endParaRPr lang="en-GB" i="1" dirty="0" smtClean="0"/>
          </a:p>
          <a:p>
            <a:r>
              <a:rPr lang="en-GB" dirty="0" smtClean="0"/>
              <a:t>If we localise the </a:t>
            </a:r>
            <a:r>
              <a:rPr lang="en-GB" dirty="0" smtClean="0"/>
              <a:t>difference </a:t>
            </a:r>
            <a:r>
              <a:rPr lang="en-GB" dirty="0" smtClean="0"/>
              <a:t>in the NP itself, and say it’s ambiguous, then in this case we’d have to say that the NP exhibits two different meanings in the same context!</a:t>
            </a:r>
          </a:p>
          <a:p>
            <a:r>
              <a:rPr lang="en-GB" dirty="0" smtClean="0"/>
              <a:t>This suggests that the ambiguity between distributive/collective readings lies in the VP.</a:t>
            </a:r>
          </a:p>
          <a:p>
            <a:pPr lvl="1"/>
            <a:r>
              <a:rPr lang="en-GB" dirty="0" err="1" smtClean="0"/>
              <a:t>Distributivity</a:t>
            </a:r>
            <a:r>
              <a:rPr lang="en-GB" dirty="0" smtClean="0"/>
              <a:t>/</a:t>
            </a:r>
            <a:r>
              <a:rPr lang="en-GB" dirty="0" err="1" smtClean="0"/>
              <a:t>collectivity</a:t>
            </a:r>
            <a:r>
              <a:rPr lang="en-GB" dirty="0" smtClean="0"/>
              <a:t> of a plural NP arises as a result of the predication (the VP).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3491880" y="1556792"/>
            <a:ext cx="432048" cy="86409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Brace 4"/>
          <p:cNvSpPr/>
          <p:nvPr/>
        </p:nvSpPr>
        <p:spPr>
          <a:xfrm rot="5400000">
            <a:off x="5976156" y="512676"/>
            <a:ext cx="432048" cy="295232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87824" y="2348880"/>
            <a:ext cx="1131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distributive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672848" y="2348880"/>
            <a:ext cx="97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collective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are variables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341240"/>
          </a:xfrm>
        </p:spPr>
        <p:txBody>
          <a:bodyPr/>
          <a:lstStyle/>
          <a:p>
            <a:r>
              <a:rPr lang="mt-MT" dirty="0" smtClean="0"/>
              <a:t>Pronouns like </a:t>
            </a:r>
            <a:r>
              <a:rPr lang="mt-MT" i="1" dirty="0" smtClean="0"/>
              <a:t>she </a:t>
            </a:r>
            <a:r>
              <a:rPr lang="mt-MT" dirty="0" smtClean="0"/>
              <a:t>and </a:t>
            </a:r>
            <a:r>
              <a:rPr lang="mt-MT" i="1" dirty="0" smtClean="0"/>
              <a:t>her</a:t>
            </a:r>
            <a:r>
              <a:rPr lang="mt-MT" dirty="0" smtClean="0"/>
              <a:t> seem to contain very little descriptive information (beyond the fact that </a:t>
            </a:r>
            <a:r>
              <a:rPr lang="mt-MT" i="1" dirty="0" smtClean="0"/>
              <a:t>x</a:t>
            </a:r>
            <a:r>
              <a:rPr lang="mt-MT" dirty="0" smtClean="0"/>
              <a:t> is female...).</a:t>
            </a:r>
          </a:p>
          <a:p>
            <a:endParaRPr lang="mt-MT" dirty="0" smtClean="0"/>
          </a:p>
          <a:p>
            <a:r>
              <a:rPr lang="mt-MT" dirty="0" smtClean="0"/>
              <a:t>How do we determine what a pronoun refers to in contexts like these?</a:t>
            </a:r>
          </a:p>
          <a:p>
            <a:endParaRPr lang="mt-MT" dirty="0" smtClean="0"/>
          </a:p>
        </p:txBody>
      </p:sp>
      <p:sp>
        <p:nvSpPr>
          <p:cNvPr id="6" name="Freeform 5"/>
          <p:cNvSpPr/>
          <p:nvPr/>
        </p:nvSpPr>
        <p:spPr>
          <a:xfrm>
            <a:off x="1854926" y="4437112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619672" y="5737544"/>
            <a:ext cx="1872208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3059832" y="5771404"/>
            <a:ext cx="216024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59632" y="407707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i="1" dirty="0" smtClean="0"/>
              <a:t>Denise went shopping. She bought a sword.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608" y="5446385"/>
            <a:ext cx="41542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mt-MT" sz="2200" i="1" dirty="0" smtClean="0"/>
              <a:t>Denise met Sally. She chatted with her.</a:t>
            </a:r>
            <a:endParaRPr lang="en-GB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simple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Sue and Pete are tall</a:t>
            </a:r>
            <a:r>
              <a:rPr lang="en-GB" i="1" dirty="0" smtClean="0"/>
              <a:t>. </a:t>
            </a:r>
            <a:r>
              <a:rPr lang="en-GB" dirty="0" smtClean="0"/>
              <a:t>(distributive only)</a:t>
            </a:r>
            <a:endParaRPr lang="en-GB" i="1" dirty="0" smtClean="0"/>
          </a:p>
          <a:p>
            <a:r>
              <a:rPr lang="en-GB" i="1" dirty="0" smtClean="0"/>
              <a:t>Sue and Pete gathered</a:t>
            </a:r>
            <a:r>
              <a:rPr lang="en-GB" i="1" dirty="0" smtClean="0"/>
              <a:t>. </a:t>
            </a:r>
            <a:r>
              <a:rPr lang="en-GB" dirty="0" smtClean="0"/>
              <a:t>(collective only)</a:t>
            </a:r>
            <a:endParaRPr lang="en-GB" i="1" dirty="0" smtClean="0"/>
          </a:p>
          <a:p>
            <a:endParaRPr lang="en-GB" dirty="0" smtClean="0"/>
          </a:p>
          <a:p>
            <a:r>
              <a:rPr lang="en-GB" dirty="0" smtClean="0"/>
              <a:t>Following Link, we could stipulate that:</a:t>
            </a:r>
          </a:p>
          <a:p>
            <a:pPr lvl="1"/>
            <a:r>
              <a:rPr lang="en-GB" dirty="0" smtClean="0"/>
              <a:t>lexically collective predicates like </a:t>
            </a:r>
            <a:r>
              <a:rPr lang="en-GB" i="1" dirty="0" smtClean="0"/>
              <a:t>gather</a:t>
            </a:r>
            <a:r>
              <a:rPr lang="en-GB" dirty="0" smtClean="0"/>
              <a:t> and </a:t>
            </a:r>
            <a:r>
              <a:rPr lang="en-GB" i="1" dirty="0" smtClean="0"/>
              <a:t>be a good team</a:t>
            </a:r>
            <a:r>
              <a:rPr lang="en-GB" dirty="0" smtClean="0"/>
              <a:t> take only plural individuals (i.e. sums).</a:t>
            </a:r>
          </a:p>
          <a:p>
            <a:pPr lvl="2"/>
            <a:r>
              <a:rPr lang="en-GB" dirty="0" smtClean="0"/>
              <a:t>[[gather]]</a:t>
            </a:r>
            <a:r>
              <a:rPr lang="en-GB" baseline="30000" dirty="0" smtClean="0"/>
              <a:t>M</a:t>
            </a:r>
            <a:r>
              <a:rPr lang="en-GB" dirty="0" smtClean="0"/>
              <a:t> = {</a:t>
            </a:r>
            <a:r>
              <a:rPr lang="en-GB" dirty="0" err="1" smtClean="0"/>
              <a:t>s+p</a:t>
            </a:r>
            <a:r>
              <a:rPr lang="en-GB" dirty="0" smtClean="0"/>
              <a:t>}</a:t>
            </a:r>
          </a:p>
          <a:p>
            <a:pPr lvl="1"/>
            <a:r>
              <a:rPr lang="en-GB" dirty="0" smtClean="0"/>
              <a:t>Lexically distributive predicates like </a:t>
            </a:r>
            <a:r>
              <a:rPr lang="en-GB" i="1" dirty="0" smtClean="0"/>
              <a:t>be tall</a:t>
            </a:r>
            <a:r>
              <a:rPr lang="en-GB" dirty="0" smtClean="0"/>
              <a:t> take both individuals and sums:</a:t>
            </a:r>
          </a:p>
          <a:p>
            <a:pPr lvl="2"/>
            <a:r>
              <a:rPr lang="en-GB" dirty="0" smtClean="0"/>
              <a:t>[[tall]]</a:t>
            </a:r>
            <a:r>
              <a:rPr lang="en-GB" baseline="30000" dirty="0" smtClean="0"/>
              <a:t>M</a:t>
            </a:r>
            <a:r>
              <a:rPr lang="en-GB" dirty="0" smtClean="0"/>
              <a:t> = {s, p, </a:t>
            </a:r>
            <a:r>
              <a:rPr lang="en-GB" dirty="0" err="1" smtClean="0"/>
              <a:t>s+p</a:t>
            </a:r>
            <a:r>
              <a:rPr lang="en-GB" dirty="0" smtClean="0"/>
              <a:t>}</a:t>
            </a:r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ambiguous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i="1" dirty="0" smtClean="0"/>
              <a:t>Sue and Pete danced</a:t>
            </a:r>
            <a:r>
              <a:rPr lang="en-GB" i="1" dirty="0" smtClean="0"/>
              <a:t>. </a:t>
            </a:r>
            <a:r>
              <a:rPr lang="en-GB" dirty="0" smtClean="0"/>
              <a:t>(collective or distributive)</a:t>
            </a:r>
            <a:endParaRPr lang="en-GB" i="1" dirty="0" smtClean="0"/>
          </a:p>
          <a:p>
            <a:endParaRPr lang="en-GB" dirty="0" smtClean="0"/>
          </a:p>
          <a:p>
            <a:r>
              <a:rPr lang="en-GB" dirty="0" smtClean="0"/>
              <a:t>Link’s view:</a:t>
            </a:r>
          </a:p>
          <a:p>
            <a:pPr lvl="1"/>
            <a:r>
              <a:rPr lang="en-GB" dirty="0" smtClean="0"/>
              <a:t>Under a collective reading, the predicate combines directly with the plural argument: dance(</a:t>
            </a:r>
            <a:r>
              <a:rPr lang="en-GB" dirty="0" err="1" smtClean="0"/>
              <a:t>s+p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In the distributive case, we have a special operator, </a:t>
            </a:r>
            <a:r>
              <a:rPr lang="en-GB" i="1" dirty="0" smtClean="0"/>
              <a:t>DIST</a:t>
            </a:r>
            <a:r>
              <a:rPr lang="en-GB" dirty="0" smtClean="0"/>
              <a:t> which “distributes” the meaning of the predicate over the arguments.</a:t>
            </a:r>
          </a:p>
          <a:p>
            <a:pPr lvl="2"/>
            <a:r>
              <a:rPr lang="en-GB" dirty="0" smtClean="0"/>
              <a:t>The effect is that if we apply the distributive predicate to a plurality, the predicate is applied both to the plural sum, and to the atoms making it up.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ambiguous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 smtClean="0"/>
              <a:t>Sue and Pete danced</a:t>
            </a:r>
          </a:p>
          <a:p>
            <a:endParaRPr lang="en-GB" dirty="0" smtClean="0"/>
          </a:p>
          <a:p>
            <a:r>
              <a:rPr lang="en-GB" dirty="0" smtClean="0"/>
              <a:t>Collective: </a:t>
            </a:r>
            <a:r>
              <a:rPr lang="en-GB" i="1" dirty="0" smtClean="0"/>
              <a:t>dance(</a:t>
            </a:r>
            <a:r>
              <a:rPr lang="en-GB" i="1" dirty="0" err="1" smtClean="0"/>
              <a:t>s+p</a:t>
            </a:r>
            <a:r>
              <a:rPr lang="en-GB" i="1" dirty="0" smtClean="0"/>
              <a:t>)</a:t>
            </a:r>
          </a:p>
          <a:p>
            <a:pPr lvl="1"/>
            <a:r>
              <a:rPr lang="en-GB" dirty="0" smtClean="0"/>
              <a:t>True just in case </a:t>
            </a:r>
            <a:r>
              <a:rPr lang="en-GB" dirty="0" err="1" smtClean="0"/>
              <a:t>s+p</a:t>
            </a:r>
            <a:r>
              <a:rPr lang="en-GB" dirty="0" smtClean="0"/>
              <a:t> is in the denotation of </a:t>
            </a:r>
            <a:r>
              <a:rPr lang="en-GB" i="1" dirty="0" smtClean="0"/>
              <a:t>dance</a:t>
            </a:r>
            <a:endParaRPr lang="en-GB" dirty="0" smtClean="0"/>
          </a:p>
          <a:p>
            <a:pPr lvl="1"/>
            <a:r>
              <a:rPr lang="en-GB" dirty="0" smtClean="0"/>
              <a:t>(I.e. </a:t>
            </a:r>
            <a:r>
              <a:rPr lang="en-GB" dirty="0" err="1" smtClean="0"/>
              <a:t>s+p</a:t>
            </a:r>
            <a:r>
              <a:rPr lang="en-GB" dirty="0" smtClean="0"/>
              <a:t> danced together)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Distributive: </a:t>
            </a:r>
            <a:r>
              <a:rPr lang="en-GB" i="1" baseline="30000" dirty="0" err="1" smtClean="0"/>
              <a:t>DIST</a:t>
            </a:r>
            <a:r>
              <a:rPr lang="en-GB" i="1" dirty="0" err="1" smtClean="0"/>
              <a:t>dance</a:t>
            </a:r>
            <a:r>
              <a:rPr lang="en-GB" i="1" dirty="0" smtClean="0"/>
              <a:t>(</a:t>
            </a:r>
            <a:r>
              <a:rPr lang="en-GB" i="1" dirty="0" err="1" smtClean="0"/>
              <a:t>s+p</a:t>
            </a:r>
            <a:r>
              <a:rPr lang="en-GB" i="1" dirty="0" smtClean="0"/>
              <a:t>)</a:t>
            </a:r>
          </a:p>
          <a:p>
            <a:pPr lvl="1"/>
            <a:r>
              <a:rPr lang="en-GB" dirty="0" smtClean="0"/>
              <a:t>True just in case s, p and </a:t>
            </a:r>
            <a:r>
              <a:rPr lang="en-GB" dirty="0" err="1" smtClean="0"/>
              <a:t>s+p</a:t>
            </a:r>
            <a:r>
              <a:rPr lang="en-GB" dirty="0" smtClean="0"/>
              <a:t> are in the denotation of </a:t>
            </a:r>
            <a:r>
              <a:rPr lang="en-GB" i="1" dirty="0" smtClean="0"/>
              <a:t>dance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Note: this makes the “collective” more basic than the distributive </a:t>
            </a:r>
            <a:r>
              <a:rPr lang="en-GB" dirty="0" smtClean="0"/>
              <a:t>in the semantic analysis of the plural.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Distributivity</a:t>
            </a:r>
            <a:r>
              <a:rPr lang="en-GB" dirty="0" smtClean="0"/>
              <a:t> and </a:t>
            </a:r>
            <a:r>
              <a:rPr lang="en-GB" dirty="0" err="1" smtClean="0"/>
              <a:t>collectivity</a:t>
            </a:r>
            <a:r>
              <a:rPr lang="en-GB" dirty="0" smtClean="0"/>
              <a:t> with plural NPs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9335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examples so far involved a conjoined NP, just to keep things simple.</a:t>
            </a:r>
          </a:p>
          <a:p>
            <a:r>
              <a:rPr lang="en-GB" dirty="0" smtClean="0"/>
              <a:t>We can also consider how the system works with (morphologically) plural NPs:</a:t>
            </a:r>
          </a:p>
          <a:p>
            <a:pPr lvl="1"/>
            <a:r>
              <a:rPr lang="en-GB" i="1" dirty="0" smtClean="0"/>
              <a:t>All the boys danced</a:t>
            </a:r>
          </a:p>
          <a:p>
            <a:r>
              <a:rPr lang="en-GB" dirty="0" smtClean="0"/>
              <a:t>[[the boys]]</a:t>
            </a:r>
            <a:r>
              <a:rPr lang="en-GB" baseline="30000" dirty="0" smtClean="0"/>
              <a:t>M</a:t>
            </a:r>
            <a:r>
              <a:rPr lang="en-GB" dirty="0" smtClean="0"/>
              <a:t> = </a:t>
            </a:r>
            <a:r>
              <a:rPr lang="en-GB" dirty="0" err="1" smtClean="0"/>
              <a:t>a+b+c</a:t>
            </a:r>
            <a:endParaRPr lang="en-GB" dirty="0" smtClean="0"/>
          </a:p>
          <a:p>
            <a:r>
              <a:rPr lang="en-GB" dirty="0" smtClean="0"/>
              <a:t>So this is true just in case </a:t>
            </a:r>
            <a:r>
              <a:rPr lang="en-GB" dirty="0" err="1" smtClean="0"/>
              <a:t>a+b+c</a:t>
            </a:r>
            <a:r>
              <a:rPr lang="en-GB" dirty="0" smtClean="0"/>
              <a:t> is in the denotation of </a:t>
            </a:r>
            <a:r>
              <a:rPr lang="en-GB" i="1" dirty="0" smtClean="0"/>
              <a:t>dance</a:t>
            </a:r>
          </a:p>
          <a:p>
            <a:pPr lvl="1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367391" y="17728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A+B+C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19319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620931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91527" y="356372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270892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494039" y="2708920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A+C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502151" y="270892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B+C</a:t>
            </a:r>
            <a:endParaRPr lang="en-GB" dirty="0"/>
          </a:p>
        </p:txBody>
      </p:sp>
      <p:cxnSp>
        <p:nvCxnSpPr>
          <p:cNvPr id="12" name="Straight Connector 11"/>
          <p:cNvCxnSpPr>
            <a:stCxn id="6" idx="0"/>
          </p:cNvCxnSpPr>
          <p:nvPr/>
        </p:nvCxnSpPr>
        <p:spPr>
          <a:xfrm rot="16200000" flipV="1">
            <a:off x="5628918" y="3321353"/>
            <a:ext cx="494764" cy="8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0"/>
          </p:cNvCxnSpPr>
          <p:nvPr/>
        </p:nvCxnSpPr>
        <p:spPr>
          <a:xfrm rot="16200000" flipH="1">
            <a:off x="6074514" y="2875756"/>
            <a:ext cx="494764" cy="89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0"/>
            <a:endCxn id="10" idx="2"/>
          </p:cNvCxnSpPr>
          <p:nvPr/>
        </p:nvCxnSpPr>
        <p:spPr>
          <a:xfrm rot="5400000" flipH="1" flipV="1">
            <a:off x="6094698" y="2864135"/>
            <a:ext cx="494764" cy="922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  <a:endCxn id="8" idx="0"/>
          </p:cNvCxnSpPr>
          <p:nvPr/>
        </p:nvCxnSpPr>
        <p:spPr>
          <a:xfrm rot="16200000" flipH="1">
            <a:off x="7036650" y="2845180"/>
            <a:ext cx="485472" cy="951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11" idx="2"/>
          </p:cNvCxnSpPr>
          <p:nvPr/>
        </p:nvCxnSpPr>
        <p:spPr>
          <a:xfrm rot="5400000" flipH="1" flipV="1">
            <a:off x="7039141" y="2810885"/>
            <a:ext cx="494764" cy="1029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2"/>
            <a:endCxn id="8" idx="0"/>
          </p:cNvCxnSpPr>
          <p:nvPr/>
        </p:nvCxnSpPr>
        <p:spPr>
          <a:xfrm rot="5400000">
            <a:off x="7535497" y="3297949"/>
            <a:ext cx="485472" cy="4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5" idx="2"/>
          </p:cNvCxnSpPr>
          <p:nvPr/>
        </p:nvCxnSpPr>
        <p:spPr>
          <a:xfrm rot="5400000" flipH="1" flipV="1">
            <a:off x="6058816" y="1955351"/>
            <a:ext cx="566772" cy="940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2"/>
            <a:endCxn id="10" idx="0"/>
          </p:cNvCxnSpPr>
          <p:nvPr/>
        </p:nvCxnSpPr>
        <p:spPr>
          <a:xfrm rot="5400000">
            <a:off x="6524596" y="2421131"/>
            <a:ext cx="566772" cy="8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  <a:endCxn id="11" idx="0"/>
          </p:cNvCxnSpPr>
          <p:nvPr/>
        </p:nvCxnSpPr>
        <p:spPr>
          <a:xfrm rot="16200000" flipH="1">
            <a:off x="7023442" y="1931090"/>
            <a:ext cx="566772" cy="98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few words about reference to kinds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Genericity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2053208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 smtClean="0"/>
              <a:t>Tigers are protected.</a:t>
            </a:r>
          </a:p>
          <a:p>
            <a:r>
              <a:rPr lang="en-GB" i="1" dirty="0" smtClean="0"/>
              <a:t>Tigers are animals</a:t>
            </a:r>
          </a:p>
          <a:p>
            <a:r>
              <a:rPr lang="en-GB" i="1" dirty="0" smtClean="0"/>
              <a:t>Tigers are fierce.</a:t>
            </a:r>
          </a:p>
          <a:p>
            <a:endParaRPr lang="en-GB" i="1" dirty="0" smtClean="0"/>
          </a:p>
          <a:p>
            <a:r>
              <a:rPr lang="en-GB" i="1" dirty="0" smtClean="0"/>
              <a:t>Tigers </a:t>
            </a:r>
            <a:r>
              <a:rPr lang="mt-MT" i="1" dirty="0" smtClean="0"/>
              <a:t>ran</a:t>
            </a:r>
            <a:r>
              <a:rPr lang="en-GB" i="1" dirty="0" smtClean="0"/>
              <a:t> in the forest.</a:t>
            </a:r>
            <a:endParaRPr lang="en-GB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19812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(as a group)</a:t>
            </a:r>
          </a:p>
          <a:p>
            <a:r>
              <a:rPr lang="en-GB" dirty="0" smtClean="0"/>
              <a:t>(all of them, individually)</a:t>
            </a:r>
          </a:p>
          <a:p>
            <a:r>
              <a:rPr lang="en-GB" dirty="0" smtClean="0"/>
              <a:t>(generally, not necessarily always)</a:t>
            </a:r>
          </a:p>
          <a:p>
            <a:r>
              <a:rPr lang="en-GB" dirty="0" smtClean="0"/>
              <a:t>(some tigers</a:t>
            </a:r>
            <a:r>
              <a:rPr lang="mt-MT" dirty="0" smtClean="0"/>
              <a:t>, at some point in </a:t>
            </a:r>
            <a:r>
              <a:rPr lang="mt-MT" dirty="0" smtClean="0"/>
              <a:t>time</a:t>
            </a:r>
            <a:r>
              <a:rPr lang="en-GB" dirty="0" smtClean="0"/>
              <a:t>, in a particular place)</a:t>
            </a:r>
            <a:endParaRPr lang="en-GB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914400" y="3933056"/>
            <a:ext cx="7762056" cy="20867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we have ambiguous NPs here? Do we want to say that </a:t>
            </a:r>
            <a:r>
              <a:rPr lang="en-GB" sz="2600" i="1" dirty="0" smtClean="0"/>
              <a:t>tigers</a:t>
            </a:r>
            <a:r>
              <a:rPr lang="en-GB" sz="2600" dirty="0" smtClean="0"/>
              <a:t> is ambiguous between three readings?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Probably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not. </a:t>
            </a:r>
            <a:r>
              <a:rPr lang="en-GB" sz="2600" dirty="0" smtClean="0"/>
              <a:t>The different readings seem to be due to the predicates, not the NPs.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Bare and non-bare plurals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English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Maltese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2261220"/>
          </a:xfrm>
        </p:spPr>
        <p:txBody>
          <a:bodyPr>
            <a:normAutofit/>
          </a:bodyPr>
          <a:lstStyle/>
          <a:p>
            <a:r>
              <a:rPr lang="en-GB" i="1" dirty="0" smtClean="0"/>
              <a:t>Tigers are protected.</a:t>
            </a:r>
          </a:p>
          <a:p>
            <a:r>
              <a:rPr lang="en-GB" i="1" dirty="0" smtClean="0"/>
              <a:t>Tigers are animals</a:t>
            </a:r>
          </a:p>
          <a:p>
            <a:r>
              <a:rPr lang="en-GB" i="1" dirty="0" smtClean="0"/>
              <a:t>Tigers are fierce.</a:t>
            </a:r>
          </a:p>
          <a:p>
            <a:r>
              <a:rPr lang="en-GB" i="1" dirty="0" smtClean="0"/>
              <a:t>Tigers </a:t>
            </a:r>
            <a:r>
              <a:rPr lang="mt-MT" i="1" dirty="0" smtClean="0"/>
              <a:t>ran</a:t>
            </a:r>
            <a:r>
              <a:rPr lang="en-GB" i="1" dirty="0" smtClean="0"/>
              <a:t> in the forest.</a:t>
            </a:r>
            <a:endParaRPr lang="en-GB" i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2405236"/>
          </a:xfrm>
        </p:spPr>
        <p:txBody>
          <a:bodyPr/>
          <a:lstStyle/>
          <a:p>
            <a:r>
              <a:rPr lang="en-GB" i="1" dirty="0" smtClean="0"/>
              <a:t>It-</a:t>
            </a:r>
            <a:r>
              <a:rPr lang="en-GB" i="1" dirty="0" err="1" smtClean="0"/>
              <a:t>tigri</a:t>
            </a:r>
            <a:r>
              <a:rPr lang="en-GB" i="1" dirty="0" smtClean="0"/>
              <a:t> </a:t>
            </a:r>
            <a:r>
              <a:rPr lang="en-GB" i="1" dirty="0" err="1" smtClean="0"/>
              <a:t>protetti</a:t>
            </a:r>
            <a:r>
              <a:rPr lang="en-GB" i="1" dirty="0" smtClean="0"/>
              <a:t>.</a:t>
            </a:r>
          </a:p>
          <a:p>
            <a:r>
              <a:rPr lang="en-GB" i="1" dirty="0" smtClean="0"/>
              <a:t>It-</a:t>
            </a:r>
            <a:r>
              <a:rPr lang="en-GB" i="1" dirty="0" err="1" smtClean="0"/>
              <a:t>tigri</a:t>
            </a:r>
            <a:r>
              <a:rPr lang="en-GB" i="1" dirty="0" smtClean="0"/>
              <a:t> (</a:t>
            </a:r>
            <a:r>
              <a:rPr lang="en-GB" i="1" dirty="0" err="1" smtClean="0"/>
              <a:t>huma</a:t>
            </a:r>
            <a:r>
              <a:rPr lang="en-GB" i="1" dirty="0" smtClean="0"/>
              <a:t>) </a:t>
            </a:r>
            <a:r>
              <a:rPr lang="en-GB" i="1" dirty="0" err="1" smtClean="0"/>
              <a:t>annimali</a:t>
            </a:r>
            <a:r>
              <a:rPr lang="en-GB" i="1" dirty="0" smtClean="0"/>
              <a:t>.</a:t>
            </a:r>
          </a:p>
          <a:p>
            <a:r>
              <a:rPr lang="en-GB" i="1" dirty="0" smtClean="0"/>
              <a:t>It-</a:t>
            </a:r>
            <a:r>
              <a:rPr lang="en-GB" i="1" dirty="0" err="1" smtClean="0"/>
              <a:t>tigri</a:t>
            </a:r>
            <a:r>
              <a:rPr lang="en-GB" i="1" dirty="0" smtClean="0"/>
              <a:t> (</a:t>
            </a:r>
            <a:r>
              <a:rPr lang="en-GB" i="1" dirty="0" err="1" smtClean="0"/>
              <a:t>huma</a:t>
            </a:r>
            <a:r>
              <a:rPr lang="en-GB" i="1" dirty="0" smtClean="0"/>
              <a:t>) </a:t>
            </a:r>
            <a:r>
              <a:rPr lang="en-GB" i="1" dirty="0" err="1" smtClean="0"/>
              <a:t>fero</a:t>
            </a:r>
            <a:r>
              <a:rPr lang="mt-MT" i="1" dirty="0" smtClean="0"/>
              <a:t>ċi.</a:t>
            </a:r>
          </a:p>
          <a:p>
            <a:r>
              <a:rPr lang="mt-MT" i="1" dirty="0" smtClean="0"/>
              <a:t>Ġrew </a:t>
            </a:r>
            <a:r>
              <a:rPr lang="en-GB" i="1" dirty="0" err="1" smtClean="0"/>
              <a:t>i</a:t>
            </a:r>
            <a:r>
              <a:rPr lang="mt-MT" i="1" dirty="0" smtClean="0"/>
              <a:t>t-tigri</a:t>
            </a:r>
            <a:r>
              <a:rPr lang="en-GB" i="1" dirty="0" smtClean="0"/>
              <a:t> </a:t>
            </a:r>
            <a:r>
              <a:rPr lang="en-GB" i="1" dirty="0" err="1" smtClean="0"/>
              <a:t>fil-foresta</a:t>
            </a:r>
            <a:r>
              <a:rPr lang="mt-MT" i="1" dirty="0" smtClean="0"/>
              <a:t>.</a:t>
            </a:r>
            <a:endParaRPr lang="en-GB" i="1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899592" y="4293096"/>
            <a:ext cx="7704856" cy="22612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mt-MT" sz="2600" dirty="0" smtClean="0"/>
              <a:t>Some languages use bare plurals where others use definites.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mt-MT" sz="2600" dirty="0" smtClean="0"/>
              <a:t>But roughly, the meanings are the same.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t-MT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Once</a:t>
            </a:r>
            <a:r>
              <a:rPr kumimoji="0" lang="mt-MT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again, the different readings seem to be down to the properties of the predicates.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Adding more structure to our models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In addition to the structure proposed by Link, we could introduce some more structure (as proposed by Carlson).</a:t>
            </a:r>
          </a:p>
          <a:p>
            <a:endParaRPr lang="en-GB" dirty="0" smtClean="0"/>
          </a:p>
          <a:p>
            <a:r>
              <a:rPr lang="mt-MT" dirty="0" smtClean="0"/>
              <a:t>We </a:t>
            </a:r>
            <a:r>
              <a:rPr lang="mt-MT" dirty="0" smtClean="0"/>
              <a:t>need to think in terms of:</a:t>
            </a:r>
          </a:p>
          <a:p>
            <a:pPr lvl="1"/>
            <a:r>
              <a:rPr lang="mt-MT" dirty="0" smtClean="0"/>
              <a:t>the </a:t>
            </a:r>
            <a:r>
              <a:rPr lang="mt-MT" b="1" dirty="0" smtClean="0">
                <a:solidFill>
                  <a:schemeClr val="accent1"/>
                </a:solidFill>
              </a:rPr>
              <a:t>individuals </a:t>
            </a:r>
            <a:r>
              <a:rPr lang="mt-MT" dirty="0" smtClean="0"/>
              <a:t>themselves</a:t>
            </a:r>
          </a:p>
          <a:p>
            <a:pPr lvl="1"/>
            <a:r>
              <a:rPr lang="mt-MT" dirty="0" smtClean="0"/>
              <a:t>their </a:t>
            </a:r>
            <a:r>
              <a:rPr lang="mt-MT" b="1" dirty="0" smtClean="0">
                <a:solidFill>
                  <a:schemeClr val="accent1"/>
                </a:solidFill>
              </a:rPr>
              <a:t>kinds</a:t>
            </a:r>
            <a:r>
              <a:rPr lang="mt-MT" dirty="0" smtClean="0"/>
              <a:t> (i.e. the “sorts” of things they are) – an abstraction over the individuals that make up a kind.</a:t>
            </a:r>
          </a:p>
          <a:p>
            <a:pPr lvl="1"/>
            <a:r>
              <a:rPr lang="mt-MT" dirty="0" smtClean="0"/>
              <a:t>their </a:t>
            </a:r>
            <a:r>
              <a:rPr lang="mt-MT" b="1" dirty="0" smtClean="0">
                <a:solidFill>
                  <a:schemeClr val="accent1"/>
                </a:solidFill>
              </a:rPr>
              <a:t>stages</a:t>
            </a:r>
            <a:r>
              <a:rPr lang="mt-MT" dirty="0" smtClean="0"/>
              <a:t> (i.e. Spatio-temporal “slices” of the individuals)</a:t>
            </a:r>
          </a:p>
          <a:p>
            <a:pPr lvl="1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Properties at different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i="1" dirty="0" smtClean="0"/>
              <a:t>Tigers are rare</a:t>
            </a:r>
            <a:endParaRPr lang="mt-MT" dirty="0" smtClean="0"/>
          </a:p>
          <a:p>
            <a:pPr lvl="1"/>
            <a:r>
              <a:rPr lang="mt-MT" dirty="0" smtClean="0"/>
              <a:t>The property of </a:t>
            </a:r>
            <a:r>
              <a:rPr lang="mt-MT" i="1" dirty="0" smtClean="0"/>
              <a:t>being rare </a:t>
            </a:r>
            <a:r>
              <a:rPr lang="mt-MT" dirty="0" smtClean="0"/>
              <a:t>is most naturally interpreted as belonging to a kind. Here, we seem to have </a:t>
            </a:r>
            <a:r>
              <a:rPr lang="mt-MT" b="1" i="1" dirty="0" smtClean="0">
                <a:solidFill>
                  <a:schemeClr val="accent1"/>
                </a:solidFill>
              </a:rPr>
              <a:t>kind predication</a:t>
            </a:r>
            <a:endParaRPr lang="mt-MT" dirty="0" smtClean="0">
              <a:solidFill>
                <a:schemeClr val="accent1"/>
              </a:solidFill>
            </a:endParaRPr>
          </a:p>
          <a:p>
            <a:endParaRPr lang="mt-MT" i="1" dirty="0" smtClean="0"/>
          </a:p>
          <a:p>
            <a:r>
              <a:rPr lang="mt-MT" i="1" dirty="0" smtClean="0"/>
              <a:t>That tiger has claws.</a:t>
            </a:r>
          </a:p>
          <a:p>
            <a:r>
              <a:rPr lang="mt-MT" i="1" dirty="0" smtClean="0"/>
              <a:t>Tigers have claws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The property of </a:t>
            </a:r>
            <a:r>
              <a:rPr lang="mt-MT" i="1" dirty="0" smtClean="0"/>
              <a:t>having claws </a:t>
            </a:r>
            <a:r>
              <a:rPr lang="mt-MT" dirty="0" smtClean="0"/>
              <a:t>is most naturally interpreted as pertaining to individuals. Here, we have </a:t>
            </a:r>
            <a:r>
              <a:rPr lang="en-GB" b="1" i="1" dirty="0" smtClean="0">
                <a:solidFill>
                  <a:schemeClr val="accent1"/>
                </a:solidFill>
              </a:rPr>
              <a:t>individual</a:t>
            </a:r>
            <a:r>
              <a:rPr lang="mt-MT" b="1" i="1" dirty="0" smtClean="0">
                <a:solidFill>
                  <a:schemeClr val="accent1"/>
                </a:solidFill>
              </a:rPr>
              <a:t>-level </a:t>
            </a:r>
            <a:r>
              <a:rPr lang="mt-MT" b="1" i="1" dirty="0" smtClean="0">
                <a:solidFill>
                  <a:schemeClr val="accent1"/>
                </a:solidFill>
              </a:rPr>
              <a:t>predication</a:t>
            </a:r>
            <a:r>
              <a:rPr lang="mt-MT" dirty="0" smtClean="0"/>
              <a:t>. </a:t>
            </a:r>
          </a:p>
          <a:p>
            <a:pPr lvl="1"/>
            <a:r>
              <a:rPr lang="mt-MT" dirty="0" smtClean="0"/>
              <a:t>But in the second case, we seem to be able to predicate the individual-level predicate of a whole kind or species.</a:t>
            </a:r>
          </a:p>
          <a:p>
            <a:pPr lvl="1"/>
            <a:r>
              <a:rPr lang="mt-MT" dirty="0" smtClean="0"/>
              <a:t>Carlson proposed that if we start out with an object-level predicate, we can “genericise” it to raise it to the kind level.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Properties at different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i="1" dirty="0" smtClean="0"/>
              <a:t>Tigers </a:t>
            </a:r>
            <a:r>
              <a:rPr lang="mt-MT" i="1" dirty="0" smtClean="0"/>
              <a:t>ran</a:t>
            </a:r>
            <a:r>
              <a:rPr lang="en-GB" i="1" dirty="0" smtClean="0"/>
              <a:t> in the forest</a:t>
            </a:r>
            <a:endParaRPr lang="mt-MT" dirty="0" smtClean="0"/>
          </a:p>
          <a:p>
            <a:pPr lvl="1"/>
            <a:r>
              <a:rPr lang="mt-MT" dirty="0" smtClean="0"/>
              <a:t>The predicate </a:t>
            </a:r>
            <a:r>
              <a:rPr lang="mt-MT" i="1" dirty="0" smtClean="0"/>
              <a:t>ru</a:t>
            </a:r>
            <a:r>
              <a:rPr lang="en-GB" i="1" dirty="0" smtClean="0"/>
              <a:t>n-in-the-forest </a:t>
            </a:r>
            <a:r>
              <a:rPr lang="mt-MT" dirty="0" smtClean="0"/>
              <a:t>seems </a:t>
            </a:r>
            <a:r>
              <a:rPr lang="mt-MT" dirty="0" smtClean="0"/>
              <a:t>to apply to individual tigers. </a:t>
            </a:r>
          </a:p>
          <a:p>
            <a:pPr lvl="1"/>
            <a:r>
              <a:rPr lang="mt-MT" dirty="0" smtClean="0"/>
              <a:t>But note: we’re talking not of the tigers across time and space, but of the tigers in a specific time and place.</a:t>
            </a:r>
          </a:p>
          <a:p>
            <a:pPr lvl="1"/>
            <a:r>
              <a:rPr lang="mt-MT" dirty="0" smtClean="0"/>
              <a:t>So here we have </a:t>
            </a:r>
            <a:r>
              <a:rPr lang="mt-MT" b="1" i="1" dirty="0" smtClean="0">
                <a:solidFill>
                  <a:schemeClr val="accent1"/>
                </a:solidFill>
              </a:rPr>
              <a:t>stage-level</a:t>
            </a:r>
            <a:r>
              <a:rPr lang="mt-MT" dirty="0" smtClean="0"/>
              <a:t> predication.</a:t>
            </a:r>
          </a:p>
          <a:p>
            <a:pPr lvl="1"/>
            <a:r>
              <a:rPr lang="mt-MT" dirty="0" smtClean="0"/>
              <a:t>We predicate </a:t>
            </a:r>
            <a:r>
              <a:rPr lang="mt-MT" i="1" dirty="0" smtClean="0"/>
              <a:t>run</a:t>
            </a:r>
            <a:r>
              <a:rPr lang="mt-MT" dirty="0" smtClean="0"/>
              <a:t> of particular spatiotemporal stages of the tigers in question.</a:t>
            </a:r>
          </a:p>
          <a:p>
            <a:endParaRPr lang="en-GB" dirty="0" smtClean="0"/>
          </a:p>
          <a:p>
            <a:r>
              <a:rPr lang="mt-MT" dirty="0" smtClean="0"/>
              <a:t>The </a:t>
            </a:r>
            <a:r>
              <a:rPr lang="mt-MT" dirty="0" smtClean="0"/>
              <a:t>stage-level predicate can be predicated of an individual:</a:t>
            </a:r>
          </a:p>
          <a:p>
            <a:pPr lvl="1"/>
            <a:r>
              <a:rPr lang="mt-MT" i="1" dirty="0" smtClean="0"/>
              <a:t>Hans the tiger ran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Just as we can “genericise” individual-level predicates, we can also “individualise” stage-level predicates.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pronominal use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Referential:</a:t>
            </a:r>
          </a:p>
          <a:p>
            <a:pPr lvl="1"/>
            <a:r>
              <a:rPr lang="en-GB" i="1" u="sng" dirty="0" smtClean="0"/>
              <a:t>It</a:t>
            </a:r>
            <a:r>
              <a:rPr lang="en-GB" i="1" dirty="0" smtClean="0"/>
              <a:t>’s really ugly</a:t>
            </a:r>
            <a:r>
              <a:rPr lang="en-GB" dirty="0" smtClean="0"/>
              <a:t> [spoken by someone looking at a painting]</a:t>
            </a:r>
          </a:p>
          <a:p>
            <a:pPr lvl="1"/>
            <a:r>
              <a:rPr lang="en-GB" i="1" dirty="0" smtClean="0"/>
              <a:t>Denise met Sally. She chatted with her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Pronoun depends on context for interpretation. The antecedent for the pronoun is not completely specified grammatically.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Bound:</a:t>
            </a:r>
          </a:p>
          <a:p>
            <a:pPr lvl="1"/>
            <a:r>
              <a:rPr lang="en-GB" i="1" dirty="0" smtClean="0"/>
              <a:t>Only John loves </a:t>
            </a:r>
            <a:r>
              <a:rPr lang="en-GB" i="1" u="sng" dirty="0" smtClean="0"/>
              <a:t>his</a:t>
            </a:r>
            <a:r>
              <a:rPr lang="en-GB" i="1" dirty="0" smtClean="0"/>
              <a:t> mother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Pronoun depends on an antecedent in the linguistic context (its </a:t>
            </a:r>
            <a:r>
              <a:rPr lang="en-GB" b="1" dirty="0" smtClean="0">
                <a:solidFill>
                  <a:schemeClr val="accent1"/>
                </a:solidFill>
              </a:rPr>
              <a:t>binder</a:t>
            </a:r>
            <a:r>
              <a:rPr lang="en-GB" dirty="0" smtClean="0"/>
              <a:t>).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E-type:</a:t>
            </a:r>
          </a:p>
          <a:p>
            <a:pPr lvl="1"/>
            <a:r>
              <a:rPr lang="en-GB" i="1" dirty="0" smtClean="0"/>
              <a:t>Few politicians admire Kennedy and </a:t>
            </a:r>
            <a:r>
              <a:rPr lang="en-GB" i="1" u="sng" dirty="0" smtClean="0"/>
              <a:t>they</a:t>
            </a:r>
            <a:r>
              <a:rPr lang="en-GB" i="1" dirty="0" smtClean="0"/>
              <a:t> are very junior.</a:t>
            </a:r>
          </a:p>
          <a:p>
            <a:pPr lvl="1"/>
            <a:r>
              <a:rPr lang="en-GB" dirty="0" smtClean="0"/>
              <a:t>Pronoun doesn’t seem to be bound by </a:t>
            </a:r>
            <a:r>
              <a:rPr lang="en-GB" i="1" dirty="0" smtClean="0"/>
              <a:t>few politicians</a:t>
            </a:r>
            <a:r>
              <a:rPr lang="en-GB" dirty="0" smtClean="0"/>
              <a:t>: this sentences doesn’t mean </a:t>
            </a:r>
            <a:r>
              <a:rPr lang="en-GB" i="1" dirty="0" smtClean="0"/>
              <a:t>few politicians admire Kennedy and few politicians are junior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(Compare: </a:t>
            </a:r>
            <a:r>
              <a:rPr lang="en-GB" i="1" dirty="0" smtClean="0"/>
              <a:t>Jenny admires Kennedy and she is very junior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Carlson’s model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The structure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mt-MT" dirty="0" smtClean="0"/>
              <a:t>The operators - I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971600" y="2348880"/>
          <a:ext cx="373380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Gn (“genericise”)</a:t>
            </a:r>
          </a:p>
          <a:p>
            <a:pPr lvl="1"/>
            <a:r>
              <a:rPr lang="mt-MT" i="1" dirty="0" smtClean="0"/>
              <a:t>Tigers have tails.</a:t>
            </a:r>
          </a:p>
          <a:p>
            <a:pPr lvl="1"/>
            <a:r>
              <a:rPr lang="mt-MT" i="1" dirty="0" smtClean="0"/>
              <a:t>Have tails</a:t>
            </a:r>
            <a:r>
              <a:rPr lang="mt-MT" dirty="0" smtClean="0"/>
              <a:t> is individual level. We shift it:</a:t>
            </a:r>
          </a:p>
          <a:p>
            <a:pPr lvl="1"/>
            <a:r>
              <a:rPr lang="mt-MT" i="1" dirty="0" smtClean="0"/>
              <a:t>Gn(have-tail)(tigers)</a:t>
            </a:r>
          </a:p>
          <a:p>
            <a:r>
              <a:rPr lang="mt-MT" dirty="0" smtClean="0"/>
              <a:t>Shifted meaning Gn(P)(K) of predicate P:</a:t>
            </a:r>
          </a:p>
          <a:p>
            <a:pPr lvl="1"/>
            <a:r>
              <a:rPr lang="mt-MT" dirty="0" smtClean="0"/>
              <a:t>P is true of kind K just in case the individuals of K generally have 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Carlson’s model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The structure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mt-MT" dirty="0" smtClean="0"/>
              <a:t>The operators - II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914400" y="1340768"/>
          <a:ext cx="3733800" cy="4793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R (“realise”)</a:t>
            </a:r>
          </a:p>
          <a:p>
            <a:pPr lvl="1"/>
            <a:r>
              <a:rPr lang="mt-MT" i="1" dirty="0" smtClean="0"/>
              <a:t>Hans ran.</a:t>
            </a:r>
            <a:endParaRPr lang="mt-MT" dirty="0" smtClean="0"/>
          </a:p>
          <a:p>
            <a:pPr lvl="1"/>
            <a:r>
              <a:rPr lang="mt-MT" i="1" dirty="0" smtClean="0"/>
              <a:t>Run</a:t>
            </a:r>
            <a:r>
              <a:rPr lang="mt-MT" dirty="0" smtClean="0"/>
              <a:t> is stage-level. We shift it:</a:t>
            </a:r>
          </a:p>
          <a:p>
            <a:pPr lvl="1"/>
            <a:r>
              <a:rPr lang="mt-MT" i="1" dirty="0" smtClean="0"/>
              <a:t>R(run)(Hans)</a:t>
            </a:r>
          </a:p>
          <a:p>
            <a:r>
              <a:rPr lang="mt-MT" dirty="0" smtClean="0"/>
              <a:t>Shifted meaning R(P)(x) of predicate P:</a:t>
            </a:r>
          </a:p>
          <a:p>
            <a:pPr lvl="1"/>
            <a:r>
              <a:rPr lang="mt-MT" i="1" dirty="0" smtClean="0"/>
              <a:t>x</a:t>
            </a:r>
            <a:r>
              <a:rPr lang="mt-MT" dirty="0" smtClean="0"/>
              <a:t> has a stage such that x is/was P at that stage</a:t>
            </a:r>
            <a:endParaRPr lang="mt-MT" i="1" dirty="0" smtClean="0"/>
          </a:p>
          <a:p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</a:t>
            </a:r>
            <a:r>
              <a:rPr lang="en-GB" dirty="0" smtClean="0"/>
              <a:t>s</a:t>
            </a:r>
            <a:r>
              <a:rPr lang="mt-MT" dirty="0" smtClean="0"/>
              <a:t>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2492896"/>
            <a:ext cx="7772400" cy="3672408"/>
          </a:xfrm>
        </p:spPr>
        <p:txBody>
          <a:bodyPr/>
          <a:lstStyle/>
          <a:p>
            <a:r>
              <a:rPr lang="mt-MT" dirty="0" smtClean="0"/>
              <a:t>In different contexts, </a:t>
            </a:r>
            <a:r>
              <a:rPr lang="mt-MT" i="1" dirty="0" smtClean="0"/>
              <a:t>she</a:t>
            </a:r>
            <a:r>
              <a:rPr lang="mt-MT" dirty="0" smtClean="0"/>
              <a:t> can refer to lots of different things.</a:t>
            </a:r>
          </a:p>
          <a:p>
            <a:r>
              <a:rPr lang="mt-MT" dirty="0" smtClean="0"/>
              <a:t>Logically, we can think of the way they are interpreted in terms of an </a:t>
            </a:r>
            <a:r>
              <a:rPr lang="mt-MT" dirty="0" smtClean="0">
                <a:solidFill>
                  <a:schemeClr val="accent1"/>
                </a:solidFill>
              </a:rPr>
              <a:t>assignment function</a:t>
            </a:r>
            <a:r>
              <a:rPr lang="mt-MT" dirty="0" smtClean="0"/>
              <a:t>. </a:t>
            </a:r>
          </a:p>
          <a:p>
            <a:r>
              <a:rPr lang="mt-MT" dirty="0" smtClean="0"/>
              <a:t>Very roughly, let’s think of the above as</a:t>
            </a:r>
          </a:p>
          <a:p>
            <a:pPr lvl="1"/>
            <a:r>
              <a:rPr lang="mt-MT" dirty="0" smtClean="0"/>
              <a:t>meet(d,s)</a:t>
            </a:r>
          </a:p>
          <a:p>
            <a:pPr lvl="1"/>
            <a:r>
              <a:rPr lang="mt-MT" dirty="0" smtClean="0"/>
              <a:t>chat(x, y)</a:t>
            </a:r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1854926" y="1916832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259632" y="155679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i="1" dirty="0" smtClean="0"/>
              <a:t>Denise met Sally. She chatted with her.</a:t>
            </a:r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1871700" y="5193196"/>
            <a:ext cx="576064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23728" y="5589240"/>
            <a:ext cx="51958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If we assume an assignment function </a:t>
            </a:r>
            <a:r>
              <a:rPr lang="mt-MT" i="1" dirty="0" smtClean="0"/>
              <a:t>g</a:t>
            </a:r>
            <a:r>
              <a:rPr lang="mt-MT" dirty="0" smtClean="0"/>
              <a:t>, then in this context:</a:t>
            </a:r>
          </a:p>
          <a:p>
            <a:r>
              <a:rPr lang="mt-MT" dirty="0" smtClean="0"/>
              <a:t>g(x) = Denise.</a:t>
            </a:r>
          </a:p>
          <a:p>
            <a:r>
              <a:rPr lang="mt-MT" dirty="0" smtClean="0"/>
              <a:t>g(y) = Sally</a:t>
            </a:r>
          </a:p>
          <a:p>
            <a:r>
              <a:rPr lang="mt-MT" dirty="0" smtClean="0"/>
              <a:t>But how does the assignment function know which is which?</a:t>
            </a:r>
            <a:endParaRPr lang="en-GB" dirty="0"/>
          </a:p>
        </p:txBody>
      </p:sp>
      <p:sp>
        <p:nvSpPr>
          <p:cNvPr id="9" name="Freeform 8"/>
          <p:cNvSpPr/>
          <p:nvPr/>
        </p:nvSpPr>
        <p:spPr>
          <a:xfrm>
            <a:off x="2953504" y="1844824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and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2492896"/>
            <a:ext cx="7772400" cy="3672408"/>
          </a:xfrm>
        </p:spPr>
        <p:txBody>
          <a:bodyPr>
            <a:normAutofit/>
          </a:bodyPr>
          <a:lstStyle/>
          <a:p>
            <a:r>
              <a:rPr lang="mt-MT" dirty="0" smtClean="0"/>
              <a:t>Note</a:t>
            </a:r>
            <a:r>
              <a:rPr lang="en-GB" dirty="0" smtClean="0"/>
              <a:t> </a:t>
            </a:r>
            <a:r>
              <a:rPr lang="mt-MT" dirty="0" smtClean="0"/>
              <a:t>that alternative (2) seems possible (though less likely).</a:t>
            </a:r>
          </a:p>
          <a:p>
            <a:r>
              <a:rPr lang="mt-MT" dirty="0" smtClean="0"/>
              <a:t>Clearly, one way in which variable assignments work with pronouns is through </a:t>
            </a:r>
            <a:r>
              <a:rPr lang="mt-MT" b="1" dirty="0" smtClean="0">
                <a:solidFill>
                  <a:schemeClr val="accent1"/>
                </a:solidFill>
              </a:rPr>
              <a:t>salience</a:t>
            </a:r>
            <a:r>
              <a:rPr lang="mt-MT" dirty="0" smtClean="0"/>
              <a:t>:</a:t>
            </a:r>
          </a:p>
          <a:p>
            <a:pPr lvl="1"/>
            <a:r>
              <a:rPr lang="mt-MT" dirty="0" smtClean="0"/>
              <a:t>Denise is the most salient antecedent for </a:t>
            </a:r>
            <a:r>
              <a:rPr lang="mt-MT" i="1" dirty="0" smtClean="0"/>
              <a:t>she</a:t>
            </a:r>
            <a:r>
              <a:rPr lang="en-GB" dirty="0" smtClean="0"/>
              <a:t>.</a:t>
            </a:r>
            <a:endParaRPr lang="mt-MT" dirty="0" smtClean="0"/>
          </a:p>
          <a:p>
            <a:pPr lvl="1"/>
            <a:r>
              <a:rPr lang="mt-MT" dirty="0" smtClean="0"/>
              <a:t>Sally is the most salient antecedent for </a:t>
            </a:r>
            <a:r>
              <a:rPr lang="mt-MT" i="1" dirty="0" smtClean="0"/>
              <a:t>her</a:t>
            </a:r>
            <a:r>
              <a:rPr lang="mt-MT" dirty="0" smtClean="0"/>
              <a:t>.</a:t>
            </a:r>
          </a:p>
          <a:p>
            <a:r>
              <a:rPr lang="mt-MT" dirty="0" smtClean="0"/>
              <a:t>Context interacts with grammatical role information (subject/object) to let us come to the most likely conclusion.</a:t>
            </a:r>
          </a:p>
        </p:txBody>
      </p:sp>
      <p:sp>
        <p:nvSpPr>
          <p:cNvPr id="4" name="Freeform 3"/>
          <p:cNvSpPr/>
          <p:nvPr/>
        </p:nvSpPr>
        <p:spPr>
          <a:xfrm>
            <a:off x="990830" y="1844824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07504" y="155679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dirty="0" smtClean="0"/>
              <a:t>1. </a:t>
            </a:r>
            <a:r>
              <a:rPr lang="mt-MT" sz="2200" i="1" dirty="0" smtClean="0"/>
              <a:t>Denise met Sally. She chatted with her.</a:t>
            </a:r>
          </a:p>
        </p:txBody>
      </p:sp>
      <p:sp>
        <p:nvSpPr>
          <p:cNvPr id="9" name="Freeform 8"/>
          <p:cNvSpPr/>
          <p:nvPr/>
        </p:nvSpPr>
        <p:spPr>
          <a:xfrm>
            <a:off x="2161416" y="1844824"/>
            <a:ext cx="2194560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5076056" y="1916832"/>
            <a:ext cx="3096344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032448" y="1556792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t-MT" sz="2200" dirty="0" smtClean="0"/>
              <a:t>2. </a:t>
            </a:r>
            <a:r>
              <a:rPr lang="mt-MT" sz="2200" i="1" dirty="0" smtClean="0"/>
              <a:t>Denise met Sally. She chatted with her.</a:t>
            </a:r>
          </a:p>
        </p:txBody>
      </p:sp>
      <p:sp>
        <p:nvSpPr>
          <p:cNvPr id="12" name="Freeform 11"/>
          <p:cNvSpPr/>
          <p:nvPr/>
        </p:nvSpPr>
        <p:spPr>
          <a:xfrm>
            <a:off x="5940152" y="1844824"/>
            <a:ext cx="792088" cy="465908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Bound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t-MT" i="1" dirty="0" smtClean="0"/>
              <a:t>Only John likes his mother.</a:t>
            </a:r>
          </a:p>
          <a:p>
            <a:endParaRPr lang="mt-MT" dirty="0" smtClean="0"/>
          </a:p>
          <a:p>
            <a:r>
              <a:rPr lang="mt-MT" dirty="0" smtClean="0"/>
              <a:t>This sentence seems to allow two interpretations: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 is the only person who likes his mother (nobody else likes their mother)</a:t>
            </a:r>
          </a:p>
          <a:p>
            <a:pPr lvl="2"/>
            <a:r>
              <a:rPr lang="mt-MT" dirty="0" smtClean="0"/>
              <a:t>the reference of </a:t>
            </a:r>
            <a:r>
              <a:rPr lang="mt-MT" i="1" dirty="0" smtClean="0"/>
              <a:t>his </a:t>
            </a:r>
            <a:r>
              <a:rPr lang="mt-MT" dirty="0" smtClean="0"/>
              <a:t>shifts depending on who we assign </a:t>
            </a:r>
            <a:r>
              <a:rPr lang="mt-MT" i="1" dirty="0" smtClean="0"/>
              <a:t>his</a:t>
            </a:r>
            <a:r>
              <a:rPr lang="mt-MT" dirty="0" smtClean="0"/>
              <a:t> to</a:t>
            </a:r>
            <a:endParaRPr lang="en-GB" dirty="0" smtClean="0"/>
          </a:p>
          <a:p>
            <a:pPr lvl="2"/>
            <a:r>
              <a:rPr lang="en-GB" dirty="0" smtClean="0"/>
              <a:t>a bound pronoun</a:t>
            </a:r>
            <a:endParaRPr lang="mt-MT" dirty="0" smtClean="0"/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John’s mother is only liked by John (nobody else likes her)</a:t>
            </a:r>
          </a:p>
          <a:p>
            <a:pPr lvl="2"/>
            <a:r>
              <a:rPr lang="mt-MT" i="1" dirty="0" smtClean="0"/>
              <a:t>his = John</a:t>
            </a:r>
            <a:r>
              <a:rPr lang="en-GB" i="1" dirty="0" smtClean="0"/>
              <a:t> </a:t>
            </a:r>
            <a:endParaRPr lang="en-GB" dirty="0" smtClean="0"/>
          </a:p>
          <a:p>
            <a:r>
              <a:rPr lang="mt-MT" dirty="0" smtClean="0"/>
              <a:t>Note further that the two interpretations are mutually exclusive:</a:t>
            </a:r>
          </a:p>
          <a:p>
            <a:pPr lvl="1"/>
            <a:r>
              <a:rPr lang="mt-MT" dirty="0" smtClean="0"/>
              <a:t>We can’t have an interpretation where </a:t>
            </a:r>
            <a:r>
              <a:rPr lang="mt-MT" i="1" dirty="0" smtClean="0"/>
              <a:t>John likes his mother, Steve like’s John’s mother</a:t>
            </a:r>
            <a:r>
              <a:rPr lang="mt-MT" dirty="0" smtClean="0"/>
              <a:t> (=</a:t>
            </a:r>
            <a:r>
              <a:rPr lang="en-GB" dirty="0" smtClean="0"/>
              <a:t>2</a:t>
            </a:r>
            <a:r>
              <a:rPr lang="mt-MT" dirty="0" smtClean="0"/>
              <a:t>) and </a:t>
            </a:r>
            <a:r>
              <a:rPr lang="mt-MT" i="1" dirty="0" smtClean="0"/>
              <a:t>Frank doesn’t like his own mother </a:t>
            </a:r>
            <a:r>
              <a:rPr lang="mt-MT" dirty="0" smtClean="0"/>
              <a:t>(=</a:t>
            </a:r>
            <a:r>
              <a:rPr lang="en-GB" dirty="0" smtClean="0"/>
              <a:t>1</a:t>
            </a:r>
            <a:r>
              <a:rPr lang="mt-MT" dirty="0" smtClean="0"/>
              <a:t>)</a:t>
            </a:r>
          </a:p>
          <a:p>
            <a:pPr lvl="1"/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4177640" y="1844824"/>
            <a:ext cx="1042432" cy="288032"/>
          </a:xfrm>
          <a:custGeom>
            <a:avLst/>
            <a:gdLst>
              <a:gd name="connsiteX0" fmla="*/ 0 w 2194560"/>
              <a:gd name="connsiteY0" fmla="*/ 13063 h 465908"/>
              <a:gd name="connsiteX1" fmla="*/ 1423851 w 2194560"/>
              <a:gd name="connsiteY1" fmla="*/ 457200 h 465908"/>
              <a:gd name="connsiteX2" fmla="*/ 2076994 w 2194560"/>
              <a:gd name="connsiteY2" fmla="*/ 65314 h 465908"/>
              <a:gd name="connsiteX3" fmla="*/ 2129245 w 2194560"/>
              <a:gd name="connsiteY3" fmla="*/ 65314 h 46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" h="465908">
                <a:moveTo>
                  <a:pt x="0" y="13063"/>
                </a:moveTo>
                <a:cubicBezTo>
                  <a:pt x="538842" y="230777"/>
                  <a:pt x="1077685" y="448492"/>
                  <a:pt x="1423851" y="457200"/>
                </a:cubicBezTo>
                <a:cubicBezTo>
                  <a:pt x="1770017" y="465908"/>
                  <a:pt x="1959428" y="130628"/>
                  <a:pt x="2076994" y="65314"/>
                </a:cubicBezTo>
                <a:cubicBezTo>
                  <a:pt x="2194560" y="0"/>
                  <a:pt x="2161902" y="32657"/>
                  <a:pt x="2129245" y="65314"/>
                </a:cubicBezTo>
              </a:path>
            </a:pathLst>
          </a:cu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Pronouns and grammar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t-MT" i="1" dirty="0" smtClean="0"/>
              <a:t>Only John likes his mother.</a:t>
            </a:r>
          </a:p>
          <a:p>
            <a:r>
              <a:rPr lang="mt-MT" dirty="0" smtClean="0"/>
              <a:t>This sentence also has particular truth conditions, where </a:t>
            </a:r>
            <a:r>
              <a:rPr lang="mt-MT" i="1" dirty="0" smtClean="0"/>
              <a:t>only </a:t>
            </a:r>
            <a:r>
              <a:rPr lang="mt-MT" dirty="0" smtClean="0"/>
              <a:t>is playing a role.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John’s mother is only liked by John (nobody else likes her)</a:t>
            </a:r>
          </a:p>
          <a:p>
            <a:pPr lvl="2"/>
            <a:r>
              <a:rPr lang="mt-MT" i="1" dirty="0" smtClean="0"/>
              <a:t>his = John</a:t>
            </a:r>
          </a:p>
          <a:p>
            <a:pPr lvl="2"/>
            <a:r>
              <a:rPr lang="mt-MT" dirty="0" smtClean="0"/>
              <a:t>Sentence is true iff</a:t>
            </a:r>
            <a:r>
              <a:rPr lang="en-GB" dirty="0" smtClean="0"/>
              <a:t> John likes John’s mother and</a:t>
            </a:r>
            <a:r>
              <a:rPr lang="mt-MT" dirty="0" smtClean="0"/>
              <a:t> for all </a:t>
            </a:r>
            <a:r>
              <a:rPr lang="mt-MT" i="1" dirty="0" smtClean="0"/>
              <a:t>x</a:t>
            </a:r>
            <a:r>
              <a:rPr lang="mt-MT" dirty="0" smtClean="0"/>
              <a:t> different from John, </a:t>
            </a:r>
            <a:r>
              <a:rPr lang="mt-MT" i="1" dirty="0" smtClean="0"/>
              <a:t>x</a:t>
            </a:r>
            <a:r>
              <a:rPr lang="mt-MT" dirty="0" smtClean="0"/>
              <a:t> doesn’t like John’s mother.</a:t>
            </a:r>
            <a:endParaRPr lang="en-GB" dirty="0" smtClean="0"/>
          </a:p>
          <a:p>
            <a:pPr lvl="2"/>
            <a:r>
              <a:rPr lang="en-GB" dirty="0" smtClean="0"/>
              <a:t>Pronoun </a:t>
            </a:r>
            <a:r>
              <a:rPr lang="en-GB" i="1" dirty="0" smtClean="0"/>
              <a:t>his</a:t>
            </a:r>
            <a:r>
              <a:rPr lang="en-GB" dirty="0" smtClean="0"/>
              <a:t> here seems to exhibit a referential use.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John is the only person who likes his mother (nobody else likes their mother)</a:t>
            </a:r>
          </a:p>
          <a:p>
            <a:pPr lvl="2"/>
            <a:r>
              <a:rPr lang="mt-MT" dirty="0" smtClean="0"/>
              <a:t>the reference of </a:t>
            </a:r>
            <a:r>
              <a:rPr lang="mt-MT" i="1" dirty="0" smtClean="0"/>
              <a:t>his </a:t>
            </a:r>
            <a:r>
              <a:rPr lang="mt-MT" dirty="0" smtClean="0"/>
              <a:t>shifts depending on who we assign </a:t>
            </a:r>
            <a:r>
              <a:rPr lang="mt-MT" i="1" dirty="0" smtClean="0"/>
              <a:t>his</a:t>
            </a:r>
            <a:r>
              <a:rPr lang="mt-MT" dirty="0" smtClean="0"/>
              <a:t> to</a:t>
            </a:r>
          </a:p>
          <a:p>
            <a:pPr lvl="2"/>
            <a:r>
              <a:rPr lang="mt-MT" dirty="0" smtClean="0"/>
              <a:t>Sentence is true iff </a:t>
            </a:r>
            <a:r>
              <a:rPr lang="en-GB" dirty="0" smtClean="0"/>
              <a:t>John likes John’s mother and </a:t>
            </a:r>
            <a:r>
              <a:rPr lang="mt-MT" dirty="0" smtClean="0"/>
              <a:t>for all </a:t>
            </a:r>
            <a:r>
              <a:rPr lang="mt-MT" i="1" dirty="0" smtClean="0"/>
              <a:t>x</a:t>
            </a:r>
            <a:r>
              <a:rPr lang="mt-MT" dirty="0" smtClean="0"/>
              <a:t> different from John, </a:t>
            </a:r>
            <a:r>
              <a:rPr lang="mt-MT" i="1" dirty="0" smtClean="0"/>
              <a:t>x </a:t>
            </a:r>
            <a:r>
              <a:rPr lang="mt-MT" dirty="0" smtClean="0"/>
              <a:t>doesn’t like </a:t>
            </a:r>
            <a:r>
              <a:rPr lang="mt-MT" i="1" dirty="0" smtClean="0"/>
              <a:t>x</a:t>
            </a:r>
            <a:r>
              <a:rPr lang="mt-MT" dirty="0" smtClean="0"/>
              <a:t>’s mother.</a:t>
            </a:r>
          </a:p>
          <a:p>
            <a:r>
              <a:rPr lang="en-GB" dirty="0" smtClean="0"/>
              <a:t>How do we obtain interpretation (2)?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1101</TotalTime>
  <Words>3581</Words>
  <Application>Microsoft Office PowerPoint</Application>
  <PresentationFormat>On-screen Show (4:3)</PresentationFormat>
  <Paragraphs>503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Equity</vt:lpstr>
      <vt:lpstr>LIN3021 Formal Semantics Lecture 7</vt:lpstr>
      <vt:lpstr>In this lecture</vt:lpstr>
      <vt:lpstr>Part 1</vt:lpstr>
      <vt:lpstr>Pronouns are variables</vt:lpstr>
      <vt:lpstr>Types of pronominal use </vt:lpstr>
      <vt:lpstr>Pronouns as variables</vt:lpstr>
      <vt:lpstr>Pronouns and context</vt:lpstr>
      <vt:lpstr>Bound pronouns</vt:lpstr>
      <vt:lpstr>Pronouns and grammar</vt:lpstr>
      <vt:lpstr>Digression: relative clauses (reminder)</vt:lpstr>
      <vt:lpstr>Relative clauses: a rough estimation</vt:lpstr>
      <vt:lpstr>Towards an analysis</vt:lpstr>
      <vt:lpstr>The semantics</vt:lpstr>
      <vt:lpstr>The semantics</vt:lpstr>
      <vt:lpstr>Two analyses?</vt:lpstr>
      <vt:lpstr>A note about e-type pronouns</vt:lpstr>
      <vt:lpstr>A note about e-type pronouns</vt:lpstr>
      <vt:lpstr>E-type pronouns: other examples</vt:lpstr>
      <vt:lpstr>Part 2</vt:lpstr>
      <vt:lpstr>Plural NPs</vt:lpstr>
      <vt:lpstr>Question 1</vt:lpstr>
      <vt:lpstr>Plurals and predication</vt:lpstr>
      <vt:lpstr>Revising our models</vt:lpstr>
      <vt:lpstr>Revising our models</vt:lpstr>
      <vt:lpstr>Revising our models</vt:lpstr>
      <vt:lpstr>The meaning of plurals</vt:lpstr>
      <vt:lpstr>Conjoined NPs</vt:lpstr>
      <vt:lpstr>An aside on Chinese</vt:lpstr>
      <vt:lpstr>An aside on Chinese</vt:lpstr>
      <vt:lpstr>Mass terms</vt:lpstr>
      <vt:lpstr>Mass terms cumulative reference</vt:lpstr>
      <vt:lpstr>Question 2</vt:lpstr>
      <vt:lpstr>Mass terms</vt:lpstr>
      <vt:lpstr>Mass terms and count nouns</vt:lpstr>
      <vt:lpstr>Distributivity and collectivity</vt:lpstr>
      <vt:lpstr>Distributivity and collectivity</vt:lpstr>
      <vt:lpstr>Collectives versus distributives</vt:lpstr>
      <vt:lpstr>Question 3</vt:lpstr>
      <vt:lpstr>An argument against NP ambiguity</vt:lpstr>
      <vt:lpstr>The simple cases</vt:lpstr>
      <vt:lpstr>The ambiguous cases</vt:lpstr>
      <vt:lpstr>The ambiguous cases</vt:lpstr>
      <vt:lpstr>Distributivity and collectivity with plural NPs</vt:lpstr>
      <vt:lpstr>Part 3</vt:lpstr>
      <vt:lpstr>Genericity</vt:lpstr>
      <vt:lpstr>Bare and non-bare plurals</vt:lpstr>
      <vt:lpstr>Adding more structure to our models</vt:lpstr>
      <vt:lpstr>Properties at different levels</vt:lpstr>
      <vt:lpstr>Properties at different levels</vt:lpstr>
      <vt:lpstr>Carlson’s model</vt:lpstr>
      <vt:lpstr>Carlson’s model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117</cp:revision>
  <dcterms:created xsi:type="dcterms:W3CDTF">2011-03-03T16:17:50Z</dcterms:created>
  <dcterms:modified xsi:type="dcterms:W3CDTF">2011-03-28T07:17:32Z</dcterms:modified>
</cp:coreProperties>
</file>