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5" r:id="rId12"/>
    <p:sldId id="284" r:id="rId13"/>
    <p:sldId id="283" r:id="rId14"/>
    <p:sldId id="287" r:id="rId15"/>
    <p:sldId id="296" r:id="rId16"/>
    <p:sldId id="286" r:id="rId17"/>
    <p:sldId id="288" r:id="rId18"/>
    <p:sldId id="289" r:id="rId19"/>
    <p:sldId id="290" r:id="rId20"/>
    <p:sldId id="291" r:id="rId21"/>
    <p:sldId id="292" r:id="rId22"/>
    <p:sldId id="294" r:id="rId23"/>
    <p:sldId id="293" r:id="rId24"/>
    <p:sldId id="295" r:id="rId25"/>
    <p:sldId id="297" r:id="rId26"/>
    <p:sldId id="298" r:id="rId27"/>
    <p:sldId id="299" r:id="rId28"/>
    <p:sldId id="300" r:id="rId29"/>
    <p:sldId id="301" r:id="rId30"/>
    <p:sldId id="304" r:id="rId31"/>
    <p:sldId id="305" r:id="rId32"/>
    <p:sldId id="302" r:id="rId33"/>
    <p:sldId id="303" r:id="rId34"/>
    <p:sldId id="306" r:id="rId35"/>
    <p:sldId id="307" r:id="rId36"/>
    <p:sldId id="309" r:id="rId37"/>
    <p:sldId id="310" r:id="rId38"/>
    <p:sldId id="308" r:id="rId39"/>
    <p:sldId id="311" r:id="rId40"/>
    <p:sldId id="312" r:id="rId41"/>
    <p:sldId id="313" r:id="rId42"/>
    <p:sldId id="314" r:id="rId43"/>
    <p:sldId id="315" r:id="rId44"/>
    <p:sldId id="317" r:id="rId45"/>
    <p:sldId id="318" r:id="rId46"/>
    <p:sldId id="319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BA0F16-A594-41D7-9734-47422707841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C35C355-B936-4CE1-8362-A45F089419F2}">
      <dgm:prSet phldrT="[Text]"/>
      <dgm:spPr/>
      <dgm:t>
        <a:bodyPr/>
        <a:lstStyle/>
        <a:p>
          <a:r>
            <a:rPr lang="en-GB" b="1" dirty="0" smtClean="0"/>
            <a:t>[[every man]]</a:t>
          </a:r>
        </a:p>
        <a:p>
          <a:r>
            <a:rPr lang="en-GB" b="1" dirty="0" smtClean="0"/>
            <a:t>&lt;&lt;</a:t>
          </a:r>
          <a:r>
            <a:rPr lang="en-GB" b="1" dirty="0" err="1" smtClean="0"/>
            <a:t>e,t</a:t>
          </a:r>
          <a:r>
            <a:rPr lang="en-GB" b="1" dirty="0" smtClean="0"/>
            <a:t>&gt;,t&gt;&gt;</a:t>
          </a:r>
        </a:p>
        <a:p>
          <a:endParaRPr lang="en-GB" b="1" dirty="0"/>
        </a:p>
      </dgm:t>
    </dgm:pt>
    <dgm:pt modelId="{E279DE34-06B4-45FC-9B1D-C0DFF0FFF29D}" type="parTrans" cxnId="{F11C50B9-1A2E-4ADA-82E3-A72118281B8F}">
      <dgm:prSet/>
      <dgm:spPr/>
      <dgm:t>
        <a:bodyPr/>
        <a:lstStyle/>
        <a:p>
          <a:endParaRPr lang="en-GB"/>
        </a:p>
      </dgm:t>
    </dgm:pt>
    <dgm:pt modelId="{AE591999-0D78-4675-9B4F-C0A356846CF4}" type="sibTrans" cxnId="{F11C50B9-1A2E-4ADA-82E3-A72118281B8F}">
      <dgm:prSet/>
      <dgm:spPr/>
      <dgm:t>
        <a:bodyPr/>
        <a:lstStyle/>
        <a:p>
          <a:endParaRPr lang="en-GB"/>
        </a:p>
      </dgm:t>
    </dgm:pt>
    <dgm:pt modelId="{224412B3-A033-4E33-9302-5D6F8487C4E7}">
      <dgm:prSet phldrT="[Text]"/>
      <dgm:spPr/>
      <dgm:t>
        <a:bodyPr/>
        <a:lstStyle/>
        <a:p>
          <a:r>
            <a:rPr lang="en-GB" b="1" dirty="0" smtClean="0"/>
            <a:t>[[every]]</a:t>
          </a:r>
        </a:p>
        <a:p>
          <a:r>
            <a:rPr lang="en-GB" b="1" dirty="0" smtClean="0"/>
            <a:t>&lt;&lt;</a:t>
          </a:r>
          <a:r>
            <a:rPr lang="en-GB" b="1" dirty="0" err="1" smtClean="0"/>
            <a:t>e,t</a:t>
          </a:r>
          <a:r>
            <a:rPr lang="en-GB" b="1" dirty="0" smtClean="0"/>
            <a:t>&gt;,&lt;&lt;</a:t>
          </a:r>
          <a:r>
            <a:rPr lang="en-GB" b="1" dirty="0" err="1" smtClean="0"/>
            <a:t>e,t</a:t>
          </a:r>
          <a:r>
            <a:rPr lang="en-GB" b="1" dirty="0" smtClean="0"/>
            <a:t>&gt;,t&gt;&gt;</a:t>
          </a:r>
          <a:endParaRPr lang="en-GB" dirty="0"/>
        </a:p>
      </dgm:t>
    </dgm:pt>
    <dgm:pt modelId="{86D7E3DC-9F8E-4C50-8FEE-D4BC3EB11FB7}" type="parTrans" cxnId="{661269D8-CBFA-4E6A-866F-8D5FAFF5F8CF}">
      <dgm:prSet/>
      <dgm:spPr/>
      <dgm:t>
        <a:bodyPr/>
        <a:lstStyle/>
        <a:p>
          <a:endParaRPr lang="en-GB"/>
        </a:p>
      </dgm:t>
    </dgm:pt>
    <dgm:pt modelId="{06F22496-D97A-44CA-AA12-E9A7489B46AE}" type="sibTrans" cxnId="{661269D8-CBFA-4E6A-866F-8D5FAFF5F8CF}">
      <dgm:prSet/>
      <dgm:spPr/>
      <dgm:t>
        <a:bodyPr/>
        <a:lstStyle/>
        <a:p>
          <a:endParaRPr lang="en-GB"/>
        </a:p>
      </dgm:t>
    </dgm:pt>
    <dgm:pt modelId="{84834D40-254E-4EDB-9433-4A6C239575EE}">
      <dgm:prSet phldrT="[Text]"/>
      <dgm:spPr/>
      <dgm:t>
        <a:bodyPr/>
        <a:lstStyle/>
        <a:p>
          <a:r>
            <a:rPr lang="en-GB" dirty="0" smtClean="0"/>
            <a:t>[[man]]</a:t>
          </a:r>
        </a:p>
        <a:p>
          <a:r>
            <a:rPr lang="en-GB" dirty="0" smtClean="0"/>
            <a:t>&lt;</a:t>
          </a:r>
          <a:r>
            <a:rPr lang="en-GB" dirty="0" err="1" smtClean="0"/>
            <a:t>e,t</a:t>
          </a:r>
          <a:r>
            <a:rPr lang="en-GB" dirty="0" smtClean="0"/>
            <a:t>&gt;</a:t>
          </a:r>
        </a:p>
      </dgm:t>
    </dgm:pt>
    <dgm:pt modelId="{02E7A0CA-4B17-4A9A-AB73-5FD1720CEE19}" type="parTrans" cxnId="{84D7A03D-5D07-4984-A45F-E006B235B1F1}">
      <dgm:prSet/>
      <dgm:spPr/>
      <dgm:t>
        <a:bodyPr/>
        <a:lstStyle/>
        <a:p>
          <a:endParaRPr lang="en-GB"/>
        </a:p>
      </dgm:t>
    </dgm:pt>
    <dgm:pt modelId="{27DB7F5E-82B1-42C7-9CF2-4B8E23041200}" type="sibTrans" cxnId="{84D7A03D-5D07-4984-A45F-E006B235B1F1}">
      <dgm:prSet/>
      <dgm:spPr/>
      <dgm:t>
        <a:bodyPr/>
        <a:lstStyle/>
        <a:p>
          <a:endParaRPr lang="en-GB"/>
        </a:p>
      </dgm:t>
    </dgm:pt>
    <dgm:pt modelId="{255D0148-6E22-497D-8588-44E2875B1304}">
      <dgm:prSet/>
      <dgm:spPr/>
      <dgm:t>
        <a:bodyPr/>
        <a:lstStyle/>
        <a:p>
          <a:r>
            <a:rPr lang="en-GB" b="1" dirty="0" smtClean="0"/>
            <a:t>[[every man walks]]</a:t>
          </a:r>
        </a:p>
        <a:p>
          <a:r>
            <a:rPr lang="en-GB" b="1" dirty="0" smtClean="0"/>
            <a:t>t</a:t>
          </a:r>
          <a:endParaRPr lang="en-GB" b="1" dirty="0"/>
        </a:p>
      </dgm:t>
    </dgm:pt>
    <dgm:pt modelId="{3A328462-EBB1-4A5A-9D38-24029D85907B}" type="parTrans" cxnId="{0F117D0E-BBCD-4B04-B279-8447557932A5}">
      <dgm:prSet/>
      <dgm:spPr/>
      <dgm:t>
        <a:bodyPr/>
        <a:lstStyle/>
        <a:p>
          <a:endParaRPr lang="en-GB"/>
        </a:p>
      </dgm:t>
    </dgm:pt>
    <dgm:pt modelId="{64E0EB14-74E9-49F6-9CAC-CD51683FED02}" type="sibTrans" cxnId="{0F117D0E-BBCD-4B04-B279-8447557932A5}">
      <dgm:prSet/>
      <dgm:spPr/>
      <dgm:t>
        <a:bodyPr/>
        <a:lstStyle/>
        <a:p>
          <a:endParaRPr lang="en-GB"/>
        </a:p>
      </dgm:t>
    </dgm:pt>
    <dgm:pt modelId="{5A313F9A-3F0B-497C-B248-6E6F0994FDEA}">
      <dgm:prSet/>
      <dgm:spPr/>
      <dgm:t>
        <a:bodyPr/>
        <a:lstStyle/>
        <a:p>
          <a:r>
            <a:rPr lang="en-GB" b="1" dirty="0" smtClean="0"/>
            <a:t>Walk</a:t>
          </a:r>
        </a:p>
        <a:p>
          <a:r>
            <a:rPr lang="en-GB" b="1" dirty="0" smtClean="0"/>
            <a:t>&lt;</a:t>
          </a:r>
          <a:r>
            <a:rPr lang="en-GB" b="1" dirty="0" err="1" smtClean="0"/>
            <a:t>e,t</a:t>
          </a:r>
          <a:r>
            <a:rPr lang="en-GB" b="1" dirty="0" smtClean="0"/>
            <a:t>&gt;</a:t>
          </a:r>
          <a:endParaRPr lang="en-GB" b="1" dirty="0"/>
        </a:p>
      </dgm:t>
    </dgm:pt>
    <dgm:pt modelId="{9A42BF56-DAB3-4D7C-A840-6D6033429F06}" type="parTrans" cxnId="{490F628D-57AF-44DB-842C-AAEC32F68539}">
      <dgm:prSet/>
      <dgm:spPr/>
      <dgm:t>
        <a:bodyPr/>
        <a:lstStyle/>
        <a:p>
          <a:endParaRPr lang="en-GB"/>
        </a:p>
      </dgm:t>
    </dgm:pt>
    <dgm:pt modelId="{DD6FA3C8-64E3-4E4F-807C-BA8585BAC9FA}" type="sibTrans" cxnId="{490F628D-57AF-44DB-842C-AAEC32F68539}">
      <dgm:prSet/>
      <dgm:spPr/>
      <dgm:t>
        <a:bodyPr/>
        <a:lstStyle/>
        <a:p>
          <a:endParaRPr lang="en-GB"/>
        </a:p>
      </dgm:t>
    </dgm:pt>
    <dgm:pt modelId="{E285814C-DABC-477E-A13E-59E195E9C719}" type="pres">
      <dgm:prSet presAssocID="{22BA0F16-A594-41D7-9734-4742270784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3E11D5D-06EC-455F-91D5-DF168CB5CBCA}" type="pres">
      <dgm:prSet presAssocID="{255D0148-6E22-497D-8588-44E2875B1304}" presName="hierRoot1" presStyleCnt="0">
        <dgm:presLayoutVars>
          <dgm:hierBranch val="init"/>
        </dgm:presLayoutVars>
      </dgm:prSet>
      <dgm:spPr/>
    </dgm:pt>
    <dgm:pt modelId="{2D7E2300-BAEA-4261-80C1-9F5FF7893E40}" type="pres">
      <dgm:prSet presAssocID="{255D0148-6E22-497D-8588-44E2875B1304}" presName="rootComposite1" presStyleCnt="0"/>
      <dgm:spPr/>
    </dgm:pt>
    <dgm:pt modelId="{2339E230-3E0D-4DC0-A213-226AA5CED215}" type="pres">
      <dgm:prSet presAssocID="{255D0148-6E22-497D-8588-44E2875B1304}" presName="rootText1" presStyleLbl="node0" presStyleIdx="0" presStyleCnt="1" custScaleX="14234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3E480E4-80ED-4B52-BB68-4CBD374ADB73}" type="pres">
      <dgm:prSet presAssocID="{255D0148-6E22-497D-8588-44E2875B1304}" presName="rootConnector1" presStyleLbl="node1" presStyleIdx="0" presStyleCnt="0"/>
      <dgm:spPr/>
      <dgm:t>
        <a:bodyPr/>
        <a:lstStyle/>
        <a:p>
          <a:endParaRPr lang="en-GB"/>
        </a:p>
      </dgm:t>
    </dgm:pt>
    <dgm:pt modelId="{6AEA5ED3-2CDF-450A-8AE9-0C494FBE1436}" type="pres">
      <dgm:prSet presAssocID="{255D0148-6E22-497D-8588-44E2875B1304}" presName="hierChild2" presStyleCnt="0"/>
      <dgm:spPr/>
    </dgm:pt>
    <dgm:pt modelId="{D3842528-054E-4432-85A3-4238BD141884}" type="pres">
      <dgm:prSet presAssocID="{E279DE34-06B4-45FC-9B1D-C0DFF0FFF29D}" presName="Name37" presStyleLbl="parChTrans1D2" presStyleIdx="0" presStyleCnt="2"/>
      <dgm:spPr/>
      <dgm:t>
        <a:bodyPr/>
        <a:lstStyle/>
        <a:p>
          <a:endParaRPr lang="en-GB"/>
        </a:p>
      </dgm:t>
    </dgm:pt>
    <dgm:pt modelId="{7AEABD2C-16E7-475F-8AA6-B6907A6FFE0B}" type="pres">
      <dgm:prSet presAssocID="{EC35C355-B936-4CE1-8362-A45F089419F2}" presName="hierRoot2" presStyleCnt="0">
        <dgm:presLayoutVars>
          <dgm:hierBranch val="init"/>
        </dgm:presLayoutVars>
      </dgm:prSet>
      <dgm:spPr/>
    </dgm:pt>
    <dgm:pt modelId="{D8F28724-2DD2-448C-8C99-F5622C990D31}" type="pres">
      <dgm:prSet presAssocID="{EC35C355-B936-4CE1-8362-A45F089419F2}" presName="rootComposite" presStyleCnt="0"/>
      <dgm:spPr/>
    </dgm:pt>
    <dgm:pt modelId="{272CC9B2-47FC-4486-9C24-F8306C1C6E82}" type="pres">
      <dgm:prSet presAssocID="{EC35C355-B936-4CE1-8362-A45F089419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B609BF-C45D-47EB-B7FF-8EB6BA156E7D}" type="pres">
      <dgm:prSet presAssocID="{EC35C355-B936-4CE1-8362-A45F089419F2}" presName="rootConnector" presStyleLbl="node2" presStyleIdx="0" presStyleCnt="2"/>
      <dgm:spPr/>
      <dgm:t>
        <a:bodyPr/>
        <a:lstStyle/>
        <a:p>
          <a:endParaRPr lang="en-GB"/>
        </a:p>
      </dgm:t>
    </dgm:pt>
    <dgm:pt modelId="{EBE52D98-9CA4-44B4-B347-1F6B0AA9872E}" type="pres">
      <dgm:prSet presAssocID="{EC35C355-B936-4CE1-8362-A45F089419F2}" presName="hierChild4" presStyleCnt="0"/>
      <dgm:spPr/>
    </dgm:pt>
    <dgm:pt modelId="{B3BBBC74-9417-48E9-B690-E74ED52AC590}" type="pres">
      <dgm:prSet presAssocID="{86D7E3DC-9F8E-4C50-8FEE-D4BC3EB11FB7}" presName="Name37" presStyleLbl="parChTrans1D3" presStyleIdx="0" presStyleCnt="2"/>
      <dgm:spPr/>
      <dgm:t>
        <a:bodyPr/>
        <a:lstStyle/>
        <a:p>
          <a:endParaRPr lang="en-GB"/>
        </a:p>
      </dgm:t>
    </dgm:pt>
    <dgm:pt modelId="{3B8CFB6E-27C9-4233-953F-1ABABA829177}" type="pres">
      <dgm:prSet presAssocID="{224412B3-A033-4E33-9302-5D6F8487C4E7}" presName="hierRoot2" presStyleCnt="0">
        <dgm:presLayoutVars>
          <dgm:hierBranch val="init"/>
        </dgm:presLayoutVars>
      </dgm:prSet>
      <dgm:spPr/>
    </dgm:pt>
    <dgm:pt modelId="{55B2823B-799A-4DF7-B05F-EDA9481B8D60}" type="pres">
      <dgm:prSet presAssocID="{224412B3-A033-4E33-9302-5D6F8487C4E7}" presName="rootComposite" presStyleCnt="0"/>
      <dgm:spPr/>
    </dgm:pt>
    <dgm:pt modelId="{4D371E4C-62C7-4F58-8B5C-A67BCB9CCADE}" type="pres">
      <dgm:prSet presAssocID="{224412B3-A033-4E33-9302-5D6F8487C4E7}" presName="rootText" presStyleLbl="node3" presStyleIdx="0" presStyleCnt="2" custLinFactX="-30883" custLinFactNeighborX="-100000" custLinFactNeighborY="-634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F10B1E-C8D3-488F-BA76-A1D7147F0CEC}" type="pres">
      <dgm:prSet presAssocID="{224412B3-A033-4E33-9302-5D6F8487C4E7}" presName="rootConnector" presStyleLbl="node3" presStyleIdx="0" presStyleCnt="2"/>
      <dgm:spPr/>
      <dgm:t>
        <a:bodyPr/>
        <a:lstStyle/>
        <a:p>
          <a:endParaRPr lang="en-GB"/>
        </a:p>
      </dgm:t>
    </dgm:pt>
    <dgm:pt modelId="{B02BDD42-229E-435E-9F1D-E46B4C71BF14}" type="pres">
      <dgm:prSet presAssocID="{224412B3-A033-4E33-9302-5D6F8487C4E7}" presName="hierChild4" presStyleCnt="0"/>
      <dgm:spPr/>
    </dgm:pt>
    <dgm:pt modelId="{DB7727D6-097A-4673-842E-251A06BE13F0}" type="pres">
      <dgm:prSet presAssocID="{224412B3-A033-4E33-9302-5D6F8487C4E7}" presName="hierChild5" presStyleCnt="0"/>
      <dgm:spPr/>
    </dgm:pt>
    <dgm:pt modelId="{8F80A0A6-C6AF-4241-89FC-85ABBA39E6DB}" type="pres">
      <dgm:prSet presAssocID="{02E7A0CA-4B17-4A9A-AB73-5FD1720CEE19}" presName="Name37" presStyleLbl="parChTrans1D3" presStyleIdx="1" presStyleCnt="2"/>
      <dgm:spPr/>
      <dgm:t>
        <a:bodyPr/>
        <a:lstStyle/>
        <a:p>
          <a:endParaRPr lang="en-GB"/>
        </a:p>
      </dgm:t>
    </dgm:pt>
    <dgm:pt modelId="{F520A557-3FCD-47FE-B5A5-F56C3D578B02}" type="pres">
      <dgm:prSet presAssocID="{84834D40-254E-4EDB-9433-4A6C239575EE}" presName="hierRoot2" presStyleCnt="0">
        <dgm:presLayoutVars>
          <dgm:hierBranch val="init"/>
        </dgm:presLayoutVars>
      </dgm:prSet>
      <dgm:spPr/>
    </dgm:pt>
    <dgm:pt modelId="{BE62AD3F-9F11-41F7-AFC5-4B99234AFB01}" type="pres">
      <dgm:prSet presAssocID="{84834D40-254E-4EDB-9433-4A6C239575EE}" presName="rootComposite" presStyleCnt="0"/>
      <dgm:spPr/>
    </dgm:pt>
    <dgm:pt modelId="{98EA248F-6E07-4E0F-A469-0389A2E6C9C3}" type="pres">
      <dgm:prSet presAssocID="{84834D40-254E-4EDB-9433-4A6C239575EE}" presName="rootText" presStyleLbl="node3" presStyleIdx="1" presStyleCnt="2" custLinFactY="-48342" custLinFactNeighborX="5977" custLinFactNeighborY="-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C7D5D07-3310-4D25-B926-9EA62DCCCBE5}" type="pres">
      <dgm:prSet presAssocID="{84834D40-254E-4EDB-9433-4A6C239575EE}" presName="rootConnector" presStyleLbl="node3" presStyleIdx="1" presStyleCnt="2"/>
      <dgm:spPr/>
      <dgm:t>
        <a:bodyPr/>
        <a:lstStyle/>
        <a:p>
          <a:endParaRPr lang="en-GB"/>
        </a:p>
      </dgm:t>
    </dgm:pt>
    <dgm:pt modelId="{55BDB85D-2A2F-4557-940C-D30AC76BD901}" type="pres">
      <dgm:prSet presAssocID="{84834D40-254E-4EDB-9433-4A6C239575EE}" presName="hierChild4" presStyleCnt="0"/>
      <dgm:spPr/>
    </dgm:pt>
    <dgm:pt modelId="{44861909-6406-4BA9-92ED-C58F8CEE5C04}" type="pres">
      <dgm:prSet presAssocID="{84834D40-254E-4EDB-9433-4A6C239575EE}" presName="hierChild5" presStyleCnt="0"/>
      <dgm:spPr/>
    </dgm:pt>
    <dgm:pt modelId="{F5D839F5-54E2-4C5B-B5B1-B5320F4C78CA}" type="pres">
      <dgm:prSet presAssocID="{EC35C355-B936-4CE1-8362-A45F089419F2}" presName="hierChild5" presStyleCnt="0"/>
      <dgm:spPr/>
    </dgm:pt>
    <dgm:pt modelId="{A8984D64-AD14-4133-B4D7-FFA923490851}" type="pres">
      <dgm:prSet presAssocID="{9A42BF56-DAB3-4D7C-A840-6D6033429F06}" presName="Name37" presStyleLbl="parChTrans1D2" presStyleIdx="1" presStyleCnt="2"/>
      <dgm:spPr/>
      <dgm:t>
        <a:bodyPr/>
        <a:lstStyle/>
        <a:p>
          <a:endParaRPr lang="en-GB"/>
        </a:p>
      </dgm:t>
    </dgm:pt>
    <dgm:pt modelId="{58AAE6EC-93B5-41E9-8DF9-CF9811F6ED98}" type="pres">
      <dgm:prSet presAssocID="{5A313F9A-3F0B-497C-B248-6E6F0994FDEA}" presName="hierRoot2" presStyleCnt="0">
        <dgm:presLayoutVars>
          <dgm:hierBranch val="init"/>
        </dgm:presLayoutVars>
      </dgm:prSet>
      <dgm:spPr/>
    </dgm:pt>
    <dgm:pt modelId="{F5D3D41D-312B-4024-8C66-3E1D9CD22C2D}" type="pres">
      <dgm:prSet presAssocID="{5A313F9A-3F0B-497C-B248-6E6F0994FDEA}" presName="rootComposite" presStyleCnt="0"/>
      <dgm:spPr/>
    </dgm:pt>
    <dgm:pt modelId="{EC8EE6A5-8560-431E-BA5A-26581ECD6321}" type="pres">
      <dgm:prSet presAssocID="{5A313F9A-3F0B-497C-B248-6E6F0994FDEA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B0E9C1F-441C-47EC-9ED3-F51F2A9C3BF1}" type="pres">
      <dgm:prSet presAssocID="{5A313F9A-3F0B-497C-B248-6E6F0994FDEA}" presName="rootConnector" presStyleLbl="node2" presStyleIdx="1" presStyleCnt="2"/>
      <dgm:spPr/>
      <dgm:t>
        <a:bodyPr/>
        <a:lstStyle/>
        <a:p>
          <a:endParaRPr lang="en-GB"/>
        </a:p>
      </dgm:t>
    </dgm:pt>
    <dgm:pt modelId="{07C82469-AC01-4254-B926-593698885FAA}" type="pres">
      <dgm:prSet presAssocID="{5A313F9A-3F0B-497C-B248-6E6F0994FDEA}" presName="hierChild4" presStyleCnt="0"/>
      <dgm:spPr/>
    </dgm:pt>
    <dgm:pt modelId="{C19B43C4-66A9-403F-8404-2DB727CE08A8}" type="pres">
      <dgm:prSet presAssocID="{5A313F9A-3F0B-497C-B248-6E6F0994FDEA}" presName="hierChild5" presStyleCnt="0"/>
      <dgm:spPr/>
    </dgm:pt>
    <dgm:pt modelId="{613C1103-452B-4653-869D-EB0ABA5CA494}" type="pres">
      <dgm:prSet presAssocID="{255D0148-6E22-497D-8588-44E2875B1304}" presName="hierChild3" presStyleCnt="0"/>
      <dgm:spPr/>
    </dgm:pt>
  </dgm:ptLst>
  <dgm:cxnLst>
    <dgm:cxn modelId="{AAAC422A-703E-492B-AD2B-2A7D96246A31}" type="presOf" srcId="{86D7E3DC-9F8E-4C50-8FEE-D4BC3EB11FB7}" destId="{B3BBBC74-9417-48E9-B690-E74ED52AC590}" srcOrd="0" destOrd="0" presId="urn:microsoft.com/office/officeart/2005/8/layout/orgChart1"/>
    <dgm:cxn modelId="{F11C50B9-1A2E-4ADA-82E3-A72118281B8F}" srcId="{255D0148-6E22-497D-8588-44E2875B1304}" destId="{EC35C355-B936-4CE1-8362-A45F089419F2}" srcOrd="0" destOrd="0" parTransId="{E279DE34-06B4-45FC-9B1D-C0DFF0FFF29D}" sibTransId="{AE591999-0D78-4675-9B4F-C0A356846CF4}"/>
    <dgm:cxn modelId="{31FFCFEE-AF2D-4B35-AA84-8EFD2B855B65}" type="presOf" srcId="{5A313F9A-3F0B-497C-B248-6E6F0994FDEA}" destId="{EC8EE6A5-8560-431E-BA5A-26581ECD6321}" srcOrd="0" destOrd="0" presId="urn:microsoft.com/office/officeart/2005/8/layout/orgChart1"/>
    <dgm:cxn modelId="{D8862C26-7DE8-48A8-A374-1AF0F0E21180}" type="presOf" srcId="{EC35C355-B936-4CE1-8362-A45F089419F2}" destId="{272CC9B2-47FC-4486-9C24-F8306C1C6E82}" srcOrd="0" destOrd="0" presId="urn:microsoft.com/office/officeart/2005/8/layout/orgChart1"/>
    <dgm:cxn modelId="{84D7A03D-5D07-4984-A45F-E006B235B1F1}" srcId="{EC35C355-B936-4CE1-8362-A45F089419F2}" destId="{84834D40-254E-4EDB-9433-4A6C239575EE}" srcOrd="1" destOrd="0" parTransId="{02E7A0CA-4B17-4A9A-AB73-5FD1720CEE19}" sibTransId="{27DB7F5E-82B1-42C7-9CF2-4B8E23041200}"/>
    <dgm:cxn modelId="{90D74691-B0F1-4018-A9E7-2F609BDD12A7}" type="presOf" srcId="{EC35C355-B936-4CE1-8362-A45F089419F2}" destId="{24B609BF-C45D-47EB-B7FF-8EB6BA156E7D}" srcOrd="1" destOrd="0" presId="urn:microsoft.com/office/officeart/2005/8/layout/orgChart1"/>
    <dgm:cxn modelId="{4478C38B-0137-4369-9BDB-3E841A9F14AD}" type="presOf" srcId="{255D0148-6E22-497D-8588-44E2875B1304}" destId="{C3E480E4-80ED-4B52-BB68-4CBD374ADB73}" srcOrd="1" destOrd="0" presId="urn:microsoft.com/office/officeart/2005/8/layout/orgChart1"/>
    <dgm:cxn modelId="{0D6AC80C-FF7C-4ED1-A0A7-C8CC749C4D2E}" type="presOf" srcId="{224412B3-A033-4E33-9302-5D6F8487C4E7}" destId="{4D371E4C-62C7-4F58-8B5C-A67BCB9CCADE}" srcOrd="0" destOrd="0" presId="urn:microsoft.com/office/officeart/2005/8/layout/orgChart1"/>
    <dgm:cxn modelId="{0EC3DD4A-2D5E-4C43-8861-2FA2ECC1A6E0}" type="presOf" srcId="{5A313F9A-3F0B-497C-B248-6E6F0994FDEA}" destId="{4B0E9C1F-441C-47EC-9ED3-F51F2A9C3BF1}" srcOrd="1" destOrd="0" presId="urn:microsoft.com/office/officeart/2005/8/layout/orgChart1"/>
    <dgm:cxn modelId="{A966924A-4027-47FB-BD33-5830987C7DB7}" type="presOf" srcId="{84834D40-254E-4EDB-9433-4A6C239575EE}" destId="{98EA248F-6E07-4E0F-A469-0389A2E6C9C3}" srcOrd="0" destOrd="0" presId="urn:microsoft.com/office/officeart/2005/8/layout/orgChart1"/>
    <dgm:cxn modelId="{83611EF1-945C-45DC-A148-6B431C5326EF}" type="presOf" srcId="{02E7A0CA-4B17-4A9A-AB73-5FD1720CEE19}" destId="{8F80A0A6-C6AF-4241-89FC-85ABBA39E6DB}" srcOrd="0" destOrd="0" presId="urn:microsoft.com/office/officeart/2005/8/layout/orgChart1"/>
    <dgm:cxn modelId="{490F628D-57AF-44DB-842C-AAEC32F68539}" srcId="{255D0148-6E22-497D-8588-44E2875B1304}" destId="{5A313F9A-3F0B-497C-B248-6E6F0994FDEA}" srcOrd="1" destOrd="0" parTransId="{9A42BF56-DAB3-4D7C-A840-6D6033429F06}" sibTransId="{DD6FA3C8-64E3-4E4F-807C-BA8585BAC9FA}"/>
    <dgm:cxn modelId="{CBEA787D-7A80-4251-9BE2-987249EEA56E}" type="presOf" srcId="{9A42BF56-DAB3-4D7C-A840-6D6033429F06}" destId="{A8984D64-AD14-4133-B4D7-FFA923490851}" srcOrd="0" destOrd="0" presId="urn:microsoft.com/office/officeart/2005/8/layout/orgChart1"/>
    <dgm:cxn modelId="{EE689622-D76D-4013-946D-5032EA1B3159}" type="presOf" srcId="{E279DE34-06B4-45FC-9B1D-C0DFF0FFF29D}" destId="{D3842528-054E-4432-85A3-4238BD141884}" srcOrd="0" destOrd="0" presId="urn:microsoft.com/office/officeart/2005/8/layout/orgChart1"/>
    <dgm:cxn modelId="{A9052278-C4B4-46EB-80BF-34A72914118D}" type="presOf" srcId="{224412B3-A033-4E33-9302-5D6F8487C4E7}" destId="{33F10B1E-C8D3-488F-BA76-A1D7147F0CEC}" srcOrd="1" destOrd="0" presId="urn:microsoft.com/office/officeart/2005/8/layout/orgChart1"/>
    <dgm:cxn modelId="{0F117D0E-BBCD-4B04-B279-8447557932A5}" srcId="{22BA0F16-A594-41D7-9734-474227078415}" destId="{255D0148-6E22-497D-8588-44E2875B1304}" srcOrd="0" destOrd="0" parTransId="{3A328462-EBB1-4A5A-9D38-24029D85907B}" sibTransId="{64E0EB14-74E9-49F6-9CAC-CD51683FED02}"/>
    <dgm:cxn modelId="{661269D8-CBFA-4E6A-866F-8D5FAFF5F8CF}" srcId="{EC35C355-B936-4CE1-8362-A45F089419F2}" destId="{224412B3-A033-4E33-9302-5D6F8487C4E7}" srcOrd="0" destOrd="0" parTransId="{86D7E3DC-9F8E-4C50-8FEE-D4BC3EB11FB7}" sibTransId="{06F22496-D97A-44CA-AA12-E9A7489B46AE}"/>
    <dgm:cxn modelId="{4C72E037-FEE8-4362-94AA-5D996890CFA2}" type="presOf" srcId="{22BA0F16-A594-41D7-9734-474227078415}" destId="{E285814C-DABC-477E-A13E-59E195E9C719}" srcOrd="0" destOrd="0" presId="urn:microsoft.com/office/officeart/2005/8/layout/orgChart1"/>
    <dgm:cxn modelId="{B1E44DEB-F2F3-4225-B81F-9E248A0808CD}" type="presOf" srcId="{84834D40-254E-4EDB-9433-4A6C239575EE}" destId="{FC7D5D07-3310-4D25-B926-9EA62DCCCBE5}" srcOrd="1" destOrd="0" presId="urn:microsoft.com/office/officeart/2005/8/layout/orgChart1"/>
    <dgm:cxn modelId="{FCD03C3A-894E-4F60-B963-C22896A8598E}" type="presOf" srcId="{255D0148-6E22-497D-8588-44E2875B1304}" destId="{2339E230-3E0D-4DC0-A213-226AA5CED215}" srcOrd="0" destOrd="0" presId="urn:microsoft.com/office/officeart/2005/8/layout/orgChart1"/>
    <dgm:cxn modelId="{972CBF4C-3095-4B12-854E-EB0E33C2213F}" type="presParOf" srcId="{E285814C-DABC-477E-A13E-59E195E9C719}" destId="{23E11D5D-06EC-455F-91D5-DF168CB5CBCA}" srcOrd="0" destOrd="0" presId="urn:microsoft.com/office/officeart/2005/8/layout/orgChart1"/>
    <dgm:cxn modelId="{D5F40B08-E82E-453C-84F0-5BA28822FD9B}" type="presParOf" srcId="{23E11D5D-06EC-455F-91D5-DF168CB5CBCA}" destId="{2D7E2300-BAEA-4261-80C1-9F5FF7893E40}" srcOrd="0" destOrd="0" presId="urn:microsoft.com/office/officeart/2005/8/layout/orgChart1"/>
    <dgm:cxn modelId="{5969EBF6-B108-4A7E-A0F6-886B6A17CF72}" type="presParOf" srcId="{2D7E2300-BAEA-4261-80C1-9F5FF7893E40}" destId="{2339E230-3E0D-4DC0-A213-226AA5CED215}" srcOrd="0" destOrd="0" presId="urn:microsoft.com/office/officeart/2005/8/layout/orgChart1"/>
    <dgm:cxn modelId="{81A3A306-1D5B-40AD-8FDA-DE2900A3AE67}" type="presParOf" srcId="{2D7E2300-BAEA-4261-80C1-9F5FF7893E40}" destId="{C3E480E4-80ED-4B52-BB68-4CBD374ADB73}" srcOrd="1" destOrd="0" presId="urn:microsoft.com/office/officeart/2005/8/layout/orgChart1"/>
    <dgm:cxn modelId="{F67F212D-3C32-4590-BA76-84F4FA484B38}" type="presParOf" srcId="{23E11D5D-06EC-455F-91D5-DF168CB5CBCA}" destId="{6AEA5ED3-2CDF-450A-8AE9-0C494FBE1436}" srcOrd="1" destOrd="0" presId="urn:microsoft.com/office/officeart/2005/8/layout/orgChart1"/>
    <dgm:cxn modelId="{9D59422C-8906-43D9-B63C-0BA6F4B3052D}" type="presParOf" srcId="{6AEA5ED3-2CDF-450A-8AE9-0C494FBE1436}" destId="{D3842528-054E-4432-85A3-4238BD141884}" srcOrd="0" destOrd="0" presId="urn:microsoft.com/office/officeart/2005/8/layout/orgChart1"/>
    <dgm:cxn modelId="{400931CF-38F3-491B-8325-A59B38F92E96}" type="presParOf" srcId="{6AEA5ED3-2CDF-450A-8AE9-0C494FBE1436}" destId="{7AEABD2C-16E7-475F-8AA6-B6907A6FFE0B}" srcOrd="1" destOrd="0" presId="urn:microsoft.com/office/officeart/2005/8/layout/orgChart1"/>
    <dgm:cxn modelId="{8CC963B2-409D-4799-8540-F28FCF69D48C}" type="presParOf" srcId="{7AEABD2C-16E7-475F-8AA6-B6907A6FFE0B}" destId="{D8F28724-2DD2-448C-8C99-F5622C990D31}" srcOrd="0" destOrd="0" presId="urn:microsoft.com/office/officeart/2005/8/layout/orgChart1"/>
    <dgm:cxn modelId="{2C370CE4-8560-4FF6-89CE-663C7EB64669}" type="presParOf" srcId="{D8F28724-2DD2-448C-8C99-F5622C990D31}" destId="{272CC9B2-47FC-4486-9C24-F8306C1C6E82}" srcOrd="0" destOrd="0" presId="urn:microsoft.com/office/officeart/2005/8/layout/orgChart1"/>
    <dgm:cxn modelId="{E2A4EE31-0CFC-46D7-9B26-FF2CC46BCDBE}" type="presParOf" srcId="{D8F28724-2DD2-448C-8C99-F5622C990D31}" destId="{24B609BF-C45D-47EB-B7FF-8EB6BA156E7D}" srcOrd="1" destOrd="0" presId="urn:microsoft.com/office/officeart/2005/8/layout/orgChart1"/>
    <dgm:cxn modelId="{E5FE0559-4B5B-4117-B6ED-12F0ED1E8A58}" type="presParOf" srcId="{7AEABD2C-16E7-475F-8AA6-B6907A6FFE0B}" destId="{EBE52D98-9CA4-44B4-B347-1F6B0AA9872E}" srcOrd="1" destOrd="0" presId="urn:microsoft.com/office/officeart/2005/8/layout/orgChart1"/>
    <dgm:cxn modelId="{FC417FD0-0E40-4C7E-A476-5FFE0CFCA3A0}" type="presParOf" srcId="{EBE52D98-9CA4-44B4-B347-1F6B0AA9872E}" destId="{B3BBBC74-9417-48E9-B690-E74ED52AC590}" srcOrd="0" destOrd="0" presId="urn:microsoft.com/office/officeart/2005/8/layout/orgChart1"/>
    <dgm:cxn modelId="{7B984DAD-6A98-4C34-930F-FCFB5365CF01}" type="presParOf" srcId="{EBE52D98-9CA4-44B4-B347-1F6B0AA9872E}" destId="{3B8CFB6E-27C9-4233-953F-1ABABA829177}" srcOrd="1" destOrd="0" presId="urn:microsoft.com/office/officeart/2005/8/layout/orgChart1"/>
    <dgm:cxn modelId="{269F5D4D-469F-4EEC-9FB5-767D8C9921AD}" type="presParOf" srcId="{3B8CFB6E-27C9-4233-953F-1ABABA829177}" destId="{55B2823B-799A-4DF7-B05F-EDA9481B8D60}" srcOrd="0" destOrd="0" presId="urn:microsoft.com/office/officeart/2005/8/layout/orgChart1"/>
    <dgm:cxn modelId="{55C83DD9-351F-4163-A91C-99999DBBD0F5}" type="presParOf" srcId="{55B2823B-799A-4DF7-B05F-EDA9481B8D60}" destId="{4D371E4C-62C7-4F58-8B5C-A67BCB9CCADE}" srcOrd="0" destOrd="0" presId="urn:microsoft.com/office/officeart/2005/8/layout/orgChart1"/>
    <dgm:cxn modelId="{0EBBAF26-D4F7-4486-B964-F2ECEC932C95}" type="presParOf" srcId="{55B2823B-799A-4DF7-B05F-EDA9481B8D60}" destId="{33F10B1E-C8D3-488F-BA76-A1D7147F0CEC}" srcOrd="1" destOrd="0" presId="urn:microsoft.com/office/officeart/2005/8/layout/orgChart1"/>
    <dgm:cxn modelId="{BE9732B0-93A9-40A0-9C00-093F8066A065}" type="presParOf" srcId="{3B8CFB6E-27C9-4233-953F-1ABABA829177}" destId="{B02BDD42-229E-435E-9F1D-E46B4C71BF14}" srcOrd="1" destOrd="0" presId="urn:microsoft.com/office/officeart/2005/8/layout/orgChart1"/>
    <dgm:cxn modelId="{09D5F374-F650-4C83-AA77-5D871D423AF4}" type="presParOf" srcId="{3B8CFB6E-27C9-4233-953F-1ABABA829177}" destId="{DB7727D6-097A-4673-842E-251A06BE13F0}" srcOrd="2" destOrd="0" presId="urn:microsoft.com/office/officeart/2005/8/layout/orgChart1"/>
    <dgm:cxn modelId="{EFE91155-02BA-4049-865E-A030A3C17099}" type="presParOf" srcId="{EBE52D98-9CA4-44B4-B347-1F6B0AA9872E}" destId="{8F80A0A6-C6AF-4241-89FC-85ABBA39E6DB}" srcOrd="2" destOrd="0" presId="urn:microsoft.com/office/officeart/2005/8/layout/orgChart1"/>
    <dgm:cxn modelId="{CB05AD70-2F5F-4434-93C2-3067BE8F10F6}" type="presParOf" srcId="{EBE52D98-9CA4-44B4-B347-1F6B0AA9872E}" destId="{F520A557-3FCD-47FE-B5A5-F56C3D578B02}" srcOrd="3" destOrd="0" presId="urn:microsoft.com/office/officeart/2005/8/layout/orgChart1"/>
    <dgm:cxn modelId="{A8AAC00C-2728-4073-A62D-5AA2FB04D1FF}" type="presParOf" srcId="{F520A557-3FCD-47FE-B5A5-F56C3D578B02}" destId="{BE62AD3F-9F11-41F7-AFC5-4B99234AFB01}" srcOrd="0" destOrd="0" presId="urn:microsoft.com/office/officeart/2005/8/layout/orgChart1"/>
    <dgm:cxn modelId="{71FFD144-CBBD-4F79-8BF6-0386A9E2D6EE}" type="presParOf" srcId="{BE62AD3F-9F11-41F7-AFC5-4B99234AFB01}" destId="{98EA248F-6E07-4E0F-A469-0389A2E6C9C3}" srcOrd="0" destOrd="0" presId="urn:microsoft.com/office/officeart/2005/8/layout/orgChart1"/>
    <dgm:cxn modelId="{203AFB36-6B31-423E-BBA1-763A7BDF31C1}" type="presParOf" srcId="{BE62AD3F-9F11-41F7-AFC5-4B99234AFB01}" destId="{FC7D5D07-3310-4D25-B926-9EA62DCCCBE5}" srcOrd="1" destOrd="0" presId="urn:microsoft.com/office/officeart/2005/8/layout/orgChart1"/>
    <dgm:cxn modelId="{B22AB323-FBFA-4739-8E67-93EA8BF45847}" type="presParOf" srcId="{F520A557-3FCD-47FE-B5A5-F56C3D578B02}" destId="{55BDB85D-2A2F-4557-940C-D30AC76BD901}" srcOrd="1" destOrd="0" presId="urn:microsoft.com/office/officeart/2005/8/layout/orgChart1"/>
    <dgm:cxn modelId="{6CFDCA7F-8304-4507-ABBF-5FF9EA17E889}" type="presParOf" srcId="{F520A557-3FCD-47FE-B5A5-F56C3D578B02}" destId="{44861909-6406-4BA9-92ED-C58F8CEE5C04}" srcOrd="2" destOrd="0" presId="urn:microsoft.com/office/officeart/2005/8/layout/orgChart1"/>
    <dgm:cxn modelId="{B8450287-B3B6-43AF-B42D-771F69F65318}" type="presParOf" srcId="{7AEABD2C-16E7-475F-8AA6-B6907A6FFE0B}" destId="{F5D839F5-54E2-4C5B-B5B1-B5320F4C78CA}" srcOrd="2" destOrd="0" presId="urn:microsoft.com/office/officeart/2005/8/layout/orgChart1"/>
    <dgm:cxn modelId="{88EFBD90-47F6-4A5F-8615-DE66E03EEBF3}" type="presParOf" srcId="{6AEA5ED3-2CDF-450A-8AE9-0C494FBE1436}" destId="{A8984D64-AD14-4133-B4D7-FFA923490851}" srcOrd="2" destOrd="0" presId="urn:microsoft.com/office/officeart/2005/8/layout/orgChart1"/>
    <dgm:cxn modelId="{72675389-B595-4648-B445-E5583AEDA3CC}" type="presParOf" srcId="{6AEA5ED3-2CDF-450A-8AE9-0C494FBE1436}" destId="{58AAE6EC-93B5-41E9-8DF9-CF9811F6ED98}" srcOrd="3" destOrd="0" presId="urn:microsoft.com/office/officeart/2005/8/layout/orgChart1"/>
    <dgm:cxn modelId="{DDE73052-8214-459D-891C-72B615BE76A0}" type="presParOf" srcId="{58AAE6EC-93B5-41E9-8DF9-CF9811F6ED98}" destId="{F5D3D41D-312B-4024-8C66-3E1D9CD22C2D}" srcOrd="0" destOrd="0" presId="urn:microsoft.com/office/officeart/2005/8/layout/orgChart1"/>
    <dgm:cxn modelId="{746EFF5D-BE95-43C4-BE33-E263720898A9}" type="presParOf" srcId="{F5D3D41D-312B-4024-8C66-3E1D9CD22C2D}" destId="{EC8EE6A5-8560-431E-BA5A-26581ECD6321}" srcOrd="0" destOrd="0" presId="urn:microsoft.com/office/officeart/2005/8/layout/orgChart1"/>
    <dgm:cxn modelId="{1C9DB4FA-64D3-44D0-BD48-DE3DCE89C96F}" type="presParOf" srcId="{F5D3D41D-312B-4024-8C66-3E1D9CD22C2D}" destId="{4B0E9C1F-441C-47EC-9ED3-F51F2A9C3BF1}" srcOrd="1" destOrd="0" presId="urn:microsoft.com/office/officeart/2005/8/layout/orgChart1"/>
    <dgm:cxn modelId="{F14571B1-231D-4331-81FD-4A82D809F5C6}" type="presParOf" srcId="{58AAE6EC-93B5-41E9-8DF9-CF9811F6ED98}" destId="{07C82469-AC01-4254-B926-593698885FAA}" srcOrd="1" destOrd="0" presId="urn:microsoft.com/office/officeart/2005/8/layout/orgChart1"/>
    <dgm:cxn modelId="{48D37D5B-50CB-4337-AFA2-0920C47E7FA3}" type="presParOf" srcId="{58AAE6EC-93B5-41E9-8DF9-CF9811F6ED98}" destId="{C19B43C4-66A9-403F-8404-2DB727CE08A8}" srcOrd="2" destOrd="0" presId="urn:microsoft.com/office/officeart/2005/8/layout/orgChart1"/>
    <dgm:cxn modelId="{5DB84812-E683-47FC-8E42-F3BE0E8D496E}" type="presParOf" srcId="{23E11D5D-06EC-455F-91D5-DF168CB5CBCA}" destId="{613C1103-452B-4653-869D-EB0ABA5CA4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984D64-AD14-4133-B4D7-FFA923490851}">
      <dsp:nvSpPr>
        <dsp:cNvPr id="0" name=""/>
        <dsp:cNvSpPr/>
      </dsp:nvSpPr>
      <dsp:spPr>
        <a:xfrm>
          <a:off x="4374232" y="994084"/>
          <a:ext cx="1200123" cy="4165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285"/>
              </a:lnTo>
              <a:lnTo>
                <a:pt x="1200123" y="208285"/>
              </a:lnTo>
              <a:lnTo>
                <a:pt x="1200123" y="4165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0A0A6-C6AF-4241-89FC-85ABBA39E6DB}">
      <dsp:nvSpPr>
        <dsp:cNvPr id="0" name=""/>
        <dsp:cNvSpPr/>
      </dsp:nvSpPr>
      <dsp:spPr>
        <a:xfrm>
          <a:off x="2380637" y="2402494"/>
          <a:ext cx="416115" cy="849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9588"/>
              </a:lnTo>
              <a:lnTo>
                <a:pt x="416115" y="8495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BBBC74-9417-48E9-B690-E74ED52AC590}">
      <dsp:nvSpPr>
        <dsp:cNvPr id="0" name=""/>
        <dsp:cNvSpPr/>
      </dsp:nvSpPr>
      <dsp:spPr>
        <a:xfrm>
          <a:off x="2065570" y="2402494"/>
          <a:ext cx="315067" cy="849588"/>
        </a:xfrm>
        <a:custGeom>
          <a:avLst/>
          <a:gdLst/>
          <a:ahLst/>
          <a:cxnLst/>
          <a:rect l="0" t="0" r="0" b="0"/>
          <a:pathLst>
            <a:path>
              <a:moveTo>
                <a:pt x="315067" y="0"/>
              </a:moveTo>
              <a:lnTo>
                <a:pt x="315067" y="849588"/>
              </a:lnTo>
              <a:lnTo>
                <a:pt x="0" y="8495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42528-054E-4432-85A3-4238BD141884}">
      <dsp:nvSpPr>
        <dsp:cNvPr id="0" name=""/>
        <dsp:cNvSpPr/>
      </dsp:nvSpPr>
      <dsp:spPr>
        <a:xfrm>
          <a:off x="3174108" y="994084"/>
          <a:ext cx="1200123" cy="416571"/>
        </a:xfrm>
        <a:custGeom>
          <a:avLst/>
          <a:gdLst/>
          <a:ahLst/>
          <a:cxnLst/>
          <a:rect l="0" t="0" r="0" b="0"/>
          <a:pathLst>
            <a:path>
              <a:moveTo>
                <a:pt x="1200123" y="0"/>
              </a:moveTo>
              <a:lnTo>
                <a:pt x="1200123" y="208285"/>
              </a:lnTo>
              <a:lnTo>
                <a:pt x="0" y="208285"/>
              </a:lnTo>
              <a:lnTo>
                <a:pt x="0" y="4165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39E230-3E0D-4DC0-A213-226AA5CED215}">
      <dsp:nvSpPr>
        <dsp:cNvPr id="0" name=""/>
        <dsp:cNvSpPr/>
      </dsp:nvSpPr>
      <dsp:spPr>
        <a:xfrm>
          <a:off x="2962449" y="2246"/>
          <a:ext cx="2823564" cy="99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[[every man walks]]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t</a:t>
          </a:r>
          <a:endParaRPr lang="en-GB" sz="1800" b="1" kern="1200" dirty="0"/>
        </a:p>
      </dsp:txBody>
      <dsp:txXfrm>
        <a:off x="2962449" y="2246"/>
        <a:ext cx="2823564" cy="991837"/>
      </dsp:txXfrm>
    </dsp:sp>
    <dsp:sp modelId="{272CC9B2-47FC-4486-9C24-F8306C1C6E82}">
      <dsp:nvSpPr>
        <dsp:cNvPr id="0" name=""/>
        <dsp:cNvSpPr/>
      </dsp:nvSpPr>
      <dsp:spPr>
        <a:xfrm>
          <a:off x="2182270" y="1410656"/>
          <a:ext cx="1983675" cy="99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[[every man]]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&lt;&lt;</a:t>
          </a:r>
          <a:r>
            <a:rPr lang="en-GB" sz="1800" b="1" kern="1200" dirty="0" err="1" smtClean="0"/>
            <a:t>e,t</a:t>
          </a:r>
          <a:r>
            <a:rPr lang="en-GB" sz="1800" b="1" kern="1200" dirty="0" smtClean="0"/>
            <a:t>&gt;,t&gt;&gt;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b="1" kern="1200" dirty="0"/>
        </a:p>
      </dsp:txBody>
      <dsp:txXfrm>
        <a:off x="2182270" y="1410656"/>
        <a:ext cx="1983675" cy="991837"/>
      </dsp:txXfrm>
    </dsp:sp>
    <dsp:sp modelId="{4D371E4C-62C7-4F58-8B5C-A67BCB9CCADE}">
      <dsp:nvSpPr>
        <dsp:cNvPr id="0" name=""/>
        <dsp:cNvSpPr/>
      </dsp:nvSpPr>
      <dsp:spPr>
        <a:xfrm>
          <a:off x="81894" y="2756163"/>
          <a:ext cx="1983675" cy="99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[[every]]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&lt;&lt;</a:t>
          </a:r>
          <a:r>
            <a:rPr lang="en-GB" sz="1800" b="1" kern="1200" dirty="0" err="1" smtClean="0"/>
            <a:t>e,t</a:t>
          </a:r>
          <a:r>
            <a:rPr lang="en-GB" sz="1800" b="1" kern="1200" dirty="0" smtClean="0"/>
            <a:t>&gt;,&lt;&lt;</a:t>
          </a:r>
          <a:r>
            <a:rPr lang="en-GB" sz="1800" b="1" kern="1200" dirty="0" err="1" smtClean="0"/>
            <a:t>e,t</a:t>
          </a:r>
          <a:r>
            <a:rPr lang="en-GB" sz="1800" b="1" kern="1200" dirty="0" smtClean="0"/>
            <a:t>&gt;,t&gt;&gt;</a:t>
          </a:r>
          <a:endParaRPr lang="en-GB" sz="1800" kern="1200" dirty="0"/>
        </a:p>
      </dsp:txBody>
      <dsp:txXfrm>
        <a:off x="81894" y="2756163"/>
        <a:ext cx="1983675" cy="991837"/>
      </dsp:txXfrm>
    </dsp:sp>
    <dsp:sp modelId="{98EA248F-6E07-4E0F-A469-0389A2E6C9C3}">
      <dsp:nvSpPr>
        <dsp:cNvPr id="0" name=""/>
        <dsp:cNvSpPr/>
      </dsp:nvSpPr>
      <dsp:spPr>
        <a:xfrm>
          <a:off x="2796753" y="2756163"/>
          <a:ext cx="1983675" cy="99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[[man]]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&lt;</a:t>
          </a:r>
          <a:r>
            <a:rPr lang="en-GB" sz="1800" kern="1200" dirty="0" err="1" smtClean="0"/>
            <a:t>e,t</a:t>
          </a:r>
          <a:r>
            <a:rPr lang="en-GB" sz="1800" kern="1200" dirty="0" smtClean="0"/>
            <a:t>&gt;</a:t>
          </a:r>
        </a:p>
      </dsp:txBody>
      <dsp:txXfrm>
        <a:off x="2796753" y="2756163"/>
        <a:ext cx="1983675" cy="991837"/>
      </dsp:txXfrm>
    </dsp:sp>
    <dsp:sp modelId="{EC8EE6A5-8560-431E-BA5A-26581ECD6321}">
      <dsp:nvSpPr>
        <dsp:cNvPr id="0" name=""/>
        <dsp:cNvSpPr/>
      </dsp:nvSpPr>
      <dsp:spPr>
        <a:xfrm>
          <a:off x="4582517" y="1410656"/>
          <a:ext cx="1983675" cy="991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Walk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&lt;</a:t>
          </a:r>
          <a:r>
            <a:rPr lang="en-GB" sz="1800" b="1" kern="1200" dirty="0" err="1" smtClean="0"/>
            <a:t>e,t</a:t>
          </a:r>
          <a:r>
            <a:rPr lang="en-GB" sz="1800" b="1" kern="1200" dirty="0" smtClean="0"/>
            <a:t>&gt;</a:t>
          </a:r>
          <a:endParaRPr lang="en-GB" sz="1800" b="1" kern="1200" dirty="0"/>
        </a:p>
      </dsp:txBody>
      <dsp:txXfrm>
        <a:off x="4582517" y="1410656"/>
        <a:ext cx="1983675" cy="991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FB2777-EE04-47CD-932B-FF367EB4D334}" type="datetimeFigureOut">
              <a:rPr lang="en-GB" smtClean="0"/>
              <a:pPr/>
              <a:t>04/04/2011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dirty="0" smtClean="0"/>
              <a:t>Albert 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LIN3021 Formal Semantics</a:t>
            </a:r>
            <a:br>
              <a:rPr lang="mt-MT" dirty="0" smtClean="0"/>
            </a:br>
            <a:r>
              <a:rPr lang="mt-MT" dirty="0" smtClean="0"/>
              <a:t>Lecture 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Some formal stuff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If we stick to predicate logic, we do have some way of dealing with some determiners, like </a:t>
            </a:r>
            <a:r>
              <a:rPr lang="mt-MT" i="1" dirty="0" smtClean="0"/>
              <a:t>every</a:t>
            </a:r>
            <a:r>
              <a:rPr lang="mt-MT" dirty="0" smtClean="0"/>
              <a:t> and </a:t>
            </a:r>
            <a:r>
              <a:rPr lang="mt-MT" i="1" dirty="0" smtClean="0"/>
              <a:t>some </a:t>
            </a:r>
            <a:r>
              <a:rPr lang="mt-MT" dirty="0" smtClean="0"/>
              <a:t>and </a:t>
            </a:r>
            <a:r>
              <a:rPr lang="mt-MT" i="1" dirty="0" smtClean="0"/>
              <a:t>a</a:t>
            </a:r>
            <a:r>
              <a:rPr lang="mt-MT" dirty="0" smtClean="0"/>
              <a:t> (when it’s non-referential).</a:t>
            </a:r>
          </a:p>
          <a:p>
            <a:pPr lvl="1"/>
            <a:r>
              <a:rPr lang="mt-MT" i="1" dirty="0" smtClean="0"/>
              <a:t>Every man walks.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x[</a:t>
            </a:r>
            <a:r>
              <a:rPr lang="mt-MT" b="1" dirty="0" smtClean="0">
                <a:solidFill>
                  <a:schemeClr val="accent2"/>
                </a:solidFill>
                <a:sym typeface="Symbol" pitchFamily="18" charset="2"/>
              </a:rPr>
              <a:t>man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(x)</a:t>
            </a:r>
            <a:r>
              <a:rPr lang="mt-MT" b="1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mt-MT" b="1" dirty="0" smtClean="0">
                <a:solidFill>
                  <a:schemeClr val="accent2"/>
                </a:solidFill>
                <a:sym typeface="Wingdings" pitchFamily="2" charset="2"/>
              </a:rPr>
              <a:t> walk(x)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]</a:t>
            </a:r>
            <a:endParaRPr lang="mt-MT" b="1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lvl="1"/>
            <a:r>
              <a:rPr lang="mt-MT" i="1" dirty="0" smtClean="0">
                <a:sym typeface="Wingdings" pitchFamily="2" charset="2"/>
              </a:rPr>
              <a:t>Some duck quacks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x [</a:t>
            </a:r>
            <a:r>
              <a:rPr lang="mt-MT" b="1" dirty="0" smtClean="0">
                <a:solidFill>
                  <a:schemeClr val="accent2"/>
                </a:solidFill>
                <a:sym typeface="Symbol" pitchFamily="18" charset="2"/>
              </a:rPr>
              <a:t>duck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(x) </a:t>
            </a:r>
            <a:r>
              <a:rPr lang="mt-MT" b="1" dirty="0" smtClean="0">
                <a:solidFill>
                  <a:schemeClr val="accent2"/>
                </a:solidFill>
                <a:sym typeface="Symbol" pitchFamily="18" charset="2"/>
              </a:rPr>
              <a:t> quack(x)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]</a:t>
            </a:r>
          </a:p>
          <a:p>
            <a:r>
              <a:rPr lang="mt-MT" dirty="0" smtClean="0"/>
              <a:t>There are </a:t>
            </a:r>
            <a:r>
              <a:rPr lang="mt-MT" dirty="0" smtClean="0"/>
              <a:t>t</a:t>
            </a:r>
            <a:r>
              <a:rPr lang="en-GB" dirty="0" err="1" smtClean="0"/>
              <a:t>hree</a:t>
            </a:r>
            <a:r>
              <a:rPr lang="mt-MT" dirty="0" smtClean="0"/>
              <a:t> </a:t>
            </a:r>
            <a:r>
              <a:rPr lang="mt-MT" dirty="0" smtClean="0"/>
              <a:t>issues however:</a:t>
            </a:r>
          </a:p>
          <a:p>
            <a:pPr lvl="1"/>
            <a:r>
              <a:rPr lang="mt-MT" dirty="0" smtClean="0"/>
              <a:t>These quantifiers don’t cover all the cases we’re interested in.</a:t>
            </a:r>
            <a:endParaRPr lang="en-GB" dirty="0" smtClean="0"/>
          </a:p>
          <a:p>
            <a:pPr lvl="1"/>
            <a:r>
              <a:rPr lang="mt-MT" dirty="0" smtClean="0"/>
              <a:t>The PL formula doesn’t really reflect the NL combination (i.e. it’s not very transparently compositional</a:t>
            </a:r>
            <a:r>
              <a:rPr lang="mt-MT" dirty="0" smtClean="0"/>
              <a:t>)</a:t>
            </a:r>
            <a:endParaRPr lang="mt-MT" dirty="0" smtClean="0"/>
          </a:p>
          <a:p>
            <a:pPr lvl="1"/>
            <a:r>
              <a:rPr lang="mt-MT" dirty="0" smtClean="0"/>
              <a:t>We’re still no closer to solving the problem of how </a:t>
            </a:r>
            <a:r>
              <a:rPr lang="mt-MT" i="1" dirty="0" smtClean="0"/>
              <a:t>walks</a:t>
            </a:r>
            <a:r>
              <a:rPr lang="mt-MT" dirty="0" smtClean="0"/>
              <a:t> (type &lt;e,t&gt;) combines with </a:t>
            </a:r>
            <a:r>
              <a:rPr lang="mt-MT" i="1" dirty="0" smtClean="0"/>
              <a:t>every man</a:t>
            </a:r>
            <a:r>
              <a:rPr lang="mt-MT" dirty="0" smtClean="0"/>
              <a:t> (which is not of type </a:t>
            </a:r>
            <a:r>
              <a:rPr lang="mt-MT" i="1" dirty="0" smtClean="0"/>
              <a:t>e</a:t>
            </a:r>
            <a:r>
              <a:rPr lang="mt-MT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Compositionality: PL </a:t>
            </a:r>
            <a:r>
              <a:rPr lang="en-GB" dirty="0" err="1" smtClean="0"/>
              <a:t>vs</a:t>
            </a:r>
            <a:r>
              <a:rPr lang="en-GB" dirty="0" smtClean="0"/>
              <a:t> NL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mt-MT" i="1" dirty="0" smtClean="0"/>
              <a:t>Every man walks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x[</a:t>
            </a:r>
            <a:r>
              <a:rPr lang="mt-MT" b="1" dirty="0" smtClean="0">
                <a:solidFill>
                  <a:schemeClr val="accent2"/>
                </a:solidFill>
                <a:sym typeface="Symbol" pitchFamily="18" charset="2"/>
              </a:rPr>
              <a:t>man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(x)</a:t>
            </a:r>
            <a:r>
              <a:rPr lang="mt-MT" b="1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mt-MT" b="1" dirty="0" smtClean="0">
                <a:solidFill>
                  <a:schemeClr val="accent2"/>
                </a:solidFill>
                <a:sym typeface="Wingdings" pitchFamily="2" charset="2"/>
              </a:rPr>
              <a:t> walk(x)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]</a:t>
            </a:r>
            <a:endParaRPr lang="mt-MT" i="1" dirty="0" smtClean="0"/>
          </a:p>
          <a:p>
            <a:endParaRPr lang="en-GB" dirty="0" smtClean="0"/>
          </a:p>
          <a:p>
            <a:r>
              <a:rPr lang="mt-MT" dirty="0" smtClean="0"/>
              <a:t>Order of composition:</a:t>
            </a:r>
          </a:p>
          <a:p>
            <a:pPr lvl="1"/>
            <a:r>
              <a:rPr lang="mt-MT" dirty="0" smtClean="0"/>
              <a:t>The syntax is: </a:t>
            </a:r>
            <a:r>
              <a:rPr lang="en-GB" dirty="0" smtClean="0"/>
              <a:t>[[every man] walks]</a:t>
            </a:r>
          </a:p>
          <a:p>
            <a:pPr lvl="1"/>
            <a:r>
              <a:rPr lang="en-GB" dirty="0" smtClean="0"/>
              <a:t>This tells us that we have:</a:t>
            </a:r>
          </a:p>
          <a:p>
            <a:pPr lvl="2"/>
            <a:r>
              <a:rPr lang="en-GB" dirty="0" smtClean="0"/>
              <a:t>First, the quantifier combining with a property: </a:t>
            </a:r>
            <a:r>
              <a:rPr lang="en-GB" i="1" dirty="0" smtClean="0"/>
              <a:t>every + man</a:t>
            </a:r>
          </a:p>
          <a:p>
            <a:pPr lvl="2"/>
            <a:r>
              <a:rPr lang="en-GB" dirty="0" smtClean="0"/>
              <a:t>Then, the result + the second property [</a:t>
            </a:r>
            <a:r>
              <a:rPr lang="en-GB" i="1" dirty="0" smtClean="0"/>
              <a:t>every man] + walk</a:t>
            </a:r>
          </a:p>
          <a:p>
            <a:endParaRPr lang="en-GB" dirty="0" smtClean="0"/>
          </a:p>
          <a:p>
            <a:r>
              <a:rPr lang="en-GB" dirty="0" smtClean="0"/>
              <a:t>Note: this isn’t something that emerges clearly from the PL formula.</a:t>
            </a:r>
          </a:p>
          <a:p>
            <a:r>
              <a:rPr lang="en-GB" dirty="0" smtClean="0"/>
              <a:t>Also, first order PL won’t allow us to formalise quantifiers like </a:t>
            </a:r>
            <a:r>
              <a:rPr lang="en-GB" i="1" dirty="0" smtClean="0"/>
              <a:t>most</a:t>
            </a:r>
            <a:r>
              <a:rPr lang="en-GB" dirty="0" smtClean="0"/>
              <a:t>. </a:t>
            </a:r>
          </a:p>
          <a:p>
            <a:pPr lvl="1"/>
            <a:r>
              <a:rPr lang="en-GB" i="1" dirty="0" smtClean="0"/>
              <a:t>Most N V</a:t>
            </a:r>
            <a:r>
              <a:rPr lang="en-GB" dirty="0" smtClean="0"/>
              <a:t> makes an explicit comparison between N and V (two sets, or predicates). </a:t>
            </a:r>
          </a:p>
          <a:p>
            <a:pPr lvl="1"/>
            <a:r>
              <a:rPr lang="en-GB" dirty="0" smtClean="0"/>
              <a:t>We need a way of saying “there are more N’s which are V’s than there are N’s which are not V’s”</a:t>
            </a:r>
          </a:p>
          <a:p>
            <a:pPr lvl="1"/>
            <a:r>
              <a:rPr lang="en-GB" dirty="0" smtClean="0"/>
              <a:t>But this requires that we have predicate variables, as well as individual variables.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Some more observations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mt-MT" i="1" dirty="0" smtClean="0"/>
              <a:t>Every man walks</a:t>
            </a:r>
            <a:endParaRPr lang="en-GB" i="1" dirty="0" smtClean="0"/>
          </a:p>
          <a:p>
            <a:r>
              <a:rPr lang="mt-MT" dirty="0" smtClean="0"/>
              <a:t>Components:</a:t>
            </a:r>
          </a:p>
          <a:p>
            <a:pPr lvl="1"/>
            <a:r>
              <a:rPr lang="mt-MT" dirty="0" smtClean="0"/>
              <a:t>the property </a:t>
            </a:r>
            <a:r>
              <a:rPr lang="mt-MT" i="1" dirty="0" smtClean="0"/>
              <a:t>man</a:t>
            </a:r>
          </a:p>
          <a:p>
            <a:pPr lvl="1"/>
            <a:r>
              <a:rPr lang="mt-MT" dirty="0" smtClean="0"/>
              <a:t>the property </a:t>
            </a:r>
            <a:r>
              <a:rPr lang="mt-MT" i="1" dirty="0" smtClean="0"/>
              <a:t>walk</a:t>
            </a:r>
          </a:p>
          <a:p>
            <a:pPr lvl="1"/>
            <a:r>
              <a:rPr lang="mt-MT" dirty="0" smtClean="0"/>
              <a:t>These combine to form a complete sentence with the help of </a:t>
            </a:r>
            <a:r>
              <a:rPr lang="mt-MT" i="1" dirty="0" smtClean="0"/>
              <a:t>every</a:t>
            </a:r>
            <a:r>
              <a:rPr lang="mt-MT" dirty="0" smtClean="0"/>
              <a:t>.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mt-MT" dirty="0" smtClean="0"/>
          </a:p>
          <a:p>
            <a:endParaRPr lang="mt-MT" i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Turning the analysis on its head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mt-MT" i="1" dirty="0" smtClean="0"/>
              <a:t>Every man walks</a:t>
            </a:r>
          </a:p>
          <a:p>
            <a:endParaRPr lang="en-GB" dirty="0" smtClean="0"/>
          </a:p>
          <a:p>
            <a:r>
              <a:rPr lang="mt-MT" dirty="0" smtClean="0"/>
              <a:t>We’ve thought of NP+VP composition in terms of:</a:t>
            </a:r>
          </a:p>
          <a:p>
            <a:pPr lvl="1"/>
            <a:r>
              <a:rPr lang="mt-MT" dirty="0" smtClean="0"/>
              <a:t>A predicate that expects an individual to be saturated (&lt;e,t&gt;)</a:t>
            </a:r>
          </a:p>
          <a:p>
            <a:pPr lvl="1"/>
            <a:r>
              <a:rPr lang="mt-MT" dirty="0" smtClean="0"/>
              <a:t>An individual that combines with the predicate (e)</a:t>
            </a:r>
          </a:p>
          <a:p>
            <a:pPr lvl="1"/>
            <a:r>
              <a:rPr lang="mt-MT" dirty="0" smtClean="0"/>
              <a:t>A resulting proposition (t)</a:t>
            </a:r>
          </a:p>
          <a:p>
            <a:endParaRPr lang="mt-MT" dirty="0" smtClean="0"/>
          </a:p>
          <a:p>
            <a:r>
              <a:rPr lang="mt-MT" dirty="0" smtClean="0"/>
              <a:t>Suppose we think in roughly the opposite direction:</a:t>
            </a:r>
          </a:p>
          <a:p>
            <a:pPr lvl="1"/>
            <a:r>
              <a:rPr lang="mt-MT" dirty="0" smtClean="0"/>
              <a:t>A</a:t>
            </a:r>
            <a:r>
              <a:rPr lang="en-GB" dirty="0" smtClean="0"/>
              <a:t> quantifier expects two properties</a:t>
            </a:r>
            <a:r>
              <a:rPr lang="mt-MT" dirty="0" smtClean="0"/>
              <a:t> </a:t>
            </a:r>
            <a:r>
              <a:rPr lang="en-GB" dirty="0" smtClean="0"/>
              <a:t>(e.g. </a:t>
            </a:r>
            <a:r>
              <a:rPr lang="en-GB" i="1" dirty="0" smtClean="0"/>
              <a:t>Man</a:t>
            </a:r>
            <a:r>
              <a:rPr lang="en-GB" dirty="0" smtClean="0"/>
              <a:t> and </a:t>
            </a:r>
            <a:r>
              <a:rPr lang="en-GB" i="1" dirty="0" smtClean="0"/>
              <a:t>walks</a:t>
            </a:r>
            <a:r>
              <a:rPr lang="en-GB" dirty="0" smtClean="0"/>
              <a:t>)</a:t>
            </a:r>
            <a:endParaRPr lang="mt-MT" dirty="0" smtClean="0"/>
          </a:p>
          <a:p>
            <a:pPr lvl="1"/>
            <a:r>
              <a:rPr lang="en-GB" dirty="0" smtClean="0"/>
              <a:t>These predicates combine with the quantifier to yield a proposition.</a:t>
            </a:r>
          </a:p>
          <a:p>
            <a:pPr lvl="1"/>
            <a:r>
              <a:rPr lang="en-GB" dirty="0" smtClean="0"/>
              <a:t>So in a sense</a:t>
            </a:r>
            <a:r>
              <a:rPr lang="en-GB" b="1" dirty="0" smtClean="0">
                <a:solidFill>
                  <a:schemeClr val="accent1"/>
                </a:solidFill>
              </a:rPr>
              <a:t>, the quantifier expresses a relation between the two properties</a:t>
            </a:r>
            <a:r>
              <a:rPr lang="en-GB" dirty="0" smtClean="0"/>
              <a:t>.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Quantifiers and predicates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mt-MT" i="1" dirty="0" smtClean="0"/>
              <a:t>Every man walks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GB" dirty="0" smtClean="0"/>
              <a:t>So in a sense</a:t>
            </a:r>
            <a:r>
              <a:rPr lang="en-GB" b="1" dirty="0" smtClean="0">
                <a:solidFill>
                  <a:schemeClr val="accent1"/>
                </a:solidFill>
              </a:rPr>
              <a:t>, the quantifier expresses a relation between the two properties</a:t>
            </a:r>
            <a:r>
              <a:rPr lang="en-GB" dirty="0" smtClean="0"/>
              <a:t>.</a:t>
            </a:r>
          </a:p>
          <a:p>
            <a:pPr lvl="1"/>
            <a:r>
              <a:rPr lang="en-GB" i="1" dirty="0" smtClean="0"/>
              <a:t>Every </a:t>
            </a:r>
            <a:r>
              <a:rPr lang="en-GB" dirty="0" smtClean="0"/>
              <a:t>represents a relation between </a:t>
            </a:r>
            <a:r>
              <a:rPr lang="en-GB" i="1" dirty="0" smtClean="0"/>
              <a:t>two properties P and Q </a:t>
            </a:r>
            <a:r>
              <a:rPr lang="en-GB" dirty="0" smtClean="0"/>
              <a:t>such that:</a:t>
            </a:r>
          </a:p>
          <a:p>
            <a:pPr lvl="2"/>
            <a:r>
              <a:rPr lang="en-GB" dirty="0" smtClean="0"/>
              <a:t>All the things which are P are also Q</a:t>
            </a:r>
          </a:p>
          <a:p>
            <a:pPr lvl="1"/>
            <a:r>
              <a:rPr lang="en-GB" dirty="0" smtClean="0"/>
              <a:t>Similarly, </a:t>
            </a:r>
            <a:r>
              <a:rPr lang="en-GB" i="1" dirty="0" smtClean="0"/>
              <a:t>two</a:t>
            </a:r>
            <a:r>
              <a:rPr lang="en-GB" dirty="0" smtClean="0"/>
              <a:t> represents a relation between </a:t>
            </a:r>
            <a:r>
              <a:rPr lang="en-GB" i="1" dirty="0" smtClean="0"/>
              <a:t>P </a:t>
            </a:r>
            <a:r>
              <a:rPr lang="en-GB" dirty="0" smtClean="0"/>
              <a:t>and </a:t>
            </a:r>
            <a:r>
              <a:rPr lang="en-GB" i="1" dirty="0" smtClean="0"/>
              <a:t>Q</a:t>
            </a:r>
            <a:r>
              <a:rPr lang="en-GB" dirty="0" smtClean="0"/>
              <a:t> such that:</a:t>
            </a:r>
          </a:p>
          <a:p>
            <a:pPr lvl="2"/>
            <a:r>
              <a:rPr lang="en-GB" dirty="0" smtClean="0"/>
              <a:t>There are exactly two things which are P which are also Q</a:t>
            </a:r>
          </a:p>
          <a:p>
            <a:pPr lvl="1"/>
            <a:r>
              <a:rPr lang="en-GB" i="1" dirty="0" smtClean="0"/>
              <a:t>No</a:t>
            </a:r>
            <a:r>
              <a:rPr lang="en-GB" dirty="0" smtClean="0"/>
              <a:t> represents a relation between P and Q such that:</a:t>
            </a:r>
          </a:p>
          <a:p>
            <a:pPr lvl="2"/>
            <a:r>
              <a:rPr lang="en-GB" dirty="0" smtClean="0"/>
              <a:t>Nothing which is P is also Q</a:t>
            </a:r>
          </a:p>
          <a:p>
            <a:pPr lvl="1"/>
            <a:r>
              <a:rPr lang="en-GB" dirty="0" smtClean="0"/>
              <a:t>...and so 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Quantifiers as relations between 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can take a step towards formalising this intuition by thinking of quantifiers like </a:t>
            </a:r>
            <a:r>
              <a:rPr lang="en-GB" i="1" dirty="0" smtClean="0"/>
              <a:t>every, some, no</a:t>
            </a:r>
            <a:r>
              <a:rPr lang="en-GB" dirty="0" smtClean="0"/>
              <a:t> etc as saying something about the relationship between the two sets represented by the two predicates N(</a:t>
            </a:r>
            <a:r>
              <a:rPr lang="en-GB" dirty="0" err="1" smtClean="0"/>
              <a:t>oun</a:t>
            </a:r>
            <a:r>
              <a:rPr lang="en-GB" dirty="0" smtClean="0"/>
              <a:t>) and V(</a:t>
            </a:r>
            <a:r>
              <a:rPr lang="en-GB" dirty="0" err="1" smtClean="0"/>
              <a:t>erb</a:t>
            </a:r>
            <a:r>
              <a:rPr lang="en-GB" dirty="0" smtClean="0"/>
              <a:t>):</a:t>
            </a:r>
          </a:p>
          <a:p>
            <a:r>
              <a:rPr lang="en-GB" i="1" dirty="0" smtClean="0"/>
              <a:t>Every N V</a:t>
            </a:r>
            <a:r>
              <a:rPr lang="en-GB" dirty="0" smtClean="0"/>
              <a:t>: </a:t>
            </a:r>
            <a:r>
              <a:rPr lang="en-GB" b="1" dirty="0" smtClean="0"/>
              <a:t>N </a:t>
            </a:r>
            <a:r>
              <a:rPr lang="en-US" b="1" dirty="0" smtClean="0">
                <a:sym typeface="Symbol" pitchFamily="18" charset="2"/>
              </a:rPr>
              <a:t> V</a:t>
            </a:r>
          </a:p>
          <a:p>
            <a:r>
              <a:rPr lang="en-US" i="1" dirty="0" smtClean="0">
                <a:sym typeface="Symbol" pitchFamily="18" charset="2"/>
              </a:rPr>
              <a:t>Some/a N V</a:t>
            </a:r>
            <a:r>
              <a:rPr lang="en-US" dirty="0" smtClean="0">
                <a:sym typeface="Symbol" pitchFamily="18" charset="2"/>
              </a:rPr>
              <a:t>: </a:t>
            </a:r>
            <a:r>
              <a:rPr lang="en-US" b="1" dirty="0" smtClean="0">
                <a:sym typeface="Symbol" pitchFamily="18" charset="2"/>
              </a:rPr>
              <a:t>N  V ≠ </a:t>
            </a:r>
            <a:r>
              <a:rPr lang="en-US" sz="2800" b="1" dirty="0" smtClean="0">
                <a:latin typeface="Times New Roman" pitchFamily="18" charset="0"/>
                <a:sym typeface="Symbol" pitchFamily="18" charset="2"/>
              </a:rPr>
              <a:t></a:t>
            </a:r>
            <a:endParaRPr lang="en-US" sz="2000" b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en-GB" i="1" dirty="0" smtClean="0"/>
              <a:t>No N V</a:t>
            </a:r>
            <a:r>
              <a:rPr lang="en-GB" dirty="0" smtClean="0"/>
              <a:t>: </a:t>
            </a:r>
            <a:r>
              <a:rPr lang="en-US" b="1" dirty="0" smtClean="0">
                <a:sym typeface="Symbol" pitchFamily="18" charset="2"/>
              </a:rPr>
              <a:t>N  V = </a:t>
            </a:r>
            <a:r>
              <a:rPr lang="en-US" sz="2800" b="1" dirty="0" smtClean="0">
                <a:latin typeface="Times New Roman" pitchFamily="18" charset="0"/>
                <a:sym typeface="Symbol" pitchFamily="18" charset="2"/>
              </a:rPr>
              <a:t></a:t>
            </a:r>
          </a:p>
          <a:p>
            <a:r>
              <a:rPr lang="en-GB" i="1" dirty="0" smtClean="0"/>
              <a:t>Two N V: |</a:t>
            </a:r>
            <a:r>
              <a:rPr lang="en-US" b="1" dirty="0" smtClean="0">
                <a:sym typeface="Symbol" pitchFamily="18" charset="2"/>
              </a:rPr>
              <a:t> N  V | = 2</a:t>
            </a:r>
            <a:endParaRPr lang="en-GB" i="1" dirty="0" smtClean="0"/>
          </a:p>
          <a:p>
            <a:r>
              <a:rPr lang="en-GB" i="1" dirty="0" smtClean="0"/>
              <a:t>Most N V: |</a:t>
            </a:r>
            <a:r>
              <a:rPr lang="en-US" b="1" dirty="0" smtClean="0">
                <a:sym typeface="Symbol" pitchFamily="18" charset="2"/>
              </a:rPr>
              <a:t> N  V | &gt; | N-V|</a:t>
            </a:r>
            <a:endParaRPr lang="en-GB" i="1" dirty="0" smtClean="0"/>
          </a:p>
          <a:p>
            <a:pPr lvl="1"/>
            <a:r>
              <a:rPr lang="en-GB" dirty="0" smtClean="0"/>
              <a:t>“There are more N things which are V than there are things which aren’t V”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graphics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mt-MT" i="1" dirty="0" smtClean="0"/>
              <a:t>Every man walks</a:t>
            </a:r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851920" y="2204864"/>
            <a:ext cx="41044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283968" y="2492896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084168" y="2492896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Q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6176" y="3717032"/>
            <a:ext cx="874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[[every]]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graphics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mt-MT" i="1" dirty="0" smtClean="0"/>
              <a:t>Every man walks</a:t>
            </a:r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851920" y="2204864"/>
            <a:ext cx="41044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283968" y="2492896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084168" y="2492896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Q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6176" y="3717032"/>
            <a:ext cx="874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[[every]]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91680" y="2492896"/>
            <a:ext cx="1584176" cy="1008112"/>
            <a:chOff x="1691680" y="2492896"/>
            <a:chExt cx="1368152" cy="800472"/>
          </a:xfrm>
        </p:grpSpPr>
        <p:sp>
          <p:nvSpPr>
            <p:cNvPr id="8" name="Oval 7"/>
            <p:cNvSpPr/>
            <p:nvPr/>
          </p:nvSpPr>
          <p:spPr>
            <a:xfrm>
              <a:off x="1691680" y="2492896"/>
              <a:ext cx="1368152" cy="800472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>
                <a:solidFill>
                  <a:schemeClr val="tx1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32586" r="8760"/>
            <a:stretch>
              <a:fillRect/>
            </a:stretch>
          </p:blipFill>
          <p:spPr bwMode="auto">
            <a:xfrm>
              <a:off x="1816057" y="2721602"/>
              <a:ext cx="333960" cy="344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Box 9"/>
          <p:cNvSpPr txBox="1"/>
          <p:nvPr/>
        </p:nvSpPr>
        <p:spPr>
          <a:xfrm>
            <a:off x="1907704" y="3356992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[[man]]</a:t>
            </a:r>
            <a:endParaRPr lang="en-GB" dirty="0"/>
          </a:p>
        </p:txBody>
      </p:sp>
      <p:cxnSp>
        <p:nvCxnSpPr>
          <p:cNvPr id="12" name="Curved Connector 11"/>
          <p:cNvCxnSpPr>
            <a:stCxn id="8" idx="0"/>
            <a:endCxn id="5" idx="0"/>
          </p:cNvCxnSpPr>
          <p:nvPr/>
        </p:nvCxnSpPr>
        <p:spPr>
          <a:xfrm rot="5400000" flipH="1" flipV="1">
            <a:off x="3725906" y="1250758"/>
            <a:ext cx="1588" cy="2484276"/>
          </a:xfrm>
          <a:prstGeom prst="curvedConnector3">
            <a:avLst>
              <a:gd name="adj1" fmla="val 14395466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331640" y="4365104"/>
            <a:ext cx="41044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3563888" y="4653136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Q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71800" y="6011996"/>
            <a:ext cx="1283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[[every man]]</a:t>
            </a:r>
            <a:endParaRPr lang="en-GB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 l="32586" r="8760"/>
          <a:stretch>
            <a:fillRect/>
          </a:stretch>
        </p:blipFill>
        <p:spPr bwMode="auto">
          <a:xfrm>
            <a:off x="2195736" y="2564904"/>
            <a:ext cx="438699" cy="45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/>
          <a:srcRect l="32586" r="8760"/>
          <a:stretch>
            <a:fillRect/>
          </a:stretch>
        </p:blipFill>
        <p:spPr bwMode="auto">
          <a:xfrm>
            <a:off x="2699792" y="2780928"/>
            <a:ext cx="438699" cy="45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" name="Group 22"/>
          <p:cNvGrpSpPr/>
          <p:nvPr/>
        </p:nvGrpSpPr>
        <p:grpSpPr>
          <a:xfrm>
            <a:off x="1691680" y="4581128"/>
            <a:ext cx="1584176" cy="1008112"/>
            <a:chOff x="1691680" y="2492896"/>
            <a:chExt cx="1368152" cy="800472"/>
          </a:xfrm>
        </p:grpSpPr>
        <p:sp>
          <p:nvSpPr>
            <p:cNvPr id="24" name="Oval 23"/>
            <p:cNvSpPr/>
            <p:nvPr/>
          </p:nvSpPr>
          <p:spPr>
            <a:xfrm>
              <a:off x="1691680" y="2492896"/>
              <a:ext cx="1368152" cy="800472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>
                <a:solidFill>
                  <a:schemeClr val="tx1"/>
                </a:solidFill>
              </a:endParaRPr>
            </a:p>
          </p:txBody>
        </p:sp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32586" r="8760"/>
            <a:stretch>
              <a:fillRect/>
            </a:stretch>
          </p:blipFill>
          <p:spPr bwMode="auto">
            <a:xfrm>
              <a:off x="1816057" y="2721602"/>
              <a:ext cx="333960" cy="344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/>
          <a:srcRect l="32586" r="8760"/>
          <a:stretch>
            <a:fillRect/>
          </a:stretch>
        </p:blipFill>
        <p:spPr bwMode="auto">
          <a:xfrm>
            <a:off x="2195736" y="4653136"/>
            <a:ext cx="438699" cy="45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/>
          <a:srcRect l="32586" r="8760"/>
          <a:stretch>
            <a:fillRect/>
          </a:stretch>
        </p:blipFill>
        <p:spPr bwMode="auto">
          <a:xfrm>
            <a:off x="2699792" y="4869160"/>
            <a:ext cx="438699" cy="45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graphics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mt-MT" i="1" dirty="0" smtClean="0"/>
              <a:t>Every man walks</a:t>
            </a:r>
          </a:p>
          <a:p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755576" y="2204864"/>
            <a:ext cx="41044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987824" y="2492896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Q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95736" y="3851756"/>
            <a:ext cx="1283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[[every man]]</a:t>
            </a:r>
            <a:endParaRPr lang="en-GB" dirty="0"/>
          </a:p>
        </p:txBody>
      </p:sp>
      <p:sp>
        <p:nvSpPr>
          <p:cNvPr id="21" name="Oval 20"/>
          <p:cNvSpPr/>
          <p:nvPr/>
        </p:nvSpPr>
        <p:spPr>
          <a:xfrm>
            <a:off x="5796136" y="2492896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115616" y="2420888"/>
            <a:ext cx="1584176" cy="1008112"/>
            <a:chOff x="1691680" y="2492896"/>
            <a:chExt cx="1368152" cy="800472"/>
          </a:xfrm>
        </p:grpSpPr>
        <p:sp>
          <p:nvSpPr>
            <p:cNvPr id="23" name="Oval 22"/>
            <p:cNvSpPr/>
            <p:nvPr/>
          </p:nvSpPr>
          <p:spPr>
            <a:xfrm>
              <a:off x="1691680" y="2492896"/>
              <a:ext cx="1368152" cy="800472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>
                <a:solidFill>
                  <a:schemeClr val="tx1"/>
                </a:solidFill>
              </a:endParaRPr>
            </a:p>
          </p:txBody>
        </p: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32586" r="8760"/>
            <a:stretch>
              <a:fillRect/>
            </a:stretch>
          </p:blipFill>
          <p:spPr bwMode="auto">
            <a:xfrm>
              <a:off x="1816057" y="2721602"/>
              <a:ext cx="333960" cy="3445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 l="32586" r="8760"/>
          <a:stretch>
            <a:fillRect/>
          </a:stretch>
        </p:blipFill>
        <p:spPr bwMode="auto">
          <a:xfrm>
            <a:off x="1619672" y="2492896"/>
            <a:ext cx="438699" cy="45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/>
          <a:srcRect l="32586" r="8760"/>
          <a:stretch>
            <a:fillRect/>
          </a:stretch>
        </p:blipFill>
        <p:spPr bwMode="auto">
          <a:xfrm>
            <a:off x="2123728" y="2708920"/>
            <a:ext cx="438699" cy="45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636912"/>
            <a:ext cx="494490" cy="54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6025004" y="3861048"/>
            <a:ext cx="815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[[walk]]</a:t>
            </a:r>
            <a:endParaRPr lang="en-GB" dirty="0"/>
          </a:p>
        </p:txBody>
      </p:sp>
      <p:cxnSp>
        <p:nvCxnSpPr>
          <p:cNvPr id="29" name="Curved Connector 28"/>
          <p:cNvCxnSpPr>
            <a:stCxn id="21" idx="0"/>
            <a:endCxn id="16" idx="0"/>
          </p:cNvCxnSpPr>
          <p:nvPr/>
        </p:nvCxnSpPr>
        <p:spPr>
          <a:xfrm rot="16200000" flipV="1">
            <a:off x="5076056" y="1088740"/>
            <a:ext cx="1588" cy="2808312"/>
          </a:xfrm>
          <a:prstGeom prst="curvedConnector3">
            <a:avLst>
              <a:gd name="adj1" fmla="val 14395466"/>
            </a:avLst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051720" y="4581128"/>
            <a:ext cx="41044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491880" y="6228020"/>
            <a:ext cx="1800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[[every man walks]]</a:t>
            </a:r>
            <a:endParaRPr lang="en-GB" dirty="0"/>
          </a:p>
        </p:txBody>
      </p:sp>
      <p:sp>
        <p:nvSpPr>
          <p:cNvPr id="34" name="Oval 33"/>
          <p:cNvSpPr/>
          <p:nvPr/>
        </p:nvSpPr>
        <p:spPr>
          <a:xfrm>
            <a:off x="2411760" y="4797152"/>
            <a:ext cx="3168352" cy="100811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 cstate="print"/>
          <a:srcRect l="32586" r="8760"/>
          <a:stretch>
            <a:fillRect/>
          </a:stretch>
        </p:blipFill>
        <p:spPr bwMode="auto">
          <a:xfrm>
            <a:off x="2699792" y="5085184"/>
            <a:ext cx="438699" cy="45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 l="32586" r="8760"/>
          <a:stretch>
            <a:fillRect/>
          </a:stretch>
        </p:blipFill>
        <p:spPr bwMode="auto">
          <a:xfrm>
            <a:off x="3203848" y="5085184"/>
            <a:ext cx="438699" cy="45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print"/>
          <a:srcRect l="32586" r="8760"/>
          <a:stretch>
            <a:fillRect/>
          </a:stretch>
        </p:blipFill>
        <p:spPr bwMode="auto">
          <a:xfrm>
            <a:off x="3851920" y="5085184"/>
            <a:ext cx="375075" cy="45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40"/>
          </a:xfrm>
        </p:spPr>
        <p:txBody>
          <a:bodyPr/>
          <a:lstStyle/>
          <a:p>
            <a:pPr algn="ctr">
              <a:buNone/>
            </a:pPr>
            <a:r>
              <a:rPr lang="en-GB" i="1" dirty="0" smtClean="0"/>
              <a:t>Every man walks</a:t>
            </a:r>
            <a:endParaRPr lang="en-GB" i="1" dirty="0"/>
          </a:p>
        </p:txBody>
      </p:sp>
      <p:sp>
        <p:nvSpPr>
          <p:cNvPr id="4" name="Oval 3"/>
          <p:cNvSpPr/>
          <p:nvPr/>
        </p:nvSpPr>
        <p:spPr>
          <a:xfrm>
            <a:off x="2483768" y="1988840"/>
            <a:ext cx="41044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915816" y="2276872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716016" y="2276872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Q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43521" y="3510300"/>
            <a:ext cx="1908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[[every man walks]]</a:t>
            </a:r>
          </a:p>
          <a:p>
            <a:r>
              <a:rPr lang="en-GB" dirty="0" smtClean="0"/>
              <a:t>Type: </a:t>
            </a:r>
            <a:r>
              <a:rPr lang="en-GB" i="1" dirty="0" smtClean="0"/>
              <a:t>t</a:t>
            </a:r>
            <a:r>
              <a:rPr lang="en-GB" dirty="0" smtClean="0"/>
              <a:t> (proposition)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3510300"/>
            <a:ext cx="2044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[[man]]</a:t>
            </a:r>
          </a:p>
          <a:p>
            <a:r>
              <a:rPr lang="en-GB" dirty="0" smtClean="0"/>
              <a:t>Type: &lt;</a:t>
            </a:r>
            <a:r>
              <a:rPr lang="en-GB" dirty="0" err="1" smtClean="0"/>
              <a:t>e,t</a:t>
            </a:r>
            <a:r>
              <a:rPr lang="en-GB" dirty="0" smtClean="0"/>
              <a:t>&gt; predicate</a:t>
            </a:r>
            <a:endParaRPr lang="en-GB" dirty="0"/>
          </a:p>
        </p:txBody>
      </p:sp>
      <p:cxnSp>
        <p:nvCxnSpPr>
          <p:cNvPr id="12" name="Curved Connector 11"/>
          <p:cNvCxnSpPr>
            <a:endCxn id="5" idx="0"/>
          </p:cNvCxnSpPr>
          <p:nvPr/>
        </p:nvCxnSpPr>
        <p:spPr>
          <a:xfrm rot="5400000" flipH="1" flipV="1">
            <a:off x="2533128" y="1291408"/>
            <a:ext cx="81300" cy="2052228"/>
          </a:xfrm>
          <a:prstGeom prst="curvedConnector3">
            <a:avLst>
              <a:gd name="adj1" fmla="val 381181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755576" y="2358172"/>
            <a:ext cx="1584176" cy="1008112"/>
            <a:chOff x="611560" y="2699628"/>
            <a:chExt cx="1584176" cy="1008112"/>
          </a:xfrm>
        </p:grpSpPr>
        <p:grpSp>
          <p:nvGrpSpPr>
            <p:cNvPr id="8" name="Group 7"/>
            <p:cNvGrpSpPr/>
            <p:nvPr/>
          </p:nvGrpSpPr>
          <p:grpSpPr>
            <a:xfrm>
              <a:off x="611560" y="2699628"/>
              <a:ext cx="1584176" cy="1008112"/>
              <a:chOff x="1691680" y="2492896"/>
              <a:chExt cx="1368152" cy="800472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691680" y="2492896"/>
                <a:ext cx="1368152" cy="800472"/>
              </a:xfrm>
              <a:prstGeom prst="ellips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32586" r="8760"/>
              <a:stretch>
                <a:fillRect/>
              </a:stretch>
            </p:blipFill>
            <p:spPr bwMode="auto">
              <a:xfrm>
                <a:off x="1816057" y="2721602"/>
                <a:ext cx="333960" cy="3445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32586" r="8760"/>
            <a:stretch>
              <a:fillRect/>
            </a:stretch>
          </p:blipFill>
          <p:spPr bwMode="auto">
            <a:xfrm>
              <a:off x="1115616" y="2771636"/>
              <a:ext cx="438699" cy="452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32586" r="8760"/>
            <a:stretch>
              <a:fillRect/>
            </a:stretch>
          </p:blipFill>
          <p:spPr bwMode="auto">
            <a:xfrm>
              <a:off x="1619672" y="2987660"/>
              <a:ext cx="438699" cy="452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Oval 14"/>
          <p:cNvSpPr/>
          <p:nvPr/>
        </p:nvSpPr>
        <p:spPr>
          <a:xfrm>
            <a:off x="7055482" y="2205772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7530" y="2349788"/>
            <a:ext cx="494490" cy="54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Curved Connector 16"/>
          <p:cNvCxnSpPr>
            <a:stCxn id="15" idx="0"/>
            <a:endCxn id="6" idx="0"/>
          </p:cNvCxnSpPr>
          <p:nvPr/>
        </p:nvCxnSpPr>
        <p:spPr>
          <a:xfrm rot="16200000" flipH="1" flipV="1">
            <a:off x="6534275" y="1071589"/>
            <a:ext cx="71100" cy="2339466"/>
          </a:xfrm>
          <a:prstGeom prst="curvedConnector3">
            <a:avLst>
              <a:gd name="adj1" fmla="val -321519"/>
            </a:avLst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667292" y="3294276"/>
            <a:ext cx="2188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[[walk]]</a:t>
            </a:r>
          </a:p>
          <a:p>
            <a:r>
              <a:rPr lang="en-GB" dirty="0" smtClean="0"/>
              <a:t>Type: &lt;</a:t>
            </a:r>
            <a:r>
              <a:rPr lang="en-GB" dirty="0" err="1" smtClean="0"/>
              <a:t>e,t</a:t>
            </a:r>
            <a:r>
              <a:rPr lang="en-GB" dirty="0" smtClean="0"/>
              <a:t>&gt; (predicate)</a:t>
            </a:r>
            <a:endParaRPr lang="en-GB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899592" y="4293096"/>
            <a:ext cx="7772400" cy="223224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GB" sz="2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want: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GB" sz="2600" i="1" dirty="0" smtClean="0"/>
              <a:t>Every + man</a:t>
            </a:r>
            <a:r>
              <a:rPr lang="en-GB" sz="2600" dirty="0" smtClean="0"/>
              <a:t> first. 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GB" sz="2600" dirty="0" smtClean="0"/>
              <a:t>Then: </a:t>
            </a:r>
            <a:r>
              <a:rPr lang="en-GB" sz="2600" i="1" dirty="0" smtClean="0"/>
              <a:t>every man</a:t>
            </a:r>
            <a:r>
              <a:rPr lang="en-GB" sz="2600" dirty="0" smtClean="0"/>
              <a:t> + </a:t>
            </a:r>
            <a:r>
              <a:rPr lang="en-GB" sz="2600" i="1" dirty="0" smtClean="0"/>
              <a:t>V</a:t>
            </a:r>
            <a:r>
              <a:rPr lang="en-GB" sz="2600" dirty="0" smtClean="0"/>
              <a:t> to yield a proposition (type </a:t>
            </a:r>
            <a:r>
              <a:rPr lang="en-GB" sz="2600" i="1" dirty="0" smtClean="0"/>
              <a:t>t</a:t>
            </a:r>
            <a:r>
              <a:rPr lang="en-GB" sz="2600" dirty="0" smtClean="0"/>
              <a:t>)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kumimoji="0" lang="en-GB" sz="2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 we know that </a:t>
            </a:r>
            <a:r>
              <a:rPr lang="en-GB" sz="2600" dirty="0" smtClean="0"/>
              <a:t>the type of </a:t>
            </a:r>
            <a:r>
              <a:rPr lang="en-GB" sz="2600" i="1" dirty="0" smtClean="0"/>
              <a:t>every man</a:t>
            </a:r>
            <a:r>
              <a:rPr lang="en-GB" sz="2600" dirty="0" smtClean="0"/>
              <a:t> must be something that:</a:t>
            </a:r>
          </a:p>
          <a:p>
            <a:pPr marL="1188720" lvl="2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kumimoji="0" lang="en-GB" sz="2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Takes</a:t>
            </a:r>
            <a:r>
              <a:rPr kumimoji="0" lang="en-GB" sz="2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predicate (</a:t>
            </a:r>
            <a:r>
              <a:rPr kumimoji="0" lang="en-GB" sz="2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</a:t>
            </a:r>
            <a:r>
              <a:rPr kumimoji="0" lang="en-GB" sz="2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-- &lt;</a:t>
            </a:r>
            <a:r>
              <a:rPr kumimoji="0" lang="en-GB" sz="2600" b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e,t</a:t>
            </a:r>
            <a:r>
              <a:rPr kumimoji="0" lang="en-GB" sz="2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&gt;) to yield a proposition (</a:t>
            </a:r>
            <a:r>
              <a:rPr kumimoji="0" lang="en-GB" sz="2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GB" sz="2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1188720" lvl="2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GB" sz="2600" baseline="0" dirty="0" smtClean="0"/>
              <a:t>So:</a:t>
            </a:r>
            <a:r>
              <a:rPr lang="en-GB" sz="2600" dirty="0" smtClean="0"/>
              <a:t> &lt;&lt;</a:t>
            </a:r>
            <a:r>
              <a:rPr lang="en-GB" sz="2600" dirty="0" err="1" smtClean="0"/>
              <a:t>e,t</a:t>
            </a:r>
            <a:r>
              <a:rPr lang="en-GB" sz="2600" dirty="0" smtClean="0"/>
              <a:t>&gt;,t&gt;</a:t>
            </a:r>
            <a:endParaRPr kumimoji="0" lang="en-GB" sz="26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GB" sz="26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Noun phrases as g</a:t>
            </a:r>
            <a:r>
              <a:rPr lang="mt-MT" dirty="0" smtClean="0"/>
              <a:t>eneralised quantifiers</a:t>
            </a:r>
          </a:p>
          <a:p>
            <a:pPr lvl="1"/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40"/>
          </a:xfrm>
        </p:spPr>
        <p:txBody>
          <a:bodyPr/>
          <a:lstStyle/>
          <a:p>
            <a:pPr algn="ctr">
              <a:buNone/>
            </a:pPr>
            <a:r>
              <a:rPr lang="en-GB" i="1" dirty="0" smtClean="0"/>
              <a:t>Every man walks</a:t>
            </a:r>
            <a:endParaRPr lang="en-GB" i="1" dirty="0"/>
          </a:p>
        </p:txBody>
      </p:sp>
      <p:sp>
        <p:nvSpPr>
          <p:cNvPr id="4" name="Oval 3"/>
          <p:cNvSpPr/>
          <p:nvPr/>
        </p:nvSpPr>
        <p:spPr>
          <a:xfrm>
            <a:off x="2483768" y="1988840"/>
            <a:ext cx="41044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915816" y="2276872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716016" y="2276872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Q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43521" y="3510300"/>
            <a:ext cx="1908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[[every man walks]]</a:t>
            </a:r>
          </a:p>
          <a:p>
            <a:r>
              <a:rPr lang="en-GB" dirty="0" smtClean="0"/>
              <a:t>Type: </a:t>
            </a:r>
            <a:r>
              <a:rPr lang="en-GB" i="1" dirty="0" smtClean="0"/>
              <a:t>t</a:t>
            </a:r>
            <a:r>
              <a:rPr lang="en-GB" dirty="0" smtClean="0"/>
              <a:t> (proposition)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3510300"/>
            <a:ext cx="2044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[[man]]</a:t>
            </a:r>
          </a:p>
          <a:p>
            <a:r>
              <a:rPr lang="en-GB" dirty="0" smtClean="0"/>
              <a:t>Type: &lt;</a:t>
            </a:r>
            <a:r>
              <a:rPr lang="en-GB" dirty="0" err="1" smtClean="0"/>
              <a:t>e,t</a:t>
            </a:r>
            <a:r>
              <a:rPr lang="en-GB" dirty="0" smtClean="0"/>
              <a:t>&gt; predicate</a:t>
            </a:r>
            <a:endParaRPr lang="en-GB" dirty="0"/>
          </a:p>
        </p:txBody>
      </p:sp>
      <p:cxnSp>
        <p:nvCxnSpPr>
          <p:cNvPr id="12" name="Curved Connector 11"/>
          <p:cNvCxnSpPr>
            <a:endCxn id="5" idx="0"/>
          </p:cNvCxnSpPr>
          <p:nvPr/>
        </p:nvCxnSpPr>
        <p:spPr>
          <a:xfrm rot="5400000" flipH="1" flipV="1">
            <a:off x="2533128" y="1291408"/>
            <a:ext cx="81300" cy="2052228"/>
          </a:xfrm>
          <a:prstGeom prst="curvedConnector3">
            <a:avLst>
              <a:gd name="adj1" fmla="val 381181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8"/>
          <p:cNvGrpSpPr/>
          <p:nvPr/>
        </p:nvGrpSpPr>
        <p:grpSpPr>
          <a:xfrm>
            <a:off x="755576" y="2358172"/>
            <a:ext cx="1584176" cy="1008112"/>
            <a:chOff x="611560" y="2699628"/>
            <a:chExt cx="1584176" cy="1008112"/>
          </a:xfrm>
        </p:grpSpPr>
        <p:grpSp>
          <p:nvGrpSpPr>
            <p:cNvPr id="18" name="Group 7"/>
            <p:cNvGrpSpPr/>
            <p:nvPr/>
          </p:nvGrpSpPr>
          <p:grpSpPr>
            <a:xfrm>
              <a:off x="611560" y="2699628"/>
              <a:ext cx="1584176" cy="1008112"/>
              <a:chOff x="1691680" y="2492896"/>
              <a:chExt cx="1368152" cy="800472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691680" y="2492896"/>
                <a:ext cx="1368152" cy="800472"/>
              </a:xfrm>
              <a:prstGeom prst="ellipse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1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32586" r="8760"/>
              <a:stretch>
                <a:fillRect/>
              </a:stretch>
            </p:blipFill>
            <p:spPr bwMode="auto">
              <a:xfrm>
                <a:off x="1816057" y="2721602"/>
                <a:ext cx="333960" cy="3445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32586" r="8760"/>
            <a:stretch>
              <a:fillRect/>
            </a:stretch>
          </p:blipFill>
          <p:spPr bwMode="auto">
            <a:xfrm>
              <a:off x="1115616" y="2771636"/>
              <a:ext cx="438699" cy="452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32586" r="8760"/>
            <a:stretch>
              <a:fillRect/>
            </a:stretch>
          </p:blipFill>
          <p:spPr bwMode="auto">
            <a:xfrm>
              <a:off x="1619672" y="2987660"/>
              <a:ext cx="438699" cy="452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Oval 14"/>
          <p:cNvSpPr/>
          <p:nvPr/>
        </p:nvSpPr>
        <p:spPr>
          <a:xfrm>
            <a:off x="7055482" y="2205772"/>
            <a:ext cx="1368152" cy="8004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7530" y="2349788"/>
            <a:ext cx="494490" cy="54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Curved Connector 16"/>
          <p:cNvCxnSpPr>
            <a:stCxn id="15" idx="0"/>
            <a:endCxn id="6" idx="0"/>
          </p:cNvCxnSpPr>
          <p:nvPr/>
        </p:nvCxnSpPr>
        <p:spPr>
          <a:xfrm rot="16200000" flipH="1" flipV="1">
            <a:off x="6534275" y="1071589"/>
            <a:ext cx="71100" cy="2339466"/>
          </a:xfrm>
          <a:prstGeom prst="curvedConnector3">
            <a:avLst>
              <a:gd name="adj1" fmla="val -321519"/>
            </a:avLst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667292" y="3294276"/>
            <a:ext cx="2188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[[walk]]</a:t>
            </a:r>
          </a:p>
          <a:p>
            <a:r>
              <a:rPr lang="en-GB" dirty="0" smtClean="0"/>
              <a:t>Type: &lt;</a:t>
            </a:r>
            <a:r>
              <a:rPr lang="en-GB" dirty="0" err="1" smtClean="0"/>
              <a:t>e,t</a:t>
            </a:r>
            <a:r>
              <a:rPr lang="en-GB" dirty="0" smtClean="0"/>
              <a:t>&gt; (predicate)</a:t>
            </a:r>
            <a:endParaRPr lang="en-GB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899592" y="4293096"/>
            <a:ext cx="7772400" cy="2232248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kumimoji="0" lang="en-GB" sz="2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</a:t>
            </a:r>
            <a:r>
              <a:rPr kumimoji="0" lang="en-GB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every</a:t>
            </a:r>
            <a:r>
              <a:rPr kumimoji="0" lang="en-GB" sz="26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man</a:t>
            </a:r>
            <a:r>
              <a:rPr kumimoji="0" lang="en-GB" sz="2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of type &lt;&lt;e</a:t>
            </a:r>
            <a:r>
              <a:rPr lang="en-GB" sz="2600" dirty="0" smtClean="0"/>
              <a:t>,t&gt;,t&gt;, then: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kumimoji="0" lang="en-GB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Every</a:t>
            </a:r>
            <a:r>
              <a:rPr kumimoji="0" lang="en-GB" sz="2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its own must be something that:</a:t>
            </a:r>
          </a:p>
          <a:p>
            <a:pPr marL="1188720" lvl="2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GB" sz="2600" dirty="0" smtClean="0"/>
              <a:t>Takes a property (</a:t>
            </a:r>
            <a:r>
              <a:rPr lang="en-GB" sz="2600" i="1" dirty="0" smtClean="0"/>
              <a:t>man</a:t>
            </a:r>
            <a:r>
              <a:rPr lang="en-GB" sz="2600" dirty="0" smtClean="0"/>
              <a:t>) to yield something of type &lt;&lt;</a:t>
            </a:r>
            <a:r>
              <a:rPr lang="en-GB" sz="2600" dirty="0" err="1" smtClean="0"/>
              <a:t>e,t</a:t>
            </a:r>
            <a:r>
              <a:rPr lang="en-GB" sz="2600" dirty="0" smtClean="0"/>
              <a:t>&gt;,t&gt;, which can then combine with something of type &lt;</a:t>
            </a:r>
            <a:r>
              <a:rPr lang="en-GB" sz="2600" dirty="0" err="1" smtClean="0"/>
              <a:t>e,t</a:t>
            </a:r>
            <a:r>
              <a:rPr lang="en-GB" sz="2600" dirty="0" smtClean="0"/>
              <a:t>&gt; to give t.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GB" sz="2600" dirty="0" smtClean="0"/>
              <a:t>Therefore: &lt;</a:t>
            </a:r>
            <a:r>
              <a:rPr lang="en-GB" sz="2600" b="1" dirty="0" smtClean="0"/>
              <a:t>&lt;</a:t>
            </a:r>
            <a:r>
              <a:rPr lang="en-GB" sz="2600" b="1" dirty="0" err="1" smtClean="0"/>
              <a:t>e,t</a:t>
            </a:r>
            <a:r>
              <a:rPr lang="en-GB" sz="2600" b="1" dirty="0" smtClean="0"/>
              <a:t>&gt;</a:t>
            </a:r>
            <a:r>
              <a:rPr lang="en-GB" sz="2600" dirty="0" smtClean="0"/>
              <a:t>,</a:t>
            </a:r>
            <a:r>
              <a:rPr lang="en-GB" sz="2600" b="1" dirty="0" smtClean="0">
                <a:solidFill>
                  <a:schemeClr val="accent1"/>
                </a:solidFill>
              </a:rPr>
              <a:t>&lt;&lt;</a:t>
            </a:r>
            <a:r>
              <a:rPr lang="en-GB" sz="2600" b="1" dirty="0" err="1" smtClean="0">
                <a:solidFill>
                  <a:schemeClr val="accent1"/>
                </a:solidFill>
              </a:rPr>
              <a:t>e,t</a:t>
            </a:r>
            <a:r>
              <a:rPr lang="en-GB" sz="2600" b="1" dirty="0" smtClean="0">
                <a:solidFill>
                  <a:schemeClr val="accent1"/>
                </a:solidFill>
              </a:rPr>
              <a:t>&gt;,t&gt;</a:t>
            </a:r>
            <a:r>
              <a:rPr lang="en-GB" sz="2600" dirty="0" smtClean="0"/>
              <a:t>&gt;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GB" sz="2600" dirty="0" smtClean="0"/>
              <a:t>A function that:</a:t>
            </a:r>
          </a:p>
          <a:p>
            <a:pPr marL="1188720" lvl="2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GB" sz="2600" dirty="0" smtClean="0"/>
              <a:t>Takes a predicate of type &lt;</a:t>
            </a:r>
            <a:r>
              <a:rPr lang="en-GB" sz="2600" dirty="0" err="1" smtClean="0"/>
              <a:t>e,t</a:t>
            </a:r>
            <a:r>
              <a:rPr lang="en-GB" sz="2600" dirty="0" smtClean="0"/>
              <a:t>&gt; and</a:t>
            </a:r>
          </a:p>
          <a:p>
            <a:pPr marL="1188720" lvl="2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GB" sz="2600" dirty="0" smtClean="0">
                <a:sym typeface="Wingdings" pitchFamily="2" charset="2"/>
              </a:rPr>
              <a:t>Returns a function that:</a:t>
            </a:r>
          </a:p>
          <a:p>
            <a:pPr marL="1645920" lvl="3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GB" sz="2600" dirty="0" smtClean="0">
                <a:sym typeface="Wingdings" pitchFamily="2" charset="2"/>
              </a:rPr>
              <a:t>Takes another predicate of type &lt;</a:t>
            </a:r>
            <a:r>
              <a:rPr lang="en-GB" sz="2600" dirty="0" err="1" smtClean="0">
                <a:sym typeface="Wingdings" pitchFamily="2" charset="2"/>
              </a:rPr>
              <a:t>e,t</a:t>
            </a:r>
            <a:r>
              <a:rPr lang="en-GB" sz="2600" dirty="0" smtClean="0">
                <a:sym typeface="Wingdings" pitchFamily="2" charset="2"/>
              </a:rPr>
              <a:t>&gt;</a:t>
            </a:r>
            <a:r>
              <a:rPr lang="en-GB" sz="2600" dirty="0" smtClean="0">
                <a:sym typeface="Wingdings" pitchFamily="2" charset="2"/>
              </a:rPr>
              <a:t> to yield</a:t>
            </a:r>
          </a:p>
          <a:p>
            <a:pPr marL="1645920" lvl="3" indent="-274320"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kumimoji="0" lang="en-GB" sz="26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A</a:t>
            </a:r>
            <a:r>
              <a:rPr kumimoji="0" lang="en-GB" sz="26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proposition of type t</a:t>
            </a:r>
            <a:endParaRPr kumimoji="0" lang="en-GB" sz="26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GB" sz="26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Every man walks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36104" y="1951856"/>
          <a:ext cx="8748464" cy="522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[[every]] = 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P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Q</a:t>
            </a:r>
            <a:r>
              <a:rPr lang="en-US" sz="2800" b="1" dirty="0" smtClean="0">
                <a:sym typeface="Symbol" pitchFamily="18" charset="2"/>
              </a:rPr>
              <a:t>x[P(x) </a:t>
            </a:r>
            <a:r>
              <a:rPr lang="en-US" sz="2800" b="1" dirty="0" smtClean="0">
                <a:sym typeface="Wingdings" pitchFamily="2" charset="2"/>
              </a:rPr>
              <a:t> Q(x)]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This is a function that expects two properties (P and Q) and says: every P is a Q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To </a:t>
            </a:r>
            <a:r>
              <a:rPr lang="en-US" dirty="0" smtClean="0">
                <a:sym typeface="Wingdings" pitchFamily="2" charset="2"/>
              </a:rPr>
              <a:t>get </a:t>
            </a:r>
            <a:r>
              <a:rPr lang="en-US" i="1" dirty="0" smtClean="0">
                <a:sym typeface="Wingdings" pitchFamily="2" charset="2"/>
              </a:rPr>
              <a:t>every man walks</a:t>
            </a:r>
            <a:r>
              <a:rPr lang="en-US" dirty="0" smtClean="0">
                <a:sym typeface="Wingdings" pitchFamily="2" charset="2"/>
              </a:rPr>
              <a:t>, we:</a:t>
            </a:r>
          </a:p>
          <a:p>
            <a:pPr lvl="1"/>
            <a:r>
              <a:rPr lang="en-GB" dirty="0" smtClean="0">
                <a:cs typeface="Calibri"/>
              </a:rPr>
              <a:t>Combine </a:t>
            </a:r>
            <a:r>
              <a:rPr lang="en-GB" i="1" dirty="0" smtClean="0">
                <a:cs typeface="Calibri"/>
              </a:rPr>
              <a:t>every</a:t>
            </a:r>
            <a:r>
              <a:rPr lang="en-GB" dirty="0" smtClean="0">
                <a:cs typeface="Calibri"/>
              </a:rPr>
              <a:t> with </a:t>
            </a:r>
            <a:r>
              <a:rPr lang="en-GB" i="1" dirty="0" smtClean="0">
                <a:cs typeface="Calibri"/>
              </a:rPr>
              <a:t>man</a:t>
            </a:r>
            <a:endParaRPr lang="en-GB" dirty="0" smtClean="0">
              <a:cs typeface="Calibri"/>
            </a:endParaRPr>
          </a:p>
          <a:p>
            <a:pPr lvl="2"/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P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Q</a:t>
            </a:r>
            <a:r>
              <a:rPr lang="en-US" b="1" dirty="0" smtClean="0">
                <a:sym typeface="Symbol" pitchFamily="18" charset="2"/>
              </a:rPr>
              <a:t>x[P(x) </a:t>
            </a:r>
            <a:r>
              <a:rPr lang="en-US" b="1" dirty="0" smtClean="0">
                <a:sym typeface="Wingdings" pitchFamily="2" charset="2"/>
              </a:rPr>
              <a:t> Q(x)](man)</a:t>
            </a:r>
          </a:p>
          <a:p>
            <a:pPr lvl="2"/>
            <a:r>
              <a:rPr lang="en-US" b="1" dirty="0" smtClean="0">
                <a:sym typeface="Wingdings" pitchFamily="2" charset="2"/>
              </a:rPr>
              <a:t>= 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Q</a:t>
            </a:r>
            <a:r>
              <a:rPr lang="en-US" b="1" dirty="0" smtClean="0">
                <a:sym typeface="Symbol" pitchFamily="18" charset="2"/>
              </a:rPr>
              <a:t>x[man(x) </a:t>
            </a:r>
            <a:r>
              <a:rPr lang="en-US" b="1" dirty="0" smtClean="0">
                <a:sym typeface="Wingdings" pitchFamily="2" charset="2"/>
              </a:rPr>
              <a:t> Q(x)]</a:t>
            </a:r>
          </a:p>
          <a:p>
            <a:pPr lvl="1"/>
            <a:r>
              <a:rPr lang="en-US" b="1" dirty="0" smtClean="0">
                <a:sym typeface="Wingdings" pitchFamily="2" charset="2"/>
              </a:rPr>
              <a:t>Combine the result with </a:t>
            </a:r>
            <a:r>
              <a:rPr lang="en-US" b="1" i="1" dirty="0" smtClean="0">
                <a:sym typeface="Wingdings" pitchFamily="2" charset="2"/>
              </a:rPr>
              <a:t>walk</a:t>
            </a:r>
          </a:p>
          <a:p>
            <a:pPr lvl="2"/>
            <a:r>
              <a:rPr lang="en-US" b="1" dirty="0" smtClean="0">
                <a:sym typeface="Wingdings" pitchFamily="2" charset="2"/>
              </a:rPr>
              <a:t> 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Q</a:t>
            </a:r>
            <a:r>
              <a:rPr lang="en-US" b="1" dirty="0" smtClean="0">
                <a:sym typeface="Symbol" pitchFamily="18" charset="2"/>
              </a:rPr>
              <a:t>x[man(x) </a:t>
            </a:r>
            <a:r>
              <a:rPr lang="en-US" b="1" dirty="0" smtClean="0">
                <a:sym typeface="Wingdings" pitchFamily="2" charset="2"/>
              </a:rPr>
              <a:t> Q(x)](walk)</a:t>
            </a:r>
          </a:p>
          <a:p>
            <a:pPr lvl="2"/>
            <a:r>
              <a:rPr lang="en-US" b="1" dirty="0" smtClean="0">
                <a:sym typeface="Wingdings" pitchFamily="2" charset="2"/>
              </a:rPr>
              <a:t>= </a:t>
            </a:r>
            <a:r>
              <a:rPr lang="en-US" b="1" dirty="0" smtClean="0">
                <a:sym typeface="Symbol" pitchFamily="18" charset="2"/>
              </a:rPr>
              <a:t>x[man(x) </a:t>
            </a:r>
            <a:r>
              <a:rPr lang="en-US" b="1" dirty="0" smtClean="0">
                <a:sym typeface="Wingdings" pitchFamily="2" charset="2"/>
              </a:rPr>
              <a:t> walk(x)]</a:t>
            </a:r>
          </a:p>
          <a:p>
            <a:pPr lvl="2"/>
            <a:endParaRPr lang="en-US" b="1" dirty="0" smtClean="0">
              <a:sym typeface="Wingdings" pitchFamily="2" charset="2"/>
            </a:endParaRPr>
          </a:p>
          <a:p>
            <a:pPr lvl="2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NPs as generalised quantifiers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way we’ve analysed NPs like </a:t>
            </a:r>
            <a:r>
              <a:rPr lang="en-GB" i="1" dirty="0" smtClean="0"/>
              <a:t>every man</a:t>
            </a:r>
            <a:r>
              <a:rPr lang="en-GB" dirty="0" smtClean="0"/>
              <a:t> views them as </a:t>
            </a:r>
            <a:r>
              <a:rPr lang="en-GB" b="1" dirty="0" smtClean="0"/>
              <a:t>properties of properties (</a:t>
            </a:r>
            <a:r>
              <a:rPr lang="en-GB" dirty="0" smtClean="0"/>
              <a:t>or </a:t>
            </a:r>
            <a:r>
              <a:rPr lang="en-GB" b="1" dirty="0" smtClean="0"/>
              <a:t>sets of sets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These types of semantic objects are known as generalised quantifiers.</a:t>
            </a:r>
          </a:p>
          <a:p>
            <a:endParaRPr lang="en-GB" dirty="0" smtClean="0"/>
          </a:p>
          <a:p>
            <a:r>
              <a:rPr lang="en-GB" dirty="0" smtClean="0"/>
              <a:t>The idea is that we should be able to apply this analysis to all NPs of the forms we’ve considered so far.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few more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i="1" dirty="0" smtClean="0"/>
              <a:t>A duck walked</a:t>
            </a:r>
          </a:p>
          <a:p>
            <a:pPr lvl="1"/>
            <a:r>
              <a:rPr lang="en-GB" dirty="0" smtClean="0"/>
              <a:t>[[a]] = 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P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Q</a:t>
            </a:r>
            <a:r>
              <a:rPr lang="en-US" b="1" dirty="0" smtClean="0">
                <a:sym typeface="Symbol" pitchFamily="18" charset="2"/>
              </a:rPr>
              <a:t>x[P(x)  </a:t>
            </a:r>
            <a:r>
              <a:rPr lang="en-US" b="1" dirty="0" smtClean="0">
                <a:sym typeface="Wingdings" pitchFamily="2" charset="2"/>
              </a:rPr>
              <a:t>Q(x)]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No duck walked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GB" dirty="0" smtClean="0"/>
              <a:t>[[no]] = 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P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Q¬</a:t>
            </a:r>
            <a:r>
              <a:rPr lang="en-US" b="1" dirty="0" smtClean="0">
                <a:sym typeface="Symbol" pitchFamily="18" charset="2"/>
              </a:rPr>
              <a:t>x[P(x) </a:t>
            </a:r>
            <a:r>
              <a:rPr lang="en-US" b="1" dirty="0" smtClean="0">
                <a:sym typeface="Wingdings" pitchFamily="2" charset="2"/>
              </a:rPr>
              <a:t> Q(x)]</a:t>
            </a:r>
          </a:p>
          <a:p>
            <a:endParaRPr lang="en-GB" i="1" dirty="0" smtClean="0"/>
          </a:p>
          <a:p>
            <a:r>
              <a:rPr lang="en-GB" i="1" dirty="0" smtClean="0"/>
              <a:t>Two ducks walked</a:t>
            </a:r>
            <a:endParaRPr lang="en-GB" dirty="0" smtClean="0"/>
          </a:p>
          <a:p>
            <a:pPr lvl="1"/>
            <a:r>
              <a:rPr lang="en-GB" dirty="0" smtClean="0"/>
              <a:t>[[two]] = 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P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Q</a:t>
            </a:r>
            <a:r>
              <a:rPr lang="en-US" b="1" dirty="0" smtClean="0">
                <a:sym typeface="Symbol" pitchFamily="18" charset="2"/>
              </a:rPr>
              <a:t>[P(x) </a:t>
            </a:r>
            <a:r>
              <a:rPr lang="en-US" b="1" dirty="0" smtClean="0">
                <a:sym typeface="Wingdings" pitchFamily="2" charset="2"/>
              </a:rPr>
              <a:t> Q(x)</a:t>
            </a:r>
            <a:r>
              <a:rPr lang="en-US" b="1" dirty="0" smtClean="0">
                <a:sym typeface="Symbol" pitchFamily="18" charset="2"/>
              </a:rPr>
              <a:t> </a:t>
            </a:r>
            <a:r>
              <a:rPr lang="en-GB" i="1" dirty="0" smtClean="0"/>
              <a:t> |</a:t>
            </a:r>
            <a:r>
              <a:rPr lang="en-US" b="1" dirty="0" smtClean="0">
                <a:sym typeface="Symbol" pitchFamily="18" charset="2"/>
              </a:rPr>
              <a:t>P  Q| = 2</a:t>
            </a:r>
            <a:r>
              <a:rPr lang="en-US" b="1" dirty="0" smtClean="0">
                <a:sym typeface="Wingdings" pitchFamily="2" charset="2"/>
              </a:rPr>
              <a:t>]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3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Are all NPs GQs?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two theories of </a:t>
            </a:r>
            <a:r>
              <a:rPr lang="en-GB" dirty="0" err="1" smtClean="0"/>
              <a:t>definites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The man walks</a:t>
            </a:r>
          </a:p>
          <a:p>
            <a:r>
              <a:rPr lang="en-GB" dirty="0" err="1" smtClean="0"/>
              <a:t>Frege</a:t>
            </a:r>
            <a:r>
              <a:rPr lang="en-GB" dirty="0" smtClean="0"/>
              <a:t>: </a:t>
            </a:r>
            <a:r>
              <a:rPr lang="en-GB" i="1" dirty="0" smtClean="0"/>
              <a:t>the man</a:t>
            </a:r>
            <a:r>
              <a:rPr lang="en-GB" dirty="0" smtClean="0"/>
              <a:t> is referential; “the” picks out the unique, most salient man in the context.</a:t>
            </a:r>
          </a:p>
          <a:p>
            <a:r>
              <a:rPr lang="en-GB" dirty="0" smtClean="0"/>
              <a:t>Russell: </a:t>
            </a:r>
            <a:r>
              <a:rPr lang="en-GB" i="1" dirty="0" smtClean="0"/>
              <a:t>the man</a:t>
            </a:r>
            <a:r>
              <a:rPr lang="en-GB" dirty="0" smtClean="0"/>
              <a:t> is “incomplete”; it asserts existence and uniqueness and requires a predicate to yield a sentence.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187624" y="3861048"/>
            <a:ext cx="676875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500" dirty="0" smtClean="0"/>
              <a:t>∃</a:t>
            </a:r>
            <a:r>
              <a:rPr lang="en-GB" sz="2500" i="1" dirty="0" smtClean="0"/>
              <a:t>x</a:t>
            </a:r>
            <a:r>
              <a:rPr lang="en-GB" sz="2500" dirty="0" smtClean="0"/>
              <a:t>[(</a:t>
            </a:r>
            <a:r>
              <a:rPr lang="en-GB" sz="2500" i="1" dirty="0" smtClean="0"/>
              <a:t>man</a:t>
            </a:r>
            <a:r>
              <a:rPr lang="mt-MT" sz="2500" i="1" dirty="0" smtClean="0"/>
              <a:t>(</a:t>
            </a:r>
            <a:r>
              <a:rPr lang="en-GB" sz="2500" i="1" dirty="0" smtClean="0"/>
              <a:t>x</a:t>
            </a:r>
            <a:r>
              <a:rPr lang="mt-MT" sz="2500" i="1" dirty="0" smtClean="0"/>
              <a:t>)</a:t>
            </a:r>
            <a:r>
              <a:rPr lang="en-GB" sz="2500" dirty="0" smtClean="0"/>
              <a:t> &amp; ∀</a:t>
            </a:r>
            <a:r>
              <a:rPr lang="en-GB" sz="2500" i="1" dirty="0" smtClean="0"/>
              <a:t>y</a:t>
            </a:r>
            <a:r>
              <a:rPr lang="en-GB" sz="2500" dirty="0" smtClean="0"/>
              <a:t>(man</a:t>
            </a:r>
            <a:r>
              <a:rPr lang="mt-MT" sz="2500" dirty="0" smtClean="0"/>
              <a:t>(</a:t>
            </a:r>
            <a:r>
              <a:rPr lang="en-GB" sz="2500" i="1" dirty="0" smtClean="0"/>
              <a:t>y</a:t>
            </a:r>
            <a:r>
              <a:rPr lang="mt-MT" sz="2500" i="1" dirty="0" smtClean="0"/>
              <a:t>)</a:t>
            </a:r>
            <a:r>
              <a:rPr lang="en-GB" sz="2500" dirty="0" smtClean="0"/>
              <a:t> → </a:t>
            </a:r>
            <a:r>
              <a:rPr lang="en-GB" sz="2500" i="1" dirty="0" smtClean="0"/>
              <a:t>y=x</a:t>
            </a:r>
            <a:r>
              <a:rPr lang="en-GB" sz="2500" dirty="0" smtClean="0"/>
              <a:t>)) &amp; walk</a:t>
            </a:r>
            <a:r>
              <a:rPr lang="mt-MT" sz="2500" dirty="0" smtClean="0"/>
              <a:t>(</a:t>
            </a:r>
            <a:r>
              <a:rPr lang="en-GB" sz="2500" i="1" dirty="0" smtClean="0"/>
              <a:t>x</a:t>
            </a:r>
            <a:r>
              <a:rPr lang="mt-MT" sz="2500" i="1" dirty="0" smtClean="0"/>
              <a:t>)</a:t>
            </a:r>
            <a:r>
              <a:rPr lang="en-GB" sz="2500" dirty="0" smtClean="0"/>
              <a:t>]</a:t>
            </a:r>
            <a:endParaRPr lang="en-GB" sz="2500" dirty="0"/>
          </a:p>
        </p:txBody>
      </p:sp>
      <p:sp>
        <p:nvSpPr>
          <p:cNvPr id="10" name="TextBox 9"/>
          <p:cNvSpPr txBox="1"/>
          <p:nvPr/>
        </p:nvSpPr>
        <p:spPr>
          <a:xfrm>
            <a:off x="2267744" y="4653136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r>
              <a:rPr lang="mt-MT" dirty="0" smtClean="0"/>
              <a:t>sserts uniqueness: if anything is </a:t>
            </a:r>
            <a:r>
              <a:rPr lang="en-GB" dirty="0" smtClean="0"/>
              <a:t>a man</a:t>
            </a:r>
            <a:r>
              <a:rPr lang="mt-MT" dirty="0" smtClean="0"/>
              <a:t>, it’s the </a:t>
            </a:r>
            <a:r>
              <a:rPr lang="mt-MT" i="1" dirty="0" smtClean="0"/>
              <a:t>x</a:t>
            </a:r>
            <a:r>
              <a:rPr lang="mt-MT" dirty="0" smtClean="0"/>
              <a:t> we’re talking about.  Alternatively: nothing other than </a:t>
            </a:r>
            <a:r>
              <a:rPr lang="mt-MT" i="1" dirty="0" smtClean="0"/>
              <a:t>x</a:t>
            </a:r>
            <a:r>
              <a:rPr lang="mt-MT" dirty="0" smtClean="0"/>
              <a:t> is a</a:t>
            </a:r>
            <a:r>
              <a:rPr lang="en-GB" dirty="0" smtClean="0"/>
              <a:t> man</a:t>
            </a:r>
            <a:r>
              <a:rPr lang="mt-MT" dirty="0" smtClean="0"/>
              <a:t>.</a:t>
            </a:r>
            <a:endParaRPr lang="en-GB" dirty="0"/>
          </a:p>
        </p:txBody>
      </p:sp>
      <p:sp>
        <p:nvSpPr>
          <p:cNvPr id="11" name="Right Brace 10"/>
          <p:cNvSpPr/>
          <p:nvPr/>
        </p:nvSpPr>
        <p:spPr>
          <a:xfrm rot="5400000">
            <a:off x="3707904" y="3356992"/>
            <a:ext cx="432048" cy="230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two theories of </a:t>
            </a:r>
            <a:r>
              <a:rPr lang="en-GB" dirty="0" err="1" smtClean="0"/>
              <a:t>definites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The man walks</a:t>
            </a:r>
          </a:p>
          <a:p>
            <a:r>
              <a:rPr lang="en-GB" dirty="0" smtClean="0"/>
              <a:t>Interestingly, Russell’s theory of descriptions allows us to view definite descriptions as generalised quantifiers.</a:t>
            </a:r>
          </a:p>
          <a:p>
            <a:r>
              <a:rPr lang="en-GB" dirty="0" smtClean="0"/>
              <a:t>[[the]] = 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P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Q</a:t>
            </a:r>
            <a:r>
              <a:rPr lang="en-US" b="1" dirty="0" smtClean="0">
                <a:sym typeface="Symbol" pitchFamily="18" charset="2"/>
              </a:rPr>
              <a:t>x[P(x) 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GB" sz="2800" b="1" dirty="0" smtClean="0"/>
              <a:t>∀</a:t>
            </a:r>
            <a:r>
              <a:rPr lang="en-GB" sz="2800" b="1" i="1" dirty="0" smtClean="0"/>
              <a:t>y</a:t>
            </a:r>
            <a:r>
              <a:rPr lang="en-GB" sz="2800" b="1" dirty="0" smtClean="0"/>
              <a:t>(P</a:t>
            </a:r>
            <a:r>
              <a:rPr lang="mt-MT" sz="2800" b="1" dirty="0" smtClean="0"/>
              <a:t>(</a:t>
            </a:r>
            <a:r>
              <a:rPr lang="en-GB" sz="2800" b="1" i="1" dirty="0" smtClean="0"/>
              <a:t>y</a:t>
            </a:r>
            <a:r>
              <a:rPr lang="mt-MT" sz="2800" b="1" i="1" dirty="0" smtClean="0"/>
              <a:t>)</a:t>
            </a:r>
            <a:r>
              <a:rPr lang="en-GB" sz="2800" b="1" dirty="0" smtClean="0"/>
              <a:t> → </a:t>
            </a:r>
            <a:r>
              <a:rPr lang="en-GB" sz="2800" b="1" i="1" dirty="0" smtClean="0"/>
              <a:t>y=x</a:t>
            </a:r>
            <a:r>
              <a:rPr lang="en-GB" sz="2800" b="1" dirty="0" smtClean="0"/>
              <a:t>)) &amp; Q</a:t>
            </a:r>
            <a:r>
              <a:rPr lang="mt-MT" sz="2800" b="1" dirty="0" smtClean="0"/>
              <a:t>(</a:t>
            </a:r>
            <a:r>
              <a:rPr lang="en-GB" sz="2800" b="1" i="1" dirty="0" smtClean="0"/>
              <a:t>x</a:t>
            </a:r>
            <a:r>
              <a:rPr lang="mt-MT" sz="2800" b="1" i="1" dirty="0" smtClean="0"/>
              <a:t>)</a:t>
            </a:r>
            <a:r>
              <a:rPr lang="en-US" b="1" dirty="0" smtClean="0">
                <a:sym typeface="Wingdings" pitchFamily="2" charset="2"/>
              </a:rPr>
              <a:t>]</a:t>
            </a:r>
          </a:p>
          <a:p>
            <a:r>
              <a:rPr lang="en-US" dirty="0" smtClean="0">
                <a:sym typeface="Wingdings" pitchFamily="2" charset="2"/>
              </a:rPr>
              <a:t>[[the man]] </a:t>
            </a:r>
            <a:r>
              <a:rPr lang="en-US" b="1" dirty="0" smtClean="0">
                <a:sym typeface="Wingdings" pitchFamily="2" charset="2"/>
              </a:rPr>
              <a:t>= </a:t>
            </a:r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Q</a:t>
            </a:r>
            <a:r>
              <a:rPr lang="en-US" b="1" dirty="0" smtClean="0">
                <a:sym typeface="Symbol" pitchFamily="18" charset="2"/>
              </a:rPr>
              <a:t>x[man(x) 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GB" sz="2400" b="1" dirty="0" smtClean="0"/>
              <a:t>∀</a:t>
            </a:r>
            <a:r>
              <a:rPr lang="en-GB" sz="2400" b="1" i="1" dirty="0" smtClean="0"/>
              <a:t>y</a:t>
            </a:r>
            <a:r>
              <a:rPr lang="en-GB" sz="2400" b="1" dirty="0" smtClean="0"/>
              <a:t>(man</a:t>
            </a:r>
            <a:r>
              <a:rPr lang="mt-MT" sz="2400" b="1" dirty="0" smtClean="0"/>
              <a:t>(</a:t>
            </a:r>
            <a:r>
              <a:rPr lang="en-GB" sz="2400" b="1" i="1" dirty="0" smtClean="0"/>
              <a:t>y</a:t>
            </a:r>
            <a:r>
              <a:rPr lang="mt-MT" sz="2400" b="1" i="1" dirty="0" smtClean="0"/>
              <a:t>)</a:t>
            </a:r>
            <a:r>
              <a:rPr lang="en-GB" sz="2400" b="1" dirty="0" smtClean="0"/>
              <a:t> → </a:t>
            </a:r>
            <a:r>
              <a:rPr lang="en-GB" sz="2400" b="1" i="1" dirty="0" smtClean="0"/>
              <a:t>y=x</a:t>
            </a:r>
            <a:r>
              <a:rPr lang="en-GB" sz="2400" b="1" dirty="0" smtClean="0"/>
              <a:t>)) &amp; Q</a:t>
            </a:r>
            <a:r>
              <a:rPr lang="mt-MT" sz="2400" b="1" dirty="0" smtClean="0"/>
              <a:t>(</a:t>
            </a:r>
            <a:r>
              <a:rPr lang="en-GB" sz="2400" b="1" i="1" dirty="0" smtClean="0"/>
              <a:t>x</a:t>
            </a:r>
            <a:r>
              <a:rPr lang="mt-MT" sz="2400" b="1" i="1" dirty="0" smtClean="0"/>
              <a:t>)</a:t>
            </a:r>
            <a:r>
              <a:rPr lang="en-US" b="1" dirty="0" smtClean="0">
                <a:sym typeface="Wingdings" pitchFamily="2" charset="2"/>
              </a:rPr>
              <a:t>]</a:t>
            </a:r>
          </a:p>
          <a:p>
            <a:endParaRPr lang="en-US" b="1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In other words, if we adopt something like Russell’s analysis, we can think of NPs like </a:t>
            </a:r>
            <a:r>
              <a:rPr lang="en-US" i="1" dirty="0" smtClean="0">
                <a:sym typeface="Wingdings" pitchFamily="2" charset="2"/>
              </a:rPr>
              <a:t>the man</a:t>
            </a:r>
            <a:r>
              <a:rPr lang="en-US" dirty="0" smtClean="0">
                <a:sym typeface="Wingdings" pitchFamily="2" charset="2"/>
              </a:rPr>
              <a:t> as being on a par with NPs like </a:t>
            </a:r>
            <a:r>
              <a:rPr lang="en-US" i="1" dirty="0" smtClean="0">
                <a:sym typeface="Wingdings" pitchFamily="2" charset="2"/>
              </a:rPr>
              <a:t>every man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two theories of proper names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GB" dirty="0" smtClean="0"/>
              <a:t>Theory 1 (</a:t>
            </a:r>
            <a:r>
              <a:rPr lang="en-GB" dirty="0" err="1" smtClean="0"/>
              <a:t>Kripke</a:t>
            </a:r>
            <a:r>
              <a:rPr lang="en-GB" dirty="0" smtClean="0"/>
              <a:t>): Names are purely referential</a:t>
            </a:r>
          </a:p>
          <a:p>
            <a:pPr marL="514350" indent="-514350"/>
            <a:endParaRPr lang="en-GB" dirty="0" smtClean="0"/>
          </a:p>
          <a:p>
            <a:pPr marL="514350" indent="-514350"/>
            <a:r>
              <a:rPr lang="en-GB" dirty="0" smtClean="0"/>
              <a:t>Theory 2: </a:t>
            </a:r>
            <a:r>
              <a:rPr lang="mt-MT" dirty="0" smtClean="0"/>
              <a:t>Names are</a:t>
            </a:r>
            <a:r>
              <a:rPr lang="en-GB" dirty="0" smtClean="0"/>
              <a:t> </a:t>
            </a:r>
            <a:r>
              <a:rPr lang="mt-MT" dirty="0" smtClean="0"/>
              <a:t>actually “hidden” descriptions, with a descriptive meaning.</a:t>
            </a:r>
            <a:endParaRPr lang="en-GB" dirty="0" smtClean="0"/>
          </a:p>
          <a:p>
            <a:pPr marL="788670" lvl="1" indent="-514350"/>
            <a:r>
              <a:rPr lang="en-GB" dirty="0" smtClean="0"/>
              <a:t>More generally, the denotation of a name like </a:t>
            </a:r>
            <a:r>
              <a:rPr lang="en-GB" i="1" dirty="0" smtClean="0"/>
              <a:t>john</a:t>
            </a:r>
            <a:r>
              <a:rPr lang="en-GB" dirty="0" smtClean="0"/>
              <a:t> is the set of John’s properties.</a:t>
            </a:r>
          </a:p>
          <a:p>
            <a:pPr marL="788670" lvl="1" indent="-51435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Theory 2 reconsidered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en-GB" dirty="0" smtClean="0"/>
              <a:t>This second theory would actually allow us to view names on a par with quantified NPs.</a:t>
            </a:r>
          </a:p>
          <a:p>
            <a:pPr marL="514350" indent="-514350"/>
            <a:r>
              <a:rPr lang="en-GB" dirty="0" smtClean="0"/>
              <a:t>Just as we think of </a:t>
            </a:r>
            <a:r>
              <a:rPr lang="en-GB" i="1" dirty="0" smtClean="0"/>
              <a:t>every man </a:t>
            </a:r>
            <a:r>
              <a:rPr lang="en-GB" dirty="0" smtClean="0"/>
              <a:t>as the set of sets of men, we could think of </a:t>
            </a:r>
            <a:r>
              <a:rPr lang="en-GB" i="1" dirty="0" smtClean="0"/>
              <a:t>John</a:t>
            </a:r>
            <a:r>
              <a:rPr lang="en-GB" dirty="0" smtClean="0"/>
              <a:t> as the set of those sets (predicates) that contain John:</a:t>
            </a:r>
          </a:p>
          <a:p>
            <a:pPr marL="788670" lvl="1" indent="-514350"/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P[P(j)]</a:t>
            </a:r>
          </a:p>
          <a:p>
            <a:pPr marL="514350" indent="-514350"/>
            <a:r>
              <a:rPr lang="en-GB" dirty="0" smtClean="0">
                <a:cs typeface="Calibri"/>
              </a:rPr>
              <a:t>So now, </a:t>
            </a:r>
            <a:r>
              <a:rPr lang="en-GB" i="1" dirty="0" smtClean="0">
                <a:cs typeface="Calibri"/>
              </a:rPr>
              <a:t>John walks </a:t>
            </a:r>
            <a:r>
              <a:rPr lang="en-GB" dirty="0" smtClean="0">
                <a:cs typeface="Calibri"/>
              </a:rPr>
              <a:t>becomes:</a:t>
            </a:r>
          </a:p>
          <a:p>
            <a:pPr marL="788670" lvl="1" indent="-514350"/>
            <a:r>
              <a:rPr lang="el-GR" b="1" dirty="0" smtClean="0">
                <a:cs typeface="Calibri"/>
              </a:rPr>
              <a:t>λ</a:t>
            </a:r>
            <a:r>
              <a:rPr lang="en-GB" b="1" dirty="0" smtClean="0">
                <a:cs typeface="Calibri"/>
              </a:rPr>
              <a:t>P[P(j)](walk)</a:t>
            </a:r>
          </a:p>
          <a:p>
            <a:pPr marL="788670" lvl="1" indent="-514350"/>
            <a:r>
              <a:rPr lang="en-GB" b="1" dirty="0" smtClean="0">
                <a:cs typeface="Calibri"/>
              </a:rPr>
              <a:t>= walk(j)</a:t>
            </a:r>
          </a:p>
          <a:p>
            <a:pPr marL="514350" indent="-514350"/>
            <a:r>
              <a:rPr lang="en-GB" dirty="0" smtClean="0"/>
              <a:t>Again, the advantage is that we get a unified treatment of all NPs, including names.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A bit of motivation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Names as GQs: an advantage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068960"/>
            <a:ext cx="7772400" cy="295084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Notice that these NPs can be conjoined together (using </a:t>
            </a:r>
            <a:r>
              <a:rPr lang="en-GB" i="1" dirty="0" smtClean="0"/>
              <a:t>and</a:t>
            </a:r>
            <a:r>
              <a:rPr lang="en-GB" dirty="0" smtClean="0"/>
              <a:t> or </a:t>
            </a:r>
            <a:r>
              <a:rPr lang="en-GB" i="1" dirty="0" err="1" smtClean="0"/>
              <a:t>or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Typically, conjunction pairs like with like. We can’t normally conjoin two phrases that are syntactically and semantically different. Thus:</a:t>
            </a:r>
          </a:p>
          <a:p>
            <a:pPr lvl="1"/>
            <a:r>
              <a:rPr lang="en-GB" dirty="0" smtClean="0"/>
              <a:t>He’s a nice and clever guy (OK)</a:t>
            </a:r>
          </a:p>
          <a:p>
            <a:pPr lvl="1"/>
            <a:r>
              <a:rPr lang="en-GB" dirty="0" smtClean="0"/>
              <a:t>*He’s </a:t>
            </a:r>
            <a:r>
              <a:rPr lang="en-GB" dirty="0" smtClean="0"/>
              <a:t>a nice and slowly guy (bad)</a:t>
            </a:r>
          </a:p>
          <a:p>
            <a:pPr lvl="1"/>
            <a:r>
              <a:rPr lang="en-GB" dirty="0" smtClean="0"/>
              <a:t>He and a woman walked in (OK)</a:t>
            </a:r>
          </a:p>
          <a:p>
            <a:pPr lvl="1"/>
            <a:r>
              <a:rPr lang="en-GB" dirty="0" smtClean="0"/>
              <a:t>*He </a:t>
            </a:r>
            <a:r>
              <a:rPr lang="en-GB" dirty="0" smtClean="0"/>
              <a:t>and swam (bad)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3728" y="1340768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 geese</a:t>
            </a:r>
          </a:p>
          <a:p>
            <a:r>
              <a:rPr lang="en-GB" dirty="0" smtClean="0"/>
              <a:t>Two men</a:t>
            </a:r>
          </a:p>
          <a:p>
            <a:r>
              <a:rPr lang="en-GB" dirty="0" smtClean="0"/>
              <a:t>A baby</a:t>
            </a:r>
          </a:p>
          <a:p>
            <a:r>
              <a:rPr lang="en-GB" dirty="0" smtClean="0"/>
              <a:t>Ray </a:t>
            </a:r>
            <a:r>
              <a:rPr lang="en-GB" dirty="0" err="1" smtClean="0"/>
              <a:t>Fabri</a:t>
            </a:r>
            <a:endParaRPr lang="en-GB" dirty="0"/>
          </a:p>
        </p:txBody>
      </p:sp>
      <p:sp>
        <p:nvSpPr>
          <p:cNvPr id="5" name="Right Brace 4"/>
          <p:cNvSpPr/>
          <p:nvPr/>
        </p:nvSpPr>
        <p:spPr>
          <a:xfrm>
            <a:off x="3131840" y="1340768"/>
            <a:ext cx="432048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635896" y="1700808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and/or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644008" y="1268760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 chickens</a:t>
            </a:r>
          </a:p>
          <a:p>
            <a:r>
              <a:rPr lang="en-GB" dirty="0" smtClean="0"/>
              <a:t>three women</a:t>
            </a:r>
          </a:p>
          <a:p>
            <a:r>
              <a:rPr lang="en-GB" dirty="0" smtClean="0"/>
              <a:t>a cat</a:t>
            </a:r>
          </a:p>
          <a:p>
            <a:r>
              <a:rPr lang="en-GB" dirty="0" smtClean="0"/>
              <a:t>Robert Plant</a:t>
            </a:r>
            <a:endParaRPr lang="en-GB" dirty="0"/>
          </a:p>
        </p:txBody>
      </p:sp>
      <p:sp>
        <p:nvSpPr>
          <p:cNvPr id="8" name="Right Brace 7"/>
          <p:cNvSpPr/>
          <p:nvPr/>
        </p:nvSpPr>
        <p:spPr>
          <a:xfrm rot="10800000">
            <a:off x="4355976" y="1340768"/>
            <a:ext cx="432048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Names as GQs: an advantage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068960"/>
            <a:ext cx="7772400" cy="2950840"/>
          </a:xfrm>
        </p:spPr>
        <p:txBody>
          <a:bodyPr>
            <a:normAutofit/>
          </a:bodyPr>
          <a:lstStyle/>
          <a:p>
            <a:r>
              <a:rPr lang="en-GB" dirty="0" smtClean="0"/>
              <a:t>It appears that names can be conjoined with quantified NPs and </a:t>
            </a:r>
            <a:r>
              <a:rPr lang="en-GB" dirty="0" err="1" smtClean="0"/>
              <a:t>definites</a:t>
            </a:r>
            <a:r>
              <a:rPr lang="en-GB" dirty="0" smtClean="0"/>
              <a:t> etc.</a:t>
            </a:r>
          </a:p>
          <a:p>
            <a:r>
              <a:rPr lang="en-GB" dirty="0" smtClean="0"/>
              <a:t>This would suggest that they are “of a kind”, semantically speaking.</a:t>
            </a:r>
          </a:p>
          <a:p>
            <a:r>
              <a:rPr lang="en-GB" dirty="0" smtClean="0"/>
              <a:t>Perhaps this is an argument for treating names as GQs, as we do for </a:t>
            </a:r>
            <a:r>
              <a:rPr lang="en-GB" i="1" dirty="0" smtClean="0"/>
              <a:t>some geese</a:t>
            </a:r>
            <a:r>
              <a:rPr lang="en-GB" dirty="0" smtClean="0"/>
              <a:t>, </a:t>
            </a:r>
            <a:r>
              <a:rPr lang="en-GB" i="1" dirty="0" smtClean="0"/>
              <a:t>two men</a:t>
            </a:r>
            <a:r>
              <a:rPr lang="en-GB" dirty="0" smtClean="0"/>
              <a:t> etc.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3728" y="1340768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 geese</a:t>
            </a:r>
          </a:p>
          <a:p>
            <a:r>
              <a:rPr lang="en-GB" dirty="0" smtClean="0"/>
              <a:t>Two men</a:t>
            </a:r>
          </a:p>
          <a:p>
            <a:r>
              <a:rPr lang="en-GB" dirty="0" smtClean="0"/>
              <a:t>A baby</a:t>
            </a:r>
          </a:p>
          <a:p>
            <a:r>
              <a:rPr lang="en-GB" dirty="0" smtClean="0"/>
              <a:t>Ray </a:t>
            </a:r>
            <a:r>
              <a:rPr lang="en-GB" dirty="0" err="1" smtClean="0"/>
              <a:t>Fabri</a:t>
            </a:r>
            <a:endParaRPr lang="en-GB" dirty="0"/>
          </a:p>
        </p:txBody>
      </p:sp>
      <p:sp>
        <p:nvSpPr>
          <p:cNvPr id="5" name="Right Brace 4"/>
          <p:cNvSpPr/>
          <p:nvPr/>
        </p:nvSpPr>
        <p:spPr>
          <a:xfrm>
            <a:off x="3131840" y="1340768"/>
            <a:ext cx="432048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635896" y="1700808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and/or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644008" y="1268760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 chickens</a:t>
            </a:r>
          </a:p>
          <a:p>
            <a:r>
              <a:rPr lang="en-GB" dirty="0" smtClean="0"/>
              <a:t>three women</a:t>
            </a:r>
          </a:p>
          <a:p>
            <a:r>
              <a:rPr lang="en-GB" dirty="0" smtClean="0"/>
              <a:t>a cat</a:t>
            </a:r>
          </a:p>
          <a:p>
            <a:r>
              <a:rPr lang="en-GB" dirty="0" smtClean="0"/>
              <a:t>Robert Plant</a:t>
            </a:r>
            <a:endParaRPr lang="en-GB" dirty="0"/>
          </a:p>
        </p:txBody>
      </p:sp>
      <p:sp>
        <p:nvSpPr>
          <p:cNvPr id="8" name="Right Brace 7"/>
          <p:cNvSpPr/>
          <p:nvPr/>
        </p:nvSpPr>
        <p:spPr>
          <a:xfrm rot="10800000">
            <a:off x="4355976" y="1340768"/>
            <a:ext cx="432048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 which theories should we choose?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While there is a fair bit of agreement on quantified NPs generally, the proper analysis of </a:t>
            </a:r>
            <a:r>
              <a:rPr lang="en-GB" dirty="0" err="1" smtClean="0"/>
              <a:t>definites</a:t>
            </a:r>
            <a:r>
              <a:rPr lang="en-GB" dirty="0" smtClean="0"/>
              <a:t> and names remains controversial.</a:t>
            </a:r>
          </a:p>
          <a:p>
            <a:endParaRPr lang="en-GB" dirty="0" smtClean="0"/>
          </a:p>
          <a:p>
            <a:r>
              <a:rPr lang="en-GB" dirty="0" smtClean="0"/>
              <a:t>For </a:t>
            </a:r>
            <a:r>
              <a:rPr lang="en-GB" dirty="0" smtClean="0"/>
              <a:t>our purposes, the important thing is that we know that there exists a unified analysis: GQs are powerful enough to </a:t>
            </a:r>
            <a:r>
              <a:rPr lang="en-GB" dirty="0" smtClean="0"/>
              <a:t>accommodate </a:t>
            </a:r>
            <a:r>
              <a:rPr lang="en-GB" dirty="0" smtClean="0"/>
              <a:t>(apparently) all NPs.</a:t>
            </a:r>
          </a:p>
          <a:p>
            <a:endParaRPr lang="en-GB" dirty="0" smtClean="0"/>
          </a:p>
          <a:p>
            <a:r>
              <a:rPr lang="en-GB" dirty="0" smtClean="0"/>
              <a:t>As </a:t>
            </a:r>
            <a:r>
              <a:rPr lang="en-GB" dirty="0" smtClean="0"/>
              <a:t>always, adopting a theory means buying into certain assumptions (names are descriptive; </a:t>
            </a:r>
            <a:r>
              <a:rPr lang="en-GB" dirty="0" err="1" smtClean="0"/>
              <a:t>definites</a:t>
            </a:r>
            <a:r>
              <a:rPr lang="en-GB" dirty="0" smtClean="0"/>
              <a:t> assert uniqueness, etc).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4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Generalised quantifiers and negative polarity items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Negative polarity items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Some expressions seem to be biased towards “negative” shades of meaning:</a:t>
            </a:r>
          </a:p>
          <a:p>
            <a:pPr lvl="1"/>
            <a:endParaRPr lang="en-GB" dirty="0" smtClean="0"/>
          </a:p>
          <a:p>
            <a:pPr lvl="1"/>
            <a:r>
              <a:rPr lang="en-GB" i="1" dirty="0" smtClean="0"/>
              <a:t>Nobody has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there.</a:t>
            </a:r>
          </a:p>
          <a:p>
            <a:pPr lvl="1"/>
            <a:r>
              <a:rPr lang="en-GB" i="1" dirty="0" smtClean="0"/>
              <a:t>No person in this room has </a:t>
            </a:r>
            <a:r>
              <a:rPr lang="en-GB" i="1" u="sng" dirty="0" smtClean="0"/>
              <a:t>any</a:t>
            </a:r>
            <a:r>
              <a:rPr lang="en-GB" i="1" dirty="0" smtClean="0"/>
              <a:t> money.</a:t>
            </a:r>
          </a:p>
          <a:p>
            <a:pPr lvl="1"/>
            <a:endParaRPr lang="en-GB" i="1" dirty="0" smtClean="0"/>
          </a:p>
          <a:p>
            <a:pPr lvl="1"/>
            <a:r>
              <a:rPr lang="en-GB" i="1" dirty="0" smtClean="0"/>
              <a:t>*The people have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there.</a:t>
            </a:r>
          </a:p>
          <a:p>
            <a:pPr lvl="1"/>
            <a:r>
              <a:rPr lang="en-GB" i="1" dirty="0" smtClean="0"/>
              <a:t>*Jake has </a:t>
            </a:r>
            <a:r>
              <a:rPr lang="en-GB" i="1" u="sng" dirty="0" smtClean="0"/>
              <a:t>any</a:t>
            </a:r>
            <a:r>
              <a:rPr lang="en-GB" i="1" dirty="0" smtClean="0"/>
              <a:t> money.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Negative polarity items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But in some non-negative contexts, an NPI seems ok:</a:t>
            </a:r>
          </a:p>
          <a:p>
            <a:endParaRPr lang="en-GB" dirty="0" smtClean="0"/>
          </a:p>
          <a:p>
            <a:pPr lvl="1"/>
            <a:r>
              <a:rPr lang="en-GB" i="1" dirty="0" smtClean="0"/>
              <a:t>*The people have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there.</a:t>
            </a:r>
          </a:p>
          <a:p>
            <a:pPr lvl="1"/>
            <a:r>
              <a:rPr lang="en-GB" i="1" dirty="0" smtClean="0"/>
              <a:t>Have people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there?</a:t>
            </a:r>
          </a:p>
          <a:p>
            <a:pPr lvl="1"/>
            <a:r>
              <a:rPr lang="en-GB" i="1" dirty="0" smtClean="0"/>
              <a:t>If people have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there, I’ll be very surprised.</a:t>
            </a:r>
          </a:p>
          <a:p>
            <a:pPr lvl="1"/>
            <a:endParaRPr lang="en-GB" i="1" dirty="0" smtClean="0"/>
          </a:p>
          <a:p>
            <a:pPr lvl="1"/>
            <a:r>
              <a:rPr lang="en-GB" i="1" dirty="0" smtClean="0"/>
              <a:t>*Jake has </a:t>
            </a:r>
            <a:r>
              <a:rPr lang="en-GB" i="1" u="sng" dirty="0" smtClean="0"/>
              <a:t>any</a:t>
            </a:r>
            <a:r>
              <a:rPr lang="en-GB" i="1" dirty="0" smtClean="0"/>
              <a:t> money.</a:t>
            </a:r>
          </a:p>
          <a:p>
            <a:pPr lvl="1"/>
            <a:r>
              <a:rPr lang="en-GB" i="1" dirty="0" smtClean="0"/>
              <a:t>Has Jake got </a:t>
            </a:r>
            <a:r>
              <a:rPr lang="en-GB" i="1" u="sng" dirty="0" smtClean="0"/>
              <a:t>any</a:t>
            </a:r>
            <a:r>
              <a:rPr lang="en-GB" i="1" dirty="0" smtClean="0"/>
              <a:t> money?</a:t>
            </a:r>
          </a:p>
          <a:p>
            <a:pPr lvl="1"/>
            <a:r>
              <a:rPr lang="en-GB" i="1" dirty="0" smtClean="0"/>
              <a:t>If Jake has </a:t>
            </a:r>
            <a:r>
              <a:rPr lang="en-GB" i="1" u="sng" dirty="0" smtClean="0"/>
              <a:t>any</a:t>
            </a:r>
            <a:r>
              <a:rPr lang="en-GB" i="1" dirty="0" smtClean="0"/>
              <a:t> money he should pay for his own drinks.</a:t>
            </a:r>
          </a:p>
          <a:p>
            <a:endParaRPr lang="en-GB" dirty="0" smtClean="0"/>
          </a:p>
          <a:p>
            <a:r>
              <a:rPr lang="en-GB" dirty="0" smtClean="0"/>
              <a:t>The relevant contexts include questions, if-clauses etc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Negative polarity items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NPIs are also ok with </a:t>
            </a:r>
            <a:r>
              <a:rPr lang="en-GB" dirty="0" smtClean="0"/>
              <a:t>certain generalised </a:t>
            </a:r>
            <a:r>
              <a:rPr lang="en-GB" dirty="0" smtClean="0"/>
              <a:t>quantifiers, but not others.</a:t>
            </a:r>
          </a:p>
          <a:p>
            <a:endParaRPr lang="en-GB" dirty="0" smtClean="0"/>
          </a:p>
          <a:p>
            <a:pPr lvl="1"/>
            <a:r>
              <a:rPr lang="en-GB" i="1" dirty="0" smtClean="0"/>
              <a:t>*</a:t>
            </a:r>
            <a:r>
              <a:rPr lang="en-GB" b="1" i="1" dirty="0" smtClean="0"/>
              <a:t>The</a:t>
            </a:r>
            <a:r>
              <a:rPr lang="en-GB" i="1" dirty="0" smtClean="0"/>
              <a:t> people have </a:t>
            </a:r>
            <a:r>
              <a:rPr lang="en-GB" i="1" u="sng" dirty="0" smtClean="0"/>
              <a:t>ever</a:t>
            </a:r>
            <a:r>
              <a:rPr lang="en-GB" i="1" dirty="0" smtClean="0"/>
              <a:t> been there.</a:t>
            </a:r>
          </a:p>
          <a:p>
            <a:pPr lvl="1"/>
            <a:r>
              <a:rPr lang="en-GB" b="1" i="1" dirty="0" smtClean="0"/>
              <a:t>Every </a:t>
            </a:r>
            <a:r>
              <a:rPr lang="en-GB" i="1" dirty="0" smtClean="0"/>
              <a:t>person who’s </a:t>
            </a:r>
            <a:r>
              <a:rPr lang="en-GB" i="1" u="sng" dirty="0" smtClean="0"/>
              <a:t>ever</a:t>
            </a:r>
            <a:r>
              <a:rPr lang="en-GB" i="1" dirty="0" smtClean="0"/>
              <a:t> been here was stunned.</a:t>
            </a:r>
          </a:p>
          <a:p>
            <a:pPr lvl="1"/>
            <a:r>
              <a:rPr lang="en-GB" i="1" dirty="0" smtClean="0"/>
              <a:t>*</a:t>
            </a:r>
            <a:r>
              <a:rPr lang="en-GB" b="1" i="1" dirty="0" smtClean="0"/>
              <a:t>Some</a:t>
            </a:r>
            <a:r>
              <a:rPr lang="en-GB" i="1" dirty="0" smtClean="0"/>
              <a:t> person who’s </a:t>
            </a:r>
            <a:r>
              <a:rPr lang="en-GB" i="1" u="sng" dirty="0" smtClean="0"/>
              <a:t>ever</a:t>
            </a:r>
            <a:r>
              <a:rPr lang="en-GB" i="1" dirty="0" smtClean="0"/>
              <a:t> been here was stunned.</a:t>
            </a:r>
            <a:endParaRPr lang="en-GB" i="1" u="sng" dirty="0" smtClean="0"/>
          </a:p>
          <a:p>
            <a:pPr lvl="1"/>
            <a:endParaRPr lang="en-GB" i="1" dirty="0" smtClean="0"/>
          </a:p>
          <a:p>
            <a:pPr lvl="1"/>
            <a:r>
              <a:rPr lang="en-GB" i="1" dirty="0" smtClean="0"/>
              <a:t>*</a:t>
            </a:r>
            <a:r>
              <a:rPr lang="en-GB" b="1" i="1" dirty="0" smtClean="0"/>
              <a:t>Jake</a:t>
            </a:r>
            <a:r>
              <a:rPr lang="en-GB" i="1" dirty="0" smtClean="0"/>
              <a:t> has </a:t>
            </a:r>
            <a:r>
              <a:rPr lang="en-GB" i="1" u="sng" dirty="0" smtClean="0"/>
              <a:t>any</a:t>
            </a:r>
            <a:r>
              <a:rPr lang="en-GB" i="1" dirty="0" smtClean="0"/>
              <a:t> money.</a:t>
            </a:r>
          </a:p>
          <a:p>
            <a:pPr lvl="1"/>
            <a:r>
              <a:rPr lang="en-GB" b="1" i="1" dirty="0" smtClean="0"/>
              <a:t>Every</a:t>
            </a:r>
            <a:r>
              <a:rPr lang="en-GB" i="1" dirty="0" smtClean="0"/>
              <a:t> man who has </a:t>
            </a:r>
            <a:r>
              <a:rPr lang="en-GB" i="1" u="sng" dirty="0" smtClean="0"/>
              <a:t>any</a:t>
            </a:r>
            <a:r>
              <a:rPr lang="en-GB" i="1" dirty="0" smtClean="0"/>
              <a:t> money should buy a round.</a:t>
            </a:r>
          </a:p>
          <a:p>
            <a:pPr lvl="1"/>
            <a:r>
              <a:rPr lang="en-GB" i="1" dirty="0" smtClean="0"/>
              <a:t>*</a:t>
            </a:r>
            <a:r>
              <a:rPr lang="en-GB" b="1" i="1" dirty="0" smtClean="0"/>
              <a:t>Some</a:t>
            </a:r>
            <a:r>
              <a:rPr lang="en-GB" i="1" dirty="0" smtClean="0"/>
              <a:t> man who has </a:t>
            </a:r>
            <a:r>
              <a:rPr lang="en-GB" i="1" u="sng" dirty="0" smtClean="0"/>
              <a:t>any</a:t>
            </a:r>
            <a:r>
              <a:rPr lang="en-GB" i="1" dirty="0" smtClean="0"/>
              <a:t> money should buy a round.</a:t>
            </a:r>
            <a:endParaRPr lang="en-GB" b="1" i="1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Negative polarity items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There’s a difference between an NPI within the GQ and an NPI in the VP:</a:t>
            </a:r>
          </a:p>
          <a:p>
            <a:endParaRPr lang="en-GB" dirty="0" smtClean="0"/>
          </a:p>
          <a:p>
            <a:r>
              <a:rPr lang="en-GB" dirty="0" smtClean="0"/>
              <a:t>NPI inside quantifier:</a:t>
            </a:r>
          </a:p>
          <a:p>
            <a:pPr lvl="1"/>
            <a:r>
              <a:rPr lang="en-GB" b="1" i="1" dirty="0" smtClean="0"/>
              <a:t>Every man who 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</a:t>
            </a:r>
            <a:r>
              <a:rPr lang="en-GB" i="1" dirty="0" smtClean="0"/>
              <a:t>Mary loved her.</a:t>
            </a:r>
          </a:p>
          <a:p>
            <a:pPr lvl="1"/>
            <a:r>
              <a:rPr lang="en-GB" b="1" i="1" dirty="0" smtClean="0"/>
              <a:t>No man who 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Mary</a:t>
            </a:r>
            <a:r>
              <a:rPr lang="en-GB" i="1" dirty="0" smtClean="0"/>
              <a:t> loved her.</a:t>
            </a:r>
          </a:p>
          <a:p>
            <a:pPr lvl="1"/>
            <a:r>
              <a:rPr lang="en-GB" b="1" i="1" dirty="0" smtClean="0"/>
              <a:t>*Some man who 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</a:t>
            </a:r>
            <a:r>
              <a:rPr lang="en-GB" i="1" dirty="0" smtClean="0"/>
              <a:t>Mary loved her.</a:t>
            </a:r>
          </a:p>
          <a:p>
            <a:pPr lvl="1"/>
            <a:r>
              <a:rPr lang="en-GB" b="1" i="1" dirty="0" smtClean="0"/>
              <a:t>*Three men who have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Mary</a:t>
            </a:r>
            <a:r>
              <a:rPr lang="en-GB" i="1" dirty="0" smtClean="0"/>
              <a:t> loved her.</a:t>
            </a:r>
          </a:p>
          <a:p>
            <a:pPr lvl="1"/>
            <a:endParaRPr lang="en-GB" i="1" dirty="0" smtClean="0"/>
          </a:p>
          <a:p>
            <a:r>
              <a:rPr lang="en-GB" dirty="0" smtClean="0"/>
              <a:t>NPI inside predicate</a:t>
            </a:r>
          </a:p>
          <a:p>
            <a:pPr lvl="1"/>
            <a:r>
              <a:rPr lang="en-GB" i="1" dirty="0" smtClean="0"/>
              <a:t>*Every man </a:t>
            </a:r>
            <a:r>
              <a:rPr lang="en-GB" b="1" i="1" dirty="0" smtClean="0"/>
              <a:t>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</a:t>
            </a:r>
            <a:r>
              <a:rPr lang="en-GB" i="1" dirty="0" smtClean="0"/>
              <a:t>Mary.</a:t>
            </a:r>
          </a:p>
          <a:p>
            <a:pPr lvl="1"/>
            <a:r>
              <a:rPr lang="en-GB" i="1" dirty="0" smtClean="0"/>
              <a:t>No man </a:t>
            </a:r>
            <a:r>
              <a:rPr lang="en-GB" b="1" i="1" dirty="0" smtClean="0"/>
              <a:t>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Mary.</a:t>
            </a:r>
          </a:p>
          <a:p>
            <a:pPr lvl="1"/>
            <a:r>
              <a:rPr lang="en-GB" i="1" dirty="0" smtClean="0"/>
              <a:t>*Some man </a:t>
            </a:r>
            <a:r>
              <a:rPr lang="en-GB" b="1" i="1" dirty="0" smtClean="0"/>
              <a:t>has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Mary.</a:t>
            </a:r>
          </a:p>
          <a:p>
            <a:pPr lvl="1"/>
            <a:r>
              <a:rPr lang="en-GB" i="1" dirty="0" smtClean="0"/>
              <a:t>*Three men </a:t>
            </a:r>
            <a:r>
              <a:rPr lang="en-GB" b="1" i="1" dirty="0" smtClean="0"/>
              <a:t>have </a:t>
            </a:r>
            <a:r>
              <a:rPr lang="en-GB" b="1" i="1" u="sng" dirty="0" smtClean="0"/>
              <a:t>ever</a:t>
            </a:r>
            <a:r>
              <a:rPr lang="en-GB" b="1" i="1" dirty="0" smtClean="0"/>
              <a:t> met Mary loved her</a:t>
            </a:r>
            <a:r>
              <a:rPr lang="en-GB" i="1" dirty="0" smtClean="0"/>
              <a:t>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aside about entailments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Recall the definition of hyponymy:</a:t>
            </a:r>
          </a:p>
          <a:p>
            <a:pPr lvl="1"/>
            <a:endParaRPr lang="en-GB" i="1" dirty="0" smtClean="0"/>
          </a:p>
          <a:p>
            <a:pPr lvl="1"/>
            <a:r>
              <a:rPr lang="en-GB" i="1" dirty="0" smtClean="0"/>
              <a:t>I am a man </a:t>
            </a:r>
            <a:r>
              <a:rPr lang="en-GB" i="1" dirty="0" smtClean="0">
                <a:sym typeface="Wingdings" pitchFamily="2" charset="2"/>
              </a:rPr>
              <a:t> I am a human being.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Entailment from a property (man) to a super-property (human)</a:t>
            </a:r>
          </a:p>
          <a:p>
            <a:pPr lvl="2"/>
            <a:r>
              <a:rPr lang="en-GB" b="1" dirty="0" smtClean="0">
                <a:solidFill>
                  <a:schemeClr val="accent1"/>
                </a:solidFill>
                <a:sym typeface="Wingdings" pitchFamily="2" charset="2"/>
              </a:rPr>
              <a:t>Upward </a:t>
            </a:r>
            <a:r>
              <a:rPr lang="en-GB" b="1" dirty="0" smtClean="0">
                <a:solidFill>
                  <a:schemeClr val="accent1"/>
                </a:solidFill>
                <a:sym typeface="Wingdings" pitchFamily="2" charset="2"/>
              </a:rPr>
              <a:t>entailment (specific to general)</a:t>
            </a:r>
            <a:endParaRPr lang="en-GB" b="1" dirty="0" smtClean="0">
              <a:solidFill>
                <a:schemeClr val="accent1"/>
              </a:solidFill>
              <a:sym typeface="Wingdings" pitchFamily="2" charset="2"/>
            </a:endParaRPr>
          </a:p>
          <a:p>
            <a:pPr lvl="1"/>
            <a:endParaRPr lang="en-GB" i="1" dirty="0" smtClean="0">
              <a:sym typeface="Wingdings" pitchFamily="2" charset="2"/>
            </a:endParaRPr>
          </a:p>
          <a:p>
            <a:pPr lvl="1"/>
            <a:r>
              <a:rPr lang="en-GB" i="1" dirty="0" smtClean="0">
                <a:sym typeface="Wingdings" pitchFamily="2" charset="2"/>
              </a:rPr>
              <a:t>I am not a human being  I am not a man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Entailment from a property (human) to a sub-property (man)</a:t>
            </a:r>
          </a:p>
          <a:p>
            <a:pPr lvl="2"/>
            <a:r>
              <a:rPr lang="en-GB" b="1" dirty="0" smtClean="0">
                <a:solidFill>
                  <a:schemeClr val="accent1"/>
                </a:solidFill>
                <a:sym typeface="Wingdings" pitchFamily="2" charset="2"/>
              </a:rPr>
              <a:t>Downward </a:t>
            </a:r>
            <a:r>
              <a:rPr lang="en-GB" b="1" dirty="0" smtClean="0">
                <a:solidFill>
                  <a:schemeClr val="accent1"/>
                </a:solidFill>
                <a:sym typeface="Wingdings" pitchFamily="2" charset="2"/>
              </a:rPr>
              <a:t>entailment (general to specific)</a:t>
            </a:r>
            <a:endParaRPr lang="en-GB" b="1" dirty="0" smtClean="0">
              <a:solidFill>
                <a:schemeClr val="accent1"/>
              </a:solidFill>
              <a:sym typeface="Wingdings" pitchFamily="2" charset="2"/>
            </a:endParaRP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Notice that </a:t>
            </a:r>
            <a:r>
              <a:rPr lang="en-GB" b="1" dirty="0" smtClean="0"/>
              <a:t>negation reverses the entailment </a:t>
            </a:r>
            <a:r>
              <a:rPr lang="en-GB" dirty="0" smtClean="0"/>
              <a:t>with hyponyms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quantifiers come into the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 quantifier is doubly unsaturated: it combines with two properties:</a:t>
            </a:r>
          </a:p>
          <a:p>
            <a:pPr lvl="1"/>
            <a:r>
              <a:rPr lang="en-GB" dirty="0" smtClean="0"/>
              <a:t>(DET P) Q</a:t>
            </a:r>
          </a:p>
          <a:p>
            <a:endParaRPr lang="en-GB" dirty="0" smtClean="0"/>
          </a:p>
          <a:p>
            <a:r>
              <a:rPr lang="en-GB" dirty="0" smtClean="0"/>
              <a:t>We’re interested in how quantifiers behave </a:t>
            </a:r>
            <a:r>
              <a:rPr lang="en-GB" dirty="0" smtClean="0"/>
              <a:t>with respect to </a:t>
            </a:r>
            <a:r>
              <a:rPr lang="en-GB" dirty="0" smtClean="0"/>
              <a:t>upward and downward entailments.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Not all NPs are referential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We’ve mainly considered NPs that refer (i.e. Pick out an individual or a kind) in some sense:</a:t>
            </a:r>
          </a:p>
          <a:p>
            <a:pPr lvl="1"/>
            <a:r>
              <a:rPr lang="mt-MT" dirty="0" smtClean="0"/>
              <a:t>Singular </a:t>
            </a:r>
            <a:r>
              <a:rPr lang="mt-MT" dirty="0" smtClean="0"/>
              <a:t>definites</a:t>
            </a:r>
            <a:r>
              <a:rPr lang="en-GB" dirty="0" smtClean="0"/>
              <a:t>: </a:t>
            </a:r>
            <a:r>
              <a:rPr lang="en-GB" i="1" dirty="0" smtClean="0"/>
              <a:t>the man</a:t>
            </a:r>
            <a:endParaRPr lang="mt-MT" dirty="0" smtClean="0"/>
          </a:p>
          <a:p>
            <a:pPr lvl="1"/>
            <a:r>
              <a:rPr lang="mt-MT" dirty="0" smtClean="0"/>
              <a:t>Plural </a:t>
            </a:r>
            <a:r>
              <a:rPr lang="mt-MT" dirty="0" smtClean="0"/>
              <a:t>definites</a:t>
            </a:r>
            <a:r>
              <a:rPr lang="en-GB" dirty="0" smtClean="0"/>
              <a:t>: </a:t>
            </a:r>
            <a:r>
              <a:rPr lang="en-GB" i="1" dirty="0" smtClean="0"/>
              <a:t>the men</a:t>
            </a:r>
            <a:r>
              <a:rPr lang="en-GB" dirty="0" smtClean="0"/>
              <a:t>, </a:t>
            </a:r>
            <a:r>
              <a:rPr lang="en-GB" i="1" dirty="0" smtClean="0"/>
              <a:t>John and Mary</a:t>
            </a:r>
            <a:endParaRPr lang="mt-MT" dirty="0" smtClean="0"/>
          </a:p>
          <a:p>
            <a:pPr lvl="1"/>
            <a:r>
              <a:rPr lang="mt-MT" dirty="0" smtClean="0"/>
              <a:t>Proper </a:t>
            </a:r>
            <a:r>
              <a:rPr lang="mt-MT" dirty="0" smtClean="0"/>
              <a:t>names</a:t>
            </a:r>
            <a:r>
              <a:rPr lang="en-GB" dirty="0" smtClean="0"/>
              <a:t>: </a:t>
            </a:r>
            <a:r>
              <a:rPr lang="en-GB" i="1" dirty="0" smtClean="0"/>
              <a:t>Jake</a:t>
            </a:r>
            <a:endParaRPr lang="mt-MT" dirty="0" smtClean="0"/>
          </a:p>
          <a:p>
            <a:pPr lvl="1"/>
            <a:r>
              <a:rPr lang="mt-MT" dirty="0" smtClean="0"/>
              <a:t>Generics</a:t>
            </a:r>
            <a:r>
              <a:rPr lang="en-GB" dirty="0" smtClean="0"/>
              <a:t>: </a:t>
            </a:r>
            <a:r>
              <a:rPr lang="en-GB" i="1" dirty="0" smtClean="0"/>
              <a:t>Tigers</a:t>
            </a:r>
            <a:endParaRPr lang="mt-MT" i="1" dirty="0" smtClean="0"/>
          </a:p>
          <a:p>
            <a:endParaRPr lang="mt-MT" dirty="0" smtClean="0"/>
          </a:p>
          <a:p>
            <a:r>
              <a:rPr lang="mt-MT" dirty="0" smtClean="0"/>
              <a:t>But clearly, this won’t cover all NPs...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Every N 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Every human being walks</a:t>
            </a:r>
          </a:p>
          <a:p>
            <a:r>
              <a:rPr lang="en-GB" dirty="0" smtClean="0"/>
              <a:t>First property (inside the GQ)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ok</a:t>
            </a:r>
            <a:r>
              <a:rPr lang="en-GB" dirty="0" smtClean="0">
                <a:sym typeface="Wingdings" pitchFamily="2" charset="2"/>
              </a:rPr>
              <a:t> Every </a:t>
            </a:r>
            <a:r>
              <a:rPr lang="en-GB" u="sng" dirty="0" smtClean="0">
                <a:sym typeface="Wingdings" pitchFamily="2" charset="2"/>
              </a:rPr>
              <a:t>man</a:t>
            </a:r>
            <a:r>
              <a:rPr lang="en-GB" dirty="0" smtClean="0">
                <a:sym typeface="Wingdings" pitchFamily="2" charset="2"/>
              </a:rPr>
              <a:t> walks.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blocked: </a:t>
            </a:r>
            <a:r>
              <a:rPr lang="en-GB" dirty="0" smtClean="0">
                <a:sym typeface="Wingdings" pitchFamily="2" charset="2"/>
              </a:rPr>
              <a:t>Every </a:t>
            </a:r>
            <a:r>
              <a:rPr lang="en-GB" u="sng" dirty="0" smtClean="0">
                <a:sym typeface="Wingdings" pitchFamily="2" charset="2"/>
              </a:rPr>
              <a:t>animal</a:t>
            </a:r>
            <a:r>
              <a:rPr lang="en-GB" dirty="0" smtClean="0">
                <a:sym typeface="Wingdings" pitchFamily="2" charset="2"/>
              </a:rPr>
              <a:t> walks.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Second property (VP):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blocked: </a:t>
            </a:r>
            <a:r>
              <a:rPr lang="en-GB" dirty="0" smtClean="0">
                <a:sym typeface="Wingdings" pitchFamily="2" charset="2"/>
              </a:rPr>
              <a:t>Every human being </a:t>
            </a:r>
            <a:r>
              <a:rPr lang="en-GB" u="sng" dirty="0" smtClean="0">
                <a:sym typeface="Wingdings" pitchFamily="2" charset="2"/>
              </a:rPr>
              <a:t>walks fast</a:t>
            </a:r>
            <a:r>
              <a:rPr lang="en-GB" dirty="0" smtClean="0">
                <a:sym typeface="Wingdings" pitchFamily="2" charset="2"/>
              </a:rPr>
              <a:t>. (not downward entailing)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ok </a:t>
            </a:r>
            <a:r>
              <a:rPr lang="en-GB" dirty="0" smtClean="0">
                <a:sym typeface="Wingdings" pitchFamily="2" charset="2"/>
              </a:rPr>
              <a:t> Every human being </a:t>
            </a:r>
            <a:r>
              <a:rPr lang="en-GB" u="sng" dirty="0" smtClean="0">
                <a:sym typeface="Wingdings" pitchFamily="2" charset="2"/>
              </a:rPr>
              <a:t>moves</a:t>
            </a:r>
            <a:r>
              <a:rPr lang="en-GB" dirty="0" smtClean="0">
                <a:sym typeface="Wingdings" pitchFamily="2" charset="2"/>
              </a:rPr>
              <a:t>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endParaRPr lang="en-GB" dirty="0" smtClean="0">
              <a:sym typeface="Wingdings" pitchFamily="2" charset="2"/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N 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Some human being walks</a:t>
            </a:r>
          </a:p>
          <a:p>
            <a:r>
              <a:rPr lang="en-GB" dirty="0" smtClean="0"/>
              <a:t>First property (inside the GQ)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blocked</a:t>
            </a:r>
            <a:r>
              <a:rPr lang="en-GB" dirty="0" smtClean="0">
                <a:sym typeface="Wingdings" pitchFamily="2" charset="2"/>
              </a:rPr>
              <a:t>: Some </a:t>
            </a:r>
            <a:r>
              <a:rPr lang="en-GB" u="sng" dirty="0" smtClean="0">
                <a:sym typeface="Wingdings" pitchFamily="2" charset="2"/>
              </a:rPr>
              <a:t>man</a:t>
            </a:r>
            <a:r>
              <a:rPr lang="en-GB" dirty="0" smtClean="0">
                <a:sym typeface="Wingdings" pitchFamily="2" charset="2"/>
              </a:rPr>
              <a:t> walks.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OK: </a:t>
            </a:r>
            <a:r>
              <a:rPr lang="en-GB" dirty="0" smtClean="0">
                <a:sym typeface="Wingdings" pitchFamily="2" charset="2"/>
              </a:rPr>
              <a:t>Some </a:t>
            </a:r>
            <a:r>
              <a:rPr lang="en-GB" u="sng" dirty="0" smtClean="0">
                <a:sym typeface="Wingdings" pitchFamily="2" charset="2"/>
              </a:rPr>
              <a:t>animal</a:t>
            </a:r>
            <a:r>
              <a:rPr lang="en-GB" dirty="0" smtClean="0">
                <a:sym typeface="Wingdings" pitchFamily="2" charset="2"/>
              </a:rPr>
              <a:t> walks.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Second property (VP):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blocked: </a:t>
            </a:r>
            <a:r>
              <a:rPr lang="en-GB" dirty="0" smtClean="0">
                <a:sym typeface="Wingdings" pitchFamily="2" charset="2"/>
              </a:rPr>
              <a:t>Some human being </a:t>
            </a:r>
            <a:r>
              <a:rPr lang="en-GB" u="sng" dirty="0" smtClean="0">
                <a:sym typeface="Wingdings" pitchFamily="2" charset="2"/>
              </a:rPr>
              <a:t>walks fast</a:t>
            </a:r>
            <a:r>
              <a:rPr lang="en-GB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ok:</a:t>
            </a:r>
            <a:r>
              <a:rPr lang="en-GB" dirty="0" smtClean="0">
                <a:sym typeface="Wingdings" pitchFamily="2" charset="2"/>
              </a:rPr>
              <a:t> Some human being </a:t>
            </a:r>
            <a:r>
              <a:rPr lang="en-GB" u="sng" dirty="0" smtClean="0">
                <a:sym typeface="Wingdings" pitchFamily="2" charset="2"/>
              </a:rPr>
              <a:t>moves</a:t>
            </a:r>
            <a:r>
              <a:rPr lang="en-GB" dirty="0" smtClean="0">
                <a:sym typeface="Wingdings" pitchFamily="2" charset="2"/>
              </a:rPr>
              <a:t>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endParaRPr lang="en-GB" dirty="0" smtClean="0">
              <a:sym typeface="Wingdings" pitchFamily="2" charset="2"/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N 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Three human beings walk</a:t>
            </a:r>
          </a:p>
          <a:p>
            <a:r>
              <a:rPr lang="en-GB" dirty="0" smtClean="0"/>
              <a:t>First property (inside the GQ)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blocked</a:t>
            </a:r>
            <a:r>
              <a:rPr lang="en-GB" dirty="0" smtClean="0">
                <a:sym typeface="Wingdings" pitchFamily="2" charset="2"/>
              </a:rPr>
              <a:t>: Three </a:t>
            </a:r>
            <a:r>
              <a:rPr lang="en-GB" u="sng" dirty="0" smtClean="0">
                <a:sym typeface="Wingdings" pitchFamily="2" charset="2"/>
              </a:rPr>
              <a:t>men</a:t>
            </a:r>
            <a:r>
              <a:rPr lang="en-GB" dirty="0" smtClean="0">
                <a:sym typeface="Wingdings" pitchFamily="2" charset="2"/>
              </a:rPr>
              <a:t> walk.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OK: </a:t>
            </a:r>
            <a:r>
              <a:rPr lang="en-GB" dirty="0" smtClean="0">
                <a:sym typeface="Wingdings" pitchFamily="2" charset="2"/>
              </a:rPr>
              <a:t>Three </a:t>
            </a:r>
            <a:r>
              <a:rPr lang="en-GB" u="sng" dirty="0" smtClean="0">
                <a:sym typeface="Wingdings" pitchFamily="2" charset="2"/>
              </a:rPr>
              <a:t>animals</a:t>
            </a:r>
            <a:r>
              <a:rPr lang="en-GB" dirty="0" smtClean="0">
                <a:sym typeface="Wingdings" pitchFamily="2" charset="2"/>
              </a:rPr>
              <a:t> walk.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Second property (VP):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blocked: </a:t>
            </a:r>
            <a:r>
              <a:rPr lang="en-GB" dirty="0" smtClean="0">
                <a:sym typeface="Wingdings" pitchFamily="2" charset="2"/>
              </a:rPr>
              <a:t>Three human beings </a:t>
            </a:r>
            <a:r>
              <a:rPr lang="en-GB" u="sng" dirty="0" smtClean="0">
                <a:sym typeface="Wingdings" pitchFamily="2" charset="2"/>
              </a:rPr>
              <a:t>walk fast</a:t>
            </a:r>
            <a:r>
              <a:rPr lang="en-GB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ok:</a:t>
            </a:r>
            <a:r>
              <a:rPr lang="en-GB" dirty="0" smtClean="0">
                <a:sym typeface="Wingdings" pitchFamily="2" charset="2"/>
              </a:rPr>
              <a:t> Three human beings </a:t>
            </a:r>
            <a:r>
              <a:rPr lang="en-GB" u="sng" dirty="0" smtClean="0">
                <a:sym typeface="Wingdings" pitchFamily="2" charset="2"/>
              </a:rPr>
              <a:t>move</a:t>
            </a:r>
            <a:r>
              <a:rPr lang="en-GB" dirty="0" smtClean="0">
                <a:sym typeface="Wingdings" pitchFamily="2" charset="2"/>
              </a:rPr>
              <a:t>.</a:t>
            </a:r>
            <a:endParaRPr lang="en-GB" dirty="0" smtClean="0">
              <a:sym typeface="Wingdings" pitchFamily="2" charset="2"/>
            </a:endParaRPr>
          </a:p>
          <a:p>
            <a:pPr lvl="2"/>
            <a:endParaRPr lang="en-GB" dirty="0" smtClean="0">
              <a:sym typeface="Wingdings" pitchFamily="2" charset="2"/>
            </a:endParaRPr>
          </a:p>
          <a:p>
            <a:endParaRPr lang="en-GB" dirty="0" smtClean="0">
              <a:sym typeface="Wingdings" pitchFamily="2" charset="2"/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 N 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i="1" dirty="0" smtClean="0"/>
              <a:t>No human beings walk</a:t>
            </a:r>
          </a:p>
          <a:p>
            <a:r>
              <a:rPr lang="en-GB" dirty="0" smtClean="0"/>
              <a:t>First property (inside the GQ)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</a:t>
            </a:r>
            <a:r>
              <a:rPr lang="en-GB" b="1" dirty="0" smtClean="0">
                <a:sym typeface="Wingdings" pitchFamily="2" charset="2"/>
              </a:rPr>
              <a:t>E Ok</a:t>
            </a:r>
            <a:r>
              <a:rPr lang="en-GB" dirty="0" smtClean="0">
                <a:sym typeface="Wingdings" pitchFamily="2" charset="2"/>
              </a:rPr>
              <a:t>: </a:t>
            </a:r>
            <a:r>
              <a:rPr lang="en-GB" dirty="0" smtClean="0">
                <a:sym typeface="Wingdings" pitchFamily="2" charset="2"/>
              </a:rPr>
              <a:t>No </a:t>
            </a:r>
            <a:r>
              <a:rPr lang="en-GB" u="sng" dirty="0" smtClean="0">
                <a:sym typeface="Wingdings" pitchFamily="2" charset="2"/>
              </a:rPr>
              <a:t>men</a:t>
            </a:r>
            <a:r>
              <a:rPr lang="en-GB" dirty="0" smtClean="0">
                <a:sym typeface="Wingdings" pitchFamily="2" charset="2"/>
              </a:rPr>
              <a:t> walk.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</a:t>
            </a:r>
            <a:r>
              <a:rPr lang="en-GB" b="1" dirty="0" smtClean="0">
                <a:sym typeface="Wingdings" pitchFamily="2" charset="2"/>
              </a:rPr>
              <a:t>blocked: </a:t>
            </a:r>
            <a:r>
              <a:rPr lang="en-GB" dirty="0" smtClean="0">
                <a:sym typeface="Wingdings" pitchFamily="2" charset="2"/>
              </a:rPr>
              <a:t>No </a:t>
            </a:r>
            <a:r>
              <a:rPr lang="en-GB" u="sng" dirty="0" smtClean="0">
                <a:sym typeface="Wingdings" pitchFamily="2" charset="2"/>
              </a:rPr>
              <a:t>animals</a:t>
            </a:r>
            <a:r>
              <a:rPr lang="en-GB" dirty="0" smtClean="0">
                <a:sym typeface="Wingdings" pitchFamily="2" charset="2"/>
              </a:rPr>
              <a:t> walk.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Second property (VP):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DE OK: </a:t>
            </a:r>
            <a:r>
              <a:rPr lang="en-GB" dirty="0" smtClean="0">
                <a:sym typeface="Wingdings" pitchFamily="2" charset="2"/>
              </a:rPr>
              <a:t>No human beings </a:t>
            </a:r>
            <a:r>
              <a:rPr lang="en-GB" u="sng" dirty="0" smtClean="0">
                <a:sym typeface="Wingdings" pitchFamily="2" charset="2"/>
              </a:rPr>
              <a:t>walk fast</a:t>
            </a:r>
            <a:r>
              <a:rPr lang="en-GB" dirty="0" smtClean="0">
                <a:sym typeface="Wingdings" pitchFamily="2" charset="2"/>
              </a:rPr>
              <a:t>. </a:t>
            </a:r>
          </a:p>
          <a:p>
            <a:pPr lvl="1"/>
            <a:r>
              <a:rPr lang="en-GB" b="1" dirty="0" smtClean="0">
                <a:sym typeface="Wingdings" pitchFamily="2" charset="2"/>
              </a:rPr>
              <a:t>UE blocked:</a:t>
            </a:r>
            <a:r>
              <a:rPr lang="en-GB" dirty="0" smtClean="0">
                <a:sym typeface="Wingdings" pitchFamily="2" charset="2"/>
              </a:rPr>
              <a:t> No human beings </a:t>
            </a:r>
            <a:r>
              <a:rPr lang="en-GB" u="sng" dirty="0" smtClean="0">
                <a:sym typeface="Wingdings" pitchFamily="2" charset="2"/>
              </a:rPr>
              <a:t>move</a:t>
            </a:r>
            <a:r>
              <a:rPr lang="en-GB" dirty="0" smtClean="0">
                <a:sym typeface="Wingdings" pitchFamily="2" charset="2"/>
              </a:rPr>
              <a:t>.</a:t>
            </a:r>
          </a:p>
          <a:p>
            <a:pPr lvl="2"/>
            <a:endParaRPr lang="en-GB" dirty="0" smtClean="0">
              <a:sym typeface="Wingdings" pitchFamily="2" charset="2"/>
            </a:endParaRPr>
          </a:p>
          <a:p>
            <a:endParaRPr lang="en-GB" dirty="0" smtClean="0">
              <a:sym typeface="Wingdings" pitchFamily="2" charset="2"/>
            </a:endParaRP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259632" y="2204864"/>
          <a:ext cx="668193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387"/>
                <a:gridCol w="1336387"/>
                <a:gridCol w="1336387"/>
                <a:gridCol w="1336387"/>
                <a:gridCol w="1336387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First Property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Second Property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UE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UE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Every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Some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Three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NPIs are licensed in DE contexts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043608" y="1484784"/>
          <a:ext cx="668193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387"/>
                <a:gridCol w="1336387"/>
                <a:gridCol w="1336387"/>
                <a:gridCol w="1336387"/>
                <a:gridCol w="1336387"/>
              </a:tblGrid>
              <a:tr h="216024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First Property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Second Property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DE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UE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DE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UE</a:t>
                      </a:r>
                      <a:endParaRPr lang="en-GB" sz="1600" b="1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Every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Some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Three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Y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3834914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Every man who has ever seen Mary loved her.</a:t>
            </a:r>
          </a:p>
          <a:p>
            <a:r>
              <a:rPr lang="en-GB" dirty="0" smtClean="0"/>
              <a:t>*Every man has ever seen Mary.</a:t>
            </a:r>
          </a:p>
          <a:p>
            <a:endParaRPr lang="en-GB" dirty="0" smtClean="0"/>
          </a:p>
          <a:p>
            <a:r>
              <a:rPr lang="en-GB" dirty="0" smtClean="0"/>
              <a:t>No man who has ever seen Mary loved her.</a:t>
            </a:r>
          </a:p>
          <a:p>
            <a:r>
              <a:rPr lang="en-GB" dirty="0" smtClean="0"/>
              <a:t>No man has ever seen Mary.</a:t>
            </a:r>
          </a:p>
          <a:p>
            <a:endParaRPr lang="en-GB" dirty="0" smtClean="0"/>
          </a:p>
        </p:txBody>
      </p:sp>
      <p:sp>
        <p:nvSpPr>
          <p:cNvPr id="6" name="Rectangle 5"/>
          <p:cNvSpPr/>
          <p:nvPr/>
        </p:nvSpPr>
        <p:spPr>
          <a:xfrm>
            <a:off x="4572000" y="386104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*Some man who has ever seen Mary loved her.</a:t>
            </a:r>
          </a:p>
          <a:p>
            <a:r>
              <a:rPr lang="en-GB" dirty="0" smtClean="0"/>
              <a:t>*Some man has ever seen Mary.</a:t>
            </a:r>
          </a:p>
          <a:p>
            <a:endParaRPr lang="en-GB" dirty="0" smtClean="0"/>
          </a:p>
          <a:p>
            <a:r>
              <a:rPr lang="en-GB" dirty="0" smtClean="0"/>
              <a:t>*Three men who have ever seen Mary loved her.</a:t>
            </a:r>
          </a:p>
          <a:p>
            <a:r>
              <a:rPr lang="en-GB" dirty="0" smtClean="0"/>
              <a:t>*Three men have ever seen Mary.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other languages?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Can you think of the DE/UE entailments in languages such as Italian and English?</a:t>
            </a:r>
          </a:p>
          <a:p>
            <a:endParaRPr lang="en-GB" dirty="0" smtClean="0"/>
          </a:p>
          <a:p>
            <a:r>
              <a:rPr lang="en-GB" dirty="0" smtClean="0"/>
              <a:t>What are the counterparts of NPIs in these languages?</a:t>
            </a:r>
          </a:p>
          <a:p>
            <a:endParaRPr lang="en-GB" dirty="0" smtClean="0"/>
          </a:p>
          <a:p>
            <a:r>
              <a:rPr lang="en-GB" dirty="0" smtClean="0"/>
              <a:t>Are they licensed in the same way?</a:t>
            </a:r>
          </a:p>
          <a:p>
            <a:endParaRPr lang="en-GB" dirty="0" smtClean="0"/>
          </a:p>
          <a:p>
            <a:r>
              <a:rPr lang="en-GB" dirty="0" smtClean="0"/>
              <a:t>Could we claim that this is a semantic universal?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Are indefinites referential?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mt-MT" i="1" u="sng" dirty="0" smtClean="0"/>
              <a:t>A duck </a:t>
            </a:r>
            <a:r>
              <a:rPr lang="mt-MT" i="1" dirty="0" smtClean="0"/>
              <a:t>waddled in. It was called Donald.</a:t>
            </a:r>
          </a:p>
          <a:p>
            <a:pPr marL="788670" lvl="1" indent="-514350"/>
            <a:r>
              <a:rPr lang="mt-MT" dirty="0" smtClean="0"/>
              <a:t>We could conceivably argue that </a:t>
            </a:r>
            <a:r>
              <a:rPr lang="mt-MT" i="1" dirty="0" smtClean="0"/>
              <a:t>a duck</a:t>
            </a:r>
            <a:r>
              <a:rPr lang="mt-MT" dirty="0" smtClean="0"/>
              <a:t> is referential (and refers to Donald). After all, we use a definite pronoun (</a:t>
            </a:r>
            <a:r>
              <a:rPr lang="mt-MT" i="1" dirty="0" smtClean="0"/>
              <a:t>it</a:t>
            </a:r>
            <a:r>
              <a:rPr lang="mt-MT" dirty="0" smtClean="0"/>
              <a:t>) to refer back to it.</a:t>
            </a:r>
          </a:p>
          <a:p>
            <a:pPr marL="514350" indent="-514350"/>
            <a:endParaRPr lang="mt-MT" dirty="0" smtClean="0"/>
          </a:p>
          <a:p>
            <a:pPr marL="514350" indent="-514350"/>
            <a:r>
              <a:rPr lang="mt-MT" dirty="0" smtClean="0"/>
              <a:t>But what about these?</a:t>
            </a:r>
          </a:p>
          <a:p>
            <a:pPr marL="788670" lvl="1" indent="-514350">
              <a:buFont typeface="+mj-lt"/>
              <a:buAutoNum type="arabicPeriod"/>
            </a:pPr>
            <a:endParaRPr lang="mt-MT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mt-MT" i="1" u="sng" dirty="0" smtClean="0"/>
              <a:t>A student </a:t>
            </a:r>
            <a:r>
              <a:rPr lang="mt-MT" i="1" dirty="0" smtClean="0"/>
              <a:t>slipped on the stairs (but I’ve no idea who)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mt-MT" i="1" dirty="0" smtClean="0"/>
              <a:t>That can’t be </a:t>
            </a:r>
            <a:r>
              <a:rPr lang="mt-MT" i="1" u="sng" dirty="0" smtClean="0"/>
              <a:t>a basilisk</a:t>
            </a:r>
            <a:r>
              <a:rPr lang="mt-MT" i="1" dirty="0" smtClean="0"/>
              <a:t>. There aren’t any.</a:t>
            </a:r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Other types of NPs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mt-MT" i="1" u="sng" dirty="0" smtClean="0"/>
              <a:t>Two ducks </a:t>
            </a:r>
            <a:r>
              <a:rPr lang="mt-MT" i="1" dirty="0" smtClean="0"/>
              <a:t>waddled in.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mt-MT" i="1" u="sng" dirty="0" smtClean="0"/>
              <a:t>Every duck </a:t>
            </a:r>
            <a:r>
              <a:rPr lang="mt-MT" i="1" dirty="0" smtClean="0"/>
              <a:t>is a quack.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mt-MT" i="1" u="sng" dirty="0" smtClean="0"/>
              <a:t>No duck</a:t>
            </a:r>
            <a:r>
              <a:rPr lang="mt-MT" i="1" dirty="0" smtClean="0"/>
              <a:t> can talk.</a:t>
            </a:r>
            <a:endParaRPr lang="mt-MT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mt-MT" i="1" u="sng" dirty="0" smtClean="0"/>
              <a:t>Between twenty and twenty five ducks</a:t>
            </a:r>
            <a:r>
              <a:rPr lang="mt-MT" i="1" dirty="0" smtClean="0"/>
              <a:t> swim in the dirty pond.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mt-MT" i="1" u="sng" dirty="0" smtClean="0"/>
              <a:t>Nobody</a:t>
            </a:r>
            <a:r>
              <a:rPr lang="mt-MT" i="1" dirty="0" smtClean="0"/>
              <a:t> will cry at my funeral. </a:t>
            </a:r>
          </a:p>
          <a:p>
            <a:pPr marL="514350" indent="-514350">
              <a:buFont typeface="+mj-lt"/>
              <a:buAutoNum type="arabicPeriod" startAt="4"/>
            </a:pPr>
            <a:endParaRPr lang="mt-MT" i="1" dirty="0" smtClean="0"/>
          </a:p>
          <a:p>
            <a:pPr marL="514350" indent="-514350"/>
            <a:r>
              <a:rPr lang="mt-MT" dirty="0" smtClean="0"/>
              <a:t>Surely, we don’t want to say that these are referential (type </a:t>
            </a:r>
            <a:r>
              <a:rPr lang="mt-MT" i="1" dirty="0" smtClean="0"/>
              <a:t>e</a:t>
            </a:r>
            <a:r>
              <a:rPr lang="mt-MT" dirty="0" smtClean="0"/>
              <a:t>) in the usual sense?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Commonalities in 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mt-MT" i="1" u="sng" dirty="0" smtClean="0"/>
              <a:t>A duck </a:t>
            </a:r>
            <a:r>
              <a:rPr lang="mt-MT" i="1" dirty="0" smtClean="0"/>
              <a:t>waddled in. It was called Donald.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mt-MT" i="1" u="sng" dirty="0" smtClean="0"/>
              <a:t>A student </a:t>
            </a:r>
            <a:r>
              <a:rPr lang="mt-MT" i="1" dirty="0" smtClean="0"/>
              <a:t>slipped on the stairs (but I’ve no idea who)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mt-MT" i="1" dirty="0" smtClean="0"/>
              <a:t>That can’t be </a:t>
            </a:r>
            <a:r>
              <a:rPr lang="mt-MT" i="1" u="sng" dirty="0" smtClean="0"/>
              <a:t>a basilisk</a:t>
            </a:r>
            <a:r>
              <a:rPr lang="mt-MT" i="1" dirty="0" smtClean="0"/>
              <a:t>. There aren’t any.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mt-MT" i="1" u="sng" dirty="0" smtClean="0"/>
              <a:t>Two ducks </a:t>
            </a:r>
            <a:r>
              <a:rPr lang="mt-MT" i="1" dirty="0" smtClean="0"/>
              <a:t>waddled in.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mt-MT" i="1" u="sng" dirty="0" smtClean="0"/>
              <a:t>Every duck </a:t>
            </a:r>
            <a:r>
              <a:rPr lang="mt-MT" i="1" dirty="0" smtClean="0"/>
              <a:t>is a quack.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mt-MT" i="1" u="sng" dirty="0" smtClean="0"/>
              <a:t>No duck</a:t>
            </a:r>
            <a:r>
              <a:rPr lang="mt-MT" i="1" dirty="0" smtClean="0"/>
              <a:t> can talk.</a:t>
            </a:r>
            <a:endParaRPr lang="mt-MT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mt-MT" i="1" u="sng" dirty="0" smtClean="0"/>
              <a:t>Between twenty and twenty five ducks</a:t>
            </a:r>
            <a:r>
              <a:rPr lang="mt-MT" i="1" dirty="0" smtClean="0"/>
              <a:t> swim in the dirty pond.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mt-MT" i="1" u="sng" dirty="0" smtClean="0"/>
              <a:t>Nobody</a:t>
            </a:r>
            <a:r>
              <a:rPr lang="mt-MT" i="1" dirty="0" smtClean="0"/>
              <a:t> will cry at my funeral.</a:t>
            </a:r>
          </a:p>
          <a:p>
            <a:pPr marL="514350" indent="-514350"/>
            <a:endParaRPr lang="mt-MT" dirty="0" smtClean="0"/>
          </a:p>
          <a:p>
            <a:pPr marL="514350" indent="-514350"/>
            <a:r>
              <a:rPr lang="mt-MT" dirty="0" smtClean="0"/>
              <a:t>A determiner (or a part of one, in the case of </a:t>
            </a:r>
            <a:r>
              <a:rPr lang="mt-MT" i="1" dirty="0" smtClean="0"/>
              <a:t>nobody, everybody, somebody </a:t>
            </a:r>
            <a:r>
              <a:rPr lang="mt-MT" dirty="0" smtClean="0"/>
              <a:t>etc)</a:t>
            </a:r>
          </a:p>
          <a:p>
            <a:pPr marL="514350" indent="-514350"/>
            <a:r>
              <a:rPr lang="mt-MT" dirty="0" smtClean="0"/>
              <a:t>A noun (or N-bar, which may include modifiers)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mt-MT" dirty="0" smtClean="0"/>
          </a:p>
          <a:p>
            <a:r>
              <a:rPr lang="mt-MT" dirty="0" smtClean="0"/>
              <a:t>Can we give a unified account of these NPs?</a:t>
            </a:r>
          </a:p>
          <a:p>
            <a:endParaRPr lang="mt-MT" dirty="0" smtClean="0"/>
          </a:p>
          <a:p>
            <a:r>
              <a:rPr lang="mt-MT" dirty="0" smtClean="0"/>
              <a:t>If they’re not referential, and not of type </a:t>
            </a:r>
            <a:r>
              <a:rPr lang="mt-MT" i="1" dirty="0" smtClean="0"/>
              <a:t>e</a:t>
            </a:r>
            <a:r>
              <a:rPr lang="mt-MT" dirty="0" smtClean="0"/>
              <a:t>, what can they be?</a:t>
            </a:r>
          </a:p>
          <a:p>
            <a:pPr lvl="1"/>
            <a:r>
              <a:rPr lang="mt-MT" dirty="0" smtClean="0"/>
              <a:t>I.e. How do they combine with predicates like </a:t>
            </a:r>
            <a:r>
              <a:rPr lang="mt-MT" i="1" dirty="0" smtClean="0"/>
              <a:t>swim</a:t>
            </a:r>
            <a:r>
              <a:rPr lang="mt-MT" dirty="0" smtClean="0"/>
              <a:t>?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What is the relationship between such NPs and the ones we’ve seen so far (e.g. </a:t>
            </a:r>
            <a:r>
              <a:rPr lang="mt-MT" i="1" dirty="0" smtClean="0"/>
              <a:t>The dog</a:t>
            </a:r>
            <a:r>
              <a:rPr lang="mt-MT" dirty="0" smtClean="0"/>
              <a:t>, </a:t>
            </a:r>
            <a:r>
              <a:rPr lang="mt-MT" i="1" dirty="0" smtClean="0"/>
              <a:t>Paul</a:t>
            </a:r>
            <a:r>
              <a:rPr lang="mt-MT" dirty="0" smtClean="0"/>
              <a:t> etc)?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NPs as generalised quantifiers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1318</TotalTime>
  <Words>2902</Words>
  <Application>Microsoft Office PowerPoint</Application>
  <PresentationFormat>On-screen Show (4:3)</PresentationFormat>
  <Paragraphs>443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Equity</vt:lpstr>
      <vt:lpstr>LIN3021 Formal Semantics Lecture 8</vt:lpstr>
      <vt:lpstr>In this lecture</vt:lpstr>
      <vt:lpstr>Part 1</vt:lpstr>
      <vt:lpstr>Not all NPs are referential</vt:lpstr>
      <vt:lpstr>Are indefinites referential?</vt:lpstr>
      <vt:lpstr>Other types of NPs</vt:lpstr>
      <vt:lpstr>Commonalities in form</vt:lpstr>
      <vt:lpstr>The question</vt:lpstr>
      <vt:lpstr>Part 2</vt:lpstr>
      <vt:lpstr>Some formal stuff</vt:lpstr>
      <vt:lpstr>Compositionality: PL vs NL</vt:lpstr>
      <vt:lpstr>Some more observations</vt:lpstr>
      <vt:lpstr>Turning the analysis on its head</vt:lpstr>
      <vt:lpstr>Quantifiers and predicates</vt:lpstr>
      <vt:lpstr>Quantifiers as relations between sets</vt:lpstr>
      <vt:lpstr>In graphics</vt:lpstr>
      <vt:lpstr>In graphics</vt:lpstr>
      <vt:lpstr>In graphics</vt:lpstr>
      <vt:lpstr>Formally</vt:lpstr>
      <vt:lpstr>Formally</vt:lpstr>
      <vt:lpstr>Every man walks</vt:lpstr>
      <vt:lpstr>Formally</vt:lpstr>
      <vt:lpstr>NPs as generalised quantifiers</vt:lpstr>
      <vt:lpstr>A few more examples</vt:lpstr>
      <vt:lpstr>Part 3</vt:lpstr>
      <vt:lpstr>The two theories of definites</vt:lpstr>
      <vt:lpstr>The two theories of definites</vt:lpstr>
      <vt:lpstr>The two theories of proper names</vt:lpstr>
      <vt:lpstr>Theory 2 reconsidered</vt:lpstr>
      <vt:lpstr>Names as GQs: an advantage</vt:lpstr>
      <vt:lpstr>Names as GQs: an advantage</vt:lpstr>
      <vt:lpstr>So which theories should we choose?</vt:lpstr>
      <vt:lpstr>Part 4</vt:lpstr>
      <vt:lpstr>Negative polarity items</vt:lpstr>
      <vt:lpstr>Negative polarity items</vt:lpstr>
      <vt:lpstr>Negative polarity items</vt:lpstr>
      <vt:lpstr>Negative polarity items</vt:lpstr>
      <vt:lpstr>An aside about entailments</vt:lpstr>
      <vt:lpstr>How quantifiers come into the picture</vt:lpstr>
      <vt:lpstr>Every N V</vt:lpstr>
      <vt:lpstr>Some N V</vt:lpstr>
      <vt:lpstr>Three N V</vt:lpstr>
      <vt:lpstr>No N V</vt:lpstr>
      <vt:lpstr>Summary</vt:lpstr>
      <vt:lpstr>NPIs are licensed in DE contexts</vt:lpstr>
      <vt:lpstr>What about other languages?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bertugatt</dc:creator>
  <cp:lastModifiedBy>Albert Gatt</cp:lastModifiedBy>
  <cp:revision>148</cp:revision>
  <dcterms:created xsi:type="dcterms:W3CDTF">2011-03-03T16:17:50Z</dcterms:created>
  <dcterms:modified xsi:type="dcterms:W3CDTF">2011-04-04T06:01:52Z</dcterms:modified>
</cp:coreProperties>
</file>