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321" r:id="rId4"/>
    <p:sldId id="322" r:id="rId5"/>
    <p:sldId id="323" r:id="rId6"/>
    <p:sldId id="324" r:id="rId7"/>
    <p:sldId id="325" r:id="rId8"/>
    <p:sldId id="339" r:id="rId9"/>
    <p:sldId id="326" r:id="rId10"/>
    <p:sldId id="327" r:id="rId11"/>
    <p:sldId id="328" r:id="rId12"/>
    <p:sldId id="336" r:id="rId13"/>
    <p:sldId id="337" r:id="rId14"/>
    <p:sldId id="338" r:id="rId15"/>
    <p:sldId id="330" r:id="rId16"/>
    <p:sldId id="332" r:id="rId17"/>
    <p:sldId id="333" r:id="rId18"/>
    <p:sldId id="334" r:id="rId19"/>
    <p:sldId id="335" r:id="rId20"/>
    <p:sldId id="303" r:id="rId21"/>
    <p:sldId id="306" r:id="rId22"/>
    <p:sldId id="307" r:id="rId23"/>
    <p:sldId id="309" r:id="rId24"/>
    <p:sldId id="310" r:id="rId25"/>
    <p:sldId id="308" r:id="rId26"/>
    <p:sldId id="311" r:id="rId27"/>
    <p:sldId id="312" r:id="rId28"/>
    <p:sldId id="313" r:id="rId29"/>
    <p:sldId id="314" r:id="rId30"/>
    <p:sldId id="315" r:id="rId31"/>
    <p:sldId id="317" r:id="rId32"/>
    <p:sldId id="318" r:id="rId33"/>
    <p:sldId id="340" r:id="rId34"/>
    <p:sldId id="319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5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11/04/2011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11/04/2011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11/04/2011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11/04/2011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11/04/2011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11/04/2011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11/04/2011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11/04/2011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11/04/2011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11/04/2011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11/04/2011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3FB2777-EE04-47CD-932B-FF367EB4D334}" type="datetimeFigureOut">
              <a:rPr lang="en-GB" smtClean="0"/>
              <a:pPr/>
              <a:t>11/04/2011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mt-MT" dirty="0" smtClean="0"/>
              <a:t>Albert Gatt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mt-MT" dirty="0" smtClean="0"/>
              <a:t>LIN3021 Formal Semantics</a:t>
            </a:r>
            <a:br>
              <a:rPr lang="mt-MT" dirty="0" smtClean="0"/>
            </a:br>
            <a:r>
              <a:rPr lang="mt-MT" dirty="0" smtClean="0"/>
              <a:t>Lecture </a:t>
            </a:r>
            <a:r>
              <a:rPr lang="en-GB" dirty="0" smtClean="0"/>
              <a:t>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Observation 1: </a:t>
            </a:r>
            <a:r>
              <a:rPr lang="en-GB" dirty="0" err="1" smtClean="0"/>
              <a:t>conservativity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Observe that:</a:t>
            </a:r>
          </a:p>
          <a:p>
            <a:pPr lvl="1"/>
            <a:r>
              <a:rPr lang="en-GB" i="1" dirty="0" smtClean="0"/>
              <a:t>Every man walks </a:t>
            </a:r>
            <a:r>
              <a:rPr lang="en-GB" dirty="0" smtClean="0"/>
              <a:t>is true </a:t>
            </a:r>
            <a:r>
              <a:rPr lang="en-GB" dirty="0" err="1" smtClean="0"/>
              <a:t>iff</a:t>
            </a:r>
            <a:r>
              <a:rPr lang="en-GB" dirty="0" smtClean="0"/>
              <a:t> </a:t>
            </a:r>
            <a:r>
              <a:rPr lang="en-GB" i="1" dirty="0" smtClean="0"/>
              <a:t>every man is a man who walks</a:t>
            </a:r>
          </a:p>
          <a:p>
            <a:pPr lvl="1"/>
            <a:r>
              <a:rPr lang="en-GB" i="1" dirty="0" smtClean="0"/>
              <a:t>Few athletes take drugs</a:t>
            </a:r>
            <a:r>
              <a:rPr lang="en-GB" dirty="0" smtClean="0"/>
              <a:t> is true </a:t>
            </a:r>
            <a:r>
              <a:rPr lang="en-GB" dirty="0" err="1" smtClean="0"/>
              <a:t>iff</a:t>
            </a:r>
            <a:r>
              <a:rPr lang="en-GB" dirty="0" smtClean="0"/>
              <a:t> </a:t>
            </a:r>
            <a:r>
              <a:rPr lang="en-GB" i="1" dirty="0" smtClean="0"/>
              <a:t>few athletes are athletes who take drugs</a:t>
            </a:r>
          </a:p>
          <a:p>
            <a:endParaRPr lang="en-GB" dirty="0" smtClean="0"/>
          </a:p>
          <a:p>
            <a:r>
              <a:rPr lang="en-GB" dirty="0" smtClean="0"/>
              <a:t>So in </a:t>
            </a:r>
            <a:r>
              <a:rPr lang="en-GB" i="1" dirty="0" smtClean="0"/>
              <a:t>[[DET N] V], </a:t>
            </a:r>
            <a:r>
              <a:rPr lang="en-GB" dirty="0" smtClean="0"/>
              <a:t>it is always [[N]] that sets the scene, and we’re interested in that part of [[V]] which intersects with [[N]]</a:t>
            </a:r>
          </a:p>
          <a:p>
            <a:endParaRPr lang="en-GB" dirty="0" smtClean="0"/>
          </a:p>
          <a:p>
            <a:r>
              <a:rPr lang="en-GB" dirty="0" smtClean="0"/>
              <a:t>What the examples suggest is that [[</a:t>
            </a:r>
            <a:r>
              <a:rPr lang="en-GB" dirty="0" err="1" smtClean="0"/>
              <a:t>Det</a:t>
            </a:r>
            <a:r>
              <a:rPr lang="en-GB" dirty="0" smtClean="0"/>
              <a:t> </a:t>
            </a:r>
            <a:r>
              <a:rPr lang="mt-MT" dirty="0" smtClean="0"/>
              <a:t>N</a:t>
            </a:r>
            <a:r>
              <a:rPr lang="en-GB" dirty="0" smtClean="0"/>
              <a:t>]</a:t>
            </a:r>
            <a:r>
              <a:rPr lang="mt-MT" baseline="-25000" dirty="0" smtClean="0"/>
              <a:t>subj</a:t>
            </a:r>
            <a:r>
              <a:rPr lang="mt-MT" dirty="0" smtClean="0"/>
              <a:t> V</a:t>
            </a:r>
            <a:r>
              <a:rPr lang="en-GB" dirty="0" smtClean="0"/>
              <a:t>]  is being interpreted as a relation between [[N]] and [[V]], and the property [[N]] is being “carried over” into the interpretation of [[V]]</a:t>
            </a:r>
          </a:p>
          <a:p>
            <a:pPr lvl="1"/>
            <a:endParaRPr lang="en-GB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Observation 1: </a:t>
            </a:r>
            <a:r>
              <a:rPr lang="en-GB" dirty="0" err="1" smtClean="0"/>
              <a:t>conservativity</a:t>
            </a:r>
            <a:endParaRPr lang="en-GB" dirty="0"/>
          </a:p>
        </p:txBody>
      </p:sp>
      <p:sp>
        <p:nvSpPr>
          <p:cNvPr id="6" name="Oval 5"/>
          <p:cNvSpPr/>
          <p:nvPr/>
        </p:nvSpPr>
        <p:spPr>
          <a:xfrm>
            <a:off x="3757735" y="1835532"/>
            <a:ext cx="2088232" cy="1728192"/>
          </a:xfrm>
          <a:prstGeom prst="ellipse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4333799" y="2843644"/>
            <a:ext cx="2088232" cy="1728192"/>
          </a:xfrm>
          <a:prstGeom prst="ellipse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4765847" y="1835532"/>
            <a:ext cx="2088232" cy="1728192"/>
          </a:xfrm>
          <a:prstGeom prst="ellipse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5053879" y="2195572"/>
            <a:ext cx="557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Tom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981871" y="2915652"/>
            <a:ext cx="686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Harry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3901751" y="2411596"/>
            <a:ext cx="585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Dick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181671" y="2563996"/>
            <a:ext cx="660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walk</a:t>
            </a:r>
            <a:endParaRPr lang="en-GB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206007" y="4211796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fish</a:t>
            </a:r>
            <a:endParaRPr lang="en-GB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854079" y="2627620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skip</a:t>
            </a:r>
            <a:endParaRPr lang="en-GB" b="1" dirty="0"/>
          </a:p>
        </p:txBody>
      </p:sp>
      <p:sp>
        <p:nvSpPr>
          <p:cNvPr id="15" name="Oval 14"/>
          <p:cNvSpPr/>
          <p:nvPr/>
        </p:nvSpPr>
        <p:spPr>
          <a:xfrm>
            <a:off x="2173559" y="1547500"/>
            <a:ext cx="4104456" cy="2168624"/>
          </a:xfrm>
          <a:prstGeom prst="ellipse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2029543" y="3491716"/>
            <a:ext cx="19639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dirty="0" smtClean="0"/>
              <a:t>Every man:</a:t>
            </a:r>
          </a:p>
          <a:p>
            <a:r>
              <a:rPr lang="en-GB" b="1" dirty="0" smtClean="0"/>
              <a:t>Contains </a:t>
            </a:r>
            <a:r>
              <a:rPr lang="en-GB" b="1" i="1" dirty="0" smtClean="0"/>
              <a:t>walk</a:t>
            </a:r>
            <a:r>
              <a:rPr lang="en-GB" b="1" dirty="0" smtClean="0"/>
              <a:t> but </a:t>
            </a:r>
          </a:p>
          <a:p>
            <a:r>
              <a:rPr lang="en-GB" b="1" dirty="0" smtClean="0"/>
              <a:t>not </a:t>
            </a:r>
            <a:r>
              <a:rPr lang="en-GB" b="1" i="1" dirty="0" smtClean="0"/>
              <a:t>skip </a:t>
            </a:r>
            <a:r>
              <a:rPr lang="en-GB" b="1" dirty="0" smtClean="0"/>
              <a:t>or </a:t>
            </a:r>
            <a:r>
              <a:rPr lang="en-GB" b="1" i="1" dirty="0" smtClean="0"/>
              <a:t>fish</a:t>
            </a:r>
            <a:endParaRPr lang="en-GB" b="1" dirty="0"/>
          </a:p>
        </p:txBody>
      </p:sp>
      <p:sp>
        <p:nvSpPr>
          <p:cNvPr id="18" name="Content Placeholder 4"/>
          <p:cNvSpPr>
            <a:spLocks noGrp="1"/>
          </p:cNvSpPr>
          <p:nvPr>
            <p:ph sz="quarter" idx="1"/>
          </p:nvPr>
        </p:nvSpPr>
        <p:spPr>
          <a:xfrm>
            <a:off x="760040" y="4760168"/>
            <a:ext cx="7772400" cy="1693168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We could make this generalisation (assuming a model, as usual):</a:t>
            </a:r>
          </a:p>
          <a:p>
            <a:pPr lvl="1"/>
            <a:r>
              <a:rPr lang="en-GB" b="1" dirty="0" smtClean="0">
                <a:solidFill>
                  <a:schemeClr val="accent1"/>
                </a:solidFill>
              </a:rPr>
              <a:t>If N, V are subsets of U then:</a:t>
            </a:r>
          </a:p>
          <a:p>
            <a:pPr lvl="1"/>
            <a:r>
              <a:rPr lang="en-GB" b="1" dirty="0" smtClean="0">
                <a:solidFill>
                  <a:schemeClr val="accent1"/>
                </a:solidFill>
              </a:rPr>
              <a:t>DET(N)(V)  is true </a:t>
            </a:r>
            <a:r>
              <a:rPr lang="en-GB" b="1" dirty="0" err="1" smtClean="0">
                <a:solidFill>
                  <a:schemeClr val="accent1"/>
                </a:solidFill>
              </a:rPr>
              <a:t>iff</a:t>
            </a:r>
            <a:r>
              <a:rPr lang="en-GB" b="1" dirty="0" smtClean="0">
                <a:solidFill>
                  <a:schemeClr val="accent1"/>
                </a:solidFill>
              </a:rPr>
              <a:t> DET(N)(N</a:t>
            </a:r>
            <a:r>
              <a:rPr lang="en-US" b="1" dirty="0" smtClean="0">
                <a:solidFill>
                  <a:schemeClr val="accent1"/>
                </a:solidFill>
                <a:sym typeface="Symbol" pitchFamily="18" charset="2"/>
              </a:rPr>
              <a:t>  V)</a:t>
            </a:r>
            <a:endParaRPr lang="en-GB" b="1" dirty="0" smtClean="0">
              <a:solidFill>
                <a:schemeClr val="accent1"/>
              </a:solidFill>
            </a:endParaRPr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</a:t>
            </a:r>
            <a:r>
              <a:rPr lang="en-GB" dirty="0" err="1" smtClean="0"/>
              <a:t>conservativity</a:t>
            </a:r>
            <a:r>
              <a:rPr lang="en-GB" dirty="0" smtClean="0"/>
              <a:t> tell us?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55576" y="1447800"/>
            <a:ext cx="8136904" cy="4572000"/>
          </a:xfrm>
        </p:spPr>
        <p:txBody>
          <a:bodyPr>
            <a:normAutofit fontScale="92500"/>
          </a:bodyPr>
          <a:lstStyle/>
          <a:p>
            <a:r>
              <a:rPr lang="en-GB" dirty="0" err="1" smtClean="0"/>
              <a:t>Barwise</a:t>
            </a:r>
            <a:r>
              <a:rPr lang="en-GB" dirty="0" smtClean="0"/>
              <a:t> and Cooper (1981) </a:t>
            </a:r>
            <a:r>
              <a:rPr lang="en-GB" dirty="0" smtClean="0"/>
              <a:t>hypothesise </a:t>
            </a:r>
            <a:r>
              <a:rPr lang="en-GB" dirty="0" smtClean="0"/>
              <a:t>the following universal:</a:t>
            </a:r>
          </a:p>
          <a:p>
            <a:pPr lvl="1"/>
            <a:r>
              <a:rPr lang="en-GB" dirty="0" smtClean="0"/>
              <a:t>Every NL Quantifier is conservative.</a:t>
            </a:r>
          </a:p>
          <a:p>
            <a:endParaRPr lang="en-GB" dirty="0" smtClean="0"/>
          </a:p>
          <a:p>
            <a:r>
              <a:rPr lang="en-GB" dirty="0" smtClean="0"/>
              <a:t>Let’s imagine a quantifier </a:t>
            </a:r>
            <a:r>
              <a:rPr lang="en-GB" i="1" dirty="0" err="1" smtClean="0"/>
              <a:t>allnon</a:t>
            </a:r>
            <a:r>
              <a:rPr lang="en-GB" dirty="0" smtClean="0"/>
              <a:t>, where </a:t>
            </a:r>
            <a:r>
              <a:rPr lang="en-GB" i="1" dirty="0" err="1" smtClean="0"/>
              <a:t>allnon</a:t>
            </a:r>
            <a:r>
              <a:rPr lang="en-GB" i="1" dirty="0" smtClean="0"/>
              <a:t> N</a:t>
            </a:r>
            <a:r>
              <a:rPr lang="en-GB" dirty="0" smtClean="0"/>
              <a:t> means “everything which is not an N”. Therefore:</a:t>
            </a:r>
            <a:endParaRPr lang="en-GB" b="1" dirty="0" smtClean="0"/>
          </a:p>
          <a:p>
            <a:pPr lvl="1"/>
            <a:r>
              <a:rPr lang="en-GB" b="1" i="1" dirty="0" err="1" smtClean="0"/>
              <a:t>allnon</a:t>
            </a:r>
            <a:r>
              <a:rPr lang="en-GB" b="1" i="1" dirty="0" smtClean="0"/>
              <a:t>(N)(V) </a:t>
            </a:r>
            <a:r>
              <a:rPr lang="en-GB" b="1" dirty="0" smtClean="0"/>
              <a:t>is true </a:t>
            </a:r>
            <a:r>
              <a:rPr lang="en-GB" b="1" dirty="0" err="1" smtClean="0"/>
              <a:t>iff</a:t>
            </a:r>
            <a:r>
              <a:rPr lang="en-GB" b="1" dirty="0" smtClean="0"/>
              <a:t> (U-N) </a:t>
            </a:r>
            <a:r>
              <a:rPr lang="en-US" b="1" dirty="0" smtClean="0">
                <a:sym typeface="Symbol" pitchFamily="18" charset="2"/>
              </a:rPr>
              <a:t> V</a:t>
            </a:r>
          </a:p>
          <a:p>
            <a:pPr lvl="1"/>
            <a:r>
              <a:rPr lang="en-US" dirty="0" smtClean="0">
                <a:sym typeface="Symbol" pitchFamily="18" charset="2"/>
              </a:rPr>
              <a:t>(Note: this is a bit like </a:t>
            </a:r>
            <a:r>
              <a:rPr lang="en-US" i="1" dirty="0" smtClean="0">
                <a:sym typeface="Symbol" pitchFamily="18" charset="2"/>
              </a:rPr>
              <a:t>every</a:t>
            </a:r>
            <a:r>
              <a:rPr lang="en-US" dirty="0" smtClean="0">
                <a:sym typeface="Symbol" pitchFamily="18" charset="2"/>
              </a:rPr>
              <a:t>, but </a:t>
            </a:r>
            <a:r>
              <a:rPr lang="en-US" i="1" dirty="0" smtClean="0">
                <a:sym typeface="Symbol" pitchFamily="18" charset="2"/>
              </a:rPr>
              <a:t>every N V</a:t>
            </a:r>
            <a:r>
              <a:rPr lang="en-US" dirty="0" smtClean="0">
                <a:sym typeface="Symbol" pitchFamily="18" charset="2"/>
              </a:rPr>
              <a:t> would require that N</a:t>
            </a:r>
            <a:r>
              <a:rPr lang="en-GB" b="1" dirty="0" smtClean="0"/>
              <a:t> </a:t>
            </a:r>
            <a:r>
              <a:rPr lang="en-US" dirty="0" smtClean="0">
                <a:sym typeface="Symbol" pitchFamily="18" charset="2"/>
              </a:rPr>
              <a:t> V)</a:t>
            </a:r>
          </a:p>
          <a:p>
            <a:endParaRPr lang="en-US" i="1" dirty="0" smtClean="0">
              <a:sym typeface="Symbol" pitchFamily="18" charset="2"/>
            </a:endParaRPr>
          </a:p>
          <a:p>
            <a:r>
              <a:rPr lang="en-US" dirty="0" smtClean="0">
                <a:sym typeface="Symbol" pitchFamily="18" charset="2"/>
              </a:rPr>
              <a:t>This quantifier violates </a:t>
            </a:r>
            <a:r>
              <a:rPr lang="en-US" dirty="0" err="1" smtClean="0">
                <a:sym typeface="Symbol" pitchFamily="18" charset="2"/>
              </a:rPr>
              <a:t>conservativity</a:t>
            </a:r>
            <a:r>
              <a:rPr lang="en-US" dirty="0" smtClean="0">
                <a:sym typeface="Symbol" pitchFamily="18" charset="2"/>
              </a:rPr>
              <a:t>. Compare:</a:t>
            </a:r>
          </a:p>
          <a:p>
            <a:pPr lvl="1"/>
            <a:r>
              <a:rPr lang="en-US" i="1" dirty="0" smtClean="0">
                <a:sym typeface="Symbol" pitchFamily="18" charset="2"/>
              </a:rPr>
              <a:t>All students smoke = all students are students who smoke</a:t>
            </a:r>
          </a:p>
          <a:p>
            <a:pPr lvl="1"/>
            <a:r>
              <a:rPr lang="en-US" i="1" dirty="0" err="1" smtClean="0">
                <a:sym typeface="Symbol" pitchFamily="18" charset="2"/>
              </a:rPr>
              <a:t>Allnon</a:t>
            </a:r>
            <a:r>
              <a:rPr lang="en-US" i="1" dirty="0" smtClean="0">
                <a:sym typeface="Symbol" pitchFamily="18" charset="2"/>
              </a:rPr>
              <a:t> students smoke </a:t>
            </a:r>
            <a:r>
              <a:rPr lang="en-US" dirty="0" smtClean="0">
                <a:sym typeface="Symbol" pitchFamily="18" charset="2"/>
              </a:rPr>
              <a:t>=/= </a:t>
            </a:r>
            <a:r>
              <a:rPr lang="en-US" i="1" dirty="0" err="1" smtClean="0">
                <a:sym typeface="Symbol" pitchFamily="18" charset="2"/>
              </a:rPr>
              <a:t>allnon</a:t>
            </a:r>
            <a:r>
              <a:rPr lang="en-US" i="1" dirty="0" smtClean="0">
                <a:sym typeface="Symbol" pitchFamily="18" charset="2"/>
              </a:rPr>
              <a:t> students are students who smoke</a:t>
            </a:r>
          </a:p>
          <a:p>
            <a:pPr lvl="1">
              <a:buNone/>
            </a:pP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</a:t>
            </a:r>
            <a:r>
              <a:rPr lang="en-GB" dirty="0" err="1" smtClean="0"/>
              <a:t>conservativity</a:t>
            </a:r>
            <a:r>
              <a:rPr lang="en-GB" dirty="0" smtClean="0"/>
              <a:t> tell us?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The example of </a:t>
            </a:r>
            <a:r>
              <a:rPr lang="en-GB" i="1" dirty="0" err="1" smtClean="0"/>
              <a:t>allnon</a:t>
            </a:r>
            <a:r>
              <a:rPr lang="en-GB" dirty="0" smtClean="0"/>
              <a:t> suggests that:</a:t>
            </a:r>
          </a:p>
          <a:p>
            <a:pPr lvl="1"/>
            <a:r>
              <a:rPr lang="en-GB" dirty="0" smtClean="0"/>
              <a:t>It’s not difficult to think of determiners that violate </a:t>
            </a:r>
            <a:r>
              <a:rPr lang="en-GB" dirty="0" err="1" smtClean="0"/>
              <a:t>conservativity</a:t>
            </a:r>
            <a:r>
              <a:rPr lang="en-GB" dirty="0" smtClean="0"/>
              <a:t>.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Therefore</a:t>
            </a:r>
            <a:r>
              <a:rPr lang="en-GB" dirty="0" smtClean="0"/>
              <a:t>, the </a:t>
            </a:r>
            <a:r>
              <a:rPr lang="en-GB" dirty="0" err="1" smtClean="0"/>
              <a:t>conservativity</a:t>
            </a:r>
            <a:r>
              <a:rPr lang="en-GB" dirty="0" smtClean="0"/>
              <a:t> universal makes a very strong empirical claim, one that has surprising consequences.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(</a:t>
            </a:r>
            <a:r>
              <a:rPr lang="en-GB" dirty="0" smtClean="0"/>
              <a:t>Why should quantifiers like </a:t>
            </a:r>
            <a:r>
              <a:rPr lang="en-GB" i="1" dirty="0" err="1" smtClean="0"/>
              <a:t>allnon</a:t>
            </a:r>
            <a:r>
              <a:rPr lang="en-GB" dirty="0" smtClean="0"/>
              <a:t> be excluded from Natural Languages?)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What does </a:t>
            </a:r>
            <a:r>
              <a:rPr lang="en-GB" dirty="0" err="1" smtClean="0"/>
              <a:t>conservativity</a:t>
            </a:r>
            <a:r>
              <a:rPr lang="en-GB" dirty="0" smtClean="0"/>
              <a:t> tell us?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One consequence of </a:t>
            </a:r>
            <a:r>
              <a:rPr lang="en-GB" dirty="0" err="1" smtClean="0"/>
              <a:t>Conservativity</a:t>
            </a:r>
            <a:r>
              <a:rPr lang="en-GB" dirty="0" smtClean="0"/>
              <a:t> (if it’s true) is that some things frequently regarded as determiners might not be determiners after all.</a:t>
            </a:r>
          </a:p>
          <a:p>
            <a:endParaRPr lang="en-GB" dirty="0" smtClean="0"/>
          </a:p>
          <a:p>
            <a:r>
              <a:rPr lang="en-GB" i="1" u="sng" dirty="0" smtClean="0"/>
              <a:t>Only</a:t>
            </a:r>
            <a:r>
              <a:rPr lang="en-GB" i="1" dirty="0" smtClean="0"/>
              <a:t> athletes run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We can’t verify this only by taking into account the intersection of athletes and running things.</a:t>
            </a:r>
          </a:p>
          <a:p>
            <a:pPr lvl="1"/>
            <a:r>
              <a:rPr lang="en-GB" dirty="0" smtClean="0"/>
              <a:t>We need to check that it is </a:t>
            </a:r>
            <a:r>
              <a:rPr lang="en-GB" u="sng" dirty="0" smtClean="0"/>
              <a:t>only</a:t>
            </a:r>
            <a:r>
              <a:rPr lang="en-GB" dirty="0" smtClean="0"/>
              <a:t> athletes that run, so we need to look at non-running and non-athlete things as well.</a:t>
            </a:r>
          </a:p>
          <a:p>
            <a:pPr lvl="1"/>
            <a:r>
              <a:rPr lang="en-GB" dirty="0" smtClean="0"/>
              <a:t>So </a:t>
            </a:r>
            <a:r>
              <a:rPr lang="en-GB" i="1" dirty="0" smtClean="0"/>
              <a:t>only </a:t>
            </a:r>
            <a:r>
              <a:rPr lang="en-GB" dirty="0" smtClean="0"/>
              <a:t>violates </a:t>
            </a:r>
            <a:r>
              <a:rPr lang="en-GB" dirty="0" err="1" smtClean="0"/>
              <a:t>Conservativity</a:t>
            </a:r>
            <a:r>
              <a:rPr lang="en-GB" dirty="0" smtClean="0"/>
              <a:t>. </a:t>
            </a:r>
          </a:p>
          <a:p>
            <a:endParaRPr lang="en-GB" dirty="0" smtClean="0"/>
          </a:p>
          <a:p>
            <a:r>
              <a:rPr lang="en-GB" dirty="0" smtClean="0"/>
              <a:t>But maybe </a:t>
            </a:r>
            <a:r>
              <a:rPr lang="en-GB" i="1" dirty="0" smtClean="0"/>
              <a:t>only</a:t>
            </a:r>
            <a:r>
              <a:rPr lang="en-GB" dirty="0" smtClean="0"/>
              <a:t> isn’t really a determiner at all! Note that this semantic argument is supported by syntactic distribution:</a:t>
            </a:r>
          </a:p>
          <a:p>
            <a:pPr lvl="1"/>
            <a:r>
              <a:rPr lang="en-GB" i="1" dirty="0" smtClean="0"/>
              <a:t>Every man walks. </a:t>
            </a:r>
            <a:r>
              <a:rPr lang="en-GB" dirty="0" smtClean="0"/>
              <a:t>VS *</a:t>
            </a:r>
            <a:r>
              <a:rPr lang="en-GB" i="1" dirty="0" smtClean="0"/>
              <a:t>man every walks	</a:t>
            </a:r>
            <a:endParaRPr lang="en-GB" i="1" dirty="0" smtClean="0"/>
          </a:p>
          <a:p>
            <a:pPr lvl="1"/>
            <a:r>
              <a:rPr lang="en-GB" i="1" dirty="0" smtClean="0"/>
              <a:t>Only </a:t>
            </a:r>
            <a:r>
              <a:rPr lang="en-GB" i="1" dirty="0" smtClean="0"/>
              <a:t>athletes run</a:t>
            </a:r>
            <a:r>
              <a:rPr lang="en-GB" dirty="0" smtClean="0"/>
              <a:t> VS </a:t>
            </a:r>
            <a:r>
              <a:rPr lang="en-GB" i="1" dirty="0" smtClean="0"/>
              <a:t>athletes only run	</a:t>
            </a:r>
            <a:endParaRPr lang="en-GB" i="1" dirty="0" smtClean="0"/>
          </a:p>
          <a:p>
            <a:pPr lvl="1"/>
            <a:r>
              <a:rPr lang="en-GB" i="1" dirty="0" smtClean="0"/>
              <a:t>*the every man </a:t>
            </a:r>
            <a:r>
              <a:rPr lang="en-GB" dirty="0" smtClean="0"/>
              <a:t>VS </a:t>
            </a:r>
            <a:r>
              <a:rPr lang="en-GB" i="1" dirty="0" smtClean="0"/>
              <a:t>the only man</a:t>
            </a:r>
            <a:endParaRPr lang="en-GB" dirty="0" smtClean="0"/>
          </a:p>
          <a:p>
            <a:pPr lvl="1"/>
            <a:endParaRPr lang="en-GB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Observation 2: Extension (constancy)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truth of the proposition </a:t>
            </a:r>
            <a:r>
              <a:rPr lang="en-GB" i="1" dirty="0" smtClean="0"/>
              <a:t>every woman sneezes</a:t>
            </a:r>
            <a:r>
              <a:rPr lang="en-GB" dirty="0" smtClean="0"/>
              <a:t> in a model M = &lt;U, [[ ]]&gt; is independent of the size of U.</a:t>
            </a:r>
          </a:p>
          <a:p>
            <a:r>
              <a:rPr lang="en-GB" dirty="0" smtClean="0"/>
              <a:t>If we extend our model to U’, by adding non-woman and non-sneezing things to U, the truth is unaffected.</a:t>
            </a:r>
          </a:p>
          <a:p>
            <a:pPr lvl="1"/>
            <a:r>
              <a:rPr lang="en-GB" dirty="0" smtClean="0"/>
              <a:t>So we can ignore U-[[N]] and U-[[V]] in our interpretation.</a:t>
            </a:r>
          </a:p>
          <a:p>
            <a:endParaRPr lang="en-GB" dirty="0" smtClean="0"/>
          </a:p>
          <a:p>
            <a:r>
              <a:rPr lang="en-GB" dirty="0" smtClean="0"/>
              <a:t>So:</a:t>
            </a:r>
          </a:p>
          <a:p>
            <a:pPr lvl="1"/>
            <a:r>
              <a:rPr lang="en-GB" b="1" dirty="0" smtClean="0">
                <a:solidFill>
                  <a:schemeClr val="accent1"/>
                </a:solidFill>
              </a:rPr>
              <a:t>If [[N]], [[V]] are subsets of U and U is a subset of U’ then:</a:t>
            </a:r>
          </a:p>
          <a:p>
            <a:pPr lvl="1"/>
            <a:r>
              <a:rPr lang="en-GB" b="1" dirty="0" smtClean="0">
                <a:solidFill>
                  <a:schemeClr val="accent1"/>
                </a:solidFill>
              </a:rPr>
              <a:t>DET(N)(V)  is true in U </a:t>
            </a:r>
            <a:r>
              <a:rPr lang="en-GB" b="1" dirty="0" err="1" smtClean="0">
                <a:solidFill>
                  <a:schemeClr val="accent1"/>
                </a:solidFill>
              </a:rPr>
              <a:t>iff</a:t>
            </a:r>
            <a:r>
              <a:rPr lang="en-GB" b="1" dirty="0" smtClean="0">
                <a:solidFill>
                  <a:schemeClr val="accent1"/>
                </a:solidFill>
              </a:rPr>
              <a:t> DET(N)(</a:t>
            </a:r>
            <a:r>
              <a:rPr lang="en-US" b="1" dirty="0" smtClean="0">
                <a:solidFill>
                  <a:schemeClr val="accent1"/>
                </a:solidFill>
                <a:sym typeface="Symbol" pitchFamily="18" charset="2"/>
              </a:rPr>
              <a:t>V) is true in U’</a:t>
            </a:r>
            <a:endParaRPr lang="en-GB" b="1" dirty="0" smtClean="0">
              <a:solidFill>
                <a:schemeClr val="accent1"/>
              </a:solidFill>
            </a:endParaRPr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Observation 2: Extension (constancy)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 smtClean="0">
                <a:solidFill>
                  <a:schemeClr val="accent1"/>
                </a:solidFill>
              </a:rPr>
              <a:t>If [[N]], [[V]] are subsets of U and U is a subset of U’ then:</a:t>
            </a:r>
          </a:p>
          <a:p>
            <a:pPr lvl="1"/>
            <a:r>
              <a:rPr lang="en-GB" b="1" dirty="0" smtClean="0">
                <a:solidFill>
                  <a:schemeClr val="accent1"/>
                </a:solidFill>
              </a:rPr>
              <a:t>DET(N)(V)  is true in U </a:t>
            </a:r>
            <a:r>
              <a:rPr lang="en-GB" b="1" dirty="0" err="1" smtClean="0">
                <a:solidFill>
                  <a:schemeClr val="accent1"/>
                </a:solidFill>
              </a:rPr>
              <a:t>iff</a:t>
            </a:r>
            <a:r>
              <a:rPr lang="en-GB" b="1" dirty="0" smtClean="0">
                <a:solidFill>
                  <a:schemeClr val="accent1"/>
                </a:solidFill>
              </a:rPr>
              <a:t> DET(N)(</a:t>
            </a:r>
            <a:r>
              <a:rPr lang="en-US" b="1" dirty="0" smtClean="0">
                <a:solidFill>
                  <a:schemeClr val="accent1"/>
                </a:solidFill>
                <a:sym typeface="Symbol" pitchFamily="18" charset="2"/>
              </a:rPr>
              <a:t>V) is true in U’</a:t>
            </a:r>
          </a:p>
          <a:p>
            <a:endParaRPr lang="en-US" b="1" dirty="0" smtClean="0">
              <a:sym typeface="Symbol" pitchFamily="18" charset="2"/>
            </a:endParaRPr>
          </a:p>
          <a:p>
            <a:r>
              <a:rPr lang="en-US" dirty="0" smtClean="0">
                <a:sym typeface="Symbol" pitchFamily="18" charset="2"/>
              </a:rPr>
              <a:t>But not all determiners pass this test (it’s not a universal property). Some determiners are very sensitive to the size of the domain:</a:t>
            </a:r>
          </a:p>
          <a:p>
            <a:pPr lvl="1"/>
            <a:r>
              <a:rPr lang="en-US" i="1" dirty="0" smtClean="0">
                <a:sym typeface="Symbol" pitchFamily="18" charset="2"/>
              </a:rPr>
              <a:t>Many women sneeze</a:t>
            </a:r>
          </a:p>
          <a:p>
            <a:pPr lvl="2"/>
            <a:r>
              <a:rPr lang="en-US" i="1" dirty="0" smtClean="0">
                <a:sym typeface="Symbol" pitchFamily="18" charset="2"/>
              </a:rPr>
              <a:t>= many things which are women sneeze</a:t>
            </a:r>
            <a:r>
              <a:rPr lang="en-US" dirty="0" smtClean="0">
                <a:sym typeface="Symbol" pitchFamily="18" charset="2"/>
              </a:rPr>
              <a:t> (and some women don’t)</a:t>
            </a:r>
          </a:p>
          <a:p>
            <a:pPr lvl="2"/>
            <a:r>
              <a:rPr lang="en-US" dirty="0" smtClean="0">
                <a:sym typeface="Symbol" pitchFamily="18" charset="2"/>
              </a:rPr>
              <a:t>= </a:t>
            </a:r>
            <a:r>
              <a:rPr lang="en-US" i="1" dirty="0" smtClean="0">
                <a:sym typeface="Symbol" pitchFamily="18" charset="2"/>
              </a:rPr>
              <a:t>the number of women who sneeze is greater than the number of other (non-women) things that sneeze</a:t>
            </a:r>
            <a:r>
              <a:rPr lang="en-US" dirty="0" smtClean="0">
                <a:sym typeface="Symbol" pitchFamily="18" charset="2"/>
              </a:rPr>
              <a:t>.</a:t>
            </a:r>
          </a:p>
          <a:p>
            <a:pPr lvl="3"/>
            <a:r>
              <a:rPr lang="en-US" dirty="0" smtClean="0">
                <a:sym typeface="Symbol" pitchFamily="18" charset="2"/>
              </a:rPr>
              <a:t>On this interpretation, we do need to consider U-[[N]] and U-[[V]]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Observation 3: Quantity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We’ve said that extending the domain U to include things not in [[N]] and [[V]] should have no effect on [[DET N] V]</a:t>
            </a:r>
          </a:p>
          <a:p>
            <a:r>
              <a:rPr lang="en-GB" dirty="0" smtClean="0"/>
              <a:t>With some determiners, we do care about how many N’s and V’s there are:</a:t>
            </a:r>
          </a:p>
          <a:p>
            <a:pPr lvl="1"/>
            <a:r>
              <a:rPr lang="en-GB" i="1" dirty="0" smtClean="0"/>
              <a:t>Several men walk</a:t>
            </a:r>
            <a:r>
              <a:rPr lang="en-GB" dirty="0" smtClean="0"/>
              <a:t> does require us to consider the number of things in [[man]].</a:t>
            </a:r>
          </a:p>
          <a:p>
            <a:pPr lvl="1"/>
            <a:r>
              <a:rPr lang="en-GB" dirty="0" smtClean="0"/>
              <a:t>Note: it doesn’t matter who the men are!</a:t>
            </a:r>
          </a:p>
          <a:p>
            <a:endParaRPr lang="en-GB" dirty="0" smtClean="0"/>
          </a:p>
          <a:p>
            <a:r>
              <a:rPr lang="en-GB" dirty="0" smtClean="0"/>
              <a:t>Suppose:</a:t>
            </a:r>
          </a:p>
          <a:p>
            <a:pPr lvl="1"/>
            <a:r>
              <a:rPr lang="en-GB" dirty="0" smtClean="0"/>
              <a:t>we </a:t>
            </a:r>
            <a:r>
              <a:rPr lang="en-GB" dirty="0" smtClean="0"/>
              <a:t>have two models M1 and M2 with domains U1 and </a:t>
            </a:r>
            <a:r>
              <a:rPr lang="en-GB" dirty="0" smtClean="0"/>
              <a:t>U2</a:t>
            </a:r>
          </a:p>
          <a:p>
            <a:pPr lvl="1"/>
            <a:r>
              <a:rPr lang="en-GB" dirty="0" smtClean="0"/>
              <a:t>there </a:t>
            </a:r>
            <a:r>
              <a:rPr lang="en-GB" dirty="0" smtClean="0"/>
              <a:t>are equal numbers of men in U1 and </a:t>
            </a:r>
            <a:r>
              <a:rPr lang="en-GB" dirty="0" smtClean="0"/>
              <a:t>U2 (i.e. For every man in U1, there is a corresponding man in U2)</a:t>
            </a:r>
          </a:p>
          <a:p>
            <a:pPr lvl="1"/>
            <a:r>
              <a:rPr lang="en-GB" dirty="0" smtClean="0"/>
              <a:t>The models are otherwise identical (including the interpretation of predicates)</a:t>
            </a:r>
            <a:endParaRPr lang="en-GB" dirty="0" smtClean="0"/>
          </a:p>
          <a:p>
            <a:pPr lvl="1"/>
            <a:r>
              <a:rPr lang="en-GB" dirty="0" smtClean="0"/>
              <a:t>then </a:t>
            </a:r>
            <a:r>
              <a:rPr lang="en-GB" dirty="0" smtClean="0"/>
              <a:t>the truth of </a:t>
            </a:r>
            <a:r>
              <a:rPr lang="en-GB" i="1" dirty="0" smtClean="0"/>
              <a:t>several men walk</a:t>
            </a:r>
            <a:r>
              <a:rPr lang="en-GB" dirty="0" smtClean="0"/>
              <a:t> should stay the </a:t>
            </a:r>
            <a:r>
              <a:rPr lang="en-GB" dirty="0" smtClean="0"/>
              <a:t>same in the two models, if we have a mapping from each man in M1 to a man in M2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Observation 3: Quantity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We </a:t>
            </a:r>
            <a:r>
              <a:rPr lang="en-GB" dirty="0" smtClean="0"/>
              <a:t>can specify this by assuming that there is a mapping from each individual N in U1 to each individual N in U2.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1403648" y="2555612"/>
            <a:ext cx="1440160" cy="20162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Tom</a:t>
            </a:r>
          </a:p>
          <a:p>
            <a:pPr algn="ctr"/>
            <a:endParaRPr lang="en-GB" dirty="0" smtClean="0"/>
          </a:p>
          <a:p>
            <a:pPr algn="ctr"/>
            <a:r>
              <a:rPr lang="en-GB" dirty="0" smtClean="0"/>
              <a:t>Dick</a:t>
            </a:r>
          </a:p>
          <a:p>
            <a:pPr algn="ctr"/>
            <a:endParaRPr lang="en-GB" dirty="0" smtClean="0"/>
          </a:p>
          <a:p>
            <a:pPr algn="ctr"/>
            <a:r>
              <a:rPr lang="en-GB" dirty="0" smtClean="0"/>
              <a:t>Harry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907704" y="4571836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U1</a:t>
            </a:r>
            <a:endParaRPr lang="en-GB" b="1" dirty="0"/>
          </a:p>
        </p:txBody>
      </p:sp>
      <p:sp>
        <p:nvSpPr>
          <p:cNvPr id="6" name="Oval 5"/>
          <p:cNvSpPr/>
          <p:nvPr/>
        </p:nvSpPr>
        <p:spPr>
          <a:xfrm>
            <a:off x="3851920" y="2555612"/>
            <a:ext cx="1440160" cy="20162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Jake</a:t>
            </a:r>
          </a:p>
          <a:p>
            <a:pPr algn="ctr"/>
            <a:endParaRPr lang="en-GB" dirty="0" smtClean="0"/>
          </a:p>
          <a:p>
            <a:pPr algn="ctr"/>
            <a:r>
              <a:rPr lang="en-GB" dirty="0" smtClean="0"/>
              <a:t>Roger</a:t>
            </a:r>
          </a:p>
          <a:p>
            <a:pPr algn="ctr"/>
            <a:endParaRPr lang="en-GB" dirty="0" smtClean="0"/>
          </a:p>
          <a:p>
            <a:pPr algn="ctr"/>
            <a:r>
              <a:rPr lang="en-GB" dirty="0" err="1" smtClean="0"/>
              <a:t>Kees</a:t>
            </a:r>
            <a:endParaRPr lang="en-GB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355976" y="4571836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U2</a:t>
            </a:r>
            <a:endParaRPr lang="en-GB" b="1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339752" y="3059668"/>
            <a:ext cx="2016224" cy="1588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339752" y="3562136"/>
            <a:ext cx="2016224" cy="1588"/>
          </a:xfrm>
          <a:prstGeom prst="straightConnector1">
            <a:avLst/>
          </a:prstGeom>
          <a:ln>
            <a:solidFill>
              <a:schemeClr val="tx1"/>
            </a:solidFill>
            <a:headEnd type="stealt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411760" y="4138200"/>
            <a:ext cx="2016224" cy="1588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39552" y="5301208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If it’s possible to map each N in U1 to each N in U2 and vice versa (we don’t care about identity of the men), then we can determine that we have equally sized sets.</a:t>
            </a:r>
          </a:p>
          <a:p>
            <a:r>
              <a:rPr lang="en-GB" dirty="0" smtClean="0"/>
              <a:t>We specify a </a:t>
            </a:r>
            <a:r>
              <a:rPr lang="en-GB" b="1" dirty="0" smtClean="0">
                <a:solidFill>
                  <a:schemeClr val="accent1"/>
                </a:solidFill>
              </a:rPr>
              <a:t>bijection F: U1 to U2, </a:t>
            </a:r>
            <a:r>
              <a:rPr lang="en-GB" b="1" dirty="0" err="1" smtClean="0">
                <a:solidFill>
                  <a:schemeClr val="accent1"/>
                </a:solidFill>
              </a:rPr>
              <a:t>s.t</a:t>
            </a:r>
            <a:r>
              <a:rPr lang="en-GB" b="1" dirty="0" smtClean="0">
                <a:solidFill>
                  <a:schemeClr val="accent1"/>
                </a:solidFill>
              </a:rPr>
              <a:t>. For each x in U1, there is a unique F(x) in U2</a:t>
            </a:r>
            <a:endParaRPr lang="en-GB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Observation 3: Quantity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If F is a bijection from U1 to U2, then:</a:t>
            </a:r>
          </a:p>
          <a:p>
            <a:pPr lvl="1"/>
            <a:r>
              <a:rPr lang="en-GB" b="1" dirty="0" smtClean="0">
                <a:solidFill>
                  <a:schemeClr val="accent1"/>
                </a:solidFill>
              </a:rPr>
              <a:t>DET(N)(V) is true in M1 </a:t>
            </a:r>
            <a:r>
              <a:rPr lang="en-GB" b="1" dirty="0" err="1" smtClean="0">
                <a:solidFill>
                  <a:schemeClr val="accent1"/>
                </a:solidFill>
              </a:rPr>
              <a:t>iff</a:t>
            </a:r>
            <a:r>
              <a:rPr lang="en-GB" b="1" dirty="0" smtClean="0">
                <a:solidFill>
                  <a:schemeClr val="accent1"/>
                </a:solidFill>
              </a:rPr>
              <a:t> DET(F(A))(F(B)) is true in M2 </a:t>
            </a:r>
          </a:p>
          <a:p>
            <a:endParaRPr lang="en-GB" b="1" dirty="0" smtClean="0">
              <a:solidFill>
                <a:schemeClr val="accent1"/>
              </a:solidFill>
            </a:endParaRPr>
          </a:p>
          <a:p>
            <a:r>
              <a:rPr lang="en-GB" dirty="0" smtClean="0"/>
              <a:t>Some so-called determiners in English don’t satisfy Quantity.</a:t>
            </a:r>
          </a:p>
          <a:p>
            <a:pPr lvl="1"/>
            <a:r>
              <a:rPr lang="en-GB" i="1" dirty="0" smtClean="0"/>
              <a:t>Every student’s book is by Chomsky</a:t>
            </a:r>
            <a:endParaRPr lang="en-GB" dirty="0" smtClean="0"/>
          </a:p>
          <a:p>
            <a:pPr lvl="1"/>
            <a:r>
              <a:rPr lang="en-GB" dirty="0" smtClean="0"/>
              <a:t>Possessives like </a:t>
            </a:r>
            <a:r>
              <a:rPr lang="en-GB" i="1" dirty="0" smtClean="0"/>
              <a:t>every student’s </a:t>
            </a:r>
            <a:r>
              <a:rPr lang="en-GB" dirty="0" smtClean="0"/>
              <a:t>are often viewed as determiners (syntactically, they seem to behave the same)</a:t>
            </a:r>
          </a:p>
          <a:p>
            <a:pPr lvl="1"/>
            <a:r>
              <a:rPr lang="en-GB" dirty="0" smtClean="0"/>
              <a:t>The problem here is that interpreting </a:t>
            </a:r>
            <a:r>
              <a:rPr lang="en-GB" i="1" dirty="0" smtClean="0"/>
              <a:t>every student’s book</a:t>
            </a:r>
            <a:r>
              <a:rPr lang="en-GB" dirty="0" smtClean="0"/>
              <a:t> needs to take into account the individual, specific relation between a student and their book.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In this lecture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Noun phrases as g</a:t>
            </a:r>
            <a:r>
              <a:rPr lang="mt-MT" dirty="0" smtClean="0"/>
              <a:t>eneralised quantifiers: some further concepts</a:t>
            </a:r>
          </a:p>
          <a:p>
            <a:pPr lvl="1"/>
            <a:endParaRPr lang="mt-M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 </a:t>
            </a:r>
            <a:r>
              <a:rPr lang="mt-MT" dirty="0" smtClean="0"/>
              <a:t>2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Generalised quantifiers and negative polarity items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Negative polarity items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Some expressions seem to be biased towards “negative” shades of meaning:</a:t>
            </a:r>
          </a:p>
          <a:p>
            <a:pPr lvl="1"/>
            <a:endParaRPr lang="en-GB" dirty="0" smtClean="0"/>
          </a:p>
          <a:p>
            <a:pPr lvl="1"/>
            <a:r>
              <a:rPr lang="en-GB" i="1" dirty="0" smtClean="0"/>
              <a:t>Nobody has </a:t>
            </a:r>
            <a:r>
              <a:rPr lang="en-GB" i="1" u="sng" dirty="0" smtClean="0"/>
              <a:t>ever</a:t>
            </a:r>
            <a:r>
              <a:rPr lang="en-GB" i="1" dirty="0" smtClean="0"/>
              <a:t> been there.</a:t>
            </a:r>
          </a:p>
          <a:p>
            <a:pPr lvl="1"/>
            <a:r>
              <a:rPr lang="en-GB" i="1" dirty="0" smtClean="0"/>
              <a:t>No person in this room has </a:t>
            </a:r>
            <a:r>
              <a:rPr lang="en-GB" i="1" u="sng" dirty="0" smtClean="0"/>
              <a:t>any</a:t>
            </a:r>
            <a:r>
              <a:rPr lang="en-GB" i="1" dirty="0" smtClean="0"/>
              <a:t> money.</a:t>
            </a:r>
          </a:p>
          <a:p>
            <a:pPr lvl="1"/>
            <a:endParaRPr lang="en-GB" i="1" dirty="0" smtClean="0"/>
          </a:p>
          <a:p>
            <a:pPr lvl="1"/>
            <a:r>
              <a:rPr lang="en-GB" i="1" dirty="0" smtClean="0"/>
              <a:t>*The people have </a:t>
            </a:r>
            <a:r>
              <a:rPr lang="en-GB" i="1" u="sng" dirty="0" smtClean="0"/>
              <a:t>ever</a:t>
            </a:r>
            <a:r>
              <a:rPr lang="en-GB" i="1" dirty="0" smtClean="0"/>
              <a:t> been there.</a:t>
            </a:r>
          </a:p>
          <a:p>
            <a:pPr lvl="1"/>
            <a:r>
              <a:rPr lang="en-GB" i="1" dirty="0" smtClean="0"/>
              <a:t>*Jake has </a:t>
            </a:r>
            <a:r>
              <a:rPr lang="en-GB" i="1" u="sng" dirty="0" smtClean="0"/>
              <a:t>any</a:t>
            </a:r>
            <a:r>
              <a:rPr lang="en-GB" i="1" dirty="0" smtClean="0"/>
              <a:t> money.</a:t>
            </a:r>
            <a:endParaRPr lang="en-GB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Negative polarity items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But in some non-negative contexts, an NPI seems ok:</a:t>
            </a:r>
          </a:p>
          <a:p>
            <a:endParaRPr lang="en-GB" dirty="0" smtClean="0"/>
          </a:p>
          <a:p>
            <a:pPr lvl="1"/>
            <a:r>
              <a:rPr lang="en-GB" i="1" dirty="0" smtClean="0"/>
              <a:t>*The people have </a:t>
            </a:r>
            <a:r>
              <a:rPr lang="en-GB" i="1" u="sng" dirty="0" smtClean="0"/>
              <a:t>ever</a:t>
            </a:r>
            <a:r>
              <a:rPr lang="en-GB" i="1" dirty="0" smtClean="0"/>
              <a:t> been there.</a:t>
            </a:r>
          </a:p>
          <a:p>
            <a:pPr lvl="1"/>
            <a:r>
              <a:rPr lang="en-GB" i="1" dirty="0" smtClean="0"/>
              <a:t>Have people </a:t>
            </a:r>
            <a:r>
              <a:rPr lang="en-GB" i="1" u="sng" dirty="0" smtClean="0"/>
              <a:t>ever</a:t>
            </a:r>
            <a:r>
              <a:rPr lang="en-GB" i="1" dirty="0" smtClean="0"/>
              <a:t> been there?</a:t>
            </a:r>
          </a:p>
          <a:p>
            <a:pPr lvl="1"/>
            <a:r>
              <a:rPr lang="en-GB" i="1" dirty="0" smtClean="0"/>
              <a:t>If people have </a:t>
            </a:r>
            <a:r>
              <a:rPr lang="en-GB" i="1" u="sng" dirty="0" smtClean="0"/>
              <a:t>ever</a:t>
            </a:r>
            <a:r>
              <a:rPr lang="en-GB" i="1" dirty="0" smtClean="0"/>
              <a:t> been there, I’ll be very surprised.</a:t>
            </a:r>
          </a:p>
          <a:p>
            <a:pPr lvl="1"/>
            <a:endParaRPr lang="en-GB" i="1" dirty="0" smtClean="0"/>
          </a:p>
          <a:p>
            <a:pPr lvl="1"/>
            <a:r>
              <a:rPr lang="en-GB" i="1" dirty="0" smtClean="0"/>
              <a:t>*Jake has </a:t>
            </a:r>
            <a:r>
              <a:rPr lang="en-GB" i="1" u="sng" dirty="0" smtClean="0"/>
              <a:t>any</a:t>
            </a:r>
            <a:r>
              <a:rPr lang="en-GB" i="1" dirty="0" smtClean="0"/>
              <a:t> money.</a:t>
            </a:r>
          </a:p>
          <a:p>
            <a:pPr lvl="1"/>
            <a:r>
              <a:rPr lang="en-GB" i="1" dirty="0" smtClean="0"/>
              <a:t>Has Jake got </a:t>
            </a:r>
            <a:r>
              <a:rPr lang="en-GB" i="1" u="sng" dirty="0" smtClean="0"/>
              <a:t>any</a:t>
            </a:r>
            <a:r>
              <a:rPr lang="en-GB" i="1" dirty="0" smtClean="0"/>
              <a:t> money?</a:t>
            </a:r>
          </a:p>
          <a:p>
            <a:pPr lvl="1"/>
            <a:r>
              <a:rPr lang="en-GB" i="1" dirty="0" smtClean="0"/>
              <a:t>If Jake has </a:t>
            </a:r>
            <a:r>
              <a:rPr lang="en-GB" i="1" u="sng" dirty="0" smtClean="0"/>
              <a:t>any</a:t>
            </a:r>
            <a:r>
              <a:rPr lang="en-GB" i="1" dirty="0" smtClean="0"/>
              <a:t> money he should pay for his own drinks.</a:t>
            </a:r>
          </a:p>
          <a:p>
            <a:endParaRPr lang="en-GB" dirty="0" smtClean="0"/>
          </a:p>
          <a:p>
            <a:r>
              <a:rPr lang="en-GB" dirty="0" smtClean="0"/>
              <a:t>The relevant contexts include questions, if-clauses etc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Negative polarity items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NPIs are also ok with certain generalised quantifiers, but not others.</a:t>
            </a:r>
          </a:p>
          <a:p>
            <a:endParaRPr lang="en-GB" dirty="0" smtClean="0"/>
          </a:p>
          <a:p>
            <a:pPr lvl="1"/>
            <a:r>
              <a:rPr lang="en-GB" i="1" dirty="0" smtClean="0"/>
              <a:t>*</a:t>
            </a:r>
            <a:r>
              <a:rPr lang="en-GB" b="1" i="1" dirty="0" smtClean="0"/>
              <a:t>The</a:t>
            </a:r>
            <a:r>
              <a:rPr lang="en-GB" i="1" dirty="0" smtClean="0"/>
              <a:t> people have </a:t>
            </a:r>
            <a:r>
              <a:rPr lang="en-GB" i="1" u="sng" dirty="0" smtClean="0"/>
              <a:t>ever</a:t>
            </a:r>
            <a:r>
              <a:rPr lang="en-GB" i="1" dirty="0" smtClean="0"/>
              <a:t> been there.</a:t>
            </a:r>
          </a:p>
          <a:p>
            <a:pPr lvl="1"/>
            <a:r>
              <a:rPr lang="en-GB" b="1" i="1" dirty="0" smtClean="0"/>
              <a:t>Every </a:t>
            </a:r>
            <a:r>
              <a:rPr lang="en-GB" i="1" dirty="0" smtClean="0"/>
              <a:t>person who’s </a:t>
            </a:r>
            <a:r>
              <a:rPr lang="en-GB" i="1" u="sng" dirty="0" smtClean="0"/>
              <a:t>ever</a:t>
            </a:r>
            <a:r>
              <a:rPr lang="en-GB" i="1" dirty="0" smtClean="0"/>
              <a:t> been here was stunned.</a:t>
            </a:r>
          </a:p>
          <a:p>
            <a:pPr lvl="1"/>
            <a:r>
              <a:rPr lang="en-GB" i="1" dirty="0" smtClean="0"/>
              <a:t>*</a:t>
            </a:r>
            <a:r>
              <a:rPr lang="en-GB" b="1" i="1" dirty="0" smtClean="0"/>
              <a:t>Some</a:t>
            </a:r>
            <a:r>
              <a:rPr lang="en-GB" i="1" dirty="0" smtClean="0"/>
              <a:t> person who’s </a:t>
            </a:r>
            <a:r>
              <a:rPr lang="en-GB" i="1" u="sng" dirty="0" smtClean="0"/>
              <a:t>ever</a:t>
            </a:r>
            <a:r>
              <a:rPr lang="en-GB" i="1" dirty="0" smtClean="0"/>
              <a:t> been here was stunned.</a:t>
            </a:r>
            <a:endParaRPr lang="en-GB" i="1" u="sng" dirty="0" smtClean="0"/>
          </a:p>
          <a:p>
            <a:pPr lvl="1"/>
            <a:endParaRPr lang="en-GB" i="1" dirty="0" smtClean="0"/>
          </a:p>
          <a:p>
            <a:pPr lvl="1"/>
            <a:r>
              <a:rPr lang="en-GB" i="1" dirty="0" smtClean="0"/>
              <a:t>*</a:t>
            </a:r>
            <a:r>
              <a:rPr lang="en-GB" b="1" i="1" dirty="0" smtClean="0"/>
              <a:t>Jake</a:t>
            </a:r>
            <a:r>
              <a:rPr lang="en-GB" i="1" dirty="0" smtClean="0"/>
              <a:t> has </a:t>
            </a:r>
            <a:r>
              <a:rPr lang="en-GB" i="1" u="sng" dirty="0" smtClean="0"/>
              <a:t>any</a:t>
            </a:r>
            <a:r>
              <a:rPr lang="en-GB" i="1" dirty="0" smtClean="0"/>
              <a:t> money.</a:t>
            </a:r>
          </a:p>
          <a:p>
            <a:pPr lvl="1"/>
            <a:r>
              <a:rPr lang="en-GB" b="1" i="1" dirty="0" smtClean="0"/>
              <a:t>Every</a:t>
            </a:r>
            <a:r>
              <a:rPr lang="en-GB" i="1" dirty="0" smtClean="0"/>
              <a:t> man who has </a:t>
            </a:r>
            <a:r>
              <a:rPr lang="en-GB" i="1" u="sng" dirty="0" smtClean="0"/>
              <a:t>any</a:t>
            </a:r>
            <a:r>
              <a:rPr lang="en-GB" i="1" dirty="0" smtClean="0"/>
              <a:t> money should buy a round.</a:t>
            </a:r>
          </a:p>
          <a:p>
            <a:pPr lvl="1"/>
            <a:r>
              <a:rPr lang="en-GB" i="1" dirty="0" smtClean="0"/>
              <a:t>*</a:t>
            </a:r>
            <a:r>
              <a:rPr lang="en-GB" b="1" i="1" dirty="0" smtClean="0"/>
              <a:t>Some</a:t>
            </a:r>
            <a:r>
              <a:rPr lang="en-GB" i="1" dirty="0" smtClean="0"/>
              <a:t> man who has </a:t>
            </a:r>
            <a:r>
              <a:rPr lang="en-GB" i="1" u="sng" dirty="0" smtClean="0"/>
              <a:t>any</a:t>
            </a:r>
            <a:r>
              <a:rPr lang="en-GB" i="1" dirty="0" smtClean="0"/>
              <a:t> money should buy a round.</a:t>
            </a:r>
            <a:endParaRPr lang="en-GB" b="1" i="1" dirty="0" smtClean="0"/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Negative polarity items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There’s a difference between an NPI within the GQ and an NPI in the VP:</a:t>
            </a:r>
          </a:p>
          <a:p>
            <a:endParaRPr lang="en-GB" dirty="0" smtClean="0"/>
          </a:p>
          <a:p>
            <a:r>
              <a:rPr lang="en-GB" dirty="0" smtClean="0"/>
              <a:t>NPI inside quantifier:</a:t>
            </a:r>
          </a:p>
          <a:p>
            <a:pPr lvl="1"/>
            <a:r>
              <a:rPr lang="en-GB" b="1" i="1" dirty="0" smtClean="0"/>
              <a:t>Every man who has </a:t>
            </a:r>
            <a:r>
              <a:rPr lang="en-GB" b="1" i="1" u="sng" dirty="0" smtClean="0"/>
              <a:t>ever</a:t>
            </a:r>
            <a:r>
              <a:rPr lang="en-GB" b="1" i="1" dirty="0" smtClean="0"/>
              <a:t> met </a:t>
            </a:r>
            <a:r>
              <a:rPr lang="en-GB" i="1" dirty="0" smtClean="0"/>
              <a:t>Mary loved her.</a:t>
            </a:r>
          </a:p>
          <a:p>
            <a:pPr lvl="1"/>
            <a:r>
              <a:rPr lang="en-GB" b="1" i="1" dirty="0" smtClean="0"/>
              <a:t>No man who has </a:t>
            </a:r>
            <a:r>
              <a:rPr lang="en-GB" b="1" i="1" u="sng" dirty="0" smtClean="0"/>
              <a:t>ever</a:t>
            </a:r>
            <a:r>
              <a:rPr lang="en-GB" b="1" i="1" dirty="0" smtClean="0"/>
              <a:t> met Mary</a:t>
            </a:r>
            <a:r>
              <a:rPr lang="en-GB" i="1" dirty="0" smtClean="0"/>
              <a:t> loved her.</a:t>
            </a:r>
          </a:p>
          <a:p>
            <a:pPr lvl="1"/>
            <a:r>
              <a:rPr lang="en-GB" b="1" i="1" dirty="0" smtClean="0"/>
              <a:t>*Some man who has </a:t>
            </a:r>
            <a:r>
              <a:rPr lang="en-GB" b="1" i="1" u="sng" dirty="0" smtClean="0"/>
              <a:t>ever</a:t>
            </a:r>
            <a:r>
              <a:rPr lang="en-GB" b="1" i="1" dirty="0" smtClean="0"/>
              <a:t> met </a:t>
            </a:r>
            <a:r>
              <a:rPr lang="en-GB" i="1" dirty="0" smtClean="0"/>
              <a:t>Mary loved her.</a:t>
            </a:r>
          </a:p>
          <a:p>
            <a:pPr lvl="1"/>
            <a:r>
              <a:rPr lang="en-GB" b="1" i="1" dirty="0" smtClean="0"/>
              <a:t>*Three men who have </a:t>
            </a:r>
            <a:r>
              <a:rPr lang="en-GB" b="1" i="1" u="sng" dirty="0" smtClean="0"/>
              <a:t>ever</a:t>
            </a:r>
            <a:r>
              <a:rPr lang="en-GB" b="1" i="1" dirty="0" smtClean="0"/>
              <a:t> met Mary</a:t>
            </a:r>
            <a:r>
              <a:rPr lang="en-GB" i="1" dirty="0" smtClean="0"/>
              <a:t> loved her.</a:t>
            </a:r>
          </a:p>
          <a:p>
            <a:pPr lvl="1"/>
            <a:endParaRPr lang="en-GB" i="1" dirty="0" smtClean="0"/>
          </a:p>
          <a:p>
            <a:r>
              <a:rPr lang="en-GB" dirty="0" smtClean="0"/>
              <a:t>NPI inside predicate</a:t>
            </a:r>
          </a:p>
          <a:p>
            <a:pPr lvl="1"/>
            <a:r>
              <a:rPr lang="en-GB" i="1" dirty="0" smtClean="0"/>
              <a:t>*Every man </a:t>
            </a:r>
            <a:r>
              <a:rPr lang="en-GB" b="1" i="1" dirty="0" smtClean="0"/>
              <a:t>has </a:t>
            </a:r>
            <a:r>
              <a:rPr lang="en-GB" b="1" i="1" u="sng" dirty="0" smtClean="0"/>
              <a:t>ever</a:t>
            </a:r>
            <a:r>
              <a:rPr lang="en-GB" b="1" i="1" dirty="0" smtClean="0"/>
              <a:t> met </a:t>
            </a:r>
            <a:r>
              <a:rPr lang="en-GB" i="1" dirty="0" smtClean="0"/>
              <a:t>Mary.</a:t>
            </a:r>
          </a:p>
          <a:p>
            <a:pPr lvl="1"/>
            <a:r>
              <a:rPr lang="en-GB" i="1" dirty="0" smtClean="0"/>
              <a:t>No man </a:t>
            </a:r>
            <a:r>
              <a:rPr lang="en-GB" b="1" i="1" dirty="0" smtClean="0"/>
              <a:t>has </a:t>
            </a:r>
            <a:r>
              <a:rPr lang="en-GB" b="1" i="1" u="sng" dirty="0" smtClean="0"/>
              <a:t>ever</a:t>
            </a:r>
            <a:r>
              <a:rPr lang="en-GB" b="1" i="1" dirty="0" smtClean="0"/>
              <a:t> met Mary.</a:t>
            </a:r>
          </a:p>
          <a:p>
            <a:pPr lvl="1"/>
            <a:r>
              <a:rPr lang="en-GB" i="1" dirty="0" smtClean="0"/>
              <a:t>*Some man </a:t>
            </a:r>
            <a:r>
              <a:rPr lang="en-GB" b="1" i="1" dirty="0" smtClean="0"/>
              <a:t>has </a:t>
            </a:r>
            <a:r>
              <a:rPr lang="en-GB" b="1" i="1" u="sng" dirty="0" smtClean="0"/>
              <a:t>ever</a:t>
            </a:r>
            <a:r>
              <a:rPr lang="en-GB" b="1" i="1" dirty="0" smtClean="0"/>
              <a:t> met Mary.</a:t>
            </a:r>
          </a:p>
          <a:p>
            <a:pPr lvl="1"/>
            <a:r>
              <a:rPr lang="en-GB" i="1" dirty="0" smtClean="0"/>
              <a:t>*Three men </a:t>
            </a:r>
            <a:r>
              <a:rPr lang="en-GB" b="1" i="1" dirty="0" smtClean="0"/>
              <a:t>have </a:t>
            </a:r>
            <a:r>
              <a:rPr lang="en-GB" b="1" i="1" u="sng" dirty="0" smtClean="0"/>
              <a:t>ever</a:t>
            </a:r>
            <a:r>
              <a:rPr lang="en-GB" b="1" i="1" dirty="0" smtClean="0"/>
              <a:t> met Mary loved her</a:t>
            </a:r>
            <a:r>
              <a:rPr lang="en-GB" i="1" dirty="0" smtClean="0"/>
              <a:t>.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 aside about entailments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Recall the definition of hyponymy:</a:t>
            </a:r>
          </a:p>
          <a:p>
            <a:pPr lvl="1"/>
            <a:endParaRPr lang="en-GB" i="1" dirty="0" smtClean="0"/>
          </a:p>
          <a:p>
            <a:pPr lvl="1"/>
            <a:r>
              <a:rPr lang="en-GB" i="1" dirty="0" smtClean="0"/>
              <a:t>I am a man </a:t>
            </a:r>
            <a:r>
              <a:rPr lang="en-GB" i="1" dirty="0" smtClean="0">
                <a:sym typeface="Wingdings" pitchFamily="2" charset="2"/>
              </a:rPr>
              <a:t> I am a human being.</a:t>
            </a:r>
          </a:p>
          <a:p>
            <a:pPr lvl="2"/>
            <a:r>
              <a:rPr lang="en-GB" dirty="0" smtClean="0">
                <a:sym typeface="Wingdings" pitchFamily="2" charset="2"/>
              </a:rPr>
              <a:t>Entailment from a property (man) to a super-property (human)</a:t>
            </a:r>
          </a:p>
          <a:p>
            <a:pPr lvl="2"/>
            <a:r>
              <a:rPr lang="en-GB" b="1" dirty="0" smtClean="0">
                <a:solidFill>
                  <a:schemeClr val="accent1"/>
                </a:solidFill>
                <a:sym typeface="Wingdings" pitchFamily="2" charset="2"/>
              </a:rPr>
              <a:t>Upward entailment (specific to general)</a:t>
            </a:r>
          </a:p>
          <a:p>
            <a:pPr lvl="1"/>
            <a:endParaRPr lang="en-GB" i="1" dirty="0" smtClean="0">
              <a:sym typeface="Wingdings" pitchFamily="2" charset="2"/>
            </a:endParaRPr>
          </a:p>
          <a:p>
            <a:pPr lvl="1"/>
            <a:r>
              <a:rPr lang="en-GB" i="1" dirty="0" smtClean="0">
                <a:sym typeface="Wingdings" pitchFamily="2" charset="2"/>
              </a:rPr>
              <a:t>I am not a human being  I am not a man</a:t>
            </a:r>
          </a:p>
          <a:p>
            <a:pPr lvl="2"/>
            <a:r>
              <a:rPr lang="en-GB" dirty="0" smtClean="0">
                <a:sym typeface="Wingdings" pitchFamily="2" charset="2"/>
              </a:rPr>
              <a:t>Entailment from a property (human) to a sub-property (man)</a:t>
            </a:r>
          </a:p>
          <a:p>
            <a:pPr lvl="2"/>
            <a:r>
              <a:rPr lang="en-GB" b="1" dirty="0" smtClean="0">
                <a:solidFill>
                  <a:schemeClr val="accent1"/>
                </a:solidFill>
                <a:sym typeface="Wingdings" pitchFamily="2" charset="2"/>
              </a:rPr>
              <a:t>Downward entailment (general to specific)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Notice that </a:t>
            </a:r>
            <a:r>
              <a:rPr lang="en-GB" b="1" dirty="0" smtClean="0"/>
              <a:t>negation reverses the entailment </a:t>
            </a:r>
            <a:r>
              <a:rPr lang="en-GB" dirty="0" smtClean="0"/>
              <a:t>with hyponyms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How quantifiers come into the picture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A quantifier is doubly unsaturated: it combines with two properties:</a:t>
            </a:r>
          </a:p>
          <a:p>
            <a:pPr lvl="1"/>
            <a:r>
              <a:rPr lang="en-GB" dirty="0" smtClean="0"/>
              <a:t>(DET </a:t>
            </a:r>
            <a:r>
              <a:rPr lang="en-GB" dirty="0" smtClean="0"/>
              <a:t>N) </a:t>
            </a:r>
            <a:r>
              <a:rPr lang="en-GB" dirty="0" smtClean="0"/>
              <a:t>V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We’re interested in how quantifiers behave with respect to upward and downward entailments.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Every N V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GB" i="1" dirty="0" smtClean="0"/>
              <a:t>Every human being walks</a:t>
            </a:r>
          </a:p>
          <a:p>
            <a:r>
              <a:rPr lang="en-GB" dirty="0" smtClean="0"/>
              <a:t>First property (inside the GQ)</a:t>
            </a:r>
          </a:p>
          <a:p>
            <a:pPr lvl="1"/>
            <a:r>
              <a:rPr lang="en-GB" b="1" dirty="0" smtClean="0">
                <a:sym typeface="Wingdings" pitchFamily="2" charset="2"/>
              </a:rPr>
              <a:t>DE ok</a:t>
            </a:r>
            <a:r>
              <a:rPr lang="en-GB" dirty="0" smtClean="0">
                <a:sym typeface="Wingdings" pitchFamily="2" charset="2"/>
              </a:rPr>
              <a:t> Every </a:t>
            </a:r>
            <a:r>
              <a:rPr lang="en-GB" u="sng" dirty="0" smtClean="0">
                <a:sym typeface="Wingdings" pitchFamily="2" charset="2"/>
              </a:rPr>
              <a:t>man</a:t>
            </a:r>
            <a:r>
              <a:rPr lang="en-GB" dirty="0" smtClean="0">
                <a:sym typeface="Wingdings" pitchFamily="2" charset="2"/>
              </a:rPr>
              <a:t> walks.</a:t>
            </a:r>
          </a:p>
          <a:p>
            <a:pPr lvl="1"/>
            <a:r>
              <a:rPr lang="en-GB" b="1" dirty="0" smtClean="0">
                <a:sym typeface="Wingdings" pitchFamily="2" charset="2"/>
              </a:rPr>
              <a:t>UE blocked: </a:t>
            </a:r>
            <a:r>
              <a:rPr lang="en-GB" dirty="0" smtClean="0">
                <a:sym typeface="Wingdings" pitchFamily="2" charset="2"/>
              </a:rPr>
              <a:t>Every </a:t>
            </a:r>
            <a:r>
              <a:rPr lang="en-GB" u="sng" dirty="0" smtClean="0">
                <a:sym typeface="Wingdings" pitchFamily="2" charset="2"/>
              </a:rPr>
              <a:t>animal</a:t>
            </a:r>
            <a:r>
              <a:rPr lang="en-GB" dirty="0" smtClean="0">
                <a:sym typeface="Wingdings" pitchFamily="2" charset="2"/>
              </a:rPr>
              <a:t> walks.</a:t>
            </a:r>
          </a:p>
          <a:p>
            <a:pPr lvl="2"/>
            <a:endParaRPr lang="en-GB" dirty="0" smtClean="0">
              <a:sym typeface="Wingdings" pitchFamily="2" charset="2"/>
            </a:endParaRPr>
          </a:p>
          <a:p>
            <a:r>
              <a:rPr lang="en-GB" dirty="0" smtClean="0">
                <a:sym typeface="Wingdings" pitchFamily="2" charset="2"/>
              </a:rPr>
              <a:t>Second property (VP):</a:t>
            </a:r>
          </a:p>
          <a:p>
            <a:pPr lvl="1"/>
            <a:r>
              <a:rPr lang="en-GB" b="1" dirty="0" smtClean="0">
                <a:sym typeface="Wingdings" pitchFamily="2" charset="2"/>
              </a:rPr>
              <a:t>DE blocked: </a:t>
            </a:r>
            <a:r>
              <a:rPr lang="en-GB" dirty="0" smtClean="0">
                <a:sym typeface="Wingdings" pitchFamily="2" charset="2"/>
              </a:rPr>
              <a:t>Every human being </a:t>
            </a:r>
            <a:r>
              <a:rPr lang="en-GB" u="sng" dirty="0" smtClean="0">
                <a:sym typeface="Wingdings" pitchFamily="2" charset="2"/>
              </a:rPr>
              <a:t>walks fast</a:t>
            </a:r>
            <a:r>
              <a:rPr lang="en-GB" dirty="0" smtClean="0">
                <a:sym typeface="Wingdings" pitchFamily="2" charset="2"/>
              </a:rPr>
              <a:t>. (not downward entailing)</a:t>
            </a:r>
          </a:p>
          <a:p>
            <a:pPr lvl="1"/>
            <a:r>
              <a:rPr lang="en-GB" b="1" dirty="0" smtClean="0">
                <a:sym typeface="Wingdings" pitchFamily="2" charset="2"/>
              </a:rPr>
              <a:t>UE ok </a:t>
            </a:r>
            <a:r>
              <a:rPr lang="en-GB" dirty="0" smtClean="0">
                <a:sym typeface="Wingdings" pitchFamily="2" charset="2"/>
              </a:rPr>
              <a:t> Every human being </a:t>
            </a:r>
            <a:r>
              <a:rPr lang="en-GB" u="sng" dirty="0" smtClean="0">
                <a:sym typeface="Wingdings" pitchFamily="2" charset="2"/>
              </a:rPr>
              <a:t>moves</a:t>
            </a:r>
            <a:r>
              <a:rPr lang="en-GB" dirty="0" smtClean="0">
                <a:sym typeface="Wingdings" pitchFamily="2" charset="2"/>
              </a:rPr>
              <a:t>.</a:t>
            </a:r>
          </a:p>
          <a:p>
            <a:pPr lvl="2"/>
            <a:endParaRPr lang="en-GB" dirty="0" smtClean="0">
              <a:sym typeface="Wingdings" pitchFamily="2" charset="2"/>
            </a:endParaRPr>
          </a:p>
          <a:p>
            <a:endParaRPr lang="en-GB" dirty="0" smtClean="0">
              <a:sym typeface="Wingdings" pitchFamily="2" charset="2"/>
            </a:endParaRPr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N V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GB" i="1" dirty="0" smtClean="0"/>
              <a:t>Some human being walks</a:t>
            </a:r>
          </a:p>
          <a:p>
            <a:r>
              <a:rPr lang="en-GB" dirty="0" smtClean="0"/>
              <a:t>First property (inside the GQ)</a:t>
            </a:r>
          </a:p>
          <a:p>
            <a:pPr lvl="1"/>
            <a:r>
              <a:rPr lang="en-GB" b="1" dirty="0" smtClean="0">
                <a:sym typeface="Wingdings" pitchFamily="2" charset="2"/>
              </a:rPr>
              <a:t>DE blocked</a:t>
            </a:r>
            <a:r>
              <a:rPr lang="en-GB" dirty="0" smtClean="0">
                <a:sym typeface="Wingdings" pitchFamily="2" charset="2"/>
              </a:rPr>
              <a:t>: Some </a:t>
            </a:r>
            <a:r>
              <a:rPr lang="en-GB" u="sng" dirty="0" smtClean="0">
                <a:sym typeface="Wingdings" pitchFamily="2" charset="2"/>
              </a:rPr>
              <a:t>man</a:t>
            </a:r>
            <a:r>
              <a:rPr lang="en-GB" dirty="0" smtClean="0">
                <a:sym typeface="Wingdings" pitchFamily="2" charset="2"/>
              </a:rPr>
              <a:t> walks.</a:t>
            </a:r>
          </a:p>
          <a:p>
            <a:pPr lvl="1"/>
            <a:r>
              <a:rPr lang="en-GB" b="1" dirty="0" smtClean="0">
                <a:sym typeface="Wingdings" pitchFamily="2" charset="2"/>
              </a:rPr>
              <a:t>UE OK: </a:t>
            </a:r>
            <a:r>
              <a:rPr lang="en-GB" dirty="0" smtClean="0">
                <a:sym typeface="Wingdings" pitchFamily="2" charset="2"/>
              </a:rPr>
              <a:t>Some </a:t>
            </a:r>
            <a:r>
              <a:rPr lang="en-GB" u="sng" dirty="0" smtClean="0">
                <a:sym typeface="Wingdings" pitchFamily="2" charset="2"/>
              </a:rPr>
              <a:t>animal</a:t>
            </a:r>
            <a:r>
              <a:rPr lang="en-GB" dirty="0" smtClean="0">
                <a:sym typeface="Wingdings" pitchFamily="2" charset="2"/>
              </a:rPr>
              <a:t> walks.</a:t>
            </a:r>
          </a:p>
          <a:p>
            <a:pPr lvl="2"/>
            <a:endParaRPr lang="en-GB" dirty="0" smtClean="0">
              <a:sym typeface="Wingdings" pitchFamily="2" charset="2"/>
            </a:endParaRPr>
          </a:p>
          <a:p>
            <a:r>
              <a:rPr lang="en-GB" dirty="0" smtClean="0">
                <a:sym typeface="Wingdings" pitchFamily="2" charset="2"/>
              </a:rPr>
              <a:t>Second property (VP):</a:t>
            </a:r>
          </a:p>
          <a:p>
            <a:pPr lvl="1"/>
            <a:r>
              <a:rPr lang="en-GB" b="1" dirty="0" smtClean="0">
                <a:sym typeface="Wingdings" pitchFamily="2" charset="2"/>
              </a:rPr>
              <a:t>DE blocked: </a:t>
            </a:r>
            <a:r>
              <a:rPr lang="en-GB" dirty="0" smtClean="0">
                <a:sym typeface="Wingdings" pitchFamily="2" charset="2"/>
              </a:rPr>
              <a:t>Some human being </a:t>
            </a:r>
            <a:r>
              <a:rPr lang="en-GB" u="sng" dirty="0" smtClean="0">
                <a:sym typeface="Wingdings" pitchFamily="2" charset="2"/>
              </a:rPr>
              <a:t>walks fast</a:t>
            </a:r>
            <a:r>
              <a:rPr lang="en-GB" dirty="0" smtClean="0">
                <a:sym typeface="Wingdings" pitchFamily="2" charset="2"/>
              </a:rPr>
              <a:t>. </a:t>
            </a:r>
          </a:p>
          <a:p>
            <a:pPr lvl="1"/>
            <a:r>
              <a:rPr lang="en-GB" b="1" dirty="0" smtClean="0">
                <a:sym typeface="Wingdings" pitchFamily="2" charset="2"/>
              </a:rPr>
              <a:t>UE ok:</a:t>
            </a:r>
            <a:r>
              <a:rPr lang="en-GB" dirty="0" smtClean="0">
                <a:sym typeface="Wingdings" pitchFamily="2" charset="2"/>
              </a:rPr>
              <a:t> Some human being </a:t>
            </a:r>
            <a:r>
              <a:rPr lang="en-GB" u="sng" dirty="0" smtClean="0">
                <a:sym typeface="Wingdings" pitchFamily="2" charset="2"/>
              </a:rPr>
              <a:t>moves</a:t>
            </a:r>
            <a:r>
              <a:rPr lang="en-GB" dirty="0" smtClean="0">
                <a:sym typeface="Wingdings" pitchFamily="2" charset="2"/>
              </a:rPr>
              <a:t>.</a:t>
            </a:r>
          </a:p>
          <a:p>
            <a:pPr lvl="2"/>
            <a:endParaRPr lang="en-GB" dirty="0" smtClean="0">
              <a:sym typeface="Wingdings" pitchFamily="2" charset="2"/>
            </a:endParaRPr>
          </a:p>
          <a:p>
            <a:endParaRPr lang="en-GB" dirty="0" smtClean="0">
              <a:sym typeface="Wingdings" pitchFamily="2" charset="2"/>
            </a:endParaRPr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Three N V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GB" i="1" dirty="0" smtClean="0"/>
              <a:t>Three human beings walk</a:t>
            </a:r>
          </a:p>
          <a:p>
            <a:r>
              <a:rPr lang="en-GB" dirty="0" smtClean="0"/>
              <a:t>First property (inside the GQ)</a:t>
            </a:r>
          </a:p>
          <a:p>
            <a:pPr lvl="1"/>
            <a:r>
              <a:rPr lang="en-GB" b="1" dirty="0" smtClean="0">
                <a:sym typeface="Wingdings" pitchFamily="2" charset="2"/>
              </a:rPr>
              <a:t>DE blocked</a:t>
            </a:r>
            <a:r>
              <a:rPr lang="en-GB" dirty="0" smtClean="0">
                <a:sym typeface="Wingdings" pitchFamily="2" charset="2"/>
              </a:rPr>
              <a:t>: Three </a:t>
            </a:r>
            <a:r>
              <a:rPr lang="en-GB" u="sng" dirty="0" smtClean="0">
                <a:sym typeface="Wingdings" pitchFamily="2" charset="2"/>
              </a:rPr>
              <a:t>men</a:t>
            </a:r>
            <a:r>
              <a:rPr lang="en-GB" dirty="0" smtClean="0">
                <a:sym typeface="Wingdings" pitchFamily="2" charset="2"/>
              </a:rPr>
              <a:t> walk.</a:t>
            </a:r>
          </a:p>
          <a:p>
            <a:pPr lvl="1"/>
            <a:r>
              <a:rPr lang="en-GB" b="1" dirty="0" smtClean="0">
                <a:sym typeface="Wingdings" pitchFamily="2" charset="2"/>
              </a:rPr>
              <a:t>UE OK: </a:t>
            </a:r>
            <a:r>
              <a:rPr lang="en-GB" dirty="0" smtClean="0">
                <a:sym typeface="Wingdings" pitchFamily="2" charset="2"/>
              </a:rPr>
              <a:t>Three </a:t>
            </a:r>
            <a:r>
              <a:rPr lang="en-GB" u="sng" dirty="0" smtClean="0">
                <a:sym typeface="Wingdings" pitchFamily="2" charset="2"/>
              </a:rPr>
              <a:t>animals</a:t>
            </a:r>
            <a:r>
              <a:rPr lang="en-GB" dirty="0" smtClean="0">
                <a:sym typeface="Wingdings" pitchFamily="2" charset="2"/>
              </a:rPr>
              <a:t> walk.</a:t>
            </a:r>
          </a:p>
          <a:p>
            <a:pPr lvl="2"/>
            <a:endParaRPr lang="en-GB" dirty="0" smtClean="0">
              <a:sym typeface="Wingdings" pitchFamily="2" charset="2"/>
            </a:endParaRPr>
          </a:p>
          <a:p>
            <a:r>
              <a:rPr lang="en-GB" dirty="0" smtClean="0">
                <a:sym typeface="Wingdings" pitchFamily="2" charset="2"/>
              </a:rPr>
              <a:t>Second property (VP):</a:t>
            </a:r>
          </a:p>
          <a:p>
            <a:pPr lvl="1"/>
            <a:r>
              <a:rPr lang="en-GB" b="1" dirty="0" smtClean="0">
                <a:sym typeface="Wingdings" pitchFamily="2" charset="2"/>
              </a:rPr>
              <a:t>DE blocked: </a:t>
            </a:r>
            <a:r>
              <a:rPr lang="en-GB" dirty="0" smtClean="0">
                <a:sym typeface="Wingdings" pitchFamily="2" charset="2"/>
              </a:rPr>
              <a:t>Three human beings </a:t>
            </a:r>
            <a:r>
              <a:rPr lang="en-GB" u="sng" dirty="0" smtClean="0">
                <a:sym typeface="Wingdings" pitchFamily="2" charset="2"/>
              </a:rPr>
              <a:t>walk fast</a:t>
            </a:r>
            <a:r>
              <a:rPr lang="en-GB" dirty="0" smtClean="0">
                <a:sym typeface="Wingdings" pitchFamily="2" charset="2"/>
              </a:rPr>
              <a:t>. </a:t>
            </a:r>
          </a:p>
          <a:p>
            <a:pPr lvl="1"/>
            <a:r>
              <a:rPr lang="en-GB" b="1" dirty="0" smtClean="0">
                <a:sym typeface="Wingdings" pitchFamily="2" charset="2"/>
              </a:rPr>
              <a:t>UE ok:</a:t>
            </a:r>
            <a:r>
              <a:rPr lang="en-GB" dirty="0" smtClean="0">
                <a:sym typeface="Wingdings" pitchFamily="2" charset="2"/>
              </a:rPr>
              <a:t> Three human beings </a:t>
            </a:r>
            <a:r>
              <a:rPr lang="en-GB" u="sng" dirty="0" smtClean="0">
                <a:sym typeface="Wingdings" pitchFamily="2" charset="2"/>
              </a:rPr>
              <a:t>move</a:t>
            </a:r>
            <a:r>
              <a:rPr lang="en-GB" dirty="0" smtClean="0">
                <a:sym typeface="Wingdings" pitchFamily="2" charset="2"/>
              </a:rPr>
              <a:t>.</a:t>
            </a:r>
          </a:p>
          <a:p>
            <a:pPr lvl="2"/>
            <a:endParaRPr lang="en-GB" dirty="0" smtClean="0">
              <a:sym typeface="Wingdings" pitchFamily="2" charset="2"/>
            </a:endParaRPr>
          </a:p>
          <a:p>
            <a:endParaRPr lang="en-GB" dirty="0" smtClean="0">
              <a:sym typeface="Wingdings" pitchFamily="2" charset="2"/>
            </a:endParaRPr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What we’ve said so far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In a</a:t>
            </a:r>
            <a:r>
              <a:rPr lang="mt-MT" dirty="0" smtClean="0"/>
              <a:t> sentence of the form </a:t>
            </a:r>
            <a:r>
              <a:rPr lang="en-GB" dirty="0" smtClean="0"/>
              <a:t>[[</a:t>
            </a:r>
            <a:r>
              <a:rPr lang="en-GB" dirty="0" err="1" smtClean="0"/>
              <a:t>Det</a:t>
            </a:r>
            <a:r>
              <a:rPr lang="en-GB" dirty="0" smtClean="0"/>
              <a:t> </a:t>
            </a:r>
            <a:r>
              <a:rPr lang="mt-MT" dirty="0" smtClean="0"/>
              <a:t>NP</a:t>
            </a:r>
            <a:r>
              <a:rPr lang="en-GB" dirty="0" smtClean="0"/>
              <a:t>]</a:t>
            </a:r>
            <a:r>
              <a:rPr lang="mt-MT" baseline="-25000" dirty="0" smtClean="0"/>
              <a:t>subj</a:t>
            </a:r>
            <a:r>
              <a:rPr lang="mt-MT" dirty="0" smtClean="0"/>
              <a:t> VP</a:t>
            </a:r>
            <a:r>
              <a:rPr lang="en-GB" dirty="0" smtClean="0"/>
              <a:t>] :</a:t>
            </a:r>
          </a:p>
          <a:p>
            <a:pPr lvl="1"/>
            <a:r>
              <a:rPr lang="en-GB" dirty="0" smtClean="0"/>
              <a:t>The determiner itself is a function from sets (N) to sets (V) to truth values</a:t>
            </a:r>
          </a:p>
          <a:p>
            <a:pPr lvl="1"/>
            <a:r>
              <a:rPr lang="en-GB" dirty="0" smtClean="0"/>
              <a:t>The NP subject (once the N combines with </a:t>
            </a:r>
            <a:r>
              <a:rPr lang="en-GB" dirty="0" err="1" smtClean="0"/>
              <a:t>Det</a:t>
            </a:r>
            <a:r>
              <a:rPr lang="en-GB" dirty="0" smtClean="0"/>
              <a:t>) is a function from sets to truth values</a:t>
            </a:r>
          </a:p>
          <a:p>
            <a:pPr lvl="2"/>
            <a:r>
              <a:rPr lang="en-GB" dirty="0" smtClean="0"/>
              <a:t>This function takes as argument a set-denoting expression (namely, the denotation of the VP)</a:t>
            </a:r>
          </a:p>
          <a:p>
            <a:pPr lvl="2"/>
            <a:r>
              <a:rPr lang="en-GB" dirty="0" smtClean="0"/>
              <a:t>It returns a truth value (the entire construction is a proposition)</a:t>
            </a:r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627784" y="5085184"/>
            <a:ext cx="1296144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[[every man]]</a:t>
            </a:r>
          </a:p>
          <a:p>
            <a:r>
              <a:rPr lang="en-GB" dirty="0" smtClean="0"/>
              <a:t>(</a:t>
            </a:r>
            <a:r>
              <a:rPr lang="en-GB" dirty="0" err="1" smtClean="0"/>
              <a:t>e</a:t>
            </a:r>
            <a:r>
              <a:rPr lang="en-GB" dirty="0" err="1" smtClean="0">
                <a:sym typeface="Wingdings" pitchFamily="2" charset="2"/>
              </a:rPr>
              <a:t>t</a:t>
            </a:r>
            <a:r>
              <a:rPr lang="en-GB" dirty="0" smtClean="0">
                <a:sym typeface="Wingdings" pitchFamily="2" charset="2"/>
              </a:rPr>
              <a:t>)  t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580112" y="5013176"/>
            <a:ext cx="2088232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[[walk]]</a:t>
            </a:r>
          </a:p>
          <a:p>
            <a:r>
              <a:rPr lang="en-GB" dirty="0" smtClean="0"/>
              <a:t>(</a:t>
            </a:r>
            <a:r>
              <a:rPr lang="en-GB" dirty="0" err="1" smtClean="0"/>
              <a:t>e</a:t>
            </a:r>
            <a:r>
              <a:rPr lang="en-GB" dirty="0" err="1" smtClean="0">
                <a:sym typeface="Wingdings" pitchFamily="2" charset="2"/>
              </a:rPr>
              <a:t>t</a:t>
            </a:r>
            <a:r>
              <a:rPr lang="en-GB" dirty="0" smtClean="0">
                <a:sym typeface="Wingdings" pitchFamily="2" charset="2"/>
              </a:rPr>
              <a:t>)</a:t>
            </a:r>
          </a:p>
          <a:p>
            <a:r>
              <a:rPr lang="en-GB" dirty="0" smtClean="0">
                <a:sym typeface="Wingdings" pitchFamily="2" charset="2"/>
              </a:rPr>
              <a:t>(the set of walkers)</a:t>
            </a:r>
            <a:endParaRPr lang="en-GB" dirty="0"/>
          </a:p>
        </p:txBody>
      </p:sp>
      <p:cxnSp>
        <p:nvCxnSpPr>
          <p:cNvPr id="9" name="Shape 8"/>
          <p:cNvCxnSpPr>
            <a:stCxn id="7" idx="2"/>
          </p:cNvCxnSpPr>
          <p:nvPr/>
        </p:nvCxnSpPr>
        <p:spPr>
          <a:xfrm rot="5400000" flipH="1">
            <a:off x="4776409" y="4088687"/>
            <a:ext cx="203250" cy="3492388"/>
          </a:xfrm>
          <a:prstGeom prst="curvedConnector4">
            <a:avLst>
              <a:gd name="adj1" fmla="val -112472"/>
              <a:gd name="adj2" fmla="val 64948"/>
            </a:avLst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 N V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GB" i="1" dirty="0" smtClean="0"/>
              <a:t>No human beings walk</a:t>
            </a:r>
          </a:p>
          <a:p>
            <a:r>
              <a:rPr lang="en-GB" dirty="0" smtClean="0"/>
              <a:t>First property (inside the GQ)</a:t>
            </a:r>
          </a:p>
          <a:p>
            <a:pPr lvl="1"/>
            <a:r>
              <a:rPr lang="en-GB" b="1" dirty="0" smtClean="0">
                <a:sym typeface="Wingdings" pitchFamily="2" charset="2"/>
              </a:rPr>
              <a:t>DE Ok</a:t>
            </a:r>
            <a:r>
              <a:rPr lang="en-GB" dirty="0" smtClean="0">
                <a:sym typeface="Wingdings" pitchFamily="2" charset="2"/>
              </a:rPr>
              <a:t>: No </a:t>
            </a:r>
            <a:r>
              <a:rPr lang="en-GB" u="sng" dirty="0" smtClean="0">
                <a:sym typeface="Wingdings" pitchFamily="2" charset="2"/>
              </a:rPr>
              <a:t>men</a:t>
            </a:r>
            <a:r>
              <a:rPr lang="en-GB" dirty="0" smtClean="0">
                <a:sym typeface="Wingdings" pitchFamily="2" charset="2"/>
              </a:rPr>
              <a:t> walk.</a:t>
            </a:r>
          </a:p>
          <a:p>
            <a:pPr lvl="1"/>
            <a:r>
              <a:rPr lang="en-GB" b="1" dirty="0" smtClean="0">
                <a:sym typeface="Wingdings" pitchFamily="2" charset="2"/>
              </a:rPr>
              <a:t>UE blocked: </a:t>
            </a:r>
            <a:r>
              <a:rPr lang="en-GB" dirty="0" smtClean="0">
                <a:sym typeface="Wingdings" pitchFamily="2" charset="2"/>
              </a:rPr>
              <a:t>No </a:t>
            </a:r>
            <a:r>
              <a:rPr lang="en-GB" u="sng" dirty="0" smtClean="0">
                <a:sym typeface="Wingdings" pitchFamily="2" charset="2"/>
              </a:rPr>
              <a:t>animals</a:t>
            </a:r>
            <a:r>
              <a:rPr lang="en-GB" dirty="0" smtClean="0">
                <a:sym typeface="Wingdings" pitchFamily="2" charset="2"/>
              </a:rPr>
              <a:t> walk.</a:t>
            </a:r>
          </a:p>
          <a:p>
            <a:pPr lvl="2"/>
            <a:endParaRPr lang="en-GB" dirty="0" smtClean="0">
              <a:sym typeface="Wingdings" pitchFamily="2" charset="2"/>
            </a:endParaRPr>
          </a:p>
          <a:p>
            <a:r>
              <a:rPr lang="en-GB" dirty="0" smtClean="0">
                <a:sym typeface="Wingdings" pitchFamily="2" charset="2"/>
              </a:rPr>
              <a:t>Second property (VP):</a:t>
            </a:r>
          </a:p>
          <a:p>
            <a:pPr lvl="1"/>
            <a:r>
              <a:rPr lang="en-GB" b="1" dirty="0" smtClean="0">
                <a:sym typeface="Wingdings" pitchFamily="2" charset="2"/>
              </a:rPr>
              <a:t>DE OK: </a:t>
            </a:r>
            <a:r>
              <a:rPr lang="en-GB" dirty="0" smtClean="0">
                <a:sym typeface="Wingdings" pitchFamily="2" charset="2"/>
              </a:rPr>
              <a:t>No human beings </a:t>
            </a:r>
            <a:r>
              <a:rPr lang="en-GB" u="sng" dirty="0" smtClean="0">
                <a:sym typeface="Wingdings" pitchFamily="2" charset="2"/>
              </a:rPr>
              <a:t>walk fast</a:t>
            </a:r>
            <a:r>
              <a:rPr lang="en-GB" dirty="0" smtClean="0">
                <a:sym typeface="Wingdings" pitchFamily="2" charset="2"/>
              </a:rPr>
              <a:t>. </a:t>
            </a:r>
          </a:p>
          <a:p>
            <a:pPr lvl="1"/>
            <a:r>
              <a:rPr lang="en-GB" b="1" dirty="0" smtClean="0">
                <a:sym typeface="Wingdings" pitchFamily="2" charset="2"/>
              </a:rPr>
              <a:t>UE blocked:</a:t>
            </a:r>
            <a:r>
              <a:rPr lang="en-GB" dirty="0" smtClean="0">
                <a:sym typeface="Wingdings" pitchFamily="2" charset="2"/>
              </a:rPr>
              <a:t> No human beings </a:t>
            </a:r>
            <a:r>
              <a:rPr lang="en-GB" u="sng" dirty="0" smtClean="0">
                <a:sym typeface="Wingdings" pitchFamily="2" charset="2"/>
              </a:rPr>
              <a:t>move</a:t>
            </a:r>
            <a:r>
              <a:rPr lang="en-GB" dirty="0" smtClean="0">
                <a:sym typeface="Wingdings" pitchFamily="2" charset="2"/>
              </a:rPr>
              <a:t>.</a:t>
            </a:r>
          </a:p>
          <a:p>
            <a:pPr lvl="2"/>
            <a:endParaRPr lang="en-GB" dirty="0" smtClean="0">
              <a:sym typeface="Wingdings" pitchFamily="2" charset="2"/>
            </a:endParaRPr>
          </a:p>
          <a:p>
            <a:endParaRPr lang="en-GB" dirty="0" smtClean="0">
              <a:sym typeface="Wingdings" pitchFamily="2" charset="2"/>
            </a:endParaRPr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1259632" y="2204864"/>
          <a:ext cx="6681935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6387"/>
                <a:gridCol w="1336387"/>
                <a:gridCol w="1336387"/>
                <a:gridCol w="1336387"/>
                <a:gridCol w="1336387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First Property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Second Property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DE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UE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DE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UE</a:t>
                      </a:r>
                      <a:endParaRPr lang="en-GB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Every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No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Some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Three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NPIs are licensed in DE contexts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1043608" y="1484784"/>
          <a:ext cx="6681935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6387"/>
                <a:gridCol w="1336387"/>
                <a:gridCol w="1336387"/>
                <a:gridCol w="1336387"/>
                <a:gridCol w="1336387"/>
              </a:tblGrid>
              <a:tr h="216024"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First Property</a:t>
                      </a:r>
                      <a:endParaRPr lang="en-GB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Second Property</a:t>
                      </a:r>
                      <a:endParaRPr lang="en-GB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/>
                        <a:t>DE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/>
                        <a:t>UE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/>
                        <a:t>DE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/>
                        <a:t>UE</a:t>
                      </a:r>
                      <a:endParaRPr lang="en-GB" sz="1600" b="1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Every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Y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N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N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Y</a:t>
                      </a:r>
                      <a:endParaRPr lang="en-GB" sz="16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No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Y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N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Y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N</a:t>
                      </a:r>
                      <a:endParaRPr lang="en-GB" sz="16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Some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N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Y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N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Y</a:t>
                      </a:r>
                      <a:endParaRPr lang="en-GB" sz="16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Three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N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Y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N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Y</a:t>
                      </a:r>
                      <a:endParaRPr lang="en-GB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1560" y="3834914"/>
            <a:ext cx="39604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Every man who has ever seen Mary loved her.</a:t>
            </a:r>
          </a:p>
          <a:p>
            <a:r>
              <a:rPr lang="en-GB" dirty="0" smtClean="0"/>
              <a:t>*Every man has ever seen Mary.</a:t>
            </a:r>
          </a:p>
          <a:p>
            <a:endParaRPr lang="en-GB" dirty="0" smtClean="0"/>
          </a:p>
          <a:p>
            <a:r>
              <a:rPr lang="en-GB" dirty="0" smtClean="0"/>
              <a:t>No man who has ever seen Mary loved her.</a:t>
            </a:r>
          </a:p>
          <a:p>
            <a:r>
              <a:rPr lang="en-GB" dirty="0" smtClean="0"/>
              <a:t>No man has ever seen Mary.</a:t>
            </a:r>
          </a:p>
          <a:p>
            <a:endParaRPr lang="en-GB" dirty="0" smtClean="0"/>
          </a:p>
        </p:txBody>
      </p:sp>
      <p:sp>
        <p:nvSpPr>
          <p:cNvPr id="6" name="Rectangle 5"/>
          <p:cNvSpPr/>
          <p:nvPr/>
        </p:nvSpPr>
        <p:spPr>
          <a:xfrm>
            <a:off x="4572000" y="3861048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/>
              <a:t>*Some man who has ever seen Mary loved her.</a:t>
            </a:r>
          </a:p>
          <a:p>
            <a:r>
              <a:rPr lang="en-GB" dirty="0" smtClean="0"/>
              <a:t>*Some man has ever seen Mary.</a:t>
            </a:r>
          </a:p>
          <a:p>
            <a:endParaRPr lang="en-GB" dirty="0" smtClean="0"/>
          </a:p>
          <a:p>
            <a:r>
              <a:rPr lang="en-GB" dirty="0" smtClean="0"/>
              <a:t>*Three men who have ever seen Mary loved her.</a:t>
            </a:r>
          </a:p>
          <a:p>
            <a:r>
              <a:rPr lang="en-GB" dirty="0" smtClean="0"/>
              <a:t>*Three men have ever seen Mary.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Important things to note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Generalised quantifiers have upward or downward entailments.</a:t>
            </a:r>
          </a:p>
          <a:p>
            <a:pPr lvl="1"/>
            <a:r>
              <a:rPr lang="en-GB" dirty="0" smtClean="0"/>
              <a:t>This depends on the quantifier itself.</a:t>
            </a:r>
          </a:p>
          <a:p>
            <a:pPr lvl="1"/>
            <a:r>
              <a:rPr lang="en-GB" dirty="0" smtClean="0"/>
              <a:t>The entailments apply in the NP and/or the VP </a:t>
            </a:r>
          </a:p>
          <a:p>
            <a:pPr lvl="1"/>
            <a:r>
              <a:rPr lang="en-GB" dirty="0" smtClean="0"/>
              <a:t>(the fact that the quantifier has entailments in both suggests we’re correct in adopting the generalised quantifier analysis, where the quantifier is a relation between N and V)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The entailments of quantifiers seem to play a causal role in where they are allowed to appear in </a:t>
            </a:r>
            <a:r>
              <a:rPr lang="en-GB" smtClean="0"/>
              <a:t>combination with NPIs</a:t>
            </a:r>
            <a:endParaRPr lang="en-GB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about other languages?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Can you think of the DE/UE entailments in languages such as Italian and English?</a:t>
            </a:r>
          </a:p>
          <a:p>
            <a:endParaRPr lang="en-GB" dirty="0" smtClean="0"/>
          </a:p>
          <a:p>
            <a:r>
              <a:rPr lang="en-GB" dirty="0" smtClean="0"/>
              <a:t>What are the counterparts of NPIs in these languages?</a:t>
            </a:r>
          </a:p>
          <a:p>
            <a:endParaRPr lang="en-GB" dirty="0" smtClean="0"/>
          </a:p>
          <a:p>
            <a:r>
              <a:rPr lang="en-GB" dirty="0" smtClean="0"/>
              <a:t>Are they licensed in the same way?</a:t>
            </a:r>
          </a:p>
          <a:p>
            <a:endParaRPr lang="en-GB" dirty="0" smtClean="0"/>
          </a:p>
          <a:p>
            <a:r>
              <a:rPr lang="en-GB" dirty="0" smtClean="0"/>
              <a:t>Could we claim that this is a semantic universal?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we’ve said so far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So the GQ (the NP) in a</a:t>
            </a:r>
            <a:r>
              <a:rPr lang="mt-MT" dirty="0" smtClean="0"/>
              <a:t> sentence of the form </a:t>
            </a:r>
            <a:r>
              <a:rPr lang="en-GB" dirty="0" smtClean="0"/>
              <a:t>[[</a:t>
            </a:r>
            <a:r>
              <a:rPr lang="en-GB" dirty="0" err="1" smtClean="0"/>
              <a:t>Det</a:t>
            </a:r>
            <a:r>
              <a:rPr lang="en-GB" dirty="0" smtClean="0"/>
              <a:t> </a:t>
            </a:r>
            <a:r>
              <a:rPr lang="mt-MT" dirty="0" smtClean="0"/>
              <a:t>NP</a:t>
            </a:r>
            <a:r>
              <a:rPr lang="en-GB" dirty="0" smtClean="0"/>
              <a:t>]</a:t>
            </a:r>
            <a:r>
              <a:rPr lang="mt-MT" baseline="-25000" dirty="0" smtClean="0"/>
              <a:t>subj</a:t>
            </a:r>
            <a:r>
              <a:rPr lang="mt-MT" dirty="0" smtClean="0"/>
              <a:t> VP</a:t>
            </a:r>
            <a:r>
              <a:rPr lang="en-GB" dirty="0" smtClean="0"/>
              <a:t>] can be thought of as a </a:t>
            </a:r>
            <a:r>
              <a:rPr lang="en-GB" b="1" dirty="0" smtClean="0">
                <a:solidFill>
                  <a:schemeClr val="accent1"/>
                </a:solidFill>
              </a:rPr>
              <a:t>set of sets </a:t>
            </a:r>
            <a:r>
              <a:rPr lang="en-GB" dirty="0" smtClean="0"/>
              <a:t>(a property of properties).</a:t>
            </a:r>
          </a:p>
          <a:p>
            <a:endParaRPr lang="en-GB" dirty="0" smtClean="0"/>
          </a:p>
          <a:p>
            <a:r>
              <a:rPr lang="en-GB" dirty="0" smtClean="0"/>
              <a:t>We’re </a:t>
            </a:r>
            <a:r>
              <a:rPr lang="en-GB" dirty="0" smtClean="0"/>
              <a:t>thinking of </a:t>
            </a:r>
            <a:r>
              <a:rPr lang="en-GB" i="1" dirty="0" smtClean="0"/>
              <a:t>every man</a:t>
            </a:r>
            <a:r>
              <a:rPr lang="en-GB" dirty="0" smtClean="0"/>
              <a:t> as saying: the property it combines with (</a:t>
            </a:r>
            <a:r>
              <a:rPr lang="en-GB" i="1" dirty="0" smtClean="0"/>
              <a:t>walks</a:t>
            </a:r>
            <a:r>
              <a:rPr lang="en-GB" dirty="0" smtClean="0"/>
              <a:t>) describes every man in our model.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model-theoretic interpretation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33528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Suppose there are three men: Tom, Dick and Harry.</a:t>
            </a:r>
          </a:p>
          <a:p>
            <a:r>
              <a:rPr lang="en-GB" dirty="0" smtClean="0"/>
              <a:t>Let’s think of </a:t>
            </a:r>
            <a:r>
              <a:rPr lang="en-GB" i="1" dirty="0" smtClean="0"/>
              <a:t>every man</a:t>
            </a:r>
            <a:r>
              <a:rPr lang="en-GB" dirty="0" smtClean="0"/>
              <a:t> as describing the set of all the properties that belong to each and every one of them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In this model:</a:t>
            </a:r>
          </a:p>
          <a:p>
            <a:pPr lvl="1"/>
            <a:r>
              <a:rPr lang="en-GB" i="1" dirty="0" smtClean="0"/>
              <a:t>Every man</a:t>
            </a:r>
            <a:r>
              <a:rPr lang="en-GB" dirty="0" smtClean="0"/>
              <a:t> does describe the (extension of) the property </a:t>
            </a:r>
            <a:r>
              <a:rPr lang="en-GB" i="1" dirty="0" smtClean="0"/>
              <a:t>walk</a:t>
            </a:r>
          </a:p>
          <a:p>
            <a:pPr lvl="1"/>
            <a:r>
              <a:rPr lang="en-GB" dirty="0" smtClean="0"/>
              <a:t>But not of </a:t>
            </a:r>
            <a:r>
              <a:rPr lang="en-GB" i="1" dirty="0" smtClean="0"/>
              <a:t>skip</a:t>
            </a:r>
            <a:r>
              <a:rPr lang="en-GB" dirty="0" smtClean="0"/>
              <a:t> or </a:t>
            </a:r>
            <a:r>
              <a:rPr lang="en-GB" i="1" dirty="0" smtClean="0"/>
              <a:t>fish</a:t>
            </a:r>
          </a:p>
          <a:p>
            <a:r>
              <a:rPr lang="en-GB" dirty="0" smtClean="0"/>
              <a:t>So </a:t>
            </a:r>
            <a:r>
              <a:rPr lang="en-GB" i="1" dirty="0" smtClean="0"/>
              <a:t>every man walks</a:t>
            </a:r>
            <a:r>
              <a:rPr lang="en-GB" dirty="0" smtClean="0"/>
              <a:t> is true just in case the property (set) </a:t>
            </a:r>
            <a:r>
              <a:rPr lang="en-GB" i="1" dirty="0" smtClean="0"/>
              <a:t>walk</a:t>
            </a:r>
            <a:r>
              <a:rPr lang="en-GB" dirty="0" smtClean="0"/>
              <a:t> is a member of the set of things described by </a:t>
            </a:r>
            <a:r>
              <a:rPr lang="en-GB" i="1" dirty="0" smtClean="0"/>
              <a:t>every man</a:t>
            </a:r>
            <a:r>
              <a:rPr lang="en-GB" dirty="0" smtClean="0"/>
              <a:t>.</a:t>
            </a:r>
          </a:p>
          <a:p>
            <a:r>
              <a:rPr lang="en-GB" dirty="0" smtClean="0"/>
              <a:t>Alternatively, it’s true just in case every man is indeed a man who walks.</a:t>
            </a:r>
          </a:p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763688" y="2593712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walk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skip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fish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Tom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Dick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harry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graphics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2987824" y="3573016"/>
            <a:ext cx="2088232" cy="1728192"/>
          </a:xfrm>
          <a:prstGeom prst="ellipse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3563888" y="4581128"/>
            <a:ext cx="2088232" cy="1728192"/>
          </a:xfrm>
          <a:prstGeom prst="ellipse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47664" y="1700808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walk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skip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fish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Tom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Dick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harry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283968" y="3933056"/>
            <a:ext cx="557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Tom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4211960" y="4653136"/>
            <a:ext cx="686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Harry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3131840" y="4149080"/>
            <a:ext cx="585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Dick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2411760" y="4301480"/>
            <a:ext cx="660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walk</a:t>
            </a:r>
            <a:endParaRPr lang="en-GB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436096" y="5949280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fish</a:t>
            </a:r>
            <a:endParaRPr lang="en-GB" b="1" dirty="0"/>
          </a:p>
        </p:txBody>
      </p:sp>
      <p:grpSp>
        <p:nvGrpSpPr>
          <p:cNvPr id="16" name="Group 15"/>
          <p:cNvGrpSpPr/>
          <p:nvPr/>
        </p:nvGrpSpPr>
        <p:grpSpPr>
          <a:xfrm>
            <a:off x="3995936" y="3573016"/>
            <a:ext cx="2686473" cy="1728192"/>
            <a:chOff x="3995936" y="3573016"/>
            <a:chExt cx="2686473" cy="1728192"/>
          </a:xfrm>
        </p:grpSpPr>
        <p:sp>
          <p:nvSpPr>
            <p:cNvPr id="6" name="Oval 5"/>
            <p:cNvSpPr/>
            <p:nvPr/>
          </p:nvSpPr>
          <p:spPr>
            <a:xfrm>
              <a:off x="3995936" y="3573016"/>
              <a:ext cx="2088232" cy="1728192"/>
            </a:xfrm>
            <a:prstGeom prst="ellipse">
              <a:avLst/>
            </a:prstGeom>
            <a:noFill/>
            <a:ln w="508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084168" y="4365104"/>
              <a:ext cx="5982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 smtClean="0"/>
                <a:t>skip</a:t>
              </a:r>
              <a:endParaRPr lang="en-GB" b="1" dirty="0"/>
            </a:p>
          </p:txBody>
        </p:sp>
      </p:grpSp>
      <p:sp>
        <p:nvSpPr>
          <p:cNvPr id="14" name="Oval 13"/>
          <p:cNvSpPr/>
          <p:nvPr/>
        </p:nvSpPr>
        <p:spPr>
          <a:xfrm>
            <a:off x="1403648" y="3284984"/>
            <a:ext cx="4104456" cy="2168624"/>
          </a:xfrm>
          <a:prstGeom prst="ellipse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1259632" y="5229200"/>
            <a:ext cx="19639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dirty="0" smtClean="0"/>
              <a:t>Every man:</a:t>
            </a:r>
          </a:p>
          <a:p>
            <a:r>
              <a:rPr lang="en-GB" b="1" dirty="0" smtClean="0"/>
              <a:t>Contains </a:t>
            </a:r>
            <a:r>
              <a:rPr lang="en-GB" b="1" i="1" dirty="0" smtClean="0"/>
              <a:t>walk</a:t>
            </a:r>
            <a:r>
              <a:rPr lang="en-GB" b="1" dirty="0" smtClean="0"/>
              <a:t> but </a:t>
            </a:r>
          </a:p>
          <a:p>
            <a:r>
              <a:rPr lang="en-GB" b="1" dirty="0" smtClean="0"/>
              <a:t>not </a:t>
            </a:r>
            <a:r>
              <a:rPr lang="en-GB" b="1" i="1" dirty="0" smtClean="0"/>
              <a:t>skip </a:t>
            </a:r>
            <a:r>
              <a:rPr lang="en-GB" b="1" dirty="0" smtClean="0"/>
              <a:t>or </a:t>
            </a:r>
            <a:r>
              <a:rPr lang="en-GB" b="1" i="1" dirty="0" smtClean="0"/>
              <a:t>fish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/>
      <p:bldP spid="14" grpId="0" animBg="1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Part 1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“Universal” </a:t>
            </a:r>
            <a:r>
              <a:rPr lang="en-GB" dirty="0" smtClean="0"/>
              <a:t>restrictions on Natural Language Quantifiers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GQs and semantic universals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One of the questions that semanticists have asked is: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What are the properties of Natural Language quantifiers, and what restrictions can there be on the way languages express quantified NPs?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Are there generalisations that we can make which apply cross-linguistically?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Observation 1: </a:t>
            </a:r>
            <a:r>
              <a:rPr lang="en-GB" dirty="0" err="1" smtClean="0"/>
              <a:t>conservativity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When we interpret a GQ of the form [</a:t>
            </a:r>
            <a:r>
              <a:rPr lang="en-GB" dirty="0" err="1" smtClean="0"/>
              <a:t>Det</a:t>
            </a:r>
            <a:r>
              <a:rPr lang="en-GB" dirty="0" smtClean="0"/>
              <a:t> NP] in a model &lt;U, [[ ]]&gt;, we are normally not interested in the whole of U.</a:t>
            </a:r>
          </a:p>
          <a:p>
            <a:pPr lvl="1"/>
            <a:r>
              <a:rPr lang="en-GB" dirty="0" smtClean="0"/>
              <a:t>To verify </a:t>
            </a:r>
            <a:r>
              <a:rPr lang="en-GB" i="1" dirty="0" smtClean="0"/>
              <a:t>every man runs</a:t>
            </a:r>
            <a:r>
              <a:rPr lang="en-GB" dirty="0" smtClean="0"/>
              <a:t>, we’re only interested in the men, not in the women. (Whether the women run or not is irrelevant.)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One of the properties that GQs apparently have is </a:t>
            </a:r>
            <a:r>
              <a:rPr lang="en-GB" b="1" dirty="0" err="1" smtClean="0">
                <a:solidFill>
                  <a:schemeClr val="accent1"/>
                </a:solidFill>
              </a:rPr>
              <a:t>conservativity</a:t>
            </a:r>
            <a:r>
              <a:rPr lang="en-GB" dirty="0" smtClean="0"/>
              <a:t>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1480</TotalTime>
  <Words>2394</Words>
  <Application>Microsoft Office PowerPoint</Application>
  <PresentationFormat>On-screen Show (4:3)</PresentationFormat>
  <Paragraphs>370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Equity</vt:lpstr>
      <vt:lpstr>LIN3021 Formal Semantics Lecture 9</vt:lpstr>
      <vt:lpstr>In this lecture</vt:lpstr>
      <vt:lpstr>What we’ve said so far</vt:lpstr>
      <vt:lpstr>What we’ve said so far</vt:lpstr>
      <vt:lpstr>The model-theoretic interpretation</vt:lpstr>
      <vt:lpstr>In graphics</vt:lpstr>
      <vt:lpstr>Part 1</vt:lpstr>
      <vt:lpstr>GQs and semantic universals</vt:lpstr>
      <vt:lpstr>Observation 1: conservativity</vt:lpstr>
      <vt:lpstr>Observation 1: conservativity</vt:lpstr>
      <vt:lpstr>Observation 1: conservativity</vt:lpstr>
      <vt:lpstr>What does conservativity tell us?</vt:lpstr>
      <vt:lpstr>What does conservativity tell us?</vt:lpstr>
      <vt:lpstr>What does conservativity tell us?</vt:lpstr>
      <vt:lpstr>Observation 2: Extension (constancy)</vt:lpstr>
      <vt:lpstr>Observation 2: Extension (constancy)</vt:lpstr>
      <vt:lpstr>Observation 3: Quantity</vt:lpstr>
      <vt:lpstr>Observation 3: Quantity</vt:lpstr>
      <vt:lpstr>Observation 3: Quantity</vt:lpstr>
      <vt:lpstr>Part 2</vt:lpstr>
      <vt:lpstr>Negative polarity items</vt:lpstr>
      <vt:lpstr>Negative polarity items</vt:lpstr>
      <vt:lpstr>Negative polarity items</vt:lpstr>
      <vt:lpstr>Negative polarity items</vt:lpstr>
      <vt:lpstr>An aside about entailments</vt:lpstr>
      <vt:lpstr>How quantifiers come into the picture</vt:lpstr>
      <vt:lpstr>Every N V</vt:lpstr>
      <vt:lpstr>Some N V</vt:lpstr>
      <vt:lpstr>Three N V</vt:lpstr>
      <vt:lpstr>No N V</vt:lpstr>
      <vt:lpstr>Summary</vt:lpstr>
      <vt:lpstr>NPIs are licensed in DE contexts</vt:lpstr>
      <vt:lpstr>Important things to note</vt:lpstr>
      <vt:lpstr>What about other languages?</vt:lpstr>
    </vt:vector>
  </TitlesOfParts>
  <Company>University of Aberdeen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bertugatt</dc:creator>
  <cp:lastModifiedBy>Albert Gatt</cp:lastModifiedBy>
  <cp:revision>172</cp:revision>
  <dcterms:created xsi:type="dcterms:W3CDTF">2011-03-03T16:17:50Z</dcterms:created>
  <dcterms:modified xsi:type="dcterms:W3CDTF">2011-04-11T06:18:20Z</dcterms:modified>
</cp:coreProperties>
</file>