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381" r:id="rId4"/>
    <p:sldId id="382" r:id="rId5"/>
    <p:sldId id="383" r:id="rId6"/>
    <p:sldId id="384" r:id="rId7"/>
    <p:sldId id="386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306" r:id="rId23"/>
    <p:sldId id="372" r:id="rId24"/>
    <p:sldId id="307" r:id="rId25"/>
    <p:sldId id="308" r:id="rId26"/>
    <p:sldId id="309" r:id="rId27"/>
    <p:sldId id="371" r:id="rId28"/>
    <p:sldId id="311" r:id="rId29"/>
    <p:sldId id="312" r:id="rId30"/>
    <p:sldId id="313" r:id="rId31"/>
    <p:sldId id="314" r:id="rId32"/>
    <p:sldId id="315" r:id="rId33"/>
    <p:sldId id="317" r:id="rId34"/>
    <p:sldId id="318" r:id="rId35"/>
    <p:sldId id="319" r:id="rId36"/>
    <p:sldId id="320" r:id="rId37"/>
    <p:sldId id="324" r:id="rId38"/>
    <p:sldId id="325" r:id="rId39"/>
    <p:sldId id="379" r:id="rId40"/>
    <p:sldId id="402" r:id="rId41"/>
    <p:sldId id="378" r:id="rId42"/>
    <p:sldId id="380" r:id="rId43"/>
    <p:sldId id="330" r:id="rId44"/>
    <p:sldId id="331" r:id="rId45"/>
    <p:sldId id="332" r:id="rId46"/>
    <p:sldId id="346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7" r:id="rId60"/>
    <p:sldId id="375" r:id="rId61"/>
    <p:sldId id="376" r:id="rId62"/>
    <p:sldId id="377" r:id="rId63"/>
    <p:sldId id="37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9900"/>
        </a:solidFill>
        <a:latin typeface="Tahom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9900"/>
    <a:srgbClr val="3333FF"/>
    <a:srgbClr val="CC00CC"/>
    <a:srgbClr val="0099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4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Bradley Hand ITC TT-Bold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Bradley Hand ITC TT-Bold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Bradley Hand ITC TT-Bold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Bradley Hand ITC TT-Bold" pitchFamily="1" charset="0"/>
              </a:defRPr>
            </a:lvl1pPr>
          </a:lstStyle>
          <a:p>
            <a:pPr>
              <a:defRPr/>
            </a:pPr>
            <a:fld id="{69157E4C-85D1-4979-9B91-FBF13AE6E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9FF10C5C-8FB1-488D-8AB5-F9A656AD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EDD45-D7FB-4206-873D-F8C493141622}" type="slidenum">
              <a:rPr lang="en-US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85311-F696-4BDA-8FC2-FFFDCB3FC6F8}" type="slidenum">
              <a:rPr lang="en-US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D6343-A344-4156-92BE-BA0BE3B23BE3}" type="slidenum">
              <a:rPr lang="en-US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C9C6E-BA23-4AEF-B2C7-06B61C09987F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C1A0A-A22C-4ADC-B42C-875A07457E0B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44CA9-4D8C-4D9F-AF9A-94ED32EEAB7F}" type="slidenum">
              <a:rPr lang="en-US"/>
              <a:pPr/>
              <a:t>33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4FD0B-DADB-43F3-A3CE-2E91DB0EB814}" type="slidenum">
              <a:rPr lang="en-US"/>
              <a:pPr/>
              <a:t>34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CEF65-9275-43A8-BEED-5E0D512F3391}" type="slidenum">
              <a:rPr lang="en-US"/>
              <a:pPr/>
              <a:t>35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60557-A4A0-4EC4-88EC-97C034705A2A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CA9B6-A6F1-4205-8A01-7E83F0934D3A}" type="slidenum">
              <a:rPr lang="en-US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7A1C1-C0E7-417B-B147-7F7A5E9C3BD9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CA70B-2DC7-4D22-8D6A-37C7EB3A3138}" type="slidenum">
              <a:rPr lang="en-US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22CA1-5492-4E42-B9FB-80F5BF33953C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FDF34-4C83-4D12-B6B8-E75B2D2C953F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F958B-094C-4BE8-892B-159A43225796}" type="slidenum">
              <a:rPr lang="en-US"/>
              <a:pPr/>
              <a:t>44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5CC0-90D1-4C01-9546-D777821C1BE9}" type="slidenum">
              <a:rPr lang="en-US"/>
              <a:pPr/>
              <a:t>45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0367E-9187-4D18-ACD1-D194352E3B96}" type="slidenum">
              <a:rPr lang="en-US"/>
              <a:pPr/>
              <a:t>46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34B47-96D1-486E-B590-FE85D5C4062E}" type="slidenum">
              <a:rPr lang="en-US"/>
              <a:pPr/>
              <a:t>47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14592-97A3-454B-9701-F90A53C67774}" type="slidenum">
              <a:rPr lang="en-US"/>
              <a:pPr/>
              <a:t>48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2A3FC-4276-4305-BE68-EBC83EE91F73}" type="slidenum">
              <a:rPr lang="en-US"/>
              <a:pPr/>
              <a:t>49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D8F5C-8EE1-458A-8353-6645A741FB55}" type="slidenum">
              <a:rPr lang="en-US"/>
              <a:pPr/>
              <a:t>50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9F12E-27DF-4F47-88C1-395F2FA2BADA}" type="slidenum">
              <a:rPr lang="en-US"/>
              <a:pPr/>
              <a:t>51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914A6-B66C-4209-B719-28C01F0777C5}" type="slidenum">
              <a:rPr lang="en-US"/>
              <a:pPr/>
              <a:t>21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DE34A-CC33-4DD2-9BDC-88446A0C70FC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51E5B-54B4-4F30-8D29-7091175C428C}" type="slidenum">
              <a:rPr lang="en-US"/>
              <a:pPr/>
              <a:t>53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E0D81-8EA5-4FD8-A0D2-C08C261F4500}" type="slidenum">
              <a:rPr lang="en-US"/>
              <a:pPr/>
              <a:t>54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2E8A4-8009-48AA-8C1E-4A8FF8AF2933}" type="slidenum">
              <a:rPr lang="en-US"/>
              <a:pPr/>
              <a:t>55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14E17-2F11-4AE7-AD94-6CFA8B1AD5EE}" type="slidenum">
              <a:rPr lang="en-US"/>
              <a:pPr/>
              <a:t>56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9D696-9745-468C-9E6F-0D98BDBA5089}" type="slidenum">
              <a:rPr lang="en-US"/>
              <a:pPr/>
              <a:t>57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B04FC-5563-4E09-A031-1CF18D2BC47D}" type="slidenum">
              <a:rPr lang="en-US"/>
              <a:pPr/>
              <a:t>58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8BAF4-6539-42FF-AF2C-F3484134EEBB}" type="slidenum">
              <a:rPr lang="en-US"/>
              <a:pPr/>
              <a:t>59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E25E3-EC8A-40F1-B499-62CB731842E3}" type="slidenum">
              <a:rPr lang="en-US"/>
              <a:pPr/>
              <a:t>22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6CE07-9FFD-46A7-9A23-8154BEA34C91}" type="slidenum">
              <a:rPr lang="en-US"/>
              <a:pPr/>
              <a:t>24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A5971-9071-485B-B0B2-45DAAEF6E70A}" type="slidenum">
              <a:rPr lang="en-US"/>
              <a:pPr/>
              <a:t>25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EEB01-1CA4-4945-843B-350B67A93410}" type="slidenum">
              <a:rPr lang="en-US"/>
              <a:pPr/>
              <a:t>26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EEC02-5BB4-475E-ADBB-F45F796848B8}" type="slidenum">
              <a:rPr lang="en-US"/>
              <a:pPr/>
              <a:t>27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6D1E9-AB38-4128-8688-45A60E6066AE}" type="slidenum">
              <a:rPr lang="en-US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57EC-A3FA-4D4D-A517-A6F611813E0E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6848-CA99-46D1-8659-85B431FDC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A2BC-16AB-4BD9-B238-574D586F08F2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305F-6D87-4187-BD82-419203C1A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1E87-50ED-4468-8A0E-9EDB214A4A4F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DE89-9930-4AC9-85CA-9C05B4554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243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1A9A30-A5E4-4B2F-8AD6-4AAD70CFE4E6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7467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44D57-4C95-4394-BB71-4B09FA48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531C7-E3F2-4286-92F7-66DB525C1921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7467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CD713C-6EFD-46D6-AFF8-70EB5ED4A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5FA-5F12-464A-898A-9008E97545A1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14C7-F364-4ADB-9F6B-E889CA876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D812-E443-494C-9793-CCD2847FED7F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968C-36EB-4605-A3C4-EA9556577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F484-F54C-474F-9392-87B118D914F5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E929-5C63-467C-9BAB-439E757DA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4901-3905-4F9C-811E-ADBF9C6278AD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915A-4840-4DA5-BBF4-03ECD3CD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B6C6-1A0A-49DA-9525-22226B2F96F8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7D28-BC7A-482F-B45F-1B7E0E22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6CD8-4704-4794-97E5-F8E76DC41717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7D45-8162-4322-BCAD-EDC129AC0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F7D8-8015-481F-B9E1-91BCE54EC66A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A021-3CCF-44C4-B505-8B569DB5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3E8D-86F5-4CE1-BC04-EBC88B057677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DF3F-9BEC-4BFB-96DC-4990A76E0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B3FFB6-F239-45F4-8E38-B1BD5FD47C55}" type="datetime1">
              <a:rPr lang="en-US" smtClean="0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72FB28-B9A5-452B-AE8D-1EAAD7DF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0825" cy="1143000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LIN3022 Natural Language Processing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Lecture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Albert </a:t>
            </a:r>
            <a:r>
              <a:rPr lang="en-US" dirty="0" err="1" smtClean="0"/>
              <a:t>Gatt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Universal Turing Machine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Turing also proved that there is one kind of abstract machine which is capable of imitating any other machine.</a:t>
            </a:r>
          </a:p>
          <a:p>
            <a:pPr lvl="1" eaLnBrk="1" hangingPunct="1"/>
            <a:r>
              <a:rPr lang="en-GB" smtClean="0"/>
              <a:t>Since Turing Machines define the class of what is computable, the UTM can compute anything which is computable.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Universal Turing Machines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A Turing Machine M can be designed which:</a:t>
            </a:r>
          </a:p>
          <a:p>
            <a:pPr lvl="1" eaLnBrk="1" hangingPunct="1"/>
            <a:r>
              <a:rPr lang="en-GB" sz="2000" smtClean="0"/>
              <a:t>takes some input </a:t>
            </a:r>
            <a:r>
              <a:rPr lang="en-GB" sz="2000" i="1" smtClean="0"/>
              <a:t>x</a:t>
            </a:r>
            <a:endParaRPr lang="en-GB" sz="2000" smtClean="0"/>
          </a:p>
          <a:p>
            <a:pPr lvl="1" eaLnBrk="1" hangingPunct="1"/>
            <a:r>
              <a:rPr lang="en-GB" sz="2000" smtClean="0"/>
              <a:t>produces some output M(x)</a:t>
            </a:r>
          </a:p>
          <a:p>
            <a:pPr eaLnBrk="1" hangingPunct="1"/>
            <a:r>
              <a:rPr lang="en-GB" sz="2400" smtClean="0"/>
              <a:t>A Universal Turing Machine U:</a:t>
            </a:r>
          </a:p>
          <a:p>
            <a:pPr lvl="1" eaLnBrk="1" hangingPunct="1"/>
            <a:r>
              <a:rPr lang="en-GB" sz="2000" smtClean="0"/>
              <a:t>takes as input </a:t>
            </a:r>
            <a:r>
              <a:rPr lang="en-GB" sz="2000" i="1" smtClean="0"/>
              <a:t>x</a:t>
            </a:r>
            <a:endParaRPr lang="en-GB" sz="2000" smtClean="0"/>
          </a:p>
          <a:p>
            <a:pPr lvl="1" eaLnBrk="1" hangingPunct="1"/>
            <a:r>
              <a:rPr lang="en-GB" sz="2000" smtClean="0"/>
              <a:t>takes as input the description (“program”) of M</a:t>
            </a:r>
          </a:p>
          <a:p>
            <a:pPr lvl="1" eaLnBrk="1" hangingPunct="1"/>
            <a:r>
              <a:rPr lang="en-GB" sz="2000" smtClean="0"/>
              <a:t>produces M(x) as output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47813"/>
            <a:ext cx="3429000" cy="2185987"/>
          </a:xfrm>
          <a:noFill/>
        </p:spPr>
      </p:pic>
      <p:pic>
        <p:nvPicPr>
          <p:cNvPr id="12391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067175"/>
            <a:ext cx="3505200" cy="187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intuition in modern terms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Turing Machine:</a:t>
            </a:r>
          </a:p>
          <a:p>
            <a:pPr lvl="1" eaLnBrk="1" hangingPunct="1"/>
            <a:r>
              <a:rPr lang="en-GB" dirty="0" smtClean="0"/>
              <a:t> </a:t>
            </a:r>
            <a:r>
              <a:rPr lang="en-GB" dirty="0" smtClean="0"/>
              <a:t>an algorithm (well-defined procedure) </a:t>
            </a:r>
            <a:r>
              <a:rPr lang="en-GB" dirty="0" smtClean="0"/>
              <a:t>to solve a particular </a:t>
            </a:r>
            <a:r>
              <a:rPr lang="en-GB" dirty="0" smtClean="0"/>
              <a:t>problem (often implemented in a program)</a:t>
            </a:r>
            <a:endParaRPr lang="en-GB" dirty="0" smtClean="0"/>
          </a:p>
          <a:p>
            <a:pPr lvl="2" eaLnBrk="1" hangingPunct="1"/>
            <a:r>
              <a:rPr lang="en-GB" dirty="0" smtClean="0"/>
              <a:t>adding numbers</a:t>
            </a:r>
          </a:p>
          <a:p>
            <a:pPr lvl="2" eaLnBrk="1" hangingPunct="1"/>
            <a:r>
              <a:rPr lang="en-GB" dirty="0" smtClean="0"/>
              <a:t>word processing</a:t>
            </a:r>
          </a:p>
          <a:p>
            <a:pPr lvl="2" eaLnBrk="1" hangingPunct="1"/>
            <a:r>
              <a:rPr lang="en-GB" dirty="0" smtClean="0"/>
              <a:t>digitally manipulating photographs</a:t>
            </a:r>
          </a:p>
          <a:p>
            <a:pPr eaLnBrk="1" hangingPunct="1"/>
            <a:r>
              <a:rPr lang="en-GB" dirty="0" smtClean="0"/>
              <a:t>Universal Turing Machine:</a:t>
            </a:r>
          </a:p>
          <a:p>
            <a:pPr lvl="1" eaLnBrk="1" hangingPunct="1"/>
            <a:r>
              <a:rPr lang="en-GB" dirty="0" smtClean="0"/>
              <a:t>a hardware platform that can accommodate any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Church-Turing Thesis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(Note: a thesis, not a theorem!)</a:t>
            </a:r>
          </a:p>
          <a:p>
            <a:pPr eaLnBrk="1" hangingPunct="1"/>
            <a:r>
              <a:rPr lang="en-GB" sz="2800" dirty="0" smtClean="0"/>
              <a:t>Based on the work of Turing and Alonzo Church.</a:t>
            </a:r>
          </a:p>
          <a:p>
            <a:pPr eaLnBrk="1" hangingPunct="1"/>
            <a:r>
              <a:rPr lang="en-GB" sz="2800" dirty="0" smtClean="0"/>
              <a:t>States that </a:t>
            </a:r>
            <a:r>
              <a:rPr lang="en-GB" sz="2800" dirty="0" smtClean="0">
                <a:solidFill>
                  <a:srgbClr val="FF0000"/>
                </a:solidFill>
              </a:rPr>
              <a:t>any process that can be described in physical terms in this universe can be done by a Turing Machine.</a:t>
            </a:r>
          </a:p>
          <a:p>
            <a:pPr eaLnBrk="1" hangingPunct="1"/>
            <a:r>
              <a:rPr lang="en-GB" sz="2800" dirty="0" smtClean="0"/>
              <a:t>In other words, the TM is the most general and most powerful model of computation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Turing on minds and machines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In 1950, Turing published </a:t>
            </a:r>
            <a:r>
              <a:rPr lang="en-GB" i="1" dirty="0" smtClean="0"/>
              <a:t>Computing Machinery and Intelligence</a:t>
            </a:r>
            <a:r>
              <a:rPr lang="en-GB" dirty="0" smtClean="0"/>
              <a:t>, a paper in </a:t>
            </a:r>
            <a:r>
              <a:rPr lang="en-GB" i="1" dirty="0" smtClean="0"/>
              <a:t>Mind</a:t>
            </a:r>
            <a:r>
              <a:rPr lang="en-GB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This contained the proposal that human cognitive processes could be viewed in terms of “computations” (manipulations of symbols).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This became the basis for “Artificial Intelligence”.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Artificial Intelligence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Term coined by J. McCarthy in 1955.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During a conference in Dartmouth the following year, McCarthy said: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>
                <a:solidFill>
                  <a:schemeClr val="bg2"/>
                </a:solidFill>
              </a:rPr>
              <a:t>	</a:t>
            </a:r>
            <a:r>
              <a:rPr lang="en-GB" sz="2800" dirty="0" smtClean="0">
                <a:solidFill>
                  <a:srgbClr val="FF0000"/>
                </a:solidFill>
              </a:rPr>
              <a:t>“</a:t>
            </a:r>
            <a:r>
              <a:rPr lang="en-GB" sz="2800" b="1" i="1" dirty="0" smtClean="0">
                <a:solidFill>
                  <a:srgbClr val="FF0000"/>
                </a:solidFill>
              </a:rPr>
              <a:t>Every aspect of learning or any </a:t>
            </a:r>
            <a:r>
              <a:rPr lang="en-GB" sz="2800" b="1" i="1" dirty="0" smtClean="0">
                <a:solidFill>
                  <a:srgbClr val="FF0000"/>
                </a:solidFill>
              </a:rPr>
              <a:t>other </a:t>
            </a:r>
            <a:r>
              <a:rPr lang="en-GB" sz="2800" b="1" i="1" dirty="0" smtClean="0">
                <a:solidFill>
                  <a:srgbClr val="FF0000"/>
                </a:solidFill>
              </a:rPr>
              <a:t>feature of intelligence can in </a:t>
            </a:r>
            <a:r>
              <a:rPr lang="en-GB" sz="2800" b="1" i="1" dirty="0" smtClean="0">
                <a:solidFill>
                  <a:srgbClr val="FF0000"/>
                </a:solidFill>
              </a:rPr>
              <a:t>principle </a:t>
            </a:r>
            <a:r>
              <a:rPr lang="en-GB" sz="2800" b="1" i="1" dirty="0" smtClean="0">
                <a:solidFill>
                  <a:srgbClr val="FF0000"/>
                </a:solidFill>
              </a:rPr>
              <a:t>be so precisely </a:t>
            </a:r>
            <a:r>
              <a:rPr lang="en-GB" sz="2800" b="1" i="1" dirty="0" smtClean="0">
                <a:solidFill>
                  <a:srgbClr val="FF0000"/>
                </a:solidFill>
              </a:rPr>
              <a:t>described </a:t>
            </a:r>
            <a:r>
              <a:rPr lang="en-GB" sz="2800" b="1" i="1" dirty="0" smtClean="0">
                <a:solidFill>
                  <a:srgbClr val="FF0000"/>
                </a:solidFill>
              </a:rPr>
              <a:t>that </a:t>
            </a:r>
            <a:r>
              <a:rPr lang="en-GB" sz="2800" b="1" i="1" dirty="0" smtClean="0">
                <a:solidFill>
                  <a:srgbClr val="FF0000"/>
                </a:solidFill>
              </a:rPr>
              <a:t>a </a:t>
            </a:r>
            <a:r>
              <a:rPr lang="en-GB" sz="2800" b="1" i="1" dirty="0" smtClean="0">
                <a:solidFill>
                  <a:srgbClr val="FF0000"/>
                </a:solidFill>
              </a:rPr>
              <a:t>machine can be made to </a:t>
            </a:r>
            <a:r>
              <a:rPr lang="en-GB" sz="2800" b="1" i="1" dirty="0" smtClean="0">
                <a:solidFill>
                  <a:srgbClr val="FF0000"/>
                </a:solidFill>
              </a:rPr>
              <a:t>simulate </a:t>
            </a:r>
            <a:r>
              <a:rPr lang="en-GB" sz="2800" b="1" i="1" dirty="0" smtClean="0">
                <a:solidFill>
                  <a:srgbClr val="FF0000"/>
                </a:solidFill>
              </a:rPr>
              <a:t>it.”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This was probably a little optimistic…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 any case, how do we know whether a system is “intelligent”?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b="1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Turing Test (Turing 1950)</a:t>
            </a:r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5105400" y="1752600"/>
            <a:ext cx="0" cy="464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1752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241925" y="3008313"/>
            <a:ext cx="346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 computer, with an “intelligent”</a:t>
            </a:r>
          </a:p>
          <a:p>
            <a:r>
              <a:rPr lang="en-GB"/>
              <a:t> “chat” program)</a:t>
            </a:r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1600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257800" y="5334000"/>
            <a:ext cx="346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 computer, with an “intelligent”</a:t>
            </a:r>
          </a:p>
          <a:p>
            <a:r>
              <a:rPr lang="en-GB"/>
              <a:t> person using it to chat)</a:t>
            </a:r>
          </a:p>
        </p:txBody>
      </p:sp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0"/>
            <a:ext cx="2286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107" name="AutoShape 11"/>
          <p:cNvCxnSpPr>
            <a:cxnSpLocks noChangeShapeType="1"/>
          </p:cNvCxnSpPr>
          <p:nvPr/>
        </p:nvCxnSpPr>
        <p:spPr bwMode="auto">
          <a:xfrm rot="10800000" flipV="1">
            <a:off x="3581400" y="2406650"/>
            <a:ext cx="2209800" cy="127635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993300"/>
            </a:solidFill>
            <a:miter lim="800000"/>
            <a:headEnd/>
            <a:tailEnd type="triangle" w="med" len="med"/>
          </a:ln>
        </p:spPr>
      </p:cxnSp>
      <p:cxnSp>
        <p:nvCxnSpPr>
          <p:cNvPr id="132108" name="AutoShape 12"/>
          <p:cNvCxnSpPr>
            <a:cxnSpLocks noChangeShapeType="1"/>
          </p:cNvCxnSpPr>
          <p:nvPr/>
        </p:nvCxnSpPr>
        <p:spPr bwMode="auto">
          <a:xfrm rot="10800000">
            <a:off x="3657600" y="3810000"/>
            <a:ext cx="2514600" cy="825500"/>
          </a:xfrm>
          <a:prstGeom prst="bentConnector3">
            <a:avLst>
              <a:gd name="adj1" fmla="val 57574"/>
            </a:avLst>
          </a:prstGeom>
          <a:noFill/>
          <a:ln w="50800">
            <a:solidFill>
              <a:srgbClr val="993300"/>
            </a:solidFill>
            <a:miter lim="800000"/>
            <a:headEnd/>
            <a:tailEnd type="triangle" w="med" len="med"/>
          </a:ln>
        </p:spPr>
      </p:cxn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81000" y="2667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Human Judge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136525" y="5065713"/>
            <a:ext cx="42830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Turing argued that, if the human judge can’t decide which is the computer and which the person, then we have no reason to deny that the computer has humanlike intelligence.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103" grpId="0"/>
      <p:bldP spid="132105" grpId="0"/>
      <p:bldP spid="132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Turing Test today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Many contemporary NLP evaluations actually compare an NLP system to what a human would do in a similar situation.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E.g. compare the output of a weather forecaster to what a human forecaster does.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This is related to the Turing test (though isn’t quite the same).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The Loebner Prize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organised every year since 1995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competitors submit “chat bots”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$100,000 for the first program to pass the Turing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Implications of the Turing Test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The Turing Test is based on a view of intelligence which is </a:t>
            </a:r>
            <a:r>
              <a:rPr lang="en-GB" dirty="0" err="1" smtClean="0"/>
              <a:t>behaviorally</a:t>
            </a:r>
            <a:r>
              <a:rPr lang="en-GB" dirty="0" smtClean="0"/>
              <a:t>-oriented.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an intelligent system = a system which is perceived to be intelligent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Is this enough?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From an NLP point of view, when can we say that a system “knows” a language?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couple of discussion points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Is language processing “intelligent” behaviour?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I.e., is understanding language/producing it on a par with, say: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thinking and reasoning about new problems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seeing and recognising objects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Is </a:t>
            </a:r>
            <a:r>
              <a:rPr lang="en-GB" sz="2800" dirty="0" smtClean="0"/>
              <a:t>it enough for an NLP system to be indistinguishable from a human being doing the same task?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For </a:t>
            </a:r>
            <a:r>
              <a:rPr lang="en-GB" sz="2800" dirty="0" smtClean="0"/>
              <a:t>example, if Google Translate can do Maltese-Russian translation reasonably well, does it mean it “knows” Russian?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lecture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157663"/>
          </a:xfrm>
        </p:spPr>
        <p:txBody>
          <a:bodyPr/>
          <a:lstStyle/>
          <a:p>
            <a:r>
              <a:rPr lang="en-US" dirty="0" smtClean="0"/>
              <a:t>Eliza, Turing Machines and the Turing Test</a:t>
            </a:r>
          </a:p>
          <a:p>
            <a:endParaRPr lang="en-US" dirty="0" smtClean="0"/>
          </a:p>
          <a:p>
            <a:r>
              <a:rPr lang="en-US" dirty="0" smtClean="0"/>
              <a:t>Overview </a:t>
            </a:r>
            <a:r>
              <a:rPr lang="en-US" dirty="0" smtClean="0"/>
              <a:t>of finite-state methods</a:t>
            </a:r>
          </a:p>
          <a:p>
            <a:pPr lvl="1"/>
            <a:r>
              <a:rPr lang="en-US" dirty="0" smtClean="0"/>
              <a:t>This will serve as preparation for our discussion of computational morphology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Acknowledgement:</a:t>
            </a:r>
          </a:p>
          <a:p>
            <a:pPr lvl="1"/>
            <a:r>
              <a:rPr lang="en-US" dirty="0" smtClean="0"/>
              <a:t>Many slides from a lecture by Jim Martin</a:t>
            </a:r>
          </a:p>
          <a:p>
            <a:pPr>
              <a:buFont typeface="Times" pitchFamily="1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Finite state Models and algorithms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Models and Algorithms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/>
          <a:lstStyle/>
          <a:p>
            <a:r>
              <a:rPr lang="en-US" sz="2600" dirty="0" smtClean="0"/>
              <a:t>By </a:t>
            </a:r>
            <a:r>
              <a:rPr lang="en-US" sz="2600" dirty="0" smtClean="0">
                <a:solidFill>
                  <a:schemeClr val="accent2"/>
                </a:solidFill>
              </a:rPr>
              <a:t>models</a:t>
            </a:r>
            <a:r>
              <a:rPr lang="en-US" sz="2600" dirty="0" smtClean="0"/>
              <a:t> we mean the formalisms that are used to capture the various kinds of linguistic </a:t>
            </a:r>
            <a:r>
              <a:rPr lang="en-US" sz="2600" dirty="0" smtClean="0">
                <a:solidFill>
                  <a:schemeClr val="accent2"/>
                </a:solidFill>
              </a:rPr>
              <a:t>knowledge</a:t>
            </a:r>
            <a:r>
              <a:rPr lang="en-US" sz="2600" dirty="0" smtClean="0"/>
              <a:t> we need.</a:t>
            </a:r>
          </a:p>
          <a:p>
            <a:pPr lvl="1"/>
            <a:r>
              <a:rPr lang="en-US" dirty="0" smtClean="0"/>
              <a:t>Today, we look at finite-state models</a:t>
            </a:r>
          </a:p>
          <a:p>
            <a:r>
              <a:rPr lang="en-US" sz="2600" dirty="0" smtClean="0">
                <a:solidFill>
                  <a:schemeClr val="accent2"/>
                </a:solidFill>
              </a:rPr>
              <a:t>Algorithms </a:t>
            </a:r>
            <a:r>
              <a:rPr lang="en-US" sz="2600" dirty="0" smtClean="0"/>
              <a:t>are then used to manipulate the knowledge representations needed to tackle the task at hand.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We look at some algorithms that use finite-state models</a:t>
            </a:r>
          </a:p>
          <a:p>
            <a:r>
              <a:rPr lang="en-US" sz="2600" dirty="0" smtClean="0"/>
              <a:t>Many useful NLP algorithms are </a:t>
            </a:r>
            <a:r>
              <a:rPr lang="en-US" sz="2600" dirty="0" smtClean="0">
                <a:solidFill>
                  <a:srgbClr val="A50021"/>
                </a:solidFill>
              </a:rPr>
              <a:t>transducers</a:t>
            </a:r>
          </a:p>
          <a:p>
            <a:pPr lvl="1"/>
            <a:r>
              <a:rPr lang="en-US" dirty="0" smtClean="0"/>
              <a:t>take one kind of structure as input and output another.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Regular Expressions and Text Searching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57800"/>
          </a:xfrm>
        </p:spPr>
        <p:txBody>
          <a:bodyPr/>
          <a:lstStyle/>
          <a:p>
            <a:r>
              <a:rPr lang="en-US" dirty="0" smtClean="0"/>
              <a:t>Regular expressions are a compact textual representation of a set of strings representing a language</a:t>
            </a:r>
          </a:p>
          <a:p>
            <a:pPr lvl="1"/>
            <a:r>
              <a:rPr lang="en-US" dirty="0" smtClean="0"/>
              <a:t>In the simplest case, regular expressions describe </a:t>
            </a:r>
            <a:r>
              <a:rPr lang="en-US" dirty="0" smtClean="0">
                <a:solidFill>
                  <a:srgbClr val="A50021"/>
                </a:solidFill>
              </a:rPr>
              <a:t>regular languages</a:t>
            </a:r>
          </a:p>
          <a:p>
            <a:r>
              <a:rPr lang="en-US" dirty="0" smtClean="0"/>
              <a:t>Best known application:</a:t>
            </a:r>
          </a:p>
          <a:p>
            <a:pPr lvl="1"/>
            <a:r>
              <a:rPr lang="en-US" dirty="0" smtClean="0"/>
              <a:t>Searching for strings in text (e.g. in a file)</a:t>
            </a:r>
          </a:p>
          <a:p>
            <a:pPr lvl="1"/>
            <a:r>
              <a:rPr lang="en-US" dirty="0" smtClean="0"/>
              <a:t>Many text editors use </a:t>
            </a:r>
            <a:r>
              <a:rPr lang="en-US" dirty="0" err="1" smtClean="0"/>
              <a:t>regex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Many programming languages include </a:t>
            </a:r>
            <a:r>
              <a:rPr lang="en-US" dirty="0" err="1" smtClean="0"/>
              <a:t>regexes</a:t>
            </a:r>
            <a:r>
              <a:rPr lang="en-US" dirty="0" smtClean="0"/>
              <a:t> (Perl is a particularly well-known example)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and a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Regular expressions were covered in Computational Linguistics &amp; Corpus Linguistics</a:t>
            </a:r>
          </a:p>
          <a:p>
            <a:endParaRPr lang="en-GB" dirty="0" smtClean="0"/>
          </a:p>
          <a:p>
            <a:r>
              <a:rPr lang="en-GB" dirty="0" smtClean="0"/>
              <a:t>Some notes on </a:t>
            </a:r>
            <a:r>
              <a:rPr lang="en-GB" dirty="0" err="1" smtClean="0"/>
              <a:t>regexes</a:t>
            </a:r>
            <a:r>
              <a:rPr lang="en-GB" dirty="0" smtClean="0"/>
              <a:t> from the corpus linguistics course have been placed online on the LIN3022 page.</a:t>
            </a:r>
          </a:p>
          <a:p>
            <a:endParaRPr lang="en-GB" dirty="0" smtClean="0"/>
          </a:p>
          <a:p>
            <a:r>
              <a:rPr lang="en-GB" dirty="0" smtClean="0"/>
              <a:t>Check out J&amp;M Chapter 2 for more on </a:t>
            </a:r>
            <a:r>
              <a:rPr lang="en-GB" dirty="0" err="1" smtClean="0"/>
              <a:t>regexes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10668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the instances of the word “the” in a text.</a:t>
            </a:r>
            <a:endParaRPr lang="en-US" dirty="0" smtClean="0">
              <a:solidFill>
                <a:srgbClr val="A50021"/>
              </a:solidFill>
              <a:latin typeface="Courier New" pitchFamily="1" charset="0"/>
            </a:endParaRPr>
          </a:p>
          <a:p>
            <a:pPr lvl="1"/>
            <a:r>
              <a:rPr lang="en-US" dirty="0" smtClean="0">
                <a:solidFill>
                  <a:srgbClr val="A50021"/>
                </a:solidFill>
                <a:latin typeface="Courier New" pitchFamily="1" charset="0"/>
              </a:rPr>
              <a:t>/the/</a:t>
            </a:r>
          </a:p>
          <a:p>
            <a:pPr lvl="2"/>
            <a:r>
              <a:rPr lang="en-US" dirty="0" smtClean="0"/>
              <a:t>Matches:  </a:t>
            </a:r>
            <a:r>
              <a:rPr lang="en-US" i="1" dirty="0" smtClean="0"/>
              <a:t>atheist, they, there, thespian, the, …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1" charset="0"/>
              </a:rPr>
              <a:t>/[</a:t>
            </a:r>
            <a:r>
              <a:rPr lang="en-US" dirty="0" err="1" smtClean="0">
                <a:solidFill>
                  <a:schemeClr val="accent2"/>
                </a:solidFill>
                <a:latin typeface="Courier New" pitchFamily="1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Courier New" pitchFamily="1" charset="0"/>
              </a:rPr>
              <a:t>]he/</a:t>
            </a:r>
          </a:p>
          <a:p>
            <a:pPr lvl="2"/>
            <a:r>
              <a:rPr lang="en-US" dirty="0" smtClean="0"/>
              <a:t>Matches:  </a:t>
            </a:r>
            <a:r>
              <a:rPr lang="en-US" i="1" dirty="0" smtClean="0"/>
              <a:t>atheist, They, they, thespian, the, The…</a:t>
            </a:r>
            <a:endParaRPr lang="en-US" dirty="0" smtClean="0">
              <a:solidFill>
                <a:srgbClr val="009900"/>
              </a:solidFill>
              <a:latin typeface="Courier New" pitchFamily="1" charset="0"/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1" charset="0"/>
              </a:rPr>
              <a:t>/\b[</a:t>
            </a:r>
            <a:r>
              <a:rPr lang="en-US" dirty="0" err="1" smtClean="0">
                <a:solidFill>
                  <a:schemeClr val="accent2"/>
                </a:solidFill>
                <a:latin typeface="Courier New" pitchFamily="1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Courier New" pitchFamily="1" charset="0"/>
              </a:rPr>
              <a:t>]he\b/</a:t>
            </a:r>
          </a:p>
          <a:p>
            <a:pPr lvl="2"/>
            <a:r>
              <a:rPr lang="en-US" dirty="0" smtClean="0"/>
              <a:t>Matches:  </a:t>
            </a:r>
            <a:r>
              <a:rPr lang="en-US" i="1" dirty="0" smtClean="0"/>
              <a:t>the, The</a:t>
            </a:r>
            <a:r>
              <a:rPr lang="en-US" dirty="0" smtClean="0"/>
              <a:t> only</a:t>
            </a:r>
          </a:p>
          <a:p>
            <a:pPr lvl="2"/>
            <a:r>
              <a:rPr lang="en-US" dirty="0" smtClean="0"/>
              <a:t>The \b means “word boundary”</a:t>
            </a:r>
          </a:p>
          <a:p>
            <a:pPr lvl="1"/>
            <a:endParaRPr lang="en-US" dirty="0" smtClean="0">
              <a:solidFill>
                <a:srgbClr val="CC00CC"/>
              </a:solidFill>
              <a:latin typeface="Courier New" pitchFamily="1" charset="0"/>
            </a:endParaRPr>
          </a:p>
          <a:p>
            <a:pPr lvl="1"/>
            <a:endParaRPr lang="en-US" dirty="0" smtClean="0">
              <a:latin typeface="Courier Ne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Errors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071938"/>
          </a:xfrm>
        </p:spPr>
        <p:txBody>
          <a:bodyPr/>
          <a:lstStyle/>
          <a:p>
            <a:r>
              <a:rPr lang="en-US" dirty="0" smtClean="0"/>
              <a:t>The process of refinement was intended to fix our </a:t>
            </a:r>
            <a:r>
              <a:rPr lang="en-US" dirty="0" err="1" smtClean="0"/>
              <a:t>regex</a:t>
            </a:r>
            <a:r>
              <a:rPr lang="en-US" dirty="0" smtClean="0"/>
              <a:t> so that:</a:t>
            </a:r>
            <a:endParaRPr lang="en-US" dirty="0" smtClean="0">
              <a:solidFill>
                <a:srgbClr val="A50021"/>
              </a:solidFill>
            </a:endParaRPr>
          </a:p>
          <a:p>
            <a:pPr lvl="1"/>
            <a:r>
              <a:rPr lang="en-US" dirty="0" smtClean="0"/>
              <a:t>We omit strings that we should not have matched (</a:t>
            </a:r>
            <a:r>
              <a:rPr lang="en-US" dirty="0" smtClean="0">
                <a:solidFill>
                  <a:srgbClr val="A50021"/>
                </a:solidFill>
              </a:rPr>
              <a:t>the</a:t>
            </a:r>
            <a:r>
              <a:rPr lang="en-US" dirty="0" smtClean="0"/>
              <a:t>spian, a</a:t>
            </a:r>
            <a:r>
              <a:rPr lang="en-US" dirty="0" smtClean="0">
                <a:solidFill>
                  <a:srgbClr val="A50021"/>
                </a:solidFill>
              </a:rPr>
              <a:t>the</a:t>
            </a:r>
            <a:r>
              <a:rPr lang="en-US" dirty="0" smtClean="0"/>
              <a:t>ist,)</a:t>
            </a:r>
          </a:p>
          <a:p>
            <a:pPr lvl="2"/>
            <a:r>
              <a:rPr lang="en-US" dirty="0" smtClean="0">
                <a:solidFill>
                  <a:srgbClr val="A50021"/>
                </a:solidFill>
              </a:rPr>
              <a:t>False positives (Type I)</a:t>
            </a:r>
          </a:p>
          <a:p>
            <a:pPr lvl="1"/>
            <a:r>
              <a:rPr lang="en-US" dirty="0" smtClean="0"/>
              <a:t>We include strings that we should have matched (The)</a:t>
            </a:r>
          </a:p>
          <a:p>
            <a:pPr lvl="2"/>
            <a:r>
              <a:rPr lang="en-US" dirty="0" smtClean="0">
                <a:solidFill>
                  <a:srgbClr val="A50021"/>
                </a:solidFill>
              </a:rPr>
              <a:t>False negatives (Type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NLP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5105400"/>
          </a:xfrm>
        </p:spPr>
        <p:txBody>
          <a:bodyPr/>
          <a:lstStyle/>
          <a:p>
            <a:r>
              <a:rPr lang="en-US" dirty="0" smtClean="0"/>
              <a:t>Reducing the error rate for an application often involves: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Increasing accuracy, or precision</a:t>
            </a:r>
            <a:r>
              <a:rPr lang="en-US" dirty="0" smtClean="0"/>
              <a:t>, (minimizing false positives)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Increasing coverage, or recall, </a:t>
            </a:r>
            <a:r>
              <a:rPr lang="en-US" dirty="0" smtClean="0"/>
              <a:t>(minimizing false negatives).</a:t>
            </a:r>
          </a:p>
          <a:p>
            <a:r>
              <a:rPr lang="en-US" dirty="0" smtClean="0"/>
              <a:t>These are also criteria used to </a:t>
            </a:r>
            <a:r>
              <a:rPr lang="en-US" dirty="0" smtClean="0">
                <a:solidFill>
                  <a:schemeClr val="accent2"/>
                </a:solidFill>
              </a:rPr>
              <a:t>evaluate</a:t>
            </a:r>
            <a:r>
              <a:rPr lang="en-US" dirty="0" smtClean="0"/>
              <a:t> the final version of a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regular languages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regular expression describes a language (a set of strings)</a:t>
            </a:r>
          </a:p>
          <a:p>
            <a:r>
              <a:rPr lang="en-US" sz="2800" dirty="0" smtClean="0"/>
              <a:t>Such languages can be represented in three equivalent ways.</a:t>
            </a:r>
          </a:p>
          <a:p>
            <a:pPr lvl="1"/>
            <a:r>
              <a:rPr lang="en-US" sz="2000" dirty="0" smtClean="0">
                <a:solidFill>
                  <a:srgbClr val="A50021"/>
                </a:solidFill>
              </a:rPr>
              <a:t>Regular expressions</a:t>
            </a:r>
          </a:p>
          <a:p>
            <a:pPr lvl="2"/>
            <a:r>
              <a:rPr lang="en-US" sz="1600" dirty="0" smtClean="0"/>
              <a:t>Compact textual strings</a:t>
            </a:r>
          </a:p>
          <a:p>
            <a:pPr lvl="3"/>
            <a:r>
              <a:rPr lang="en-US" sz="1400" dirty="0" smtClean="0"/>
              <a:t>Perfect for specifying patterns in programs or command-lines</a:t>
            </a:r>
          </a:p>
          <a:p>
            <a:pPr lvl="1"/>
            <a:r>
              <a:rPr lang="en-US" sz="2400" dirty="0" smtClean="0">
                <a:solidFill>
                  <a:srgbClr val="A50021"/>
                </a:solidFill>
              </a:rPr>
              <a:t>Finite state automata</a:t>
            </a:r>
            <a:endParaRPr lang="en-US" sz="2400" dirty="0" smtClean="0"/>
          </a:p>
          <a:p>
            <a:pPr lvl="2"/>
            <a:r>
              <a:rPr lang="en-US" sz="2000" dirty="0" smtClean="0"/>
              <a:t>Graphs</a:t>
            </a:r>
          </a:p>
          <a:p>
            <a:pPr lvl="1"/>
            <a:r>
              <a:rPr lang="en-US" sz="2400" dirty="0" smtClean="0">
                <a:solidFill>
                  <a:srgbClr val="A50021"/>
                </a:solidFill>
              </a:rPr>
              <a:t>Regular grammars</a:t>
            </a:r>
            <a:endParaRPr lang="en-US" sz="2400" dirty="0" smtClean="0"/>
          </a:p>
          <a:p>
            <a:pPr lvl="2"/>
            <a:r>
              <a:rPr lang="en-US" sz="2000" dirty="0" smtClean="0"/>
              <a:t>Rules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FSAs as Graphs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57298"/>
            <a:ext cx="8162925" cy="41599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We’ll focus on sheep talk…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Courier New" pitchFamily="1" charset="0"/>
              </a:rPr>
              <a:t>/baa+!/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Note the convention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lvl="3">
              <a:lnSpc>
                <a:spcPct val="90000"/>
              </a:lnSpc>
            </a:pPr>
            <a:r>
              <a:rPr lang="en-US" sz="1600" dirty="0" err="1" smtClean="0">
                <a:solidFill>
                  <a:schemeClr val="accent2"/>
                </a:solidFill>
              </a:rPr>
              <a:t>Regex</a:t>
            </a:r>
            <a:r>
              <a:rPr lang="en-US" sz="1600" dirty="0" smtClean="0">
                <a:solidFill>
                  <a:schemeClr val="accent2"/>
                </a:solidFill>
              </a:rPr>
              <a:t> delimited by forward slashes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Other things to note: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+ is a quantifier (one or more of the symbol </a:t>
            </a:r>
            <a:r>
              <a:rPr lang="en-US" dirty="0" smtClean="0">
                <a:solidFill>
                  <a:schemeClr val="accent2"/>
                </a:solidFill>
              </a:rPr>
              <a:t>immediately on </a:t>
            </a:r>
            <a:r>
              <a:rPr lang="en-US" dirty="0" smtClean="0">
                <a:solidFill>
                  <a:schemeClr val="accent2"/>
                </a:solidFill>
              </a:rPr>
              <a:t>the left)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graph in this sense is simply: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set of nodes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set of edges connecting them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Edges can have labels</a:t>
            </a:r>
          </a:p>
          <a:p>
            <a:pPr lvl="2"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31751" name="Picture 50" descr="baa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6543675" cy="13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Sheep FSA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36688"/>
            <a:ext cx="8610600" cy="5040312"/>
          </a:xfrm>
        </p:spPr>
        <p:txBody>
          <a:bodyPr/>
          <a:lstStyle/>
          <a:p>
            <a:r>
              <a:rPr lang="en-US" dirty="0" smtClean="0"/>
              <a:t>We can say the following things about this machine</a:t>
            </a:r>
          </a:p>
          <a:p>
            <a:pPr lvl="1"/>
            <a:r>
              <a:rPr lang="en-US" sz="2000" dirty="0" smtClean="0"/>
              <a:t>It has 5 states</a:t>
            </a:r>
          </a:p>
          <a:p>
            <a:pPr lvl="1"/>
            <a:r>
              <a:rPr lang="en-US" sz="2400" dirty="0" smtClean="0">
                <a:solidFill>
                  <a:srgbClr val="A50021"/>
                </a:solidFill>
              </a:rPr>
              <a:t>b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A50021"/>
                </a:solidFill>
              </a:rPr>
              <a:t>a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A50021"/>
                </a:solidFill>
              </a:rPr>
              <a:t>!</a:t>
            </a:r>
            <a:r>
              <a:rPr lang="en-US" sz="2400" dirty="0" smtClean="0"/>
              <a:t> are in its alphabet</a:t>
            </a:r>
          </a:p>
          <a:p>
            <a:pPr lvl="1"/>
            <a:r>
              <a:rPr lang="en-US" sz="2400" dirty="0" smtClean="0"/>
              <a:t>q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is the </a:t>
            </a:r>
            <a:r>
              <a:rPr lang="en-US" sz="2400" dirty="0" smtClean="0">
                <a:solidFill>
                  <a:srgbClr val="FF0000"/>
                </a:solidFill>
              </a:rPr>
              <a:t>start</a:t>
            </a:r>
            <a:r>
              <a:rPr lang="en-US" sz="2400" dirty="0" smtClean="0"/>
              <a:t> state</a:t>
            </a:r>
          </a:p>
          <a:p>
            <a:pPr lvl="1"/>
            <a:r>
              <a:rPr lang="en-US" sz="2400" dirty="0" smtClean="0"/>
              <a:t>q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is an </a:t>
            </a:r>
            <a:r>
              <a:rPr lang="en-US" sz="2400" dirty="0" smtClean="0">
                <a:solidFill>
                  <a:srgbClr val="FF0000"/>
                </a:solidFill>
              </a:rPr>
              <a:t>accept</a:t>
            </a:r>
            <a:r>
              <a:rPr lang="en-US" sz="2400" dirty="0" smtClean="0"/>
              <a:t> state</a:t>
            </a:r>
          </a:p>
          <a:p>
            <a:pPr lvl="1"/>
            <a:r>
              <a:rPr lang="en-US" sz="2400" dirty="0" smtClean="0"/>
              <a:t>It has 5 </a:t>
            </a:r>
            <a:r>
              <a:rPr lang="en-US" sz="2400" dirty="0" smtClean="0">
                <a:solidFill>
                  <a:srgbClr val="FF0000"/>
                </a:solidFill>
              </a:rPr>
              <a:t>transitions</a:t>
            </a:r>
          </a:p>
        </p:txBody>
      </p:sp>
      <p:pic>
        <p:nvPicPr>
          <p:cNvPr id="32775" name="Picture 42" descr="baa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181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turing</a:t>
            </a:r>
            <a:r>
              <a:rPr lang="en-GB" dirty="0" smtClean="0"/>
              <a:t> test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1	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Note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2650" y="1570038"/>
            <a:ext cx="7585075" cy="4732337"/>
          </a:xfrm>
        </p:spPr>
        <p:txBody>
          <a:bodyPr/>
          <a:lstStyle/>
          <a:p>
            <a:r>
              <a:rPr lang="en-US" dirty="0" smtClean="0"/>
              <a:t>There are other machines that correspond to this same language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Times" pitchFamily="1" charset="0"/>
              <a:buNone/>
            </a:pPr>
            <a:endParaRPr lang="en-US" sz="2800" dirty="0" smtClean="0"/>
          </a:p>
          <a:p>
            <a:pPr>
              <a:buFont typeface="Times" pitchFamily="1" charset="0"/>
              <a:buNone/>
            </a:pPr>
            <a:endParaRPr lang="en-US" sz="2800" dirty="0" smtClean="0"/>
          </a:p>
          <a:p>
            <a:pPr>
              <a:buFont typeface="Times" pitchFamily="1" charset="0"/>
              <a:buNone/>
            </a:pPr>
            <a:endParaRPr lang="en-US" sz="2800" dirty="0" smtClean="0"/>
          </a:p>
          <a:p>
            <a:r>
              <a:rPr lang="en-US" dirty="0" smtClean="0"/>
              <a:t>More on this one later</a:t>
            </a:r>
            <a:endParaRPr lang="en-US" sz="2800" dirty="0" smtClean="0"/>
          </a:p>
        </p:txBody>
      </p:sp>
      <p:pic>
        <p:nvPicPr>
          <p:cNvPr id="33799" name="Picture 42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Formally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en-US" dirty="0" smtClean="0"/>
              <a:t>You can specify an FSA by enumerating the following things.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The set of states: Q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finite alphabet: </a:t>
            </a:r>
            <a:r>
              <a:rPr lang="el-GR" dirty="0" smtClean="0">
                <a:solidFill>
                  <a:schemeClr val="accent2"/>
                </a:solidFill>
                <a:latin typeface="Lucida Grande" pitchFamily="1" charset="0"/>
              </a:rPr>
              <a:t>Σ</a:t>
            </a:r>
            <a:endParaRPr lang="en-GB" dirty="0" smtClean="0">
              <a:solidFill>
                <a:schemeClr val="accent2"/>
              </a:solidFill>
              <a:latin typeface="Lucida Grande" pitchFamily="1" charset="0"/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start state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set of accept/final states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transition function</a:t>
            </a:r>
          </a:p>
          <a:p>
            <a:pPr lvl="2"/>
            <a:r>
              <a:rPr lang="en-US" dirty="0" smtClean="0"/>
              <a:t>Tells us which state(s) we can go to next, based on which state we’re in now, and what symbol we’ve seen last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Alphabets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our purposes </a:t>
            </a:r>
            <a:r>
              <a:rPr lang="en-US" i="1" dirty="0" smtClean="0">
                <a:solidFill>
                  <a:srgbClr val="A50021"/>
                </a:solidFill>
              </a:rPr>
              <a:t>alphabet</a:t>
            </a:r>
            <a:r>
              <a:rPr lang="en-US" dirty="0" smtClean="0"/>
              <a:t> means a finite set of symbols in the input.</a:t>
            </a:r>
          </a:p>
          <a:p>
            <a:endParaRPr lang="en-US" dirty="0" smtClean="0"/>
          </a:p>
          <a:p>
            <a:r>
              <a:rPr lang="en-US" dirty="0" smtClean="0"/>
              <a:t>These symbols can be anything</a:t>
            </a:r>
          </a:p>
          <a:p>
            <a:pPr lvl="1"/>
            <a:r>
              <a:rPr lang="en-US" dirty="0" smtClean="0"/>
              <a:t>Letters of the alphabet</a:t>
            </a:r>
          </a:p>
          <a:p>
            <a:pPr lvl="1"/>
            <a:r>
              <a:rPr lang="en-US" dirty="0" smtClean="0"/>
              <a:t>Whole words</a:t>
            </a:r>
          </a:p>
          <a:p>
            <a:pPr lvl="1"/>
            <a:r>
              <a:rPr lang="en-US" dirty="0" smtClean="0"/>
              <a:t>Morphemes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Yet Another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3657600" cy="4525963"/>
          </a:xfrm>
        </p:spPr>
        <p:txBody>
          <a:bodyPr/>
          <a:lstStyle/>
          <a:p>
            <a:r>
              <a:rPr lang="en-US" sz="2800" smtClean="0"/>
              <a:t>The guts of an FSA can  ultimately be represented as tables</a:t>
            </a:r>
          </a:p>
          <a:p>
            <a:pPr>
              <a:buFont typeface="Times" pitchFamily="1" charset="0"/>
              <a:buNone/>
            </a:pPr>
            <a:endParaRPr lang="en-US" sz="2800" smtClean="0"/>
          </a:p>
        </p:txBody>
      </p:sp>
      <p:pic>
        <p:nvPicPr>
          <p:cNvPr id="37895" name="Picture 137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51816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453" name="Group 509"/>
          <p:cNvGraphicFramePr>
            <a:graphicFrameLocks noGrp="1"/>
          </p:cNvGraphicFramePr>
          <p:nvPr/>
        </p:nvGraphicFramePr>
        <p:xfrm>
          <a:off x="4876800" y="1905000"/>
          <a:ext cx="3810000" cy="3108960"/>
        </p:xfrm>
        <a:graphic>
          <a:graphicData uri="http://schemas.openxmlformats.org/drawingml/2006/table">
            <a:tbl>
              <a:tblPr/>
              <a:tblGrid>
                <a:gridCol w="1143000"/>
                <a:gridCol w="533400"/>
                <a:gridCol w="838200"/>
                <a:gridCol w="685800"/>
                <a:gridCol w="609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!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sym typeface="Symbol" pitchFamily="1" charset="2"/>
                        </a:rPr>
                        <a:t>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2,3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6" name="Text Box 510"/>
          <p:cNvSpPr txBox="1">
            <a:spLocks noChangeArrowheads="1"/>
          </p:cNvSpPr>
          <p:nvPr/>
        </p:nvSpPr>
        <p:spPr bwMode="auto">
          <a:xfrm>
            <a:off x="1965325" y="35210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  <a:latin typeface="Bradley Hand ITC TT-Bold" pitchFamily="1" charset="0"/>
            </a:endParaRPr>
          </a:p>
        </p:txBody>
      </p:sp>
      <p:sp>
        <p:nvSpPr>
          <p:cNvPr id="37937" name="AutoShape 512"/>
          <p:cNvSpPr>
            <a:spLocks noChangeArrowheads="1"/>
          </p:cNvSpPr>
          <p:nvPr/>
        </p:nvSpPr>
        <p:spPr bwMode="auto">
          <a:xfrm>
            <a:off x="3886200" y="31242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" name="Group 514"/>
          <p:cNvGrpSpPr>
            <a:grpSpLocks/>
          </p:cNvGrpSpPr>
          <p:nvPr/>
        </p:nvGrpSpPr>
        <p:grpSpPr bwMode="auto">
          <a:xfrm>
            <a:off x="1905000" y="3276600"/>
            <a:ext cx="4724400" cy="1358900"/>
            <a:chOff x="1200" y="2064"/>
            <a:chExt cx="2976" cy="856"/>
          </a:xfrm>
        </p:grpSpPr>
        <p:sp>
          <p:nvSpPr>
            <p:cNvPr id="37939" name="Text Box 511"/>
            <p:cNvSpPr txBox="1">
              <a:spLocks noChangeArrowheads="1"/>
            </p:cNvSpPr>
            <p:nvPr/>
          </p:nvSpPr>
          <p:spPr bwMode="auto">
            <a:xfrm>
              <a:off x="1200" y="2400"/>
              <a:ext cx="1392" cy="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If you’re in state 1 and you’re looking at an a, go to state 2</a:t>
              </a:r>
            </a:p>
          </p:txBody>
        </p:sp>
        <p:cxnSp>
          <p:nvCxnSpPr>
            <p:cNvPr id="37940" name="AutoShape 513"/>
            <p:cNvCxnSpPr>
              <a:cxnSpLocks noChangeShapeType="1"/>
            </p:cNvCxnSpPr>
            <p:nvPr/>
          </p:nvCxnSpPr>
          <p:spPr bwMode="auto">
            <a:xfrm flipV="1">
              <a:off x="2592" y="2064"/>
              <a:ext cx="1584" cy="57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525963"/>
          </a:xfrm>
        </p:spPr>
        <p:txBody>
          <a:bodyPr/>
          <a:lstStyle/>
          <a:p>
            <a:r>
              <a:rPr lang="en-US" dirty="0" smtClean="0"/>
              <a:t>Three equivalent definitions of recognition:</a:t>
            </a:r>
          </a:p>
          <a:p>
            <a:pPr lvl="1"/>
            <a:r>
              <a:rPr lang="en-US" dirty="0" smtClean="0"/>
              <a:t>the process of determining if a string should be </a:t>
            </a:r>
            <a:r>
              <a:rPr lang="en-US" dirty="0" smtClean="0">
                <a:solidFill>
                  <a:srgbClr val="FF0000"/>
                </a:solidFill>
              </a:rPr>
              <a:t>accepted </a:t>
            </a:r>
            <a:r>
              <a:rPr lang="en-US" dirty="0" smtClean="0"/>
              <a:t>by a machine</a:t>
            </a:r>
          </a:p>
          <a:p>
            <a:pPr lvl="1"/>
            <a:r>
              <a:rPr lang="en-US" dirty="0" smtClean="0"/>
              <a:t>the process of determining if a string is </a:t>
            </a:r>
            <a:r>
              <a:rPr lang="en-US" dirty="0" smtClean="0">
                <a:solidFill>
                  <a:srgbClr val="FF0000"/>
                </a:solidFill>
              </a:rPr>
              <a:t>in the language</a:t>
            </a:r>
            <a:r>
              <a:rPr lang="en-US" dirty="0" smtClean="0"/>
              <a:t> we’re defining with the machine</a:t>
            </a:r>
          </a:p>
          <a:p>
            <a:pPr lvl="1"/>
            <a:r>
              <a:rPr lang="en-US" dirty="0" smtClean="0"/>
              <a:t>The process of determining if a regular expression </a:t>
            </a:r>
            <a:r>
              <a:rPr lang="en-US" dirty="0" smtClean="0">
                <a:solidFill>
                  <a:srgbClr val="FF0000"/>
                </a:solidFill>
              </a:rPr>
              <a:t>matches</a:t>
            </a:r>
            <a:r>
              <a:rPr lang="en-US" dirty="0" smtClean="0"/>
              <a:t> a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148638" cy="5257800"/>
          </a:xfrm>
        </p:spPr>
        <p:txBody>
          <a:bodyPr/>
          <a:lstStyle/>
          <a:p>
            <a:r>
              <a:rPr lang="en-US" sz="2800" dirty="0" smtClean="0"/>
              <a:t>Remember Turing?</a:t>
            </a:r>
          </a:p>
          <a:p>
            <a:r>
              <a:rPr lang="en-US" sz="2800" dirty="0" smtClean="0"/>
              <a:t>We can represent the recognition process using a tape.</a:t>
            </a:r>
          </a:p>
          <a:p>
            <a:r>
              <a:rPr lang="en-US" sz="2800" dirty="0" smtClean="0"/>
              <a:t>The cells on the tape consist of the symbol sequence that form the “input” we’re trying to </a:t>
            </a:r>
            <a:r>
              <a:rPr lang="en-US" sz="2800" dirty="0" err="1" smtClean="0"/>
              <a:t>recognise</a:t>
            </a:r>
            <a:r>
              <a:rPr lang="en-US" sz="2800" dirty="0" smtClean="0"/>
              <a:t>.</a:t>
            </a:r>
          </a:p>
        </p:txBody>
      </p:sp>
      <p:pic>
        <p:nvPicPr>
          <p:cNvPr id="39943" name="Picture 32" descr="cel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05306"/>
            <a:ext cx="65325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Recognition: basic algorithm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5114948"/>
          </a:xfrm>
        </p:spPr>
        <p:txBody>
          <a:bodyPr/>
          <a:lstStyle/>
          <a:p>
            <a:r>
              <a:rPr lang="en-US" dirty="0" smtClean="0"/>
              <a:t>Start in the start state</a:t>
            </a:r>
          </a:p>
          <a:p>
            <a:r>
              <a:rPr lang="en-US" dirty="0" smtClean="0"/>
              <a:t>Examine the current input</a:t>
            </a:r>
          </a:p>
          <a:p>
            <a:r>
              <a:rPr lang="en-US" dirty="0" smtClean="0"/>
              <a:t>Consult the table to identify the next state</a:t>
            </a:r>
          </a:p>
          <a:p>
            <a:r>
              <a:rPr lang="en-US" dirty="0" smtClean="0"/>
              <a:t>Go to the new state and update the tape pointer.</a:t>
            </a:r>
          </a:p>
          <a:p>
            <a:r>
              <a:rPr lang="en-US" dirty="0" smtClean="0"/>
              <a:t>…Until you run out of tape.</a:t>
            </a:r>
          </a:p>
          <a:p>
            <a:endParaRPr lang="en-US" dirty="0" smtClean="0"/>
          </a:p>
          <a:p>
            <a:r>
              <a:rPr lang="en-US" dirty="0" smtClean="0"/>
              <a:t>This is the basic procedure followed by a </a:t>
            </a:r>
            <a:r>
              <a:rPr lang="en-US" dirty="0" smtClean="0">
                <a:solidFill>
                  <a:schemeClr val="accent2"/>
                </a:solidFill>
              </a:rPr>
              <a:t>Deterministic FSA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</a:t>
            </a:r>
            <a:r>
              <a:rPr lang="en-US" dirty="0" smtClean="0"/>
              <a:t> means that at each point in processing there is always one unique thing to do (no choices).</a:t>
            </a:r>
          </a:p>
          <a:p>
            <a:r>
              <a:rPr lang="en-US" dirty="0" smtClean="0"/>
              <a:t>Our algorithm is a simple table-driven interpreter</a:t>
            </a:r>
          </a:p>
          <a:p>
            <a:r>
              <a:rPr lang="en-US" dirty="0" smtClean="0"/>
              <a:t>Any </a:t>
            </a:r>
            <a:r>
              <a:rPr lang="en-US" dirty="0" smtClean="0">
                <a:solidFill>
                  <a:srgbClr val="FF0000"/>
                </a:solidFill>
              </a:rPr>
              <a:t>unambiguous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regular language can be processed by this algorithm.</a:t>
            </a:r>
          </a:p>
          <a:p>
            <a:pPr lvl="1"/>
            <a:r>
              <a:rPr lang="en-US" dirty="0" smtClean="0">
                <a:solidFill>
                  <a:srgbClr val="A50021"/>
                </a:solidFill>
              </a:rPr>
              <a:t>To change the machine, you simply change the table.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29680" cy="4114800"/>
          </a:xfrm>
        </p:spPr>
        <p:txBody>
          <a:bodyPr/>
          <a:lstStyle/>
          <a:p>
            <a:r>
              <a:rPr lang="en-US" dirty="0" smtClean="0"/>
              <a:t>So what happens when we search for/match strings in a text editor?</a:t>
            </a:r>
          </a:p>
          <a:p>
            <a:pPr lvl="1"/>
            <a:r>
              <a:rPr lang="en-US" dirty="0" smtClean="0"/>
              <a:t>The editor translates the regular expression into an FSA  (a table) and </a:t>
            </a:r>
          </a:p>
          <a:p>
            <a:pPr lvl="1"/>
            <a:r>
              <a:rPr lang="en-US" dirty="0" smtClean="0"/>
              <a:t>It passes the table and the string to an interpreter that implement this algorithm.</a:t>
            </a:r>
            <a:endParaRPr lang="en-US" dirty="0" smtClean="0">
              <a:solidFill>
                <a:srgbClr val="CC00CC"/>
              </a:solidFill>
            </a:endParaRPr>
          </a:p>
          <a:p>
            <a:pPr>
              <a:buFont typeface="Times" pitchFamily="1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Recognition as Search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25650"/>
            <a:ext cx="8534400" cy="4073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You can view this algorithm as a kind of </a:t>
            </a:r>
            <a:r>
              <a:rPr lang="en-US" i="1" dirty="0" smtClean="0">
                <a:solidFill>
                  <a:schemeClr val="accent2"/>
                </a:solidFill>
              </a:rPr>
              <a:t>state-space search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States are pairings of tape positions and state numbers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Operators are compiled into the table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Goal state is a pairing with the end of tape position and a final accept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Alan Turing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Turing (1912-1954)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Mathematician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Famous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groundbreaking work in statistics;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code-breaking (at Bletchley Park, in WWII);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developing the first formal definition of “computation”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the difference between these two?</a:t>
            </a:r>
            <a:endParaRPr lang="en-GB" dirty="0"/>
          </a:p>
        </p:txBody>
      </p:sp>
      <p:pic>
        <p:nvPicPr>
          <p:cNvPr id="4" name="Picture 42" descr="baa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3072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148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1"/>
          </a:xfrm>
        </p:spPr>
        <p:txBody>
          <a:bodyPr/>
          <a:lstStyle/>
          <a:p>
            <a:r>
              <a:rPr lang="en-GB" dirty="0" smtClean="0"/>
              <a:t>This automaton is deterministic</a:t>
            </a:r>
          </a:p>
          <a:p>
            <a:r>
              <a:rPr lang="en-GB" dirty="0" smtClean="0"/>
              <a:t>If we’re in any state, and we see a given input, there’s only one place to go next (or else we fail).</a:t>
            </a:r>
          </a:p>
        </p:txBody>
      </p:sp>
      <p:pic>
        <p:nvPicPr>
          <p:cNvPr id="5" name="Picture 42" descr="baa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63072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Non-Determinism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1"/>
          </a:xfrm>
        </p:spPr>
        <p:txBody>
          <a:bodyPr/>
          <a:lstStyle/>
          <a:p>
            <a:r>
              <a:rPr lang="en-GB" dirty="0" smtClean="0"/>
              <a:t>This automaton is non-deterministic</a:t>
            </a:r>
          </a:p>
          <a:p>
            <a:r>
              <a:rPr lang="en-GB" dirty="0" smtClean="0"/>
              <a:t>If we’re in state 2, and we see an “a”, we can go back to state 2, or move to state 3.</a:t>
            </a:r>
          </a:p>
        </p:txBody>
      </p:sp>
      <p:pic>
        <p:nvPicPr>
          <p:cNvPr id="6" name="Picture 74" descr="baa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Determinism vs. Non-Determinism</a:t>
            </a:r>
          </a:p>
        </p:txBody>
      </p:sp>
      <p:pic>
        <p:nvPicPr>
          <p:cNvPr id="46086" name="Picture 73" descr="baa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4" descr="baa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Non-Determinism cont.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another technique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Epsilon</a:t>
            </a:r>
            <a:r>
              <a:rPr lang="en-US" dirty="0" smtClean="0"/>
              <a:t> transitions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Key point: these transitions do not examine or advance the tape during recognition</a:t>
            </a:r>
            <a:endParaRPr lang="el-GR" dirty="0" smtClean="0">
              <a:solidFill>
                <a:schemeClr val="accent2"/>
              </a:solidFill>
            </a:endParaRPr>
          </a:p>
        </p:txBody>
      </p:sp>
      <p:sp>
        <p:nvSpPr>
          <p:cNvPr id="47111" name="Text Box 37"/>
          <p:cNvSpPr txBox="1">
            <a:spLocks noChangeArrowheads="1"/>
          </p:cNvSpPr>
          <p:nvPr/>
        </p:nvSpPr>
        <p:spPr bwMode="auto">
          <a:xfrm>
            <a:off x="5029200" y="4038600"/>
            <a:ext cx="18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l-GR" b="1">
              <a:solidFill>
                <a:schemeClr val="tx1"/>
              </a:solidFill>
              <a:latin typeface="Times New Roman" pitchFamily="1" charset="0"/>
            </a:endParaRPr>
          </a:p>
          <a:p>
            <a:endParaRPr lang="en-US">
              <a:solidFill>
                <a:schemeClr val="tx1"/>
              </a:solidFill>
              <a:latin typeface="Times New Roman" pitchFamily="1" charset="0"/>
            </a:endParaRPr>
          </a:p>
        </p:txBody>
      </p:sp>
      <p:pic>
        <p:nvPicPr>
          <p:cNvPr id="47112" name="Picture 39" descr="baa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19600"/>
            <a:ext cx="5638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Equivalence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19200"/>
            <a:ext cx="8015287" cy="5083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Non-deterministic machines can always be converted to deterministic ones.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 non-deterministic and deterministic FSAs are essentially equivalent in terms of the languages that they can </a:t>
            </a:r>
            <a:r>
              <a:rPr lang="en-US" dirty="0" err="1" smtClean="0"/>
              <a:t>characterise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 Recognition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Two basic approaches (used in all major implementations of regular </a:t>
            </a:r>
            <a:r>
              <a:rPr lang="en-US" dirty="0" smtClean="0"/>
              <a:t>expressions)</a:t>
            </a:r>
            <a:endParaRPr lang="en-US" dirty="0" smtClean="0"/>
          </a:p>
          <a:p>
            <a:pPr marL="990600" lvl="1" indent="-533400">
              <a:buFont typeface="Arial" charset="0"/>
              <a:buAutoNum type="arabicPeriod"/>
            </a:pPr>
            <a:r>
              <a:rPr lang="en-US" dirty="0" smtClean="0"/>
              <a:t>Either take a ND machine and convert it to a D machine and then do recognition with that.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dirty="0" smtClean="0"/>
              <a:t>Or explicitly manage the process of recognition as a state-space search (leaving the machine as is).</a:t>
            </a:r>
          </a:p>
          <a:p>
            <a:pPr marL="990600" lvl="1" indent="-5334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763000" cy="1143000"/>
          </a:xfrm>
        </p:spPr>
        <p:txBody>
          <a:bodyPr/>
          <a:lstStyle/>
          <a:p>
            <a:r>
              <a:rPr lang="en-US" smtClean="0"/>
              <a:t>Non-Deterministic Recognition: Search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158163" cy="4857155"/>
          </a:xfrm>
        </p:spPr>
        <p:txBody>
          <a:bodyPr/>
          <a:lstStyle/>
          <a:p>
            <a:r>
              <a:rPr lang="en-US" sz="2800" dirty="0" smtClean="0"/>
              <a:t>In a ND FSA </a:t>
            </a:r>
            <a:r>
              <a:rPr lang="en-US" sz="2800" dirty="0" smtClean="0">
                <a:solidFill>
                  <a:schemeClr val="accent2"/>
                </a:solidFill>
              </a:rPr>
              <a:t>there exists at least one path </a:t>
            </a:r>
            <a:r>
              <a:rPr lang="en-US" sz="2800" dirty="0" smtClean="0"/>
              <a:t>through the machine for a string that is in the language defined by the machine.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But not all paths </a:t>
            </a:r>
            <a:r>
              <a:rPr lang="en-US" sz="2800" dirty="0" smtClean="0"/>
              <a:t>directed through the machine for an accept string lead to an accept state.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No paths </a:t>
            </a:r>
            <a:r>
              <a:rPr lang="en-US" sz="2800" dirty="0" smtClean="0"/>
              <a:t>through the machine lead to an accept state for a string not in the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066800"/>
          </a:xfrm>
        </p:spPr>
        <p:txBody>
          <a:bodyPr/>
          <a:lstStyle/>
          <a:p>
            <a:r>
              <a:rPr lang="en-US" smtClean="0"/>
              <a:t>Non-Deterministic Recognition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smtClean="0">
                <a:solidFill>
                  <a:schemeClr val="accent2"/>
                </a:solidFill>
              </a:rPr>
              <a:t>success</a:t>
            </a:r>
            <a:r>
              <a:rPr lang="en-US" dirty="0" smtClean="0"/>
              <a:t> in non-deterministic recognition occurs when a path is found through the machine that ends in an </a:t>
            </a:r>
            <a:r>
              <a:rPr lang="en-US" dirty="0" smtClean="0"/>
              <a:t>accept state.</a:t>
            </a: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Failure</a:t>
            </a:r>
            <a:r>
              <a:rPr lang="en-US" dirty="0" smtClean="0"/>
              <a:t> occurs when </a:t>
            </a:r>
            <a:r>
              <a:rPr lang="en-US" dirty="0" smtClean="0">
                <a:solidFill>
                  <a:srgbClr val="A50021"/>
                </a:solidFill>
              </a:rPr>
              <a:t>all</a:t>
            </a:r>
            <a:r>
              <a:rPr lang="en-US" dirty="0" smtClean="0"/>
              <a:t> of the possible paths for a given string lead to failure.</a:t>
            </a:r>
          </a:p>
          <a:p>
            <a:pPr>
              <a:buFont typeface="Times" pitchFamily="1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2230" name="Film"/>
          <p:cNvSpPr>
            <a:spLocks noEditPoints="1" noChangeArrowheads="1"/>
          </p:cNvSpPr>
          <p:nvPr/>
        </p:nvSpPr>
        <p:spPr bwMode="auto">
          <a:xfrm rot="-5400000">
            <a:off x="2687638" y="3568700"/>
            <a:ext cx="1285875" cy="2828925"/>
          </a:xfrm>
          <a:custGeom>
            <a:avLst/>
            <a:gdLst>
              <a:gd name="T0" fmla="*/ 0 w 21600"/>
              <a:gd name="T1" fmla="*/ 0 h 21600"/>
              <a:gd name="T2" fmla="*/ 642938 w 21600"/>
              <a:gd name="T3" fmla="*/ 0 h 21600"/>
              <a:gd name="T4" fmla="*/ 1285875 w 21600"/>
              <a:gd name="T5" fmla="*/ 0 h 21600"/>
              <a:gd name="T6" fmla="*/ 1285875 w 21600"/>
              <a:gd name="T7" fmla="*/ 1414462 h 21600"/>
              <a:gd name="T8" fmla="*/ 1285875 w 21600"/>
              <a:gd name="T9" fmla="*/ 2828925 h 21600"/>
              <a:gd name="T10" fmla="*/ 642938 w 21600"/>
              <a:gd name="T11" fmla="*/ 2828925 h 21600"/>
              <a:gd name="T12" fmla="*/ 0 w 21600"/>
              <a:gd name="T13" fmla="*/ 2828925 h 21600"/>
              <a:gd name="T14" fmla="*/ 0 w 21600"/>
              <a:gd name="T15" fmla="*/ 14144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GB"/>
          </a:p>
        </p:txBody>
      </p:sp>
      <p:sp>
        <p:nvSpPr>
          <p:cNvPr id="52231" name="Film"/>
          <p:cNvSpPr>
            <a:spLocks noEditPoints="1" noChangeArrowheads="1"/>
          </p:cNvSpPr>
          <p:nvPr/>
        </p:nvSpPr>
        <p:spPr bwMode="auto">
          <a:xfrm rot="-5400000">
            <a:off x="5495925" y="3571875"/>
            <a:ext cx="1285875" cy="2828925"/>
          </a:xfrm>
          <a:custGeom>
            <a:avLst/>
            <a:gdLst>
              <a:gd name="T0" fmla="*/ 0 w 21600"/>
              <a:gd name="T1" fmla="*/ 0 h 21600"/>
              <a:gd name="T2" fmla="*/ 642938 w 21600"/>
              <a:gd name="T3" fmla="*/ 0 h 21600"/>
              <a:gd name="T4" fmla="*/ 1285875 w 21600"/>
              <a:gd name="T5" fmla="*/ 0 h 21600"/>
              <a:gd name="T6" fmla="*/ 1285875 w 21600"/>
              <a:gd name="T7" fmla="*/ 1414462 h 21600"/>
              <a:gd name="T8" fmla="*/ 1285875 w 21600"/>
              <a:gd name="T9" fmla="*/ 2828925 h 21600"/>
              <a:gd name="T10" fmla="*/ 642938 w 21600"/>
              <a:gd name="T11" fmla="*/ 2828925 h 21600"/>
              <a:gd name="T12" fmla="*/ 0 w 21600"/>
              <a:gd name="T13" fmla="*/ 2828925 h 21600"/>
              <a:gd name="T14" fmla="*/ 0 w 21600"/>
              <a:gd name="T15" fmla="*/ 14144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GB"/>
          </a:p>
        </p:txBody>
      </p:sp>
      <p:sp>
        <p:nvSpPr>
          <p:cNvPr id="52232" name="Text Box 40"/>
          <p:cNvSpPr txBox="1">
            <a:spLocks noChangeArrowheads="1"/>
          </p:cNvSpPr>
          <p:nvPr/>
        </p:nvSpPr>
        <p:spPr bwMode="auto">
          <a:xfrm>
            <a:off x="2219325" y="471963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mic Sans MS" pitchFamily="1" charset="0"/>
              </a:rPr>
              <a:t>b</a:t>
            </a:r>
          </a:p>
        </p:txBody>
      </p:sp>
      <p:sp>
        <p:nvSpPr>
          <p:cNvPr id="52233" name="Text Box 41"/>
          <p:cNvSpPr txBox="1">
            <a:spLocks noChangeArrowheads="1"/>
          </p:cNvSpPr>
          <p:nvPr/>
        </p:nvSpPr>
        <p:spPr bwMode="auto">
          <a:xfrm>
            <a:off x="3130550" y="4719638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mic Sans MS" pitchFamily="1" charset="0"/>
              </a:rPr>
              <a:t>a</a:t>
            </a:r>
          </a:p>
        </p:txBody>
      </p:sp>
      <p:sp>
        <p:nvSpPr>
          <p:cNvPr id="52234" name="Text Box 42"/>
          <p:cNvSpPr txBox="1">
            <a:spLocks noChangeArrowheads="1"/>
          </p:cNvSpPr>
          <p:nvPr/>
        </p:nvSpPr>
        <p:spPr bwMode="auto">
          <a:xfrm>
            <a:off x="4116388" y="4721225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mic Sans MS" pitchFamily="1" charset="0"/>
              </a:rPr>
              <a:t>a</a:t>
            </a:r>
          </a:p>
        </p:txBody>
      </p:sp>
      <p:sp>
        <p:nvSpPr>
          <p:cNvPr id="52235" name="Text Box 43"/>
          <p:cNvSpPr txBox="1">
            <a:spLocks noChangeArrowheads="1"/>
          </p:cNvSpPr>
          <p:nvPr/>
        </p:nvSpPr>
        <p:spPr bwMode="auto">
          <a:xfrm>
            <a:off x="4951413" y="4719638"/>
            <a:ext cx="36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mic Sans MS" pitchFamily="1" charset="0"/>
              </a:rPr>
              <a:t>a</a:t>
            </a:r>
          </a:p>
        </p:txBody>
      </p:sp>
      <p:sp>
        <p:nvSpPr>
          <p:cNvPr id="52236" name="Text Box 44"/>
          <p:cNvSpPr txBox="1">
            <a:spLocks noChangeArrowheads="1"/>
          </p:cNvSpPr>
          <p:nvPr/>
        </p:nvSpPr>
        <p:spPr bwMode="auto">
          <a:xfrm>
            <a:off x="5938838" y="4719638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!</a:t>
            </a:r>
          </a:p>
        </p:txBody>
      </p:sp>
      <p:sp>
        <p:nvSpPr>
          <p:cNvPr id="52237" name="Text Box 45"/>
          <p:cNvSpPr txBox="1">
            <a:spLocks noChangeArrowheads="1"/>
          </p:cNvSpPr>
          <p:nvPr/>
        </p:nvSpPr>
        <p:spPr bwMode="auto">
          <a:xfrm>
            <a:off x="6848475" y="471963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itchFamily="1" charset="0"/>
              </a:rPr>
              <a:t>\</a:t>
            </a:r>
          </a:p>
        </p:txBody>
      </p:sp>
      <p:sp>
        <p:nvSpPr>
          <p:cNvPr id="149550" name="Text Box 46"/>
          <p:cNvSpPr txBox="1">
            <a:spLocks noChangeArrowheads="1"/>
          </p:cNvSpPr>
          <p:nvPr/>
        </p:nvSpPr>
        <p:spPr bwMode="auto">
          <a:xfrm>
            <a:off x="1671638" y="57451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0</a:t>
            </a:r>
          </a:p>
        </p:txBody>
      </p:sp>
      <p:sp>
        <p:nvSpPr>
          <p:cNvPr id="149551" name="Text Box 47"/>
          <p:cNvSpPr txBox="1">
            <a:spLocks noChangeArrowheads="1"/>
          </p:cNvSpPr>
          <p:nvPr/>
        </p:nvSpPr>
        <p:spPr bwMode="auto">
          <a:xfrm>
            <a:off x="2751138" y="57610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1</a:t>
            </a:r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3644900" y="57451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2</a:t>
            </a:r>
          </a:p>
        </p:txBody>
      </p:sp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4648200" y="57610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2</a:t>
            </a:r>
          </a:p>
        </p:txBody>
      </p:sp>
      <p:sp>
        <p:nvSpPr>
          <p:cNvPr id="149554" name="Text Box 50"/>
          <p:cNvSpPr txBox="1">
            <a:spLocks noChangeArrowheads="1"/>
          </p:cNvSpPr>
          <p:nvPr/>
        </p:nvSpPr>
        <p:spPr bwMode="auto">
          <a:xfrm>
            <a:off x="5557838" y="57610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3</a:t>
            </a:r>
          </a:p>
        </p:txBody>
      </p:sp>
      <p:sp>
        <p:nvSpPr>
          <p:cNvPr id="149555" name="Text Box 51"/>
          <p:cNvSpPr txBox="1">
            <a:spLocks noChangeArrowheads="1"/>
          </p:cNvSpPr>
          <p:nvPr/>
        </p:nvSpPr>
        <p:spPr bwMode="auto">
          <a:xfrm>
            <a:off x="6545263" y="57610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" charset="0"/>
              </a:rPr>
              <a:t>q</a:t>
            </a:r>
            <a:r>
              <a:rPr lang="en-US" sz="2400" baseline="-25000">
                <a:solidFill>
                  <a:schemeClr val="tx1"/>
                </a:solidFill>
                <a:latin typeface="Times New Roman" pitchFamily="1" charset="0"/>
              </a:rPr>
              <a:t>4</a:t>
            </a:r>
          </a:p>
        </p:txBody>
      </p:sp>
      <p:pic>
        <p:nvPicPr>
          <p:cNvPr id="52244" name="Picture 53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543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notion of “computability”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The </a:t>
            </a:r>
            <a:r>
              <a:rPr lang="en-GB" sz="2400" i="1" smtClean="0"/>
              <a:t>Entscheidungsproblem</a:t>
            </a:r>
            <a:r>
              <a:rPr lang="en-GB" sz="2400" smtClean="0"/>
              <a:t> (“decision problem”):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Mathematics deals with truths that are certain, i.e., can be proven.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A mathematical statement (e.g. 2+2=4) needs to be proven. But sometimes, a proof is difficult to find.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Question (due to David Hilbert): is there some way of deciding, for </a:t>
            </a:r>
            <a:r>
              <a:rPr lang="en-GB" sz="2000" i="1" smtClean="0"/>
              <a:t>any</a:t>
            </a:r>
            <a:r>
              <a:rPr lang="en-GB" sz="2000" smtClean="0"/>
              <a:t> mathematical statement, whether that statement can be proven?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smtClean="0"/>
              <a:t>NB. We’re not asking whether a proof can always be found, but whether there is some way of finding out </a:t>
            </a:r>
            <a:r>
              <a:rPr lang="en-GB" sz="1800" i="1" smtClean="0"/>
              <a:t>whether</a:t>
            </a:r>
            <a:r>
              <a:rPr lang="en-GB" sz="1800" smtClean="0"/>
              <a:t> a proof can be found.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Turing: a statement is decidable iff there exists a definite, precise, mechanical way of computing it.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This is what led Turing to develop an abstract model of a “computing machine”.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3254" name="Line 3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5" name="Line 4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6" name="Line 5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8" name="Line 7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9" name="Line 8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0" name="Line 9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1" name="Line 10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2" name="Line 11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3" name="Line 12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4" name="Freeform 13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5" name="Freeform 14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6" name="Freeform 15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7" name="Freeform 16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8" name="Freeform 17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9" name="Freeform 18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0" name="Freeform 19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1" name="Freeform 20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2" name="Freeform 21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3" name="Freeform 22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4" name="Freeform 23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5" name="Freeform 24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76" name="Freeform 25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3277" name="Picture 26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4278" name="Line 3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79" name="Line 4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0" name="Line 5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1" name="Line 6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2" name="Line 7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3" name="Line 8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4" name="Line 9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5" name="Line 10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8" name="Freeform 13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9" name="Freeform 14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0" name="Freeform 15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1" name="Freeform 16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2" name="Freeform 17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3" name="Freeform 18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4" name="Freeform 19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5" name="Freeform 20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6" name="Freeform 21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7" name="Freeform 22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8" name="Freeform 23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99" name="Line 24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0" name="Line 25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1" name="Line 26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2" name="Line 27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3" name="Line 28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4" name="Line 29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5" name="Line 30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6" name="Line 31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7" name="Line 32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8" name="Line 33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09" name="Freeform 34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0" name="Freeform 35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1" name="Freeform 36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2" name="Freeform 37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3" name="Freeform 38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4" name="Freeform 39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5" name="Freeform 40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6" name="Freeform 41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7" name="Freeform 42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8" name="Freeform 43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19" name="Freeform 44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0" name="Freeform 45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1" name="Freeform 46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2" name="Line 47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3" name="Freeform 48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4" name="Line 49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5" name="Freeform 50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6" name="Line 51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7" name="Freeform 52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8" name="Line 53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29" name="Freeform 54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0" name="Line 55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1" name="Freeform 56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2" name="Line 57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3" name="Freeform 58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4" name="Line 59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5" name="Freeform 60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6" name="Line 61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7" name="Freeform 62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8" name="Line 63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39" name="Freeform 64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0" name="Line 65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1" name="Line 66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2" name="Line 67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3" name="Line 68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4" name="Line 69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5" name="Line 70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6" name="Line 71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7" name="Line 72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8" name="Freeform 73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49" name="Freeform 74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0" name="Line 75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1" name="Freeform 76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2" name="Line 77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3" name="Line 78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4" name="Line 79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5" name="Line 80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6" name="Line 81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7" name="Line 82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8" name="Line 83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59" name="Line 84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0" name="Line 85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1" name="Freeform 86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2" name="Line 87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3" name="Freeform 88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4" name="Freeform 89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5" name="Line 90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6" name="Freeform 91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67" name="Freeform 92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4368" name="Picture 94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5302" name="Line 3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3" name="Line 4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4" name="Line 5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5" name="Line 6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6" name="Line 7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7" name="Line 8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8" name="Line 9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9" name="Line 10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0" name="Line 11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1" name="Line 12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2" name="Freeform 13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3" name="Freeform 14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4" name="Freeform 15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5" name="Freeform 16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6" name="Freeform 17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7" name="Freeform 18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8" name="Freeform 19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19" name="Freeform 20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0" name="Freeform 21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1" name="Freeform 22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2" name="Freeform 23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3" name="Freeform 24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4" name="Line 25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5" name="Line 26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6" name="Line 27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7" name="Line 28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8" name="Line 29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29" name="Line 30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0" name="Line 31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1" name="Line 32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2" name="Line 33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3" name="Line 34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4" name="Freeform 35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5" name="Freeform 36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6" name="Freeform 37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7" name="Freeform 38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8" name="Freeform 39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39" name="Freeform 40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0" name="Freeform 41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1" name="Freeform 42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2" name="Freeform 43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3" name="Freeform 44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4" name="Freeform 45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5" name="Line 46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6" name="Line 47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7" name="Line 48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8" name="Line 49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49" name="Line 50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0" name="Line 51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1" name="Line 52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2" name="Line 53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3" name="Line 54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4" name="Line 55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5" name="Freeform 56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6" name="Freeform 57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7" name="Freeform 58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8" name="Freeform 59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59" name="Freeform 60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0" name="Freeform 61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1" name="Freeform 62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2" name="Freeform 63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3" name="Freeform 64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4" name="Freeform 65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5" name="Freeform 66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6" name="Freeform 67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7" name="Freeform 68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8" name="Line 69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69" name="Freeform 70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0" name="Line 71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1" name="Freeform 72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2" name="Line 73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3" name="Freeform 74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4" name="Line 75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5" name="Freeform 76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6" name="Line 77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7" name="Freeform 78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8" name="Line 79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79" name="Freeform 80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0" name="Line 81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1" name="Freeform 82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2" name="Line 83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3" name="Freeform 84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4" name="Line 85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5" name="Freeform 86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6" name="Line 87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7" name="Line 88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8" name="Line 89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89" name="Line 90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0" name="Line 91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1" name="Line 92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2" name="Line 93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3" name="Line 94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4" name="Freeform 95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5" name="Freeform 96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6" name="Line 97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7" name="Freeform 98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8" name="Line 99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99" name="Line 100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0" name="Line 101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1" name="Line 102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2" name="Line 103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3" name="Line 104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4" name="Line 105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5" name="Line 106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6" name="Line 107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7" name="Freeform 108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8" name="Line 109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09" name="Freeform 110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0" name="Freeform 111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1" name="Line 112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2" name="Freeform 113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3" name="Line 114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4" name="Freeform 115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5" name="Line 116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6" name="Freeform 117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7" name="Line 118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8" name="Freeform 119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19" name="Line 120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0" name="Freeform 121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1" name="Line 122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2" name="Freeform 123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3" name="Line 124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4" name="Freeform 125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5" name="Line 126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6" name="Freeform 127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7" name="Line 128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8" name="Freeform 129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29" name="Line 130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0" name="Line 131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1" name="Line 132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2" name="Line 133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3" name="Line 134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4" name="Line 135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5" name="Line 136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6" name="Line 137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7" name="Freeform 138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8" name="Freeform 139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39" name="Line 140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0" name="Freeform 141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1" name="Line 142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2" name="Line 143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3" name="Line 144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4" name="Line 145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5" name="Line 146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6" name="Line 147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7" name="Line 148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8" name="Line 149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49" name="Line 150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0" name="Freeform 151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1" name="Line 152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2" name="Freeform 153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3" name="Freeform 154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4" name="Line 155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5" name="Line 156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6" name="Freeform 157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7" name="Freeform 158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458" name="Freeform 159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5459" name="Picture 160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6326" name="Line 3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27" name="Line 4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28" name="Line 5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29" name="Line 6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0" name="Line 7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1" name="Line 8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2" name="Line 9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3" name="Line 10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4" name="Line 11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5" name="Line 12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6" name="Freeform 13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7" name="Freeform 14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8" name="Freeform 15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9" name="Freeform 16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0" name="Freeform 17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1" name="Freeform 18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2" name="Freeform 19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3" name="Freeform 20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4" name="Freeform 21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5" name="Freeform 22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6" name="Freeform 23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7" name="Freeform 24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8" name="Line 25"/>
          <p:cNvSpPr>
            <a:spLocks noChangeShapeType="1"/>
          </p:cNvSpPr>
          <p:nvPr/>
        </p:nvSpPr>
        <p:spPr bwMode="auto">
          <a:xfrm>
            <a:off x="1771650" y="4294188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9" name="Line 26"/>
          <p:cNvSpPr>
            <a:spLocks noChangeShapeType="1"/>
          </p:cNvSpPr>
          <p:nvPr/>
        </p:nvSpPr>
        <p:spPr bwMode="auto">
          <a:xfrm>
            <a:off x="1751013" y="4503738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0" name="Line 27"/>
          <p:cNvSpPr>
            <a:spLocks noChangeShapeType="1"/>
          </p:cNvSpPr>
          <p:nvPr/>
        </p:nvSpPr>
        <p:spPr bwMode="auto">
          <a:xfrm>
            <a:off x="19954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1" name="Line 28"/>
          <p:cNvSpPr>
            <a:spLocks noChangeShapeType="1"/>
          </p:cNvSpPr>
          <p:nvPr/>
        </p:nvSpPr>
        <p:spPr bwMode="auto">
          <a:xfrm>
            <a:off x="2286000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2" name="Line 29"/>
          <p:cNvSpPr>
            <a:spLocks noChangeShapeType="1"/>
          </p:cNvSpPr>
          <p:nvPr/>
        </p:nvSpPr>
        <p:spPr bwMode="auto">
          <a:xfrm>
            <a:off x="2568575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3" name="Line 30"/>
          <p:cNvSpPr>
            <a:spLocks noChangeShapeType="1"/>
          </p:cNvSpPr>
          <p:nvPr/>
        </p:nvSpPr>
        <p:spPr bwMode="auto">
          <a:xfrm>
            <a:off x="28590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4" name="Line 31"/>
          <p:cNvSpPr>
            <a:spLocks noChangeShapeType="1"/>
          </p:cNvSpPr>
          <p:nvPr/>
        </p:nvSpPr>
        <p:spPr bwMode="auto">
          <a:xfrm>
            <a:off x="31559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5" name="Line 32"/>
          <p:cNvSpPr>
            <a:spLocks noChangeShapeType="1"/>
          </p:cNvSpPr>
          <p:nvPr/>
        </p:nvSpPr>
        <p:spPr bwMode="auto">
          <a:xfrm>
            <a:off x="3446463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6" name="Line 33"/>
          <p:cNvSpPr>
            <a:spLocks noChangeShapeType="1"/>
          </p:cNvSpPr>
          <p:nvPr/>
        </p:nvSpPr>
        <p:spPr bwMode="auto">
          <a:xfrm>
            <a:off x="3729038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7" name="Line 34"/>
          <p:cNvSpPr>
            <a:spLocks noChangeShapeType="1"/>
          </p:cNvSpPr>
          <p:nvPr/>
        </p:nvSpPr>
        <p:spPr bwMode="auto">
          <a:xfrm>
            <a:off x="40195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8" name="Freeform 35"/>
          <p:cNvSpPr>
            <a:spLocks noEditPoints="1"/>
          </p:cNvSpPr>
          <p:nvPr/>
        </p:nvSpPr>
        <p:spPr bwMode="auto">
          <a:xfrm>
            <a:off x="2108200" y="4373563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0 h 145"/>
              <a:gd name="T6" fmla="*/ 55 w 103"/>
              <a:gd name="T7" fmla="*/ 46 h 145"/>
              <a:gd name="T8" fmla="*/ 65 w 103"/>
              <a:gd name="T9" fmla="*/ 44 h 145"/>
              <a:gd name="T10" fmla="*/ 74 w 103"/>
              <a:gd name="T11" fmla="*/ 46 h 145"/>
              <a:gd name="T12" fmla="*/ 84 w 103"/>
              <a:gd name="T13" fmla="*/ 50 h 145"/>
              <a:gd name="T14" fmla="*/ 89 w 103"/>
              <a:gd name="T15" fmla="*/ 55 h 145"/>
              <a:gd name="T16" fmla="*/ 93 w 103"/>
              <a:gd name="T17" fmla="*/ 59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101 w 103"/>
              <a:gd name="T29" fmla="*/ 110 h 145"/>
              <a:gd name="T30" fmla="*/ 97 w 103"/>
              <a:gd name="T31" fmla="*/ 118 h 145"/>
              <a:gd name="T32" fmla="*/ 91 w 103"/>
              <a:gd name="T33" fmla="*/ 126 h 145"/>
              <a:gd name="T34" fmla="*/ 85 w 103"/>
              <a:gd name="T35" fmla="*/ 133 h 145"/>
              <a:gd name="T36" fmla="*/ 80 w 103"/>
              <a:gd name="T37" fmla="*/ 137 h 145"/>
              <a:gd name="T38" fmla="*/ 72 w 103"/>
              <a:gd name="T39" fmla="*/ 141 h 145"/>
              <a:gd name="T40" fmla="*/ 65 w 103"/>
              <a:gd name="T41" fmla="*/ 143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39 h 145"/>
              <a:gd name="T50" fmla="*/ 30 w 103"/>
              <a:gd name="T51" fmla="*/ 135 h 145"/>
              <a:gd name="T52" fmla="*/ 13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5 h 145"/>
              <a:gd name="T60" fmla="*/ 10 w 103"/>
              <a:gd name="T61" fmla="*/ 12 h 145"/>
              <a:gd name="T62" fmla="*/ 8 w 103"/>
              <a:gd name="T63" fmla="*/ 8 h 145"/>
              <a:gd name="T64" fmla="*/ 6 w 103"/>
              <a:gd name="T65" fmla="*/ 6 h 145"/>
              <a:gd name="T66" fmla="*/ 4 w 103"/>
              <a:gd name="T67" fmla="*/ 6 h 145"/>
              <a:gd name="T68" fmla="*/ 0 w 103"/>
              <a:gd name="T69" fmla="*/ 4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5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0 h 145"/>
              <a:gd name="T82" fmla="*/ 40 w 103"/>
              <a:gd name="T83" fmla="*/ 124 h 145"/>
              <a:gd name="T84" fmla="*/ 40 w 103"/>
              <a:gd name="T85" fmla="*/ 129 h 145"/>
              <a:gd name="T86" fmla="*/ 44 w 103"/>
              <a:gd name="T87" fmla="*/ 133 h 145"/>
              <a:gd name="T88" fmla="*/ 49 w 103"/>
              <a:gd name="T89" fmla="*/ 137 h 145"/>
              <a:gd name="T90" fmla="*/ 55 w 103"/>
              <a:gd name="T91" fmla="*/ 137 h 145"/>
              <a:gd name="T92" fmla="*/ 61 w 103"/>
              <a:gd name="T93" fmla="*/ 137 h 145"/>
              <a:gd name="T94" fmla="*/ 65 w 103"/>
              <a:gd name="T95" fmla="*/ 135 h 145"/>
              <a:gd name="T96" fmla="*/ 68 w 103"/>
              <a:gd name="T97" fmla="*/ 129 h 145"/>
              <a:gd name="T98" fmla="*/ 70 w 103"/>
              <a:gd name="T99" fmla="*/ 124 h 145"/>
              <a:gd name="T100" fmla="*/ 72 w 103"/>
              <a:gd name="T101" fmla="*/ 110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2 h 145"/>
              <a:gd name="T108" fmla="*/ 70 w 103"/>
              <a:gd name="T109" fmla="*/ 67 h 145"/>
              <a:gd name="T110" fmla="*/ 68 w 103"/>
              <a:gd name="T111" fmla="*/ 61 h 145"/>
              <a:gd name="T112" fmla="*/ 65 w 103"/>
              <a:gd name="T113" fmla="*/ 59 h 145"/>
              <a:gd name="T114" fmla="*/ 61 w 103"/>
              <a:gd name="T115" fmla="*/ 55 h 145"/>
              <a:gd name="T116" fmla="*/ 57 w 103"/>
              <a:gd name="T117" fmla="*/ 55 h 145"/>
              <a:gd name="T118" fmla="*/ 49 w 103"/>
              <a:gd name="T119" fmla="*/ 57 h 145"/>
              <a:gd name="T120" fmla="*/ 44 w 103"/>
              <a:gd name="T121" fmla="*/ 59 h 145"/>
              <a:gd name="T122" fmla="*/ 38 w 103"/>
              <a:gd name="T123" fmla="*/ 65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0"/>
                </a:lnTo>
                <a:lnTo>
                  <a:pt x="55" y="46"/>
                </a:lnTo>
                <a:lnTo>
                  <a:pt x="65" y="44"/>
                </a:lnTo>
                <a:lnTo>
                  <a:pt x="74" y="46"/>
                </a:lnTo>
                <a:lnTo>
                  <a:pt x="84" y="50"/>
                </a:lnTo>
                <a:lnTo>
                  <a:pt x="89" y="55"/>
                </a:lnTo>
                <a:lnTo>
                  <a:pt x="93" y="59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101" y="110"/>
                </a:lnTo>
                <a:lnTo>
                  <a:pt x="97" y="118"/>
                </a:lnTo>
                <a:lnTo>
                  <a:pt x="91" y="126"/>
                </a:lnTo>
                <a:lnTo>
                  <a:pt x="85" y="133"/>
                </a:lnTo>
                <a:lnTo>
                  <a:pt x="80" y="137"/>
                </a:lnTo>
                <a:lnTo>
                  <a:pt x="72" y="141"/>
                </a:lnTo>
                <a:lnTo>
                  <a:pt x="65" y="143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39"/>
                </a:lnTo>
                <a:lnTo>
                  <a:pt x="30" y="135"/>
                </a:lnTo>
                <a:lnTo>
                  <a:pt x="13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5"/>
                </a:lnTo>
                <a:lnTo>
                  <a:pt x="10" y="12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5"/>
                </a:moveTo>
                <a:lnTo>
                  <a:pt x="38" y="109"/>
                </a:lnTo>
                <a:lnTo>
                  <a:pt x="38" y="116"/>
                </a:lnTo>
                <a:lnTo>
                  <a:pt x="38" y="120"/>
                </a:lnTo>
                <a:lnTo>
                  <a:pt x="40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7"/>
                </a:lnTo>
                <a:lnTo>
                  <a:pt x="55" y="137"/>
                </a:lnTo>
                <a:lnTo>
                  <a:pt x="61" y="137"/>
                </a:lnTo>
                <a:lnTo>
                  <a:pt x="65" y="135"/>
                </a:lnTo>
                <a:lnTo>
                  <a:pt x="68" y="129"/>
                </a:lnTo>
                <a:lnTo>
                  <a:pt x="70" y="124"/>
                </a:lnTo>
                <a:lnTo>
                  <a:pt x="72" y="110"/>
                </a:lnTo>
                <a:lnTo>
                  <a:pt x="74" y="91"/>
                </a:lnTo>
                <a:lnTo>
                  <a:pt x="74" y="82"/>
                </a:lnTo>
                <a:lnTo>
                  <a:pt x="72" y="72"/>
                </a:lnTo>
                <a:lnTo>
                  <a:pt x="70" y="67"/>
                </a:lnTo>
                <a:lnTo>
                  <a:pt x="68" y="61"/>
                </a:lnTo>
                <a:lnTo>
                  <a:pt x="65" y="59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59" name="Freeform 36"/>
          <p:cNvSpPr>
            <a:spLocks/>
          </p:cNvSpPr>
          <p:nvPr/>
        </p:nvSpPr>
        <p:spPr bwMode="auto">
          <a:xfrm>
            <a:off x="1733550" y="4292600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5 h 260"/>
              <a:gd name="T10" fmla="*/ 51 w 82"/>
              <a:gd name="T11" fmla="*/ 9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6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0 h 260"/>
              <a:gd name="T30" fmla="*/ 61 w 82"/>
              <a:gd name="T31" fmla="*/ 104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1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6 w 82"/>
              <a:gd name="T49" fmla="*/ 142 h 260"/>
              <a:gd name="T50" fmla="*/ 51 w 82"/>
              <a:gd name="T51" fmla="*/ 142 h 260"/>
              <a:gd name="T52" fmla="*/ 61 w 82"/>
              <a:gd name="T53" fmla="*/ 142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2 w 82"/>
              <a:gd name="T61" fmla="*/ 157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9 h 260"/>
              <a:gd name="T70" fmla="*/ 40 w 82"/>
              <a:gd name="T71" fmla="*/ 212 h 260"/>
              <a:gd name="T72" fmla="*/ 38 w 82"/>
              <a:gd name="T73" fmla="*/ 216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2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4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1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8 h 260"/>
              <a:gd name="T112" fmla="*/ 48 w 82"/>
              <a:gd name="T113" fmla="*/ 252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5"/>
                </a:lnTo>
                <a:lnTo>
                  <a:pt x="51" y="9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6"/>
                </a:lnTo>
                <a:lnTo>
                  <a:pt x="67" y="74"/>
                </a:lnTo>
                <a:lnTo>
                  <a:pt x="76" y="81"/>
                </a:lnTo>
                <a:lnTo>
                  <a:pt x="82" y="89"/>
                </a:lnTo>
                <a:lnTo>
                  <a:pt x="80" y="95"/>
                </a:lnTo>
                <a:lnTo>
                  <a:pt x="72" y="100"/>
                </a:lnTo>
                <a:lnTo>
                  <a:pt x="61" y="104"/>
                </a:lnTo>
                <a:lnTo>
                  <a:pt x="46" y="110"/>
                </a:lnTo>
                <a:lnTo>
                  <a:pt x="31" y="116"/>
                </a:lnTo>
                <a:lnTo>
                  <a:pt x="15" y="121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9" y="146"/>
                </a:lnTo>
                <a:lnTo>
                  <a:pt x="70" y="148"/>
                </a:lnTo>
                <a:lnTo>
                  <a:pt x="72" y="154"/>
                </a:lnTo>
                <a:lnTo>
                  <a:pt x="72" y="157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9"/>
                </a:lnTo>
                <a:lnTo>
                  <a:pt x="40" y="212"/>
                </a:lnTo>
                <a:lnTo>
                  <a:pt x="38" y="216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2"/>
                </a:lnTo>
                <a:lnTo>
                  <a:pt x="74" y="220"/>
                </a:lnTo>
                <a:lnTo>
                  <a:pt x="76" y="222"/>
                </a:lnTo>
                <a:lnTo>
                  <a:pt x="78" y="224"/>
                </a:lnTo>
                <a:lnTo>
                  <a:pt x="76" y="226"/>
                </a:lnTo>
                <a:lnTo>
                  <a:pt x="74" y="228"/>
                </a:lnTo>
                <a:lnTo>
                  <a:pt x="70" y="231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8"/>
                </a:lnTo>
                <a:lnTo>
                  <a:pt x="48" y="252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0" name="Freeform 37"/>
          <p:cNvSpPr>
            <a:spLocks/>
          </p:cNvSpPr>
          <p:nvPr/>
        </p:nvSpPr>
        <p:spPr bwMode="auto">
          <a:xfrm>
            <a:off x="4210050" y="4292600"/>
            <a:ext cx="61913" cy="211138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5 h 266"/>
              <a:gd name="T10" fmla="*/ 51 w 78"/>
              <a:gd name="T11" fmla="*/ 9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49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80 h 266"/>
              <a:gd name="T24" fmla="*/ 76 w 78"/>
              <a:gd name="T25" fmla="*/ 87 h 266"/>
              <a:gd name="T26" fmla="*/ 65 w 78"/>
              <a:gd name="T27" fmla="*/ 95 h 266"/>
              <a:gd name="T28" fmla="*/ 46 w 78"/>
              <a:gd name="T29" fmla="*/ 102 h 266"/>
              <a:gd name="T30" fmla="*/ 30 w 78"/>
              <a:gd name="T31" fmla="*/ 108 h 266"/>
              <a:gd name="T32" fmla="*/ 15 w 78"/>
              <a:gd name="T33" fmla="*/ 116 h 266"/>
              <a:gd name="T34" fmla="*/ 4 w 78"/>
              <a:gd name="T35" fmla="*/ 119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6 h 266"/>
              <a:gd name="T46" fmla="*/ 47 w 78"/>
              <a:gd name="T47" fmla="*/ 136 h 266"/>
              <a:gd name="T48" fmla="*/ 59 w 78"/>
              <a:gd name="T49" fmla="*/ 136 h 266"/>
              <a:gd name="T50" fmla="*/ 68 w 78"/>
              <a:gd name="T51" fmla="*/ 138 h 266"/>
              <a:gd name="T52" fmla="*/ 70 w 78"/>
              <a:gd name="T53" fmla="*/ 140 h 266"/>
              <a:gd name="T54" fmla="*/ 72 w 78"/>
              <a:gd name="T55" fmla="*/ 144 h 266"/>
              <a:gd name="T56" fmla="*/ 72 w 78"/>
              <a:gd name="T57" fmla="*/ 150 h 266"/>
              <a:gd name="T58" fmla="*/ 70 w 78"/>
              <a:gd name="T59" fmla="*/ 155 h 266"/>
              <a:gd name="T60" fmla="*/ 66 w 78"/>
              <a:gd name="T61" fmla="*/ 161 h 266"/>
              <a:gd name="T62" fmla="*/ 57 w 78"/>
              <a:gd name="T63" fmla="*/ 174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7 h 266"/>
              <a:gd name="T70" fmla="*/ 34 w 78"/>
              <a:gd name="T71" fmla="*/ 211 h 266"/>
              <a:gd name="T72" fmla="*/ 34 w 78"/>
              <a:gd name="T73" fmla="*/ 214 h 266"/>
              <a:gd name="T74" fmla="*/ 34 w 78"/>
              <a:gd name="T75" fmla="*/ 216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6 h 266"/>
              <a:gd name="T84" fmla="*/ 55 w 78"/>
              <a:gd name="T85" fmla="*/ 216 h 266"/>
              <a:gd name="T86" fmla="*/ 61 w 78"/>
              <a:gd name="T87" fmla="*/ 216 h 266"/>
              <a:gd name="T88" fmla="*/ 65 w 78"/>
              <a:gd name="T89" fmla="*/ 216 h 266"/>
              <a:gd name="T90" fmla="*/ 68 w 78"/>
              <a:gd name="T91" fmla="*/ 216 h 266"/>
              <a:gd name="T92" fmla="*/ 70 w 78"/>
              <a:gd name="T93" fmla="*/ 216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6" y="21"/>
                </a:lnTo>
                <a:lnTo>
                  <a:pt x="40" y="36"/>
                </a:lnTo>
                <a:lnTo>
                  <a:pt x="42" y="49"/>
                </a:lnTo>
                <a:lnTo>
                  <a:pt x="53" y="61"/>
                </a:lnTo>
                <a:lnTo>
                  <a:pt x="68" y="70"/>
                </a:lnTo>
                <a:lnTo>
                  <a:pt x="78" y="80"/>
                </a:lnTo>
                <a:lnTo>
                  <a:pt x="76" y="87"/>
                </a:lnTo>
                <a:lnTo>
                  <a:pt x="65" y="95"/>
                </a:lnTo>
                <a:lnTo>
                  <a:pt x="46" y="102"/>
                </a:lnTo>
                <a:lnTo>
                  <a:pt x="30" y="108"/>
                </a:lnTo>
                <a:lnTo>
                  <a:pt x="15" y="116"/>
                </a:lnTo>
                <a:lnTo>
                  <a:pt x="4" y="119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6"/>
                </a:lnTo>
                <a:lnTo>
                  <a:pt x="47" y="136"/>
                </a:lnTo>
                <a:lnTo>
                  <a:pt x="59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50"/>
                </a:lnTo>
                <a:lnTo>
                  <a:pt x="70" y="155"/>
                </a:lnTo>
                <a:lnTo>
                  <a:pt x="66" y="161"/>
                </a:lnTo>
                <a:lnTo>
                  <a:pt x="57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7"/>
                </a:lnTo>
                <a:lnTo>
                  <a:pt x="34" y="211"/>
                </a:lnTo>
                <a:lnTo>
                  <a:pt x="34" y="214"/>
                </a:lnTo>
                <a:lnTo>
                  <a:pt x="34" y="216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6"/>
                </a:lnTo>
                <a:lnTo>
                  <a:pt x="55" y="216"/>
                </a:lnTo>
                <a:lnTo>
                  <a:pt x="61" y="216"/>
                </a:lnTo>
                <a:lnTo>
                  <a:pt x="65" y="216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1" name="Freeform 38"/>
          <p:cNvSpPr>
            <a:spLocks noEditPoints="1"/>
          </p:cNvSpPr>
          <p:nvPr/>
        </p:nvSpPr>
        <p:spPr bwMode="auto">
          <a:xfrm>
            <a:off x="2386013" y="4408488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8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5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9 w 95"/>
              <a:gd name="T41" fmla="*/ 8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3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2" y="74"/>
                </a:lnTo>
                <a:lnTo>
                  <a:pt x="4" y="68"/>
                </a:lnTo>
                <a:lnTo>
                  <a:pt x="10" y="61"/>
                </a:lnTo>
                <a:lnTo>
                  <a:pt x="27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4" y="17"/>
                </a:lnTo>
                <a:lnTo>
                  <a:pt x="52" y="15"/>
                </a:lnTo>
                <a:lnTo>
                  <a:pt x="50" y="11"/>
                </a:lnTo>
                <a:lnTo>
                  <a:pt x="48" y="9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4" y="9"/>
                </a:lnTo>
                <a:lnTo>
                  <a:pt x="19" y="8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3"/>
                </a:lnTo>
                <a:lnTo>
                  <a:pt x="80" y="19"/>
                </a:lnTo>
                <a:lnTo>
                  <a:pt x="82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4" y="85"/>
                </a:lnTo>
                <a:lnTo>
                  <a:pt x="86" y="87"/>
                </a:lnTo>
                <a:lnTo>
                  <a:pt x="90" y="85"/>
                </a:lnTo>
                <a:lnTo>
                  <a:pt x="93" y="83"/>
                </a:lnTo>
                <a:lnTo>
                  <a:pt x="95" y="85"/>
                </a:lnTo>
                <a:lnTo>
                  <a:pt x="90" y="93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49"/>
                </a:lnTo>
                <a:lnTo>
                  <a:pt x="38" y="55"/>
                </a:lnTo>
                <a:lnTo>
                  <a:pt x="33" y="61"/>
                </a:lnTo>
                <a:lnTo>
                  <a:pt x="31" y="66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2" name="Freeform 39"/>
          <p:cNvSpPr>
            <a:spLocks noEditPoints="1"/>
          </p:cNvSpPr>
          <p:nvPr/>
        </p:nvSpPr>
        <p:spPr bwMode="auto">
          <a:xfrm>
            <a:off x="2684463" y="4408488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3" name="Freeform 40"/>
          <p:cNvSpPr>
            <a:spLocks noEditPoints="1"/>
          </p:cNvSpPr>
          <p:nvPr/>
        </p:nvSpPr>
        <p:spPr bwMode="auto">
          <a:xfrm>
            <a:off x="2967038" y="4408488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4" name="Freeform 41"/>
          <p:cNvSpPr>
            <a:spLocks noEditPoints="1"/>
          </p:cNvSpPr>
          <p:nvPr/>
        </p:nvSpPr>
        <p:spPr bwMode="auto">
          <a:xfrm>
            <a:off x="3268663" y="4371975"/>
            <a:ext cx="25400" cy="115888"/>
          </a:xfrm>
          <a:custGeom>
            <a:avLst/>
            <a:gdLst>
              <a:gd name="T0" fmla="*/ 19 w 32"/>
              <a:gd name="T1" fmla="*/ 97 h 147"/>
              <a:gd name="T2" fmla="*/ 15 w 32"/>
              <a:gd name="T3" fmla="*/ 97 h 147"/>
              <a:gd name="T4" fmla="*/ 15 w 32"/>
              <a:gd name="T5" fmla="*/ 90 h 147"/>
              <a:gd name="T6" fmla="*/ 13 w 32"/>
              <a:gd name="T7" fmla="*/ 80 h 147"/>
              <a:gd name="T8" fmla="*/ 10 w 32"/>
              <a:gd name="T9" fmla="*/ 69 h 147"/>
              <a:gd name="T10" fmla="*/ 4 w 32"/>
              <a:gd name="T11" fmla="*/ 46 h 147"/>
              <a:gd name="T12" fmla="*/ 2 w 32"/>
              <a:gd name="T13" fmla="*/ 35 h 147"/>
              <a:gd name="T14" fmla="*/ 0 w 32"/>
              <a:gd name="T15" fmla="*/ 25 h 147"/>
              <a:gd name="T16" fmla="*/ 0 w 32"/>
              <a:gd name="T17" fmla="*/ 17 h 147"/>
              <a:gd name="T18" fmla="*/ 0 w 32"/>
              <a:gd name="T19" fmla="*/ 12 h 147"/>
              <a:gd name="T20" fmla="*/ 2 w 32"/>
              <a:gd name="T21" fmla="*/ 8 h 147"/>
              <a:gd name="T22" fmla="*/ 4 w 32"/>
              <a:gd name="T23" fmla="*/ 4 h 147"/>
              <a:gd name="T24" fmla="*/ 8 w 32"/>
              <a:gd name="T25" fmla="*/ 2 h 147"/>
              <a:gd name="T26" fmla="*/ 12 w 32"/>
              <a:gd name="T27" fmla="*/ 0 h 147"/>
              <a:gd name="T28" fmla="*/ 17 w 32"/>
              <a:gd name="T29" fmla="*/ 0 h 147"/>
              <a:gd name="T30" fmla="*/ 23 w 32"/>
              <a:gd name="T31" fmla="*/ 0 h 147"/>
              <a:gd name="T32" fmla="*/ 29 w 32"/>
              <a:gd name="T33" fmla="*/ 4 h 147"/>
              <a:gd name="T34" fmla="*/ 32 w 32"/>
              <a:gd name="T35" fmla="*/ 10 h 147"/>
              <a:gd name="T36" fmla="*/ 32 w 32"/>
              <a:gd name="T37" fmla="*/ 17 h 147"/>
              <a:gd name="T38" fmla="*/ 32 w 32"/>
              <a:gd name="T39" fmla="*/ 21 h 147"/>
              <a:gd name="T40" fmla="*/ 32 w 32"/>
              <a:gd name="T41" fmla="*/ 29 h 147"/>
              <a:gd name="T42" fmla="*/ 31 w 32"/>
              <a:gd name="T43" fmla="*/ 36 h 147"/>
              <a:gd name="T44" fmla="*/ 29 w 32"/>
              <a:gd name="T45" fmla="*/ 46 h 147"/>
              <a:gd name="T46" fmla="*/ 23 w 32"/>
              <a:gd name="T47" fmla="*/ 69 h 147"/>
              <a:gd name="T48" fmla="*/ 21 w 32"/>
              <a:gd name="T49" fmla="*/ 82 h 147"/>
              <a:gd name="T50" fmla="*/ 19 w 32"/>
              <a:gd name="T51" fmla="*/ 97 h 147"/>
              <a:gd name="T52" fmla="*/ 17 w 32"/>
              <a:gd name="T53" fmla="*/ 112 h 147"/>
              <a:gd name="T54" fmla="*/ 23 w 32"/>
              <a:gd name="T55" fmla="*/ 114 h 147"/>
              <a:gd name="T56" fmla="*/ 29 w 32"/>
              <a:gd name="T57" fmla="*/ 118 h 147"/>
              <a:gd name="T58" fmla="*/ 32 w 32"/>
              <a:gd name="T59" fmla="*/ 124 h 147"/>
              <a:gd name="T60" fmla="*/ 32 w 32"/>
              <a:gd name="T61" fmla="*/ 129 h 147"/>
              <a:gd name="T62" fmla="*/ 32 w 32"/>
              <a:gd name="T63" fmla="*/ 135 h 147"/>
              <a:gd name="T64" fmla="*/ 29 w 32"/>
              <a:gd name="T65" fmla="*/ 141 h 147"/>
              <a:gd name="T66" fmla="*/ 23 w 32"/>
              <a:gd name="T67" fmla="*/ 145 h 147"/>
              <a:gd name="T68" fmla="*/ 17 w 32"/>
              <a:gd name="T69" fmla="*/ 147 h 147"/>
              <a:gd name="T70" fmla="*/ 10 w 32"/>
              <a:gd name="T71" fmla="*/ 145 h 147"/>
              <a:gd name="T72" fmla="*/ 4 w 32"/>
              <a:gd name="T73" fmla="*/ 141 h 147"/>
              <a:gd name="T74" fmla="*/ 0 w 32"/>
              <a:gd name="T75" fmla="*/ 135 h 147"/>
              <a:gd name="T76" fmla="*/ 0 w 32"/>
              <a:gd name="T77" fmla="*/ 129 h 147"/>
              <a:gd name="T78" fmla="*/ 0 w 32"/>
              <a:gd name="T79" fmla="*/ 124 h 147"/>
              <a:gd name="T80" fmla="*/ 4 w 32"/>
              <a:gd name="T81" fmla="*/ 118 h 147"/>
              <a:gd name="T82" fmla="*/ 10 w 32"/>
              <a:gd name="T83" fmla="*/ 114 h 147"/>
              <a:gd name="T84" fmla="*/ 17 w 32"/>
              <a:gd name="T85" fmla="*/ 112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7"/>
              <a:gd name="T131" fmla="*/ 32 w 32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7">
                <a:moveTo>
                  <a:pt x="19" y="97"/>
                </a:moveTo>
                <a:lnTo>
                  <a:pt x="15" y="97"/>
                </a:lnTo>
                <a:lnTo>
                  <a:pt x="15" y="90"/>
                </a:lnTo>
                <a:lnTo>
                  <a:pt x="13" y="80"/>
                </a:lnTo>
                <a:lnTo>
                  <a:pt x="10" y="69"/>
                </a:lnTo>
                <a:lnTo>
                  <a:pt x="4" y="46"/>
                </a:lnTo>
                <a:lnTo>
                  <a:pt x="2" y="35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10"/>
                </a:lnTo>
                <a:lnTo>
                  <a:pt x="32" y="17"/>
                </a:lnTo>
                <a:lnTo>
                  <a:pt x="32" y="21"/>
                </a:lnTo>
                <a:lnTo>
                  <a:pt x="32" y="29"/>
                </a:lnTo>
                <a:lnTo>
                  <a:pt x="31" y="36"/>
                </a:lnTo>
                <a:lnTo>
                  <a:pt x="29" y="46"/>
                </a:lnTo>
                <a:lnTo>
                  <a:pt x="23" y="69"/>
                </a:lnTo>
                <a:lnTo>
                  <a:pt x="21" y="82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8"/>
                </a:lnTo>
                <a:lnTo>
                  <a:pt x="32" y="124"/>
                </a:lnTo>
                <a:lnTo>
                  <a:pt x="32" y="129"/>
                </a:lnTo>
                <a:lnTo>
                  <a:pt x="32" y="135"/>
                </a:lnTo>
                <a:lnTo>
                  <a:pt x="29" y="141"/>
                </a:lnTo>
                <a:lnTo>
                  <a:pt x="23" y="145"/>
                </a:lnTo>
                <a:lnTo>
                  <a:pt x="17" y="147"/>
                </a:lnTo>
                <a:lnTo>
                  <a:pt x="10" y="145"/>
                </a:lnTo>
                <a:lnTo>
                  <a:pt x="4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5" name="Freeform 42"/>
          <p:cNvSpPr>
            <a:spLocks/>
          </p:cNvSpPr>
          <p:nvPr/>
        </p:nvSpPr>
        <p:spPr bwMode="auto">
          <a:xfrm>
            <a:off x="2732088" y="3800475"/>
            <a:ext cx="219075" cy="219075"/>
          </a:xfrm>
          <a:custGeom>
            <a:avLst/>
            <a:gdLst>
              <a:gd name="T0" fmla="*/ 276 w 276"/>
              <a:gd name="T1" fmla="*/ 137 h 275"/>
              <a:gd name="T2" fmla="*/ 272 w 276"/>
              <a:gd name="T3" fmla="*/ 101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9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1 h 275"/>
              <a:gd name="T24" fmla="*/ 0 w 276"/>
              <a:gd name="T25" fmla="*/ 137 h 275"/>
              <a:gd name="T26" fmla="*/ 6 w 276"/>
              <a:gd name="T27" fmla="*/ 175 h 275"/>
              <a:gd name="T28" fmla="*/ 19 w 276"/>
              <a:gd name="T29" fmla="*/ 207 h 275"/>
              <a:gd name="T30" fmla="*/ 40 w 276"/>
              <a:gd name="T31" fmla="*/ 235 h 275"/>
              <a:gd name="T32" fmla="*/ 69 w 276"/>
              <a:gd name="T33" fmla="*/ 256 h 275"/>
              <a:gd name="T34" fmla="*/ 101 w 276"/>
              <a:gd name="T35" fmla="*/ 270 h 275"/>
              <a:gd name="T36" fmla="*/ 139 w 276"/>
              <a:gd name="T37" fmla="*/ 275 h 275"/>
              <a:gd name="T38" fmla="*/ 175 w 276"/>
              <a:gd name="T39" fmla="*/ 270 h 275"/>
              <a:gd name="T40" fmla="*/ 207 w 276"/>
              <a:gd name="T41" fmla="*/ 256 h 275"/>
              <a:gd name="T42" fmla="*/ 236 w 276"/>
              <a:gd name="T43" fmla="*/ 235 h 275"/>
              <a:gd name="T44" fmla="*/ 257 w 276"/>
              <a:gd name="T45" fmla="*/ 207 h 275"/>
              <a:gd name="T46" fmla="*/ 272 w 276"/>
              <a:gd name="T47" fmla="*/ 175 h 275"/>
              <a:gd name="T48" fmla="*/ 276 w 276"/>
              <a:gd name="T49" fmla="*/ 137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7"/>
                </a:moveTo>
                <a:lnTo>
                  <a:pt x="272" y="101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9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1"/>
                </a:lnTo>
                <a:lnTo>
                  <a:pt x="0" y="137"/>
                </a:lnTo>
                <a:lnTo>
                  <a:pt x="6" y="175"/>
                </a:lnTo>
                <a:lnTo>
                  <a:pt x="19" y="207"/>
                </a:lnTo>
                <a:lnTo>
                  <a:pt x="40" y="235"/>
                </a:lnTo>
                <a:lnTo>
                  <a:pt x="69" y="256"/>
                </a:lnTo>
                <a:lnTo>
                  <a:pt x="101" y="270"/>
                </a:lnTo>
                <a:lnTo>
                  <a:pt x="139" y="275"/>
                </a:lnTo>
                <a:lnTo>
                  <a:pt x="175" y="270"/>
                </a:lnTo>
                <a:lnTo>
                  <a:pt x="207" y="256"/>
                </a:lnTo>
                <a:lnTo>
                  <a:pt x="236" y="235"/>
                </a:lnTo>
                <a:lnTo>
                  <a:pt x="257" y="207"/>
                </a:lnTo>
                <a:lnTo>
                  <a:pt x="272" y="175"/>
                </a:lnTo>
                <a:lnTo>
                  <a:pt x="276" y="1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6" name="Freeform 43"/>
          <p:cNvSpPr>
            <a:spLocks/>
          </p:cNvSpPr>
          <p:nvPr/>
        </p:nvSpPr>
        <p:spPr bwMode="auto">
          <a:xfrm>
            <a:off x="2824163" y="4008438"/>
            <a:ext cx="33337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0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0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3 w 42"/>
              <a:gd name="T23" fmla="*/ 135 h 340"/>
              <a:gd name="T24" fmla="*/ 19 w 42"/>
              <a:gd name="T25" fmla="*/ 178 h 340"/>
              <a:gd name="T26" fmla="*/ 25 w 42"/>
              <a:gd name="T27" fmla="*/ 218 h 340"/>
              <a:gd name="T28" fmla="*/ 28 w 42"/>
              <a:gd name="T29" fmla="*/ 256 h 340"/>
              <a:gd name="T30" fmla="*/ 34 w 42"/>
              <a:gd name="T31" fmla="*/ 288 h 340"/>
              <a:gd name="T32" fmla="*/ 38 w 42"/>
              <a:gd name="T33" fmla="*/ 313 h 340"/>
              <a:gd name="T34" fmla="*/ 40 w 42"/>
              <a:gd name="T35" fmla="*/ 323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6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3" y="135"/>
                </a:lnTo>
                <a:lnTo>
                  <a:pt x="19" y="178"/>
                </a:lnTo>
                <a:lnTo>
                  <a:pt x="25" y="218"/>
                </a:lnTo>
                <a:lnTo>
                  <a:pt x="28" y="256"/>
                </a:lnTo>
                <a:lnTo>
                  <a:pt x="34" y="288"/>
                </a:lnTo>
                <a:lnTo>
                  <a:pt x="38" y="313"/>
                </a:lnTo>
                <a:lnTo>
                  <a:pt x="40" y="323"/>
                </a:lnTo>
                <a:lnTo>
                  <a:pt x="40" y="330"/>
                </a:lnTo>
                <a:lnTo>
                  <a:pt x="42" y="334"/>
                </a:lnTo>
                <a:lnTo>
                  <a:pt x="42" y="336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7" name="Freeform 44"/>
          <p:cNvSpPr>
            <a:spLocks/>
          </p:cNvSpPr>
          <p:nvPr/>
        </p:nvSpPr>
        <p:spPr bwMode="auto">
          <a:xfrm>
            <a:off x="2838450" y="4229100"/>
            <a:ext cx="23813" cy="49213"/>
          </a:xfrm>
          <a:custGeom>
            <a:avLst/>
            <a:gdLst>
              <a:gd name="T0" fmla="*/ 30 w 30"/>
              <a:gd name="T1" fmla="*/ 0 h 63"/>
              <a:gd name="T2" fmla="*/ 25 w 30"/>
              <a:gd name="T3" fmla="*/ 63 h 63"/>
              <a:gd name="T4" fmla="*/ 0 w 30"/>
              <a:gd name="T5" fmla="*/ 4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5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8" name="Freeform 45"/>
          <p:cNvSpPr>
            <a:spLocks noEditPoints="1"/>
          </p:cNvSpPr>
          <p:nvPr/>
        </p:nvSpPr>
        <p:spPr bwMode="auto">
          <a:xfrm>
            <a:off x="2790825" y="3881438"/>
            <a:ext cx="57150" cy="80962"/>
          </a:xfrm>
          <a:custGeom>
            <a:avLst/>
            <a:gdLst>
              <a:gd name="T0" fmla="*/ 46 w 72"/>
              <a:gd name="T1" fmla="*/ 62 h 102"/>
              <a:gd name="T2" fmla="*/ 40 w 72"/>
              <a:gd name="T3" fmla="*/ 66 h 102"/>
              <a:gd name="T4" fmla="*/ 36 w 72"/>
              <a:gd name="T5" fmla="*/ 68 h 102"/>
              <a:gd name="T6" fmla="*/ 31 w 72"/>
              <a:gd name="T7" fmla="*/ 70 h 102"/>
              <a:gd name="T8" fmla="*/ 27 w 72"/>
              <a:gd name="T9" fmla="*/ 70 h 102"/>
              <a:gd name="T10" fmla="*/ 17 w 72"/>
              <a:gd name="T11" fmla="*/ 70 h 102"/>
              <a:gd name="T12" fmla="*/ 12 w 72"/>
              <a:gd name="T13" fmla="*/ 66 h 102"/>
              <a:gd name="T14" fmla="*/ 6 w 72"/>
              <a:gd name="T15" fmla="*/ 60 h 102"/>
              <a:gd name="T16" fmla="*/ 2 w 72"/>
              <a:gd name="T17" fmla="*/ 53 h 102"/>
              <a:gd name="T18" fmla="*/ 0 w 72"/>
              <a:gd name="T19" fmla="*/ 47 h 102"/>
              <a:gd name="T20" fmla="*/ 0 w 72"/>
              <a:gd name="T21" fmla="*/ 38 h 102"/>
              <a:gd name="T22" fmla="*/ 0 w 72"/>
              <a:gd name="T23" fmla="*/ 28 h 102"/>
              <a:gd name="T24" fmla="*/ 4 w 72"/>
              <a:gd name="T25" fmla="*/ 19 h 102"/>
              <a:gd name="T26" fmla="*/ 8 w 72"/>
              <a:gd name="T27" fmla="*/ 13 h 102"/>
              <a:gd name="T28" fmla="*/ 12 w 72"/>
              <a:gd name="T29" fmla="*/ 9 h 102"/>
              <a:gd name="T30" fmla="*/ 17 w 72"/>
              <a:gd name="T31" fmla="*/ 5 h 102"/>
              <a:gd name="T32" fmla="*/ 25 w 72"/>
              <a:gd name="T33" fmla="*/ 1 h 102"/>
              <a:gd name="T34" fmla="*/ 33 w 72"/>
              <a:gd name="T35" fmla="*/ 0 h 102"/>
              <a:gd name="T36" fmla="*/ 38 w 72"/>
              <a:gd name="T37" fmla="*/ 1 h 102"/>
              <a:gd name="T38" fmla="*/ 44 w 72"/>
              <a:gd name="T39" fmla="*/ 1 h 102"/>
              <a:gd name="T40" fmla="*/ 48 w 72"/>
              <a:gd name="T41" fmla="*/ 3 h 102"/>
              <a:gd name="T42" fmla="*/ 52 w 72"/>
              <a:gd name="T43" fmla="*/ 7 h 102"/>
              <a:gd name="T44" fmla="*/ 63 w 72"/>
              <a:gd name="T45" fmla="*/ 0 h 102"/>
              <a:gd name="T46" fmla="*/ 65 w 72"/>
              <a:gd name="T47" fmla="*/ 0 h 102"/>
              <a:gd name="T48" fmla="*/ 65 w 72"/>
              <a:gd name="T49" fmla="*/ 87 h 102"/>
              <a:gd name="T50" fmla="*/ 65 w 72"/>
              <a:gd name="T51" fmla="*/ 93 h 102"/>
              <a:gd name="T52" fmla="*/ 67 w 72"/>
              <a:gd name="T53" fmla="*/ 96 h 102"/>
              <a:gd name="T54" fmla="*/ 69 w 72"/>
              <a:gd name="T55" fmla="*/ 98 h 102"/>
              <a:gd name="T56" fmla="*/ 72 w 72"/>
              <a:gd name="T57" fmla="*/ 98 h 102"/>
              <a:gd name="T58" fmla="*/ 72 w 72"/>
              <a:gd name="T59" fmla="*/ 102 h 102"/>
              <a:gd name="T60" fmla="*/ 36 w 72"/>
              <a:gd name="T61" fmla="*/ 102 h 102"/>
              <a:gd name="T62" fmla="*/ 36 w 72"/>
              <a:gd name="T63" fmla="*/ 98 h 102"/>
              <a:gd name="T64" fmla="*/ 40 w 72"/>
              <a:gd name="T65" fmla="*/ 98 h 102"/>
              <a:gd name="T66" fmla="*/ 42 w 72"/>
              <a:gd name="T67" fmla="*/ 98 h 102"/>
              <a:gd name="T68" fmla="*/ 44 w 72"/>
              <a:gd name="T69" fmla="*/ 96 h 102"/>
              <a:gd name="T70" fmla="*/ 44 w 72"/>
              <a:gd name="T71" fmla="*/ 96 h 102"/>
              <a:gd name="T72" fmla="*/ 44 w 72"/>
              <a:gd name="T73" fmla="*/ 93 h 102"/>
              <a:gd name="T74" fmla="*/ 46 w 72"/>
              <a:gd name="T75" fmla="*/ 89 h 102"/>
              <a:gd name="T76" fmla="*/ 46 w 72"/>
              <a:gd name="T77" fmla="*/ 62 h 102"/>
              <a:gd name="T78" fmla="*/ 46 w 72"/>
              <a:gd name="T79" fmla="*/ 55 h 102"/>
              <a:gd name="T80" fmla="*/ 46 w 72"/>
              <a:gd name="T81" fmla="*/ 28 h 102"/>
              <a:gd name="T82" fmla="*/ 44 w 72"/>
              <a:gd name="T83" fmla="*/ 20 h 102"/>
              <a:gd name="T84" fmla="*/ 44 w 72"/>
              <a:gd name="T85" fmla="*/ 17 h 102"/>
              <a:gd name="T86" fmla="*/ 44 w 72"/>
              <a:gd name="T87" fmla="*/ 13 h 102"/>
              <a:gd name="T88" fmla="*/ 42 w 72"/>
              <a:gd name="T89" fmla="*/ 9 h 102"/>
              <a:gd name="T90" fmla="*/ 38 w 72"/>
              <a:gd name="T91" fmla="*/ 7 h 102"/>
              <a:gd name="T92" fmla="*/ 36 w 72"/>
              <a:gd name="T93" fmla="*/ 5 h 102"/>
              <a:gd name="T94" fmla="*/ 34 w 72"/>
              <a:gd name="T95" fmla="*/ 5 h 102"/>
              <a:gd name="T96" fmla="*/ 29 w 72"/>
              <a:gd name="T97" fmla="*/ 5 h 102"/>
              <a:gd name="T98" fmla="*/ 25 w 72"/>
              <a:gd name="T99" fmla="*/ 9 h 102"/>
              <a:gd name="T100" fmla="*/ 23 w 72"/>
              <a:gd name="T101" fmla="*/ 15 h 102"/>
              <a:gd name="T102" fmla="*/ 21 w 72"/>
              <a:gd name="T103" fmla="*/ 20 h 102"/>
              <a:gd name="T104" fmla="*/ 21 w 72"/>
              <a:gd name="T105" fmla="*/ 28 h 102"/>
              <a:gd name="T106" fmla="*/ 19 w 72"/>
              <a:gd name="T107" fmla="*/ 38 h 102"/>
              <a:gd name="T108" fmla="*/ 21 w 72"/>
              <a:gd name="T109" fmla="*/ 47 h 102"/>
              <a:gd name="T110" fmla="*/ 21 w 72"/>
              <a:gd name="T111" fmla="*/ 53 h 102"/>
              <a:gd name="T112" fmla="*/ 25 w 72"/>
              <a:gd name="T113" fmla="*/ 58 h 102"/>
              <a:gd name="T114" fmla="*/ 27 w 72"/>
              <a:gd name="T115" fmla="*/ 62 h 102"/>
              <a:gd name="T116" fmla="*/ 33 w 72"/>
              <a:gd name="T117" fmla="*/ 62 h 102"/>
              <a:gd name="T118" fmla="*/ 34 w 72"/>
              <a:gd name="T119" fmla="*/ 62 h 102"/>
              <a:gd name="T120" fmla="*/ 38 w 72"/>
              <a:gd name="T121" fmla="*/ 60 h 102"/>
              <a:gd name="T122" fmla="*/ 42 w 72"/>
              <a:gd name="T123" fmla="*/ 58 h 102"/>
              <a:gd name="T124" fmla="*/ 46 w 72"/>
              <a:gd name="T125" fmla="*/ 55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2"/>
              <a:gd name="T191" fmla="*/ 72 w 72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2">
                <a:moveTo>
                  <a:pt x="46" y="62"/>
                </a:moveTo>
                <a:lnTo>
                  <a:pt x="40" y="66"/>
                </a:lnTo>
                <a:lnTo>
                  <a:pt x="36" y="68"/>
                </a:lnTo>
                <a:lnTo>
                  <a:pt x="31" y="70"/>
                </a:lnTo>
                <a:lnTo>
                  <a:pt x="27" y="70"/>
                </a:lnTo>
                <a:lnTo>
                  <a:pt x="17" y="70"/>
                </a:lnTo>
                <a:lnTo>
                  <a:pt x="12" y="66"/>
                </a:lnTo>
                <a:lnTo>
                  <a:pt x="6" y="60"/>
                </a:lnTo>
                <a:lnTo>
                  <a:pt x="2" y="53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9"/>
                </a:lnTo>
                <a:lnTo>
                  <a:pt x="17" y="5"/>
                </a:lnTo>
                <a:lnTo>
                  <a:pt x="25" y="1"/>
                </a:lnTo>
                <a:lnTo>
                  <a:pt x="33" y="0"/>
                </a:lnTo>
                <a:lnTo>
                  <a:pt x="38" y="1"/>
                </a:lnTo>
                <a:lnTo>
                  <a:pt x="44" y="1"/>
                </a:lnTo>
                <a:lnTo>
                  <a:pt x="48" y="3"/>
                </a:lnTo>
                <a:lnTo>
                  <a:pt x="52" y="7"/>
                </a:lnTo>
                <a:lnTo>
                  <a:pt x="63" y="0"/>
                </a:lnTo>
                <a:lnTo>
                  <a:pt x="65" y="0"/>
                </a:lnTo>
                <a:lnTo>
                  <a:pt x="65" y="87"/>
                </a:lnTo>
                <a:lnTo>
                  <a:pt x="65" y="93"/>
                </a:lnTo>
                <a:lnTo>
                  <a:pt x="67" y="96"/>
                </a:lnTo>
                <a:lnTo>
                  <a:pt x="69" y="98"/>
                </a:lnTo>
                <a:lnTo>
                  <a:pt x="72" y="98"/>
                </a:lnTo>
                <a:lnTo>
                  <a:pt x="72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2" y="98"/>
                </a:lnTo>
                <a:lnTo>
                  <a:pt x="44" y="96"/>
                </a:lnTo>
                <a:lnTo>
                  <a:pt x="44" y="93"/>
                </a:lnTo>
                <a:lnTo>
                  <a:pt x="46" y="89"/>
                </a:lnTo>
                <a:lnTo>
                  <a:pt x="46" y="62"/>
                </a:lnTo>
                <a:close/>
                <a:moveTo>
                  <a:pt x="46" y="55"/>
                </a:moveTo>
                <a:lnTo>
                  <a:pt x="46" y="28"/>
                </a:lnTo>
                <a:lnTo>
                  <a:pt x="44" y="20"/>
                </a:lnTo>
                <a:lnTo>
                  <a:pt x="44" y="17"/>
                </a:lnTo>
                <a:lnTo>
                  <a:pt x="44" y="13"/>
                </a:lnTo>
                <a:lnTo>
                  <a:pt x="42" y="9"/>
                </a:lnTo>
                <a:lnTo>
                  <a:pt x="38" y="7"/>
                </a:lnTo>
                <a:lnTo>
                  <a:pt x="36" y="5"/>
                </a:lnTo>
                <a:lnTo>
                  <a:pt x="34" y="5"/>
                </a:lnTo>
                <a:lnTo>
                  <a:pt x="29" y="5"/>
                </a:lnTo>
                <a:lnTo>
                  <a:pt x="25" y="9"/>
                </a:lnTo>
                <a:lnTo>
                  <a:pt x="23" y="15"/>
                </a:lnTo>
                <a:lnTo>
                  <a:pt x="21" y="20"/>
                </a:lnTo>
                <a:lnTo>
                  <a:pt x="21" y="28"/>
                </a:lnTo>
                <a:lnTo>
                  <a:pt x="19" y="38"/>
                </a:lnTo>
                <a:lnTo>
                  <a:pt x="21" y="47"/>
                </a:lnTo>
                <a:lnTo>
                  <a:pt x="21" y="53"/>
                </a:lnTo>
                <a:lnTo>
                  <a:pt x="25" y="58"/>
                </a:lnTo>
                <a:lnTo>
                  <a:pt x="27" y="62"/>
                </a:lnTo>
                <a:lnTo>
                  <a:pt x="33" y="62"/>
                </a:lnTo>
                <a:lnTo>
                  <a:pt x="34" y="62"/>
                </a:lnTo>
                <a:lnTo>
                  <a:pt x="38" y="60"/>
                </a:lnTo>
                <a:lnTo>
                  <a:pt x="42" y="58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69" name="Freeform 46"/>
          <p:cNvSpPr>
            <a:spLocks/>
          </p:cNvSpPr>
          <p:nvPr/>
        </p:nvSpPr>
        <p:spPr bwMode="auto">
          <a:xfrm>
            <a:off x="2847975" y="3930650"/>
            <a:ext cx="41275" cy="65088"/>
          </a:xfrm>
          <a:custGeom>
            <a:avLst/>
            <a:gdLst>
              <a:gd name="T0" fmla="*/ 14 w 52"/>
              <a:gd name="T1" fmla="*/ 38 h 82"/>
              <a:gd name="T2" fmla="*/ 25 w 52"/>
              <a:gd name="T3" fmla="*/ 34 h 82"/>
              <a:gd name="T4" fmla="*/ 29 w 52"/>
              <a:gd name="T5" fmla="*/ 29 h 82"/>
              <a:gd name="T6" fmla="*/ 31 w 52"/>
              <a:gd name="T7" fmla="*/ 21 h 82"/>
              <a:gd name="T8" fmla="*/ 27 w 52"/>
              <a:gd name="T9" fmla="*/ 13 h 82"/>
              <a:gd name="T10" fmla="*/ 17 w 52"/>
              <a:gd name="T11" fmla="*/ 10 h 82"/>
              <a:gd name="T12" fmla="*/ 8 w 52"/>
              <a:gd name="T13" fmla="*/ 13 h 82"/>
              <a:gd name="T14" fmla="*/ 2 w 52"/>
              <a:gd name="T15" fmla="*/ 17 h 82"/>
              <a:gd name="T16" fmla="*/ 14 w 52"/>
              <a:gd name="T17" fmla="*/ 4 h 82"/>
              <a:gd name="T18" fmla="*/ 29 w 52"/>
              <a:gd name="T19" fmla="*/ 0 h 82"/>
              <a:gd name="T20" fmla="*/ 38 w 52"/>
              <a:gd name="T21" fmla="*/ 2 h 82"/>
              <a:gd name="T22" fmla="*/ 46 w 52"/>
              <a:gd name="T23" fmla="*/ 10 h 82"/>
              <a:gd name="T24" fmla="*/ 48 w 52"/>
              <a:gd name="T25" fmla="*/ 19 h 82"/>
              <a:gd name="T26" fmla="*/ 40 w 52"/>
              <a:gd name="T27" fmla="*/ 27 h 82"/>
              <a:gd name="T28" fmla="*/ 42 w 52"/>
              <a:gd name="T29" fmla="*/ 34 h 82"/>
              <a:gd name="T30" fmla="*/ 52 w 52"/>
              <a:gd name="T31" fmla="*/ 44 h 82"/>
              <a:gd name="T32" fmla="*/ 52 w 52"/>
              <a:gd name="T33" fmla="*/ 59 h 82"/>
              <a:gd name="T34" fmla="*/ 42 w 52"/>
              <a:gd name="T35" fmla="*/ 74 h 82"/>
              <a:gd name="T36" fmla="*/ 27 w 52"/>
              <a:gd name="T37" fmla="*/ 82 h 82"/>
              <a:gd name="T38" fmla="*/ 12 w 52"/>
              <a:gd name="T39" fmla="*/ 82 h 82"/>
              <a:gd name="T40" fmla="*/ 2 w 52"/>
              <a:gd name="T41" fmla="*/ 78 h 82"/>
              <a:gd name="T42" fmla="*/ 0 w 52"/>
              <a:gd name="T43" fmla="*/ 72 h 82"/>
              <a:gd name="T44" fmla="*/ 2 w 52"/>
              <a:gd name="T45" fmla="*/ 67 h 82"/>
              <a:gd name="T46" fmla="*/ 6 w 52"/>
              <a:gd name="T47" fmla="*/ 65 h 82"/>
              <a:gd name="T48" fmla="*/ 10 w 52"/>
              <a:gd name="T49" fmla="*/ 65 h 82"/>
              <a:gd name="T50" fmla="*/ 14 w 52"/>
              <a:gd name="T51" fmla="*/ 67 h 82"/>
              <a:gd name="T52" fmla="*/ 21 w 52"/>
              <a:gd name="T53" fmla="*/ 72 h 82"/>
              <a:gd name="T54" fmla="*/ 31 w 52"/>
              <a:gd name="T55" fmla="*/ 72 h 82"/>
              <a:gd name="T56" fmla="*/ 38 w 52"/>
              <a:gd name="T57" fmla="*/ 67 h 82"/>
              <a:gd name="T58" fmla="*/ 36 w 52"/>
              <a:gd name="T59" fmla="*/ 55 h 82"/>
              <a:gd name="T60" fmla="*/ 27 w 52"/>
              <a:gd name="T61" fmla="*/ 44 h 82"/>
              <a:gd name="T62" fmla="*/ 14 w 52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82"/>
              <a:gd name="T98" fmla="*/ 52 w 52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82">
                <a:moveTo>
                  <a:pt x="14" y="38"/>
                </a:moveTo>
                <a:lnTo>
                  <a:pt x="14" y="38"/>
                </a:lnTo>
                <a:lnTo>
                  <a:pt x="21" y="36"/>
                </a:lnTo>
                <a:lnTo>
                  <a:pt x="25" y="34"/>
                </a:lnTo>
                <a:lnTo>
                  <a:pt x="27" y="32"/>
                </a:lnTo>
                <a:lnTo>
                  <a:pt x="29" y="29"/>
                </a:lnTo>
                <a:lnTo>
                  <a:pt x="31" y="25"/>
                </a:lnTo>
                <a:lnTo>
                  <a:pt x="31" y="21"/>
                </a:lnTo>
                <a:lnTo>
                  <a:pt x="29" y="17"/>
                </a:lnTo>
                <a:lnTo>
                  <a:pt x="27" y="13"/>
                </a:lnTo>
                <a:lnTo>
                  <a:pt x="23" y="10"/>
                </a:lnTo>
                <a:lnTo>
                  <a:pt x="17" y="10"/>
                </a:lnTo>
                <a:lnTo>
                  <a:pt x="12" y="10"/>
                </a:lnTo>
                <a:lnTo>
                  <a:pt x="8" y="13"/>
                </a:lnTo>
                <a:lnTo>
                  <a:pt x="4" y="17"/>
                </a:lnTo>
                <a:lnTo>
                  <a:pt x="2" y="17"/>
                </a:lnTo>
                <a:lnTo>
                  <a:pt x="8" y="10"/>
                </a:lnTo>
                <a:lnTo>
                  <a:pt x="14" y="4"/>
                </a:lnTo>
                <a:lnTo>
                  <a:pt x="21" y="2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6"/>
                </a:lnTo>
                <a:lnTo>
                  <a:pt x="46" y="10"/>
                </a:lnTo>
                <a:lnTo>
                  <a:pt x="48" y="15"/>
                </a:lnTo>
                <a:lnTo>
                  <a:pt x="48" y="19"/>
                </a:lnTo>
                <a:lnTo>
                  <a:pt x="46" y="23"/>
                </a:lnTo>
                <a:lnTo>
                  <a:pt x="40" y="27"/>
                </a:lnTo>
                <a:lnTo>
                  <a:pt x="35" y="31"/>
                </a:lnTo>
                <a:lnTo>
                  <a:pt x="42" y="34"/>
                </a:lnTo>
                <a:lnTo>
                  <a:pt x="48" y="38"/>
                </a:lnTo>
                <a:lnTo>
                  <a:pt x="52" y="44"/>
                </a:lnTo>
                <a:lnTo>
                  <a:pt x="52" y="51"/>
                </a:lnTo>
                <a:lnTo>
                  <a:pt x="52" y="59"/>
                </a:lnTo>
                <a:lnTo>
                  <a:pt x="48" y="67"/>
                </a:lnTo>
                <a:lnTo>
                  <a:pt x="42" y="74"/>
                </a:lnTo>
                <a:lnTo>
                  <a:pt x="36" y="78"/>
                </a:lnTo>
                <a:lnTo>
                  <a:pt x="27" y="82"/>
                </a:lnTo>
                <a:lnTo>
                  <a:pt x="17" y="82"/>
                </a:lnTo>
                <a:lnTo>
                  <a:pt x="12" y="82"/>
                </a:lnTo>
                <a:lnTo>
                  <a:pt x="6" y="82"/>
                </a:lnTo>
                <a:lnTo>
                  <a:pt x="2" y="78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2" y="67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0" y="65"/>
                </a:lnTo>
                <a:lnTo>
                  <a:pt x="12" y="65"/>
                </a:lnTo>
                <a:lnTo>
                  <a:pt x="14" y="67"/>
                </a:lnTo>
                <a:lnTo>
                  <a:pt x="17" y="70"/>
                </a:lnTo>
                <a:lnTo>
                  <a:pt x="21" y="72"/>
                </a:lnTo>
                <a:lnTo>
                  <a:pt x="27" y="74"/>
                </a:lnTo>
                <a:lnTo>
                  <a:pt x="31" y="72"/>
                </a:lnTo>
                <a:lnTo>
                  <a:pt x="35" y="70"/>
                </a:lnTo>
                <a:lnTo>
                  <a:pt x="38" y="67"/>
                </a:lnTo>
                <a:lnTo>
                  <a:pt x="38" y="63"/>
                </a:lnTo>
                <a:lnTo>
                  <a:pt x="36" y="55"/>
                </a:lnTo>
                <a:lnTo>
                  <a:pt x="33" y="48"/>
                </a:lnTo>
                <a:lnTo>
                  <a:pt x="27" y="44"/>
                </a:lnTo>
                <a:lnTo>
                  <a:pt x="21" y="42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0" name="Line 47"/>
          <p:cNvSpPr>
            <a:spLocks noChangeShapeType="1"/>
          </p:cNvSpPr>
          <p:nvPr/>
        </p:nvSpPr>
        <p:spPr bwMode="auto">
          <a:xfrm flipH="1" flipV="1">
            <a:off x="2659063" y="3889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1" name="Freeform 48"/>
          <p:cNvSpPr>
            <a:spLocks/>
          </p:cNvSpPr>
          <p:nvPr/>
        </p:nvSpPr>
        <p:spPr bwMode="auto">
          <a:xfrm>
            <a:off x="2647950" y="3863975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2" name="Line 49"/>
          <p:cNvSpPr>
            <a:spLocks noChangeShapeType="1"/>
          </p:cNvSpPr>
          <p:nvPr/>
        </p:nvSpPr>
        <p:spPr bwMode="auto">
          <a:xfrm flipH="1" flipV="1">
            <a:off x="2630488" y="3841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3" name="Freeform 50"/>
          <p:cNvSpPr>
            <a:spLocks/>
          </p:cNvSpPr>
          <p:nvPr/>
        </p:nvSpPr>
        <p:spPr bwMode="auto">
          <a:xfrm>
            <a:off x="2589213" y="3817938"/>
            <a:ext cx="41275" cy="23812"/>
          </a:xfrm>
          <a:custGeom>
            <a:avLst/>
            <a:gdLst>
              <a:gd name="T0" fmla="*/ 53 w 53"/>
              <a:gd name="T1" fmla="*/ 30 h 30"/>
              <a:gd name="T2" fmla="*/ 24 w 53"/>
              <a:gd name="T3" fmla="*/ 9 h 30"/>
              <a:gd name="T4" fmla="*/ 0 w 53"/>
              <a:gd name="T5" fmla="*/ 0 h 30"/>
              <a:gd name="T6" fmla="*/ 0 60000 65536"/>
              <a:gd name="T7" fmla="*/ 0 60000 65536"/>
              <a:gd name="T8" fmla="*/ 0 60000 65536"/>
              <a:gd name="T9" fmla="*/ 0 w 53"/>
              <a:gd name="T10" fmla="*/ 0 h 30"/>
              <a:gd name="T11" fmla="*/ 53 w 5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0">
                <a:moveTo>
                  <a:pt x="53" y="30"/>
                </a:moveTo>
                <a:lnTo>
                  <a:pt x="24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4" name="Line 51"/>
          <p:cNvSpPr>
            <a:spLocks noChangeShapeType="1"/>
          </p:cNvSpPr>
          <p:nvPr/>
        </p:nvSpPr>
        <p:spPr bwMode="auto">
          <a:xfrm flipH="1" flipV="1">
            <a:off x="2552700" y="3810000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5" name="Freeform 52"/>
          <p:cNvSpPr>
            <a:spLocks/>
          </p:cNvSpPr>
          <p:nvPr/>
        </p:nvSpPr>
        <p:spPr bwMode="auto">
          <a:xfrm>
            <a:off x="2514600" y="3810000"/>
            <a:ext cx="38100" cy="9525"/>
          </a:xfrm>
          <a:custGeom>
            <a:avLst/>
            <a:gdLst>
              <a:gd name="T0" fmla="*/ 47 w 47"/>
              <a:gd name="T1" fmla="*/ 0 h 12"/>
              <a:gd name="T2" fmla="*/ 11 w 47"/>
              <a:gd name="T3" fmla="*/ 6 h 12"/>
              <a:gd name="T4" fmla="*/ 0 w 47"/>
              <a:gd name="T5" fmla="*/ 12 h 12"/>
              <a:gd name="T6" fmla="*/ 0 60000 65536"/>
              <a:gd name="T7" fmla="*/ 0 60000 65536"/>
              <a:gd name="T8" fmla="*/ 0 60000 65536"/>
              <a:gd name="T9" fmla="*/ 0 w 47"/>
              <a:gd name="T10" fmla="*/ 0 h 12"/>
              <a:gd name="T11" fmla="*/ 47 w 4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2">
                <a:moveTo>
                  <a:pt x="47" y="0"/>
                </a:moveTo>
                <a:lnTo>
                  <a:pt x="11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6" name="Line 53"/>
          <p:cNvSpPr>
            <a:spLocks noChangeShapeType="1"/>
          </p:cNvSpPr>
          <p:nvPr/>
        </p:nvSpPr>
        <p:spPr bwMode="auto">
          <a:xfrm flipH="1">
            <a:off x="2476500" y="3827463"/>
            <a:ext cx="206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7" name="Freeform 54"/>
          <p:cNvSpPr>
            <a:spLocks/>
          </p:cNvSpPr>
          <p:nvPr/>
        </p:nvSpPr>
        <p:spPr bwMode="auto">
          <a:xfrm>
            <a:off x="2457450" y="3841750"/>
            <a:ext cx="19050" cy="25400"/>
          </a:xfrm>
          <a:custGeom>
            <a:avLst/>
            <a:gdLst>
              <a:gd name="T0" fmla="*/ 22 w 22"/>
              <a:gd name="T1" fmla="*/ 0 h 32"/>
              <a:gd name="T2" fmla="*/ 1 w 22"/>
              <a:gd name="T3" fmla="*/ 29 h 32"/>
              <a:gd name="T4" fmla="*/ 0 w 22"/>
              <a:gd name="T5" fmla="*/ 32 h 32"/>
              <a:gd name="T6" fmla="*/ 0 60000 65536"/>
              <a:gd name="T7" fmla="*/ 0 60000 65536"/>
              <a:gd name="T8" fmla="*/ 0 60000 65536"/>
              <a:gd name="T9" fmla="*/ 0 w 22"/>
              <a:gd name="T10" fmla="*/ 0 h 32"/>
              <a:gd name="T11" fmla="*/ 22 w 22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2">
                <a:moveTo>
                  <a:pt x="22" y="0"/>
                </a:moveTo>
                <a:lnTo>
                  <a:pt x="1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8" name="Line 55"/>
          <p:cNvSpPr>
            <a:spLocks noChangeShapeType="1"/>
          </p:cNvSpPr>
          <p:nvPr/>
        </p:nvSpPr>
        <p:spPr bwMode="auto">
          <a:xfrm flipH="1">
            <a:off x="2449513" y="38862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79" name="Freeform 56"/>
          <p:cNvSpPr>
            <a:spLocks/>
          </p:cNvSpPr>
          <p:nvPr/>
        </p:nvSpPr>
        <p:spPr bwMode="auto">
          <a:xfrm>
            <a:off x="2444750" y="3889375"/>
            <a:ext cx="4763" cy="53975"/>
          </a:xfrm>
          <a:custGeom>
            <a:avLst/>
            <a:gdLst>
              <a:gd name="T0" fmla="*/ 6 w 6"/>
              <a:gd name="T1" fmla="*/ 0 h 66"/>
              <a:gd name="T2" fmla="*/ 0 w 6"/>
              <a:gd name="T3" fmla="*/ 38 h 66"/>
              <a:gd name="T4" fmla="*/ 4 w 6"/>
              <a:gd name="T5" fmla="*/ 66 h 66"/>
              <a:gd name="T6" fmla="*/ 0 60000 65536"/>
              <a:gd name="T7" fmla="*/ 0 60000 65536"/>
              <a:gd name="T8" fmla="*/ 0 60000 65536"/>
              <a:gd name="T9" fmla="*/ 0 w 6"/>
              <a:gd name="T10" fmla="*/ 0 h 66"/>
              <a:gd name="T11" fmla="*/ 6 w 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6">
                <a:moveTo>
                  <a:pt x="6" y="0"/>
                </a:moveTo>
                <a:lnTo>
                  <a:pt x="0" y="38"/>
                </a:lnTo>
                <a:lnTo>
                  <a:pt x="4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0" name="Line 57"/>
          <p:cNvSpPr>
            <a:spLocks noChangeShapeType="1"/>
          </p:cNvSpPr>
          <p:nvPr/>
        </p:nvSpPr>
        <p:spPr bwMode="auto">
          <a:xfrm>
            <a:off x="2452688" y="3960813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1" name="Freeform 58"/>
          <p:cNvSpPr>
            <a:spLocks/>
          </p:cNvSpPr>
          <p:nvPr/>
        </p:nvSpPr>
        <p:spPr bwMode="auto">
          <a:xfrm>
            <a:off x="2459038" y="3975100"/>
            <a:ext cx="28575" cy="31750"/>
          </a:xfrm>
          <a:custGeom>
            <a:avLst/>
            <a:gdLst>
              <a:gd name="T0" fmla="*/ 0 w 37"/>
              <a:gd name="T1" fmla="*/ 0 h 40"/>
              <a:gd name="T2" fmla="*/ 21 w 37"/>
              <a:gd name="T3" fmla="*/ 29 h 40"/>
              <a:gd name="T4" fmla="*/ 37 w 37"/>
              <a:gd name="T5" fmla="*/ 40 h 40"/>
              <a:gd name="T6" fmla="*/ 0 60000 65536"/>
              <a:gd name="T7" fmla="*/ 0 60000 65536"/>
              <a:gd name="T8" fmla="*/ 0 60000 65536"/>
              <a:gd name="T9" fmla="*/ 0 w 37"/>
              <a:gd name="T10" fmla="*/ 0 h 40"/>
              <a:gd name="T11" fmla="*/ 37 w 3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0">
                <a:moveTo>
                  <a:pt x="0" y="0"/>
                </a:moveTo>
                <a:lnTo>
                  <a:pt x="21" y="29"/>
                </a:lnTo>
                <a:lnTo>
                  <a:pt x="37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2" name="Line 59"/>
          <p:cNvSpPr>
            <a:spLocks noChangeShapeType="1"/>
          </p:cNvSpPr>
          <p:nvPr/>
        </p:nvSpPr>
        <p:spPr bwMode="auto">
          <a:xfrm>
            <a:off x="2503488" y="4016375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3" name="Freeform 60"/>
          <p:cNvSpPr>
            <a:spLocks/>
          </p:cNvSpPr>
          <p:nvPr/>
        </p:nvSpPr>
        <p:spPr bwMode="auto">
          <a:xfrm>
            <a:off x="2524125" y="4025900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4" name="Line 61"/>
          <p:cNvSpPr>
            <a:spLocks noChangeShapeType="1"/>
          </p:cNvSpPr>
          <p:nvPr/>
        </p:nvSpPr>
        <p:spPr bwMode="auto">
          <a:xfrm>
            <a:off x="2578100" y="4025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5" name="Freeform 62"/>
          <p:cNvSpPr>
            <a:spLocks/>
          </p:cNvSpPr>
          <p:nvPr/>
        </p:nvSpPr>
        <p:spPr bwMode="auto">
          <a:xfrm>
            <a:off x="2582863" y="3998913"/>
            <a:ext cx="46037" cy="26987"/>
          </a:xfrm>
          <a:custGeom>
            <a:avLst/>
            <a:gdLst>
              <a:gd name="T0" fmla="*/ 0 w 57"/>
              <a:gd name="T1" fmla="*/ 34 h 34"/>
              <a:gd name="T2" fmla="*/ 32 w 57"/>
              <a:gd name="T3" fmla="*/ 19 h 34"/>
              <a:gd name="T4" fmla="*/ 57 w 57"/>
              <a:gd name="T5" fmla="*/ 0 h 34"/>
              <a:gd name="T6" fmla="*/ 0 60000 65536"/>
              <a:gd name="T7" fmla="*/ 0 60000 65536"/>
              <a:gd name="T8" fmla="*/ 0 60000 65536"/>
              <a:gd name="T9" fmla="*/ 0 w 57"/>
              <a:gd name="T10" fmla="*/ 0 h 34"/>
              <a:gd name="T11" fmla="*/ 57 w 57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4">
                <a:moveTo>
                  <a:pt x="0" y="34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6" name="Line 63"/>
          <p:cNvSpPr>
            <a:spLocks noChangeShapeType="1"/>
          </p:cNvSpPr>
          <p:nvPr/>
        </p:nvSpPr>
        <p:spPr bwMode="auto">
          <a:xfrm flipV="1">
            <a:off x="2640013" y="3975100"/>
            <a:ext cx="79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7" name="Freeform 64"/>
          <p:cNvSpPr>
            <a:spLocks/>
          </p:cNvSpPr>
          <p:nvPr/>
        </p:nvSpPr>
        <p:spPr bwMode="auto">
          <a:xfrm>
            <a:off x="2647950" y="3932238"/>
            <a:ext cx="12700" cy="42862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8" name="Line 65"/>
          <p:cNvSpPr>
            <a:spLocks noChangeShapeType="1"/>
          </p:cNvSpPr>
          <p:nvPr/>
        </p:nvSpPr>
        <p:spPr bwMode="auto">
          <a:xfrm>
            <a:off x="2535238" y="4017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89" name="Line 66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0" name="Line 67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1" name="Line 68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2" name="Line 69"/>
          <p:cNvSpPr>
            <a:spLocks noChangeShapeType="1"/>
          </p:cNvSpPr>
          <p:nvPr/>
        </p:nvSpPr>
        <p:spPr bwMode="auto">
          <a:xfrm>
            <a:off x="2536825" y="402113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3" name="Line 70"/>
          <p:cNvSpPr>
            <a:spLocks noChangeShapeType="1"/>
          </p:cNvSpPr>
          <p:nvPr/>
        </p:nvSpPr>
        <p:spPr bwMode="auto">
          <a:xfrm>
            <a:off x="2536825" y="4024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4" name="Line 71"/>
          <p:cNvSpPr>
            <a:spLocks noChangeShapeType="1"/>
          </p:cNvSpPr>
          <p:nvPr/>
        </p:nvSpPr>
        <p:spPr bwMode="auto">
          <a:xfrm>
            <a:off x="2536825" y="40290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5" name="Line 72"/>
          <p:cNvSpPr>
            <a:spLocks noChangeShapeType="1"/>
          </p:cNvSpPr>
          <p:nvPr/>
        </p:nvSpPr>
        <p:spPr bwMode="auto">
          <a:xfrm>
            <a:off x="2536825" y="4035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6" name="Freeform 73"/>
          <p:cNvSpPr>
            <a:spLocks/>
          </p:cNvSpPr>
          <p:nvPr/>
        </p:nvSpPr>
        <p:spPr bwMode="auto">
          <a:xfrm>
            <a:off x="2538413" y="4041775"/>
            <a:ext cx="3175" cy="34925"/>
          </a:xfrm>
          <a:custGeom>
            <a:avLst/>
            <a:gdLst>
              <a:gd name="T0" fmla="*/ 0 w 4"/>
              <a:gd name="T1" fmla="*/ 0 h 43"/>
              <a:gd name="T2" fmla="*/ 2 w 4"/>
              <a:gd name="T3" fmla="*/ 28 h 43"/>
              <a:gd name="T4" fmla="*/ 4 w 4"/>
              <a:gd name="T5" fmla="*/ 43 h 43"/>
              <a:gd name="T6" fmla="*/ 0 60000 65536"/>
              <a:gd name="T7" fmla="*/ 0 60000 65536"/>
              <a:gd name="T8" fmla="*/ 0 60000 65536"/>
              <a:gd name="T9" fmla="*/ 0 w 4"/>
              <a:gd name="T10" fmla="*/ 0 h 43"/>
              <a:gd name="T11" fmla="*/ 4 w 4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3">
                <a:moveTo>
                  <a:pt x="0" y="0"/>
                </a:moveTo>
                <a:lnTo>
                  <a:pt x="2" y="28"/>
                </a:lnTo>
                <a:lnTo>
                  <a:pt x="4" y="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7" name="Freeform 74"/>
          <p:cNvSpPr>
            <a:spLocks/>
          </p:cNvSpPr>
          <p:nvPr/>
        </p:nvSpPr>
        <p:spPr bwMode="auto">
          <a:xfrm>
            <a:off x="2543175" y="4095750"/>
            <a:ext cx="6350" cy="57150"/>
          </a:xfrm>
          <a:custGeom>
            <a:avLst/>
            <a:gdLst>
              <a:gd name="T0" fmla="*/ 0 w 7"/>
              <a:gd name="T1" fmla="*/ 0 h 72"/>
              <a:gd name="T2" fmla="*/ 4 w 7"/>
              <a:gd name="T3" fmla="*/ 40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4" y="40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8" name="Line 75"/>
          <p:cNvSpPr>
            <a:spLocks noChangeShapeType="1"/>
          </p:cNvSpPr>
          <p:nvPr/>
        </p:nvSpPr>
        <p:spPr bwMode="auto">
          <a:xfrm>
            <a:off x="2552700" y="4171950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99" name="Freeform 76"/>
          <p:cNvSpPr>
            <a:spLocks/>
          </p:cNvSpPr>
          <p:nvPr/>
        </p:nvSpPr>
        <p:spPr bwMode="auto">
          <a:xfrm>
            <a:off x="2554288" y="4192588"/>
            <a:ext cx="6350" cy="36512"/>
          </a:xfrm>
          <a:custGeom>
            <a:avLst/>
            <a:gdLst>
              <a:gd name="T0" fmla="*/ 0 w 8"/>
              <a:gd name="T1" fmla="*/ 0 h 45"/>
              <a:gd name="T2" fmla="*/ 6 w 8"/>
              <a:gd name="T3" fmla="*/ 37 h 45"/>
              <a:gd name="T4" fmla="*/ 8 w 8"/>
              <a:gd name="T5" fmla="*/ 45 h 45"/>
              <a:gd name="T6" fmla="*/ 0 60000 65536"/>
              <a:gd name="T7" fmla="*/ 0 60000 65536"/>
              <a:gd name="T8" fmla="*/ 0 60000 65536"/>
              <a:gd name="T9" fmla="*/ 0 w 8"/>
              <a:gd name="T10" fmla="*/ 0 h 45"/>
              <a:gd name="T11" fmla="*/ 8 w 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5">
                <a:moveTo>
                  <a:pt x="0" y="0"/>
                </a:moveTo>
                <a:lnTo>
                  <a:pt x="6" y="37"/>
                </a:lnTo>
                <a:lnTo>
                  <a:pt x="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0" name="Line 77"/>
          <p:cNvSpPr>
            <a:spLocks noChangeShapeType="1"/>
          </p:cNvSpPr>
          <p:nvPr/>
        </p:nvSpPr>
        <p:spPr bwMode="auto">
          <a:xfrm>
            <a:off x="2563813" y="42465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1" name="Line 78"/>
          <p:cNvSpPr>
            <a:spLocks noChangeShapeType="1"/>
          </p:cNvSpPr>
          <p:nvPr/>
        </p:nvSpPr>
        <p:spPr bwMode="auto">
          <a:xfrm>
            <a:off x="2563813" y="4246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2" name="Line 79"/>
          <p:cNvSpPr>
            <a:spLocks noChangeShapeType="1"/>
          </p:cNvSpPr>
          <p:nvPr/>
        </p:nvSpPr>
        <p:spPr bwMode="auto">
          <a:xfrm>
            <a:off x="2566988" y="426720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3" name="Line 80"/>
          <p:cNvSpPr>
            <a:spLocks noChangeShapeType="1"/>
          </p:cNvSpPr>
          <p:nvPr/>
        </p:nvSpPr>
        <p:spPr bwMode="auto">
          <a:xfrm>
            <a:off x="2566988" y="4275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4" name="Line 81"/>
          <p:cNvSpPr>
            <a:spLocks noChangeShapeType="1"/>
          </p:cNvSpPr>
          <p:nvPr/>
        </p:nvSpPr>
        <p:spPr bwMode="auto">
          <a:xfrm>
            <a:off x="2568575" y="42799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5" name="Line 82"/>
          <p:cNvSpPr>
            <a:spLocks noChangeShapeType="1"/>
          </p:cNvSpPr>
          <p:nvPr/>
        </p:nvSpPr>
        <p:spPr bwMode="auto">
          <a:xfrm>
            <a:off x="2568575" y="42830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6" name="Line 83"/>
          <p:cNvSpPr>
            <a:spLocks noChangeShapeType="1"/>
          </p:cNvSpPr>
          <p:nvPr/>
        </p:nvSpPr>
        <p:spPr bwMode="auto">
          <a:xfrm>
            <a:off x="2570163" y="4286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7" name="Line 84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8" name="Line 85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09" name="Freeform 86"/>
          <p:cNvSpPr>
            <a:spLocks/>
          </p:cNvSpPr>
          <p:nvPr/>
        </p:nvSpPr>
        <p:spPr bwMode="auto">
          <a:xfrm>
            <a:off x="2566988" y="4238625"/>
            <a:ext cx="6350" cy="49213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4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0" name="Line 87"/>
          <p:cNvSpPr>
            <a:spLocks noChangeShapeType="1"/>
          </p:cNvSpPr>
          <p:nvPr/>
        </p:nvSpPr>
        <p:spPr bwMode="auto">
          <a:xfrm flipH="1" flipV="1">
            <a:off x="2549525" y="42433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1" name="Freeform 88"/>
          <p:cNvSpPr>
            <a:spLocks noEditPoints="1"/>
          </p:cNvSpPr>
          <p:nvPr/>
        </p:nvSpPr>
        <p:spPr bwMode="auto">
          <a:xfrm>
            <a:off x="2501900" y="3883025"/>
            <a:ext cx="55563" cy="80963"/>
          </a:xfrm>
          <a:custGeom>
            <a:avLst/>
            <a:gdLst>
              <a:gd name="T0" fmla="*/ 60 w 70"/>
              <a:gd name="T1" fmla="*/ 86 h 103"/>
              <a:gd name="T2" fmla="*/ 60 w 70"/>
              <a:gd name="T3" fmla="*/ 95 h 103"/>
              <a:gd name="T4" fmla="*/ 62 w 70"/>
              <a:gd name="T5" fmla="*/ 99 h 103"/>
              <a:gd name="T6" fmla="*/ 70 w 70"/>
              <a:gd name="T7" fmla="*/ 101 h 103"/>
              <a:gd name="T8" fmla="*/ 38 w 70"/>
              <a:gd name="T9" fmla="*/ 103 h 103"/>
              <a:gd name="T10" fmla="*/ 40 w 70"/>
              <a:gd name="T11" fmla="*/ 101 h 103"/>
              <a:gd name="T12" fmla="*/ 45 w 70"/>
              <a:gd name="T13" fmla="*/ 99 h 103"/>
              <a:gd name="T14" fmla="*/ 47 w 70"/>
              <a:gd name="T15" fmla="*/ 95 h 103"/>
              <a:gd name="T16" fmla="*/ 47 w 70"/>
              <a:gd name="T17" fmla="*/ 86 h 103"/>
              <a:gd name="T18" fmla="*/ 41 w 70"/>
              <a:gd name="T19" fmla="*/ 63 h 103"/>
              <a:gd name="T20" fmla="*/ 30 w 70"/>
              <a:gd name="T21" fmla="*/ 71 h 103"/>
              <a:gd name="T22" fmla="*/ 19 w 70"/>
              <a:gd name="T23" fmla="*/ 71 h 103"/>
              <a:gd name="T24" fmla="*/ 7 w 70"/>
              <a:gd name="T25" fmla="*/ 63 h 103"/>
              <a:gd name="T26" fmla="*/ 2 w 70"/>
              <a:gd name="T27" fmla="*/ 48 h 103"/>
              <a:gd name="T28" fmla="*/ 2 w 70"/>
              <a:gd name="T29" fmla="*/ 29 h 103"/>
              <a:gd name="T30" fmla="*/ 11 w 70"/>
              <a:gd name="T31" fmla="*/ 12 h 103"/>
              <a:gd name="T32" fmla="*/ 26 w 70"/>
              <a:gd name="T33" fmla="*/ 2 h 103"/>
              <a:gd name="T34" fmla="*/ 40 w 70"/>
              <a:gd name="T35" fmla="*/ 0 h 103"/>
              <a:gd name="T36" fmla="*/ 45 w 70"/>
              <a:gd name="T37" fmla="*/ 2 h 103"/>
              <a:gd name="T38" fmla="*/ 53 w 70"/>
              <a:gd name="T39" fmla="*/ 2 h 103"/>
              <a:gd name="T40" fmla="*/ 60 w 70"/>
              <a:gd name="T41" fmla="*/ 0 h 103"/>
              <a:gd name="T42" fmla="*/ 47 w 70"/>
              <a:gd name="T43" fmla="*/ 21 h 103"/>
              <a:gd name="T44" fmla="*/ 45 w 70"/>
              <a:gd name="T45" fmla="*/ 12 h 103"/>
              <a:gd name="T46" fmla="*/ 41 w 70"/>
              <a:gd name="T47" fmla="*/ 8 h 103"/>
              <a:gd name="T48" fmla="*/ 32 w 70"/>
              <a:gd name="T49" fmla="*/ 6 h 103"/>
              <a:gd name="T50" fmla="*/ 22 w 70"/>
              <a:gd name="T51" fmla="*/ 8 h 103"/>
              <a:gd name="T52" fmla="*/ 15 w 70"/>
              <a:gd name="T53" fmla="*/ 18 h 103"/>
              <a:gd name="T54" fmla="*/ 13 w 70"/>
              <a:gd name="T55" fmla="*/ 33 h 103"/>
              <a:gd name="T56" fmla="*/ 15 w 70"/>
              <a:gd name="T57" fmla="*/ 48 h 103"/>
              <a:gd name="T58" fmla="*/ 22 w 70"/>
              <a:gd name="T59" fmla="*/ 57 h 103"/>
              <a:gd name="T60" fmla="*/ 34 w 70"/>
              <a:gd name="T61" fmla="*/ 59 h 103"/>
              <a:gd name="T62" fmla="*/ 41 w 70"/>
              <a:gd name="T63" fmla="*/ 57 h 103"/>
              <a:gd name="T64" fmla="*/ 47 w 70"/>
              <a:gd name="T65" fmla="*/ 52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3"/>
              <a:gd name="T101" fmla="*/ 70 w 7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3">
                <a:moveTo>
                  <a:pt x="60" y="0"/>
                </a:moveTo>
                <a:lnTo>
                  <a:pt x="60" y="86"/>
                </a:lnTo>
                <a:lnTo>
                  <a:pt x="60" y="93"/>
                </a:lnTo>
                <a:lnTo>
                  <a:pt x="60" y="95"/>
                </a:lnTo>
                <a:lnTo>
                  <a:pt x="62" y="97"/>
                </a:lnTo>
                <a:lnTo>
                  <a:pt x="62" y="99"/>
                </a:lnTo>
                <a:lnTo>
                  <a:pt x="66" y="101"/>
                </a:lnTo>
                <a:lnTo>
                  <a:pt x="70" y="101"/>
                </a:lnTo>
                <a:lnTo>
                  <a:pt x="70" y="103"/>
                </a:lnTo>
                <a:lnTo>
                  <a:pt x="38" y="103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99"/>
                </a:lnTo>
                <a:lnTo>
                  <a:pt x="45" y="97"/>
                </a:lnTo>
                <a:lnTo>
                  <a:pt x="47" y="95"/>
                </a:lnTo>
                <a:lnTo>
                  <a:pt x="47" y="92"/>
                </a:lnTo>
                <a:lnTo>
                  <a:pt x="47" y="86"/>
                </a:lnTo>
                <a:lnTo>
                  <a:pt x="47" y="57"/>
                </a:lnTo>
                <a:lnTo>
                  <a:pt x="41" y="63"/>
                </a:lnTo>
                <a:lnTo>
                  <a:pt x="36" y="69"/>
                </a:lnTo>
                <a:lnTo>
                  <a:pt x="30" y="71"/>
                </a:lnTo>
                <a:lnTo>
                  <a:pt x="26" y="71"/>
                </a:lnTo>
                <a:lnTo>
                  <a:pt x="19" y="71"/>
                </a:lnTo>
                <a:lnTo>
                  <a:pt x="13" y="67"/>
                </a:lnTo>
                <a:lnTo>
                  <a:pt x="7" y="63"/>
                </a:lnTo>
                <a:lnTo>
                  <a:pt x="3" y="56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5" y="19"/>
                </a:lnTo>
                <a:lnTo>
                  <a:pt x="11" y="12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0" y="0"/>
                </a:lnTo>
                <a:lnTo>
                  <a:pt x="43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0" y="0"/>
                </a:lnTo>
                <a:close/>
                <a:moveTo>
                  <a:pt x="47" y="52"/>
                </a:moveTo>
                <a:lnTo>
                  <a:pt x="47" y="21"/>
                </a:lnTo>
                <a:lnTo>
                  <a:pt x="47" y="16"/>
                </a:lnTo>
                <a:lnTo>
                  <a:pt x="45" y="12"/>
                </a:lnTo>
                <a:lnTo>
                  <a:pt x="43" y="10"/>
                </a:lnTo>
                <a:lnTo>
                  <a:pt x="41" y="8"/>
                </a:lnTo>
                <a:lnTo>
                  <a:pt x="38" y="6"/>
                </a:lnTo>
                <a:lnTo>
                  <a:pt x="32" y="6"/>
                </a:lnTo>
                <a:lnTo>
                  <a:pt x="28" y="6"/>
                </a:lnTo>
                <a:lnTo>
                  <a:pt x="22" y="8"/>
                </a:lnTo>
                <a:lnTo>
                  <a:pt x="19" y="12"/>
                </a:lnTo>
                <a:lnTo>
                  <a:pt x="15" y="18"/>
                </a:lnTo>
                <a:lnTo>
                  <a:pt x="13" y="25"/>
                </a:lnTo>
                <a:lnTo>
                  <a:pt x="13" y="33"/>
                </a:lnTo>
                <a:lnTo>
                  <a:pt x="13" y="40"/>
                </a:lnTo>
                <a:lnTo>
                  <a:pt x="15" y="48"/>
                </a:lnTo>
                <a:lnTo>
                  <a:pt x="19" y="54"/>
                </a:lnTo>
                <a:lnTo>
                  <a:pt x="22" y="57"/>
                </a:lnTo>
                <a:lnTo>
                  <a:pt x="28" y="59"/>
                </a:lnTo>
                <a:lnTo>
                  <a:pt x="34" y="59"/>
                </a:lnTo>
                <a:lnTo>
                  <a:pt x="38" y="59"/>
                </a:lnTo>
                <a:lnTo>
                  <a:pt x="41" y="57"/>
                </a:lnTo>
                <a:lnTo>
                  <a:pt x="45" y="56"/>
                </a:lnTo>
                <a:lnTo>
                  <a:pt x="4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2" name="Freeform 89"/>
          <p:cNvSpPr>
            <a:spLocks/>
          </p:cNvSpPr>
          <p:nvPr/>
        </p:nvSpPr>
        <p:spPr bwMode="auto">
          <a:xfrm>
            <a:off x="2560638" y="3933825"/>
            <a:ext cx="41275" cy="65088"/>
          </a:xfrm>
          <a:custGeom>
            <a:avLst/>
            <a:gdLst>
              <a:gd name="T0" fmla="*/ 53 w 53"/>
              <a:gd name="T1" fmla="*/ 66 h 82"/>
              <a:gd name="T2" fmla="*/ 47 w 53"/>
              <a:gd name="T3" fmla="*/ 82 h 82"/>
              <a:gd name="T4" fmla="*/ 0 w 53"/>
              <a:gd name="T5" fmla="*/ 82 h 82"/>
              <a:gd name="T6" fmla="*/ 0 w 53"/>
              <a:gd name="T7" fmla="*/ 80 h 82"/>
              <a:gd name="T8" fmla="*/ 17 w 53"/>
              <a:gd name="T9" fmla="*/ 63 h 82"/>
              <a:gd name="T10" fmla="*/ 28 w 53"/>
              <a:gd name="T11" fmla="*/ 47 h 82"/>
              <a:gd name="T12" fmla="*/ 34 w 53"/>
              <a:gd name="T13" fmla="*/ 40 h 82"/>
              <a:gd name="T14" fmla="*/ 36 w 53"/>
              <a:gd name="T15" fmla="*/ 32 h 82"/>
              <a:gd name="T16" fmla="*/ 38 w 53"/>
              <a:gd name="T17" fmla="*/ 27 h 82"/>
              <a:gd name="T18" fmla="*/ 36 w 53"/>
              <a:gd name="T19" fmla="*/ 19 h 82"/>
              <a:gd name="T20" fmla="*/ 32 w 53"/>
              <a:gd name="T21" fmla="*/ 13 h 82"/>
              <a:gd name="T22" fmla="*/ 26 w 53"/>
              <a:gd name="T23" fmla="*/ 9 h 82"/>
              <a:gd name="T24" fmla="*/ 21 w 53"/>
              <a:gd name="T25" fmla="*/ 9 h 82"/>
              <a:gd name="T26" fmla="*/ 15 w 53"/>
              <a:gd name="T27" fmla="*/ 9 h 82"/>
              <a:gd name="T28" fmla="*/ 11 w 53"/>
              <a:gd name="T29" fmla="*/ 11 h 82"/>
              <a:gd name="T30" fmla="*/ 5 w 53"/>
              <a:gd name="T31" fmla="*/ 17 h 82"/>
              <a:gd name="T32" fmla="*/ 3 w 53"/>
              <a:gd name="T33" fmla="*/ 23 h 82"/>
              <a:gd name="T34" fmla="*/ 2 w 53"/>
              <a:gd name="T35" fmla="*/ 23 h 82"/>
              <a:gd name="T36" fmla="*/ 2 w 53"/>
              <a:gd name="T37" fmla="*/ 15 h 82"/>
              <a:gd name="T38" fmla="*/ 5 w 53"/>
              <a:gd name="T39" fmla="*/ 9 h 82"/>
              <a:gd name="T40" fmla="*/ 9 w 53"/>
              <a:gd name="T41" fmla="*/ 6 h 82"/>
              <a:gd name="T42" fmla="*/ 13 w 53"/>
              <a:gd name="T43" fmla="*/ 2 h 82"/>
              <a:gd name="T44" fmla="*/ 19 w 53"/>
              <a:gd name="T45" fmla="*/ 0 h 82"/>
              <a:gd name="T46" fmla="*/ 24 w 53"/>
              <a:gd name="T47" fmla="*/ 0 h 82"/>
              <a:gd name="T48" fmla="*/ 30 w 53"/>
              <a:gd name="T49" fmla="*/ 0 h 82"/>
              <a:gd name="T50" fmla="*/ 36 w 53"/>
              <a:gd name="T51" fmla="*/ 2 h 82"/>
              <a:gd name="T52" fmla="*/ 40 w 53"/>
              <a:gd name="T53" fmla="*/ 6 h 82"/>
              <a:gd name="T54" fmla="*/ 43 w 53"/>
              <a:gd name="T55" fmla="*/ 11 h 82"/>
              <a:gd name="T56" fmla="*/ 47 w 53"/>
              <a:gd name="T57" fmla="*/ 15 h 82"/>
              <a:gd name="T58" fmla="*/ 47 w 53"/>
              <a:gd name="T59" fmla="*/ 21 h 82"/>
              <a:gd name="T60" fmla="*/ 47 w 53"/>
              <a:gd name="T61" fmla="*/ 27 h 82"/>
              <a:gd name="T62" fmla="*/ 43 w 53"/>
              <a:gd name="T63" fmla="*/ 32 h 82"/>
              <a:gd name="T64" fmla="*/ 38 w 53"/>
              <a:gd name="T65" fmla="*/ 42 h 82"/>
              <a:gd name="T66" fmla="*/ 30 w 53"/>
              <a:gd name="T67" fmla="*/ 53 h 82"/>
              <a:gd name="T68" fmla="*/ 22 w 53"/>
              <a:gd name="T69" fmla="*/ 61 h 82"/>
              <a:gd name="T70" fmla="*/ 19 w 53"/>
              <a:gd name="T71" fmla="*/ 65 h 82"/>
              <a:gd name="T72" fmla="*/ 15 w 53"/>
              <a:gd name="T73" fmla="*/ 70 h 82"/>
              <a:gd name="T74" fmla="*/ 11 w 53"/>
              <a:gd name="T75" fmla="*/ 72 h 82"/>
              <a:gd name="T76" fmla="*/ 32 w 53"/>
              <a:gd name="T77" fmla="*/ 72 h 82"/>
              <a:gd name="T78" fmla="*/ 38 w 53"/>
              <a:gd name="T79" fmla="*/ 72 h 82"/>
              <a:gd name="T80" fmla="*/ 41 w 53"/>
              <a:gd name="T81" fmla="*/ 72 h 82"/>
              <a:gd name="T82" fmla="*/ 43 w 53"/>
              <a:gd name="T83" fmla="*/ 70 h 82"/>
              <a:gd name="T84" fmla="*/ 45 w 53"/>
              <a:gd name="T85" fmla="*/ 70 h 82"/>
              <a:gd name="T86" fmla="*/ 47 w 53"/>
              <a:gd name="T87" fmla="*/ 68 h 82"/>
              <a:gd name="T88" fmla="*/ 49 w 53"/>
              <a:gd name="T89" fmla="*/ 66 h 82"/>
              <a:gd name="T90" fmla="*/ 53 w 53"/>
              <a:gd name="T91" fmla="*/ 66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82"/>
              <a:gd name="T140" fmla="*/ 53 w 53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82">
                <a:moveTo>
                  <a:pt x="53" y="66"/>
                </a:moveTo>
                <a:lnTo>
                  <a:pt x="47" y="82"/>
                </a:lnTo>
                <a:lnTo>
                  <a:pt x="0" y="82"/>
                </a:lnTo>
                <a:lnTo>
                  <a:pt x="0" y="80"/>
                </a:lnTo>
                <a:lnTo>
                  <a:pt x="17" y="63"/>
                </a:lnTo>
                <a:lnTo>
                  <a:pt x="28" y="47"/>
                </a:lnTo>
                <a:lnTo>
                  <a:pt x="34" y="40"/>
                </a:lnTo>
                <a:lnTo>
                  <a:pt x="36" y="32"/>
                </a:lnTo>
                <a:lnTo>
                  <a:pt x="38" y="27"/>
                </a:lnTo>
                <a:lnTo>
                  <a:pt x="36" y="19"/>
                </a:lnTo>
                <a:lnTo>
                  <a:pt x="32" y="13"/>
                </a:lnTo>
                <a:lnTo>
                  <a:pt x="26" y="9"/>
                </a:lnTo>
                <a:lnTo>
                  <a:pt x="21" y="9"/>
                </a:lnTo>
                <a:lnTo>
                  <a:pt x="15" y="9"/>
                </a:lnTo>
                <a:lnTo>
                  <a:pt x="11" y="11"/>
                </a:lnTo>
                <a:lnTo>
                  <a:pt x="5" y="17"/>
                </a:lnTo>
                <a:lnTo>
                  <a:pt x="3" y="23"/>
                </a:lnTo>
                <a:lnTo>
                  <a:pt x="2" y="23"/>
                </a:lnTo>
                <a:lnTo>
                  <a:pt x="2" y="15"/>
                </a:lnTo>
                <a:lnTo>
                  <a:pt x="5" y="9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0" y="6"/>
                </a:lnTo>
                <a:lnTo>
                  <a:pt x="43" y="11"/>
                </a:lnTo>
                <a:lnTo>
                  <a:pt x="47" y="15"/>
                </a:lnTo>
                <a:lnTo>
                  <a:pt x="47" y="21"/>
                </a:lnTo>
                <a:lnTo>
                  <a:pt x="47" y="27"/>
                </a:lnTo>
                <a:lnTo>
                  <a:pt x="43" y="32"/>
                </a:lnTo>
                <a:lnTo>
                  <a:pt x="38" y="42"/>
                </a:lnTo>
                <a:lnTo>
                  <a:pt x="30" y="53"/>
                </a:lnTo>
                <a:lnTo>
                  <a:pt x="22" y="61"/>
                </a:lnTo>
                <a:lnTo>
                  <a:pt x="19" y="65"/>
                </a:lnTo>
                <a:lnTo>
                  <a:pt x="15" y="70"/>
                </a:lnTo>
                <a:lnTo>
                  <a:pt x="11" y="72"/>
                </a:lnTo>
                <a:lnTo>
                  <a:pt x="32" y="72"/>
                </a:lnTo>
                <a:lnTo>
                  <a:pt x="38" y="72"/>
                </a:lnTo>
                <a:lnTo>
                  <a:pt x="41" y="72"/>
                </a:lnTo>
                <a:lnTo>
                  <a:pt x="43" y="70"/>
                </a:lnTo>
                <a:lnTo>
                  <a:pt x="45" y="70"/>
                </a:lnTo>
                <a:lnTo>
                  <a:pt x="47" y="68"/>
                </a:lnTo>
                <a:lnTo>
                  <a:pt x="49" y="66"/>
                </a:lnTo>
                <a:lnTo>
                  <a:pt x="53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3" name="Line 90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4" name="Line 91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5" name="Line 92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6" name="Line 93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7" name="Line 94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8" name="Line 95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19" name="Line 96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0" name="Line 97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1" name="Line 98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2" name="Line 99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3" name="Freeform 100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4" name="Freeform 101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5" name="Freeform 102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6" name="Freeform 103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7" name="Freeform 104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8" name="Freeform 105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9" name="Freeform 106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0" name="Freeform 107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1" name="Freeform 108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2" name="Freeform 109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3" name="Freeform 110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4" name="Line 111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5" name="Line 112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6" name="Line 113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7" name="Line 114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8" name="Line 115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39" name="Line 116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0" name="Line 117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1" name="Line 118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2" name="Line 119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3" name="Line 120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4" name="Freeform 121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5" name="Freeform 122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6" name="Freeform 123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7" name="Freeform 124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8" name="Freeform 125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49" name="Freeform 126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0" name="Freeform 127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1" name="Freeform 128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2" name="Freeform 129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3" name="Freeform 130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4" name="Freeform 131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5" name="Freeform 132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6" name="Freeform 133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7" name="Line 134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8" name="Freeform 135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59" name="Line 136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0" name="Freeform 137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1" name="Line 138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2" name="Freeform 139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3" name="Line 140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4" name="Freeform 141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5" name="Line 142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6" name="Freeform 143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7" name="Line 144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8" name="Freeform 145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69" name="Line 146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0" name="Freeform 147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1" name="Line 148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2" name="Freeform 149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3" name="Line 150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4" name="Freeform 151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5" name="Line 152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6" name="Line 153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7" name="Line 154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8" name="Line 155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79" name="Line 156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0" name="Line 157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1" name="Line 158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2" name="Line 159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3" name="Freeform 160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4" name="Freeform 161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5" name="Line 162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6" name="Freeform 163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7" name="Line 164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8" name="Line 165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89" name="Line 166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0" name="Line 167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1" name="Line 168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2" name="Line 169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3" name="Line 170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4" name="Line 171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5" name="Line 172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6" name="Freeform 173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7" name="Line 174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8" name="Freeform 175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99" name="Freeform 176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0" name="Line 177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1" name="Freeform 178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2" name="Line 179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3" name="Freeform 180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4" name="Line 181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5" name="Freeform 182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6" name="Line 183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7" name="Freeform 184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8" name="Line 185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09" name="Freeform 186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0" name="Line 187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1" name="Freeform 188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2" name="Line 189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3" name="Freeform 190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4" name="Line 191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5" name="Freeform 192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6" name="Line 193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7" name="Freeform 194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8" name="Line 195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19" name="Line 196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0" name="Line 197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1" name="Line 198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2" name="Line 199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3" name="Line 200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4" name="Line 201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5" name="Line 202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6" name="Freeform 203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7" name="Freeform 204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8" name="Line 205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29" name="Freeform 206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0" name="Line 207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1" name="Line 208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2" name="Line 209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3" name="Line 210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4" name="Line 211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5" name="Line 212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6" name="Line 213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7" name="Line 214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8" name="Line 215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39" name="Freeform 216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0" name="Line 217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1" name="Freeform 218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2" name="Freeform 219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3" name="Line 220"/>
          <p:cNvSpPr>
            <a:spLocks noChangeShapeType="1"/>
          </p:cNvSpPr>
          <p:nvPr/>
        </p:nvSpPr>
        <p:spPr bwMode="auto">
          <a:xfrm flipH="1">
            <a:off x="3001963" y="3422650"/>
            <a:ext cx="944562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4" name="Line 221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5" name="Line 222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6" name="Freeform 223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7" name="Freeform 224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8" name="Freeform 225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549" name="Freeform 226"/>
          <p:cNvSpPr>
            <a:spLocks noEditPoints="1"/>
          </p:cNvSpPr>
          <p:nvPr/>
        </p:nvSpPr>
        <p:spPr bwMode="auto">
          <a:xfrm>
            <a:off x="1303338" y="4338638"/>
            <a:ext cx="150812" cy="209550"/>
          </a:xfrm>
          <a:custGeom>
            <a:avLst/>
            <a:gdLst>
              <a:gd name="T0" fmla="*/ 104 w 190"/>
              <a:gd name="T1" fmla="*/ 264 h 264"/>
              <a:gd name="T2" fmla="*/ 104 w 190"/>
              <a:gd name="T3" fmla="*/ 208 h 264"/>
              <a:gd name="T4" fmla="*/ 0 w 190"/>
              <a:gd name="T5" fmla="*/ 208 h 264"/>
              <a:gd name="T6" fmla="*/ 0 w 190"/>
              <a:gd name="T7" fmla="*/ 163 h 264"/>
              <a:gd name="T8" fmla="*/ 110 w 190"/>
              <a:gd name="T9" fmla="*/ 0 h 264"/>
              <a:gd name="T10" fmla="*/ 154 w 190"/>
              <a:gd name="T11" fmla="*/ 0 h 264"/>
              <a:gd name="T12" fmla="*/ 154 w 190"/>
              <a:gd name="T13" fmla="*/ 163 h 264"/>
              <a:gd name="T14" fmla="*/ 190 w 190"/>
              <a:gd name="T15" fmla="*/ 163 h 264"/>
              <a:gd name="T16" fmla="*/ 190 w 190"/>
              <a:gd name="T17" fmla="*/ 208 h 264"/>
              <a:gd name="T18" fmla="*/ 154 w 190"/>
              <a:gd name="T19" fmla="*/ 208 h 264"/>
              <a:gd name="T20" fmla="*/ 154 w 190"/>
              <a:gd name="T21" fmla="*/ 264 h 264"/>
              <a:gd name="T22" fmla="*/ 104 w 190"/>
              <a:gd name="T23" fmla="*/ 264 h 264"/>
              <a:gd name="T24" fmla="*/ 104 w 190"/>
              <a:gd name="T25" fmla="*/ 163 h 264"/>
              <a:gd name="T26" fmla="*/ 104 w 190"/>
              <a:gd name="T27" fmla="*/ 77 h 264"/>
              <a:gd name="T28" fmla="*/ 46 w 190"/>
              <a:gd name="T29" fmla="*/ 163 h 264"/>
              <a:gd name="T30" fmla="*/ 104 w 190"/>
              <a:gd name="T31" fmla="*/ 163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264"/>
              <a:gd name="T50" fmla="*/ 190 w 190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264">
                <a:moveTo>
                  <a:pt x="104" y="264"/>
                </a:moveTo>
                <a:lnTo>
                  <a:pt x="104" y="208"/>
                </a:lnTo>
                <a:lnTo>
                  <a:pt x="0" y="208"/>
                </a:lnTo>
                <a:lnTo>
                  <a:pt x="0" y="163"/>
                </a:lnTo>
                <a:lnTo>
                  <a:pt x="110" y="0"/>
                </a:lnTo>
                <a:lnTo>
                  <a:pt x="154" y="0"/>
                </a:lnTo>
                <a:lnTo>
                  <a:pt x="154" y="163"/>
                </a:lnTo>
                <a:lnTo>
                  <a:pt x="190" y="163"/>
                </a:lnTo>
                <a:lnTo>
                  <a:pt x="190" y="208"/>
                </a:lnTo>
                <a:lnTo>
                  <a:pt x="154" y="208"/>
                </a:lnTo>
                <a:lnTo>
                  <a:pt x="154" y="264"/>
                </a:lnTo>
                <a:lnTo>
                  <a:pt x="104" y="264"/>
                </a:lnTo>
                <a:close/>
                <a:moveTo>
                  <a:pt x="104" y="163"/>
                </a:moveTo>
                <a:lnTo>
                  <a:pt x="104" y="77"/>
                </a:lnTo>
                <a:lnTo>
                  <a:pt x="46" y="163"/>
                </a:lnTo>
                <a:lnTo>
                  <a:pt x="104" y="1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6550" name="Picture 227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7350" name="Line 3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1" name="Line 4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2" name="Line 5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3" name="Line 6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4" name="Line 7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5" name="Line 8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6" name="Line 9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7" name="Line 10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8" name="Line 11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9" name="Line 12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0" name="Freeform 13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1" name="Freeform 14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2" name="Freeform 15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3" name="Freeform 16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4" name="Freeform 17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5" name="Freeform 18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6" name="Freeform 19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7" name="Freeform 20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8" name="Freeform 21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69" name="Freeform 22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0" name="Freeform 23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1" name="Freeform 24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2" name="Line 25"/>
          <p:cNvSpPr>
            <a:spLocks noChangeShapeType="1"/>
          </p:cNvSpPr>
          <p:nvPr/>
        </p:nvSpPr>
        <p:spPr bwMode="auto">
          <a:xfrm>
            <a:off x="1771650" y="4294188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3" name="Line 26"/>
          <p:cNvSpPr>
            <a:spLocks noChangeShapeType="1"/>
          </p:cNvSpPr>
          <p:nvPr/>
        </p:nvSpPr>
        <p:spPr bwMode="auto">
          <a:xfrm>
            <a:off x="1751013" y="4503738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4" name="Line 27"/>
          <p:cNvSpPr>
            <a:spLocks noChangeShapeType="1"/>
          </p:cNvSpPr>
          <p:nvPr/>
        </p:nvSpPr>
        <p:spPr bwMode="auto">
          <a:xfrm>
            <a:off x="19954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5" name="Line 28"/>
          <p:cNvSpPr>
            <a:spLocks noChangeShapeType="1"/>
          </p:cNvSpPr>
          <p:nvPr/>
        </p:nvSpPr>
        <p:spPr bwMode="auto">
          <a:xfrm>
            <a:off x="2286000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6" name="Line 29"/>
          <p:cNvSpPr>
            <a:spLocks noChangeShapeType="1"/>
          </p:cNvSpPr>
          <p:nvPr/>
        </p:nvSpPr>
        <p:spPr bwMode="auto">
          <a:xfrm>
            <a:off x="2568575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7" name="Line 30"/>
          <p:cNvSpPr>
            <a:spLocks noChangeShapeType="1"/>
          </p:cNvSpPr>
          <p:nvPr/>
        </p:nvSpPr>
        <p:spPr bwMode="auto">
          <a:xfrm>
            <a:off x="28590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8" name="Line 31"/>
          <p:cNvSpPr>
            <a:spLocks noChangeShapeType="1"/>
          </p:cNvSpPr>
          <p:nvPr/>
        </p:nvSpPr>
        <p:spPr bwMode="auto">
          <a:xfrm>
            <a:off x="31559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79" name="Line 32"/>
          <p:cNvSpPr>
            <a:spLocks noChangeShapeType="1"/>
          </p:cNvSpPr>
          <p:nvPr/>
        </p:nvSpPr>
        <p:spPr bwMode="auto">
          <a:xfrm>
            <a:off x="3446463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0" name="Line 33"/>
          <p:cNvSpPr>
            <a:spLocks noChangeShapeType="1"/>
          </p:cNvSpPr>
          <p:nvPr/>
        </p:nvSpPr>
        <p:spPr bwMode="auto">
          <a:xfrm>
            <a:off x="3729038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1" name="Line 34"/>
          <p:cNvSpPr>
            <a:spLocks noChangeShapeType="1"/>
          </p:cNvSpPr>
          <p:nvPr/>
        </p:nvSpPr>
        <p:spPr bwMode="auto">
          <a:xfrm>
            <a:off x="40195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2" name="Freeform 35"/>
          <p:cNvSpPr>
            <a:spLocks noEditPoints="1"/>
          </p:cNvSpPr>
          <p:nvPr/>
        </p:nvSpPr>
        <p:spPr bwMode="auto">
          <a:xfrm>
            <a:off x="2108200" y="4373563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0 h 145"/>
              <a:gd name="T6" fmla="*/ 55 w 103"/>
              <a:gd name="T7" fmla="*/ 46 h 145"/>
              <a:gd name="T8" fmla="*/ 65 w 103"/>
              <a:gd name="T9" fmla="*/ 44 h 145"/>
              <a:gd name="T10" fmla="*/ 74 w 103"/>
              <a:gd name="T11" fmla="*/ 46 h 145"/>
              <a:gd name="T12" fmla="*/ 84 w 103"/>
              <a:gd name="T13" fmla="*/ 50 h 145"/>
              <a:gd name="T14" fmla="*/ 89 w 103"/>
              <a:gd name="T15" fmla="*/ 55 h 145"/>
              <a:gd name="T16" fmla="*/ 93 w 103"/>
              <a:gd name="T17" fmla="*/ 59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101 w 103"/>
              <a:gd name="T29" fmla="*/ 110 h 145"/>
              <a:gd name="T30" fmla="*/ 97 w 103"/>
              <a:gd name="T31" fmla="*/ 118 h 145"/>
              <a:gd name="T32" fmla="*/ 91 w 103"/>
              <a:gd name="T33" fmla="*/ 126 h 145"/>
              <a:gd name="T34" fmla="*/ 85 w 103"/>
              <a:gd name="T35" fmla="*/ 133 h 145"/>
              <a:gd name="T36" fmla="*/ 80 w 103"/>
              <a:gd name="T37" fmla="*/ 137 h 145"/>
              <a:gd name="T38" fmla="*/ 72 w 103"/>
              <a:gd name="T39" fmla="*/ 141 h 145"/>
              <a:gd name="T40" fmla="*/ 65 w 103"/>
              <a:gd name="T41" fmla="*/ 143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39 h 145"/>
              <a:gd name="T50" fmla="*/ 30 w 103"/>
              <a:gd name="T51" fmla="*/ 135 h 145"/>
              <a:gd name="T52" fmla="*/ 13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5 h 145"/>
              <a:gd name="T60" fmla="*/ 10 w 103"/>
              <a:gd name="T61" fmla="*/ 12 h 145"/>
              <a:gd name="T62" fmla="*/ 8 w 103"/>
              <a:gd name="T63" fmla="*/ 8 h 145"/>
              <a:gd name="T64" fmla="*/ 6 w 103"/>
              <a:gd name="T65" fmla="*/ 6 h 145"/>
              <a:gd name="T66" fmla="*/ 4 w 103"/>
              <a:gd name="T67" fmla="*/ 6 h 145"/>
              <a:gd name="T68" fmla="*/ 0 w 103"/>
              <a:gd name="T69" fmla="*/ 4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5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0 h 145"/>
              <a:gd name="T82" fmla="*/ 40 w 103"/>
              <a:gd name="T83" fmla="*/ 124 h 145"/>
              <a:gd name="T84" fmla="*/ 40 w 103"/>
              <a:gd name="T85" fmla="*/ 129 h 145"/>
              <a:gd name="T86" fmla="*/ 44 w 103"/>
              <a:gd name="T87" fmla="*/ 133 h 145"/>
              <a:gd name="T88" fmla="*/ 49 w 103"/>
              <a:gd name="T89" fmla="*/ 137 h 145"/>
              <a:gd name="T90" fmla="*/ 55 w 103"/>
              <a:gd name="T91" fmla="*/ 137 h 145"/>
              <a:gd name="T92" fmla="*/ 61 w 103"/>
              <a:gd name="T93" fmla="*/ 137 h 145"/>
              <a:gd name="T94" fmla="*/ 65 w 103"/>
              <a:gd name="T95" fmla="*/ 135 h 145"/>
              <a:gd name="T96" fmla="*/ 68 w 103"/>
              <a:gd name="T97" fmla="*/ 129 h 145"/>
              <a:gd name="T98" fmla="*/ 70 w 103"/>
              <a:gd name="T99" fmla="*/ 124 h 145"/>
              <a:gd name="T100" fmla="*/ 72 w 103"/>
              <a:gd name="T101" fmla="*/ 110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2 h 145"/>
              <a:gd name="T108" fmla="*/ 70 w 103"/>
              <a:gd name="T109" fmla="*/ 67 h 145"/>
              <a:gd name="T110" fmla="*/ 68 w 103"/>
              <a:gd name="T111" fmla="*/ 61 h 145"/>
              <a:gd name="T112" fmla="*/ 65 w 103"/>
              <a:gd name="T113" fmla="*/ 59 h 145"/>
              <a:gd name="T114" fmla="*/ 61 w 103"/>
              <a:gd name="T115" fmla="*/ 55 h 145"/>
              <a:gd name="T116" fmla="*/ 57 w 103"/>
              <a:gd name="T117" fmla="*/ 55 h 145"/>
              <a:gd name="T118" fmla="*/ 49 w 103"/>
              <a:gd name="T119" fmla="*/ 57 h 145"/>
              <a:gd name="T120" fmla="*/ 44 w 103"/>
              <a:gd name="T121" fmla="*/ 59 h 145"/>
              <a:gd name="T122" fmla="*/ 38 w 103"/>
              <a:gd name="T123" fmla="*/ 65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0"/>
                </a:lnTo>
                <a:lnTo>
                  <a:pt x="55" y="46"/>
                </a:lnTo>
                <a:lnTo>
                  <a:pt x="65" y="44"/>
                </a:lnTo>
                <a:lnTo>
                  <a:pt x="74" y="46"/>
                </a:lnTo>
                <a:lnTo>
                  <a:pt x="84" y="50"/>
                </a:lnTo>
                <a:lnTo>
                  <a:pt x="89" y="55"/>
                </a:lnTo>
                <a:lnTo>
                  <a:pt x="93" y="59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101" y="110"/>
                </a:lnTo>
                <a:lnTo>
                  <a:pt x="97" y="118"/>
                </a:lnTo>
                <a:lnTo>
                  <a:pt x="91" y="126"/>
                </a:lnTo>
                <a:lnTo>
                  <a:pt x="85" y="133"/>
                </a:lnTo>
                <a:lnTo>
                  <a:pt x="80" y="137"/>
                </a:lnTo>
                <a:lnTo>
                  <a:pt x="72" y="141"/>
                </a:lnTo>
                <a:lnTo>
                  <a:pt x="65" y="143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39"/>
                </a:lnTo>
                <a:lnTo>
                  <a:pt x="30" y="135"/>
                </a:lnTo>
                <a:lnTo>
                  <a:pt x="13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5"/>
                </a:lnTo>
                <a:lnTo>
                  <a:pt x="10" y="12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5"/>
                </a:moveTo>
                <a:lnTo>
                  <a:pt x="38" y="109"/>
                </a:lnTo>
                <a:lnTo>
                  <a:pt x="38" y="116"/>
                </a:lnTo>
                <a:lnTo>
                  <a:pt x="38" y="120"/>
                </a:lnTo>
                <a:lnTo>
                  <a:pt x="40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7"/>
                </a:lnTo>
                <a:lnTo>
                  <a:pt x="55" y="137"/>
                </a:lnTo>
                <a:lnTo>
                  <a:pt x="61" y="137"/>
                </a:lnTo>
                <a:lnTo>
                  <a:pt x="65" y="135"/>
                </a:lnTo>
                <a:lnTo>
                  <a:pt x="68" y="129"/>
                </a:lnTo>
                <a:lnTo>
                  <a:pt x="70" y="124"/>
                </a:lnTo>
                <a:lnTo>
                  <a:pt x="72" y="110"/>
                </a:lnTo>
                <a:lnTo>
                  <a:pt x="74" y="91"/>
                </a:lnTo>
                <a:lnTo>
                  <a:pt x="74" y="82"/>
                </a:lnTo>
                <a:lnTo>
                  <a:pt x="72" y="72"/>
                </a:lnTo>
                <a:lnTo>
                  <a:pt x="70" y="67"/>
                </a:lnTo>
                <a:lnTo>
                  <a:pt x="68" y="61"/>
                </a:lnTo>
                <a:lnTo>
                  <a:pt x="65" y="59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3" name="Freeform 36"/>
          <p:cNvSpPr>
            <a:spLocks/>
          </p:cNvSpPr>
          <p:nvPr/>
        </p:nvSpPr>
        <p:spPr bwMode="auto">
          <a:xfrm>
            <a:off x="1733550" y="4292600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5 h 260"/>
              <a:gd name="T10" fmla="*/ 51 w 82"/>
              <a:gd name="T11" fmla="*/ 9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6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0 h 260"/>
              <a:gd name="T30" fmla="*/ 61 w 82"/>
              <a:gd name="T31" fmla="*/ 104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1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6 w 82"/>
              <a:gd name="T49" fmla="*/ 142 h 260"/>
              <a:gd name="T50" fmla="*/ 51 w 82"/>
              <a:gd name="T51" fmla="*/ 142 h 260"/>
              <a:gd name="T52" fmla="*/ 61 w 82"/>
              <a:gd name="T53" fmla="*/ 142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2 w 82"/>
              <a:gd name="T61" fmla="*/ 157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9 h 260"/>
              <a:gd name="T70" fmla="*/ 40 w 82"/>
              <a:gd name="T71" fmla="*/ 212 h 260"/>
              <a:gd name="T72" fmla="*/ 38 w 82"/>
              <a:gd name="T73" fmla="*/ 216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2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4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1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8 h 260"/>
              <a:gd name="T112" fmla="*/ 48 w 82"/>
              <a:gd name="T113" fmla="*/ 252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5"/>
                </a:lnTo>
                <a:lnTo>
                  <a:pt x="51" y="9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6"/>
                </a:lnTo>
                <a:lnTo>
                  <a:pt x="67" y="74"/>
                </a:lnTo>
                <a:lnTo>
                  <a:pt x="76" y="81"/>
                </a:lnTo>
                <a:lnTo>
                  <a:pt x="82" y="89"/>
                </a:lnTo>
                <a:lnTo>
                  <a:pt x="80" y="95"/>
                </a:lnTo>
                <a:lnTo>
                  <a:pt x="72" y="100"/>
                </a:lnTo>
                <a:lnTo>
                  <a:pt x="61" y="104"/>
                </a:lnTo>
                <a:lnTo>
                  <a:pt x="46" y="110"/>
                </a:lnTo>
                <a:lnTo>
                  <a:pt x="31" y="116"/>
                </a:lnTo>
                <a:lnTo>
                  <a:pt x="15" y="121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9" y="146"/>
                </a:lnTo>
                <a:lnTo>
                  <a:pt x="70" y="148"/>
                </a:lnTo>
                <a:lnTo>
                  <a:pt x="72" y="154"/>
                </a:lnTo>
                <a:lnTo>
                  <a:pt x="72" y="157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9"/>
                </a:lnTo>
                <a:lnTo>
                  <a:pt x="40" y="212"/>
                </a:lnTo>
                <a:lnTo>
                  <a:pt x="38" y="216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2"/>
                </a:lnTo>
                <a:lnTo>
                  <a:pt x="74" y="220"/>
                </a:lnTo>
                <a:lnTo>
                  <a:pt x="76" y="222"/>
                </a:lnTo>
                <a:lnTo>
                  <a:pt x="78" y="224"/>
                </a:lnTo>
                <a:lnTo>
                  <a:pt x="76" y="226"/>
                </a:lnTo>
                <a:lnTo>
                  <a:pt x="74" y="228"/>
                </a:lnTo>
                <a:lnTo>
                  <a:pt x="70" y="231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8"/>
                </a:lnTo>
                <a:lnTo>
                  <a:pt x="48" y="252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4" name="Freeform 37"/>
          <p:cNvSpPr>
            <a:spLocks/>
          </p:cNvSpPr>
          <p:nvPr/>
        </p:nvSpPr>
        <p:spPr bwMode="auto">
          <a:xfrm>
            <a:off x="4210050" y="4292600"/>
            <a:ext cx="61913" cy="211138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5 h 266"/>
              <a:gd name="T10" fmla="*/ 51 w 78"/>
              <a:gd name="T11" fmla="*/ 9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49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80 h 266"/>
              <a:gd name="T24" fmla="*/ 76 w 78"/>
              <a:gd name="T25" fmla="*/ 87 h 266"/>
              <a:gd name="T26" fmla="*/ 65 w 78"/>
              <a:gd name="T27" fmla="*/ 95 h 266"/>
              <a:gd name="T28" fmla="*/ 46 w 78"/>
              <a:gd name="T29" fmla="*/ 102 h 266"/>
              <a:gd name="T30" fmla="*/ 30 w 78"/>
              <a:gd name="T31" fmla="*/ 108 h 266"/>
              <a:gd name="T32" fmla="*/ 15 w 78"/>
              <a:gd name="T33" fmla="*/ 116 h 266"/>
              <a:gd name="T34" fmla="*/ 4 w 78"/>
              <a:gd name="T35" fmla="*/ 119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6 h 266"/>
              <a:gd name="T46" fmla="*/ 47 w 78"/>
              <a:gd name="T47" fmla="*/ 136 h 266"/>
              <a:gd name="T48" fmla="*/ 59 w 78"/>
              <a:gd name="T49" fmla="*/ 136 h 266"/>
              <a:gd name="T50" fmla="*/ 68 w 78"/>
              <a:gd name="T51" fmla="*/ 138 h 266"/>
              <a:gd name="T52" fmla="*/ 70 w 78"/>
              <a:gd name="T53" fmla="*/ 140 h 266"/>
              <a:gd name="T54" fmla="*/ 72 w 78"/>
              <a:gd name="T55" fmla="*/ 144 h 266"/>
              <a:gd name="T56" fmla="*/ 72 w 78"/>
              <a:gd name="T57" fmla="*/ 150 h 266"/>
              <a:gd name="T58" fmla="*/ 70 w 78"/>
              <a:gd name="T59" fmla="*/ 155 h 266"/>
              <a:gd name="T60" fmla="*/ 66 w 78"/>
              <a:gd name="T61" fmla="*/ 161 h 266"/>
              <a:gd name="T62" fmla="*/ 57 w 78"/>
              <a:gd name="T63" fmla="*/ 174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7 h 266"/>
              <a:gd name="T70" fmla="*/ 34 w 78"/>
              <a:gd name="T71" fmla="*/ 211 h 266"/>
              <a:gd name="T72" fmla="*/ 34 w 78"/>
              <a:gd name="T73" fmla="*/ 214 h 266"/>
              <a:gd name="T74" fmla="*/ 34 w 78"/>
              <a:gd name="T75" fmla="*/ 216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6 h 266"/>
              <a:gd name="T84" fmla="*/ 55 w 78"/>
              <a:gd name="T85" fmla="*/ 216 h 266"/>
              <a:gd name="T86" fmla="*/ 61 w 78"/>
              <a:gd name="T87" fmla="*/ 216 h 266"/>
              <a:gd name="T88" fmla="*/ 65 w 78"/>
              <a:gd name="T89" fmla="*/ 216 h 266"/>
              <a:gd name="T90" fmla="*/ 68 w 78"/>
              <a:gd name="T91" fmla="*/ 216 h 266"/>
              <a:gd name="T92" fmla="*/ 70 w 78"/>
              <a:gd name="T93" fmla="*/ 216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6" y="21"/>
                </a:lnTo>
                <a:lnTo>
                  <a:pt x="40" y="36"/>
                </a:lnTo>
                <a:lnTo>
                  <a:pt x="42" y="49"/>
                </a:lnTo>
                <a:lnTo>
                  <a:pt x="53" y="61"/>
                </a:lnTo>
                <a:lnTo>
                  <a:pt x="68" y="70"/>
                </a:lnTo>
                <a:lnTo>
                  <a:pt x="78" y="80"/>
                </a:lnTo>
                <a:lnTo>
                  <a:pt x="76" y="87"/>
                </a:lnTo>
                <a:lnTo>
                  <a:pt x="65" y="95"/>
                </a:lnTo>
                <a:lnTo>
                  <a:pt x="46" y="102"/>
                </a:lnTo>
                <a:lnTo>
                  <a:pt x="30" y="108"/>
                </a:lnTo>
                <a:lnTo>
                  <a:pt x="15" y="116"/>
                </a:lnTo>
                <a:lnTo>
                  <a:pt x="4" y="119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6"/>
                </a:lnTo>
                <a:lnTo>
                  <a:pt x="47" y="136"/>
                </a:lnTo>
                <a:lnTo>
                  <a:pt x="59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50"/>
                </a:lnTo>
                <a:lnTo>
                  <a:pt x="70" y="155"/>
                </a:lnTo>
                <a:lnTo>
                  <a:pt x="66" y="161"/>
                </a:lnTo>
                <a:lnTo>
                  <a:pt x="57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7"/>
                </a:lnTo>
                <a:lnTo>
                  <a:pt x="34" y="211"/>
                </a:lnTo>
                <a:lnTo>
                  <a:pt x="34" y="214"/>
                </a:lnTo>
                <a:lnTo>
                  <a:pt x="34" y="216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6"/>
                </a:lnTo>
                <a:lnTo>
                  <a:pt x="55" y="216"/>
                </a:lnTo>
                <a:lnTo>
                  <a:pt x="61" y="216"/>
                </a:lnTo>
                <a:lnTo>
                  <a:pt x="65" y="216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5" name="Freeform 38"/>
          <p:cNvSpPr>
            <a:spLocks noEditPoints="1"/>
          </p:cNvSpPr>
          <p:nvPr/>
        </p:nvSpPr>
        <p:spPr bwMode="auto">
          <a:xfrm>
            <a:off x="2386013" y="4408488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8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5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9 w 95"/>
              <a:gd name="T41" fmla="*/ 8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3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2" y="74"/>
                </a:lnTo>
                <a:lnTo>
                  <a:pt x="4" y="68"/>
                </a:lnTo>
                <a:lnTo>
                  <a:pt x="10" y="61"/>
                </a:lnTo>
                <a:lnTo>
                  <a:pt x="27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4" y="17"/>
                </a:lnTo>
                <a:lnTo>
                  <a:pt x="52" y="15"/>
                </a:lnTo>
                <a:lnTo>
                  <a:pt x="50" y="11"/>
                </a:lnTo>
                <a:lnTo>
                  <a:pt x="48" y="9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4" y="9"/>
                </a:lnTo>
                <a:lnTo>
                  <a:pt x="19" y="8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3"/>
                </a:lnTo>
                <a:lnTo>
                  <a:pt x="80" y="19"/>
                </a:lnTo>
                <a:lnTo>
                  <a:pt x="82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4" y="85"/>
                </a:lnTo>
                <a:lnTo>
                  <a:pt x="86" y="87"/>
                </a:lnTo>
                <a:lnTo>
                  <a:pt x="90" y="85"/>
                </a:lnTo>
                <a:lnTo>
                  <a:pt x="93" y="83"/>
                </a:lnTo>
                <a:lnTo>
                  <a:pt x="95" y="85"/>
                </a:lnTo>
                <a:lnTo>
                  <a:pt x="90" y="93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49"/>
                </a:lnTo>
                <a:lnTo>
                  <a:pt x="38" y="55"/>
                </a:lnTo>
                <a:lnTo>
                  <a:pt x="33" y="61"/>
                </a:lnTo>
                <a:lnTo>
                  <a:pt x="31" y="66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6" name="Freeform 39"/>
          <p:cNvSpPr>
            <a:spLocks noEditPoints="1"/>
          </p:cNvSpPr>
          <p:nvPr/>
        </p:nvSpPr>
        <p:spPr bwMode="auto">
          <a:xfrm>
            <a:off x="2684463" y="4408488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7" name="Freeform 40"/>
          <p:cNvSpPr>
            <a:spLocks noEditPoints="1"/>
          </p:cNvSpPr>
          <p:nvPr/>
        </p:nvSpPr>
        <p:spPr bwMode="auto">
          <a:xfrm>
            <a:off x="2967038" y="4408488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8" name="Freeform 41"/>
          <p:cNvSpPr>
            <a:spLocks noEditPoints="1"/>
          </p:cNvSpPr>
          <p:nvPr/>
        </p:nvSpPr>
        <p:spPr bwMode="auto">
          <a:xfrm>
            <a:off x="3268663" y="4371975"/>
            <a:ext cx="25400" cy="115888"/>
          </a:xfrm>
          <a:custGeom>
            <a:avLst/>
            <a:gdLst>
              <a:gd name="T0" fmla="*/ 19 w 32"/>
              <a:gd name="T1" fmla="*/ 97 h 147"/>
              <a:gd name="T2" fmla="*/ 15 w 32"/>
              <a:gd name="T3" fmla="*/ 97 h 147"/>
              <a:gd name="T4" fmla="*/ 15 w 32"/>
              <a:gd name="T5" fmla="*/ 90 h 147"/>
              <a:gd name="T6" fmla="*/ 13 w 32"/>
              <a:gd name="T7" fmla="*/ 80 h 147"/>
              <a:gd name="T8" fmla="*/ 10 w 32"/>
              <a:gd name="T9" fmla="*/ 69 h 147"/>
              <a:gd name="T10" fmla="*/ 4 w 32"/>
              <a:gd name="T11" fmla="*/ 46 h 147"/>
              <a:gd name="T12" fmla="*/ 2 w 32"/>
              <a:gd name="T13" fmla="*/ 35 h 147"/>
              <a:gd name="T14" fmla="*/ 0 w 32"/>
              <a:gd name="T15" fmla="*/ 25 h 147"/>
              <a:gd name="T16" fmla="*/ 0 w 32"/>
              <a:gd name="T17" fmla="*/ 17 h 147"/>
              <a:gd name="T18" fmla="*/ 0 w 32"/>
              <a:gd name="T19" fmla="*/ 12 h 147"/>
              <a:gd name="T20" fmla="*/ 2 w 32"/>
              <a:gd name="T21" fmla="*/ 8 h 147"/>
              <a:gd name="T22" fmla="*/ 4 w 32"/>
              <a:gd name="T23" fmla="*/ 4 h 147"/>
              <a:gd name="T24" fmla="*/ 8 w 32"/>
              <a:gd name="T25" fmla="*/ 2 h 147"/>
              <a:gd name="T26" fmla="*/ 12 w 32"/>
              <a:gd name="T27" fmla="*/ 0 h 147"/>
              <a:gd name="T28" fmla="*/ 17 w 32"/>
              <a:gd name="T29" fmla="*/ 0 h 147"/>
              <a:gd name="T30" fmla="*/ 23 w 32"/>
              <a:gd name="T31" fmla="*/ 0 h 147"/>
              <a:gd name="T32" fmla="*/ 29 w 32"/>
              <a:gd name="T33" fmla="*/ 4 h 147"/>
              <a:gd name="T34" fmla="*/ 32 w 32"/>
              <a:gd name="T35" fmla="*/ 10 h 147"/>
              <a:gd name="T36" fmla="*/ 32 w 32"/>
              <a:gd name="T37" fmla="*/ 17 h 147"/>
              <a:gd name="T38" fmla="*/ 32 w 32"/>
              <a:gd name="T39" fmla="*/ 21 h 147"/>
              <a:gd name="T40" fmla="*/ 32 w 32"/>
              <a:gd name="T41" fmla="*/ 29 h 147"/>
              <a:gd name="T42" fmla="*/ 31 w 32"/>
              <a:gd name="T43" fmla="*/ 36 h 147"/>
              <a:gd name="T44" fmla="*/ 29 w 32"/>
              <a:gd name="T45" fmla="*/ 46 h 147"/>
              <a:gd name="T46" fmla="*/ 23 w 32"/>
              <a:gd name="T47" fmla="*/ 69 h 147"/>
              <a:gd name="T48" fmla="*/ 21 w 32"/>
              <a:gd name="T49" fmla="*/ 82 h 147"/>
              <a:gd name="T50" fmla="*/ 19 w 32"/>
              <a:gd name="T51" fmla="*/ 97 h 147"/>
              <a:gd name="T52" fmla="*/ 17 w 32"/>
              <a:gd name="T53" fmla="*/ 112 h 147"/>
              <a:gd name="T54" fmla="*/ 23 w 32"/>
              <a:gd name="T55" fmla="*/ 114 h 147"/>
              <a:gd name="T56" fmla="*/ 29 w 32"/>
              <a:gd name="T57" fmla="*/ 118 h 147"/>
              <a:gd name="T58" fmla="*/ 32 w 32"/>
              <a:gd name="T59" fmla="*/ 124 h 147"/>
              <a:gd name="T60" fmla="*/ 32 w 32"/>
              <a:gd name="T61" fmla="*/ 129 h 147"/>
              <a:gd name="T62" fmla="*/ 32 w 32"/>
              <a:gd name="T63" fmla="*/ 135 h 147"/>
              <a:gd name="T64" fmla="*/ 29 w 32"/>
              <a:gd name="T65" fmla="*/ 141 h 147"/>
              <a:gd name="T66" fmla="*/ 23 w 32"/>
              <a:gd name="T67" fmla="*/ 145 h 147"/>
              <a:gd name="T68" fmla="*/ 17 w 32"/>
              <a:gd name="T69" fmla="*/ 147 h 147"/>
              <a:gd name="T70" fmla="*/ 10 w 32"/>
              <a:gd name="T71" fmla="*/ 145 h 147"/>
              <a:gd name="T72" fmla="*/ 4 w 32"/>
              <a:gd name="T73" fmla="*/ 141 h 147"/>
              <a:gd name="T74" fmla="*/ 0 w 32"/>
              <a:gd name="T75" fmla="*/ 135 h 147"/>
              <a:gd name="T76" fmla="*/ 0 w 32"/>
              <a:gd name="T77" fmla="*/ 129 h 147"/>
              <a:gd name="T78" fmla="*/ 0 w 32"/>
              <a:gd name="T79" fmla="*/ 124 h 147"/>
              <a:gd name="T80" fmla="*/ 4 w 32"/>
              <a:gd name="T81" fmla="*/ 118 h 147"/>
              <a:gd name="T82" fmla="*/ 10 w 32"/>
              <a:gd name="T83" fmla="*/ 114 h 147"/>
              <a:gd name="T84" fmla="*/ 17 w 32"/>
              <a:gd name="T85" fmla="*/ 112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7"/>
              <a:gd name="T131" fmla="*/ 32 w 32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7">
                <a:moveTo>
                  <a:pt x="19" y="97"/>
                </a:moveTo>
                <a:lnTo>
                  <a:pt x="15" y="97"/>
                </a:lnTo>
                <a:lnTo>
                  <a:pt x="15" y="90"/>
                </a:lnTo>
                <a:lnTo>
                  <a:pt x="13" y="80"/>
                </a:lnTo>
                <a:lnTo>
                  <a:pt x="10" y="69"/>
                </a:lnTo>
                <a:lnTo>
                  <a:pt x="4" y="46"/>
                </a:lnTo>
                <a:lnTo>
                  <a:pt x="2" y="35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10"/>
                </a:lnTo>
                <a:lnTo>
                  <a:pt x="32" y="17"/>
                </a:lnTo>
                <a:lnTo>
                  <a:pt x="32" y="21"/>
                </a:lnTo>
                <a:lnTo>
                  <a:pt x="32" y="29"/>
                </a:lnTo>
                <a:lnTo>
                  <a:pt x="31" y="36"/>
                </a:lnTo>
                <a:lnTo>
                  <a:pt x="29" y="46"/>
                </a:lnTo>
                <a:lnTo>
                  <a:pt x="23" y="69"/>
                </a:lnTo>
                <a:lnTo>
                  <a:pt x="21" y="82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8"/>
                </a:lnTo>
                <a:lnTo>
                  <a:pt x="32" y="124"/>
                </a:lnTo>
                <a:lnTo>
                  <a:pt x="32" y="129"/>
                </a:lnTo>
                <a:lnTo>
                  <a:pt x="32" y="135"/>
                </a:lnTo>
                <a:lnTo>
                  <a:pt x="29" y="141"/>
                </a:lnTo>
                <a:lnTo>
                  <a:pt x="23" y="145"/>
                </a:lnTo>
                <a:lnTo>
                  <a:pt x="17" y="147"/>
                </a:lnTo>
                <a:lnTo>
                  <a:pt x="10" y="145"/>
                </a:lnTo>
                <a:lnTo>
                  <a:pt x="4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89" name="Freeform 42"/>
          <p:cNvSpPr>
            <a:spLocks/>
          </p:cNvSpPr>
          <p:nvPr/>
        </p:nvSpPr>
        <p:spPr bwMode="auto">
          <a:xfrm>
            <a:off x="2732088" y="3800475"/>
            <a:ext cx="219075" cy="219075"/>
          </a:xfrm>
          <a:custGeom>
            <a:avLst/>
            <a:gdLst>
              <a:gd name="T0" fmla="*/ 276 w 276"/>
              <a:gd name="T1" fmla="*/ 137 h 275"/>
              <a:gd name="T2" fmla="*/ 272 w 276"/>
              <a:gd name="T3" fmla="*/ 101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9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1 h 275"/>
              <a:gd name="T24" fmla="*/ 0 w 276"/>
              <a:gd name="T25" fmla="*/ 137 h 275"/>
              <a:gd name="T26" fmla="*/ 6 w 276"/>
              <a:gd name="T27" fmla="*/ 175 h 275"/>
              <a:gd name="T28" fmla="*/ 19 w 276"/>
              <a:gd name="T29" fmla="*/ 207 h 275"/>
              <a:gd name="T30" fmla="*/ 40 w 276"/>
              <a:gd name="T31" fmla="*/ 235 h 275"/>
              <a:gd name="T32" fmla="*/ 69 w 276"/>
              <a:gd name="T33" fmla="*/ 256 h 275"/>
              <a:gd name="T34" fmla="*/ 101 w 276"/>
              <a:gd name="T35" fmla="*/ 270 h 275"/>
              <a:gd name="T36" fmla="*/ 139 w 276"/>
              <a:gd name="T37" fmla="*/ 275 h 275"/>
              <a:gd name="T38" fmla="*/ 175 w 276"/>
              <a:gd name="T39" fmla="*/ 270 h 275"/>
              <a:gd name="T40" fmla="*/ 207 w 276"/>
              <a:gd name="T41" fmla="*/ 256 h 275"/>
              <a:gd name="T42" fmla="*/ 236 w 276"/>
              <a:gd name="T43" fmla="*/ 235 h 275"/>
              <a:gd name="T44" fmla="*/ 257 w 276"/>
              <a:gd name="T45" fmla="*/ 207 h 275"/>
              <a:gd name="T46" fmla="*/ 272 w 276"/>
              <a:gd name="T47" fmla="*/ 175 h 275"/>
              <a:gd name="T48" fmla="*/ 276 w 276"/>
              <a:gd name="T49" fmla="*/ 137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7"/>
                </a:moveTo>
                <a:lnTo>
                  <a:pt x="272" y="101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9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1"/>
                </a:lnTo>
                <a:lnTo>
                  <a:pt x="0" y="137"/>
                </a:lnTo>
                <a:lnTo>
                  <a:pt x="6" y="175"/>
                </a:lnTo>
                <a:lnTo>
                  <a:pt x="19" y="207"/>
                </a:lnTo>
                <a:lnTo>
                  <a:pt x="40" y="235"/>
                </a:lnTo>
                <a:lnTo>
                  <a:pt x="69" y="256"/>
                </a:lnTo>
                <a:lnTo>
                  <a:pt x="101" y="270"/>
                </a:lnTo>
                <a:lnTo>
                  <a:pt x="139" y="275"/>
                </a:lnTo>
                <a:lnTo>
                  <a:pt x="175" y="270"/>
                </a:lnTo>
                <a:lnTo>
                  <a:pt x="207" y="256"/>
                </a:lnTo>
                <a:lnTo>
                  <a:pt x="236" y="235"/>
                </a:lnTo>
                <a:lnTo>
                  <a:pt x="257" y="207"/>
                </a:lnTo>
                <a:lnTo>
                  <a:pt x="272" y="175"/>
                </a:lnTo>
                <a:lnTo>
                  <a:pt x="276" y="1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0" name="Freeform 43"/>
          <p:cNvSpPr>
            <a:spLocks/>
          </p:cNvSpPr>
          <p:nvPr/>
        </p:nvSpPr>
        <p:spPr bwMode="auto">
          <a:xfrm>
            <a:off x="2824163" y="4008438"/>
            <a:ext cx="33337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0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0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3 w 42"/>
              <a:gd name="T23" fmla="*/ 135 h 340"/>
              <a:gd name="T24" fmla="*/ 19 w 42"/>
              <a:gd name="T25" fmla="*/ 178 h 340"/>
              <a:gd name="T26" fmla="*/ 25 w 42"/>
              <a:gd name="T27" fmla="*/ 218 h 340"/>
              <a:gd name="T28" fmla="*/ 28 w 42"/>
              <a:gd name="T29" fmla="*/ 256 h 340"/>
              <a:gd name="T30" fmla="*/ 34 w 42"/>
              <a:gd name="T31" fmla="*/ 288 h 340"/>
              <a:gd name="T32" fmla="*/ 38 w 42"/>
              <a:gd name="T33" fmla="*/ 313 h 340"/>
              <a:gd name="T34" fmla="*/ 40 w 42"/>
              <a:gd name="T35" fmla="*/ 323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6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3" y="135"/>
                </a:lnTo>
                <a:lnTo>
                  <a:pt x="19" y="178"/>
                </a:lnTo>
                <a:lnTo>
                  <a:pt x="25" y="218"/>
                </a:lnTo>
                <a:lnTo>
                  <a:pt x="28" y="256"/>
                </a:lnTo>
                <a:lnTo>
                  <a:pt x="34" y="288"/>
                </a:lnTo>
                <a:lnTo>
                  <a:pt x="38" y="313"/>
                </a:lnTo>
                <a:lnTo>
                  <a:pt x="40" y="323"/>
                </a:lnTo>
                <a:lnTo>
                  <a:pt x="40" y="330"/>
                </a:lnTo>
                <a:lnTo>
                  <a:pt x="42" y="334"/>
                </a:lnTo>
                <a:lnTo>
                  <a:pt x="42" y="336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1" name="Freeform 44"/>
          <p:cNvSpPr>
            <a:spLocks/>
          </p:cNvSpPr>
          <p:nvPr/>
        </p:nvSpPr>
        <p:spPr bwMode="auto">
          <a:xfrm>
            <a:off x="2838450" y="4229100"/>
            <a:ext cx="23813" cy="49213"/>
          </a:xfrm>
          <a:custGeom>
            <a:avLst/>
            <a:gdLst>
              <a:gd name="T0" fmla="*/ 30 w 30"/>
              <a:gd name="T1" fmla="*/ 0 h 63"/>
              <a:gd name="T2" fmla="*/ 25 w 30"/>
              <a:gd name="T3" fmla="*/ 63 h 63"/>
              <a:gd name="T4" fmla="*/ 0 w 30"/>
              <a:gd name="T5" fmla="*/ 4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5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2" name="Freeform 45"/>
          <p:cNvSpPr>
            <a:spLocks noEditPoints="1"/>
          </p:cNvSpPr>
          <p:nvPr/>
        </p:nvSpPr>
        <p:spPr bwMode="auto">
          <a:xfrm>
            <a:off x="2790825" y="3881438"/>
            <a:ext cx="57150" cy="80962"/>
          </a:xfrm>
          <a:custGeom>
            <a:avLst/>
            <a:gdLst>
              <a:gd name="T0" fmla="*/ 46 w 72"/>
              <a:gd name="T1" fmla="*/ 62 h 102"/>
              <a:gd name="T2" fmla="*/ 40 w 72"/>
              <a:gd name="T3" fmla="*/ 66 h 102"/>
              <a:gd name="T4" fmla="*/ 36 w 72"/>
              <a:gd name="T5" fmla="*/ 68 h 102"/>
              <a:gd name="T6" fmla="*/ 31 w 72"/>
              <a:gd name="T7" fmla="*/ 70 h 102"/>
              <a:gd name="T8" fmla="*/ 27 w 72"/>
              <a:gd name="T9" fmla="*/ 70 h 102"/>
              <a:gd name="T10" fmla="*/ 17 w 72"/>
              <a:gd name="T11" fmla="*/ 70 h 102"/>
              <a:gd name="T12" fmla="*/ 12 w 72"/>
              <a:gd name="T13" fmla="*/ 66 h 102"/>
              <a:gd name="T14" fmla="*/ 6 w 72"/>
              <a:gd name="T15" fmla="*/ 60 h 102"/>
              <a:gd name="T16" fmla="*/ 2 w 72"/>
              <a:gd name="T17" fmla="*/ 53 h 102"/>
              <a:gd name="T18" fmla="*/ 0 w 72"/>
              <a:gd name="T19" fmla="*/ 47 h 102"/>
              <a:gd name="T20" fmla="*/ 0 w 72"/>
              <a:gd name="T21" fmla="*/ 38 h 102"/>
              <a:gd name="T22" fmla="*/ 0 w 72"/>
              <a:gd name="T23" fmla="*/ 28 h 102"/>
              <a:gd name="T24" fmla="*/ 4 w 72"/>
              <a:gd name="T25" fmla="*/ 19 h 102"/>
              <a:gd name="T26" fmla="*/ 8 w 72"/>
              <a:gd name="T27" fmla="*/ 13 h 102"/>
              <a:gd name="T28" fmla="*/ 12 w 72"/>
              <a:gd name="T29" fmla="*/ 9 h 102"/>
              <a:gd name="T30" fmla="*/ 17 w 72"/>
              <a:gd name="T31" fmla="*/ 5 h 102"/>
              <a:gd name="T32" fmla="*/ 25 w 72"/>
              <a:gd name="T33" fmla="*/ 1 h 102"/>
              <a:gd name="T34" fmla="*/ 33 w 72"/>
              <a:gd name="T35" fmla="*/ 0 h 102"/>
              <a:gd name="T36" fmla="*/ 38 w 72"/>
              <a:gd name="T37" fmla="*/ 1 h 102"/>
              <a:gd name="T38" fmla="*/ 44 w 72"/>
              <a:gd name="T39" fmla="*/ 1 h 102"/>
              <a:gd name="T40" fmla="*/ 48 w 72"/>
              <a:gd name="T41" fmla="*/ 3 h 102"/>
              <a:gd name="T42" fmla="*/ 52 w 72"/>
              <a:gd name="T43" fmla="*/ 7 h 102"/>
              <a:gd name="T44" fmla="*/ 63 w 72"/>
              <a:gd name="T45" fmla="*/ 0 h 102"/>
              <a:gd name="T46" fmla="*/ 65 w 72"/>
              <a:gd name="T47" fmla="*/ 0 h 102"/>
              <a:gd name="T48" fmla="*/ 65 w 72"/>
              <a:gd name="T49" fmla="*/ 87 h 102"/>
              <a:gd name="T50" fmla="*/ 65 w 72"/>
              <a:gd name="T51" fmla="*/ 93 h 102"/>
              <a:gd name="T52" fmla="*/ 67 w 72"/>
              <a:gd name="T53" fmla="*/ 96 h 102"/>
              <a:gd name="T54" fmla="*/ 69 w 72"/>
              <a:gd name="T55" fmla="*/ 98 h 102"/>
              <a:gd name="T56" fmla="*/ 72 w 72"/>
              <a:gd name="T57" fmla="*/ 98 h 102"/>
              <a:gd name="T58" fmla="*/ 72 w 72"/>
              <a:gd name="T59" fmla="*/ 102 h 102"/>
              <a:gd name="T60" fmla="*/ 36 w 72"/>
              <a:gd name="T61" fmla="*/ 102 h 102"/>
              <a:gd name="T62" fmla="*/ 36 w 72"/>
              <a:gd name="T63" fmla="*/ 98 h 102"/>
              <a:gd name="T64" fmla="*/ 40 w 72"/>
              <a:gd name="T65" fmla="*/ 98 h 102"/>
              <a:gd name="T66" fmla="*/ 42 w 72"/>
              <a:gd name="T67" fmla="*/ 98 h 102"/>
              <a:gd name="T68" fmla="*/ 44 w 72"/>
              <a:gd name="T69" fmla="*/ 96 h 102"/>
              <a:gd name="T70" fmla="*/ 44 w 72"/>
              <a:gd name="T71" fmla="*/ 96 h 102"/>
              <a:gd name="T72" fmla="*/ 44 w 72"/>
              <a:gd name="T73" fmla="*/ 93 h 102"/>
              <a:gd name="T74" fmla="*/ 46 w 72"/>
              <a:gd name="T75" fmla="*/ 89 h 102"/>
              <a:gd name="T76" fmla="*/ 46 w 72"/>
              <a:gd name="T77" fmla="*/ 62 h 102"/>
              <a:gd name="T78" fmla="*/ 46 w 72"/>
              <a:gd name="T79" fmla="*/ 55 h 102"/>
              <a:gd name="T80" fmla="*/ 46 w 72"/>
              <a:gd name="T81" fmla="*/ 28 h 102"/>
              <a:gd name="T82" fmla="*/ 44 w 72"/>
              <a:gd name="T83" fmla="*/ 20 h 102"/>
              <a:gd name="T84" fmla="*/ 44 w 72"/>
              <a:gd name="T85" fmla="*/ 17 h 102"/>
              <a:gd name="T86" fmla="*/ 44 w 72"/>
              <a:gd name="T87" fmla="*/ 13 h 102"/>
              <a:gd name="T88" fmla="*/ 42 w 72"/>
              <a:gd name="T89" fmla="*/ 9 h 102"/>
              <a:gd name="T90" fmla="*/ 38 w 72"/>
              <a:gd name="T91" fmla="*/ 7 h 102"/>
              <a:gd name="T92" fmla="*/ 36 w 72"/>
              <a:gd name="T93" fmla="*/ 5 h 102"/>
              <a:gd name="T94" fmla="*/ 34 w 72"/>
              <a:gd name="T95" fmla="*/ 5 h 102"/>
              <a:gd name="T96" fmla="*/ 29 w 72"/>
              <a:gd name="T97" fmla="*/ 5 h 102"/>
              <a:gd name="T98" fmla="*/ 25 w 72"/>
              <a:gd name="T99" fmla="*/ 9 h 102"/>
              <a:gd name="T100" fmla="*/ 23 w 72"/>
              <a:gd name="T101" fmla="*/ 15 h 102"/>
              <a:gd name="T102" fmla="*/ 21 w 72"/>
              <a:gd name="T103" fmla="*/ 20 h 102"/>
              <a:gd name="T104" fmla="*/ 21 w 72"/>
              <a:gd name="T105" fmla="*/ 28 h 102"/>
              <a:gd name="T106" fmla="*/ 19 w 72"/>
              <a:gd name="T107" fmla="*/ 38 h 102"/>
              <a:gd name="T108" fmla="*/ 21 w 72"/>
              <a:gd name="T109" fmla="*/ 47 h 102"/>
              <a:gd name="T110" fmla="*/ 21 w 72"/>
              <a:gd name="T111" fmla="*/ 53 h 102"/>
              <a:gd name="T112" fmla="*/ 25 w 72"/>
              <a:gd name="T113" fmla="*/ 58 h 102"/>
              <a:gd name="T114" fmla="*/ 27 w 72"/>
              <a:gd name="T115" fmla="*/ 62 h 102"/>
              <a:gd name="T116" fmla="*/ 33 w 72"/>
              <a:gd name="T117" fmla="*/ 62 h 102"/>
              <a:gd name="T118" fmla="*/ 34 w 72"/>
              <a:gd name="T119" fmla="*/ 62 h 102"/>
              <a:gd name="T120" fmla="*/ 38 w 72"/>
              <a:gd name="T121" fmla="*/ 60 h 102"/>
              <a:gd name="T122" fmla="*/ 42 w 72"/>
              <a:gd name="T123" fmla="*/ 58 h 102"/>
              <a:gd name="T124" fmla="*/ 46 w 72"/>
              <a:gd name="T125" fmla="*/ 55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2"/>
              <a:gd name="T191" fmla="*/ 72 w 72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2">
                <a:moveTo>
                  <a:pt x="46" y="62"/>
                </a:moveTo>
                <a:lnTo>
                  <a:pt x="40" y="66"/>
                </a:lnTo>
                <a:lnTo>
                  <a:pt x="36" y="68"/>
                </a:lnTo>
                <a:lnTo>
                  <a:pt x="31" y="70"/>
                </a:lnTo>
                <a:lnTo>
                  <a:pt x="27" y="70"/>
                </a:lnTo>
                <a:lnTo>
                  <a:pt x="17" y="70"/>
                </a:lnTo>
                <a:lnTo>
                  <a:pt x="12" y="66"/>
                </a:lnTo>
                <a:lnTo>
                  <a:pt x="6" y="60"/>
                </a:lnTo>
                <a:lnTo>
                  <a:pt x="2" y="53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9"/>
                </a:lnTo>
                <a:lnTo>
                  <a:pt x="17" y="5"/>
                </a:lnTo>
                <a:lnTo>
                  <a:pt x="25" y="1"/>
                </a:lnTo>
                <a:lnTo>
                  <a:pt x="33" y="0"/>
                </a:lnTo>
                <a:lnTo>
                  <a:pt x="38" y="1"/>
                </a:lnTo>
                <a:lnTo>
                  <a:pt x="44" y="1"/>
                </a:lnTo>
                <a:lnTo>
                  <a:pt x="48" y="3"/>
                </a:lnTo>
                <a:lnTo>
                  <a:pt x="52" y="7"/>
                </a:lnTo>
                <a:lnTo>
                  <a:pt x="63" y="0"/>
                </a:lnTo>
                <a:lnTo>
                  <a:pt x="65" y="0"/>
                </a:lnTo>
                <a:lnTo>
                  <a:pt x="65" y="87"/>
                </a:lnTo>
                <a:lnTo>
                  <a:pt x="65" y="93"/>
                </a:lnTo>
                <a:lnTo>
                  <a:pt x="67" y="96"/>
                </a:lnTo>
                <a:lnTo>
                  <a:pt x="69" y="98"/>
                </a:lnTo>
                <a:lnTo>
                  <a:pt x="72" y="98"/>
                </a:lnTo>
                <a:lnTo>
                  <a:pt x="72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2" y="98"/>
                </a:lnTo>
                <a:lnTo>
                  <a:pt x="44" y="96"/>
                </a:lnTo>
                <a:lnTo>
                  <a:pt x="44" y="93"/>
                </a:lnTo>
                <a:lnTo>
                  <a:pt x="46" y="89"/>
                </a:lnTo>
                <a:lnTo>
                  <a:pt x="46" y="62"/>
                </a:lnTo>
                <a:close/>
                <a:moveTo>
                  <a:pt x="46" y="55"/>
                </a:moveTo>
                <a:lnTo>
                  <a:pt x="46" y="28"/>
                </a:lnTo>
                <a:lnTo>
                  <a:pt x="44" y="20"/>
                </a:lnTo>
                <a:lnTo>
                  <a:pt x="44" y="17"/>
                </a:lnTo>
                <a:lnTo>
                  <a:pt x="44" y="13"/>
                </a:lnTo>
                <a:lnTo>
                  <a:pt x="42" y="9"/>
                </a:lnTo>
                <a:lnTo>
                  <a:pt x="38" y="7"/>
                </a:lnTo>
                <a:lnTo>
                  <a:pt x="36" y="5"/>
                </a:lnTo>
                <a:lnTo>
                  <a:pt x="34" y="5"/>
                </a:lnTo>
                <a:lnTo>
                  <a:pt x="29" y="5"/>
                </a:lnTo>
                <a:lnTo>
                  <a:pt x="25" y="9"/>
                </a:lnTo>
                <a:lnTo>
                  <a:pt x="23" y="15"/>
                </a:lnTo>
                <a:lnTo>
                  <a:pt x="21" y="20"/>
                </a:lnTo>
                <a:lnTo>
                  <a:pt x="21" y="28"/>
                </a:lnTo>
                <a:lnTo>
                  <a:pt x="19" y="38"/>
                </a:lnTo>
                <a:lnTo>
                  <a:pt x="21" y="47"/>
                </a:lnTo>
                <a:lnTo>
                  <a:pt x="21" y="53"/>
                </a:lnTo>
                <a:lnTo>
                  <a:pt x="25" y="58"/>
                </a:lnTo>
                <a:lnTo>
                  <a:pt x="27" y="62"/>
                </a:lnTo>
                <a:lnTo>
                  <a:pt x="33" y="62"/>
                </a:lnTo>
                <a:lnTo>
                  <a:pt x="34" y="62"/>
                </a:lnTo>
                <a:lnTo>
                  <a:pt x="38" y="60"/>
                </a:lnTo>
                <a:lnTo>
                  <a:pt x="42" y="58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3" name="Freeform 46"/>
          <p:cNvSpPr>
            <a:spLocks/>
          </p:cNvSpPr>
          <p:nvPr/>
        </p:nvSpPr>
        <p:spPr bwMode="auto">
          <a:xfrm>
            <a:off x="2847975" y="3930650"/>
            <a:ext cx="41275" cy="65088"/>
          </a:xfrm>
          <a:custGeom>
            <a:avLst/>
            <a:gdLst>
              <a:gd name="T0" fmla="*/ 14 w 52"/>
              <a:gd name="T1" fmla="*/ 38 h 82"/>
              <a:gd name="T2" fmla="*/ 25 w 52"/>
              <a:gd name="T3" fmla="*/ 34 h 82"/>
              <a:gd name="T4" fmla="*/ 29 w 52"/>
              <a:gd name="T5" fmla="*/ 29 h 82"/>
              <a:gd name="T6" fmla="*/ 31 w 52"/>
              <a:gd name="T7" fmla="*/ 21 h 82"/>
              <a:gd name="T8" fmla="*/ 27 w 52"/>
              <a:gd name="T9" fmla="*/ 13 h 82"/>
              <a:gd name="T10" fmla="*/ 17 w 52"/>
              <a:gd name="T11" fmla="*/ 10 h 82"/>
              <a:gd name="T12" fmla="*/ 8 w 52"/>
              <a:gd name="T13" fmla="*/ 13 h 82"/>
              <a:gd name="T14" fmla="*/ 2 w 52"/>
              <a:gd name="T15" fmla="*/ 17 h 82"/>
              <a:gd name="T16" fmla="*/ 14 w 52"/>
              <a:gd name="T17" fmla="*/ 4 h 82"/>
              <a:gd name="T18" fmla="*/ 29 w 52"/>
              <a:gd name="T19" fmla="*/ 0 h 82"/>
              <a:gd name="T20" fmla="*/ 38 w 52"/>
              <a:gd name="T21" fmla="*/ 2 h 82"/>
              <a:gd name="T22" fmla="*/ 46 w 52"/>
              <a:gd name="T23" fmla="*/ 10 h 82"/>
              <a:gd name="T24" fmla="*/ 48 w 52"/>
              <a:gd name="T25" fmla="*/ 19 h 82"/>
              <a:gd name="T26" fmla="*/ 40 w 52"/>
              <a:gd name="T27" fmla="*/ 27 h 82"/>
              <a:gd name="T28" fmla="*/ 42 w 52"/>
              <a:gd name="T29" fmla="*/ 34 h 82"/>
              <a:gd name="T30" fmla="*/ 52 w 52"/>
              <a:gd name="T31" fmla="*/ 44 h 82"/>
              <a:gd name="T32" fmla="*/ 52 w 52"/>
              <a:gd name="T33" fmla="*/ 59 h 82"/>
              <a:gd name="T34" fmla="*/ 42 w 52"/>
              <a:gd name="T35" fmla="*/ 74 h 82"/>
              <a:gd name="T36" fmla="*/ 27 w 52"/>
              <a:gd name="T37" fmla="*/ 82 h 82"/>
              <a:gd name="T38" fmla="*/ 12 w 52"/>
              <a:gd name="T39" fmla="*/ 82 h 82"/>
              <a:gd name="T40" fmla="*/ 2 w 52"/>
              <a:gd name="T41" fmla="*/ 78 h 82"/>
              <a:gd name="T42" fmla="*/ 0 w 52"/>
              <a:gd name="T43" fmla="*/ 72 h 82"/>
              <a:gd name="T44" fmla="*/ 2 w 52"/>
              <a:gd name="T45" fmla="*/ 67 h 82"/>
              <a:gd name="T46" fmla="*/ 6 w 52"/>
              <a:gd name="T47" fmla="*/ 65 h 82"/>
              <a:gd name="T48" fmla="*/ 10 w 52"/>
              <a:gd name="T49" fmla="*/ 65 h 82"/>
              <a:gd name="T50" fmla="*/ 14 w 52"/>
              <a:gd name="T51" fmla="*/ 67 h 82"/>
              <a:gd name="T52" fmla="*/ 21 w 52"/>
              <a:gd name="T53" fmla="*/ 72 h 82"/>
              <a:gd name="T54" fmla="*/ 31 w 52"/>
              <a:gd name="T55" fmla="*/ 72 h 82"/>
              <a:gd name="T56" fmla="*/ 38 w 52"/>
              <a:gd name="T57" fmla="*/ 67 h 82"/>
              <a:gd name="T58" fmla="*/ 36 w 52"/>
              <a:gd name="T59" fmla="*/ 55 h 82"/>
              <a:gd name="T60" fmla="*/ 27 w 52"/>
              <a:gd name="T61" fmla="*/ 44 h 82"/>
              <a:gd name="T62" fmla="*/ 14 w 52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82"/>
              <a:gd name="T98" fmla="*/ 52 w 52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82">
                <a:moveTo>
                  <a:pt x="14" y="38"/>
                </a:moveTo>
                <a:lnTo>
                  <a:pt x="14" y="38"/>
                </a:lnTo>
                <a:lnTo>
                  <a:pt x="21" y="36"/>
                </a:lnTo>
                <a:lnTo>
                  <a:pt x="25" y="34"/>
                </a:lnTo>
                <a:lnTo>
                  <a:pt x="27" y="32"/>
                </a:lnTo>
                <a:lnTo>
                  <a:pt x="29" y="29"/>
                </a:lnTo>
                <a:lnTo>
                  <a:pt x="31" y="25"/>
                </a:lnTo>
                <a:lnTo>
                  <a:pt x="31" y="21"/>
                </a:lnTo>
                <a:lnTo>
                  <a:pt x="29" y="17"/>
                </a:lnTo>
                <a:lnTo>
                  <a:pt x="27" y="13"/>
                </a:lnTo>
                <a:lnTo>
                  <a:pt x="23" y="10"/>
                </a:lnTo>
                <a:lnTo>
                  <a:pt x="17" y="10"/>
                </a:lnTo>
                <a:lnTo>
                  <a:pt x="12" y="10"/>
                </a:lnTo>
                <a:lnTo>
                  <a:pt x="8" y="13"/>
                </a:lnTo>
                <a:lnTo>
                  <a:pt x="4" y="17"/>
                </a:lnTo>
                <a:lnTo>
                  <a:pt x="2" y="17"/>
                </a:lnTo>
                <a:lnTo>
                  <a:pt x="8" y="10"/>
                </a:lnTo>
                <a:lnTo>
                  <a:pt x="14" y="4"/>
                </a:lnTo>
                <a:lnTo>
                  <a:pt x="21" y="2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6"/>
                </a:lnTo>
                <a:lnTo>
                  <a:pt x="46" y="10"/>
                </a:lnTo>
                <a:lnTo>
                  <a:pt x="48" y="15"/>
                </a:lnTo>
                <a:lnTo>
                  <a:pt x="48" y="19"/>
                </a:lnTo>
                <a:lnTo>
                  <a:pt x="46" y="23"/>
                </a:lnTo>
                <a:lnTo>
                  <a:pt x="40" y="27"/>
                </a:lnTo>
                <a:lnTo>
                  <a:pt x="35" y="31"/>
                </a:lnTo>
                <a:lnTo>
                  <a:pt x="42" y="34"/>
                </a:lnTo>
                <a:lnTo>
                  <a:pt x="48" y="38"/>
                </a:lnTo>
                <a:lnTo>
                  <a:pt x="52" y="44"/>
                </a:lnTo>
                <a:lnTo>
                  <a:pt x="52" y="51"/>
                </a:lnTo>
                <a:lnTo>
                  <a:pt x="52" y="59"/>
                </a:lnTo>
                <a:lnTo>
                  <a:pt x="48" y="67"/>
                </a:lnTo>
                <a:lnTo>
                  <a:pt x="42" y="74"/>
                </a:lnTo>
                <a:lnTo>
                  <a:pt x="36" y="78"/>
                </a:lnTo>
                <a:lnTo>
                  <a:pt x="27" y="82"/>
                </a:lnTo>
                <a:lnTo>
                  <a:pt x="17" y="82"/>
                </a:lnTo>
                <a:lnTo>
                  <a:pt x="12" y="82"/>
                </a:lnTo>
                <a:lnTo>
                  <a:pt x="6" y="82"/>
                </a:lnTo>
                <a:lnTo>
                  <a:pt x="2" y="78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2" y="67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0" y="65"/>
                </a:lnTo>
                <a:lnTo>
                  <a:pt x="12" y="65"/>
                </a:lnTo>
                <a:lnTo>
                  <a:pt x="14" y="67"/>
                </a:lnTo>
                <a:lnTo>
                  <a:pt x="17" y="70"/>
                </a:lnTo>
                <a:lnTo>
                  <a:pt x="21" y="72"/>
                </a:lnTo>
                <a:lnTo>
                  <a:pt x="27" y="74"/>
                </a:lnTo>
                <a:lnTo>
                  <a:pt x="31" y="72"/>
                </a:lnTo>
                <a:lnTo>
                  <a:pt x="35" y="70"/>
                </a:lnTo>
                <a:lnTo>
                  <a:pt x="38" y="67"/>
                </a:lnTo>
                <a:lnTo>
                  <a:pt x="38" y="63"/>
                </a:lnTo>
                <a:lnTo>
                  <a:pt x="36" y="55"/>
                </a:lnTo>
                <a:lnTo>
                  <a:pt x="33" y="48"/>
                </a:lnTo>
                <a:lnTo>
                  <a:pt x="27" y="44"/>
                </a:lnTo>
                <a:lnTo>
                  <a:pt x="21" y="42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4" name="Line 47"/>
          <p:cNvSpPr>
            <a:spLocks noChangeShapeType="1"/>
          </p:cNvSpPr>
          <p:nvPr/>
        </p:nvSpPr>
        <p:spPr bwMode="auto">
          <a:xfrm flipH="1" flipV="1">
            <a:off x="2659063" y="3889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5" name="Freeform 48"/>
          <p:cNvSpPr>
            <a:spLocks/>
          </p:cNvSpPr>
          <p:nvPr/>
        </p:nvSpPr>
        <p:spPr bwMode="auto">
          <a:xfrm>
            <a:off x="2647950" y="3863975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6" name="Line 49"/>
          <p:cNvSpPr>
            <a:spLocks noChangeShapeType="1"/>
          </p:cNvSpPr>
          <p:nvPr/>
        </p:nvSpPr>
        <p:spPr bwMode="auto">
          <a:xfrm flipH="1" flipV="1">
            <a:off x="2630488" y="3841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7" name="Freeform 50"/>
          <p:cNvSpPr>
            <a:spLocks/>
          </p:cNvSpPr>
          <p:nvPr/>
        </p:nvSpPr>
        <p:spPr bwMode="auto">
          <a:xfrm>
            <a:off x="2589213" y="3817938"/>
            <a:ext cx="41275" cy="23812"/>
          </a:xfrm>
          <a:custGeom>
            <a:avLst/>
            <a:gdLst>
              <a:gd name="T0" fmla="*/ 53 w 53"/>
              <a:gd name="T1" fmla="*/ 30 h 30"/>
              <a:gd name="T2" fmla="*/ 24 w 53"/>
              <a:gd name="T3" fmla="*/ 9 h 30"/>
              <a:gd name="T4" fmla="*/ 0 w 53"/>
              <a:gd name="T5" fmla="*/ 0 h 30"/>
              <a:gd name="T6" fmla="*/ 0 60000 65536"/>
              <a:gd name="T7" fmla="*/ 0 60000 65536"/>
              <a:gd name="T8" fmla="*/ 0 60000 65536"/>
              <a:gd name="T9" fmla="*/ 0 w 53"/>
              <a:gd name="T10" fmla="*/ 0 h 30"/>
              <a:gd name="T11" fmla="*/ 53 w 5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0">
                <a:moveTo>
                  <a:pt x="53" y="30"/>
                </a:moveTo>
                <a:lnTo>
                  <a:pt x="24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8" name="Line 51"/>
          <p:cNvSpPr>
            <a:spLocks noChangeShapeType="1"/>
          </p:cNvSpPr>
          <p:nvPr/>
        </p:nvSpPr>
        <p:spPr bwMode="auto">
          <a:xfrm flipH="1" flipV="1">
            <a:off x="2552700" y="3810000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99" name="Freeform 52"/>
          <p:cNvSpPr>
            <a:spLocks/>
          </p:cNvSpPr>
          <p:nvPr/>
        </p:nvSpPr>
        <p:spPr bwMode="auto">
          <a:xfrm>
            <a:off x="2514600" y="3810000"/>
            <a:ext cx="38100" cy="9525"/>
          </a:xfrm>
          <a:custGeom>
            <a:avLst/>
            <a:gdLst>
              <a:gd name="T0" fmla="*/ 47 w 47"/>
              <a:gd name="T1" fmla="*/ 0 h 12"/>
              <a:gd name="T2" fmla="*/ 11 w 47"/>
              <a:gd name="T3" fmla="*/ 6 h 12"/>
              <a:gd name="T4" fmla="*/ 0 w 47"/>
              <a:gd name="T5" fmla="*/ 12 h 12"/>
              <a:gd name="T6" fmla="*/ 0 60000 65536"/>
              <a:gd name="T7" fmla="*/ 0 60000 65536"/>
              <a:gd name="T8" fmla="*/ 0 60000 65536"/>
              <a:gd name="T9" fmla="*/ 0 w 47"/>
              <a:gd name="T10" fmla="*/ 0 h 12"/>
              <a:gd name="T11" fmla="*/ 47 w 4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2">
                <a:moveTo>
                  <a:pt x="47" y="0"/>
                </a:moveTo>
                <a:lnTo>
                  <a:pt x="11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0" name="Line 53"/>
          <p:cNvSpPr>
            <a:spLocks noChangeShapeType="1"/>
          </p:cNvSpPr>
          <p:nvPr/>
        </p:nvSpPr>
        <p:spPr bwMode="auto">
          <a:xfrm flipH="1">
            <a:off x="2476500" y="3827463"/>
            <a:ext cx="206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1" name="Freeform 54"/>
          <p:cNvSpPr>
            <a:spLocks/>
          </p:cNvSpPr>
          <p:nvPr/>
        </p:nvSpPr>
        <p:spPr bwMode="auto">
          <a:xfrm>
            <a:off x="2457450" y="3841750"/>
            <a:ext cx="19050" cy="25400"/>
          </a:xfrm>
          <a:custGeom>
            <a:avLst/>
            <a:gdLst>
              <a:gd name="T0" fmla="*/ 22 w 22"/>
              <a:gd name="T1" fmla="*/ 0 h 32"/>
              <a:gd name="T2" fmla="*/ 1 w 22"/>
              <a:gd name="T3" fmla="*/ 29 h 32"/>
              <a:gd name="T4" fmla="*/ 0 w 22"/>
              <a:gd name="T5" fmla="*/ 32 h 32"/>
              <a:gd name="T6" fmla="*/ 0 60000 65536"/>
              <a:gd name="T7" fmla="*/ 0 60000 65536"/>
              <a:gd name="T8" fmla="*/ 0 60000 65536"/>
              <a:gd name="T9" fmla="*/ 0 w 22"/>
              <a:gd name="T10" fmla="*/ 0 h 32"/>
              <a:gd name="T11" fmla="*/ 22 w 22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2">
                <a:moveTo>
                  <a:pt x="22" y="0"/>
                </a:moveTo>
                <a:lnTo>
                  <a:pt x="1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2" name="Line 55"/>
          <p:cNvSpPr>
            <a:spLocks noChangeShapeType="1"/>
          </p:cNvSpPr>
          <p:nvPr/>
        </p:nvSpPr>
        <p:spPr bwMode="auto">
          <a:xfrm flipH="1">
            <a:off x="2449513" y="38862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3" name="Freeform 56"/>
          <p:cNvSpPr>
            <a:spLocks/>
          </p:cNvSpPr>
          <p:nvPr/>
        </p:nvSpPr>
        <p:spPr bwMode="auto">
          <a:xfrm>
            <a:off x="2444750" y="3889375"/>
            <a:ext cx="4763" cy="53975"/>
          </a:xfrm>
          <a:custGeom>
            <a:avLst/>
            <a:gdLst>
              <a:gd name="T0" fmla="*/ 6 w 6"/>
              <a:gd name="T1" fmla="*/ 0 h 66"/>
              <a:gd name="T2" fmla="*/ 0 w 6"/>
              <a:gd name="T3" fmla="*/ 38 h 66"/>
              <a:gd name="T4" fmla="*/ 4 w 6"/>
              <a:gd name="T5" fmla="*/ 66 h 66"/>
              <a:gd name="T6" fmla="*/ 0 60000 65536"/>
              <a:gd name="T7" fmla="*/ 0 60000 65536"/>
              <a:gd name="T8" fmla="*/ 0 60000 65536"/>
              <a:gd name="T9" fmla="*/ 0 w 6"/>
              <a:gd name="T10" fmla="*/ 0 h 66"/>
              <a:gd name="T11" fmla="*/ 6 w 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6">
                <a:moveTo>
                  <a:pt x="6" y="0"/>
                </a:moveTo>
                <a:lnTo>
                  <a:pt x="0" y="38"/>
                </a:lnTo>
                <a:lnTo>
                  <a:pt x="4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4" name="Line 57"/>
          <p:cNvSpPr>
            <a:spLocks noChangeShapeType="1"/>
          </p:cNvSpPr>
          <p:nvPr/>
        </p:nvSpPr>
        <p:spPr bwMode="auto">
          <a:xfrm>
            <a:off x="2452688" y="3960813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5" name="Freeform 58"/>
          <p:cNvSpPr>
            <a:spLocks/>
          </p:cNvSpPr>
          <p:nvPr/>
        </p:nvSpPr>
        <p:spPr bwMode="auto">
          <a:xfrm>
            <a:off x="2459038" y="3975100"/>
            <a:ext cx="28575" cy="31750"/>
          </a:xfrm>
          <a:custGeom>
            <a:avLst/>
            <a:gdLst>
              <a:gd name="T0" fmla="*/ 0 w 37"/>
              <a:gd name="T1" fmla="*/ 0 h 40"/>
              <a:gd name="T2" fmla="*/ 21 w 37"/>
              <a:gd name="T3" fmla="*/ 29 h 40"/>
              <a:gd name="T4" fmla="*/ 37 w 37"/>
              <a:gd name="T5" fmla="*/ 40 h 40"/>
              <a:gd name="T6" fmla="*/ 0 60000 65536"/>
              <a:gd name="T7" fmla="*/ 0 60000 65536"/>
              <a:gd name="T8" fmla="*/ 0 60000 65536"/>
              <a:gd name="T9" fmla="*/ 0 w 37"/>
              <a:gd name="T10" fmla="*/ 0 h 40"/>
              <a:gd name="T11" fmla="*/ 37 w 3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0">
                <a:moveTo>
                  <a:pt x="0" y="0"/>
                </a:moveTo>
                <a:lnTo>
                  <a:pt x="21" y="29"/>
                </a:lnTo>
                <a:lnTo>
                  <a:pt x="37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6" name="Line 59"/>
          <p:cNvSpPr>
            <a:spLocks noChangeShapeType="1"/>
          </p:cNvSpPr>
          <p:nvPr/>
        </p:nvSpPr>
        <p:spPr bwMode="auto">
          <a:xfrm>
            <a:off x="2503488" y="4016375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7" name="Freeform 60"/>
          <p:cNvSpPr>
            <a:spLocks/>
          </p:cNvSpPr>
          <p:nvPr/>
        </p:nvSpPr>
        <p:spPr bwMode="auto">
          <a:xfrm>
            <a:off x="2524125" y="4025900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8" name="Line 61"/>
          <p:cNvSpPr>
            <a:spLocks noChangeShapeType="1"/>
          </p:cNvSpPr>
          <p:nvPr/>
        </p:nvSpPr>
        <p:spPr bwMode="auto">
          <a:xfrm>
            <a:off x="2578100" y="4025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9" name="Freeform 62"/>
          <p:cNvSpPr>
            <a:spLocks/>
          </p:cNvSpPr>
          <p:nvPr/>
        </p:nvSpPr>
        <p:spPr bwMode="auto">
          <a:xfrm>
            <a:off x="2582863" y="3998913"/>
            <a:ext cx="46037" cy="26987"/>
          </a:xfrm>
          <a:custGeom>
            <a:avLst/>
            <a:gdLst>
              <a:gd name="T0" fmla="*/ 0 w 57"/>
              <a:gd name="T1" fmla="*/ 34 h 34"/>
              <a:gd name="T2" fmla="*/ 32 w 57"/>
              <a:gd name="T3" fmla="*/ 19 h 34"/>
              <a:gd name="T4" fmla="*/ 57 w 57"/>
              <a:gd name="T5" fmla="*/ 0 h 34"/>
              <a:gd name="T6" fmla="*/ 0 60000 65536"/>
              <a:gd name="T7" fmla="*/ 0 60000 65536"/>
              <a:gd name="T8" fmla="*/ 0 60000 65536"/>
              <a:gd name="T9" fmla="*/ 0 w 57"/>
              <a:gd name="T10" fmla="*/ 0 h 34"/>
              <a:gd name="T11" fmla="*/ 57 w 57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4">
                <a:moveTo>
                  <a:pt x="0" y="34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0" name="Line 63"/>
          <p:cNvSpPr>
            <a:spLocks noChangeShapeType="1"/>
          </p:cNvSpPr>
          <p:nvPr/>
        </p:nvSpPr>
        <p:spPr bwMode="auto">
          <a:xfrm flipV="1">
            <a:off x="2640013" y="3975100"/>
            <a:ext cx="79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1" name="Freeform 64"/>
          <p:cNvSpPr>
            <a:spLocks/>
          </p:cNvSpPr>
          <p:nvPr/>
        </p:nvSpPr>
        <p:spPr bwMode="auto">
          <a:xfrm>
            <a:off x="2647950" y="3932238"/>
            <a:ext cx="12700" cy="42862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2" name="Line 65"/>
          <p:cNvSpPr>
            <a:spLocks noChangeShapeType="1"/>
          </p:cNvSpPr>
          <p:nvPr/>
        </p:nvSpPr>
        <p:spPr bwMode="auto">
          <a:xfrm>
            <a:off x="2535238" y="4017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3" name="Line 66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4" name="Line 67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5" name="Line 68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6" name="Line 69"/>
          <p:cNvSpPr>
            <a:spLocks noChangeShapeType="1"/>
          </p:cNvSpPr>
          <p:nvPr/>
        </p:nvSpPr>
        <p:spPr bwMode="auto">
          <a:xfrm>
            <a:off x="2536825" y="402113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7" name="Line 70"/>
          <p:cNvSpPr>
            <a:spLocks noChangeShapeType="1"/>
          </p:cNvSpPr>
          <p:nvPr/>
        </p:nvSpPr>
        <p:spPr bwMode="auto">
          <a:xfrm>
            <a:off x="2536825" y="4024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8" name="Line 71"/>
          <p:cNvSpPr>
            <a:spLocks noChangeShapeType="1"/>
          </p:cNvSpPr>
          <p:nvPr/>
        </p:nvSpPr>
        <p:spPr bwMode="auto">
          <a:xfrm>
            <a:off x="2536825" y="40290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19" name="Line 72"/>
          <p:cNvSpPr>
            <a:spLocks noChangeShapeType="1"/>
          </p:cNvSpPr>
          <p:nvPr/>
        </p:nvSpPr>
        <p:spPr bwMode="auto">
          <a:xfrm>
            <a:off x="2536825" y="4035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0" name="Freeform 73"/>
          <p:cNvSpPr>
            <a:spLocks/>
          </p:cNvSpPr>
          <p:nvPr/>
        </p:nvSpPr>
        <p:spPr bwMode="auto">
          <a:xfrm>
            <a:off x="2538413" y="4041775"/>
            <a:ext cx="3175" cy="34925"/>
          </a:xfrm>
          <a:custGeom>
            <a:avLst/>
            <a:gdLst>
              <a:gd name="T0" fmla="*/ 0 w 4"/>
              <a:gd name="T1" fmla="*/ 0 h 43"/>
              <a:gd name="T2" fmla="*/ 2 w 4"/>
              <a:gd name="T3" fmla="*/ 28 h 43"/>
              <a:gd name="T4" fmla="*/ 4 w 4"/>
              <a:gd name="T5" fmla="*/ 43 h 43"/>
              <a:gd name="T6" fmla="*/ 0 60000 65536"/>
              <a:gd name="T7" fmla="*/ 0 60000 65536"/>
              <a:gd name="T8" fmla="*/ 0 60000 65536"/>
              <a:gd name="T9" fmla="*/ 0 w 4"/>
              <a:gd name="T10" fmla="*/ 0 h 43"/>
              <a:gd name="T11" fmla="*/ 4 w 4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3">
                <a:moveTo>
                  <a:pt x="0" y="0"/>
                </a:moveTo>
                <a:lnTo>
                  <a:pt x="2" y="28"/>
                </a:lnTo>
                <a:lnTo>
                  <a:pt x="4" y="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1" name="Freeform 74"/>
          <p:cNvSpPr>
            <a:spLocks/>
          </p:cNvSpPr>
          <p:nvPr/>
        </p:nvSpPr>
        <p:spPr bwMode="auto">
          <a:xfrm>
            <a:off x="2543175" y="4095750"/>
            <a:ext cx="6350" cy="57150"/>
          </a:xfrm>
          <a:custGeom>
            <a:avLst/>
            <a:gdLst>
              <a:gd name="T0" fmla="*/ 0 w 7"/>
              <a:gd name="T1" fmla="*/ 0 h 72"/>
              <a:gd name="T2" fmla="*/ 4 w 7"/>
              <a:gd name="T3" fmla="*/ 40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4" y="40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2" name="Line 75"/>
          <p:cNvSpPr>
            <a:spLocks noChangeShapeType="1"/>
          </p:cNvSpPr>
          <p:nvPr/>
        </p:nvSpPr>
        <p:spPr bwMode="auto">
          <a:xfrm>
            <a:off x="2552700" y="4171950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3" name="Freeform 76"/>
          <p:cNvSpPr>
            <a:spLocks/>
          </p:cNvSpPr>
          <p:nvPr/>
        </p:nvSpPr>
        <p:spPr bwMode="auto">
          <a:xfrm>
            <a:off x="2554288" y="4192588"/>
            <a:ext cx="6350" cy="36512"/>
          </a:xfrm>
          <a:custGeom>
            <a:avLst/>
            <a:gdLst>
              <a:gd name="T0" fmla="*/ 0 w 8"/>
              <a:gd name="T1" fmla="*/ 0 h 45"/>
              <a:gd name="T2" fmla="*/ 6 w 8"/>
              <a:gd name="T3" fmla="*/ 37 h 45"/>
              <a:gd name="T4" fmla="*/ 8 w 8"/>
              <a:gd name="T5" fmla="*/ 45 h 45"/>
              <a:gd name="T6" fmla="*/ 0 60000 65536"/>
              <a:gd name="T7" fmla="*/ 0 60000 65536"/>
              <a:gd name="T8" fmla="*/ 0 60000 65536"/>
              <a:gd name="T9" fmla="*/ 0 w 8"/>
              <a:gd name="T10" fmla="*/ 0 h 45"/>
              <a:gd name="T11" fmla="*/ 8 w 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5">
                <a:moveTo>
                  <a:pt x="0" y="0"/>
                </a:moveTo>
                <a:lnTo>
                  <a:pt x="6" y="37"/>
                </a:lnTo>
                <a:lnTo>
                  <a:pt x="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4" name="Line 77"/>
          <p:cNvSpPr>
            <a:spLocks noChangeShapeType="1"/>
          </p:cNvSpPr>
          <p:nvPr/>
        </p:nvSpPr>
        <p:spPr bwMode="auto">
          <a:xfrm>
            <a:off x="2563813" y="42465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5" name="Line 78"/>
          <p:cNvSpPr>
            <a:spLocks noChangeShapeType="1"/>
          </p:cNvSpPr>
          <p:nvPr/>
        </p:nvSpPr>
        <p:spPr bwMode="auto">
          <a:xfrm>
            <a:off x="2563813" y="4246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6" name="Line 79"/>
          <p:cNvSpPr>
            <a:spLocks noChangeShapeType="1"/>
          </p:cNvSpPr>
          <p:nvPr/>
        </p:nvSpPr>
        <p:spPr bwMode="auto">
          <a:xfrm>
            <a:off x="2566988" y="426720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7" name="Line 80"/>
          <p:cNvSpPr>
            <a:spLocks noChangeShapeType="1"/>
          </p:cNvSpPr>
          <p:nvPr/>
        </p:nvSpPr>
        <p:spPr bwMode="auto">
          <a:xfrm>
            <a:off x="2566988" y="4275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8" name="Line 81"/>
          <p:cNvSpPr>
            <a:spLocks noChangeShapeType="1"/>
          </p:cNvSpPr>
          <p:nvPr/>
        </p:nvSpPr>
        <p:spPr bwMode="auto">
          <a:xfrm>
            <a:off x="2568575" y="42799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29" name="Line 82"/>
          <p:cNvSpPr>
            <a:spLocks noChangeShapeType="1"/>
          </p:cNvSpPr>
          <p:nvPr/>
        </p:nvSpPr>
        <p:spPr bwMode="auto">
          <a:xfrm>
            <a:off x="2568575" y="42830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0" name="Line 83"/>
          <p:cNvSpPr>
            <a:spLocks noChangeShapeType="1"/>
          </p:cNvSpPr>
          <p:nvPr/>
        </p:nvSpPr>
        <p:spPr bwMode="auto">
          <a:xfrm>
            <a:off x="2570163" y="4286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1" name="Line 84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2" name="Line 85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3" name="Freeform 86"/>
          <p:cNvSpPr>
            <a:spLocks/>
          </p:cNvSpPr>
          <p:nvPr/>
        </p:nvSpPr>
        <p:spPr bwMode="auto">
          <a:xfrm>
            <a:off x="2566988" y="4238625"/>
            <a:ext cx="6350" cy="49213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4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4" name="Line 87"/>
          <p:cNvSpPr>
            <a:spLocks noChangeShapeType="1"/>
          </p:cNvSpPr>
          <p:nvPr/>
        </p:nvSpPr>
        <p:spPr bwMode="auto">
          <a:xfrm flipH="1" flipV="1">
            <a:off x="2549525" y="42433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5" name="Freeform 88"/>
          <p:cNvSpPr>
            <a:spLocks noEditPoints="1"/>
          </p:cNvSpPr>
          <p:nvPr/>
        </p:nvSpPr>
        <p:spPr bwMode="auto">
          <a:xfrm>
            <a:off x="2501900" y="3883025"/>
            <a:ext cx="55563" cy="80963"/>
          </a:xfrm>
          <a:custGeom>
            <a:avLst/>
            <a:gdLst>
              <a:gd name="T0" fmla="*/ 60 w 70"/>
              <a:gd name="T1" fmla="*/ 86 h 103"/>
              <a:gd name="T2" fmla="*/ 60 w 70"/>
              <a:gd name="T3" fmla="*/ 95 h 103"/>
              <a:gd name="T4" fmla="*/ 62 w 70"/>
              <a:gd name="T5" fmla="*/ 99 h 103"/>
              <a:gd name="T6" fmla="*/ 70 w 70"/>
              <a:gd name="T7" fmla="*/ 101 h 103"/>
              <a:gd name="T8" fmla="*/ 38 w 70"/>
              <a:gd name="T9" fmla="*/ 103 h 103"/>
              <a:gd name="T10" fmla="*/ 40 w 70"/>
              <a:gd name="T11" fmla="*/ 101 h 103"/>
              <a:gd name="T12" fmla="*/ 45 w 70"/>
              <a:gd name="T13" fmla="*/ 99 h 103"/>
              <a:gd name="T14" fmla="*/ 47 w 70"/>
              <a:gd name="T15" fmla="*/ 95 h 103"/>
              <a:gd name="T16" fmla="*/ 47 w 70"/>
              <a:gd name="T17" fmla="*/ 86 h 103"/>
              <a:gd name="T18" fmla="*/ 41 w 70"/>
              <a:gd name="T19" fmla="*/ 63 h 103"/>
              <a:gd name="T20" fmla="*/ 30 w 70"/>
              <a:gd name="T21" fmla="*/ 71 h 103"/>
              <a:gd name="T22" fmla="*/ 19 w 70"/>
              <a:gd name="T23" fmla="*/ 71 h 103"/>
              <a:gd name="T24" fmla="*/ 7 w 70"/>
              <a:gd name="T25" fmla="*/ 63 h 103"/>
              <a:gd name="T26" fmla="*/ 2 w 70"/>
              <a:gd name="T27" fmla="*/ 48 h 103"/>
              <a:gd name="T28" fmla="*/ 2 w 70"/>
              <a:gd name="T29" fmla="*/ 29 h 103"/>
              <a:gd name="T30" fmla="*/ 11 w 70"/>
              <a:gd name="T31" fmla="*/ 12 h 103"/>
              <a:gd name="T32" fmla="*/ 26 w 70"/>
              <a:gd name="T33" fmla="*/ 2 h 103"/>
              <a:gd name="T34" fmla="*/ 40 w 70"/>
              <a:gd name="T35" fmla="*/ 0 h 103"/>
              <a:gd name="T36" fmla="*/ 45 w 70"/>
              <a:gd name="T37" fmla="*/ 2 h 103"/>
              <a:gd name="T38" fmla="*/ 53 w 70"/>
              <a:gd name="T39" fmla="*/ 2 h 103"/>
              <a:gd name="T40" fmla="*/ 60 w 70"/>
              <a:gd name="T41" fmla="*/ 0 h 103"/>
              <a:gd name="T42" fmla="*/ 47 w 70"/>
              <a:gd name="T43" fmla="*/ 21 h 103"/>
              <a:gd name="T44" fmla="*/ 45 w 70"/>
              <a:gd name="T45" fmla="*/ 12 h 103"/>
              <a:gd name="T46" fmla="*/ 41 w 70"/>
              <a:gd name="T47" fmla="*/ 8 h 103"/>
              <a:gd name="T48" fmla="*/ 32 w 70"/>
              <a:gd name="T49" fmla="*/ 6 h 103"/>
              <a:gd name="T50" fmla="*/ 22 w 70"/>
              <a:gd name="T51" fmla="*/ 8 h 103"/>
              <a:gd name="T52" fmla="*/ 15 w 70"/>
              <a:gd name="T53" fmla="*/ 18 h 103"/>
              <a:gd name="T54" fmla="*/ 13 w 70"/>
              <a:gd name="T55" fmla="*/ 33 h 103"/>
              <a:gd name="T56" fmla="*/ 15 w 70"/>
              <a:gd name="T57" fmla="*/ 48 h 103"/>
              <a:gd name="T58" fmla="*/ 22 w 70"/>
              <a:gd name="T59" fmla="*/ 57 h 103"/>
              <a:gd name="T60" fmla="*/ 34 w 70"/>
              <a:gd name="T61" fmla="*/ 59 h 103"/>
              <a:gd name="T62" fmla="*/ 41 w 70"/>
              <a:gd name="T63" fmla="*/ 57 h 103"/>
              <a:gd name="T64" fmla="*/ 47 w 70"/>
              <a:gd name="T65" fmla="*/ 52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3"/>
              <a:gd name="T101" fmla="*/ 70 w 7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3">
                <a:moveTo>
                  <a:pt x="60" y="0"/>
                </a:moveTo>
                <a:lnTo>
                  <a:pt x="60" y="86"/>
                </a:lnTo>
                <a:lnTo>
                  <a:pt x="60" y="93"/>
                </a:lnTo>
                <a:lnTo>
                  <a:pt x="60" y="95"/>
                </a:lnTo>
                <a:lnTo>
                  <a:pt x="62" y="97"/>
                </a:lnTo>
                <a:lnTo>
                  <a:pt x="62" y="99"/>
                </a:lnTo>
                <a:lnTo>
                  <a:pt x="66" y="101"/>
                </a:lnTo>
                <a:lnTo>
                  <a:pt x="70" y="101"/>
                </a:lnTo>
                <a:lnTo>
                  <a:pt x="70" y="103"/>
                </a:lnTo>
                <a:lnTo>
                  <a:pt x="38" y="103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99"/>
                </a:lnTo>
                <a:lnTo>
                  <a:pt x="45" y="97"/>
                </a:lnTo>
                <a:lnTo>
                  <a:pt x="47" y="95"/>
                </a:lnTo>
                <a:lnTo>
                  <a:pt x="47" y="92"/>
                </a:lnTo>
                <a:lnTo>
                  <a:pt x="47" y="86"/>
                </a:lnTo>
                <a:lnTo>
                  <a:pt x="47" y="57"/>
                </a:lnTo>
                <a:lnTo>
                  <a:pt x="41" y="63"/>
                </a:lnTo>
                <a:lnTo>
                  <a:pt x="36" y="69"/>
                </a:lnTo>
                <a:lnTo>
                  <a:pt x="30" y="71"/>
                </a:lnTo>
                <a:lnTo>
                  <a:pt x="26" y="71"/>
                </a:lnTo>
                <a:lnTo>
                  <a:pt x="19" y="71"/>
                </a:lnTo>
                <a:lnTo>
                  <a:pt x="13" y="67"/>
                </a:lnTo>
                <a:lnTo>
                  <a:pt x="7" y="63"/>
                </a:lnTo>
                <a:lnTo>
                  <a:pt x="3" y="56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5" y="19"/>
                </a:lnTo>
                <a:lnTo>
                  <a:pt x="11" y="12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0" y="0"/>
                </a:lnTo>
                <a:lnTo>
                  <a:pt x="43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0" y="0"/>
                </a:lnTo>
                <a:close/>
                <a:moveTo>
                  <a:pt x="47" y="52"/>
                </a:moveTo>
                <a:lnTo>
                  <a:pt x="47" y="21"/>
                </a:lnTo>
                <a:lnTo>
                  <a:pt x="47" y="16"/>
                </a:lnTo>
                <a:lnTo>
                  <a:pt x="45" y="12"/>
                </a:lnTo>
                <a:lnTo>
                  <a:pt x="43" y="10"/>
                </a:lnTo>
                <a:lnTo>
                  <a:pt x="41" y="8"/>
                </a:lnTo>
                <a:lnTo>
                  <a:pt x="38" y="6"/>
                </a:lnTo>
                <a:lnTo>
                  <a:pt x="32" y="6"/>
                </a:lnTo>
                <a:lnTo>
                  <a:pt x="28" y="6"/>
                </a:lnTo>
                <a:lnTo>
                  <a:pt x="22" y="8"/>
                </a:lnTo>
                <a:lnTo>
                  <a:pt x="19" y="12"/>
                </a:lnTo>
                <a:lnTo>
                  <a:pt x="15" y="18"/>
                </a:lnTo>
                <a:lnTo>
                  <a:pt x="13" y="25"/>
                </a:lnTo>
                <a:lnTo>
                  <a:pt x="13" y="33"/>
                </a:lnTo>
                <a:lnTo>
                  <a:pt x="13" y="40"/>
                </a:lnTo>
                <a:lnTo>
                  <a:pt x="15" y="48"/>
                </a:lnTo>
                <a:lnTo>
                  <a:pt x="19" y="54"/>
                </a:lnTo>
                <a:lnTo>
                  <a:pt x="22" y="57"/>
                </a:lnTo>
                <a:lnTo>
                  <a:pt x="28" y="59"/>
                </a:lnTo>
                <a:lnTo>
                  <a:pt x="34" y="59"/>
                </a:lnTo>
                <a:lnTo>
                  <a:pt x="38" y="59"/>
                </a:lnTo>
                <a:lnTo>
                  <a:pt x="41" y="57"/>
                </a:lnTo>
                <a:lnTo>
                  <a:pt x="45" y="56"/>
                </a:lnTo>
                <a:lnTo>
                  <a:pt x="4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6" name="Freeform 89"/>
          <p:cNvSpPr>
            <a:spLocks/>
          </p:cNvSpPr>
          <p:nvPr/>
        </p:nvSpPr>
        <p:spPr bwMode="auto">
          <a:xfrm>
            <a:off x="2560638" y="3933825"/>
            <a:ext cx="41275" cy="65088"/>
          </a:xfrm>
          <a:custGeom>
            <a:avLst/>
            <a:gdLst>
              <a:gd name="T0" fmla="*/ 53 w 53"/>
              <a:gd name="T1" fmla="*/ 66 h 82"/>
              <a:gd name="T2" fmla="*/ 47 w 53"/>
              <a:gd name="T3" fmla="*/ 82 h 82"/>
              <a:gd name="T4" fmla="*/ 0 w 53"/>
              <a:gd name="T5" fmla="*/ 82 h 82"/>
              <a:gd name="T6" fmla="*/ 0 w 53"/>
              <a:gd name="T7" fmla="*/ 80 h 82"/>
              <a:gd name="T8" fmla="*/ 17 w 53"/>
              <a:gd name="T9" fmla="*/ 63 h 82"/>
              <a:gd name="T10" fmla="*/ 28 w 53"/>
              <a:gd name="T11" fmla="*/ 47 h 82"/>
              <a:gd name="T12" fmla="*/ 34 w 53"/>
              <a:gd name="T13" fmla="*/ 40 h 82"/>
              <a:gd name="T14" fmla="*/ 36 w 53"/>
              <a:gd name="T15" fmla="*/ 32 h 82"/>
              <a:gd name="T16" fmla="*/ 38 w 53"/>
              <a:gd name="T17" fmla="*/ 27 h 82"/>
              <a:gd name="T18" fmla="*/ 36 w 53"/>
              <a:gd name="T19" fmla="*/ 19 h 82"/>
              <a:gd name="T20" fmla="*/ 32 w 53"/>
              <a:gd name="T21" fmla="*/ 13 h 82"/>
              <a:gd name="T22" fmla="*/ 26 w 53"/>
              <a:gd name="T23" fmla="*/ 9 h 82"/>
              <a:gd name="T24" fmla="*/ 21 w 53"/>
              <a:gd name="T25" fmla="*/ 9 h 82"/>
              <a:gd name="T26" fmla="*/ 15 w 53"/>
              <a:gd name="T27" fmla="*/ 9 h 82"/>
              <a:gd name="T28" fmla="*/ 11 w 53"/>
              <a:gd name="T29" fmla="*/ 11 h 82"/>
              <a:gd name="T30" fmla="*/ 5 w 53"/>
              <a:gd name="T31" fmla="*/ 17 h 82"/>
              <a:gd name="T32" fmla="*/ 3 w 53"/>
              <a:gd name="T33" fmla="*/ 23 h 82"/>
              <a:gd name="T34" fmla="*/ 2 w 53"/>
              <a:gd name="T35" fmla="*/ 23 h 82"/>
              <a:gd name="T36" fmla="*/ 2 w 53"/>
              <a:gd name="T37" fmla="*/ 15 h 82"/>
              <a:gd name="T38" fmla="*/ 5 w 53"/>
              <a:gd name="T39" fmla="*/ 9 h 82"/>
              <a:gd name="T40" fmla="*/ 9 w 53"/>
              <a:gd name="T41" fmla="*/ 6 h 82"/>
              <a:gd name="T42" fmla="*/ 13 w 53"/>
              <a:gd name="T43" fmla="*/ 2 h 82"/>
              <a:gd name="T44" fmla="*/ 19 w 53"/>
              <a:gd name="T45" fmla="*/ 0 h 82"/>
              <a:gd name="T46" fmla="*/ 24 w 53"/>
              <a:gd name="T47" fmla="*/ 0 h 82"/>
              <a:gd name="T48" fmla="*/ 30 w 53"/>
              <a:gd name="T49" fmla="*/ 0 h 82"/>
              <a:gd name="T50" fmla="*/ 36 w 53"/>
              <a:gd name="T51" fmla="*/ 2 h 82"/>
              <a:gd name="T52" fmla="*/ 40 w 53"/>
              <a:gd name="T53" fmla="*/ 6 h 82"/>
              <a:gd name="T54" fmla="*/ 43 w 53"/>
              <a:gd name="T55" fmla="*/ 11 h 82"/>
              <a:gd name="T56" fmla="*/ 47 w 53"/>
              <a:gd name="T57" fmla="*/ 15 h 82"/>
              <a:gd name="T58" fmla="*/ 47 w 53"/>
              <a:gd name="T59" fmla="*/ 21 h 82"/>
              <a:gd name="T60" fmla="*/ 47 w 53"/>
              <a:gd name="T61" fmla="*/ 27 h 82"/>
              <a:gd name="T62" fmla="*/ 43 w 53"/>
              <a:gd name="T63" fmla="*/ 32 h 82"/>
              <a:gd name="T64" fmla="*/ 38 w 53"/>
              <a:gd name="T65" fmla="*/ 42 h 82"/>
              <a:gd name="T66" fmla="*/ 30 w 53"/>
              <a:gd name="T67" fmla="*/ 53 h 82"/>
              <a:gd name="T68" fmla="*/ 22 w 53"/>
              <a:gd name="T69" fmla="*/ 61 h 82"/>
              <a:gd name="T70" fmla="*/ 19 w 53"/>
              <a:gd name="T71" fmla="*/ 65 h 82"/>
              <a:gd name="T72" fmla="*/ 15 w 53"/>
              <a:gd name="T73" fmla="*/ 70 h 82"/>
              <a:gd name="T74" fmla="*/ 11 w 53"/>
              <a:gd name="T75" fmla="*/ 72 h 82"/>
              <a:gd name="T76" fmla="*/ 32 w 53"/>
              <a:gd name="T77" fmla="*/ 72 h 82"/>
              <a:gd name="T78" fmla="*/ 38 w 53"/>
              <a:gd name="T79" fmla="*/ 72 h 82"/>
              <a:gd name="T80" fmla="*/ 41 w 53"/>
              <a:gd name="T81" fmla="*/ 72 h 82"/>
              <a:gd name="T82" fmla="*/ 43 w 53"/>
              <a:gd name="T83" fmla="*/ 70 h 82"/>
              <a:gd name="T84" fmla="*/ 45 w 53"/>
              <a:gd name="T85" fmla="*/ 70 h 82"/>
              <a:gd name="T86" fmla="*/ 47 w 53"/>
              <a:gd name="T87" fmla="*/ 68 h 82"/>
              <a:gd name="T88" fmla="*/ 49 w 53"/>
              <a:gd name="T89" fmla="*/ 66 h 82"/>
              <a:gd name="T90" fmla="*/ 53 w 53"/>
              <a:gd name="T91" fmla="*/ 66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82"/>
              <a:gd name="T140" fmla="*/ 53 w 53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82">
                <a:moveTo>
                  <a:pt x="53" y="66"/>
                </a:moveTo>
                <a:lnTo>
                  <a:pt x="47" y="82"/>
                </a:lnTo>
                <a:lnTo>
                  <a:pt x="0" y="82"/>
                </a:lnTo>
                <a:lnTo>
                  <a:pt x="0" y="80"/>
                </a:lnTo>
                <a:lnTo>
                  <a:pt x="17" y="63"/>
                </a:lnTo>
                <a:lnTo>
                  <a:pt x="28" y="47"/>
                </a:lnTo>
                <a:lnTo>
                  <a:pt x="34" y="40"/>
                </a:lnTo>
                <a:lnTo>
                  <a:pt x="36" y="32"/>
                </a:lnTo>
                <a:lnTo>
                  <a:pt x="38" y="27"/>
                </a:lnTo>
                <a:lnTo>
                  <a:pt x="36" y="19"/>
                </a:lnTo>
                <a:lnTo>
                  <a:pt x="32" y="13"/>
                </a:lnTo>
                <a:lnTo>
                  <a:pt x="26" y="9"/>
                </a:lnTo>
                <a:lnTo>
                  <a:pt x="21" y="9"/>
                </a:lnTo>
                <a:lnTo>
                  <a:pt x="15" y="9"/>
                </a:lnTo>
                <a:lnTo>
                  <a:pt x="11" y="11"/>
                </a:lnTo>
                <a:lnTo>
                  <a:pt x="5" y="17"/>
                </a:lnTo>
                <a:lnTo>
                  <a:pt x="3" y="23"/>
                </a:lnTo>
                <a:lnTo>
                  <a:pt x="2" y="23"/>
                </a:lnTo>
                <a:lnTo>
                  <a:pt x="2" y="15"/>
                </a:lnTo>
                <a:lnTo>
                  <a:pt x="5" y="9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0" y="6"/>
                </a:lnTo>
                <a:lnTo>
                  <a:pt x="43" y="11"/>
                </a:lnTo>
                <a:lnTo>
                  <a:pt x="47" y="15"/>
                </a:lnTo>
                <a:lnTo>
                  <a:pt x="47" y="21"/>
                </a:lnTo>
                <a:lnTo>
                  <a:pt x="47" y="27"/>
                </a:lnTo>
                <a:lnTo>
                  <a:pt x="43" y="32"/>
                </a:lnTo>
                <a:lnTo>
                  <a:pt x="38" y="42"/>
                </a:lnTo>
                <a:lnTo>
                  <a:pt x="30" y="53"/>
                </a:lnTo>
                <a:lnTo>
                  <a:pt x="22" y="61"/>
                </a:lnTo>
                <a:lnTo>
                  <a:pt x="19" y="65"/>
                </a:lnTo>
                <a:lnTo>
                  <a:pt x="15" y="70"/>
                </a:lnTo>
                <a:lnTo>
                  <a:pt x="11" y="72"/>
                </a:lnTo>
                <a:lnTo>
                  <a:pt x="32" y="72"/>
                </a:lnTo>
                <a:lnTo>
                  <a:pt x="38" y="72"/>
                </a:lnTo>
                <a:lnTo>
                  <a:pt x="41" y="72"/>
                </a:lnTo>
                <a:lnTo>
                  <a:pt x="43" y="70"/>
                </a:lnTo>
                <a:lnTo>
                  <a:pt x="45" y="70"/>
                </a:lnTo>
                <a:lnTo>
                  <a:pt x="47" y="68"/>
                </a:lnTo>
                <a:lnTo>
                  <a:pt x="49" y="66"/>
                </a:lnTo>
                <a:lnTo>
                  <a:pt x="53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7" name="Line 90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8" name="Line 91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39" name="Line 92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0" name="Line 93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1" name="Line 94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2" name="Line 95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3" name="Line 96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4" name="Line 97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5" name="Line 98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6" name="Line 99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7" name="Freeform 100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8" name="Freeform 101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49" name="Freeform 102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0" name="Freeform 103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1" name="Freeform 104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2" name="Freeform 105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3" name="Freeform 106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4" name="Freeform 107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5" name="Freeform 108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6" name="Freeform 109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7" name="Freeform 110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8" name="Line 111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59" name="Line 112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0" name="Line 113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1" name="Line 114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2" name="Line 115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3" name="Line 116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4" name="Line 117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5" name="Line 118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6" name="Line 119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7" name="Line 120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8" name="Freeform 121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69" name="Freeform 122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0" name="Freeform 123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1" name="Freeform 124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2" name="Freeform 125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3" name="Freeform 126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4" name="Freeform 127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5" name="Freeform 128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6" name="Freeform 129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7" name="Freeform 130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8" name="Freeform 131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79" name="Freeform 132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0" name="Freeform 133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1" name="Line 134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2" name="Freeform 135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3" name="Line 136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4" name="Freeform 137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5" name="Line 138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6" name="Freeform 139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7" name="Line 140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8" name="Freeform 141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89" name="Line 142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0" name="Freeform 143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1" name="Line 144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2" name="Freeform 145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3" name="Line 146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4" name="Freeform 147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5" name="Line 148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6" name="Freeform 149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7" name="Line 150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8" name="Freeform 151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99" name="Line 152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0" name="Line 153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1" name="Line 154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2" name="Line 155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3" name="Line 156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4" name="Line 157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5" name="Line 158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6" name="Line 159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7" name="Freeform 160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8" name="Freeform 161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09" name="Line 162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0" name="Freeform 163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1" name="Line 164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2" name="Line 165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3" name="Line 166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4" name="Line 167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5" name="Line 168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6" name="Line 169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7" name="Line 170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8" name="Line 171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19" name="Line 172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0" name="Freeform 173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1" name="Line 174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2" name="Freeform 175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3" name="Freeform 176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4" name="Line 177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5" name="Freeform 178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6" name="Line 179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7" name="Freeform 180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8" name="Line 181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29" name="Freeform 182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0" name="Line 183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1" name="Freeform 184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2" name="Line 185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3" name="Freeform 186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4" name="Line 187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5" name="Freeform 188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6" name="Line 189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7" name="Freeform 190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8" name="Line 191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39" name="Freeform 192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0" name="Line 193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1" name="Freeform 194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2" name="Line 195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3" name="Line 196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4" name="Line 197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5" name="Line 198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6" name="Line 199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7" name="Line 200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8" name="Line 201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49" name="Line 202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0" name="Freeform 203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1" name="Freeform 204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2" name="Line 205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3" name="Freeform 206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4" name="Line 207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5" name="Line 208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6" name="Line 209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7" name="Line 210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8" name="Line 211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59" name="Line 212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0" name="Line 213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1" name="Line 214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2" name="Line 215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3" name="Freeform 216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4" name="Line 217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5" name="Freeform 218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6" name="Freeform 219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7" name="Line 220"/>
          <p:cNvSpPr>
            <a:spLocks noChangeShapeType="1"/>
          </p:cNvSpPr>
          <p:nvPr/>
        </p:nvSpPr>
        <p:spPr bwMode="auto">
          <a:xfrm flipH="1">
            <a:off x="3001963" y="3422650"/>
            <a:ext cx="944562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8" name="Line 221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69" name="Line 222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0" name="Line 223"/>
          <p:cNvSpPr>
            <a:spLocks noChangeShapeType="1"/>
          </p:cNvSpPr>
          <p:nvPr/>
        </p:nvSpPr>
        <p:spPr bwMode="auto">
          <a:xfrm>
            <a:off x="1771650" y="51927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1" name="Line 224"/>
          <p:cNvSpPr>
            <a:spLocks noChangeShapeType="1"/>
          </p:cNvSpPr>
          <p:nvPr/>
        </p:nvSpPr>
        <p:spPr bwMode="auto">
          <a:xfrm>
            <a:off x="1751013" y="54006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2" name="Line 225"/>
          <p:cNvSpPr>
            <a:spLocks noChangeShapeType="1"/>
          </p:cNvSpPr>
          <p:nvPr/>
        </p:nvSpPr>
        <p:spPr bwMode="auto">
          <a:xfrm>
            <a:off x="19954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3" name="Line 226"/>
          <p:cNvSpPr>
            <a:spLocks noChangeShapeType="1"/>
          </p:cNvSpPr>
          <p:nvPr/>
        </p:nvSpPr>
        <p:spPr bwMode="auto">
          <a:xfrm>
            <a:off x="2286000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4" name="Line 227"/>
          <p:cNvSpPr>
            <a:spLocks noChangeShapeType="1"/>
          </p:cNvSpPr>
          <p:nvPr/>
        </p:nvSpPr>
        <p:spPr bwMode="auto">
          <a:xfrm>
            <a:off x="2568575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5" name="Line 228"/>
          <p:cNvSpPr>
            <a:spLocks noChangeShapeType="1"/>
          </p:cNvSpPr>
          <p:nvPr/>
        </p:nvSpPr>
        <p:spPr bwMode="auto">
          <a:xfrm>
            <a:off x="28590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6" name="Line 229"/>
          <p:cNvSpPr>
            <a:spLocks noChangeShapeType="1"/>
          </p:cNvSpPr>
          <p:nvPr/>
        </p:nvSpPr>
        <p:spPr bwMode="auto">
          <a:xfrm>
            <a:off x="31559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7" name="Line 230"/>
          <p:cNvSpPr>
            <a:spLocks noChangeShapeType="1"/>
          </p:cNvSpPr>
          <p:nvPr/>
        </p:nvSpPr>
        <p:spPr bwMode="auto">
          <a:xfrm>
            <a:off x="3446463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8" name="Line 231"/>
          <p:cNvSpPr>
            <a:spLocks noChangeShapeType="1"/>
          </p:cNvSpPr>
          <p:nvPr/>
        </p:nvSpPr>
        <p:spPr bwMode="auto">
          <a:xfrm>
            <a:off x="3729038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79" name="Line 232"/>
          <p:cNvSpPr>
            <a:spLocks noChangeShapeType="1"/>
          </p:cNvSpPr>
          <p:nvPr/>
        </p:nvSpPr>
        <p:spPr bwMode="auto">
          <a:xfrm>
            <a:off x="40195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0" name="Freeform 233"/>
          <p:cNvSpPr>
            <a:spLocks noEditPoints="1"/>
          </p:cNvSpPr>
          <p:nvPr/>
        </p:nvSpPr>
        <p:spPr bwMode="auto">
          <a:xfrm>
            <a:off x="2108200" y="5272088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8 w 103"/>
              <a:gd name="T5" fmla="*/ 49 h 144"/>
              <a:gd name="T6" fmla="*/ 55 w 103"/>
              <a:gd name="T7" fmla="*/ 45 h 144"/>
              <a:gd name="T8" fmla="*/ 65 w 103"/>
              <a:gd name="T9" fmla="*/ 43 h 144"/>
              <a:gd name="T10" fmla="*/ 74 w 103"/>
              <a:gd name="T11" fmla="*/ 45 h 144"/>
              <a:gd name="T12" fmla="*/ 84 w 103"/>
              <a:gd name="T13" fmla="*/ 49 h 144"/>
              <a:gd name="T14" fmla="*/ 89 w 103"/>
              <a:gd name="T15" fmla="*/ 55 h 144"/>
              <a:gd name="T16" fmla="*/ 93 w 103"/>
              <a:gd name="T17" fmla="*/ 59 h 144"/>
              <a:gd name="T18" fmla="*/ 97 w 103"/>
              <a:gd name="T19" fmla="*/ 66 h 144"/>
              <a:gd name="T20" fmla="*/ 101 w 103"/>
              <a:gd name="T21" fmla="*/ 74 h 144"/>
              <a:gd name="T22" fmla="*/ 103 w 103"/>
              <a:gd name="T23" fmla="*/ 81 h 144"/>
              <a:gd name="T24" fmla="*/ 103 w 103"/>
              <a:gd name="T25" fmla="*/ 89 h 144"/>
              <a:gd name="T26" fmla="*/ 103 w 103"/>
              <a:gd name="T27" fmla="*/ 100 h 144"/>
              <a:gd name="T28" fmla="*/ 101 w 103"/>
              <a:gd name="T29" fmla="*/ 110 h 144"/>
              <a:gd name="T30" fmla="*/ 97 w 103"/>
              <a:gd name="T31" fmla="*/ 117 h 144"/>
              <a:gd name="T32" fmla="*/ 91 w 103"/>
              <a:gd name="T33" fmla="*/ 125 h 144"/>
              <a:gd name="T34" fmla="*/ 85 w 103"/>
              <a:gd name="T35" fmla="*/ 133 h 144"/>
              <a:gd name="T36" fmla="*/ 80 w 103"/>
              <a:gd name="T37" fmla="*/ 136 h 144"/>
              <a:gd name="T38" fmla="*/ 72 w 103"/>
              <a:gd name="T39" fmla="*/ 140 h 144"/>
              <a:gd name="T40" fmla="*/ 65 w 103"/>
              <a:gd name="T41" fmla="*/ 142 h 144"/>
              <a:gd name="T42" fmla="*/ 55 w 103"/>
              <a:gd name="T43" fmla="*/ 144 h 144"/>
              <a:gd name="T44" fmla="*/ 48 w 103"/>
              <a:gd name="T45" fmla="*/ 142 h 144"/>
              <a:gd name="T46" fmla="*/ 42 w 103"/>
              <a:gd name="T47" fmla="*/ 142 h 144"/>
              <a:gd name="T48" fmla="*/ 36 w 103"/>
              <a:gd name="T49" fmla="*/ 138 h 144"/>
              <a:gd name="T50" fmla="*/ 30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10 w 103"/>
              <a:gd name="T61" fmla="*/ 11 h 144"/>
              <a:gd name="T62" fmla="*/ 8 w 103"/>
              <a:gd name="T63" fmla="*/ 7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3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4 h 144"/>
              <a:gd name="T76" fmla="*/ 38 w 103"/>
              <a:gd name="T77" fmla="*/ 108 h 144"/>
              <a:gd name="T78" fmla="*/ 38 w 103"/>
              <a:gd name="T79" fmla="*/ 114 h 144"/>
              <a:gd name="T80" fmla="*/ 38 w 103"/>
              <a:gd name="T81" fmla="*/ 119 h 144"/>
              <a:gd name="T82" fmla="*/ 40 w 103"/>
              <a:gd name="T83" fmla="*/ 123 h 144"/>
              <a:gd name="T84" fmla="*/ 40 w 103"/>
              <a:gd name="T85" fmla="*/ 129 h 144"/>
              <a:gd name="T86" fmla="*/ 44 w 103"/>
              <a:gd name="T87" fmla="*/ 133 h 144"/>
              <a:gd name="T88" fmla="*/ 49 w 103"/>
              <a:gd name="T89" fmla="*/ 136 h 144"/>
              <a:gd name="T90" fmla="*/ 55 w 103"/>
              <a:gd name="T91" fmla="*/ 136 h 144"/>
              <a:gd name="T92" fmla="*/ 61 w 103"/>
              <a:gd name="T93" fmla="*/ 136 h 144"/>
              <a:gd name="T94" fmla="*/ 65 w 103"/>
              <a:gd name="T95" fmla="*/ 134 h 144"/>
              <a:gd name="T96" fmla="*/ 68 w 103"/>
              <a:gd name="T97" fmla="*/ 129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4 w 103"/>
              <a:gd name="T105" fmla="*/ 81 h 144"/>
              <a:gd name="T106" fmla="*/ 72 w 103"/>
              <a:gd name="T107" fmla="*/ 72 h 144"/>
              <a:gd name="T108" fmla="*/ 70 w 103"/>
              <a:gd name="T109" fmla="*/ 66 h 144"/>
              <a:gd name="T110" fmla="*/ 68 w 103"/>
              <a:gd name="T111" fmla="*/ 60 h 144"/>
              <a:gd name="T112" fmla="*/ 65 w 103"/>
              <a:gd name="T113" fmla="*/ 57 h 144"/>
              <a:gd name="T114" fmla="*/ 61 w 103"/>
              <a:gd name="T115" fmla="*/ 55 h 144"/>
              <a:gd name="T116" fmla="*/ 57 w 103"/>
              <a:gd name="T117" fmla="*/ 55 h 144"/>
              <a:gd name="T118" fmla="*/ 49 w 103"/>
              <a:gd name="T119" fmla="*/ 57 h 144"/>
              <a:gd name="T120" fmla="*/ 44 w 103"/>
              <a:gd name="T121" fmla="*/ 59 h 144"/>
              <a:gd name="T122" fmla="*/ 38 w 103"/>
              <a:gd name="T123" fmla="*/ 64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8" y="49"/>
                </a:lnTo>
                <a:lnTo>
                  <a:pt x="55" y="45"/>
                </a:lnTo>
                <a:lnTo>
                  <a:pt x="65" y="43"/>
                </a:lnTo>
                <a:lnTo>
                  <a:pt x="74" y="45"/>
                </a:lnTo>
                <a:lnTo>
                  <a:pt x="84" y="49"/>
                </a:lnTo>
                <a:lnTo>
                  <a:pt x="89" y="55"/>
                </a:lnTo>
                <a:lnTo>
                  <a:pt x="93" y="59"/>
                </a:lnTo>
                <a:lnTo>
                  <a:pt x="97" y="66"/>
                </a:lnTo>
                <a:lnTo>
                  <a:pt x="101" y="74"/>
                </a:lnTo>
                <a:lnTo>
                  <a:pt x="103" y="81"/>
                </a:lnTo>
                <a:lnTo>
                  <a:pt x="103" y="89"/>
                </a:lnTo>
                <a:lnTo>
                  <a:pt x="103" y="100"/>
                </a:lnTo>
                <a:lnTo>
                  <a:pt x="101" y="110"/>
                </a:lnTo>
                <a:lnTo>
                  <a:pt x="97" y="117"/>
                </a:lnTo>
                <a:lnTo>
                  <a:pt x="91" y="125"/>
                </a:lnTo>
                <a:lnTo>
                  <a:pt x="85" y="133"/>
                </a:lnTo>
                <a:lnTo>
                  <a:pt x="80" y="136"/>
                </a:lnTo>
                <a:lnTo>
                  <a:pt x="72" y="140"/>
                </a:lnTo>
                <a:lnTo>
                  <a:pt x="65" y="142"/>
                </a:lnTo>
                <a:lnTo>
                  <a:pt x="55" y="144"/>
                </a:lnTo>
                <a:lnTo>
                  <a:pt x="48" y="142"/>
                </a:lnTo>
                <a:lnTo>
                  <a:pt x="42" y="142"/>
                </a:lnTo>
                <a:lnTo>
                  <a:pt x="36" y="138"/>
                </a:lnTo>
                <a:lnTo>
                  <a:pt x="30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10" y="11"/>
                </a:lnTo>
                <a:lnTo>
                  <a:pt x="8" y="7"/>
                </a:lnTo>
                <a:lnTo>
                  <a:pt x="6" y="5"/>
                </a:lnTo>
                <a:lnTo>
                  <a:pt x="4" y="5"/>
                </a:ln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4"/>
                </a:moveTo>
                <a:lnTo>
                  <a:pt x="38" y="108"/>
                </a:lnTo>
                <a:lnTo>
                  <a:pt x="38" y="114"/>
                </a:lnTo>
                <a:lnTo>
                  <a:pt x="38" y="119"/>
                </a:lnTo>
                <a:lnTo>
                  <a:pt x="40" y="123"/>
                </a:lnTo>
                <a:lnTo>
                  <a:pt x="40" y="129"/>
                </a:lnTo>
                <a:lnTo>
                  <a:pt x="44" y="133"/>
                </a:lnTo>
                <a:lnTo>
                  <a:pt x="49" y="136"/>
                </a:lnTo>
                <a:lnTo>
                  <a:pt x="55" y="136"/>
                </a:lnTo>
                <a:lnTo>
                  <a:pt x="61" y="136"/>
                </a:lnTo>
                <a:lnTo>
                  <a:pt x="65" y="134"/>
                </a:lnTo>
                <a:lnTo>
                  <a:pt x="68" y="129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4" y="81"/>
                </a:lnTo>
                <a:lnTo>
                  <a:pt x="72" y="72"/>
                </a:lnTo>
                <a:lnTo>
                  <a:pt x="70" y="66"/>
                </a:lnTo>
                <a:lnTo>
                  <a:pt x="68" y="60"/>
                </a:lnTo>
                <a:lnTo>
                  <a:pt x="65" y="57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1" name="Freeform 234"/>
          <p:cNvSpPr>
            <a:spLocks/>
          </p:cNvSpPr>
          <p:nvPr/>
        </p:nvSpPr>
        <p:spPr bwMode="auto">
          <a:xfrm>
            <a:off x="1733550" y="5191125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7 h 260"/>
              <a:gd name="T20" fmla="*/ 67 w 82"/>
              <a:gd name="T21" fmla="*/ 74 h 260"/>
              <a:gd name="T22" fmla="*/ 76 w 82"/>
              <a:gd name="T23" fmla="*/ 82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5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9 h 260"/>
              <a:gd name="T46" fmla="*/ 25 w 82"/>
              <a:gd name="T47" fmla="*/ 141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3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2 h 260"/>
              <a:gd name="T60" fmla="*/ 72 w 82"/>
              <a:gd name="T61" fmla="*/ 158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2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2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8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6"/>
                </a:lnTo>
                <a:lnTo>
                  <a:pt x="51" y="10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7"/>
                </a:lnTo>
                <a:lnTo>
                  <a:pt x="67" y="74"/>
                </a:lnTo>
                <a:lnTo>
                  <a:pt x="76" y="82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5"/>
                </a:lnTo>
                <a:lnTo>
                  <a:pt x="46" y="110"/>
                </a:lnTo>
                <a:lnTo>
                  <a:pt x="31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9"/>
                </a:lnTo>
                <a:lnTo>
                  <a:pt x="25" y="141"/>
                </a:lnTo>
                <a:lnTo>
                  <a:pt x="36" y="143"/>
                </a:lnTo>
                <a:lnTo>
                  <a:pt x="51" y="143"/>
                </a:lnTo>
                <a:lnTo>
                  <a:pt x="61" y="143"/>
                </a:lnTo>
                <a:lnTo>
                  <a:pt x="69" y="146"/>
                </a:lnTo>
                <a:lnTo>
                  <a:pt x="70" y="148"/>
                </a:lnTo>
                <a:lnTo>
                  <a:pt x="72" y="152"/>
                </a:lnTo>
                <a:lnTo>
                  <a:pt x="72" y="158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8"/>
                </a:lnTo>
                <a:lnTo>
                  <a:pt x="70" y="232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8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2" name="Freeform 235"/>
          <p:cNvSpPr>
            <a:spLocks/>
          </p:cNvSpPr>
          <p:nvPr/>
        </p:nvSpPr>
        <p:spPr bwMode="auto">
          <a:xfrm>
            <a:off x="4210050" y="5191125"/>
            <a:ext cx="61913" cy="209550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6 h 266"/>
              <a:gd name="T10" fmla="*/ 51 w 78"/>
              <a:gd name="T11" fmla="*/ 10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50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78 h 266"/>
              <a:gd name="T24" fmla="*/ 76 w 78"/>
              <a:gd name="T25" fmla="*/ 88 h 266"/>
              <a:gd name="T26" fmla="*/ 65 w 78"/>
              <a:gd name="T27" fmla="*/ 95 h 266"/>
              <a:gd name="T28" fmla="*/ 46 w 78"/>
              <a:gd name="T29" fmla="*/ 103 h 266"/>
              <a:gd name="T30" fmla="*/ 30 w 78"/>
              <a:gd name="T31" fmla="*/ 108 h 266"/>
              <a:gd name="T32" fmla="*/ 15 w 78"/>
              <a:gd name="T33" fmla="*/ 114 h 266"/>
              <a:gd name="T34" fmla="*/ 4 w 78"/>
              <a:gd name="T35" fmla="*/ 120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7 h 266"/>
              <a:gd name="T46" fmla="*/ 47 w 78"/>
              <a:gd name="T47" fmla="*/ 137 h 266"/>
              <a:gd name="T48" fmla="*/ 59 w 78"/>
              <a:gd name="T49" fmla="*/ 137 h 266"/>
              <a:gd name="T50" fmla="*/ 68 w 78"/>
              <a:gd name="T51" fmla="*/ 139 h 266"/>
              <a:gd name="T52" fmla="*/ 70 w 78"/>
              <a:gd name="T53" fmla="*/ 141 h 266"/>
              <a:gd name="T54" fmla="*/ 72 w 78"/>
              <a:gd name="T55" fmla="*/ 144 h 266"/>
              <a:gd name="T56" fmla="*/ 72 w 78"/>
              <a:gd name="T57" fmla="*/ 148 h 266"/>
              <a:gd name="T58" fmla="*/ 70 w 78"/>
              <a:gd name="T59" fmla="*/ 154 h 266"/>
              <a:gd name="T60" fmla="*/ 66 w 78"/>
              <a:gd name="T61" fmla="*/ 162 h 266"/>
              <a:gd name="T62" fmla="*/ 57 w 78"/>
              <a:gd name="T63" fmla="*/ 175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5 h 266"/>
              <a:gd name="T70" fmla="*/ 34 w 78"/>
              <a:gd name="T71" fmla="*/ 211 h 266"/>
              <a:gd name="T72" fmla="*/ 34 w 78"/>
              <a:gd name="T73" fmla="*/ 213 h 266"/>
              <a:gd name="T74" fmla="*/ 34 w 78"/>
              <a:gd name="T75" fmla="*/ 217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7 h 266"/>
              <a:gd name="T84" fmla="*/ 55 w 78"/>
              <a:gd name="T85" fmla="*/ 217 h 266"/>
              <a:gd name="T86" fmla="*/ 61 w 78"/>
              <a:gd name="T87" fmla="*/ 217 h 266"/>
              <a:gd name="T88" fmla="*/ 65 w 78"/>
              <a:gd name="T89" fmla="*/ 217 h 266"/>
              <a:gd name="T90" fmla="*/ 68 w 78"/>
              <a:gd name="T91" fmla="*/ 217 h 266"/>
              <a:gd name="T92" fmla="*/ 70 w 78"/>
              <a:gd name="T93" fmla="*/ 217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6"/>
                </a:lnTo>
                <a:lnTo>
                  <a:pt x="51" y="10"/>
                </a:lnTo>
                <a:lnTo>
                  <a:pt x="46" y="21"/>
                </a:lnTo>
                <a:lnTo>
                  <a:pt x="40" y="36"/>
                </a:lnTo>
                <a:lnTo>
                  <a:pt x="42" y="50"/>
                </a:lnTo>
                <a:lnTo>
                  <a:pt x="53" y="61"/>
                </a:lnTo>
                <a:lnTo>
                  <a:pt x="68" y="70"/>
                </a:lnTo>
                <a:lnTo>
                  <a:pt x="78" y="78"/>
                </a:lnTo>
                <a:lnTo>
                  <a:pt x="76" y="88"/>
                </a:lnTo>
                <a:lnTo>
                  <a:pt x="65" y="95"/>
                </a:lnTo>
                <a:lnTo>
                  <a:pt x="46" y="103"/>
                </a:lnTo>
                <a:lnTo>
                  <a:pt x="30" y="108"/>
                </a:lnTo>
                <a:lnTo>
                  <a:pt x="15" y="114"/>
                </a:lnTo>
                <a:lnTo>
                  <a:pt x="4" y="120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7"/>
                </a:lnTo>
                <a:lnTo>
                  <a:pt x="47" y="137"/>
                </a:lnTo>
                <a:lnTo>
                  <a:pt x="59" y="137"/>
                </a:lnTo>
                <a:lnTo>
                  <a:pt x="68" y="139"/>
                </a:lnTo>
                <a:lnTo>
                  <a:pt x="70" y="141"/>
                </a:lnTo>
                <a:lnTo>
                  <a:pt x="72" y="144"/>
                </a:lnTo>
                <a:lnTo>
                  <a:pt x="72" y="148"/>
                </a:lnTo>
                <a:lnTo>
                  <a:pt x="70" y="154"/>
                </a:lnTo>
                <a:lnTo>
                  <a:pt x="66" y="162"/>
                </a:lnTo>
                <a:lnTo>
                  <a:pt x="57" y="175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1"/>
                </a:lnTo>
                <a:lnTo>
                  <a:pt x="34" y="213"/>
                </a:lnTo>
                <a:lnTo>
                  <a:pt x="34" y="217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7"/>
                </a:lnTo>
                <a:lnTo>
                  <a:pt x="55" y="217"/>
                </a:lnTo>
                <a:lnTo>
                  <a:pt x="61" y="217"/>
                </a:lnTo>
                <a:lnTo>
                  <a:pt x="65" y="217"/>
                </a:lnTo>
                <a:lnTo>
                  <a:pt x="68" y="217"/>
                </a:lnTo>
                <a:lnTo>
                  <a:pt x="70" y="217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3" name="Freeform 236"/>
          <p:cNvSpPr>
            <a:spLocks noEditPoints="1"/>
          </p:cNvSpPr>
          <p:nvPr/>
        </p:nvSpPr>
        <p:spPr bwMode="auto">
          <a:xfrm>
            <a:off x="2386013" y="5307013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8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5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9 w 95"/>
              <a:gd name="T41" fmla="*/ 6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3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2" y="74"/>
                </a:lnTo>
                <a:lnTo>
                  <a:pt x="4" y="69"/>
                </a:lnTo>
                <a:lnTo>
                  <a:pt x="10" y="61"/>
                </a:lnTo>
                <a:lnTo>
                  <a:pt x="27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4" y="17"/>
                </a:lnTo>
                <a:lnTo>
                  <a:pt x="52" y="14"/>
                </a:lnTo>
                <a:lnTo>
                  <a:pt x="50" y="12"/>
                </a:lnTo>
                <a:lnTo>
                  <a:pt x="48" y="10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2"/>
                </a:lnTo>
                <a:lnTo>
                  <a:pt x="80" y="19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4" y="86"/>
                </a:lnTo>
                <a:lnTo>
                  <a:pt x="86" y="88"/>
                </a:lnTo>
                <a:lnTo>
                  <a:pt x="90" y="86"/>
                </a:lnTo>
                <a:lnTo>
                  <a:pt x="93" y="84"/>
                </a:lnTo>
                <a:lnTo>
                  <a:pt x="95" y="86"/>
                </a:lnTo>
                <a:lnTo>
                  <a:pt x="90" y="91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50"/>
                </a:lnTo>
                <a:lnTo>
                  <a:pt x="38" y="55"/>
                </a:lnTo>
                <a:lnTo>
                  <a:pt x="33" y="61"/>
                </a:lnTo>
                <a:lnTo>
                  <a:pt x="31" y="67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4" name="Freeform 237"/>
          <p:cNvSpPr>
            <a:spLocks noEditPoints="1"/>
          </p:cNvSpPr>
          <p:nvPr/>
        </p:nvSpPr>
        <p:spPr bwMode="auto">
          <a:xfrm>
            <a:off x="2684463" y="5307013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5" name="Freeform 238"/>
          <p:cNvSpPr>
            <a:spLocks noEditPoints="1"/>
          </p:cNvSpPr>
          <p:nvPr/>
        </p:nvSpPr>
        <p:spPr bwMode="auto">
          <a:xfrm>
            <a:off x="2967038" y="5307013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6" name="Freeform 239"/>
          <p:cNvSpPr>
            <a:spLocks noEditPoints="1"/>
          </p:cNvSpPr>
          <p:nvPr/>
        </p:nvSpPr>
        <p:spPr bwMode="auto">
          <a:xfrm>
            <a:off x="3268663" y="5270500"/>
            <a:ext cx="25400" cy="115888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5 w 32"/>
              <a:gd name="T5" fmla="*/ 89 h 146"/>
              <a:gd name="T6" fmla="*/ 13 w 32"/>
              <a:gd name="T7" fmla="*/ 80 h 146"/>
              <a:gd name="T8" fmla="*/ 10 w 32"/>
              <a:gd name="T9" fmla="*/ 68 h 146"/>
              <a:gd name="T10" fmla="*/ 4 w 32"/>
              <a:gd name="T11" fmla="*/ 45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7 h 146"/>
              <a:gd name="T18" fmla="*/ 0 w 32"/>
              <a:gd name="T19" fmla="*/ 11 h 146"/>
              <a:gd name="T20" fmla="*/ 2 w 32"/>
              <a:gd name="T21" fmla="*/ 7 h 146"/>
              <a:gd name="T22" fmla="*/ 4 w 32"/>
              <a:gd name="T23" fmla="*/ 4 h 146"/>
              <a:gd name="T24" fmla="*/ 8 w 32"/>
              <a:gd name="T25" fmla="*/ 2 h 146"/>
              <a:gd name="T26" fmla="*/ 12 w 32"/>
              <a:gd name="T27" fmla="*/ 0 h 146"/>
              <a:gd name="T28" fmla="*/ 17 w 32"/>
              <a:gd name="T29" fmla="*/ 0 h 146"/>
              <a:gd name="T30" fmla="*/ 23 w 32"/>
              <a:gd name="T31" fmla="*/ 0 h 146"/>
              <a:gd name="T32" fmla="*/ 29 w 32"/>
              <a:gd name="T33" fmla="*/ 4 h 146"/>
              <a:gd name="T34" fmla="*/ 32 w 32"/>
              <a:gd name="T35" fmla="*/ 9 h 146"/>
              <a:gd name="T36" fmla="*/ 32 w 32"/>
              <a:gd name="T37" fmla="*/ 17 h 146"/>
              <a:gd name="T38" fmla="*/ 32 w 32"/>
              <a:gd name="T39" fmla="*/ 21 h 146"/>
              <a:gd name="T40" fmla="*/ 32 w 32"/>
              <a:gd name="T41" fmla="*/ 28 h 146"/>
              <a:gd name="T42" fmla="*/ 31 w 32"/>
              <a:gd name="T43" fmla="*/ 36 h 146"/>
              <a:gd name="T44" fmla="*/ 29 w 32"/>
              <a:gd name="T45" fmla="*/ 45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7 w 32"/>
              <a:gd name="T53" fmla="*/ 112 h 146"/>
              <a:gd name="T54" fmla="*/ 23 w 32"/>
              <a:gd name="T55" fmla="*/ 114 h 146"/>
              <a:gd name="T56" fmla="*/ 29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5 h 146"/>
              <a:gd name="T64" fmla="*/ 29 w 32"/>
              <a:gd name="T65" fmla="*/ 140 h 146"/>
              <a:gd name="T66" fmla="*/ 23 w 32"/>
              <a:gd name="T67" fmla="*/ 144 h 146"/>
              <a:gd name="T68" fmla="*/ 17 w 32"/>
              <a:gd name="T69" fmla="*/ 146 h 146"/>
              <a:gd name="T70" fmla="*/ 10 w 32"/>
              <a:gd name="T71" fmla="*/ 144 h 146"/>
              <a:gd name="T72" fmla="*/ 4 w 32"/>
              <a:gd name="T73" fmla="*/ 140 h 146"/>
              <a:gd name="T74" fmla="*/ 0 w 32"/>
              <a:gd name="T75" fmla="*/ 135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10 w 32"/>
              <a:gd name="T83" fmla="*/ 114 h 146"/>
              <a:gd name="T84" fmla="*/ 17 w 32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0" y="68"/>
                </a:lnTo>
                <a:lnTo>
                  <a:pt x="4" y="45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9"/>
                </a:lnTo>
                <a:lnTo>
                  <a:pt x="32" y="17"/>
                </a:lnTo>
                <a:lnTo>
                  <a:pt x="32" y="21"/>
                </a:lnTo>
                <a:lnTo>
                  <a:pt x="32" y="28"/>
                </a:lnTo>
                <a:lnTo>
                  <a:pt x="31" y="36"/>
                </a:lnTo>
                <a:lnTo>
                  <a:pt x="29" y="45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5"/>
                </a:lnTo>
                <a:lnTo>
                  <a:pt x="29" y="140"/>
                </a:lnTo>
                <a:lnTo>
                  <a:pt x="23" y="144"/>
                </a:lnTo>
                <a:lnTo>
                  <a:pt x="17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5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7" name="Line 240"/>
          <p:cNvSpPr>
            <a:spLocks noChangeShapeType="1"/>
          </p:cNvSpPr>
          <p:nvPr/>
        </p:nvSpPr>
        <p:spPr bwMode="auto">
          <a:xfrm flipH="1" flipV="1">
            <a:off x="2947988" y="4778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8" name="Freeform 241"/>
          <p:cNvSpPr>
            <a:spLocks/>
          </p:cNvSpPr>
          <p:nvPr/>
        </p:nvSpPr>
        <p:spPr bwMode="auto">
          <a:xfrm>
            <a:off x="2935288" y="4752975"/>
            <a:ext cx="12700" cy="25400"/>
          </a:xfrm>
          <a:custGeom>
            <a:avLst/>
            <a:gdLst>
              <a:gd name="T0" fmla="*/ 15 w 15"/>
              <a:gd name="T1" fmla="*/ 32 h 32"/>
              <a:gd name="T2" fmla="*/ 0 w 15"/>
              <a:gd name="T3" fmla="*/ 0 h 32"/>
              <a:gd name="T4" fmla="*/ 0 w 15"/>
              <a:gd name="T5" fmla="*/ 0 h 32"/>
              <a:gd name="T6" fmla="*/ 0 60000 65536"/>
              <a:gd name="T7" fmla="*/ 0 60000 65536"/>
              <a:gd name="T8" fmla="*/ 0 60000 65536"/>
              <a:gd name="T9" fmla="*/ 0 w 15"/>
              <a:gd name="T10" fmla="*/ 0 h 32"/>
              <a:gd name="T11" fmla="*/ 15 w 15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2">
                <a:moveTo>
                  <a:pt x="15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89" name="Line 242"/>
          <p:cNvSpPr>
            <a:spLocks noChangeShapeType="1"/>
          </p:cNvSpPr>
          <p:nvPr/>
        </p:nvSpPr>
        <p:spPr bwMode="auto">
          <a:xfrm flipH="1" flipV="1">
            <a:off x="2919413" y="4730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0" name="Freeform 243"/>
          <p:cNvSpPr>
            <a:spLocks/>
          </p:cNvSpPr>
          <p:nvPr/>
        </p:nvSpPr>
        <p:spPr bwMode="auto">
          <a:xfrm>
            <a:off x="2876550" y="4705350"/>
            <a:ext cx="42863" cy="25400"/>
          </a:xfrm>
          <a:custGeom>
            <a:avLst/>
            <a:gdLst>
              <a:gd name="T0" fmla="*/ 54 w 54"/>
              <a:gd name="T1" fmla="*/ 32 h 32"/>
              <a:gd name="T2" fmla="*/ 25 w 54"/>
              <a:gd name="T3" fmla="*/ 11 h 32"/>
              <a:gd name="T4" fmla="*/ 0 w 54"/>
              <a:gd name="T5" fmla="*/ 0 h 32"/>
              <a:gd name="T6" fmla="*/ 0 60000 65536"/>
              <a:gd name="T7" fmla="*/ 0 60000 65536"/>
              <a:gd name="T8" fmla="*/ 0 60000 65536"/>
              <a:gd name="T9" fmla="*/ 0 w 54"/>
              <a:gd name="T10" fmla="*/ 0 h 32"/>
              <a:gd name="T11" fmla="*/ 54 w 5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2">
                <a:moveTo>
                  <a:pt x="54" y="32"/>
                </a:moveTo>
                <a:lnTo>
                  <a:pt x="25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1" name="Line 244"/>
          <p:cNvSpPr>
            <a:spLocks noChangeShapeType="1"/>
          </p:cNvSpPr>
          <p:nvPr/>
        </p:nvSpPr>
        <p:spPr bwMode="auto">
          <a:xfrm flipH="1" flipV="1">
            <a:off x="2841625" y="469900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2" name="Freeform 245"/>
          <p:cNvSpPr>
            <a:spLocks/>
          </p:cNvSpPr>
          <p:nvPr/>
        </p:nvSpPr>
        <p:spPr bwMode="auto">
          <a:xfrm>
            <a:off x="2803525" y="4699000"/>
            <a:ext cx="38100" cy="7938"/>
          </a:xfrm>
          <a:custGeom>
            <a:avLst/>
            <a:gdLst>
              <a:gd name="T0" fmla="*/ 50 w 50"/>
              <a:gd name="T1" fmla="*/ 0 h 10"/>
              <a:gd name="T2" fmla="*/ 12 w 50"/>
              <a:gd name="T3" fmla="*/ 4 h 10"/>
              <a:gd name="T4" fmla="*/ 0 w 50"/>
              <a:gd name="T5" fmla="*/ 10 h 10"/>
              <a:gd name="T6" fmla="*/ 0 60000 65536"/>
              <a:gd name="T7" fmla="*/ 0 60000 65536"/>
              <a:gd name="T8" fmla="*/ 0 60000 65536"/>
              <a:gd name="T9" fmla="*/ 0 w 50"/>
              <a:gd name="T10" fmla="*/ 0 h 10"/>
              <a:gd name="T11" fmla="*/ 50 w 5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0">
                <a:moveTo>
                  <a:pt x="50" y="0"/>
                </a:moveTo>
                <a:lnTo>
                  <a:pt x="12" y="4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3" name="Line 246"/>
          <p:cNvSpPr>
            <a:spLocks noChangeShapeType="1"/>
          </p:cNvSpPr>
          <p:nvPr/>
        </p:nvSpPr>
        <p:spPr bwMode="auto">
          <a:xfrm flipH="1">
            <a:off x="2763838" y="4714875"/>
            <a:ext cx="2063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4" name="Freeform 247"/>
          <p:cNvSpPr>
            <a:spLocks/>
          </p:cNvSpPr>
          <p:nvPr/>
        </p:nvSpPr>
        <p:spPr bwMode="auto">
          <a:xfrm>
            <a:off x="2746375" y="4730750"/>
            <a:ext cx="17463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9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5" name="Line 248"/>
          <p:cNvSpPr>
            <a:spLocks noChangeShapeType="1"/>
          </p:cNvSpPr>
          <p:nvPr/>
        </p:nvSpPr>
        <p:spPr bwMode="auto">
          <a:xfrm flipH="1">
            <a:off x="2736850" y="47752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6" name="Freeform 249"/>
          <p:cNvSpPr>
            <a:spLocks/>
          </p:cNvSpPr>
          <p:nvPr/>
        </p:nvSpPr>
        <p:spPr bwMode="auto">
          <a:xfrm>
            <a:off x="2732088" y="4778375"/>
            <a:ext cx="4762" cy="52388"/>
          </a:xfrm>
          <a:custGeom>
            <a:avLst/>
            <a:gdLst>
              <a:gd name="T0" fmla="*/ 6 w 6"/>
              <a:gd name="T1" fmla="*/ 0 h 64"/>
              <a:gd name="T2" fmla="*/ 0 w 6"/>
              <a:gd name="T3" fmla="*/ 36 h 64"/>
              <a:gd name="T4" fmla="*/ 4 w 6"/>
              <a:gd name="T5" fmla="*/ 64 h 64"/>
              <a:gd name="T6" fmla="*/ 0 60000 65536"/>
              <a:gd name="T7" fmla="*/ 0 60000 65536"/>
              <a:gd name="T8" fmla="*/ 0 60000 65536"/>
              <a:gd name="T9" fmla="*/ 0 w 6"/>
              <a:gd name="T10" fmla="*/ 0 h 64"/>
              <a:gd name="T11" fmla="*/ 6 w 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4">
                <a:moveTo>
                  <a:pt x="6" y="0"/>
                </a:moveTo>
                <a:lnTo>
                  <a:pt x="0" y="36"/>
                </a:lnTo>
                <a:lnTo>
                  <a:pt x="4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7" name="Line 250"/>
          <p:cNvSpPr>
            <a:spLocks noChangeShapeType="1"/>
          </p:cNvSpPr>
          <p:nvPr/>
        </p:nvSpPr>
        <p:spPr bwMode="auto">
          <a:xfrm>
            <a:off x="2741613" y="4848225"/>
            <a:ext cx="635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8" name="Freeform 251"/>
          <p:cNvSpPr>
            <a:spLocks/>
          </p:cNvSpPr>
          <p:nvPr/>
        </p:nvSpPr>
        <p:spPr bwMode="auto">
          <a:xfrm>
            <a:off x="2747963" y="4864100"/>
            <a:ext cx="28575" cy="30163"/>
          </a:xfrm>
          <a:custGeom>
            <a:avLst/>
            <a:gdLst>
              <a:gd name="T0" fmla="*/ 0 w 36"/>
              <a:gd name="T1" fmla="*/ 0 h 38"/>
              <a:gd name="T2" fmla="*/ 21 w 36"/>
              <a:gd name="T3" fmla="*/ 29 h 38"/>
              <a:gd name="T4" fmla="*/ 36 w 36"/>
              <a:gd name="T5" fmla="*/ 38 h 38"/>
              <a:gd name="T6" fmla="*/ 0 60000 65536"/>
              <a:gd name="T7" fmla="*/ 0 60000 65536"/>
              <a:gd name="T8" fmla="*/ 0 60000 65536"/>
              <a:gd name="T9" fmla="*/ 0 w 36"/>
              <a:gd name="T10" fmla="*/ 0 h 38"/>
              <a:gd name="T11" fmla="*/ 36 w 36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38">
                <a:moveTo>
                  <a:pt x="0" y="0"/>
                </a:moveTo>
                <a:lnTo>
                  <a:pt x="21" y="29"/>
                </a:lnTo>
                <a:lnTo>
                  <a:pt x="36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599" name="Line 252"/>
          <p:cNvSpPr>
            <a:spLocks noChangeShapeType="1"/>
          </p:cNvSpPr>
          <p:nvPr/>
        </p:nvSpPr>
        <p:spPr bwMode="auto">
          <a:xfrm>
            <a:off x="2790825" y="490378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0" name="Freeform 253"/>
          <p:cNvSpPr>
            <a:spLocks/>
          </p:cNvSpPr>
          <p:nvPr/>
        </p:nvSpPr>
        <p:spPr bwMode="auto">
          <a:xfrm>
            <a:off x="2811463" y="4913313"/>
            <a:ext cx="34925" cy="4762"/>
          </a:xfrm>
          <a:custGeom>
            <a:avLst/>
            <a:gdLst>
              <a:gd name="T0" fmla="*/ 0 w 43"/>
              <a:gd name="T1" fmla="*/ 0 h 6"/>
              <a:gd name="T2" fmla="*/ 38 w 43"/>
              <a:gd name="T3" fmla="*/ 6 h 6"/>
              <a:gd name="T4" fmla="*/ 43 w 43"/>
              <a:gd name="T5" fmla="*/ 4 h 6"/>
              <a:gd name="T6" fmla="*/ 0 60000 65536"/>
              <a:gd name="T7" fmla="*/ 0 60000 65536"/>
              <a:gd name="T8" fmla="*/ 0 60000 65536"/>
              <a:gd name="T9" fmla="*/ 0 w 43"/>
              <a:gd name="T10" fmla="*/ 0 h 6"/>
              <a:gd name="T11" fmla="*/ 43 w 4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6">
                <a:moveTo>
                  <a:pt x="0" y="0"/>
                </a:moveTo>
                <a:lnTo>
                  <a:pt x="38" y="6"/>
                </a:lnTo>
                <a:lnTo>
                  <a:pt x="43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1" name="Line 254"/>
          <p:cNvSpPr>
            <a:spLocks noChangeShapeType="1"/>
          </p:cNvSpPr>
          <p:nvPr/>
        </p:nvSpPr>
        <p:spPr bwMode="auto">
          <a:xfrm flipV="1">
            <a:off x="2867025" y="49133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2" name="Freeform 255"/>
          <p:cNvSpPr>
            <a:spLocks/>
          </p:cNvSpPr>
          <p:nvPr/>
        </p:nvSpPr>
        <p:spPr bwMode="auto">
          <a:xfrm>
            <a:off x="2870200" y="4887913"/>
            <a:ext cx="46038" cy="25400"/>
          </a:xfrm>
          <a:custGeom>
            <a:avLst/>
            <a:gdLst>
              <a:gd name="T0" fmla="*/ 0 w 57"/>
              <a:gd name="T1" fmla="*/ 32 h 32"/>
              <a:gd name="T2" fmla="*/ 32 w 57"/>
              <a:gd name="T3" fmla="*/ 19 h 32"/>
              <a:gd name="T4" fmla="*/ 57 w 57"/>
              <a:gd name="T5" fmla="*/ 0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32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3" name="Line 256"/>
          <p:cNvSpPr>
            <a:spLocks noChangeShapeType="1"/>
          </p:cNvSpPr>
          <p:nvPr/>
        </p:nvSpPr>
        <p:spPr bwMode="auto">
          <a:xfrm flipV="1">
            <a:off x="2928938" y="486410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4" name="Freeform 257"/>
          <p:cNvSpPr>
            <a:spLocks/>
          </p:cNvSpPr>
          <p:nvPr/>
        </p:nvSpPr>
        <p:spPr bwMode="auto">
          <a:xfrm>
            <a:off x="2935288" y="4819650"/>
            <a:ext cx="14287" cy="44450"/>
          </a:xfrm>
          <a:custGeom>
            <a:avLst/>
            <a:gdLst>
              <a:gd name="T0" fmla="*/ 0 w 17"/>
              <a:gd name="T1" fmla="*/ 55 h 55"/>
              <a:gd name="T2" fmla="*/ 15 w 17"/>
              <a:gd name="T3" fmla="*/ 23 h 55"/>
              <a:gd name="T4" fmla="*/ 17 w 17"/>
              <a:gd name="T5" fmla="*/ 0 h 55"/>
              <a:gd name="T6" fmla="*/ 0 60000 65536"/>
              <a:gd name="T7" fmla="*/ 0 60000 65536"/>
              <a:gd name="T8" fmla="*/ 0 60000 65536"/>
              <a:gd name="T9" fmla="*/ 0 w 17"/>
              <a:gd name="T10" fmla="*/ 0 h 55"/>
              <a:gd name="T11" fmla="*/ 17 w 1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5">
                <a:moveTo>
                  <a:pt x="0" y="55"/>
                </a:moveTo>
                <a:lnTo>
                  <a:pt x="15" y="23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5" name="Line 258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6" name="Line 259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7" name="Line 260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8" name="Line 261"/>
          <p:cNvSpPr>
            <a:spLocks noChangeShapeType="1"/>
          </p:cNvSpPr>
          <p:nvPr/>
        </p:nvSpPr>
        <p:spPr bwMode="auto">
          <a:xfrm>
            <a:off x="2824163" y="4908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09" name="Line 262"/>
          <p:cNvSpPr>
            <a:spLocks noChangeShapeType="1"/>
          </p:cNvSpPr>
          <p:nvPr/>
        </p:nvSpPr>
        <p:spPr bwMode="auto">
          <a:xfrm>
            <a:off x="2824163" y="4910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0" name="Line 263"/>
          <p:cNvSpPr>
            <a:spLocks noChangeShapeType="1"/>
          </p:cNvSpPr>
          <p:nvPr/>
        </p:nvSpPr>
        <p:spPr bwMode="auto">
          <a:xfrm>
            <a:off x="2824163" y="4913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1" name="Line 264"/>
          <p:cNvSpPr>
            <a:spLocks noChangeShapeType="1"/>
          </p:cNvSpPr>
          <p:nvPr/>
        </p:nvSpPr>
        <p:spPr bwMode="auto">
          <a:xfrm>
            <a:off x="2824163" y="49180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2" name="Line 265"/>
          <p:cNvSpPr>
            <a:spLocks noChangeShapeType="1"/>
          </p:cNvSpPr>
          <p:nvPr/>
        </p:nvSpPr>
        <p:spPr bwMode="auto">
          <a:xfrm>
            <a:off x="2825750" y="4924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3" name="Freeform 266"/>
          <p:cNvSpPr>
            <a:spLocks/>
          </p:cNvSpPr>
          <p:nvPr/>
        </p:nvSpPr>
        <p:spPr bwMode="auto">
          <a:xfrm>
            <a:off x="2825750" y="4930775"/>
            <a:ext cx="3175" cy="33338"/>
          </a:xfrm>
          <a:custGeom>
            <a:avLst/>
            <a:gdLst>
              <a:gd name="T0" fmla="*/ 0 w 4"/>
              <a:gd name="T1" fmla="*/ 0 h 41"/>
              <a:gd name="T2" fmla="*/ 4 w 4"/>
              <a:gd name="T3" fmla="*/ 28 h 41"/>
              <a:gd name="T4" fmla="*/ 4 w 4"/>
              <a:gd name="T5" fmla="*/ 41 h 41"/>
              <a:gd name="T6" fmla="*/ 0 60000 65536"/>
              <a:gd name="T7" fmla="*/ 0 60000 65536"/>
              <a:gd name="T8" fmla="*/ 0 60000 65536"/>
              <a:gd name="T9" fmla="*/ 0 w 4"/>
              <a:gd name="T10" fmla="*/ 0 h 41"/>
              <a:gd name="T11" fmla="*/ 4 w 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1">
                <a:moveTo>
                  <a:pt x="0" y="0"/>
                </a:moveTo>
                <a:lnTo>
                  <a:pt x="4" y="28"/>
                </a:lnTo>
                <a:lnTo>
                  <a:pt x="4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4" name="Freeform 267"/>
          <p:cNvSpPr>
            <a:spLocks/>
          </p:cNvSpPr>
          <p:nvPr/>
        </p:nvSpPr>
        <p:spPr bwMode="auto">
          <a:xfrm>
            <a:off x="2832100" y="4984750"/>
            <a:ext cx="6350" cy="57150"/>
          </a:xfrm>
          <a:custGeom>
            <a:avLst/>
            <a:gdLst>
              <a:gd name="T0" fmla="*/ 0 w 7"/>
              <a:gd name="T1" fmla="*/ 0 h 72"/>
              <a:gd name="T2" fmla="*/ 3 w 7"/>
              <a:gd name="T3" fmla="*/ 38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3" y="38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5" name="Line 268"/>
          <p:cNvSpPr>
            <a:spLocks noChangeShapeType="1"/>
          </p:cNvSpPr>
          <p:nvPr/>
        </p:nvSpPr>
        <p:spPr bwMode="auto">
          <a:xfrm>
            <a:off x="2840038" y="50593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6" name="Freeform 269"/>
          <p:cNvSpPr>
            <a:spLocks/>
          </p:cNvSpPr>
          <p:nvPr/>
        </p:nvSpPr>
        <p:spPr bwMode="auto">
          <a:xfrm>
            <a:off x="2843213" y="5080000"/>
            <a:ext cx="4762" cy="36513"/>
          </a:xfrm>
          <a:custGeom>
            <a:avLst/>
            <a:gdLst>
              <a:gd name="T0" fmla="*/ 0 w 5"/>
              <a:gd name="T1" fmla="*/ 0 h 45"/>
              <a:gd name="T2" fmla="*/ 3 w 5"/>
              <a:gd name="T3" fmla="*/ 38 h 45"/>
              <a:gd name="T4" fmla="*/ 5 w 5"/>
              <a:gd name="T5" fmla="*/ 45 h 45"/>
              <a:gd name="T6" fmla="*/ 0 60000 65536"/>
              <a:gd name="T7" fmla="*/ 0 60000 65536"/>
              <a:gd name="T8" fmla="*/ 0 60000 65536"/>
              <a:gd name="T9" fmla="*/ 0 w 5"/>
              <a:gd name="T10" fmla="*/ 0 h 45"/>
              <a:gd name="T11" fmla="*/ 5 w 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5">
                <a:moveTo>
                  <a:pt x="0" y="0"/>
                </a:moveTo>
                <a:lnTo>
                  <a:pt x="3" y="38"/>
                </a:lnTo>
                <a:lnTo>
                  <a:pt x="5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7" name="Line 270"/>
          <p:cNvSpPr>
            <a:spLocks noChangeShapeType="1"/>
          </p:cNvSpPr>
          <p:nvPr/>
        </p:nvSpPr>
        <p:spPr bwMode="auto">
          <a:xfrm>
            <a:off x="2851150" y="51355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8" name="Line 271"/>
          <p:cNvSpPr>
            <a:spLocks noChangeShapeType="1"/>
          </p:cNvSpPr>
          <p:nvPr/>
        </p:nvSpPr>
        <p:spPr bwMode="auto">
          <a:xfrm>
            <a:off x="2851150" y="5135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19" name="Line 272"/>
          <p:cNvSpPr>
            <a:spLocks noChangeShapeType="1"/>
          </p:cNvSpPr>
          <p:nvPr/>
        </p:nvSpPr>
        <p:spPr bwMode="auto">
          <a:xfrm>
            <a:off x="2854325" y="5156200"/>
            <a:ext cx="1588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0" name="Line 273"/>
          <p:cNvSpPr>
            <a:spLocks noChangeShapeType="1"/>
          </p:cNvSpPr>
          <p:nvPr/>
        </p:nvSpPr>
        <p:spPr bwMode="auto">
          <a:xfrm>
            <a:off x="2855913" y="5164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1" name="Line 274"/>
          <p:cNvSpPr>
            <a:spLocks noChangeShapeType="1"/>
          </p:cNvSpPr>
          <p:nvPr/>
        </p:nvSpPr>
        <p:spPr bwMode="auto">
          <a:xfrm>
            <a:off x="2855913" y="5167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2" name="Line 275"/>
          <p:cNvSpPr>
            <a:spLocks noChangeShapeType="1"/>
          </p:cNvSpPr>
          <p:nvPr/>
        </p:nvSpPr>
        <p:spPr bwMode="auto">
          <a:xfrm>
            <a:off x="2857500" y="51720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3" name="Line 276"/>
          <p:cNvSpPr>
            <a:spLocks noChangeShapeType="1"/>
          </p:cNvSpPr>
          <p:nvPr/>
        </p:nvSpPr>
        <p:spPr bwMode="auto">
          <a:xfrm>
            <a:off x="2857500" y="51736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4" name="Line 277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5" name="Line 278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6" name="Freeform 279"/>
          <p:cNvSpPr>
            <a:spLocks noEditPoints="1"/>
          </p:cNvSpPr>
          <p:nvPr/>
        </p:nvSpPr>
        <p:spPr bwMode="auto">
          <a:xfrm>
            <a:off x="2790825" y="4778375"/>
            <a:ext cx="53975" cy="82550"/>
          </a:xfrm>
          <a:custGeom>
            <a:avLst/>
            <a:gdLst>
              <a:gd name="T0" fmla="*/ 59 w 69"/>
              <a:gd name="T1" fmla="*/ 87 h 102"/>
              <a:gd name="T2" fmla="*/ 59 w 69"/>
              <a:gd name="T3" fmla="*/ 97 h 102"/>
              <a:gd name="T4" fmla="*/ 63 w 69"/>
              <a:gd name="T5" fmla="*/ 99 h 102"/>
              <a:gd name="T6" fmla="*/ 69 w 69"/>
              <a:gd name="T7" fmla="*/ 101 h 102"/>
              <a:gd name="T8" fmla="*/ 36 w 69"/>
              <a:gd name="T9" fmla="*/ 102 h 102"/>
              <a:gd name="T10" fmla="*/ 38 w 69"/>
              <a:gd name="T11" fmla="*/ 101 h 102"/>
              <a:gd name="T12" fmla="*/ 44 w 69"/>
              <a:gd name="T13" fmla="*/ 99 h 102"/>
              <a:gd name="T14" fmla="*/ 46 w 69"/>
              <a:gd name="T15" fmla="*/ 97 h 102"/>
              <a:gd name="T16" fmla="*/ 46 w 69"/>
              <a:gd name="T17" fmla="*/ 87 h 102"/>
              <a:gd name="T18" fmla="*/ 40 w 69"/>
              <a:gd name="T19" fmla="*/ 64 h 102"/>
              <a:gd name="T20" fmla="*/ 31 w 69"/>
              <a:gd name="T21" fmla="*/ 70 h 102"/>
              <a:gd name="T22" fmla="*/ 19 w 69"/>
              <a:gd name="T23" fmla="*/ 70 h 102"/>
              <a:gd name="T24" fmla="*/ 8 w 69"/>
              <a:gd name="T25" fmla="*/ 63 h 102"/>
              <a:gd name="T26" fmla="*/ 0 w 69"/>
              <a:gd name="T27" fmla="*/ 47 h 102"/>
              <a:gd name="T28" fmla="*/ 0 w 69"/>
              <a:gd name="T29" fmla="*/ 28 h 102"/>
              <a:gd name="T30" fmla="*/ 10 w 69"/>
              <a:gd name="T31" fmla="*/ 11 h 102"/>
              <a:gd name="T32" fmla="*/ 25 w 69"/>
              <a:gd name="T33" fmla="*/ 2 h 102"/>
              <a:gd name="T34" fmla="*/ 38 w 69"/>
              <a:gd name="T35" fmla="*/ 0 h 102"/>
              <a:gd name="T36" fmla="*/ 46 w 69"/>
              <a:gd name="T37" fmla="*/ 4 h 102"/>
              <a:gd name="T38" fmla="*/ 52 w 69"/>
              <a:gd name="T39" fmla="*/ 2 h 102"/>
              <a:gd name="T40" fmla="*/ 59 w 69"/>
              <a:gd name="T41" fmla="*/ 0 h 102"/>
              <a:gd name="T42" fmla="*/ 46 w 69"/>
              <a:gd name="T43" fmla="*/ 21 h 102"/>
              <a:gd name="T44" fmla="*/ 46 w 69"/>
              <a:gd name="T45" fmla="*/ 13 h 102"/>
              <a:gd name="T46" fmla="*/ 40 w 69"/>
              <a:gd name="T47" fmla="*/ 8 h 102"/>
              <a:gd name="T48" fmla="*/ 33 w 69"/>
              <a:gd name="T49" fmla="*/ 6 h 102"/>
              <a:gd name="T50" fmla="*/ 21 w 69"/>
              <a:gd name="T51" fmla="*/ 8 h 102"/>
              <a:gd name="T52" fmla="*/ 15 w 69"/>
              <a:gd name="T53" fmla="*/ 17 h 102"/>
              <a:gd name="T54" fmla="*/ 12 w 69"/>
              <a:gd name="T55" fmla="*/ 32 h 102"/>
              <a:gd name="T56" fmla="*/ 15 w 69"/>
              <a:gd name="T57" fmla="*/ 47 h 102"/>
              <a:gd name="T58" fmla="*/ 23 w 69"/>
              <a:gd name="T59" fmla="*/ 57 h 102"/>
              <a:gd name="T60" fmla="*/ 33 w 69"/>
              <a:gd name="T61" fmla="*/ 61 h 102"/>
              <a:gd name="T62" fmla="*/ 40 w 69"/>
              <a:gd name="T63" fmla="*/ 59 h 102"/>
              <a:gd name="T64" fmla="*/ 46 w 69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02"/>
              <a:gd name="T101" fmla="*/ 69 w 69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02">
                <a:moveTo>
                  <a:pt x="59" y="0"/>
                </a:moveTo>
                <a:lnTo>
                  <a:pt x="59" y="87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3" y="99"/>
                </a:lnTo>
                <a:lnTo>
                  <a:pt x="65" y="101"/>
                </a:lnTo>
                <a:lnTo>
                  <a:pt x="69" y="101"/>
                </a:lnTo>
                <a:lnTo>
                  <a:pt x="69" y="102"/>
                </a:lnTo>
                <a:lnTo>
                  <a:pt x="36" y="102"/>
                </a:lnTo>
                <a:lnTo>
                  <a:pt x="36" y="101"/>
                </a:lnTo>
                <a:lnTo>
                  <a:pt x="38" y="101"/>
                </a:lnTo>
                <a:lnTo>
                  <a:pt x="42" y="101"/>
                </a:lnTo>
                <a:lnTo>
                  <a:pt x="44" y="99"/>
                </a:lnTo>
                <a:lnTo>
                  <a:pt x="46" y="99"/>
                </a:lnTo>
                <a:lnTo>
                  <a:pt x="46" y="97"/>
                </a:lnTo>
                <a:lnTo>
                  <a:pt x="46" y="93"/>
                </a:lnTo>
                <a:lnTo>
                  <a:pt x="46" y="87"/>
                </a:lnTo>
                <a:lnTo>
                  <a:pt x="46" y="57"/>
                </a:lnTo>
                <a:lnTo>
                  <a:pt x="40" y="64"/>
                </a:lnTo>
                <a:lnTo>
                  <a:pt x="34" y="68"/>
                </a:lnTo>
                <a:lnTo>
                  <a:pt x="31" y="70"/>
                </a:lnTo>
                <a:lnTo>
                  <a:pt x="25" y="70"/>
                </a:lnTo>
                <a:lnTo>
                  <a:pt x="19" y="70"/>
                </a:lnTo>
                <a:lnTo>
                  <a:pt x="12" y="66"/>
                </a:lnTo>
                <a:lnTo>
                  <a:pt x="8" y="63"/>
                </a:lnTo>
                <a:lnTo>
                  <a:pt x="2" y="55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10" y="11"/>
                </a:lnTo>
                <a:lnTo>
                  <a:pt x="17" y="6"/>
                </a:lnTo>
                <a:lnTo>
                  <a:pt x="25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6" y="4"/>
                </a:lnTo>
                <a:lnTo>
                  <a:pt x="48" y="6"/>
                </a:lnTo>
                <a:lnTo>
                  <a:pt x="52" y="2"/>
                </a:lnTo>
                <a:lnTo>
                  <a:pt x="57" y="0"/>
                </a:lnTo>
                <a:lnTo>
                  <a:pt x="59" y="0"/>
                </a:lnTo>
                <a:close/>
                <a:moveTo>
                  <a:pt x="46" y="51"/>
                </a:moveTo>
                <a:lnTo>
                  <a:pt x="46" y="21"/>
                </a:lnTo>
                <a:lnTo>
                  <a:pt x="46" y="17"/>
                </a:lnTo>
                <a:lnTo>
                  <a:pt x="46" y="13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3" y="6"/>
                </a:lnTo>
                <a:lnTo>
                  <a:pt x="27" y="6"/>
                </a:lnTo>
                <a:lnTo>
                  <a:pt x="21" y="8"/>
                </a:lnTo>
                <a:lnTo>
                  <a:pt x="17" y="11"/>
                </a:lnTo>
                <a:lnTo>
                  <a:pt x="15" y="17"/>
                </a:lnTo>
                <a:lnTo>
                  <a:pt x="14" y="25"/>
                </a:lnTo>
                <a:lnTo>
                  <a:pt x="12" y="32"/>
                </a:lnTo>
                <a:lnTo>
                  <a:pt x="14" y="42"/>
                </a:lnTo>
                <a:lnTo>
                  <a:pt x="15" y="47"/>
                </a:lnTo>
                <a:lnTo>
                  <a:pt x="17" y="53"/>
                </a:lnTo>
                <a:lnTo>
                  <a:pt x="23" y="57"/>
                </a:lnTo>
                <a:lnTo>
                  <a:pt x="27" y="59"/>
                </a:lnTo>
                <a:lnTo>
                  <a:pt x="33" y="61"/>
                </a:lnTo>
                <a:lnTo>
                  <a:pt x="36" y="59"/>
                </a:lnTo>
                <a:lnTo>
                  <a:pt x="40" y="59"/>
                </a:lnTo>
                <a:lnTo>
                  <a:pt x="44" y="55"/>
                </a:lnTo>
                <a:lnTo>
                  <a:pt x="4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7" name="Freeform 280"/>
          <p:cNvSpPr>
            <a:spLocks/>
          </p:cNvSpPr>
          <p:nvPr/>
        </p:nvSpPr>
        <p:spPr bwMode="auto">
          <a:xfrm>
            <a:off x="2851150" y="4829175"/>
            <a:ext cx="34925" cy="65088"/>
          </a:xfrm>
          <a:custGeom>
            <a:avLst/>
            <a:gdLst>
              <a:gd name="T0" fmla="*/ 4 w 44"/>
              <a:gd name="T1" fmla="*/ 9 h 81"/>
              <a:gd name="T2" fmla="*/ 15 w 44"/>
              <a:gd name="T3" fmla="*/ 1 h 81"/>
              <a:gd name="T4" fmla="*/ 29 w 44"/>
              <a:gd name="T5" fmla="*/ 0 h 81"/>
              <a:gd name="T6" fmla="*/ 36 w 44"/>
              <a:gd name="T7" fmla="*/ 5 h 81"/>
              <a:gd name="T8" fmla="*/ 40 w 44"/>
              <a:gd name="T9" fmla="*/ 17 h 81"/>
              <a:gd name="T10" fmla="*/ 36 w 44"/>
              <a:gd name="T11" fmla="*/ 28 h 81"/>
              <a:gd name="T12" fmla="*/ 36 w 44"/>
              <a:gd name="T13" fmla="*/ 38 h 81"/>
              <a:gd name="T14" fmla="*/ 44 w 44"/>
              <a:gd name="T15" fmla="*/ 47 h 81"/>
              <a:gd name="T16" fmla="*/ 44 w 44"/>
              <a:gd name="T17" fmla="*/ 60 h 81"/>
              <a:gd name="T18" fmla="*/ 38 w 44"/>
              <a:gd name="T19" fmla="*/ 72 h 81"/>
              <a:gd name="T20" fmla="*/ 27 w 44"/>
              <a:gd name="T21" fmla="*/ 79 h 81"/>
              <a:gd name="T22" fmla="*/ 13 w 44"/>
              <a:gd name="T23" fmla="*/ 81 h 81"/>
              <a:gd name="T24" fmla="*/ 2 w 44"/>
              <a:gd name="T25" fmla="*/ 79 h 81"/>
              <a:gd name="T26" fmla="*/ 0 w 44"/>
              <a:gd name="T27" fmla="*/ 76 h 81"/>
              <a:gd name="T28" fmla="*/ 0 w 44"/>
              <a:gd name="T29" fmla="*/ 74 h 81"/>
              <a:gd name="T30" fmla="*/ 4 w 44"/>
              <a:gd name="T31" fmla="*/ 72 h 81"/>
              <a:gd name="T32" fmla="*/ 8 w 44"/>
              <a:gd name="T33" fmla="*/ 72 h 81"/>
              <a:gd name="T34" fmla="*/ 12 w 44"/>
              <a:gd name="T35" fmla="*/ 74 h 81"/>
              <a:gd name="T36" fmla="*/ 15 w 44"/>
              <a:gd name="T37" fmla="*/ 76 h 81"/>
              <a:gd name="T38" fmla="*/ 21 w 44"/>
              <a:gd name="T39" fmla="*/ 77 h 81"/>
              <a:gd name="T40" fmla="*/ 31 w 44"/>
              <a:gd name="T41" fmla="*/ 72 h 81"/>
              <a:gd name="T42" fmla="*/ 36 w 44"/>
              <a:gd name="T43" fmla="*/ 60 h 81"/>
              <a:gd name="T44" fmla="*/ 34 w 44"/>
              <a:gd name="T45" fmla="*/ 53 h 81"/>
              <a:gd name="T46" fmla="*/ 31 w 44"/>
              <a:gd name="T47" fmla="*/ 47 h 81"/>
              <a:gd name="T48" fmla="*/ 23 w 44"/>
              <a:gd name="T49" fmla="*/ 43 h 81"/>
              <a:gd name="T50" fmla="*/ 15 w 44"/>
              <a:gd name="T51" fmla="*/ 41 h 81"/>
              <a:gd name="T52" fmla="*/ 13 w 44"/>
              <a:gd name="T53" fmla="*/ 39 h 81"/>
              <a:gd name="T54" fmla="*/ 23 w 44"/>
              <a:gd name="T55" fmla="*/ 36 h 81"/>
              <a:gd name="T56" fmla="*/ 29 w 44"/>
              <a:gd name="T57" fmla="*/ 30 h 81"/>
              <a:gd name="T58" fmla="*/ 32 w 44"/>
              <a:gd name="T59" fmla="*/ 20 h 81"/>
              <a:gd name="T60" fmla="*/ 29 w 44"/>
              <a:gd name="T61" fmla="*/ 11 h 81"/>
              <a:gd name="T62" fmla="*/ 17 w 44"/>
              <a:gd name="T63" fmla="*/ 7 h 81"/>
              <a:gd name="T64" fmla="*/ 8 w 44"/>
              <a:gd name="T65" fmla="*/ 11 h 81"/>
              <a:gd name="T66" fmla="*/ 0 w 44"/>
              <a:gd name="T67" fmla="*/ 17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"/>
              <a:gd name="T103" fmla="*/ 0 h 81"/>
              <a:gd name="T104" fmla="*/ 44 w 44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" h="81">
                <a:moveTo>
                  <a:pt x="0" y="17"/>
                </a:moveTo>
                <a:lnTo>
                  <a:pt x="4" y="9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lnTo>
                  <a:pt x="29" y="0"/>
                </a:lnTo>
                <a:lnTo>
                  <a:pt x="32" y="3"/>
                </a:lnTo>
                <a:lnTo>
                  <a:pt x="36" y="5"/>
                </a:lnTo>
                <a:lnTo>
                  <a:pt x="40" y="11"/>
                </a:lnTo>
                <a:lnTo>
                  <a:pt x="40" y="17"/>
                </a:lnTo>
                <a:lnTo>
                  <a:pt x="40" y="22"/>
                </a:lnTo>
                <a:lnTo>
                  <a:pt x="36" y="28"/>
                </a:lnTo>
                <a:lnTo>
                  <a:pt x="29" y="34"/>
                </a:lnTo>
                <a:lnTo>
                  <a:pt x="36" y="38"/>
                </a:lnTo>
                <a:lnTo>
                  <a:pt x="40" y="41"/>
                </a:lnTo>
                <a:lnTo>
                  <a:pt x="44" y="47"/>
                </a:lnTo>
                <a:lnTo>
                  <a:pt x="44" y="55"/>
                </a:lnTo>
                <a:lnTo>
                  <a:pt x="44" y="60"/>
                </a:lnTo>
                <a:lnTo>
                  <a:pt x="42" y="66"/>
                </a:lnTo>
                <a:lnTo>
                  <a:pt x="38" y="72"/>
                </a:lnTo>
                <a:lnTo>
                  <a:pt x="32" y="76"/>
                </a:lnTo>
                <a:lnTo>
                  <a:pt x="27" y="79"/>
                </a:lnTo>
                <a:lnTo>
                  <a:pt x="21" y="81"/>
                </a:lnTo>
                <a:lnTo>
                  <a:pt x="13" y="81"/>
                </a:lnTo>
                <a:lnTo>
                  <a:pt x="6" y="81"/>
                </a:lnTo>
                <a:lnTo>
                  <a:pt x="2" y="79"/>
                </a:lnTo>
                <a:lnTo>
                  <a:pt x="0" y="77"/>
                </a:lnTo>
                <a:lnTo>
                  <a:pt x="0" y="76"/>
                </a:lnTo>
                <a:lnTo>
                  <a:pt x="0" y="74"/>
                </a:lnTo>
                <a:lnTo>
                  <a:pt x="2" y="72"/>
                </a:lnTo>
                <a:lnTo>
                  <a:pt x="4" y="72"/>
                </a:lnTo>
                <a:lnTo>
                  <a:pt x="6" y="72"/>
                </a:lnTo>
                <a:lnTo>
                  <a:pt x="8" y="72"/>
                </a:lnTo>
                <a:lnTo>
                  <a:pt x="8" y="74"/>
                </a:lnTo>
                <a:lnTo>
                  <a:pt x="12" y="74"/>
                </a:lnTo>
                <a:lnTo>
                  <a:pt x="13" y="76"/>
                </a:lnTo>
                <a:lnTo>
                  <a:pt x="15" y="76"/>
                </a:lnTo>
                <a:lnTo>
                  <a:pt x="19" y="77"/>
                </a:lnTo>
                <a:lnTo>
                  <a:pt x="21" y="77"/>
                </a:lnTo>
                <a:lnTo>
                  <a:pt x="27" y="76"/>
                </a:lnTo>
                <a:lnTo>
                  <a:pt x="31" y="72"/>
                </a:lnTo>
                <a:lnTo>
                  <a:pt x="34" y="68"/>
                </a:lnTo>
                <a:lnTo>
                  <a:pt x="36" y="60"/>
                </a:lnTo>
                <a:lnTo>
                  <a:pt x="34" y="57"/>
                </a:lnTo>
                <a:lnTo>
                  <a:pt x="34" y="53"/>
                </a:lnTo>
                <a:lnTo>
                  <a:pt x="32" y="49"/>
                </a:lnTo>
                <a:lnTo>
                  <a:pt x="31" y="47"/>
                </a:lnTo>
                <a:lnTo>
                  <a:pt x="27" y="45"/>
                </a:lnTo>
                <a:lnTo>
                  <a:pt x="23" y="43"/>
                </a:lnTo>
                <a:lnTo>
                  <a:pt x="19" y="41"/>
                </a:lnTo>
                <a:lnTo>
                  <a:pt x="15" y="41"/>
                </a:lnTo>
                <a:lnTo>
                  <a:pt x="13" y="41"/>
                </a:lnTo>
                <a:lnTo>
                  <a:pt x="13" y="39"/>
                </a:lnTo>
                <a:lnTo>
                  <a:pt x="17" y="38"/>
                </a:lnTo>
                <a:lnTo>
                  <a:pt x="23" y="36"/>
                </a:lnTo>
                <a:lnTo>
                  <a:pt x="27" y="34"/>
                </a:lnTo>
                <a:lnTo>
                  <a:pt x="29" y="30"/>
                </a:lnTo>
                <a:lnTo>
                  <a:pt x="31" y="26"/>
                </a:lnTo>
                <a:lnTo>
                  <a:pt x="32" y="20"/>
                </a:lnTo>
                <a:lnTo>
                  <a:pt x="31" y="15"/>
                </a:lnTo>
                <a:lnTo>
                  <a:pt x="29" y="11"/>
                </a:lnTo>
                <a:lnTo>
                  <a:pt x="23" y="7"/>
                </a:lnTo>
                <a:lnTo>
                  <a:pt x="17" y="7"/>
                </a:lnTo>
                <a:lnTo>
                  <a:pt x="12" y="9"/>
                </a:lnTo>
                <a:lnTo>
                  <a:pt x="8" y="11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8" name="Line 281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29" name="Line 282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0" name="Line 283"/>
          <p:cNvSpPr>
            <a:spLocks noChangeShapeType="1"/>
          </p:cNvSpPr>
          <p:nvPr/>
        </p:nvSpPr>
        <p:spPr bwMode="auto">
          <a:xfrm flipV="1">
            <a:off x="2863850" y="517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1" name="Line 284"/>
          <p:cNvSpPr>
            <a:spLocks noChangeShapeType="1"/>
          </p:cNvSpPr>
          <p:nvPr/>
        </p:nvSpPr>
        <p:spPr bwMode="auto">
          <a:xfrm flipV="1">
            <a:off x="2865438" y="5168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2" name="Line 285"/>
          <p:cNvSpPr>
            <a:spLocks noChangeShapeType="1"/>
          </p:cNvSpPr>
          <p:nvPr/>
        </p:nvSpPr>
        <p:spPr bwMode="auto">
          <a:xfrm flipV="1">
            <a:off x="2868613" y="5160963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3" name="Freeform 286"/>
          <p:cNvSpPr>
            <a:spLocks/>
          </p:cNvSpPr>
          <p:nvPr/>
        </p:nvSpPr>
        <p:spPr bwMode="auto">
          <a:xfrm>
            <a:off x="2876550" y="5133975"/>
            <a:ext cx="19050" cy="26988"/>
          </a:xfrm>
          <a:custGeom>
            <a:avLst/>
            <a:gdLst>
              <a:gd name="T0" fmla="*/ 0 w 23"/>
              <a:gd name="T1" fmla="*/ 34 h 34"/>
              <a:gd name="T2" fmla="*/ 14 w 23"/>
              <a:gd name="T3" fmla="*/ 15 h 34"/>
              <a:gd name="T4" fmla="*/ 23 w 23"/>
              <a:gd name="T5" fmla="*/ 0 h 34"/>
              <a:gd name="T6" fmla="*/ 0 60000 65536"/>
              <a:gd name="T7" fmla="*/ 0 60000 65536"/>
              <a:gd name="T8" fmla="*/ 0 60000 65536"/>
              <a:gd name="T9" fmla="*/ 0 w 23"/>
              <a:gd name="T10" fmla="*/ 0 h 34"/>
              <a:gd name="T11" fmla="*/ 23 w 2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4">
                <a:moveTo>
                  <a:pt x="0" y="34"/>
                </a:moveTo>
                <a:lnTo>
                  <a:pt x="14" y="15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4" name="Line 287"/>
          <p:cNvSpPr>
            <a:spLocks noChangeShapeType="1"/>
          </p:cNvSpPr>
          <p:nvPr/>
        </p:nvSpPr>
        <p:spPr bwMode="auto">
          <a:xfrm flipV="1">
            <a:off x="2906713" y="51069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5" name="Freeform 288"/>
          <p:cNvSpPr>
            <a:spLocks/>
          </p:cNvSpPr>
          <p:nvPr/>
        </p:nvSpPr>
        <p:spPr bwMode="auto">
          <a:xfrm>
            <a:off x="2914650" y="5075238"/>
            <a:ext cx="30163" cy="31750"/>
          </a:xfrm>
          <a:custGeom>
            <a:avLst/>
            <a:gdLst>
              <a:gd name="T0" fmla="*/ 0 w 38"/>
              <a:gd name="T1" fmla="*/ 42 h 42"/>
              <a:gd name="T2" fmla="*/ 23 w 38"/>
              <a:gd name="T3" fmla="*/ 15 h 42"/>
              <a:gd name="T4" fmla="*/ 38 w 38"/>
              <a:gd name="T5" fmla="*/ 0 h 42"/>
              <a:gd name="T6" fmla="*/ 0 60000 65536"/>
              <a:gd name="T7" fmla="*/ 0 60000 65536"/>
              <a:gd name="T8" fmla="*/ 0 60000 65536"/>
              <a:gd name="T9" fmla="*/ 0 w 38"/>
              <a:gd name="T10" fmla="*/ 0 h 42"/>
              <a:gd name="T11" fmla="*/ 38 w 3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2">
                <a:moveTo>
                  <a:pt x="0" y="42"/>
                </a:moveTo>
                <a:lnTo>
                  <a:pt x="23" y="1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6" name="Line 289"/>
          <p:cNvSpPr>
            <a:spLocks noChangeShapeType="1"/>
          </p:cNvSpPr>
          <p:nvPr/>
        </p:nvSpPr>
        <p:spPr bwMode="auto">
          <a:xfrm flipV="1">
            <a:off x="2959100" y="5053013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7" name="Freeform 290"/>
          <p:cNvSpPr>
            <a:spLocks/>
          </p:cNvSpPr>
          <p:nvPr/>
        </p:nvSpPr>
        <p:spPr bwMode="auto">
          <a:xfrm>
            <a:off x="2971800" y="5040313"/>
            <a:ext cx="39688" cy="12700"/>
          </a:xfrm>
          <a:custGeom>
            <a:avLst/>
            <a:gdLst>
              <a:gd name="T0" fmla="*/ 0 w 49"/>
              <a:gd name="T1" fmla="*/ 17 h 17"/>
              <a:gd name="T2" fmla="*/ 27 w 49"/>
              <a:gd name="T3" fmla="*/ 4 h 17"/>
              <a:gd name="T4" fmla="*/ 49 w 49"/>
              <a:gd name="T5" fmla="*/ 0 h 17"/>
              <a:gd name="T6" fmla="*/ 0 60000 65536"/>
              <a:gd name="T7" fmla="*/ 0 60000 65536"/>
              <a:gd name="T8" fmla="*/ 0 60000 65536"/>
              <a:gd name="T9" fmla="*/ 0 w 49"/>
              <a:gd name="T10" fmla="*/ 0 h 17"/>
              <a:gd name="T11" fmla="*/ 49 w 49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7">
                <a:moveTo>
                  <a:pt x="0" y="17"/>
                </a:moveTo>
                <a:lnTo>
                  <a:pt x="27" y="4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8" name="Line 291"/>
          <p:cNvSpPr>
            <a:spLocks noChangeShapeType="1"/>
          </p:cNvSpPr>
          <p:nvPr/>
        </p:nvSpPr>
        <p:spPr bwMode="auto">
          <a:xfrm>
            <a:off x="3028950" y="50450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39" name="Line 292"/>
          <p:cNvSpPr>
            <a:spLocks noChangeShapeType="1"/>
          </p:cNvSpPr>
          <p:nvPr/>
        </p:nvSpPr>
        <p:spPr bwMode="auto">
          <a:xfrm>
            <a:off x="3035300" y="5045075"/>
            <a:ext cx="2063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0" name="Freeform 293"/>
          <p:cNvSpPr>
            <a:spLocks/>
          </p:cNvSpPr>
          <p:nvPr/>
        </p:nvSpPr>
        <p:spPr bwMode="auto">
          <a:xfrm>
            <a:off x="3055938" y="5057775"/>
            <a:ext cx="20637" cy="19050"/>
          </a:xfrm>
          <a:custGeom>
            <a:avLst/>
            <a:gdLst>
              <a:gd name="T0" fmla="*/ 0 w 25"/>
              <a:gd name="T1" fmla="*/ 0 h 25"/>
              <a:gd name="T2" fmla="*/ 25 w 25"/>
              <a:gd name="T3" fmla="*/ 23 h 25"/>
              <a:gd name="T4" fmla="*/ 25 w 25"/>
              <a:gd name="T5" fmla="*/ 25 h 25"/>
              <a:gd name="T6" fmla="*/ 0 60000 65536"/>
              <a:gd name="T7" fmla="*/ 0 60000 65536"/>
              <a:gd name="T8" fmla="*/ 0 60000 65536"/>
              <a:gd name="T9" fmla="*/ 0 w 25"/>
              <a:gd name="T10" fmla="*/ 0 h 25"/>
              <a:gd name="T11" fmla="*/ 25 w 2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5">
                <a:moveTo>
                  <a:pt x="0" y="0"/>
                </a:moveTo>
                <a:lnTo>
                  <a:pt x="25" y="23"/>
                </a:lnTo>
                <a:lnTo>
                  <a:pt x="25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1" name="Line 294"/>
          <p:cNvSpPr>
            <a:spLocks noChangeShapeType="1"/>
          </p:cNvSpPr>
          <p:nvPr/>
        </p:nvSpPr>
        <p:spPr bwMode="auto">
          <a:xfrm>
            <a:off x="3087688" y="5092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2" name="Freeform 295"/>
          <p:cNvSpPr>
            <a:spLocks/>
          </p:cNvSpPr>
          <p:nvPr/>
        </p:nvSpPr>
        <p:spPr bwMode="auto">
          <a:xfrm>
            <a:off x="3094038" y="5097463"/>
            <a:ext cx="28575" cy="41275"/>
          </a:xfrm>
          <a:custGeom>
            <a:avLst/>
            <a:gdLst>
              <a:gd name="T0" fmla="*/ 0 w 36"/>
              <a:gd name="T1" fmla="*/ 0 h 54"/>
              <a:gd name="T2" fmla="*/ 21 w 36"/>
              <a:gd name="T3" fmla="*/ 29 h 54"/>
              <a:gd name="T4" fmla="*/ 36 w 36"/>
              <a:gd name="T5" fmla="*/ 54 h 54"/>
              <a:gd name="T6" fmla="*/ 0 60000 65536"/>
              <a:gd name="T7" fmla="*/ 0 60000 65536"/>
              <a:gd name="T8" fmla="*/ 0 60000 65536"/>
              <a:gd name="T9" fmla="*/ 0 w 36"/>
              <a:gd name="T10" fmla="*/ 0 h 54"/>
              <a:gd name="T11" fmla="*/ 36 w 3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54">
                <a:moveTo>
                  <a:pt x="0" y="0"/>
                </a:moveTo>
                <a:lnTo>
                  <a:pt x="21" y="29"/>
                </a:lnTo>
                <a:lnTo>
                  <a:pt x="36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3" name="Line 296"/>
          <p:cNvSpPr>
            <a:spLocks noChangeShapeType="1"/>
          </p:cNvSpPr>
          <p:nvPr/>
        </p:nvSpPr>
        <p:spPr bwMode="auto">
          <a:xfrm>
            <a:off x="3132138" y="51546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4" name="Line 297"/>
          <p:cNvSpPr>
            <a:spLocks noChangeShapeType="1"/>
          </p:cNvSpPr>
          <p:nvPr/>
        </p:nvSpPr>
        <p:spPr bwMode="auto">
          <a:xfrm>
            <a:off x="3136900" y="5160963"/>
            <a:ext cx="79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5" name="Line 298"/>
          <p:cNvSpPr>
            <a:spLocks noChangeShapeType="1"/>
          </p:cNvSpPr>
          <p:nvPr/>
        </p:nvSpPr>
        <p:spPr bwMode="auto">
          <a:xfrm>
            <a:off x="3144838" y="5176838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6" name="Line 299"/>
          <p:cNvSpPr>
            <a:spLocks noChangeShapeType="1"/>
          </p:cNvSpPr>
          <p:nvPr/>
        </p:nvSpPr>
        <p:spPr bwMode="auto">
          <a:xfrm>
            <a:off x="3152775" y="5189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7" name="Line 300"/>
          <p:cNvSpPr>
            <a:spLocks noChangeShapeType="1"/>
          </p:cNvSpPr>
          <p:nvPr/>
        </p:nvSpPr>
        <p:spPr bwMode="auto">
          <a:xfrm>
            <a:off x="3157538" y="51943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8" name="Line 301"/>
          <p:cNvSpPr>
            <a:spLocks noChangeShapeType="1"/>
          </p:cNvSpPr>
          <p:nvPr/>
        </p:nvSpPr>
        <p:spPr bwMode="auto">
          <a:xfrm>
            <a:off x="3159125" y="51974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49" name="Line 302"/>
          <p:cNvSpPr>
            <a:spLocks noChangeShapeType="1"/>
          </p:cNvSpPr>
          <p:nvPr/>
        </p:nvSpPr>
        <p:spPr bwMode="auto">
          <a:xfrm>
            <a:off x="3160713" y="51990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0" name="Freeform 303"/>
          <p:cNvSpPr>
            <a:spLocks/>
          </p:cNvSpPr>
          <p:nvPr/>
        </p:nvSpPr>
        <p:spPr bwMode="auto">
          <a:xfrm>
            <a:off x="3144838" y="5153025"/>
            <a:ext cx="15875" cy="46038"/>
          </a:xfrm>
          <a:custGeom>
            <a:avLst/>
            <a:gdLst>
              <a:gd name="T0" fmla="*/ 0 w 19"/>
              <a:gd name="T1" fmla="*/ 0 h 59"/>
              <a:gd name="T2" fmla="*/ 19 w 19"/>
              <a:gd name="T3" fmla="*/ 59 h 59"/>
              <a:gd name="T4" fmla="*/ 12 w 19"/>
              <a:gd name="T5" fmla="*/ 51 h 59"/>
              <a:gd name="T6" fmla="*/ 0 60000 65536"/>
              <a:gd name="T7" fmla="*/ 0 60000 65536"/>
              <a:gd name="T8" fmla="*/ 0 60000 65536"/>
              <a:gd name="T9" fmla="*/ 0 w 19"/>
              <a:gd name="T10" fmla="*/ 0 h 59"/>
              <a:gd name="T11" fmla="*/ 19 w 19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9">
                <a:moveTo>
                  <a:pt x="0" y="0"/>
                </a:moveTo>
                <a:lnTo>
                  <a:pt x="19" y="59"/>
                </a:lnTo>
                <a:lnTo>
                  <a:pt x="12" y="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1" name="Line 304"/>
          <p:cNvSpPr>
            <a:spLocks noChangeShapeType="1"/>
          </p:cNvSpPr>
          <p:nvPr/>
        </p:nvSpPr>
        <p:spPr bwMode="auto">
          <a:xfrm flipH="1" flipV="1">
            <a:off x="3124200" y="5164138"/>
            <a:ext cx="158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2" name="Line 305"/>
          <p:cNvSpPr>
            <a:spLocks noChangeShapeType="1"/>
          </p:cNvSpPr>
          <p:nvPr/>
        </p:nvSpPr>
        <p:spPr bwMode="auto">
          <a:xfrm flipV="1">
            <a:off x="2943225" y="4992688"/>
            <a:ext cx="139700" cy="106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3" name="Line 306"/>
          <p:cNvSpPr>
            <a:spLocks noChangeShapeType="1"/>
          </p:cNvSpPr>
          <p:nvPr/>
        </p:nvSpPr>
        <p:spPr bwMode="auto">
          <a:xfrm>
            <a:off x="2954338" y="4992688"/>
            <a:ext cx="128587" cy="115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4" name="Line 307"/>
          <p:cNvSpPr>
            <a:spLocks noChangeShapeType="1"/>
          </p:cNvSpPr>
          <p:nvPr/>
        </p:nvSpPr>
        <p:spPr bwMode="auto">
          <a:xfrm flipH="1">
            <a:off x="3279775" y="4584700"/>
            <a:ext cx="66675" cy="460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5" name="Freeform 308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6" name="Freeform 309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7" name="Freeform 310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8" name="Freeform 311"/>
          <p:cNvSpPr>
            <a:spLocks noEditPoints="1"/>
          </p:cNvSpPr>
          <p:nvPr/>
        </p:nvSpPr>
        <p:spPr bwMode="auto">
          <a:xfrm>
            <a:off x="1303338" y="4338638"/>
            <a:ext cx="150812" cy="209550"/>
          </a:xfrm>
          <a:custGeom>
            <a:avLst/>
            <a:gdLst>
              <a:gd name="T0" fmla="*/ 104 w 190"/>
              <a:gd name="T1" fmla="*/ 264 h 264"/>
              <a:gd name="T2" fmla="*/ 104 w 190"/>
              <a:gd name="T3" fmla="*/ 208 h 264"/>
              <a:gd name="T4" fmla="*/ 0 w 190"/>
              <a:gd name="T5" fmla="*/ 208 h 264"/>
              <a:gd name="T6" fmla="*/ 0 w 190"/>
              <a:gd name="T7" fmla="*/ 163 h 264"/>
              <a:gd name="T8" fmla="*/ 110 w 190"/>
              <a:gd name="T9" fmla="*/ 0 h 264"/>
              <a:gd name="T10" fmla="*/ 154 w 190"/>
              <a:gd name="T11" fmla="*/ 0 h 264"/>
              <a:gd name="T12" fmla="*/ 154 w 190"/>
              <a:gd name="T13" fmla="*/ 163 h 264"/>
              <a:gd name="T14" fmla="*/ 190 w 190"/>
              <a:gd name="T15" fmla="*/ 163 h 264"/>
              <a:gd name="T16" fmla="*/ 190 w 190"/>
              <a:gd name="T17" fmla="*/ 208 h 264"/>
              <a:gd name="T18" fmla="*/ 154 w 190"/>
              <a:gd name="T19" fmla="*/ 208 h 264"/>
              <a:gd name="T20" fmla="*/ 154 w 190"/>
              <a:gd name="T21" fmla="*/ 264 h 264"/>
              <a:gd name="T22" fmla="*/ 104 w 190"/>
              <a:gd name="T23" fmla="*/ 264 h 264"/>
              <a:gd name="T24" fmla="*/ 104 w 190"/>
              <a:gd name="T25" fmla="*/ 163 h 264"/>
              <a:gd name="T26" fmla="*/ 104 w 190"/>
              <a:gd name="T27" fmla="*/ 77 h 264"/>
              <a:gd name="T28" fmla="*/ 46 w 190"/>
              <a:gd name="T29" fmla="*/ 163 h 264"/>
              <a:gd name="T30" fmla="*/ 104 w 190"/>
              <a:gd name="T31" fmla="*/ 163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264"/>
              <a:gd name="T50" fmla="*/ 190 w 190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264">
                <a:moveTo>
                  <a:pt x="104" y="264"/>
                </a:moveTo>
                <a:lnTo>
                  <a:pt x="104" y="208"/>
                </a:lnTo>
                <a:lnTo>
                  <a:pt x="0" y="208"/>
                </a:lnTo>
                <a:lnTo>
                  <a:pt x="0" y="163"/>
                </a:lnTo>
                <a:lnTo>
                  <a:pt x="110" y="0"/>
                </a:lnTo>
                <a:lnTo>
                  <a:pt x="154" y="0"/>
                </a:lnTo>
                <a:lnTo>
                  <a:pt x="154" y="163"/>
                </a:lnTo>
                <a:lnTo>
                  <a:pt x="190" y="163"/>
                </a:lnTo>
                <a:lnTo>
                  <a:pt x="190" y="208"/>
                </a:lnTo>
                <a:lnTo>
                  <a:pt x="154" y="208"/>
                </a:lnTo>
                <a:lnTo>
                  <a:pt x="154" y="264"/>
                </a:lnTo>
                <a:lnTo>
                  <a:pt x="104" y="264"/>
                </a:lnTo>
                <a:close/>
                <a:moveTo>
                  <a:pt x="104" y="163"/>
                </a:moveTo>
                <a:lnTo>
                  <a:pt x="104" y="77"/>
                </a:lnTo>
                <a:lnTo>
                  <a:pt x="46" y="163"/>
                </a:lnTo>
                <a:lnTo>
                  <a:pt x="104" y="1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659" name="Freeform 312"/>
          <p:cNvSpPr>
            <a:spLocks/>
          </p:cNvSpPr>
          <p:nvPr/>
        </p:nvSpPr>
        <p:spPr bwMode="auto">
          <a:xfrm>
            <a:off x="1241425" y="5184775"/>
            <a:ext cx="141288" cy="212725"/>
          </a:xfrm>
          <a:custGeom>
            <a:avLst/>
            <a:gdLst>
              <a:gd name="T0" fmla="*/ 0 w 179"/>
              <a:gd name="T1" fmla="*/ 188 h 267"/>
              <a:gd name="T2" fmla="*/ 48 w 179"/>
              <a:gd name="T3" fmla="*/ 182 h 267"/>
              <a:gd name="T4" fmla="*/ 50 w 179"/>
              <a:gd name="T5" fmla="*/ 193 h 267"/>
              <a:gd name="T6" fmla="*/ 53 w 179"/>
              <a:gd name="T7" fmla="*/ 203 h 267"/>
              <a:gd name="T8" fmla="*/ 61 w 179"/>
              <a:gd name="T9" fmla="*/ 210 h 267"/>
              <a:gd name="T10" fmla="*/ 69 w 179"/>
              <a:gd name="T11" fmla="*/ 216 h 267"/>
              <a:gd name="T12" fmla="*/ 78 w 179"/>
              <a:gd name="T13" fmla="*/ 220 h 267"/>
              <a:gd name="T14" fmla="*/ 88 w 179"/>
              <a:gd name="T15" fmla="*/ 220 h 267"/>
              <a:gd name="T16" fmla="*/ 99 w 179"/>
              <a:gd name="T17" fmla="*/ 220 h 267"/>
              <a:gd name="T18" fmla="*/ 108 w 179"/>
              <a:gd name="T19" fmla="*/ 216 h 267"/>
              <a:gd name="T20" fmla="*/ 116 w 179"/>
              <a:gd name="T21" fmla="*/ 208 h 267"/>
              <a:gd name="T22" fmla="*/ 126 w 179"/>
              <a:gd name="T23" fmla="*/ 195 h 267"/>
              <a:gd name="T24" fmla="*/ 129 w 179"/>
              <a:gd name="T25" fmla="*/ 174 h 267"/>
              <a:gd name="T26" fmla="*/ 126 w 179"/>
              <a:gd name="T27" fmla="*/ 155 h 267"/>
              <a:gd name="T28" fmla="*/ 118 w 179"/>
              <a:gd name="T29" fmla="*/ 142 h 267"/>
              <a:gd name="T30" fmla="*/ 112 w 179"/>
              <a:gd name="T31" fmla="*/ 138 h 267"/>
              <a:gd name="T32" fmla="*/ 105 w 179"/>
              <a:gd name="T33" fmla="*/ 134 h 267"/>
              <a:gd name="T34" fmla="*/ 97 w 179"/>
              <a:gd name="T35" fmla="*/ 132 h 267"/>
              <a:gd name="T36" fmla="*/ 89 w 179"/>
              <a:gd name="T37" fmla="*/ 131 h 267"/>
              <a:gd name="T38" fmla="*/ 69 w 179"/>
              <a:gd name="T39" fmla="*/ 136 h 267"/>
              <a:gd name="T40" fmla="*/ 50 w 179"/>
              <a:gd name="T41" fmla="*/ 151 h 267"/>
              <a:gd name="T42" fmla="*/ 4 w 179"/>
              <a:gd name="T43" fmla="*/ 144 h 267"/>
              <a:gd name="T44" fmla="*/ 34 w 179"/>
              <a:gd name="T45" fmla="*/ 0 h 267"/>
              <a:gd name="T46" fmla="*/ 167 w 179"/>
              <a:gd name="T47" fmla="*/ 0 h 267"/>
              <a:gd name="T48" fmla="*/ 167 w 179"/>
              <a:gd name="T49" fmla="*/ 49 h 267"/>
              <a:gd name="T50" fmla="*/ 76 w 179"/>
              <a:gd name="T51" fmla="*/ 49 h 267"/>
              <a:gd name="T52" fmla="*/ 65 w 179"/>
              <a:gd name="T53" fmla="*/ 95 h 267"/>
              <a:gd name="T54" fmla="*/ 82 w 179"/>
              <a:gd name="T55" fmla="*/ 87 h 267"/>
              <a:gd name="T56" fmla="*/ 99 w 179"/>
              <a:gd name="T57" fmla="*/ 85 h 267"/>
              <a:gd name="T58" fmla="*/ 120 w 179"/>
              <a:gd name="T59" fmla="*/ 87 h 267"/>
              <a:gd name="T60" fmla="*/ 139 w 179"/>
              <a:gd name="T61" fmla="*/ 96 h 267"/>
              <a:gd name="T62" fmla="*/ 156 w 179"/>
              <a:gd name="T63" fmla="*/ 110 h 267"/>
              <a:gd name="T64" fmla="*/ 169 w 179"/>
              <a:gd name="T65" fmla="*/ 127 h 267"/>
              <a:gd name="T66" fmla="*/ 177 w 179"/>
              <a:gd name="T67" fmla="*/ 150 h 267"/>
              <a:gd name="T68" fmla="*/ 179 w 179"/>
              <a:gd name="T69" fmla="*/ 174 h 267"/>
              <a:gd name="T70" fmla="*/ 175 w 179"/>
              <a:gd name="T71" fmla="*/ 205 h 267"/>
              <a:gd name="T72" fmla="*/ 160 w 179"/>
              <a:gd name="T73" fmla="*/ 231 h 267"/>
              <a:gd name="T74" fmla="*/ 141 w 179"/>
              <a:gd name="T75" fmla="*/ 252 h 267"/>
              <a:gd name="T76" fmla="*/ 116 w 179"/>
              <a:gd name="T77" fmla="*/ 263 h 267"/>
              <a:gd name="T78" fmla="*/ 88 w 179"/>
              <a:gd name="T79" fmla="*/ 267 h 267"/>
              <a:gd name="T80" fmla="*/ 65 w 179"/>
              <a:gd name="T81" fmla="*/ 265 h 267"/>
              <a:gd name="T82" fmla="*/ 46 w 179"/>
              <a:gd name="T83" fmla="*/ 258 h 267"/>
              <a:gd name="T84" fmla="*/ 29 w 179"/>
              <a:gd name="T85" fmla="*/ 244 h 267"/>
              <a:gd name="T86" fmla="*/ 15 w 179"/>
              <a:gd name="T87" fmla="*/ 229 h 267"/>
              <a:gd name="T88" fmla="*/ 6 w 179"/>
              <a:gd name="T89" fmla="*/ 210 h 267"/>
              <a:gd name="T90" fmla="*/ 0 w 179"/>
              <a:gd name="T91" fmla="*/ 188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267"/>
              <a:gd name="T140" fmla="*/ 179 w 179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267">
                <a:moveTo>
                  <a:pt x="0" y="188"/>
                </a:moveTo>
                <a:lnTo>
                  <a:pt x="48" y="182"/>
                </a:lnTo>
                <a:lnTo>
                  <a:pt x="50" y="193"/>
                </a:lnTo>
                <a:lnTo>
                  <a:pt x="53" y="203"/>
                </a:lnTo>
                <a:lnTo>
                  <a:pt x="61" y="210"/>
                </a:lnTo>
                <a:lnTo>
                  <a:pt x="69" y="216"/>
                </a:lnTo>
                <a:lnTo>
                  <a:pt x="78" y="220"/>
                </a:lnTo>
                <a:lnTo>
                  <a:pt x="88" y="220"/>
                </a:lnTo>
                <a:lnTo>
                  <a:pt x="99" y="220"/>
                </a:lnTo>
                <a:lnTo>
                  <a:pt x="108" y="216"/>
                </a:lnTo>
                <a:lnTo>
                  <a:pt x="116" y="208"/>
                </a:lnTo>
                <a:lnTo>
                  <a:pt x="126" y="195"/>
                </a:lnTo>
                <a:lnTo>
                  <a:pt x="129" y="174"/>
                </a:lnTo>
                <a:lnTo>
                  <a:pt x="126" y="155"/>
                </a:lnTo>
                <a:lnTo>
                  <a:pt x="118" y="142"/>
                </a:lnTo>
                <a:lnTo>
                  <a:pt x="112" y="138"/>
                </a:lnTo>
                <a:lnTo>
                  <a:pt x="105" y="134"/>
                </a:lnTo>
                <a:lnTo>
                  <a:pt x="97" y="132"/>
                </a:lnTo>
                <a:lnTo>
                  <a:pt x="89" y="131"/>
                </a:lnTo>
                <a:lnTo>
                  <a:pt x="69" y="136"/>
                </a:lnTo>
                <a:lnTo>
                  <a:pt x="50" y="151"/>
                </a:lnTo>
                <a:lnTo>
                  <a:pt x="4" y="144"/>
                </a:lnTo>
                <a:lnTo>
                  <a:pt x="34" y="0"/>
                </a:lnTo>
                <a:lnTo>
                  <a:pt x="167" y="0"/>
                </a:lnTo>
                <a:lnTo>
                  <a:pt x="167" y="49"/>
                </a:lnTo>
                <a:lnTo>
                  <a:pt x="76" y="49"/>
                </a:lnTo>
                <a:lnTo>
                  <a:pt x="65" y="95"/>
                </a:lnTo>
                <a:lnTo>
                  <a:pt x="82" y="87"/>
                </a:lnTo>
                <a:lnTo>
                  <a:pt x="99" y="85"/>
                </a:lnTo>
                <a:lnTo>
                  <a:pt x="120" y="87"/>
                </a:lnTo>
                <a:lnTo>
                  <a:pt x="139" y="96"/>
                </a:lnTo>
                <a:lnTo>
                  <a:pt x="156" y="110"/>
                </a:lnTo>
                <a:lnTo>
                  <a:pt x="169" y="127"/>
                </a:lnTo>
                <a:lnTo>
                  <a:pt x="177" y="150"/>
                </a:lnTo>
                <a:lnTo>
                  <a:pt x="179" y="174"/>
                </a:lnTo>
                <a:lnTo>
                  <a:pt x="175" y="205"/>
                </a:lnTo>
                <a:lnTo>
                  <a:pt x="160" y="231"/>
                </a:lnTo>
                <a:lnTo>
                  <a:pt x="141" y="252"/>
                </a:lnTo>
                <a:lnTo>
                  <a:pt x="116" y="263"/>
                </a:lnTo>
                <a:lnTo>
                  <a:pt x="88" y="267"/>
                </a:lnTo>
                <a:lnTo>
                  <a:pt x="65" y="265"/>
                </a:lnTo>
                <a:lnTo>
                  <a:pt x="46" y="258"/>
                </a:lnTo>
                <a:lnTo>
                  <a:pt x="29" y="244"/>
                </a:lnTo>
                <a:lnTo>
                  <a:pt x="15" y="229"/>
                </a:lnTo>
                <a:lnTo>
                  <a:pt x="6" y="21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7660" name="Picture 313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4719638" y="4275138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75" name="Line 4"/>
          <p:cNvSpPr>
            <a:spLocks noChangeShapeType="1"/>
          </p:cNvSpPr>
          <p:nvPr/>
        </p:nvSpPr>
        <p:spPr bwMode="auto">
          <a:xfrm>
            <a:off x="4700588" y="44831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49450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235575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78" name="Line 7"/>
          <p:cNvSpPr>
            <a:spLocks noChangeShapeType="1"/>
          </p:cNvSpPr>
          <p:nvPr/>
        </p:nvSpPr>
        <p:spPr bwMode="auto">
          <a:xfrm>
            <a:off x="5518150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79" name="Line 8"/>
          <p:cNvSpPr>
            <a:spLocks noChangeShapeType="1"/>
          </p:cNvSpPr>
          <p:nvPr/>
        </p:nvSpPr>
        <p:spPr bwMode="auto">
          <a:xfrm>
            <a:off x="58086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61055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6396038" y="427831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>
            <a:off x="66770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3" name="Line 12"/>
          <p:cNvSpPr>
            <a:spLocks noChangeShapeType="1"/>
          </p:cNvSpPr>
          <p:nvPr/>
        </p:nvSpPr>
        <p:spPr bwMode="auto">
          <a:xfrm>
            <a:off x="69691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4" name="Freeform 13"/>
          <p:cNvSpPr>
            <a:spLocks noEditPoints="1"/>
          </p:cNvSpPr>
          <p:nvPr/>
        </p:nvSpPr>
        <p:spPr bwMode="auto">
          <a:xfrm>
            <a:off x="5057775" y="4354513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6 w 103"/>
              <a:gd name="T5" fmla="*/ 51 h 144"/>
              <a:gd name="T6" fmla="*/ 55 w 103"/>
              <a:gd name="T7" fmla="*/ 45 h 144"/>
              <a:gd name="T8" fmla="*/ 65 w 103"/>
              <a:gd name="T9" fmla="*/ 45 h 144"/>
              <a:gd name="T10" fmla="*/ 74 w 103"/>
              <a:gd name="T11" fmla="*/ 45 h 144"/>
              <a:gd name="T12" fmla="*/ 84 w 103"/>
              <a:gd name="T13" fmla="*/ 51 h 144"/>
              <a:gd name="T14" fmla="*/ 89 w 103"/>
              <a:gd name="T15" fmla="*/ 55 h 144"/>
              <a:gd name="T16" fmla="*/ 93 w 103"/>
              <a:gd name="T17" fmla="*/ 60 h 144"/>
              <a:gd name="T18" fmla="*/ 97 w 103"/>
              <a:gd name="T19" fmla="*/ 66 h 144"/>
              <a:gd name="T20" fmla="*/ 101 w 103"/>
              <a:gd name="T21" fmla="*/ 74 h 144"/>
              <a:gd name="T22" fmla="*/ 101 w 103"/>
              <a:gd name="T23" fmla="*/ 81 h 144"/>
              <a:gd name="T24" fmla="*/ 103 w 103"/>
              <a:gd name="T25" fmla="*/ 91 h 144"/>
              <a:gd name="T26" fmla="*/ 101 w 103"/>
              <a:gd name="T27" fmla="*/ 100 h 144"/>
              <a:gd name="T28" fmla="*/ 99 w 103"/>
              <a:gd name="T29" fmla="*/ 110 h 144"/>
              <a:gd name="T30" fmla="*/ 95 w 103"/>
              <a:gd name="T31" fmla="*/ 117 h 144"/>
              <a:gd name="T32" fmla="*/ 91 w 103"/>
              <a:gd name="T33" fmla="*/ 127 h 144"/>
              <a:gd name="T34" fmla="*/ 86 w 103"/>
              <a:gd name="T35" fmla="*/ 133 h 144"/>
              <a:gd name="T36" fmla="*/ 80 w 103"/>
              <a:gd name="T37" fmla="*/ 138 h 144"/>
              <a:gd name="T38" fmla="*/ 72 w 103"/>
              <a:gd name="T39" fmla="*/ 142 h 144"/>
              <a:gd name="T40" fmla="*/ 63 w 103"/>
              <a:gd name="T41" fmla="*/ 144 h 144"/>
              <a:gd name="T42" fmla="*/ 55 w 103"/>
              <a:gd name="T43" fmla="*/ 144 h 144"/>
              <a:gd name="T44" fmla="*/ 48 w 103"/>
              <a:gd name="T45" fmla="*/ 144 h 144"/>
              <a:gd name="T46" fmla="*/ 42 w 103"/>
              <a:gd name="T47" fmla="*/ 142 h 144"/>
              <a:gd name="T48" fmla="*/ 34 w 103"/>
              <a:gd name="T49" fmla="*/ 140 h 144"/>
              <a:gd name="T50" fmla="*/ 29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8 w 103"/>
              <a:gd name="T61" fmla="*/ 11 h 144"/>
              <a:gd name="T62" fmla="*/ 8 w 103"/>
              <a:gd name="T63" fmla="*/ 9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5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6 h 144"/>
              <a:gd name="T76" fmla="*/ 38 w 103"/>
              <a:gd name="T77" fmla="*/ 108 h 144"/>
              <a:gd name="T78" fmla="*/ 38 w 103"/>
              <a:gd name="T79" fmla="*/ 115 h 144"/>
              <a:gd name="T80" fmla="*/ 38 w 103"/>
              <a:gd name="T81" fmla="*/ 121 h 144"/>
              <a:gd name="T82" fmla="*/ 38 w 103"/>
              <a:gd name="T83" fmla="*/ 123 h 144"/>
              <a:gd name="T84" fmla="*/ 40 w 103"/>
              <a:gd name="T85" fmla="*/ 129 h 144"/>
              <a:gd name="T86" fmla="*/ 44 w 103"/>
              <a:gd name="T87" fmla="*/ 134 h 144"/>
              <a:gd name="T88" fmla="*/ 50 w 103"/>
              <a:gd name="T89" fmla="*/ 136 h 144"/>
              <a:gd name="T90" fmla="*/ 55 w 103"/>
              <a:gd name="T91" fmla="*/ 138 h 144"/>
              <a:gd name="T92" fmla="*/ 59 w 103"/>
              <a:gd name="T93" fmla="*/ 136 h 144"/>
              <a:gd name="T94" fmla="*/ 65 w 103"/>
              <a:gd name="T95" fmla="*/ 134 h 144"/>
              <a:gd name="T96" fmla="*/ 69 w 103"/>
              <a:gd name="T97" fmla="*/ 131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2 w 103"/>
              <a:gd name="T105" fmla="*/ 81 h 144"/>
              <a:gd name="T106" fmla="*/ 72 w 103"/>
              <a:gd name="T107" fmla="*/ 74 h 144"/>
              <a:gd name="T108" fmla="*/ 70 w 103"/>
              <a:gd name="T109" fmla="*/ 66 h 144"/>
              <a:gd name="T110" fmla="*/ 67 w 103"/>
              <a:gd name="T111" fmla="*/ 60 h 144"/>
              <a:gd name="T112" fmla="*/ 65 w 103"/>
              <a:gd name="T113" fmla="*/ 58 h 144"/>
              <a:gd name="T114" fmla="*/ 61 w 103"/>
              <a:gd name="T115" fmla="*/ 57 h 144"/>
              <a:gd name="T116" fmla="*/ 55 w 103"/>
              <a:gd name="T117" fmla="*/ 55 h 144"/>
              <a:gd name="T118" fmla="*/ 50 w 103"/>
              <a:gd name="T119" fmla="*/ 57 h 144"/>
              <a:gd name="T120" fmla="*/ 44 w 103"/>
              <a:gd name="T121" fmla="*/ 60 h 144"/>
              <a:gd name="T122" fmla="*/ 38 w 103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6" y="51"/>
                </a:lnTo>
                <a:lnTo>
                  <a:pt x="55" y="45"/>
                </a:lnTo>
                <a:lnTo>
                  <a:pt x="65" y="45"/>
                </a:lnTo>
                <a:lnTo>
                  <a:pt x="74" y="45"/>
                </a:lnTo>
                <a:lnTo>
                  <a:pt x="84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1" y="74"/>
                </a:lnTo>
                <a:lnTo>
                  <a:pt x="101" y="81"/>
                </a:lnTo>
                <a:lnTo>
                  <a:pt x="103" y="91"/>
                </a:lnTo>
                <a:lnTo>
                  <a:pt x="101" y="100"/>
                </a:lnTo>
                <a:lnTo>
                  <a:pt x="99" y="110"/>
                </a:lnTo>
                <a:lnTo>
                  <a:pt x="95" y="117"/>
                </a:lnTo>
                <a:lnTo>
                  <a:pt x="91" y="127"/>
                </a:lnTo>
                <a:lnTo>
                  <a:pt x="86" y="133"/>
                </a:lnTo>
                <a:lnTo>
                  <a:pt x="80" y="138"/>
                </a:lnTo>
                <a:lnTo>
                  <a:pt x="72" y="142"/>
                </a:lnTo>
                <a:lnTo>
                  <a:pt x="63" y="144"/>
                </a:lnTo>
                <a:lnTo>
                  <a:pt x="55" y="144"/>
                </a:lnTo>
                <a:lnTo>
                  <a:pt x="48" y="144"/>
                </a:lnTo>
                <a:lnTo>
                  <a:pt x="42" y="142"/>
                </a:lnTo>
                <a:lnTo>
                  <a:pt x="34" y="140"/>
                </a:lnTo>
                <a:lnTo>
                  <a:pt x="29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8" y="11"/>
                </a:lnTo>
                <a:lnTo>
                  <a:pt x="8" y="9"/>
                </a:lnTo>
                <a:lnTo>
                  <a:pt x="6" y="5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4" y="134"/>
                </a:lnTo>
                <a:lnTo>
                  <a:pt x="50" y="136"/>
                </a:lnTo>
                <a:lnTo>
                  <a:pt x="55" y="138"/>
                </a:lnTo>
                <a:lnTo>
                  <a:pt x="59" y="136"/>
                </a:lnTo>
                <a:lnTo>
                  <a:pt x="65" y="134"/>
                </a:lnTo>
                <a:lnTo>
                  <a:pt x="69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7" y="60"/>
                </a:lnTo>
                <a:lnTo>
                  <a:pt x="65" y="58"/>
                </a:lnTo>
                <a:lnTo>
                  <a:pt x="61" y="57"/>
                </a:lnTo>
                <a:lnTo>
                  <a:pt x="55" y="55"/>
                </a:lnTo>
                <a:lnTo>
                  <a:pt x="50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5" name="Freeform 14"/>
          <p:cNvSpPr>
            <a:spLocks/>
          </p:cNvSpPr>
          <p:nvPr/>
        </p:nvSpPr>
        <p:spPr bwMode="auto">
          <a:xfrm>
            <a:off x="4681538" y="4273550"/>
            <a:ext cx="65087" cy="206375"/>
          </a:xfrm>
          <a:custGeom>
            <a:avLst/>
            <a:gdLst>
              <a:gd name="T0" fmla="*/ 57 w 84"/>
              <a:gd name="T1" fmla="*/ 0 h 260"/>
              <a:gd name="T2" fmla="*/ 57 w 84"/>
              <a:gd name="T3" fmla="*/ 0 h 260"/>
              <a:gd name="T4" fmla="*/ 55 w 84"/>
              <a:gd name="T5" fmla="*/ 2 h 260"/>
              <a:gd name="T6" fmla="*/ 55 w 84"/>
              <a:gd name="T7" fmla="*/ 4 h 260"/>
              <a:gd name="T8" fmla="*/ 55 w 84"/>
              <a:gd name="T9" fmla="*/ 6 h 260"/>
              <a:gd name="T10" fmla="*/ 52 w 84"/>
              <a:gd name="T11" fmla="*/ 12 h 260"/>
              <a:gd name="T12" fmla="*/ 48 w 84"/>
              <a:gd name="T13" fmla="*/ 23 h 260"/>
              <a:gd name="T14" fmla="*/ 46 w 84"/>
              <a:gd name="T15" fmla="*/ 40 h 260"/>
              <a:gd name="T16" fmla="*/ 48 w 84"/>
              <a:gd name="T17" fmla="*/ 57 h 260"/>
              <a:gd name="T18" fmla="*/ 57 w 84"/>
              <a:gd name="T19" fmla="*/ 67 h 260"/>
              <a:gd name="T20" fmla="*/ 69 w 84"/>
              <a:gd name="T21" fmla="*/ 76 h 260"/>
              <a:gd name="T22" fmla="*/ 78 w 84"/>
              <a:gd name="T23" fmla="*/ 84 h 260"/>
              <a:gd name="T24" fmla="*/ 84 w 84"/>
              <a:gd name="T25" fmla="*/ 89 h 260"/>
              <a:gd name="T26" fmla="*/ 82 w 84"/>
              <a:gd name="T27" fmla="*/ 95 h 260"/>
              <a:gd name="T28" fmla="*/ 74 w 84"/>
              <a:gd name="T29" fmla="*/ 101 h 260"/>
              <a:gd name="T30" fmla="*/ 63 w 84"/>
              <a:gd name="T31" fmla="*/ 106 h 260"/>
              <a:gd name="T32" fmla="*/ 48 w 84"/>
              <a:gd name="T33" fmla="*/ 110 h 260"/>
              <a:gd name="T34" fmla="*/ 31 w 84"/>
              <a:gd name="T35" fmla="*/ 116 h 260"/>
              <a:gd name="T36" fmla="*/ 18 w 84"/>
              <a:gd name="T37" fmla="*/ 122 h 260"/>
              <a:gd name="T38" fmla="*/ 6 w 84"/>
              <a:gd name="T39" fmla="*/ 127 h 260"/>
              <a:gd name="T40" fmla="*/ 0 w 84"/>
              <a:gd name="T41" fmla="*/ 131 h 260"/>
              <a:gd name="T42" fmla="*/ 4 w 84"/>
              <a:gd name="T43" fmla="*/ 137 h 260"/>
              <a:gd name="T44" fmla="*/ 14 w 84"/>
              <a:gd name="T45" fmla="*/ 139 h 260"/>
              <a:gd name="T46" fmla="*/ 25 w 84"/>
              <a:gd name="T47" fmla="*/ 142 h 260"/>
              <a:gd name="T48" fmla="*/ 38 w 84"/>
              <a:gd name="T49" fmla="*/ 142 h 260"/>
              <a:gd name="T50" fmla="*/ 54 w 84"/>
              <a:gd name="T51" fmla="*/ 142 h 260"/>
              <a:gd name="T52" fmla="*/ 63 w 84"/>
              <a:gd name="T53" fmla="*/ 144 h 260"/>
              <a:gd name="T54" fmla="*/ 71 w 84"/>
              <a:gd name="T55" fmla="*/ 146 h 260"/>
              <a:gd name="T56" fmla="*/ 73 w 84"/>
              <a:gd name="T57" fmla="*/ 150 h 260"/>
              <a:gd name="T58" fmla="*/ 73 w 84"/>
              <a:gd name="T59" fmla="*/ 154 h 260"/>
              <a:gd name="T60" fmla="*/ 73 w 84"/>
              <a:gd name="T61" fmla="*/ 160 h 260"/>
              <a:gd name="T62" fmla="*/ 73 w 84"/>
              <a:gd name="T63" fmla="*/ 165 h 260"/>
              <a:gd name="T64" fmla="*/ 69 w 84"/>
              <a:gd name="T65" fmla="*/ 173 h 260"/>
              <a:gd name="T66" fmla="*/ 57 w 84"/>
              <a:gd name="T67" fmla="*/ 192 h 260"/>
              <a:gd name="T68" fmla="*/ 44 w 84"/>
              <a:gd name="T69" fmla="*/ 209 h 260"/>
              <a:gd name="T70" fmla="*/ 42 w 84"/>
              <a:gd name="T71" fmla="*/ 213 h 260"/>
              <a:gd name="T72" fmla="*/ 40 w 84"/>
              <a:gd name="T73" fmla="*/ 217 h 260"/>
              <a:gd name="T74" fmla="*/ 40 w 84"/>
              <a:gd name="T75" fmla="*/ 220 h 260"/>
              <a:gd name="T76" fmla="*/ 42 w 84"/>
              <a:gd name="T77" fmla="*/ 222 h 260"/>
              <a:gd name="T78" fmla="*/ 44 w 84"/>
              <a:gd name="T79" fmla="*/ 224 h 260"/>
              <a:gd name="T80" fmla="*/ 48 w 84"/>
              <a:gd name="T81" fmla="*/ 224 h 260"/>
              <a:gd name="T82" fmla="*/ 54 w 84"/>
              <a:gd name="T83" fmla="*/ 224 h 260"/>
              <a:gd name="T84" fmla="*/ 57 w 84"/>
              <a:gd name="T85" fmla="*/ 224 h 260"/>
              <a:gd name="T86" fmla="*/ 63 w 84"/>
              <a:gd name="T87" fmla="*/ 222 h 260"/>
              <a:gd name="T88" fmla="*/ 67 w 84"/>
              <a:gd name="T89" fmla="*/ 222 h 260"/>
              <a:gd name="T90" fmla="*/ 73 w 84"/>
              <a:gd name="T91" fmla="*/ 222 h 260"/>
              <a:gd name="T92" fmla="*/ 76 w 84"/>
              <a:gd name="T93" fmla="*/ 222 h 260"/>
              <a:gd name="T94" fmla="*/ 78 w 84"/>
              <a:gd name="T95" fmla="*/ 222 h 260"/>
              <a:gd name="T96" fmla="*/ 78 w 84"/>
              <a:gd name="T97" fmla="*/ 224 h 260"/>
              <a:gd name="T98" fmla="*/ 78 w 84"/>
              <a:gd name="T99" fmla="*/ 226 h 260"/>
              <a:gd name="T100" fmla="*/ 76 w 84"/>
              <a:gd name="T101" fmla="*/ 230 h 260"/>
              <a:gd name="T102" fmla="*/ 73 w 84"/>
              <a:gd name="T103" fmla="*/ 234 h 260"/>
              <a:gd name="T104" fmla="*/ 67 w 84"/>
              <a:gd name="T105" fmla="*/ 237 h 260"/>
              <a:gd name="T106" fmla="*/ 63 w 84"/>
              <a:gd name="T107" fmla="*/ 241 h 260"/>
              <a:gd name="T108" fmla="*/ 57 w 84"/>
              <a:gd name="T109" fmla="*/ 245 h 260"/>
              <a:gd name="T110" fmla="*/ 54 w 84"/>
              <a:gd name="T111" fmla="*/ 249 h 260"/>
              <a:gd name="T112" fmla="*/ 48 w 84"/>
              <a:gd name="T113" fmla="*/ 253 h 260"/>
              <a:gd name="T114" fmla="*/ 44 w 84"/>
              <a:gd name="T115" fmla="*/ 256 h 260"/>
              <a:gd name="T116" fmla="*/ 42 w 84"/>
              <a:gd name="T117" fmla="*/ 258 h 260"/>
              <a:gd name="T118" fmla="*/ 40 w 84"/>
              <a:gd name="T119" fmla="*/ 260 h 260"/>
              <a:gd name="T120" fmla="*/ 38 w 84"/>
              <a:gd name="T121" fmla="*/ 260 h 260"/>
              <a:gd name="T122" fmla="*/ 38 w 84"/>
              <a:gd name="T123" fmla="*/ 260 h 260"/>
              <a:gd name="T124" fmla="*/ 38 w 84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"/>
              <a:gd name="T190" fmla="*/ 0 h 260"/>
              <a:gd name="T191" fmla="*/ 84 w 84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" h="260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5" y="6"/>
                </a:lnTo>
                <a:lnTo>
                  <a:pt x="52" y="12"/>
                </a:lnTo>
                <a:lnTo>
                  <a:pt x="48" y="23"/>
                </a:lnTo>
                <a:lnTo>
                  <a:pt x="46" y="40"/>
                </a:lnTo>
                <a:lnTo>
                  <a:pt x="48" y="57"/>
                </a:lnTo>
                <a:lnTo>
                  <a:pt x="57" y="67"/>
                </a:lnTo>
                <a:lnTo>
                  <a:pt x="69" y="76"/>
                </a:lnTo>
                <a:lnTo>
                  <a:pt x="78" y="84"/>
                </a:lnTo>
                <a:lnTo>
                  <a:pt x="84" y="89"/>
                </a:lnTo>
                <a:lnTo>
                  <a:pt x="82" y="95"/>
                </a:lnTo>
                <a:lnTo>
                  <a:pt x="74" y="101"/>
                </a:lnTo>
                <a:lnTo>
                  <a:pt x="63" y="106"/>
                </a:lnTo>
                <a:lnTo>
                  <a:pt x="48" y="110"/>
                </a:lnTo>
                <a:lnTo>
                  <a:pt x="31" y="116"/>
                </a:lnTo>
                <a:lnTo>
                  <a:pt x="18" y="122"/>
                </a:lnTo>
                <a:lnTo>
                  <a:pt x="6" y="127"/>
                </a:lnTo>
                <a:lnTo>
                  <a:pt x="0" y="131"/>
                </a:lnTo>
                <a:lnTo>
                  <a:pt x="4" y="137"/>
                </a:lnTo>
                <a:lnTo>
                  <a:pt x="14" y="139"/>
                </a:lnTo>
                <a:lnTo>
                  <a:pt x="25" y="142"/>
                </a:lnTo>
                <a:lnTo>
                  <a:pt x="38" y="142"/>
                </a:lnTo>
                <a:lnTo>
                  <a:pt x="54" y="142"/>
                </a:lnTo>
                <a:lnTo>
                  <a:pt x="63" y="144"/>
                </a:lnTo>
                <a:lnTo>
                  <a:pt x="71" y="146"/>
                </a:lnTo>
                <a:lnTo>
                  <a:pt x="73" y="150"/>
                </a:lnTo>
                <a:lnTo>
                  <a:pt x="73" y="154"/>
                </a:lnTo>
                <a:lnTo>
                  <a:pt x="73" y="160"/>
                </a:lnTo>
                <a:lnTo>
                  <a:pt x="73" y="165"/>
                </a:lnTo>
                <a:lnTo>
                  <a:pt x="69" y="173"/>
                </a:lnTo>
                <a:lnTo>
                  <a:pt x="57" y="192"/>
                </a:lnTo>
                <a:lnTo>
                  <a:pt x="44" y="209"/>
                </a:lnTo>
                <a:lnTo>
                  <a:pt x="42" y="213"/>
                </a:lnTo>
                <a:lnTo>
                  <a:pt x="40" y="217"/>
                </a:lnTo>
                <a:lnTo>
                  <a:pt x="40" y="220"/>
                </a:lnTo>
                <a:lnTo>
                  <a:pt x="42" y="222"/>
                </a:lnTo>
                <a:lnTo>
                  <a:pt x="44" y="224"/>
                </a:lnTo>
                <a:lnTo>
                  <a:pt x="48" y="224"/>
                </a:lnTo>
                <a:lnTo>
                  <a:pt x="54" y="224"/>
                </a:lnTo>
                <a:lnTo>
                  <a:pt x="57" y="224"/>
                </a:lnTo>
                <a:lnTo>
                  <a:pt x="63" y="222"/>
                </a:lnTo>
                <a:lnTo>
                  <a:pt x="67" y="222"/>
                </a:lnTo>
                <a:lnTo>
                  <a:pt x="73" y="222"/>
                </a:lnTo>
                <a:lnTo>
                  <a:pt x="76" y="222"/>
                </a:lnTo>
                <a:lnTo>
                  <a:pt x="78" y="222"/>
                </a:lnTo>
                <a:lnTo>
                  <a:pt x="78" y="224"/>
                </a:lnTo>
                <a:lnTo>
                  <a:pt x="78" y="226"/>
                </a:lnTo>
                <a:lnTo>
                  <a:pt x="76" y="230"/>
                </a:lnTo>
                <a:lnTo>
                  <a:pt x="73" y="234"/>
                </a:lnTo>
                <a:lnTo>
                  <a:pt x="67" y="237"/>
                </a:lnTo>
                <a:lnTo>
                  <a:pt x="63" y="241"/>
                </a:lnTo>
                <a:lnTo>
                  <a:pt x="57" y="245"/>
                </a:lnTo>
                <a:lnTo>
                  <a:pt x="54" y="249"/>
                </a:lnTo>
                <a:lnTo>
                  <a:pt x="48" y="253"/>
                </a:lnTo>
                <a:lnTo>
                  <a:pt x="44" y="256"/>
                </a:lnTo>
                <a:lnTo>
                  <a:pt x="42" y="258"/>
                </a:lnTo>
                <a:lnTo>
                  <a:pt x="40" y="260"/>
                </a:lnTo>
                <a:lnTo>
                  <a:pt x="38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6" name="Freeform 15"/>
          <p:cNvSpPr>
            <a:spLocks/>
          </p:cNvSpPr>
          <p:nvPr/>
        </p:nvSpPr>
        <p:spPr bwMode="auto">
          <a:xfrm>
            <a:off x="7159625" y="4273550"/>
            <a:ext cx="61913" cy="211138"/>
          </a:xfrm>
          <a:custGeom>
            <a:avLst/>
            <a:gdLst>
              <a:gd name="T0" fmla="*/ 57 w 80"/>
              <a:gd name="T1" fmla="*/ 0 h 268"/>
              <a:gd name="T2" fmla="*/ 57 w 80"/>
              <a:gd name="T3" fmla="*/ 0 h 268"/>
              <a:gd name="T4" fmla="*/ 57 w 80"/>
              <a:gd name="T5" fmla="*/ 2 h 268"/>
              <a:gd name="T6" fmla="*/ 55 w 80"/>
              <a:gd name="T7" fmla="*/ 2 h 268"/>
              <a:gd name="T8" fmla="*/ 55 w 80"/>
              <a:gd name="T9" fmla="*/ 6 h 268"/>
              <a:gd name="T10" fmla="*/ 51 w 80"/>
              <a:gd name="T11" fmla="*/ 10 h 268"/>
              <a:gd name="T12" fmla="*/ 46 w 80"/>
              <a:gd name="T13" fmla="*/ 21 h 268"/>
              <a:gd name="T14" fmla="*/ 42 w 80"/>
              <a:gd name="T15" fmla="*/ 36 h 268"/>
              <a:gd name="T16" fmla="*/ 44 w 80"/>
              <a:gd name="T17" fmla="*/ 49 h 268"/>
              <a:gd name="T18" fmla="*/ 55 w 80"/>
              <a:gd name="T19" fmla="*/ 63 h 268"/>
              <a:gd name="T20" fmla="*/ 70 w 80"/>
              <a:gd name="T21" fmla="*/ 70 h 268"/>
              <a:gd name="T22" fmla="*/ 80 w 80"/>
              <a:gd name="T23" fmla="*/ 80 h 268"/>
              <a:gd name="T24" fmla="*/ 78 w 80"/>
              <a:gd name="T25" fmla="*/ 87 h 268"/>
              <a:gd name="T26" fmla="*/ 65 w 80"/>
              <a:gd name="T27" fmla="*/ 95 h 268"/>
              <a:gd name="T28" fmla="*/ 48 w 80"/>
              <a:gd name="T29" fmla="*/ 105 h 268"/>
              <a:gd name="T30" fmla="*/ 32 w 80"/>
              <a:gd name="T31" fmla="*/ 110 h 268"/>
              <a:gd name="T32" fmla="*/ 17 w 80"/>
              <a:gd name="T33" fmla="*/ 116 h 268"/>
              <a:gd name="T34" fmla="*/ 6 w 80"/>
              <a:gd name="T35" fmla="*/ 122 h 268"/>
              <a:gd name="T36" fmla="*/ 0 w 80"/>
              <a:gd name="T37" fmla="*/ 125 h 268"/>
              <a:gd name="T38" fmla="*/ 2 w 80"/>
              <a:gd name="T39" fmla="*/ 129 h 268"/>
              <a:gd name="T40" fmla="*/ 12 w 80"/>
              <a:gd name="T41" fmla="*/ 133 h 268"/>
              <a:gd name="T42" fmla="*/ 23 w 80"/>
              <a:gd name="T43" fmla="*/ 135 h 268"/>
              <a:gd name="T44" fmla="*/ 34 w 80"/>
              <a:gd name="T45" fmla="*/ 137 h 268"/>
              <a:gd name="T46" fmla="*/ 50 w 80"/>
              <a:gd name="T47" fmla="*/ 137 h 268"/>
              <a:gd name="T48" fmla="*/ 61 w 80"/>
              <a:gd name="T49" fmla="*/ 137 h 268"/>
              <a:gd name="T50" fmla="*/ 69 w 80"/>
              <a:gd name="T51" fmla="*/ 139 h 268"/>
              <a:gd name="T52" fmla="*/ 72 w 80"/>
              <a:gd name="T53" fmla="*/ 141 h 268"/>
              <a:gd name="T54" fmla="*/ 74 w 80"/>
              <a:gd name="T55" fmla="*/ 144 h 268"/>
              <a:gd name="T56" fmla="*/ 74 w 80"/>
              <a:gd name="T57" fmla="*/ 150 h 268"/>
              <a:gd name="T58" fmla="*/ 72 w 80"/>
              <a:gd name="T59" fmla="*/ 156 h 268"/>
              <a:gd name="T60" fmla="*/ 69 w 80"/>
              <a:gd name="T61" fmla="*/ 161 h 268"/>
              <a:gd name="T62" fmla="*/ 59 w 80"/>
              <a:gd name="T63" fmla="*/ 175 h 268"/>
              <a:gd name="T64" fmla="*/ 50 w 80"/>
              <a:gd name="T65" fmla="*/ 190 h 268"/>
              <a:gd name="T66" fmla="*/ 40 w 80"/>
              <a:gd name="T67" fmla="*/ 201 h 268"/>
              <a:gd name="T68" fmla="*/ 36 w 80"/>
              <a:gd name="T69" fmla="*/ 207 h 268"/>
              <a:gd name="T70" fmla="*/ 36 w 80"/>
              <a:gd name="T71" fmla="*/ 211 h 268"/>
              <a:gd name="T72" fmla="*/ 34 w 80"/>
              <a:gd name="T73" fmla="*/ 215 h 268"/>
              <a:gd name="T74" fmla="*/ 36 w 80"/>
              <a:gd name="T75" fmla="*/ 217 h 268"/>
              <a:gd name="T76" fmla="*/ 38 w 80"/>
              <a:gd name="T77" fmla="*/ 218 h 268"/>
              <a:gd name="T78" fmla="*/ 44 w 80"/>
              <a:gd name="T79" fmla="*/ 218 h 268"/>
              <a:gd name="T80" fmla="*/ 48 w 80"/>
              <a:gd name="T81" fmla="*/ 218 h 268"/>
              <a:gd name="T82" fmla="*/ 51 w 80"/>
              <a:gd name="T83" fmla="*/ 218 h 268"/>
              <a:gd name="T84" fmla="*/ 57 w 80"/>
              <a:gd name="T85" fmla="*/ 217 h 268"/>
              <a:gd name="T86" fmla="*/ 61 w 80"/>
              <a:gd name="T87" fmla="*/ 217 h 268"/>
              <a:gd name="T88" fmla="*/ 67 w 80"/>
              <a:gd name="T89" fmla="*/ 217 h 268"/>
              <a:gd name="T90" fmla="*/ 69 w 80"/>
              <a:gd name="T91" fmla="*/ 217 h 268"/>
              <a:gd name="T92" fmla="*/ 70 w 80"/>
              <a:gd name="T93" fmla="*/ 218 h 268"/>
              <a:gd name="T94" fmla="*/ 70 w 80"/>
              <a:gd name="T95" fmla="*/ 220 h 268"/>
              <a:gd name="T96" fmla="*/ 67 w 80"/>
              <a:gd name="T97" fmla="*/ 228 h 268"/>
              <a:gd name="T98" fmla="*/ 55 w 80"/>
              <a:gd name="T99" fmla="*/ 237 h 268"/>
              <a:gd name="T100" fmla="*/ 44 w 80"/>
              <a:gd name="T101" fmla="*/ 249 h 268"/>
              <a:gd name="T102" fmla="*/ 32 w 80"/>
              <a:gd name="T103" fmla="*/ 256 h 268"/>
              <a:gd name="T104" fmla="*/ 29 w 80"/>
              <a:gd name="T105" fmla="*/ 262 h 268"/>
              <a:gd name="T106" fmla="*/ 25 w 80"/>
              <a:gd name="T107" fmla="*/ 264 h 268"/>
              <a:gd name="T108" fmla="*/ 23 w 80"/>
              <a:gd name="T109" fmla="*/ 266 h 268"/>
              <a:gd name="T110" fmla="*/ 21 w 80"/>
              <a:gd name="T111" fmla="*/ 266 h 268"/>
              <a:gd name="T112" fmla="*/ 21 w 80"/>
              <a:gd name="T113" fmla="*/ 268 h 268"/>
              <a:gd name="T114" fmla="*/ 21 w 80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8"/>
              <a:gd name="T176" fmla="*/ 80 w 80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2"/>
                </a:lnTo>
                <a:lnTo>
                  <a:pt x="55" y="6"/>
                </a:lnTo>
                <a:lnTo>
                  <a:pt x="51" y="10"/>
                </a:lnTo>
                <a:lnTo>
                  <a:pt x="46" y="21"/>
                </a:lnTo>
                <a:lnTo>
                  <a:pt x="42" y="36"/>
                </a:lnTo>
                <a:lnTo>
                  <a:pt x="44" y="49"/>
                </a:lnTo>
                <a:lnTo>
                  <a:pt x="55" y="63"/>
                </a:lnTo>
                <a:lnTo>
                  <a:pt x="70" y="70"/>
                </a:lnTo>
                <a:lnTo>
                  <a:pt x="80" y="80"/>
                </a:lnTo>
                <a:lnTo>
                  <a:pt x="78" y="87"/>
                </a:lnTo>
                <a:lnTo>
                  <a:pt x="65" y="95"/>
                </a:lnTo>
                <a:lnTo>
                  <a:pt x="48" y="105"/>
                </a:lnTo>
                <a:lnTo>
                  <a:pt x="32" y="110"/>
                </a:lnTo>
                <a:lnTo>
                  <a:pt x="17" y="116"/>
                </a:lnTo>
                <a:lnTo>
                  <a:pt x="6" y="122"/>
                </a:lnTo>
                <a:lnTo>
                  <a:pt x="0" y="125"/>
                </a:lnTo>
                <a:lnTo>
                  <a:pt x="2" y="129"/>
                </a:lnTo>
                <a:lnTo>
                  <a:pt x="12" y="133"/>
                </a:lnTo>
                <a:lnTo>
                  <a:pt x="23" y="135"/>
                </a:lnTo>
                <a:lnTo>
                  <a:pt x="34" y="137"/>
                </a:lnTo>
                <a:lnTo>
                  <a:pt x="50" y="137"/>
                </a:lnTo>
                <a:lnTo>
                  <a:pt x="61" y="137"/>
                </a:lnTo>
                <a:lnTo>
                  <a:pt x="69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9" y="161"/>
                </a:lnTo>
                <a:lnTo>
                  <a:pt x="59" y="175"/>
                </a:lnTo>
                <a:lnTo>
                  <a:pt x="50" y="190"/>
                </a:lnTo>
                <a:lnTo>
                  <a:pt x="40" y="201"/>
                </a:lnTo>
                <a:lnTo>
                  <a:pt x="36" y="207"/>
                </a:lnTo>
                <a:lnTo>
                  <a:pt x="36" y="211"/>
                </a:lnTo>
                <a:lnTo>
                  <a:pt x="34" y="215"/>
                </a:lnTo>
                <a:lnTo>
                  <a:pt x="36" y="217"/>
                </a:lnTo>
                <a:lnTo>
                  <a:pt x="38" y="218"/>
                </a:lnTo>
                <a:lnTo>
                  <a:pt x="44" y="218"/>
                </a:lnTo>
                <a:lnTo>
                  <a:pt x="48" y="218"/>
                </a:lnTo>
                <a:lnTo>
                  <a:pt x="51" y="218"/>
                </a:lnTo>
                <a:lnTo>
                  <a:pt x="57" y="217"/>
                </a:lnTo>
                <a:lnTo>
                  <a:pt x="61" y="217"/>
                </a:lnTo>
                <a:lnTo>
                  <a:pt x="67" y="217"/>
                </a:lnTo>
                <a:lnTo>
                  <a:pt x="69" y="217"/>
                </a:lnTo>
                <a:lnTo>
                  <a:pt x="70" y="218"/>
                </a:lnTo>
                <a:lnTo>
                  <a:pt x="70" y="220"/>
                </a:lnTo>
                <a:lnTo>
                  <a:pt x="67" y="228"/>
                </a:lnTo>
                <a:lnTo>
                  <a:pt x="55" y="237"/>
                </a:lnTo>
                <a:lnTo>
                  <a:pt x="44" y="249"/>
                </a:lnTo>
                <a:lnTo>
                  <a:pt x="32" y="256"/>
                </a:lnTo>
                <a:lnTo>
                  <a:pt x="29" y="262"/>
                </a:lnTo>
                <a:lnTo>
                  <a:pt x="25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7" name="Freeform 16"/>
          <p:cNvSpPr>
            <a:spLocks noEditPoints="1"/>
          </p:cNvSpPr>
          <p:nvPr/>
        </p:nvSpPr>
        <p:spPr bwMode="auto">
          <a:xfrm>
            <a:off x="5335588" y="4391025"/>
            <a:ext cx="74612" cy="77788"/>
          </a:xfrm>
          <a:custGeom>
            <a:avLst/>
            <a:gdLst>
              <a:gd name="T0" fmla="*/ 36 w 94"/>
              <a:gd name="T1" fmla="*/ 95 h 99"/>
              <a:gd name="T2" fmla="*/ 13 w 94"/>
              <a:gd name="T3" fmla="*/ 99 h 99"/>
              <a:gd name="T4" fmla="*/ 5 w 94"/>
              <a:gd name="T5" fmla="*/ 93 h 99"/>
              <a:gd name="T6" fmla="*/ 0 w 94"/>
              <a:gd name="T7" fmla="*/ 86 h 99"/>
              <a:gd name="T8" fmla="*/ 0 w 94"/>
              <a:gd name="T9" fmla="*/ 72 h 99"/>
              <a:gd name="T10" fmla="*/ 9 w 94"/>
              <a:gd name="T11" fmla="*/ 61 h 99"/>
              <a:gd name="T12" fmla="*/ 53 w 94"/>
              <a:gd name="T13" fmla="*/ 36 h 99"/>
              <a:gd name="T14" fmla="*/ 53 w 94"/>
              <a:gd name="T15" fmla="*/ 21 h 99"/>
              <a:gd name="T16" fmla="*/ 51 w 94"/>
              <a:gd name="T17" fmla="*/ 13 h 99"/>
              <a:gd name="T18" fmla="*/ 45 w 94"/>
              <a:gd name="T19" fmla="*/ 8 h 99"/>
              <a:gd name="T20" fmla="*/ 38 w 94"/>
              <a:gd name="T21" fmla="*/ 6 h 99"/>
              <a:gd name="T22" fmla="*/ 26 w 94"/>
              <a:gd name="T23" fmla="*/ 10 h 99"/>
              <a:gd name="T24" fmla="*/ 24 w 94"/>
              <a:gd name="T25" fmla="*/ 13 h 99"/>
              <a:gd name="T26" fmla="*/ 26 w 94"/>
              <a:gd name="T27" fmla="*/ 19 h 99"/>
              <a:gd name="T28" fmla="*/ 30 w 94"/>
              <a:gd name="T29" fmla="*/ 27 h 99"/>
              <a:gd name="T30" fmla="*/ 26 w 94"/>
              <a:gd name="T31" fmla="*/ 36 h 99"/>
              <a:gd name="T32" fmla="*/ 17 w 94"/>
              <a:gd name="T33" fmla="*/ 40 h 99"/>
              <a:gd name="T34" fmla="*/ 5 w 94"/>
              <a:gd name="T35" fmla="*/ 36 h 99"/>
              <a:gd name="T36" fmla="*/ 1 w 94"/>
              <a:gd name="T37" fmla="*/ 27 h 99"/>
              <a:gd name="T38" fmla="*/ 7 w 94"/>
              <a:gd name="T39" fmla="*/ 13 h 99"/>
              <a:gd name="T40" fmla="*/ 17 w 94"/>
              <a:gd name="T41" fmla="*/ 6 h 99"/>
              <a:gd name="T42" fmla="*/ 36 w 94"/>
              <a:gd name="T43" fmla="*/ 0 h 99"/>
              <a:gd name="T44" fmla="*/ 55 w 94"/>
              <a:gd name="T45" fmla="*/ 0 h 99"/>
              <a:gd name="T46" fmla="*/ 70 w 94"/>
              <a:gd name="T47" fmla="*/ 6 h 99"/>
              <a:gd name="T48" fmla="*/ 79 w 94"/>
              <a:gd name="T49" fmla="*/ 17 h 99"/>
              <a:gd name="T50" fmla="*/ 81 w 94"/>
              <a:gd name="T51" fmla="*/ 29 h 99"/>
              <a:gd name="T52" fmla="*/ 81 w 94"/>
              <a:gd name="T53" fmla="*/ 74 h 99"/>
              <a:gd name="T54" fmla="*/ 81 w 94"/>
              <a:gd name="T55" fmla="*/ 82 h 99"/>
              <a:gd name="T56" fmla="*/ 83 w 94"/>
              <a:gd name="T57" fmla="*/ 86 h 99"/>
              <a:gd name="T58" fmla="*/ 85 w 94"/>
              <a:gd name="T59" fmla="*/ 86 h 99"/>
              <a:gd name="T60" fmla="*/ 91 w 94"/>
              <a:gd name="T61" fmla="*/ 82 h 99"/>
              <a:gd name="T62" fmla="*/ 89 w 94"/>
              <a:gd name="T63" fmla="*/ 91 h 99"/>
              <a:gd name="T64" fmla="*/ 77 w 94"/>
              <a:gd name="T65" fmla="*/ 99 h 99"/>
              <a:gd name="T66" fmla="*/ 64 w 94"/>
              <a:gd name="T67" fmla="*/ 99 h 99"/>
              <a:gd name="T68" fmla="*/ 55 w 94"/>
              <a:gd name="T69" fmla="*/ 89 h 99"/>
              <a:gd name="T70" fmla="*/ 53 w 94"/>
              <a:gd name="T71" fmla="*/ 76 h 99"/>
              <a:gd name="T72" fmla="*/ 43 w 94"/>
              <a:gd name="T73" fmla="*/ 48 h 99"/>
              <a:gd name="T74" fmla="*/ 32 w 94"/>
              <a:gd name="T75" fmla="*/ 59 h 99"/>
              <a:gd name="T76" fmla="*/ 28 w 94"/>
              <a:gd name="T77" fmla="*/ 70 h 99"/>
              <a:gd name="T78" fmla="*/ 32 w 94"/>
              <a:gd name="T79" fmla="*/ 78 h 99"/>
              <a:gd name="T80" fmla="*/ 39 w 94"/>
              <a:gd name="T81" fmla="*/ 82 h 99"/>
              <a:gd name="T82" fmla="*/ 53 w 94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"/>
              <a:gd name="T127" fmla="*/ 0 h 99"/>
              <a:gd name="T128" fmla="*/ 94 w 94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1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3" y="67"/>
                </a:lnTo>
                <a:lnTo>
                  <a:pt x="9" y="61"/>
                </a:lnTo>
                <a:lnTo>
                  <a:pt x="24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1" y="15"/>
                </a:lnTo>
                <a:lnTo>
                  <a:pt x="51" y="13"/>
                </a:lnTo>
                <a:lnTo>
                  <a:pt x="49" y="10"/>
                </a:lnTo>
                <a:lnTo>
                  <a:pt x="45" y="8"/>
                </a:lnTo>
                <a:lnTo>
                  <a:pt x="41" y="6"/>
                </a:lnTo>
                <a:lnTo>
                  <a:pt x="38" y="6"/>
                </a:lnTo>
                <a:lnTo>
                  <a:pt x="32" y="6"/>
                </a:lnTo>
                <a:lnTo>
                  <a:pt x="26" y="10"/>
                </a:lnTo>
                <a:lnTo>
                  <a:pt x="24" y="12"/>
                </a:lnTo>
                <a:lnTo>
                  <a:pt x="24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7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1" y="31"/>
                </a:lnTo>
                <a:lnTo>
                  <a:pt x="1" y="27"/>
                </a:lnTo>
                <a:lnTo>
                  <a:pt x="3" y="19"/>
                </a:lnTo>
                <a:lnTo>
                  <a:pt x="7" y="13"/>
                </a:lnTo>
                <a:lnTo>
                  <a:pt x="11" y="10"/>
                </a:lnTo>
                <a:lnTo>
                  <a:pt x="17" y="6"/>
                </a:lnTo>
                <a:lnTo>
                  <a:pt x="24" y="2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70" y="6"/>
                </a:lnTo>
                <a:lnTo>
                  <a:pt x="75" y="12"/>
                </a:lnTo>
                <a:lnTo>
                  <a:pt x="79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2"/>
                </a:lnTo>
                <a:lnTo>
                  <a:pt x="83" y="84"/>
                </a:lnTo>
                <a:lnTo>
                  <a:pt x="83" y="86"/>
                </a:lnTo>
                <a:lnTo>
                  <a:pt x="85" y="86"/>
                </a:lnTo>
                <a:lnTo>
                  <a:pt x="89" y="86"/>
                </a:lnTo>
                <a:lnTo>
                  <a:pt x="91" y="82"/>
                </a:lnTo>
                <a:lnTo>
                  <a:pt x="94" y="84"/>
                </a:lnTo>
                <a:lnTo>
                  <a:pt x="89" y="91"/>
                </a:lnTo>
                <a:lnTo>
                  <a:pt x="83" y="95"/>
                </a:lnTo>
                <a:lnTo>
                  <a:pt x="77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3" y="48"/>
                </a:lnTo>
                <a:lnTo>
                  <a:pt x="38" y="53"/>
                </a:lnTo>
                <a:lnTo>
                  <a:pt x="32" y="59"/>
                </a:lnTo>
                <a:lnTo>
                  <a:pt x="28" y="65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6" y="80"/>
                </a:lnTo>
                <a:lnTo>
                  <a:pt x="39" y="82"/>
                </a:lnTo>
                <a:lnTo>
                  <a:pt x="45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8" name="Freeform 17"/>
          <p:cNvSpPr>
            <a:spLocks noEditPoints="1"/>
          </p:cNvSpPr>
          <p:nvPr/>
        </p:nvSpPr>
        <p:spPr bwMode="auto">
          <a:xfrm>
            <a:off x="5632450" y="4391025"/>
            <a:ext cx="74613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5 w 95"/>
              <a:gd name="T5" fmla="*/ 93 h 99"/>
              <a:gd name="T6" fmla="*/ 2 w 95"/>
              <a:gd name="T7" fmla="*/ 86 h 99"/>
              <a:gd name="T8" fmla="*/ 2 w 95"/>
              <a:gd name="T9" fmla="*/ 72 h 99"/>
              <a:gd name="T10" fmla="*/ 11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3 w 95"/>
              <a:gd name="T17" fmla="*/ 13 h 99"/>
              <a:gd name="T18" fmla="*/ 47 w 95"/>
              <a:gd name="T19" fmla="*/ 8 h 99"/>
              <a:gd name="T20" fmla="*/ 39 w 95"/>
              <a:gd name="T21" fmla="*/ 6 h 99"/>
              <a:gd name="T22" fmla="*/ 28 w 95"/>
              <a:gd name="T23" fmla="*/ 10 h 99"/>
              <a:gd name="T24" fmla="*/ 24 w 95"/>
              <a:gd name="T25" fmla="*/ 13 h 99"/>
              <a:gd name="T26" fmla="*/ 28 w 95"/>
              <a:gd name="T27" fmla="*/ 19 h 99"/>
              <a:gd name="T28" fmla="*/ 32 w 95"/>
              <a:gd name="T29" fmla="*/ 27 h 99"/>
              <a:gd name="T30" fmla="*/ 28 w 95"/>
              <a:gd name="T31" fmla="*/ 36 h 99"/>
              <a:gd name="T32" fmla="*/ 19 w 95"/>
              <a:gd name="T33" fmla="*/ 40 h 99"/>
              <a:gd name="T34" fmla="*/ 7 w 95"/>
              <a:gd name="T35" fmla="*/ 36 h 99"/>
              <a:gd name="T36" fmla="*/ 2 w 95"/>
              <a:gd name="T37" fmla="*/ 27 h 99"/>
              <a:gd name="T38" fmla="*/ 9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1 w 95"/>
              <a:gd name="T49" fmla="*/ 17 h 99"/>
              <a:gd name="T50" fmla="*/ 81 w 95"/>
              <a:gd name="T51" fmla="*/ 29 h 99"/>
              <a:gd name="T52" fmla="*/ 81 w 95"/>
              <a:gd name="T53" fmla="*/ 74 h 99"/>
              <a:gd name="T54" fmla="*/ 83 w 95"/>
              <a:gd name="T55" fmla="*/ 82 h 99"/>
              <a:gd name="T56" fmla="*/ 85 w 95"/>
              <a:gd name="T57" fmla="*/ 86 h 99"/>
              <a:gd name="T58" fmla="*/ 87 w 95"/>
              <a:gd name="T59" fmla="*/ 86 h 99"/>
              <a:gd name="T60" fmla="*/ 93 w 95"/>
              <a:gd name="T61" fmla="*/ 82 h 99"/>
              <a:gd name="T62" fmla="*/ 91 w 95"/>
              <a:gd name="T63" fmla="*/ 91 h 99"/>
              <a:gd name="T64" fmla="*/ 79 w 95"/>
              <a:gd name="T65" fmla="*/ 99 h 99"/>
              <a:gd name="T66" fmla="*/ 64 w 95"/>
              <a:gd name="T67" fmla="*/ 99 h 99"/>
              <a:gd name="T68" fmla="*/ 55 w 95"/>
              <a:gd name="T69" fmla="*/ 89 h 99"/>
              <a:gd name="T70" fmla="*/ 53 w 95"/>
              <a:gd name="T71" fmla="*/ 76 h 99"/>
              <a:gd name="T72" fmla="*/ 45 w 95"/>
              <a:gd name="T73" fmla="*/ 48 h 99"/>
              <a:gd name="T74" fmla="*/ 34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1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2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5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8" y="53"/>
                </a:lnTo>
                <a:lnTo>
                  <a:pt x="34" y="59"/>
                </a:lnTo>
                <a:lnTo>
                  <a:pt x="30" y="65"/>
                </a:lnTo>
                <a:lnTo>
                  <a:pt x="28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89" name="Freeform 18"/>
          <p:cNvSpPr>
            <a:spLocks noEditPoints="1"/>
          </p:cNvSpPr>
          <p:nvPr/>
        </p:nvSpPr>
        <p:spPr bwMode="auto">
          <a:xfrm>
            <a:off x="5915025" y="4391025"/>
            <a:ext cx="77788" cy="77788"/>
          </a:xfrm>
          <a:custGeom>
            <a:avLst/>
            <a:gdLst>
              <a:gd name="T0" fmla="*/ 36 w 96"/>
              <a:gd name="T1" fmla="*/ 95 h 99"/>
              <a:gd name="T2" fmla="*/ 15 w 96"/>
              <a:gd name="T3" fmla="*/ 99 h 99"/>
              <a:gd name="T4" fmla="*/ 5 w 96"/>
              <a:gd name="T5" fmla="*/ 93 h 99"/>
              <a:gd name="T6" fmla="*/ 2 w 96"/>
              <a:gd name="T7" fmla="*/ 86 h 99"/>
              <a:gd name="T8" fmla="*/ 2 w 96"/>
              <a:gd name="T9" fmla="*/ 72 h 99"/>
              <a:gd name="T10" fmla="*/ 11 w 96"/>
              <a:gd name="T11" fmla="*/ 61 h 99"/>
              <a:gd name="T12" fmla="*/ 53 w 96"/>
              <a:gd name="T13" fmla="*/ 36 h 99"/>
              <a:gd name="T14" fmla="*/ 53 w 96"/>
              <a:gd name="T15" fmla="*/ 21 h 99"/>
              <a:gd name="T16" fmla="*/ 53 w 96"/>
              <a:gd name="T17" fmla="*/ 13 h 99"/>
              <a:gd name="T18" fmla="*/ 47 w 96"/>
              <a:gd name="T19" fmla="*/ 8 h 99"/>
              <a:gd name="T20" fmla="*/ 39 w 96"/>
              <a:gd name="T21" fmla="*/ 6 h 99"/>
              <a:gd name="T22" fmla="*/ 28 w 96"/>
              <a:gd name="T23" fmla="*/ 10 h 99"/>
              <a:gd name="T24" fmla="*/ 24 w 96"/>
              <a:gd name="T25" fmla="*/ 13 h 99"/>
              <a:gd name="T26" fmla="*/ 28 w 96"/>
              <a:gd name="T27" fmla="*/ 19 h 99"/>
              <a:gd name="T28" fmla="*/ 32 w 96"/>
              <a:gd name="T29" fmla="*/ 27 h 99"/>
              <a:gd name="T30" fmla="*/ 28 w 96"/>
              <a:gd name="T31" fmla="*/ 36 h 99"/>
              <a:gd name="T32" fmla="*/ 19 w 96"/>
              <a:gd name="T33" fmla="*/ 40 h 99"/>
              <a:gd name="T34" fmla="*/ 7 w 96"/>
              <a:gd name="T35" fmla="*/ 36 h 99"/>
              <a:gd name="T36" fmla="*/ 3 w 96"/>
              <a:gd name="T37" fmla="*/ 27 h 99"/>
              <a:gd name="T38" fmla="*/ 9 w 96"/>
              <a:gd name="T39" fmla="*/ 13 h 99"/>
              <a:gd name="T40" fmla="*/ 19 w 96"/>
              <a:gd name="T41" fmla="*/ 6 h 99"/>
              <a:gd name="T42" fmla="*/ 36 w 96"/>
              <a:gd name="T43" fmla="*/ 0 h 99"/>
              <a:gd name="T44" fmla="*/ 57 w 96"/>
              <a:gd name="T45" fmla="*/ 0 h 99"/>
              <a:gd name="T46" fmla="*/ 70 w 96"/>
              <a:gd name="T47" fmla="*/ 6 h 99"/>
              <a:gd name="T48" fmla="*/ 81 w 96"/>
              <a:gd name="T49" fmla="*/ 17 h 99"/>
              <a:gd name="T50" fmla="*/ 81 w 96"/>
              <a:gd name="T51" fmla="*/ 29 h 99"/>
              <a:gd name="T52" fmla="*/ 83 w 96"/>
              <a:gd name="T53" fmla="*/ 74 h 99"/>
              <a:gd name="T54" fmla="*/ 83 w 96"/>
              <a:gd name="T55" fmla="*/ 82 h 99"/>
              <a:gd name="T56" fmla="*/ 85 w 96"/>
              <a:gd name="T57" fmla="*/ 86 h 99"/>
              <a:gd name="T58" fmla="*/ 87 w 96"/>
              <a:gd name="T59" fmla="*/ 86 h 99"/>
              <a:gd name="T60" fmla="*/ 93 w 96"/>
              <a:gd name="T61" fmla="*/ 82 h 99"/>
              <a:gd name="T62" fmla="*/ 91 w 96"/>
              <a:gd name="T63" fmla="*/ 91 h 99"/>
              <a:gd name="T64" fmla="*/ 79 w 96"/>
              <a:gd name="T65" fmla="*/ 99 h 99"/>
              <a:gd name="T66" fmla="*/ 64 w 96"/>
              <a:gd name="T67" fmla="*/ 99 h 99"/>
              <a:gd name="T68" fmla="*/ 55 w 96"/>
              <a:gd name="T69" fmla="*/ 89 h 99"/>
              <a:gd name="T70" fmla="*/ 53 w 96"/>
              <a:gd name="T71" fmla="*/ 76 h 99"/>
              <a:gd name="T72" fmla="*/ 45 w 96"/>
              <a:gd name="T73" fmla="*/ 48 h 99"/>
              <a:gd name="T74" fmla="*/ 34 w 96"/>
              <a:gd name="T75" fmla="*/ 59 h 99"/>
              <a:gd name="T76" fmla="*/ 30 w 96"/>
              <a:gd name="T77" fmla="*/ 70 h 99"/>
              <a:gd name="T78" fmla="*/ 32 w 96"/>
              <a:gd name="T79" fmla="*/ 78 h 99"/>
              <a:gd name="T80" fmla="*/ 41 w 96"/>
              <a:gd name="T81" fmla="*/ 82 h 99"/>
              <a:gd name="T82" fmla="*/ 53 w 96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"/>
              <a:gd name="T127" fmla="*/ 0 h 99"/>
              <a:gd name="T128" fmla="*/ 96 w 96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" h="99">
                <a:moveTo>
                  <a:pt x="53" y="84"/>
                </a:moveTo>
                <a:lnTo>
                  <a:pt x="36" y="95"/>
                </a:lnTo>
                <a:lnTo>
                  <a:pt x="20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3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3" y="38"/>
                </a:lnTo>
                <a:lnTo>
                  <a:pt x="83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6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9" y="53"/>
                </a:lnTo>
                <a:lnTo>
                  <a:pt x="34" y="59"/>
                </a:lnTo>
                <a:lnTo>
                  <a:pt x="30" y="65"/>
                </a:lnTo>
                <a:lnTo>
                  <a:pt x="30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0" name="Freeform 19"/>
          <p:cNvSpPr>
            <a:spLocks noEditPoints="1"/>
          </p:cNvSpPr>
          <p:nvPr/>
        </p:nvSpPr>
        <p:spPr bwMode="auto">
          <a:xfrm>
            <a:off x="6218238" y="4352925"/>
            <a:ext cx="25400" cy="115888"/>
          </a:xfrm>
          <a:custGeom>
            <a:avLst/>
            <a:gdLst>
              <a:gd name="T0" fmla="*/ 19 w 33"/>
              <a:gd name="T1" fmla="*/ 97 h 146"/>
              <a:gd name="T2" fmla="*/ 15 w 33"/>
              <a:gd name="T3" fmla="*/ 97 h 146"/>
              <a:gd name="T4" fmla="*/ 14 w 33"/>
              <a:gd name="T5" fmla="*/ 89 h 146"/>
              <a:gd name="T6" fmla="*/ 12 w 33"/>
              <a:gd name="T7" fmla="*/ 79 h 146"/>
              <a:gd name="T8" fmla="*/ 10 w 33"/>
              <a:gd name="T9" fmla="*/ 68 h 146"/>
              <a:gd name="T10" fmla="*/ 4 w 33"/>
              <a:gd name="T11" fmla="*/ 47 h 146"/>
              <a:gd name="T12" fmla="*/ 2 w 33"/>
              <a:gd name="T13" fmla="*/ 34 h 146"/>
              <a:gd name="T14" fmla="*/ 0 w 33"/>
              <a:gd name="T15" fmla="*/ 24 h 146"/>
              <a:gd name="T16" fmla="*/ 0 w 33"/>
              <a:gd name="T17" fmla="*/ 17 h 146"/>
              <a:gd name="T18" fmla="*/ 0 w 33"/>
              <a:gd name="T19" fmla="*/ 13 h 146"/>
              <a:gd name="T20" fmla="*/ 2 w 33"/>
              <a:gd name="T21" fmla="*/ 7 h 146"/>
              <a:gd name="T22" fmla="*/ 4 w 33"/>
              <a:gd name="T23" fmla="*/ 5 h 146"/>
              <a:gd name="T24" fmla="*/ 8 w 33"/>
              <a:gd name="T25" fmla="*/ 2 h 146"/>
              <a:gd name="T26" fmla="*/ 12 w 33"/>
              <a:gd name="T27" fmla="*/ 0 h 146"/>
              <a:gd name="T28" fmla="*/ 15 w 33"/>
              <a:gd name="T29" fmla="*/ 0 h 146"/>
              <a:gd name="T30" fmla="*/ 23 w 33"/>
              <a:gd name="T31" fmla="*/ 2 h 146"/>
              <a:gd name="T32" fmla="*/ 29 w 33"/>
              <a:gd name="T33" fmla="*/ 5 h 146"/>
              <a:gd name="T34" fmla="*/ 31 w 33"/>
              <a:gd name="T35" fmla="*/ 11 h 146"/>
              <a:gd name="T36" fmla="*/ 33 w 33"/>
              <a:gd name="T37" fmla="*/ 17 h 146"/>
              <a:gd name="T38" fmla="*/ 33 w 33"/>
              <a:gd name="T39" fmla="*/ 23 h 146"/>
              <a:gd name="T40" fmla="*/ 31 w 33"/>
              <a:gd name="T41" fmla="*/ 28 h 146"/>
              <a:gd name="T42" fmla="*/ 31 w 33"/>
              <a:gd name="T43" fmla="*/ 36 h 146"/>
              <a:gd name="T44" fmla="*/ 29 w 33"/>
              <a:gd name="T45" fmla="*/ 47 h 146"/>
              <a:gd name="T46" fmla="*/ 23 w 33"/>
              <a:gd name="T47" fmla="*/ 68 h 146"/>
              <a:gd name="T48" fmla="*/ 21 w 33"/>
              <a:gd name="T49" fmla="*/ 81 h 146"/>
              <a:gd name="T50" fmla="*/ 19 w 33"/>
              <a:gd name="T51" fmla="*/ 97 h 146"/>
              <a:gd name="T52" fmla="*/ 15 w 33"/>
              <a:gd name="T53" fmla="*/ 114 h 146"/>
              <a:gd name="T54" fmla="*/ 23 w 33"/>
              <a:gd name="T55" fmla="*/ 114 h 146"/>
              <a:gd name="T56" fmla="*/ 29 w 33"/>
              <a:gd name="T57" fmla="*/ 117 h 146"/>
              <a:gd name="T58" fmla="*/ 31 w 33"/>
              <a:gd name="T59" fmla="*/ 123 h 146"/>
              <a:gd name="T60" fmla="*/ 33 w 33"/>
              <a:gd name="T61" fmla="*/ 129 h 146"/>
              <a:gd name="T62" fmla="*/ 31 w 33"/>
              <a:gd name="T63" fmla="*/ 136 h 146"/>
              <a:gd name="T64" fmla="*/ 29 w 33"/>
              <a:gd name="T65" fmla="*/ 140 h 146"/>
              <a:gd name="T66" fmla="*/ 23 w 33"/>
              <a:gd name="T67" fmla="*/ 144 h 146"/>
              <a:gd name="T68" fmla="*/ 15 w 33"/>
              <a:gd name="T69" fmla="*/ 146 h 146"/>
              <a:gd name="T70" fmla="*/ 10 w 33"/>
              <a:gd name="T71" fmla="*/ 144 h 146"/>
              <a:gd name="T72" fmla="*/ 4 w 33"/>
              <a:gd name="T73" fmla="*/ 140 h 146"/>
              <a:gd name="T74" fmla="*/ 0 w 33"/>
              <a:gd name="T75" fmla="*/ 136 h 146"/>
              <a:gd name="T76" fmla="*/ 0 w 33"/>
              <a:gd name="T77" fmla="*/ 129 h 146"/>
              <a:gd name="T78" fmla="*/ 0 w 33"/>
              <a:gd name="T79" fmla="*/ 123 h 146"/>
              <a:gd name="T80" fmla="*/ 4 w 33"/>
              <a:gd name="T81" fmla="*/ 117 h 146"/>
              <a:gd name="T82" fmla="*/ 10 w 33"/>
              <a:gd name="T83" fmla="*/ 114 h 146"/>
              <a:gd name="T84" fmla="*/ 15 w 33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146"/>
              <a:gd name="T131" fmla="*/ 33 w 33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146">
                <a:moveTo>
                  <a:pt x="19" y="97"/>
                </a:moveTo>
                <a:lnTo>
                  <a:pt x="15" y="97"/>
                </a:lnTo>
                <a:lnTo>
                  <a:pt x="14" y="89"/>
                </a:lnTo>
                <a:lnTo>
                  <a:pt x="12" y="79"/>
                </a:lnTo>
                <a:lnTo>
                  <a:pt x="10" y="68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23" y="2"/>
                </a:lnTo>
                <a:lnTo>
                  <a:pt x="29" y="5"/>
                </a:lnTo>
                <a:lnTo>
                  <a:pt x="31" y="11"/>
                </a:lnTo>
                <a:lnTo>
                  <a:pt x="33" y="17"/>
                </a:lnTo>
                <a:lnTo>
                  <a:pt x="33" y="23"/>
                </a:lnTo>
                <a:lnTo>
                  <a:pt x="31" y="28"/>
                </a:lnTo>
                <a:lnTo>
                  <a:pt x="31" y="36"/>
                </a:lnTo>
                <a:lnTo>
                  <a:pt x="29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9" y="117"/>
                </a:lnTo>
                <a:lnTo>
                  <a:pt x="31" y="123"/>
                </a:lnTo>
                <a:lnTo>
                  <a:pt x="33" y="129"/>
                </a:lnTo>
                <a:lnTo>
                  <a:pt x="31" y="136"/>
                </a:lnTo>
                <a:lnTo>
                  <a:pt x="29" y="140"/>
                </a:lnTo>
                <a:lnTo>
                  <a:pt x="23" y="144"/>
                </a:lnTo>
                <a:lnTo>
                  <a:pt x="15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1" name="Freeform 20"/>
          <p:cNvSpPr>
            <a:spLocks/>
          </p:cNvSpPr>
          <p:nvPr/>
        </p:nvSpPr>
        <p:spPr bwMode="auto">
          <a:xfrm>
            <a:off x="5681663" y="3781425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5 w 276"/>
              <a:gd name="T39" fmla="*/ 270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5" y="270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2" name="Freeform 21"/>
          <p:cNvSpPr>
            <a:spLocks/>
          </p:cNvSpPr>
          <p:nvPr/>
        </p:nvSpPr>
        <p:spPr bwMode="auto">
          <a:xfrm>
            <a:off x="5772150" y="3989388"/>
            <a:ext cx="34925" cy="269875"/>
          </a:xfrm>
          <a:custGeom>
            <a:avLst/>
            <a:gdLst>
              <a:gd name="T0" fmla="*/ 0 w 44"/>
              <a:gd name="T1" fmla="*/ 0 h 340"/>
              <a:gd name="T2" fmla="*/ 0 w 44"/>
              <a:gd name="T3" fmla="*/ 0 h 340"/>
              <a:gd name="T4" fmla="*/ 0 w 44"/>
              <a:gd name="T5" fmla="*/ 2 h 340"/>
              <a:gd name="T6" fmla="*/ 0 w 44"/>
              <a:gd name="T7" fmla="*/ 2 h 340"/>
              <a:gd name="T8" fmla="*/ 2 w 44"/>
              <a:gd name="T9" fmla="*/ 4 h 340"/>
              <a:gd name="T10" fmla="*/ 2 w 44"/>
              <a:gd name="T11" fmla="*/ 8 h 340"/>
              <a:gd name="T12" fmla="*/ 2 w 44"/>
              <a:gd name="T13" fmla="*/ 14 h 340"/>
              <a:gd name="T14" fmla="*/ 2 w 44"/>
              <a:gd name="T15" fmla="*/ 21 h 340"/>
              <a:gd name="T16" fmla="*/ 4 w 44"/>
              <a:gd name="T17" fmla="*/ 31 h 340"/>
              <a:gd name="T18" fmla="*/ 6 w 44"/>
              <a:gd name="T19" fmla="*/ 59 h 340"/>
              <a:gd name="T20" fmla="*/ 10 w 44"/>
              <a:gd name="T21" fmla="*/ 95 h 340"/>
              <a:gd name="T22" fmla="*/ 15 w 44"/>
              <a:gd name="T23" fmla="*/ 135 h 340"/>
              <a:gd name="T24" fmla="*/ 19 w 44"/>
              <a:gd name="T25" fmla="*/ 179 h 340"/>
              <a:gd name="T26" fmla="*/ 25 w 44"/>
              <a:gd name="T27" fmla="*/ 220 h 340"/>
              <a:gd name="T28" fmla="*/ 31 w 44"/>
              <a:gd name="T29" fmla="*/ 257 h 340"/>
              <a:gd name="T30" fmla="*/ 36 w 44"/>
              <a:gd name="T31" fmla="*/ 289 h 340"/>
              <a:gd name="T32" fmla="*/ 40 w 44"/>
              <a:gd name="T33" fmla="*/ 313 h 340"/>
              <a:gd name="T34" fmla="*/ 40 w 44"/>
              <a:gd name="T35" fmla="*/ 323 h 340"/>
              <a:gd name="T36" fmla="*/ 42 w 44"/>
              <a:gd name="T37" fmla="*/ 331 h 340"/>
              <a:gd name="T38" fmla="*/ 42 w 44"/>
              <a:gd name="T39" fmla="*/ 334 h 340"/>
              <a:gd name="T40" fmla="*/ 42 w 44"/>
              <a:gd name="T41" fmla="*/ 338 h 340"/>
              <a:gd name="T42" fmla="*/ 44 w 44"/>
              <a:gd name="T43" fmla="*/ 338 h 340"/>
              <a:gd name="T44" fmla="*/ 44 w 44"/>
              <a:gd name="T45" fmla="*/ 340 h 340"/>
              <a:gd name="T46" fmla="*/ 44 w 44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40"/>
              <a:gd name="T74" fmla="*/ 44 w 44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5" y="135"/>
                </a:lnTo>
                <a:lnTo>
                  <a:pt x="19" y="179"/>
                </a:lnTo>
                <a:lnTo>
                  <a:pt x="25" y="220"/>
                </a:lnTo>
                <a:lnTo>
                  <a:pt x="31" y="257"/>
                </a:lnTo>
                <a:lnTo>
                  <a:pt x="36" y="289"/>
                </a:lnTo>
                <a:lnTo>
                  <a:pt x="40" y="313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4" y="338"/>
                </a:lnTo>
                <a:lnTo>
                  <a:pt x="44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3" name="Freeform 22"/>
          <p:cNvSpPr>
            <a:spLocks/>
          </p:cNvSpPr>
          <p:nvPr/>
        </p:nvSpPr>
        <p:spPr bwMode="auto">
          <a:xfrm>
            <a:off x="5788025" y="4210050"/>
            <a:ext cx="23813" cy="49213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4" name="Freeform 23"/>
          <p:cNvSpPr>
            <a:spLocks noEditPoints="1"/>
          </p:cNvSpPr>
          <p:nvPr/>
        </p:nvSpPr>
        <p:spPr bwMode="auto">
          <a:xfrm>
            <a:off x="5738813" y="3862388"/>
            <a:ext cx="57150" cy="80962"/>
          </a:xfrm>
          <a:custGeom>
            <a:avLst/>
            <a:gdLst>
              <a:gd name="T0" fmla="*/ 46 w 73"/>
              <a:gd name="T1" fmla="*/ 61 h 100"/>
              <a:gd name="T2" fmla="*/ 42 w 73"/>
              <a:gd name="T3" fmla="*/ 64 h 100"/>
              <a:gd name="T4" fmla="*/ 38 w 73"/>
              <a:gd name="T5" fmla="*/ 66 h 100"/>
              <a:gd name="T6" fmla="*/ 33 w 73"/>
              <a:gd name="T7" fmla="*/ 68 h 100"/>
              <a:gd name="T8" fmla="*/ 27 w 73"/>
              <a:gd name="T9" fmla="*/ 70 h 100"/>
              <a:gd name="T10" fmla="*/ 19 w 73"/>
              <a:gd name="T11" fmla="*/ 68 h 100"/>
              <a:gd name="T12" fmla="*/ 12 w 73"/>
              <a:gd name="T13" fmla="*/ 64 h 100"/>
              <a:gd name="T14" fmla="*/ 8 w 73"/>
              <a:gd name="T15" fmla="*/ 59 h 100"/>
              <a:gd name="T16" fmla="*/ 4 w 73"/>
              <a:gd name="T17" fmla="*/ 51 h 100"/>
              <a:gd name="T18" fmla="*/ 2 w 73"/>
              <a:gd name="T19" fmla="*/ 45 h 100"/>
              <a:gd name="T20" fmla="*/ 0 w 73"/>
              <a:gd name="T21" fmla="*/ 38 h 100"/>
              <a:gd name="T22" fmla="*/ 2 w 73"/>
              <a:gd name="T23" fmla="*/ 26 h 100"/>
              <a:gd name="T24" fmla="*/ 6 w 73"/>
              <a:gd name="T25" fmla="*/ 17 h 100"/>
              <a:gd name="T26" fmla="*/ 10 w 73"/>
              <a:gd name="T27" fmla="*/ 11 h 100"/>
              <a:gd name="T28" fmla="*/ 14 w 73"/>
              <a:gd name="T29" fmla="*/ 7 h 100"/>
              <a:gd name="T30" fmla="*/ 18 w 73"/>
              <a:gd name="T31" fmla="*/ 4 h 100"/>
              <a:gd name="T32" fmla="*/ 25 w 73"/>
              <a:gd name="T33" fmla="*/ 0 h 100"/>
              <a:gd name="T34" fmla="*/ 35 w 73"/>
              <a:gd name="T35" fmla="*/ 0 h 100"/>
              <a:gd name="T36" fmla="*/ 40 w 73"/>
              <a:gd name="T37" fmla="*/ 0 h 100"/>
              <a:gd name="T38" fmla="*/ 44 w 73"/>
              <a:gd name="T39" fmla="*/ 0 h 100"/>
              <a:gd name="T40" fmla="*/ 50 w 73"/>
              <a:gd name="T41" fmla="*/ 2 h 100"/>
              <a:gd name="T42" fmla="*/ 54 w 73"/>
              <a:gd name="T43" fmla="*/ 5 h 100"/>
              <a:gd name="T44" fmla="*/ 65 w 73"/>
              <a:gd name="T45" fmla="*/ 0 h 100"/>
              <a:gd name="T46" fmla="*/ 67 w 73"/>
              <a:gd name="T47" fmla="*/ 0 h 100"/>
              <a:gd name="T48" fmla="*/ 67 w 73"/>
              <a:gd name="T49" fmla="*/ 85 h 100"/>
              <a:gd name="T50" fmla="*/ 67 w 73"/>
              <a:gd name="T51" fmla="*/ 91 h 100"/>
              <a:gd name="T52" fmla="*/ 67 w 73"/>
              <a:gd name="T53" fmla="*/ 95 h 100"/>
              <a:gd name="T54" fmla="*/ 71 w 73"/>
              <a:gd name="T55" fmla="*/ 97 h 100"/>
              <a:gd name="T56" fmla="*/ 73 w 73"/>
              <a:gd name="T57" fmla="*/ 98 h 100"/>
              <a:gd name="T58" fmla="*/ 73 w 73"/>
              <a:gd name="T59" fmla="*/ 100 h 100"/>
              <a:gd name="T60" fmla="*/ 37 w 73"/>
              <a:gd name="T61" fmla="*/ 100 h 100"/>
              <a:gd name="T62" fmla="*/ 37 w 73"/>
              <a:gd name="T63" fmla="*/ 98 h 100"/>
              <a:gd name="T64" fmla="*/ 40 w 73"/>
              <a:gd name="T65" fmla="*/ 97 h 100"/>
              <a:gd name="T66" fmla="*/ 44 w 73"/>
              <a:gd name="T67" fmla="*/ 97 h 100"/>
              <a:gd name="T68" fmla="*/ 44 w 73"/>
              <a:gd name="T69" fmla="*/ 95 h 100"/>
              <a:gd name="T70" fmla="*/ 46 w 73"/>
              <a:gd name="T71" fmla="*/ 95 h 100"/>
              <a:gd name="T72" fmla="*/ 46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6 w 73"/>
              <a:gd name="T85" fmla="*/ 15 h 100"/>
              <a:gd name="T86" fmla="*/ 46 w 73"/>
              <a:gd name="T87" fmla="*/ 11 h 100"/>
              <a:gd name="T88" fmla="*/ 44 w 73"/>
              <a:gd name="T89" fmla="*/ 7 h 100"/>
              <a:gd name="T90" fmla="*/ 40 w 73"/>
              <a:gd name="T91" fmla="*/ 5 h 100"/>
              <a:gd name="T92" fmla="*/ 38 w 73"/>
              <a:gd name="T93" fmla="*/ 4 h 100"/>
              <a:gd name="T94" fmla="*/ 37 w 73"/>
              <a:gd name="T95" fmla="*/ 4 h 100"/>
              <a:gd name="T96" fmla="*/ 31 w 73"/>
              <a:gd name="T97" fmla="*/ 5 h 100"/>
              <a:gd name="T98" fmla="*/ 27 w 73"/>
              <a:gd name="T99" fmla="*/ 9 h 100"/>
              <a:gd name="T100" fmla="*/ 25 w 73"/>
              <a:gd name="T101" fmla="*/ 13 h 100"/>
              <a:gd name="T102" fmla="*/ 23 w 73"/>
              <a:gd name="T103" fmla="*/ 19 h 100"/>
              <a:gd name="T104" fmla="*/ 21 w 73"/>
              <a:gd name="T105" fmla="*/ 26 h 100"/>
              <a:gd name="T106" fmla="*/ 21 w 73"/>
              <a:gd name="T107" fmla="*/ 36 h 100"/>
              <a:gd name="T108" fmla="*/ 21 w 73"/>
              <a:gd name="T109" fmla="*/ 45 h 100"/>
              <a:gd name="T110" fmla="*/ 23 w 73"/>
              <a:gd name="T111" fmla="*/ 53 h 100"/>
              <a:gd name="T112" fmla="*/ 25 w 73"/>
              <a:gd name="T113" fmla="*/ 57 h 100"/>
              <a:gd name="T114" fmla="*/ 29 w 73"/>
              <a:gd name="T115" fmla="*/ 61 h 100"/>
              <a:gd name="T116" fmla="*/ 33 w 73"/>
              <a:gd name="T117" fmla="*/ 62 h 100"/>
              <a:gd name="T118" fmla="*/ 37 w 73"/>
              <a:gd name="T119" fmla="*/ 61 h 100"/>
              <a:gd name="T120" fmla="*/ 40 w 73"/>
              <a:gd name="T121" fmla="*/ 61 h 100"/>
              <a:gd name="T122" fmla="*/ 44 w 73"/>
              <a:gd name="T123" fmla="*/ 57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2" y="64"/>
                </a:lnTo>
                <a:lnTo>
                  <a:pt x="38" y="66"/>
                </a:lnTo>
                <a:lnTo>
                  <a:pt x="33" y="68"/>
                </a:lnTo>
                <a:lnTo>
                  <a:pt x="27" y="70"/>
                </a:lnTo>
                <a:lnTo>
                  <a:pt x="19" y="68"/>
                </a:lnTo>
                <a:lnTo>
                  <a:pt x="12" y="64"/>
                </a:lnTo>
                <a:lnTo>
                  <a:pt x="8" y="59"/>
                </a:lnTo>
                <a:lnTo>
                  <a:pt x="4" y="51"/>
                </a:lnTo>
                <a:lnTo>
                  <a:pt x="2" y="45"/>
                </a:lnTo>
                <a:lnTo>
                  <a:pt x="0" y="38"/>
                </a:lnTo>
                <a:lnTo>
                  <a:pt x="2" y="26"/>
                </a:lnTo>
                <a:lnTo>
                  <a:pt x="6" y="17"/>
                </a:lnTo>
                <a:lnTo>
                  <a:pt x="10" y="11"/>
                </a:lnTo>
                <a:lnTo>
                  <a:pt x="14" y="7"/>
                </a:lnTo>
                <a:lnTo>
                  <a:pt x="18" y="4"/>
                </a:lnTo>
                <a:lnTo>
                  <a:pt x="25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50" y="2"/>
                </a:lnTo>
                <a:lnTo>
                  <a:pt x="54" y="5"/>
                </a:lnTo>
                <a:lnTo>
                  <a:pt x="65" y="0"/>
                </a:lnTo>
                <a:lnTo>
                  <a:pt x="67" y="0"/>
                </a:lnTo>
                <a:lnTo>
                  <a:pt x="67" y="85"/>
                </a:lnTo>
                <a:lnTo>
                  <a:pt x="67" y="91"/>
                </a:lnTo>
                <a:lnTo>
                  <a:pt x="67" y="95"/>
                </a:lnTo>
                <a:lnTo>
                  <a:pt x="71" y="97"/>
                </a:lnTo>
                <a:lnTo>
                  <a:pt x="73" y="98"/>
                </a:lnTo>
                <a:lnTo>
                  <a:pt x="73" y="100"/>
                </a:lnTo>
                <a:lnTo>
                  <a:pt x="37" y="100"/>
                </a:lnTo>
                <a:lnTo>
                  <a:pt x="37" y="98"/>
                </a:lnTo>
                <a:lnTo>
                  <a:pt x="40" y="97"/>
                </a:lnTo>
                <a:lnTo>
                  <a:pt x="44" y="97"/>
                </a:lnTo>
                <a:lnTo>
                  <a:pt x="44" y="95"/>
                </a:lnTo>
                <a:lnTo>
                  <a:pt x="46" y="95"/>
                </a:lnTo>
                <a:lnTo>
                  <a:pt x="46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6" y="15"/>
                </a:lnTo>
                <a:lnTo>
                  <a:pt x="46" y="11"/>
                </a:lnTo>
                <a:lnTo>
                  <a:pt x="44" y="7"/>
                </a:lnTo>
                <a:lnTo>
                  <a:pt x="40" y="5"/>
                </a:lnTo>
                <a:lnTo>
                  <a:pt x="38" y="4"/>
                </a:lnTo>
                <a:lnTo>
                  <a:pt x="37" y="4"/>
                </a:lnTo>
                <a:lnTo>
                  <a:pt x="31" y="5"/>
                </a:lnTo>
                <a:lnTo>
                  <a:pt x="27" y="9"/>
                </a:lnTo>
                <a:lnTo>
                  <a:pt x="25" y="13"/>
                </a:lnTo>
                <a:lnTo>
                  <a:pt x="23" y="19"/>
                </a:lnTo>
                <a:lnTo>
                  <a:pt x="21" y="26"/>
                </a:lnTo>
                <a:lnTo>
                  <a:pt x="21" y="36"/>
                </a:lnTo>
                <a:lnTo>
                  <a:pt x="21" y="45"/>
                </a:lnTo>
                <a:lnTo>
                  <a:pt x="23" y="53"/>
                </a:lnTo>
                <a:lnTo>
                  <a:pt x="25" y="57"/>
                </a:lnTo>
                <a:lnTo>
                  <a:pt x="29" y="61"/>
                </a:lnTo>
                <a:lnTo>
                  <a:pt x="33" y="62"/>
                </a:lnTo>
                <a:lnTo>
                  <a:pt x="37" y="61"/>
                </a:lnTo>
                <a:lnTo>
                  <a:pt x="40" y="61"/>
                </a:lnTo>
                <a:lnTo>
                  <a:pt x="44" y="57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5" name="Freeform 24"/>
          <p:cNvSpPr>
            <a:spLocks/>
          </p:cNvSpPr>
          <p:nvPr/>
        </p:nvSpPr>
        <p:spPr bwMode="auto">
          <a:xfrm>
            <a:off x="5795963" y="3911600"/>
            <a:ext cx="42862" cy="65088"/>
          </a:xfrm>
          <a:custGeom>
            <a:avLst/>
            <a:gdLst>
              <a:gd name="T0" fmla="*/ 49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2 w 53"/>
              <a:gd name="T9" fmla="*/ 53 h 81"/>
              <a:gd name="T10" fmla="*/ 28 w 53"/>
              <a:gd name="T11" fmla="*/ 45 h 81"/>
              <a:gd name="T12" fmla="*/ 32 w 53"/>
              <a:gd name="T13" fmla="*/ 37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3 w 53"/>
              <a:gd name="T29" fmla="*/ 22 h 81"/>
              <a:gd name="T30" fmla="*/ 1 w 53"/>
              <a:gd name="T31" fmla="*/ 22 h 81"/>
              <a:gd name="T32" fmla="*/ 3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1 h 81"/>
              <a:gd name="T40" fmla="*/ 26 w 53"/>
              <a:gd name="T41" fmla="*/ 0 h 81"/>
              <a:gd name="T42" fmla="*/ 32 w 53"/>
              <a:gd name="T43" fmla="*/ 1 h 81"/>
              <a:gd name="T44" fmla="*/ 38 w 53"/>
              <a:gd name="T45" fmla="*/ 3 h 81"/>
              <a:gd name="T46" fmla="*/ 43 w 53"/>
              <a:gd name="T47" fmla="*/ 7 h 81"/>
              <a:gd name="T48" fmla="*/ 45 w 53"/>
              <a:gd name="T49" fmla="*/ 11 h 81"/>
              <a:gd name="T50" fmla="*/ 49 w 53"/>
              <a:gd name="T51" fmla="*/ 15 h 81"/>
              <a:gd name="T52" fmla="*/ 49 w 53"/>
              <a:gd name="T53" fmla="*/ 20 h 81"/>
              <a:gd name="T54" fmla="*/ 47 w 53"/>
              <a:gd name="T55" fmla="*/ 28 h 81"/>
              <a:gd name="T56" fmla="*/ 45 w 53"/>
              <a:gd name="T57" fmla="*/ 36 h 81"/>
              <a:gd name="T58" fmla="*/ 41 w 53"/>
              <a:gd name="T59" fmla="*/ 41 h 81"/>
              <a:gd name="T60" fmla="*/ 36 w 53"/>
              <a:gd name="T61" fmla="*/ 49 h 81"/>
              <a:gd name="T62" fmla="*/ 28 w 53"/>
              <a:gd name="T63" fmla="*/ 56 h 81"/>
              <a:gd name="T64" fmla="*/ 19 w 53"/>
              <a:gd name="T65" fmla="*/ 66 h 81"/>
              <a:gd name="T66" fmla="*/ 36 w 53"/>
              <a:gd name="T67" fmla="*/ 66 h 81"/>
              <a:gd name="T68" fmla="*/ 41 w 53"/>
              <a:gd name="T69" fmla="*/ 66 h 81"/>
              <a:gd name="T70" fmla="*/ 43 w 53"/>
              <a:gd name="T71" fmla="*/ 66 h 81"/>
              <a:gd name="T72" fmla="*/ 45 w 53"/>
              <a:gd name="T73" fmla="*/ 66 h 81"/>
              <a:gd name="T74" fmla="*/ 47 w 53"/>
              <a:gd name="T75" fmla="*/ 64 h 81"/>
              <a:gd name="T76" fmla="*/ 49 w 53"/>
              <a:gd name="T77" fmla="*/ 62 h 81"/>
              <a:gd name="T78" fmla="*/ 51 w 53"/>
              <a:gd name="T79" fmla="*/ 58 h 81"/>
              <a:gd name="T80" fmla="*/ 53 w 53"/>
              <a:gd name="T81" fmla="*/ 58 h 81"/>
              <a:gd name="T82" fmla="*/ 49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9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2" y="53"/>
                </a:lnTo>
                <a:lnTo>
                  <a:pt x="28" y="45"/>
                </a:lnTo>
                <a:lnTo>
                  <a:pt x="32" y="37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3" y="22"/>
                </a:lnTo>
                <a:lnTo>
                  <a:pt x="1" y="22"/>
                </a:lnTo>
                <a:lnTo>
                  <a:pt x="3" y="15"/>
                </a:lnTo>
                <a:lnTo>
                  <a:pt x="7" y="9"/>
                </a:lnTo>
                <a:lnTo>
                  <a:pt x="11" y="5"/>
                </a:lnTo>
                <a:lnTo>
                  <a:pt x="19" y="1"/>
                </a:lnTo>
                <a:lnTo>
                  <a:pt x="26" y="0"/>
                </a:lnTo>
                <a:lnTo>
                  <a:pt x="32" y="1"/>
                </a:lnTo>
                <a:lnTo>
                  <a:pt x="38" y="3"/>
                </a:lnTo>
                <a:lnTo>
                  <a:pt x="43" y="7"/>
                </a:lnTo>
                <a:lnTo>
                  <a:pt x="45" y="11"/>
                </a:lnTo>
                <a:lnTo>
                  <a:pt x="49" y="15"/>
                </a:lnTo>
                <a:lnTo>
                  <a:pt x="49" y="20"/>
                </a:lnTo>
                <a:lnTo>
                  <a:pt x="47" y="28"/>
                </a:lnTo>
                <a:lnTo>
                  <a:pt x="45" y="36"/>
                </a:lnTo>
                <a:lnTo>
                  <a:pt x="41" y="41"/>
                </a:lnTo>
                <a:lnTo>
                  <a:pt x="36" y="49"/>
                </a:lnTo>
                <a:lnTo>
                  <a:pt x="28" y="56"/>
                </a:lnTo>
                <a:lnTo>
                  <a:pt x="19" y="66"/>
                </a:lnTo>
                <a:lnTo>
                  <a:pt x="36" y="66"/>
                </a:lnTo>
                <a:lnTo>
                  <a:pt x="41" y="66"/>
                </a:lnTo>
                <a:lnTo>
                  <a:pt x="43" y="66"/>
                </a:lnTo>
                <a:lnTo>
                  <a:pt x="45" y="66"/>
                </a:lnTo>
                <a:lnTo>
                  <a:pt x="47" y="64"/>
                </a:lnTo>
                <a:lnTo>
                  <a:pt x="49" y="62"/>
                </a:lnTo>
                <a:lnTo>
                  <a:pt x="51" y="58"/>
                </a:lnTo>
                <a:lnTo>
                  <a:pt x="53" y="58"/>
                </a:lnTo>
                <a:lnTo>
                  <a:pt x="49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6" name="Line 25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7" name="Line 26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8" name="Line 27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399" name="Line 28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0" name="Line 29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1" name="Line 30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2" name="Line 31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3" name="Line 32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4" name="Line 33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5" name="Line 34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6" name="Freeform 35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7" name="Freeform 36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8" name="Freeform 37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09" name="Freeform 38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0" name="Freeform 39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1" name="Freeform 40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2" name="Freeform 41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3" name="Freeform 42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4" name="Freeform 43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5" name="Freeform 44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6" name="Freeform 45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7" name="Freeform 46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8" name="Line 47"/>
          <p:cNvSpPr>
            <a:spLocks noChangeShapeType="1"/>
          </p:cNvSpPr>
          <p:nvPr/>
        </p:nvSpPr>
        <p:spPr bwMode="auto">
          <a:xfrm>
            <a:off x="1771650" y="4294188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19" name="Line 48"/>
          <p:cNvSpPr>
            <a:spLocks noChangeShapeType="1"/>
          </p:cNvSpPr>
          <p:nvPr/>
        </p:nvSpPr>
        <p:spPr bwMode="auto">
          <a:xfrm>
            <a:off x="1751013" y="4503738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0" name="Line 49"/>
          <p:cNvSpPr>
            <a:spLocks noChangeShapeType="1"/>
          </p:cNvSpPr>
          <p:nvPr/>
        </p:nvSpPr>
        <p:spPr bwMode="auto">
          <a:xfrm>
            <a:off x="19954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1" name="Line 50"/>
          <p:cNvSpPr>
            <a:spLocks noChangeShapeType="1"/>
          </p:cNvSpPr>
          <p:nvPr/>
        </p:nvSpPr>
        <p:spPr bwMode="auto">
          <a:xfrm>
            <a:off x="2286000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2" name="Line 51"/>
          <p:cNvSpPr>
            <a:spLocks noChangeShapeType="1"/>
          </p:cNvSpPr>
          <p:nvPr/>
        </p:nvSpPr>
        <p:spPr bwMode="auto">
          <a:xfrm>
            <a:off x="2568575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3" name="Line 52"/>
          <p:cNvSpPr>
            <a:spLocks noChangeShapeType="1"/>
          </p:cNvSpPr>
          <p:nvPr/>
        </p:nvSpPr>
        <p:spPr bwMode="auto">
          <a:xfrm>
            <a:off x="28590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4" name="Line 53"/>
          <p:cNvSpPr>
            <a:spLocks noChangeShapeType="1"/>
          </p:cNvSpPr>
          <p:nvPr/>
        </p:nvSpPr>
        <p:spPr bwMode="auto">
          <a:xfrm>
            <a:off x="31559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5" name="Line 54"/>
          <p:cNvSpPr>
            <a:spLocks noChangeShapeType="1"/>
          </p:cNvSpPr>
          <p:nvPr/>
        </p:nvSpPr>
        <p:spPr bwMode="auto">
          <a:xfrm>
            <a:off x="3446463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6" name="Line 55"/>
          <p:cNvSpPr>
            <a:spLocks noChangeShapeType="1"/>
          </p:cNvSpPr>
          <p:nvPr/>
        </p:nvSpPr>
        <p:spPr bwMode="auto">
          <a:xfrm>
            <a:off x="3729038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7" name="Line 56"/>
          <p:cNvSpPr>
            <a:spLocks noChangeShapeType="1"/>
          </p:cNvSpPr>
          <p:nvPr/>
        </p:nvSpPr>
        <p:spPr bwMode="auto">
          <a:xfrm>
            <a:off x="40195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8" name="Freeform 57"/>
          <p:cNvSpPr>
            <a:spLocks noEditPoints="1"/>
          </p:cNvSpPr>
          <p:nvPr/>
        </p:nvSpPr>
        <p:spPr bwMode="auto">
          <a:xfrm>
            <a:off x="2108200" y="4373563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0 h 145"/>
              <a:gd name="T6" fmla="*/ 55 w 103"/>
              <a:gd name="T7" fmla="*/ 46 h 145"/>
              <a:gd name="T8" fmla="*/ 65 w 103"/>
              <a:gd name="T9" fmla="*/ 44 h 145"/>
              <a:gd name="T10" fmla="*/ 74 w 103"/>
              <a:gd name="T11" fmla="*/ 46 h 145"/>
              <a:gd name="T12" fmla="*/ 84 w 103"/>
              <a:gd name="T13" fmla="*/ 50 h 145"/>
              <a:gd name="T14" fmla="*/ 89 w 103"/>
              <a:gd name="T15" fmla="*/ 55 h 145"/>
              <a:gd name="T16" fmla="*/ 93 w 103"/>
              <a:gd name="T17" fmla="*/ 59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101 w 103"/>
              <a:gd name="T29" fmla="*/ 110 h 145"/>
              <a:gd name="T30" fmla="*/ 97 w 103"/>
              <a:gd name="T31" fmla="*/ 118 h 145"/>
              <a:gd name="T32" fmla="*/ 91 w 103"/>
              <a:gd name="T33" fmla="*/ 126 h 145"/>
              <a:gd name="T34" fmla="*/ 85 w 103"/>
              <a:gd name="T35" fmla="*/ 133 h 145"/>
              <a:gd name="T36" fmla="*/ 80 w 103"/>
              <a:gd name="T37" fmla="*/ 137 h 145"/>
              <a:gd name="T38" fmla="*/ 72 w 103"/>
              <a:gd name="T39" fmla="*/ 141 h 145"/>
              <a:gd name="T40" fmla="*/ 65 w 103"/>
              <a:gd name="T41" fmla="*/ 143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39 h 145"/>
              <a:gd name="T50" fmla="*/ 30 w 103"/>
              <a:gd name="T51" fmla="*/ 135 h 145"/>
              <a:gd name="T52" fmla="*/ 13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5 h 145"/>
              <a:gd name="T60" fmla="*/ 10 w 103"/>
              <a:gd name="T61" fmla="*/ 12 h 145"/>
              <a:gd name="T62" fmla="*/ 8 w 103"/>
              <a:gd name="T63" fmla="*/ 8 h 145"/>
              <a:gd name="T64" fmla="*/ 6 w 103"/>
              <a:gd name="T65" fmla="*/ 6 h 145"/>
              <a:gd name="T66" fmla="*/ 4 w 103"/>
              <a:gd name="T67" fmla="*/ 6 h 145"/>
              <a:gd name="T68" fmla="*/ 0 w 103"/>
              <a:gd name="T69" fmla="*/ 4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5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0 h 145"/>
              <a:gd name="T82" fmla="*/ 40 w 103"/>
              <a:gd name="T83" fmla="*/ 124 h 145"/>
              <a:gd name="T84" fmla="*/ 40 w 103"/>
              <a:gd name="T85" fmla="*/ 129 h 145"/>
              <a:gd name="T86" fmla="*/ 44 w 103"/>
              <a:gd name="T87" fmla="*/ 133 h 145"/>
              <a:gd name="T88" fmla="*/ 49 w 103"/>
              <a:gd name="T89" fmla="*/ 137 h 145"/>
              <a:gd name="T90" fmla="*/ 55 w 103"/>
              <a:gd name="T91" fmla="*/ 137 h 145"/>
              <a:gd name="T92" fmla="*/ 61 w 103"/>
              <a:gd name="T93" fmla="*/ 137 h 145"/>
              <a:gd name="T94" fmla="*/ 65 w 103"/>
              <a:gd name="T95" fmla="*/ 135 h 145"/>
              <a:gd name="T96" fmla="*/ 68 w 103"/>
              <a:gd name="T97" fmla="*/ 129 h 145"/>
              <a:gd name="T98" fmla="*/ 70 w 103"/>
              <a:gd name="T99" fmla="*/ 124 h 145"/>
              <a:gd name="T100" fmla="*/ 72 w 103"/>
              <a:gd name="T101" fmla="*/ 110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2 h 145"/>
              <a:gd name="T108" fmla="*/ 70 w 103"/>
              <a:gd name="T109" fmla="*/ 67 h 145"/>
              <a:gd name="T110" fmla="*/ 68 w 103"/>
              <a:gd name="T111" fmla="*/ 61 h 145"/>
              <a:gd name="T112" fmla="*/ 65 w 103"/>
              <a:gd name="T113" fmla="*/ 59 h 145"/>
              <a:gd name="T114" fmla="*/ 61 w 103"/>
              <a:gd name="T115" fmla="*/ 55 h 145"/>
              <a:gd name="T116" fmla="*/ 57 w 103"/>
              <a:gd name="T117" fmla="*/ 55 h 145"/>
              <a:gd name="T118" fmla="*/ 49 w 103"/>
              <a:gd name="T119" fmla="*/ 57 h 145"/>
              <a:gd name="T120" fmla="*/ 44 w 103"/>
              <a:gd name="T121" fmla="*/ 59 h 145"/>
              <a:gd name="T122" fmla="*/ 38 w 103"/>
              <a:gd name="T123" fmla="*/ 65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0"/>
                </a:lnTo>
                <a:lnTo>
                  <a:pt x="55" y="46"/>
                </a:lnTo>
                <a:lnTo>
                  <a:pt x="65" y="44"/>
                </a:lnTo>
                <a:lnTo>
                  <a:pt x="74" y="46"/>
                </a:lnTo>
                <a:lnTo>
                  <a:pt x="84" y="50"/>
                </a:lnTo>
                <a:lnTo>
                  <a:pt x="89" y="55"/>
                </a:lnTo>
                <a:lnTo>
                  <a:pt x="93" y="59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101" y="110"/>
                </a:lnTo>
                <a:lnTo>
                  <a:pt x="97" y="118"/>
                </a:lnTo>
                <a:lnTo>
                  <a:pt x="91" y="126"/>
                </a:lnTo>
                <a:lnTo>
                  <a:pt x="85" y="133"/>
                </a:lnTo>
                <a:lnTo>
                  <a:pt x="80" y="137"/>
                </a:lnTo>
                <a:lnTo>
                  <a:pt x="72" y="141"/>
                </a:lnTo>
                <a:lnTo>
                  <a:pt x="65" y="143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39"/>
                </a:lnTo>
                <a:lnTo>
                  <a:pt x="30" y="135"/>
                </a:lnTo>
                <a:lnTo>
                  <a:pt x="13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5"/>
                </a:lnTo>
                <a:lnTo>
                  <a:pt x="10" y="12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5"/>
                </a:moveTo>
                <a:lnTo>
                  <a:pt x="38" y="109"/>
                </a:lnTo>
                <a:lnTo>
                  <a:pt x="38" y="116"/>
                </a:lnTo>
                <a:lnTo>
                  <a:pt x="38" y="120"/>
                </a:lnTo>
                <a:lnTo>
                  <a:pt x="40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7"/>
                </a:lnTo>
                <a:lnTo>
                  <a:pt x="55" y="137"/>
                </a:lnTo>
                <a:lnTo>
                  <a:pt x="61" y="137"/>
                </a:lnTo>
                <a:lnTo>
                  <a:pt x="65" y="135"/>
                </a:lnTo>
                <a:lnTo>
                  <a:pt x="68" y="129"/>
                </a:lnTo>
                <a:lnTo>
                  <a:pt x="70" y="124"/>
                </a:lnTo>
                <a:lnTo>
                  <a:pt x="72" y="110"/>
                </a:lnTo>
                <a:lnTo>
                  <a:pt x="74" y="91"/>
                </a:lnTo>
                <a:lnTo>
                  <a:pt x="74" y="82"/>
                </a:lnTo>
                <a:lnTo>
                  <a:pt x="72" y="72"/>
                </a:lnTo>
                <a:lnTo>
                  <a:pt x="70" y="67"/>
                </a:lnTo>
                <a:lnTo>
                  <a:pt x="68" y="61"/>
                </a:lnTo>
                <a:lnTo>
                  <a:pt x="65" y="59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29" name="Freeform 58"/>
          <p:cNvSpPr>
            <a:spLocks/>
          </p:cNvSpPr>
          <p:nvPr/>
        </p:nvSpPr>
        <p:spPr bwMode="auto">
          <a:xfrm>
            <a:off x="1733550" y="4292600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5 h 260"/>
              <a:gd name="T10" fmla="*/ 51 w 82"/>
              <a:gd name="T11" fmla="*/ 9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6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0 h 260"/>
              <a:gd name="T30" fmla="*/ 61 w 82"/>
              <a:gd name="T31" fmla="*/ 104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1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6 w 82"/>
              <a:gd name="T49" fmla="*/ 142 h 260"/>
              <a:gd name="T50" fmla="*/ 51 w 82"/>
              <a:gd name="T51" fmla="*/ 142 h 260"/>
              <a:gd name="T52" fmla="*/ 61 w 82"/>
              <a:gd name="T53" fmla="*/ 142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2 w 82"/>
              <a:gd name="T61" fmla="*/ 157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9 h 260"/>
              <a:gd name="T70" fmla="*/ 40 w 82"/>
              <a:gd name="T71" fmla="*/ 212 h 260"/>
              <a:gd name="T72" fmla="*/ 38 w 82"/>
              <a:gd name="T73" fmla="*/ 216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2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4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1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8 h 260"/>
              <a:gd name="T112" fmla="*/ 48 w 82"/>
              <a:gd name="T113" fmla="*/ 252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5"/>
                </a:lnTo>
                <a:lnTo>
                  <a:pt x="51" y="9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6"/>
                </a:lnTo>
                <a:lnTo>
                  <a:pt x="67" y="74"/>
                </a:lnTo>
                <a:lnTo>
                  <a:pt x="76" y="81"/>
                </a:lnTo>
                <a:lnTo>
                  <a:pt x="82" y="89"/>
                </a:lnTo>
                <a:lnTo>
                  <a:pt x="80" y="95"/>
                </a:lnTo>
                <a:lnTo>
                  <a:pt x="72" y="100"/>
                </a:lnTo>
                <a:lnTo>
                  <a:pt x="61" y="104"/>
                </a:lnTo>
                <a:lnTo>
                  <a:pt x="46" y="110"/>
                </a:lnTo>
                <a:lnTo>
                  <a:pt x="31" y="116"/>
                </a:lnTo>
                <a:lnTo>
                  <a:pt x="15" y="121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9" y="146"/>
                </a:lnTo>
                <a:lnTo>
                  <a:pt x="70" y="148"/>
                </a:lnTo>
                <a:lnTo>
                  <a:pt x="72" y="154"/>
                </a:lnTo>
                <a:lnTo>
                  <a:pt x="72" y="157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9"/>
                </a:lnTo>
                <a:lnTo>
                  <a:pt x="40" y="212"/>
                </a:lnTo>
                <a:lnTo>
                  <a:pt x="38" y="216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2"/>
                </a:lnTo>
                <a:lnTo>
                  <a:pt x="74" y="220"/>
                </a:lnTo>
                <a:lnTo>
                  <a:pt x="76" y="222"/>
                </a:lnTo>
                <a:lnTo>
                  <a:pt x="78" y="224"/>
                </a:lnTo>
                <a:lnTo>
                  <a:pt x="76" y="226"/>
                </a:lnTo>
                <a:lnTo>
                  <a:pt x="74" y="228"/>
                </a:lnTo>
                <a:lnTo>
                  <a:pt x="70" y="231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8"/>
                </a:lnTo>
                <a:lnTo>
                  <a:pt x="48" y="252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0" name="Freeform 59"/>
          <p:cNvSpPr>
            <a:spLocks/>
          </p:cNvSpPr>
          <p:nvPr/>
        </p:nvSpPr>
        <p:spPr bwMode="auto">
          <a:xfrm>
            <a:off x="4210050" y="4292600"/>
            <a:ext cx="61913" cy="211138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5 h 266"/>
              <a:gd name="T10" fmla="*/ 51 w 78"/>
              <a:gd name="T11" fmla="*/ 9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49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80 h 266"/>
              <a:gd name="T24" fmla="*/ 76 w 78"/>
              <a:gd name="T25" fmla="*/ 87 h 266"/>
              <a:gd name="T26" fmla="*/ 65 w 78"/>
              <a:gd name="T27" fmla="*/ 95 h 266"/>
              <a:gd name="T28" fmla="*/ 46 w 78"/>
              <a:gd name="T29" fmla="*/ 102 h 266"/>
              <a:gd name="T30" fmla="*/ 30 w 78"/>
              <a:gd name="T31" fmla="*/ 108 h 266"/>
              <a:gd name="T32" fmla="*/ 15 w 78"/>
              <a:gd name="T33" fmla="*/ 116 h 266"/>
              <a:gd name="T34" fmla="*/ 4 w 78"/>
              <a:gd name="T35" fmla="*/ 119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6 h 266"/>
              <a:gd name="T46" fmla="*/ 47 w 78"/>
              <a:gd name="T47" fmla="*/ 136 h 266"/>
              <a:gd name="T48" fmla="*/ 59 w 78"/>
              <a:gd name="T49" fmla="*/ 136 h 266"/>
              <a:gd name="T50" fmla="*/ 68 w 78"/>
              <a:gd name="T51" fmla="*/ 138 h 266"/>
              <a:gd name="T52" fmla="*/ 70 w 78"/>
              <a:gd name="T53" fmla="*/ 140 h 266"/>
              <a:gd name="T54" fmla="*/ 72 w 78"/>
              <a:gd name="T55" fmla="*/ 144 h 266"/>
              <a:gd name="T56" fmla="*/ 72 w 78"/>
              <a:gd name="T57" fmla="*/ 150 h 266"/>
              <a:gd name="T58" fmla="*/ 70 w 78"/>
              <a:gd name="T59" fmla="*/ 155 h 266"/>
              <a:gd name="T60" fmla="*/ 66 w 78"/>
              <a:gd name="T61" fmla="*/ 161 h 266"/>
              <a:gd name="T62" fmla="*/ 57 w 78"/>
              <a:gd name="T63" fmla="*/ 174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7 h 266"/>
              <a:gd name="T70" fmla="*/ 34 w 78"/>
              <a:gd name="T71" fmla="*/ 211 h 266"/>
              <a:gd name="T72" fmla="*/ 34 w 78"/>
              <a:gd name="T73" fmla="*/ 214 h 266"/>
              <a:gd name="T74" fmla="*/ 34 w 78"/>
              <a:gd name="T75" fmla="*/ 216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6 h 266"/>
              <a:gd name="T84" fmla="*/ 55 w 78"/>
              <a:gd name="T85" fmla="*/ 216 h 266"/>
              <a:gd name="T86" fmla="*/ 61 w 78"/>
              <a:gd name="T87" fmla="*/ 216 h 266"/>
              <a:gd name="T88" fmla="*/ 65 w 78"/>
              <a:gd name="T89" fmla="*/ 216 h 266"/>
              <a:gd name="T90" fmla="*/ 68 w 78"/>
              <a:gd name="T91" fmla="*/ 216 h 266"/>
              <a:gd name="T92" fmla="*/ 70 w 78"/>
              <a:gd name="T93" fmla="*/ 216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6" y="21"/>
                </a:lnTo>
                <a:lnTo>
                  <a:pt x="40" y="36"/>
                </a:lnTo>
                <a:lnTo>
                  <a:pt x="42" y="49"/>
                </a:lnTo>
                <a:lnTo>
                  <a:pt x="53" y="61"/>
                </a:lnTo>
                <a:lnTo>
                  <a:pt x="68" y="70"/>
                </a:lnTo>
                <a:lnTo>
                  <a:pt x="78" y="80"/>
                </a:lnTo>
                <a:lnTo>
                  <a:pt x="76" y="87"/>
                </a:lnTo>
                <a:lnTo>
                  <a:pt x="65" y="95"/>
                </a:lnTo>
                <a:lnTo>
                  <a:pt x="46" y="102"/>
                </a:lnTo>
                <a:lnTo>
                  <a:pt x="30" y="108"/>
                </a:lnTo>
                <a:lnTo>
                  <a:pt x="15" y="116"/>
                </a:lnTo>
                <a:lnTo>
                  <a:pt x="4" y="119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6"/>
                </a:lnTo>
                <a:lnTo>
                  <a:pt x="47" y="136"/>
                </a:lnTo>
                <a:lnTo>
                  <a:pt x="59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50"/>
                </a:lnTo>
                <a:lnTo>
                  <a:pt x="70" y="155"/>
                </a:lnTo>
                <a:lnTo>
                  <a:pt x="66" y="161"/>
                </a:lnTo>
                <a:lnTo>
                  <a:pt x="57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7"/>
                </a:lnTo>
                <a:lnTo>
                  <a:pt x="34" y="211"/>
                </a:lnTo>
                <a:lnTo>
                  <a:pt x="34" y="214"/>
                </a:lnTo>
                <a:lnTo>
                  <a:pt x="34" y="216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6"/>
                </a:lnTo>
                <a:lnTo>
                  <a:pt x="55" y="216"/>
                </a:lnTo>
                <a:lnTo>
                  <a:pt x="61" y="216"/>
                </a:lnTo>
                <a:lnTo>
                  <a:pt x="65" y="216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1" name="Freeform 60"/>
          <p:cNvSpPr>
            <a:spLocks noEditPoints="1"/>
          </p:cNvSpPr>
          <p:nvPr/>
        </p:nvSpPr>
        <p:spPr bwMode="auto">
          <a:xfrm>
            <a:off x="2386013" y="4408488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8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5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9 w 95"/>
              <a:gd name="T41" fmla="*/ 8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3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2" y="74"/>
                </a:lnTo>
                <a:lnTo>
                  <a:pt x="4" y="68"/>
                </a:lnTo>
                <a:lnTo>
                  <a:pt x="10" y="61"/>
                </a:lnTo>
                <a:lnTo>
                  <a:pt x="27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4" y="17"/>
                </a:lnTo>
                <a:lnTo>
                  <a:pt x="52" y="15"/>
                </a:lnTo>
                <a:lnTo>
                  <a:pt x="50" y="11"/>
                </a:lnTo>
                <a:lnTo>
                  <a:pt x="48" y="9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4" y="9"/>
                </a:lnTo>
                <a:lnTo>
                  <a:pt x="19" y="8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3"/>
                </a:lnTo>
                <a:lnTo>
                  <a:pt x="80" y="19"/>
                </a:lnTo>
                <a:lnTo>
                  <a:pt x="82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4" y="85"/>
                </a:lnTo>
                <a:lnTo>
                  <a:pt x="86" y="87"/>
                </a:lnTo>
                <a:lnTo>
                  <a:pt x="90" y="85"/>
                </a:lnTo>
                <a:lnTo>
                  <a:pt x="93" y="83"/>
                </a:lnTo>
                <a:lnTo>
                  <a:pt x="95" y="85"/>
                </a:lnTo>
                <a:lnTo>
                  <a:pt x="90" y="93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49"/>
                </a:lnTo>
                <a:lnTo>
                  <a:pt x="38" y="55"/>
                </a:lnTo>
                <a:lnTo>
                  <a:pt x="33" y="61"/>
                </a:lnTo>
                <a:lnTo>
                  <a:pt x="31" y="66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2" name="Freeform 61"/>
          <p:cNvSpPr>
            <a:spLocks noEditPoints="1"/>
          </p:cNvSpPr>
          <p:nvPr/>
        </p:nvSpPr>
        <p:spPr bwMode="auto">
          <a:xfrm>
            <a:off x="2684463" y="4408488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3" name="Freeform 62"/>
          <p:cNvSpPr>
            <a:spLocks noEditPoints="1"/>
          </p:cNvSpPr>
          <p:nvPr/>
        </p:nvSpPr>
        <p:spPr bwMode="auto">
          <a:xfrm>
            <a:off x="2967038" y="4408488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4" name="Freeform 63"/>
          <p:cNvSpPr>
            <a:spLocks noEditPoints="1"/>
          </p:cNvSpPr>
          <p:nvPr/>
        </p:nvSpPr>
        <p:spPr bwMode="auto">
          <a:xfrm>
            <a:off x="3268663" y="4371975"/>
            <a:ext cx="25400" cy="115888"/>
          </a:xfrm>
          <a:custGeom>
            <a:avLst/>
            <a:gdLst>
              <a:gd name="T0" fmla="*/ 19 w 32"/>
              <a:gd name="T1" fmla="*/ 97 h 147"/>
              <a:gd name="T2" fmla="*/ 15 w 32"/>
              <a:gd name="T3" fmla="*/ 97 h 147"/>
              <a:gd name="T4" fmla="*/ 15 w 32"/>
              <a:gd name="T5" fmla="*/ 90 h 147"/>
              <a:gd name="T6" fmla="*/ 13 w 32"/>
              <a:gd name="T7" fmla="*/ 80 h 147"/>
              <a:gd name="T8" fmla="*/ 10 w 32"/>
              <a:gd name="T9" fmla="*/ 69 h 147"/>
              <a:gd name="T10" fmla="*/ 4 w 32"/>
              <a:gd name="T11" fmla="*/ 46 h 147"/>
              <a:gd name="T12" fmla="*/ 2 w 32"/>
              <a:gd name="T13" fmla="*/ 35 h 147"/>
              <a:gd name="T14" fmla="*/ 0 w 32"/>
              <a:gd name="T15" fmla="*/ 25 h 147"/>
              <a:gd name="T16" fmla="*/ 0 w 32"/>
              <a:gd name="T17" fmla="*/ 17 h 147"/>
              <a:gd name="T18" fmla="*/ 0 w 32"/>
              <a:gd name="T19" fmla="*/ 12 h 147"/>
              <a:gd name="T20" fmla="*/ 2 w 32"/>
              <a:gd name="T21" fmla="*/ 8 h 147"/>
              <a:gd name="T22" fmla="*/ 4 w 32"/>
              <a:gd name="T23" fmla="*/ 4 h 147"/>
              <a:gd name="T24" fmla="*/ 8 w 32"/>
              <a:gd name="T25" fmla="*/ 2 h 147"/>
              <a:gd name="T26" fmla="*/ 12 w 32"/>
              <a:gd name="T27" fmla="*/ 0 h 147"/>
              <a:gd name="T28" fmla="*/ 17 w 32"/>
              <a:gd name="T29" fmla="*/ 0 h 147"/>
              <a:gd name="T30" fmla="*/ 23 w 32"/>
              <a:gd name="T31" fmla="*/ 0 h 147"/>
              <a:gd name="T32" fmla="*/ 29 w 32"/>
              <a:gd name="T33" fmla="*/ 4 h 147"/>
              <a:gd name="T34" fmla="*/ 32 w 32"/>
              <a:gd name="T35" fmla="*/ 10 h 147"/>
              <a:gd name="T36" fmla="*/ 32 w 32"/>
              <a:gd name="T37" fmla="*/ 17 h 147"/>
              <a:gd name="T38" fmla="*/ 32 w 32"/>
              <a:gd name="T39" fmla="*/ 21 h 147"/>
              <a:gd name="T40" fmla="*/ 32 w 32"/>
              <a:gd name="T41" fmla="*/ 29 h 147"/>
              <a:gd name="T42" fmla="*/ 31 w 32"/>
              <a:gd name="T43" fmla="*/ 36 h 147"/>
              <a:gd name="T44" fmla="*/ 29 w 32"/>
              <a:gd name="T45" fmla="*/ 46 h 147"/>
              <a:gd name="T46" fmla="*/ 23 w 32"/>
              <a:gd name="T47" fmla="*/ 69 h 147"/>
              <a:gd name="T48" fmla="*/ 21 w 32"/>
              <a:gd name="T49" fmla="*/ 82 h 147"/>
              <a:gd name="T50" fmla="*/ 19 w 32"/>
              <a:gd name="T51" fmla="*/ 97 h 147"/>
              <a:gd name="T52" fmla="*/ 17 w 32"/>
              <a:gd name="T53" fmla="*/ 112 h 147"/>
              <a:gd name="T54" fmla="*/ 23 w 32"/>
              <a:gd name="T55" fmla="*/ 114 h 147"/>
              <a:gd name="T56" fmla="*/ 29 w 32"/>
              <a:gd name="T57" fmla="*/ 118 h 147"/>
              <a:gd name="T58" fmla="*/ 32 w 32"/>
              <a:gd name="T59" fmla="*/ 124 h 147"/>
              <a:gd name="T60" fmla="*/ 32 w 32"/>
              <a:gd name="T61" fmla="*/ 129 h 147"/>
              <a:gd name="T62" fmla="*/ 32 w 32"/>
              <a:gd name="T63" fmla="*/ 135 h 147"/>
              <a:gd name="T64" fmla="*/ 29 w 32"/>
              <a:gd name="T65" fmla="*/ 141 h 147"/>
              <a:gd name="T66" fmla="*/ 23 w 32"/>
              <a:gd name="T67" fmla="*/ 145 h 147"/>
              <a:gd name="T68" fmla="*/ 17 w 32"/>
              <a:gd name="T69" fmla="*/ 147 h 147"/>
              <a:gd name="T70" fmla="*/ 10 w 32"/>
              <a:gd name="T71" fmla="*/ 145 h 147"/>
              <a:gd name="T72" fmla="*/ 4 w 32"/>
              <a:gd name="T73" fmla="*/ 141 h 147"/>
              <a:gd name="T74" fmla="*/ 0 w 32"/>
              <a:gd name="T75" fmla="*/ 135 h 147"/>
              <a:gd name="T76" fmla="*/ 0 w 32"/>
              <a:gd name="T77" fmla="*/ 129 h 147"/>
              <a:gd name="T78" fmla="*/ 0 w 32"/>
              <a:gd name="T79" fmla="*/ 124 h 147"/>
              <a:gd name="T80" fmla="*/ 4 w 32"/>
              <a:gd name="T81" fmla="*/ 118 h 147"/>
              <a:gd name="T82" fmla="*/ 10 w 32"/>
              <a:gd name="T83" fmla="*/ 114 h 147"/>
              <a:gd name="T84" fmla="*/ 17 w 32"/>
              <a:gd name="T85" fmla="*/ 112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7"/>
              <a:gd name="T131" fmla="*/ 32 w 32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7">
                <a:moveTo>
                  <a:pt x="19" y="97"/>
                </a:moveTo>
                <a:lnTo>
                  <a:pt x="15" y="97"/>
                </a:lnTo>
                <a:lnTo>
                  <a:pt x="15" y="90"/>
                </a:lnTo>
                <a:lnTo>
                  <a:pt x="13" y="80"/>
                </a:lnTo>
                <a:lnTo>
                  <a:pt x="10" y="69"/>
                </a:lnTo>
                <a:lnTo>
                  <a:pt x="4" y="46"/>
                </a:lnTo>
                <a:lnTo>
                  <a:pt x="2" y="35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10"/>
                </a:lnTo>
                <a:lnTo>
                  <a:pt x="32" y="17"/>
                </a:lnTo>
                <a:lnTo>
                  <a:pt x="32" y="21"/>
                </a:lnTo>
                <a:lnTo>
                  <a:pt x="32" y="29"/>
                </a:lnTo>
                <a:lnTo>
                  <a:pt x="31" y="36"/>
                </a:lnTo>
                <a:lnTo>
                  <a:pt x="29" y="46"/>
                </a:lnTo>
                <a:lnTo>
                  <a:pt x="23" y="69"/>
                </a:lnTo>
                <a:lnTo>
                  <a:pt x="21" y="82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8"/>
                </a:lnTo>
                <a:lnTo>
                  <a:pt x="32" y="124"/>
                </a:lnTo>
                <a:lnTo>
                  <a:pt x="32" y="129"/>
                </a:lnTo>
                <a:lnTo>
                  <a:pt x="32" y="135"/>
                </a:lnTo>
                <a:lnTo>
                  <a:pt x="29" y="141"/>
                </a:lnTo>
                <a:lnTo>
                  <a:pt x="23" y="145"/>
                </a:lnTo>
                <a:lnTo>
                  <a:pt x="17" y="147"/>
                </a:lnTo>
                <a:lnTo>
                  <a:pt x="10" y="145"/>
                </a:lnTo>
                <a:lnTo>
                  <a:pt x="4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5" name="Freeform 64"/>
          <p:cNvSpPr>
            <a:spLocks/>
          </p:cNvSpPr>
          <p:nvPr/>
        </p:nvSpPr>
        <p:spPr bwMode="auto">
          <a:xfrm>
            <a:off x="2732088" y="3800475"/>
            <a:ext cx="219075" cy="219075"/>
          </a:xfrm>
          <a:custGeom>
            <a:avLst/>
            <a:gdLst>
              <a:gd name="T0" fmla="*/ 276 w 276"/>
              <a:gd name="T1" fmla="*/ 137 h 275"/>
              <a:gd name="T2" fmla="*/ 272 w 276"/>
              <a:gd name="T3" fmla="*/ 101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9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1 h 275"/>
              <a:gd name="T24" fmla="*/ 0 w 276"/>
              <a:gd name="T25" fmla="*/ 137 h 275"/>
              <a:gd name="T26" fmla="*/ 6 w 276"/>
              <a:gd name="T27" fmla="*/ 175 h 275"/>
              <a:gd name="T28" fmla="*/ 19 w 276"/>
              <a:gd name="T29" fmla="*/ 207 h 275"/>
              <a:gd name="T30" fmla="*/ 40 w 276"/>
              <a:gd name="T31" fmla="*/ 235 h 275"/>
              <a:gd name="T32" fmla="*/ 69 w 276"/>
              <a:gd name="T33" fmla="*/ 256 h 275"/>
              <a:gd name="T34" fmla="*/ 101 w 276"/>
              <a:gd name="T35" fmla="*/ 270 h 275"/>
              <a:gd name="T36" fmla="*/ 139 w 276"/>
              <a:gd name="T37" fmla="*/ 275 h 275"/>
              <a:gd name="T38" fmla="*/ 175 w 276"/>
              <a:gd name="T39" fmla="*/ 270 h 275"/>
              <a:gd name="T40" fmla="*/ 207 w 276"/>
              <a:gd name="T41" fmla="*/ 256 h 275"/>
              <a:gd name="T42" fmla="*/ 236 w 276"/>
              <a:gd name="T43" fmla="*/ 235 h 275"/>
              <a:gd name="T44" fmla="*/ 257 w 276"/>
              <a:gd name="T45" fmla="*/ 207 h 275"/>
              <a:gd name="T46" fmla="*/ 272 w 276"/>
              <a:gd name="T47" fmla="*/ 175 h 275"/>
              <a:gd name="T48" fmla="*/ 276 w 276"/>
              <a:gd name="T49" fmla="*/ 137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7"/>
                </a:moveTo>
                <a:lnTo>
                  <a:pt x="272" y="101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9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1"/>
                </a:lnTo>
                <a:lnTo>
                  <a:pt x="0" y="137"/>
                </a:lnTo>
                <a:lnTo>
                  <a:pt x="6" y="175"/>
                </a:lnTo>
                <a:lnTo>
                  <a:pt x="19" y="207"/>
                </a:lnTo>
                <a:lnTo>
                  <a:pt x="40" y="235"/>
                </a:lnTo>
                <a:lnTo>
                  <a:pt x="69" y="256"/>
                </a:lnTo>
                <a:lnTo>
                  <a:pt x="101" y="270"/>
                </a:lnTo>
                <a:lnTo>
                  <a:pt x="139" y="275"/>
                </a:lnTo>
                <a:lnTo>
                  <a:pt x="175" y="270"/>
                </a:lnTo>
                <a:lnTo>
                  <a:pt x="207" y="256"/>
                </a:lnTo>
                <a:lnTo>
                  <a:pt x="236" y="235"/>
                </a:lnTo>
                <a:lnTo>
                  <a:pt x="257" y="207"/>
                </a:lnTo>
                <a:lnTo>
                  <a:pt x="272" y="175"/>
                </a:lnTo>
                <a:lnTo>
                  <a:pt x="276" y="1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6" name="Freeform 65"/>
          <p:cNvSpPr>
            <a:spLocks/>
          </p:cNvSpPr>
          <p:nvPr/>
        </p:nvSpPr>
        <p:spPr bwMode="auto">
          <a:xfrm>
            <a:off x="2824163" y="4008438"/>
            <a:ext cx="33337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0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0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3 w 42"/>
              <a:gd name="T23" fmla="*/ 135 h 340"/>
              <a:gd name="T24" fmla="*/ 19 w 42"/>
              <a:gd name="T25" fmla="*/ 178 h 340"/>
              <a:gd name="T26" fmla="*/ 25 w 42"/>
              <a:gd name="T27" fmla="*/ 218 h 340"/>
              <a:gd name="T28" fmla="*/ 28 w 42"/>
              <a:gd name="T29" fmla="*/ 256 h 340"/>
              <a:gd name="T30" fmla="*/ 34 w 42"/>
              <a:gd name="T31" fmla="*/ 288 h 340"/>
              <a:gd name="T32" fmla="*/ 38 w 42"/>
              <a:gd name="T33" fmla="*/ 313 h 340"/>
              <a:gd name="T34" fmla="*/ 40 w 42"/>
              <a:gd name="T35" fmla="*/ 323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6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3" y="135"/>
                </a:lnTo>
                <a:lnTo>
                  <a:pt x="19" y="178"/>
                </a:lnTo>
                <a:lnTo>
                  <a:pt x="25" y="218"/>
                </a:lnTo>
                <a:lnTo>
                  <a:pt x="28" y="256"/>
                </a:lnTo>
                <a:lnTo>
                  <a:pt x="34" y="288"/>
                </a:lnTo>
                <a:lnTo>
                  <a:pt x="38" y="313"/>
                </a:lnTo>
                <a:lnTo>
                  <a:pt x="40" y="323"/>
                </a:lnTo>
                <a:lnTo>
                  <a:pt x="40" y="330"/>
                </a:lnTo>
                <a:lnTo>
                  <a:pt x="42" y="334"/>
                </a:lnTo>
                <a:lnTo>
                  <a:pt x="42" y="336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7" name="Freeform 66"/>
          <p:cNvSpPr>
            <a:spLocks/>
          </p:cNvSpPr>
          <p:nvPr/>
        </p:nvSpPr>
        <p:spPr bwMode="auto">
          <a:xfrm>
            <a:off x="2838450" y="4229100"/>
            <a:ext cx="23813" cy="49213"/>
          </a:xfrm>
          <a:custGeom>
            <a:avLst/>
            <a:gdLst>
              <a:gd name="T0" fmla="*/ 30 w 30"/>
              <a:gd name="T1" fmla="*/ 0 h 63"/>
              <a:gd name="T2" fmla="*/ 25 w 30"/>
              <a:gd name="T3" fmla="*/ 63 h 63"/>
              <a:gd name="T4" fmla="*/ 0 w 30"/>
              <a:gd name="T5" fmla="*/ 4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5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8" name="Freeform 67"/>
          <p:cNvSpPr>
            <a:spLocks noEditPoints="1"/>
          </p:cNvSpPr>
          <p:nvPr/>
        </p:nvSpPr>
        <p:spPr bwMode="auto">
          <a:xfrm>
            <a:off x="2790825" y="3881438"/>
            <a:ext cx="57150" cy="80962"/>
          </a:xfrm>
          <a:custGeom>
            <a:avLst/>
            <a:gdLst>
              <a:gd name="T0" fmla="*/ 46 w 72"/>
              <a:gd name="T1" fmla="*/ 62 h 102"/>
              <a:gd name="T2" fmla="*/ 40 w 72"/>
              <a:gd name="T3" fmla="*/ 66 h 102"/>
              <a:gd name="T4" fmla="*/ 36 w 72"/>
              <a:gd name="T5" fmla="*/ 68 h 102"/>
              <a:gd name="T6" fmla="*/ 31 w 72"/>
              <a:gd name="T7" fmla="*/ 70 h 102"/>
              <a:gd name="T8" fmla="*/ 27 w 72"/>
              <a:gd name="T9" fmla="*/ 70 h 102"/>
              <a:gd name="T10" fmla="*/ 17 w 72"/>
              <a:gd name="T11" fmla="*/ 70 h 102"/>
              <a:gd name="T12" fmla="*/ 12 w 72"/>
              <a:gd name="T13" fmla="*/ 66 h 102"/>
              <a:gd name="T14" fmla="*/ 6 w 72"/>
              <a:gd name="T15" fmla="*/ 60 h 102"/>
              <a:gd name="T16" fmla="*/ 2 w 72"/>
              <a:gd name="T17" fmla="*/ 53 h 102"/>
              <a:gd name="T18" fmla="*/ 0 w 72"/>
              <a:gd name="T19" fmla="*/ 47 h 102"/>
              <a:gd name="T20" fmla="*/ 0 w 72"/>
              <a:gd name="T21" fmla="*/ 38 h 102"/>
              <a:gd name="T22" fmla="*/ 0 w 72"/>
              <a:gd name="T23" fmla="*/ 28 h 102"/>
              <a:gd name="T24" fmla="*/ 4 w 72"/>
              <a:gd name="T25" fmla="*/ 19 h 102"/>
              <a:gd name="T26" fmla="*/ 8 w 72"/>
              <a:gd name="T27" fmla="*/ 13 h 102"/>
              <a:gd name="T28" fmla="*/ 12 w 72"/>
              <a:gd name="T29" fmla="*/ 9 h 102"/>
              <a:gd name="T30" fmla="*/ 17 w 72"/>
              <a:gd name="T31" fmla="*/ 5 h 102"/>
              <a:gd name="T32" fmla="*/ 25 w 72"/>
              <a:gd name="T33" fmla="*/ 1 h 102"/>
              <a:gd name="T34" fmla="*/ 33 w 72"/>
              <a:gd name="T35" fmla="*/ 0 h 102"/>
              <a:gd name="T36" fmla="*/ 38 w 72"/>
              <a:gd name="T37" fmla="*/ 1 h 102"/>
              <a:gd name="T38" fmla="*/ 44 w 72"/>
              <a:gd name="T39" fmla="*/ 1 h 102"/>
              <a:gd name="T40" fmla="*/ 48 w 72"/>
              <a:gd name="T41" fmla="*/ 3 h 102"/>
              <a:gd name="T42" fmla="*/ 52 w 72"/>
              <a:gd name="T43" fmla="*/ 7 h 102"/>
              <a:gd name="T44" fmla="*/ 63 w 72"/>
              <a:gd name="T45" fmla="*/ 0 h 102"/>
              <a:gd name="T46" fmla="*/ 65 w 72"/>
              <a:gd name="T47" fmla="*/ 0 h 102"/>
              <a:gd name="T48" fmla="*/ 65 w 72"/>
              <a:gd name="T49" fmla="*/ 87 h 102"/>
              <a:gd name="T50" fmla="*/ 65 w 72"/>
              <a:gd name="T51" fmla="*/ 93 h 102"/>
              <a:gd name="T52" fmla="*/ 67 w 72"/>
              <a:gd name="T53" fmla="*/ 96 h 102"/>
              <a:gd name="T54" fmla="*/ 69 w 72"/>
              <a:gd name="T55" fmla="*/ 98 h 102"/>
              <a:gd name="T56" fmla="*/ 72 w 72"/>
              <a:gd name="T57" fmla="*/ 98 h 102"/>
              <a:gd name="T58" fmla="*/ 72 w 72"/>
              <a:gd name="T59" fmla="*/ 102 h 102"/>
              <a:gd name="T60" fmla="*/ 36 w 72"/>
              <a:gd name="T61" fmla="*/ 102 h 102"/>
              <a:gd name="T62" fmla="*/ 36 w 72"/>
              <a:gd name="T63" fmla="*/ 98 h 102"/>
              <a:gd name="T64" fmla="*/ 40 w 72"/>
              <a:gd name="T65" fmla="*/ 98 h 102"/>
              <a:gd name="T66" fmla="*/ 42 w 72"/>
              <a:gd name="T67" fmla="*/ 98 h 102"/>
              <a:gd name="T68" fmla="*/ 44 w 72"/>
              <a:gd name="T69" fmla="*/ 96 h 102"/>
              <a:gd name="T70" fmla="*/ 44 w 72"/>
              <a:gd name="T71" fmla="*/ 96 h 102"/>
              <a:gd name="T72" fmla="*/ 44 w 72"/>
              <a:gd name="T73" fmla="*/ 93 h 102"/>
              <a:gd name="T74" fmla="*/ 46 w 72"/>
              <a:gd name="T75" fmla="*/ 89 h 102"/>
              <a:gd name="T76" fmla="*/ 46 w 72"/>
              <a:gd name="T77" fmla="*/ 62 h 102"/>
              <a:gd name="T78" fmla="*/ 46 w 72"/>
              <a:gd name="T79" fmla="*/ 55 h 102"/>
              <a:gd name="T80" fmla="*/ 46 w 72"/>
              <a:gd name="T81" fmla="*/ 28 h 102"/>
              <a:gd name="T82" fmla="*/ 44 w 72"/>
              <a:gd name="T83" fmla="*/ 20 h 102"/>
              <a:gd name="T84" fmla="*/ 44 w 72"/>
              <a:gd name="T85" fmla="*/ 17 h 102"/>
              <a:gd name="T86" fmla="*/ 44 w 72"/>
              <a:gd name="T87" fmla="*/ 13 h 102"/>
              <a:gd name="T88" fmla="*/ 42 w 72"/>
              <a:gd name="T89" fmla="*/ 9 h 102"/>
              <a:gd name="T90" fmla="*/ 38 w 72"/>
              <a:gd name="T91" fmla="*/ 7 h 102"/>
              <a:gd name="T92" fmla="*/ 36 w 72"/>
              <a:gd name="T93" fmla="*/ 5 h 102"/>
              <a:gd name="T94" fmla="*/ 34 w 72"/>
              <a:gd name="T95" fmla="*/ 5 h 102"/>
              <a:gd name="T96" fmla="*/ 29 w 72"/>
              <a:gd name="T97" fmla="*/ 5 h 102"/>
              <a:gd name="T98" fmla="*/ 25 w 72"/>
              <a:gd name="T99" fmla="*/ 9 h 102"/>
              <a:gd name="T100" fmla="*/ 23 w 72"/>
              <a:gd name="T101" fmla="*/ 15 h 102"/>
              <a:gd name="T102" fmla="*/ 21 w 72"/>
              <a:gd name="T103" fmla="*/ 20 h 102"/>
              <a:gd name="T104" fmla="*/ 21 w 72"/>
              <a:gd name="T105" fmla="*/ 28 h 102"/>
              <a:gd name="T106" fmla="*/ 19 w 72"/>
              <a:gd name="T107" fmla="*/ 38 h 102"/>
              <a:gd name="T108" fmla="*/ 21 w 72"/>
              <a:gd name="T109" fmla="*/ 47 h 102"/>
              <a:gd name="T110" fmla="*/ 21 w 72"/>
              <a:gd name="T111" fmla="*/ 53 h 102"/>
              <a:gd name="T112" fmla="*/ 25 w 72"/>
              <a:gd name="T113" fmla="*/ 58 h 102"/>
              <a:gd name="T114" fmla="*/ 27 w 72"/>
              <a:gd name="T115" fmla="*/ 62 h 102"/>
              <a:gd name="T116" fmla="*/ 33 w 72"/>
              <a:gd name="T117" fmla="*/ 62 h 102"/>
              <a:gd name="T118" fmla="*/ 34 w 72"/>
              <a:gd name="T119" fmla="*/ 62 h 102"/>
              <a:gd name="T120" fmla="*/ 38 w 72"/>
              <a:gd name="T121" fmla="*/ 60 h 102"/>
              <a:gd name="T122" fmla="*/ 42 w 72"/>
              <a:gd name="T123" fmla="*/ 58 h 102"/>
              <a:gd name="T124" fmla="*/ 46 w 72"/>
              <a:gd name="T125" fmla="*/ 55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2"/>
              <a:gd name="T191" fmla="*/ 72 w 72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2">
                <a:moveTo>
                  <a:pt x="46" y="62"/>
                </a:moveTo>
                <a:lnTo>
                  <a:pt x="40" y="66"/>
                </a:lnTo>
                <a:lnTo>
                  <a:pt x="36" y="68"/>
                </a:lnTo>
                <a:lnTo>
                  <a:pt x="31" y="70"/>
                </a:lnTo>
                <a:lnTo>
                  <a:pt x="27" y="70"/>
                </a:lnTo>
                <a:lnTo>
                  <a:pt x="17" y="70"/>
                </a:lnTo>
                <a:lnTo>
                  <a:pt x="12" y="66"/>
                </a:lnTo>
                <a:lnTo>
                  <a:pt x="6" y="60"/>
                </a:lnTo>
                <a:lnTo>
                  <a:pt x="2" y="53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9"/>
                </a:lnTo>
                <a:lnTo>
                  <a:pt x="17" y="5"/>
                </a:lnTo>
                <a:lnTo>
                  <a:pt x="25" y="1"/>
                </a:lnTo>
                <a:lnTo>
                  <a:pt x="33" y="0"/>
                </a:lnTo>
                <a:lnTo>
                  <a:pt x="38" y="1"/>
                </a:lnTo>
                <a:lnTo>
                  <a:pt x="44" y="1"/>
                </a:lnTo>
                <a:lnTo>
                  <a:pt x="48" y="3"/>
                </a:lnTo>
                <a:lnTo>
                  <a:pt x="52" y="7"/>
                </a:lnTo>
                <a:lnTo>
                  <a:pt x="63" y="0"/>
                </a:lnTo>
                <a:lnTo>
                  <a:pt x="65" y="0"/>
                </a:lnTo>
                <a:lnTo>
                  <a:pt x="65" y="87"/>
                </a:lnTo>
                <a:lnTo>
                  <a:pt x="65" y="93"/>
                </a:lnTo>
                <a:lnTo>
                  <a:pt x="67" y="96"/>
                </a:lnTo>
                <a:lnTo>
                  <a:pt x="69" y="98"/>
                </a:lnTo>
                <a:lnTo>
                  <a:pt x="72" y="98"/>
                </a:lnTo>
                <a:lnTo>
                  <a:pt x="72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2" y="98"/>
                </a:lnTo>
                <a:lnTo>
                  <a:pt x="44" y="96"/>
                </a:lnTo>
                <a:lnTo>
                  <a:pt x="44" y="93"/>
                </a:lnTo>
                <a:lnTo>
                  <a:pt x="46" y="89"/>
                </a:lnTo>
                <a:lnTo>
                  <a:pt x="46" y="62"/>
                </a:lnTo>
                <a:close/>
                <a:moveTo>
                  <a:pt x="46" y="55"/>
                </a:moveTo>
                <a:lnTo>
                  <a:pt x="46" y="28"/>
                </a:lnTo>
                <a:lnTo>
                  <a:pt x="44" y="20"/>
                </a:lnTo>
                <a:lnTo>
                  <a:pt x="44" y="17"/>
                </a:lnTo>
                <a:lnTo>
                  <a:pt x="44" y="13"/>
                </a:lnTo>
                <a:lnTo>
                  <a:pt x="42" y="9"/>
                </a:lnTo>
                <a:lnTo>
                  <a:pt x="38" y="7"/>
                </a:lnTo>
                <a:lnTo>
                  <a:pt x="36" y="5"/>
                </a:lnTo>
                <a:lnTo>
                  <a:pt x="34" y="5"/>
                </a:lnTo>
                <a:lnTo>
                  <a:pt x="29" y="5"/>
                </a:lnTo>
                <a:lnTo>
                  <a:pt x="25" y="9"/>
                </a:lnTo>
                <a:lnTo>
                  <a:pt x="23" y="15"/>
                </a:lnTo>
                <a:lnTo>
                  <a:pt x="21" y="20"/>
                </a:lnTo>
                <a:lnTo>
                  <a:pt x="21" y="28"/>
                </a:lnTo>
                <a:lnTo>
                  <a:pt x="19" y="38"/>
                </a:lnTo>
                <a:lnTo>
                  <a:pt x="21" y="47"/>
                </a:lnTo>
                <a:lnTo>
                  <a:pt x="21" y="53"/>
                </a:lnTo>
                <a:lnTo>
                  <a:pt x="25" y="58"/>
                </a:lnTo>
                <a:lnTo>
                  <a:pt x="27" y="62"/>
                </a:lnTo>
                <a:lnTo>
                  <a:pt x="33" y="62"/>
                </a:lnTo>
                <a:lnTo>
                  <a:pt x="34" y="62"/>
                </a:lnTo>
                <a:lnTo>
                  <a:pt x="38" y="60"/>
                </a:lnTo>
                <a:lnTo>
                  <a:pt x="42" y="58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9" name="Freeform 68"/>
          <p:cNvSpPr>
            <a:spLocks/>
          </p:cNvSpPr>
          <p:nvPr/>
        </p:nvSpPr>
        <p:spPr bwMode="auto">
          <a:xfrm>
            <a:off x="2847975" y="3930650"/>
            <a:ext cx="41275" cy="65088"/>
          </a:xfrm>
          <a:custGeom>
            <a:avLst/>
            <a:gdLst>
              <a:gd name="T0" fmla="*/ 14 w 52"/>
              <a:gd name="T1" fmla="*/ 38 h 82"/>
              <a:gd name="T2" fmla="*/ 25 w 52"/>
              <a:gd name="T3" fmla="*/ 34 h 82"/>
              <a:gd name="T4" fmla="*/ 29 w 52"/>
              <a:gd name="T5" fmla="*/ 29 h 82"/>
              <a:gd name="T6" fmla="*/ 31 w 52"/>
              <a:gd name="T7" fmla="*/ 21 h 82"/>
              <a:gd name="T8" fmla="*/ 27 w 52"/>
              <a:gd name="T9" fmla="*/ 13 h 82"/>
              <a:gd name="T10" fmla="*/ 17 w 52"/>
              <a:gd name="T11" fmla="*/ 10 h 82"/>
              <a:gd name="T12" fmla="*/ 8 w 52"/>
              <a:gd name="T13" fmla="*/ 13 h 82"/>
              <a:gd name="T14" fmla="*/ 2 w 52"/>
              <a:gd name="T15" fmla="*/ 17 h 82"/>
              <a:gd name="T16" fmla="*/ 14 w 52"/>
              <a:gd name="T17" fmla="*/ 4 h 82"/>
              <a:gd name="T18" fmla="*/ 29 w 52"/>
              <a:gd name="T19" fmla="*/ 0 h 82"/>
              <a:gd name="T20" fmla="*/ 38 w 52"/>
              <a:gd name="T21" fmla="*/ 2 h 82"/>
              <a:gd name="T22" fmla="*/ 46 w 52"/>
              <a:gd name="T23" fmla="*/ 10 h 82"/>
              <a:gd name="T24" fmla="*/ 48 w 52"/>
              <a:gd name="T25" fmla="*/ 19 h 82"/>
              <a:gd name="T26" fmla="*/ 40 w 52"/>
              <a:gd name="T27" fmla="*/ 27 h 82"/>
              <a:gd name="T28" fmla="*/ 42 w 52"/>
              <a:gd name="T29" fmla="*/ 34 h 82"/>
              <a:gd name="T30" fmla="*/ 52 w 52"/>
              <a:gd name="T31" fmla="*/ 44 h 82"/>
              <a:gd name="T32" fmla="*/ 52 w 52"/>
              <a:gd name="T33" fmla="*/ 59 h 82"/>
              <a:gd name="T34" fmla="*/ 42 w 52"/>
              <a:gd name="T35" fmla="*/ 74 h 82"/>
              <a:gd name="T36" fmla="*/ 27 w 52"/>
              <a:gd name="T37" fmla="*/ 82 h 82"/>
              <a:gd name="T38" fmla="*/ 12 w 52"/>
              <a:gd name="T39" fmla="*/ 82 h 82"/>
              <a:gd name="T40" fmla="*/ 2 w 52"/>
              <a:gd name="T41" fmla="*/ 78 h 82"/>
              <a:gd name="T42" fmla="*/ 0 w 52"/>
              <a:gd name="T43" fmla="*/ 72 h 82"/>
              <a:gd name="T44" fmla="*/ 2 w 52"/>
              <a:gd name="T45" fmla="*/ 67 h 82"/>
              <a:gd name="T46" fmla="*/ 6 w 52"/>
              <a:gd name="T47" fmla="*/ 65 h 82"/>
              <a:gd name="T48" fmla="*/ 10 w 52"/>
              <a:gd name="T49" fmla="*/ 65 h 82"/>
              <a:gd name="T50" fmla="*/ 14 w 52"/>
              <a:gd name="T51" fmla="*/ 67 h 82"/>
              <a:gd name="T52" fmla="*/ 21 w 52"/>
              <a:gd name="T53" fmla="*/ 72 h 82"/>
              <a:gd name="T54" fmla="*/ 31 w 52"/>
              <a:gd name="T55" fmla="*/ 72 h 82"/>
              <a:gd name="T56" fmla="*/ 38 w 52"/>
              <a:gd name="T57" fmla="*/ 67 h 82"/>
              <a:gd name="T58" fmla="*/ 36 w 52"/>
              <a:gd name="T59" fmla="*/ 55 h 82"/>
              <a:gd name="T60" fmla="*/ 27 w 52"/>
              <a:gd name="T61" fmla="*/ 44 h 82"/>
              <a:gd name="T62" fmla="*/ 14 w 52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82"/>
              <a:gd name="T98" fmla="*/ 52 w 52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82">
                <a:moveTo>
                  <a:pt x="14" y="38"/>
                </a:moveTo>
                <a:lnTo>
                  <a:pt x="14" y="38"/>
                </a:lnTo>
                <a:lnTo>
                  <a:pt x="21" y="36"/>
                </a:lnTo>
                <a:lnTo>
                  <a:pt x="25" y="34"/>
                </a:lnTo>
                <a:lnTo>
                  <a:pt x="27" y="32"/>
                </a:lnTo>
                <a:lnTo>
                  <a:pt x="29" y="29"/>
                </a:lnTo>
                <a:lnTo>
                  <a:pt x="31" y="25"/>
                </a:lnTo>
                <a:lnTo>
                  <a:pt x="31" y="21"/>
                </a:lnTo>
                <a:lnTo>
                  <a:pt x="29" y="17"/>
                </a:lnTo>
                <a:lnTo>
                  <a:pt x="27" y="13"/>
                </a:lnTo>
                <a:lnTo>
                  <a:pt x="23" y="10"/>
                </a:lnTo>
                <a:lnTo>
                  <a:pt x="17" y="10"/>
                </a:lnTo>
                <a:lnTo>
                  <a:pt x="12" y="10"/>
                </a:lnTo>
                <a:lnTo>
                  <a:pt x="8" y="13"/>
                </a:lnTo>
                <a:lnTo>
                  <a:pt x="4" y="17"/>
                </a:lnTo>
                <a:lnTo>
                  <a:pt x="2" y="17"/>
                </a:lnTo>
                <a:lnTo>
                  <a:pt x="8" y="10"/>
                </a:lnTo>
                <a:lnTo>
                  <a:pt x="14" y="4"/>
                </a:lnTo>
                <a:lnTo>
                  <a:pt x="21" y="2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6"/>
                </a:lnTo>
                <a:lnTo>
                  <a:pt x="46" y="10"/>
                </a:lnTo>
                <a:lnTo>
                  <a:pt x="48" y="15"/>
                </a:lnTo>
                <a:lnTo>
                  <a:pt x="48" y="19"/>
                </a:lnTo>
                <a:lnTo>
                  <a:pt x="46" y="23"/>
                </a:lnTo>
                <a:lnTo>
                  <a:pt x="40" y="27"/>
                </a:lnTo>
                <a:lnTo>
                  <a:pt x="35" y="31"/>
                </a:lnTo>
                <a:lnTo>
                  <a:pt x="42" y="34"/>
                </a:lnTo>
                <a:lnTo>
                  <a:pt x="48" y="38"/>
                </a:lnTo>
                <a:lnTo>
                  <a:pt x="52" y="44"/>
                </a:lnTo>
                <a:lnTo>
                  <a:pt x="52" y="51"/>
                </a:lnTo>
                <a:lnTo>
                  <a:pt x="52" y="59"/>
                </a:lnTo>
                <a:lnTo>
                  <a:pt x="48" y="67"/>
                </a:lnTo>
                <a:lnTo>
                  <a:pt x="42" y="74"/>
                </a:lnTo>
                <a:lnTo>
                  <a:pt x="36" y="78"/>
                </a:lnTo>
                <a:lnTo>
                  <a:pt x="27" y="82"/>
                </a:lnTo>
                <a:lnTo>
                  <a:pt x="17" y="82"/>
                </a:lnTo>
                <a:lnTo>
                  <a:pt x="12" y="82"/>
                </a:lnTo>
                <a:lnTo>
                  <a:pt x="6" y="82"/>
                </a:lnTo>
                <a:lnTo>
                  <a:pt x="2" y="78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2" y="67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0" y="65"/>
                </a:lnTo>
                <a:lnTo>
                  <a:pt x="12" y="65"/>
                </a:lnTo>
                <a:lnTo>
                  <a:pt x="14" y="67"/>
                </a:lnTo>
                <a:lnTo>
                  <a:pt x="17" y="70"/>
                </a:lnTo>
                <a:lnTo>
                  <a:pt x="21" y="72"/>
                </a:lnTo>
                <a:lnTo>
                  <a:pt x="27" y="74"/>
                </a:lnTo>
                <a:lnTo>
                  <a:pt x="31" y="72"/>
                </a:lnTo>
                <a:lnTo>
                  <a:pt x="35" y="70"/>
                </a:lnTo>
                <a:lnTo>
                  <a:pt x="38" y="67"/>
                </a:lnTo>
                <a:lnTo>
                  <a:pt x="38" y="63"/>
                </a:lnTo>
                <a:lnTo>
                  <a:pt x="36" y="55"/>
                </a:lnTo>
                <a:lnTo>
                  <a:pt x="33" y="48"/>
                </a:lnTo>
                <a:lnTo>
                  <a:pt x="27" y="44"/>
                </a:lnTo>
                <a:lnTo>
                  <a:pt x="21" y="42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0" name="Line 69"/>
          <p:cNvSpPr>
            <a:spLocks noChangeShapeType="1"/>
          </p:cNvSpPr>
          <p:nvPr/>
        </p:nvSpPr>
        <p:spPr bwMode="auto">
          <a:xfrm flipH="1" flipV="1">
            <a:off x="2659063" y="3889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1" name="Freeform 70"/>
          <p:cNvSpPr>
            <a:spLocks/>
          </p:cNvSpPr>
          <p:nvPr/>
        </p:nvSpPr>
        <p:spPr bwMode="auto">
          <a:xfrm>
            <a:off x="2647950" y="3863975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2" name="Line 71"/>
          <p:cNvSpPr>
            <a:spLocks noChangeShapeType="1"/>
          </p:cNvSpPr>
          <p:nvPr/>
        </p:nvSpPr>
        <p:spPr bwMode="auto">
          <a:xfrm flipH="1" flipV="1">
            <a:off x="2630488" y="3841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3" name="Freeform 72"/>
          <p:cNvSpPr>
            <a:spLocks/>
          </p:cNvSpPr>
          <p:nvPr/>
        </p:nvSpPr>
        <p:spPr bwMode="auto">
          <a:xfrm>
            <a:off x="2589213" y="3817938"/>
            <a:ext cx="41275" cy="23812"/>
          </a:xfrm>
          <a:custGeom>
            <a:avLst/>
            <a:gdLst>
              <a:gd name="T0" fmla="*/ 53 w 53"/>
              <a:gd name="T1" fmla="*/ 30 h 30"/>
              <a:gd name="T2" fmla="*/ 24 w 53"/>
              <a:gd name="T3" fmla="*/ 9 h 30"/>
              <a:gd name="T4" fmla="*/ 0 w 53"/>
              <a:gd name="T5" fmla="*/ 0 h 30"/>
              <a:gd name="T6" fmla="*/ 0 60000 65536"/>
              <a:gd name="T7" fmla="*/ 0 60000 65536"/>
              <a:gd name="T8" fmla="*/ 0 60000 65536"/>
              <a:gd name="T9" fmla="*/ 0 w 53"/>
              <a:gd name="T10" fmla="*/ 0 h 30"/>
              <a:gd name="T11" fmla="*/ 53 w 5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0">
                <a:moveTo>
                  <a:pt x="53" y="30"/>
                </a:moveTo>
                <a:lnTo>
                  <a:pt x="24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4" name="Line 73"/>
          <p:cNvSpPr>
            <a:spLocks noChangeShapeType="1"/>
          </p:cNvSpPr>
          <p:nvPr/>
        </p:nvSpPr>
        <p:spPr bwMode="auto">
          <a:xfrm flipH="1" flipV="1">
            <a:off x="2552700" y="3810000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5" name="Freeform 74"/>
          <p:cNvSpPr>
            <a:spLocks/>
          </p:cNvSpPr>
          <p:nvPr/>
        </p:nvSpPr>
        <p:spPr bwMode="auto">
          <a:xfrm>
            <a:off x="2514600" y="3810000"/>
            <a:ext cx="38100" cy="9525"/>
          </a:xfrm>
          <a:custGeom>
            <a:avLst/>
            <a:gdLst>
              <a:gd name="T0" fmla="*/ 47 w 47"/>
              <a:gd name="T1" fmla="*/ 0 h 12"/>
              <a:gd name="T2" fmla="*/ 11 w 47"/>
              <a:gd name="T3" fmla="*/ 6 h 12"/>
              <a:gd name="T4" fmla="*/ 0 w 47"/>
              <a:gd name="T5" fmla="*/ 12 h 12"/>
              <a:gd name="T6" fmla="*/ 0 60000 65536"/>
              <a:gd name="T7" fmla="*/ 0 60000 65536"/>
              <a:gd name="T8" fmla="*/ 0 60000 65536"/>
              <a:gd name="T9" fmla="*/ 0 w 47"/>
              <a:gd name="T10" fmla="*/ 0 h 12"/>
              <a:gd name="T11" fmla="*/ 47 w 4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2">
                <a:moveTo>
                  <a:pt x="47" y="0"/>
                </a:moveTo>
                <a:lnTo>
                  <a:pt x="11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6" name="Line 75"/>
          <p:cNvSpPr>
            <a:spLocks noChangeShapeType="1"/>
          </p:cNvSpPr>
          <p:nvPr/>
        </p:nvSpPr>
        <p:spPr bwMode="auto">
          <a:xfrm flipH="1">
            <a:off x="2476500" y="3827463"/>
            <a:ext cx="206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7" name="Freeform 76"/>
          <p:cNvSpPr>
            <a:spLocks/>
          </p:cNvSpPr>
          <p:nvPr/>
        </p:nvSpPr>
        <p:spPr bwMode="auto">
          <a:xfrm>
            <a:off x="2457450" y="3841750"/>
            <a:ext cx="19050" cy="25400"/>
          </a:xfrm>
          <a:custGeom>
            <a:avLst/>
            <a:gdLst>
              <a:gd name="T0" fmla="*/ 22 w 22"/>
              <a:gd name="T1" fmla="*/ 0 h 32"/>
              <a:gd name="T2" fmla="*/ 1 w 22"/>
              <a:gd name="T3" fmla="*/ 29 h 32"/>
              <a:gd name="T4" fmla="*/ 0 w 22"/>
              <a:gd name="T5" fmla="*/ 32 h 32"/>
              <a:gd name="T6" fmla="*/ 0 60000 65536"/>
              <a:gd name="T7" fmla="*/ 0 60000 65536"/>
              <a:gd name="T8" fmla="*/ 0 60000 65536"/>
              <a:gd name="T9" fmla="*/ 0 w 22"/>
              <a:gd name="T10" fmla="*/ 0 h 32"/>
              <a:gd name="T11" fmla="*/ 22 w 22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2">
                <a:moveTo>
                  <a:pt x="22" y="0"/>
                </a:moveTo>
                <a:lnTo>
                  <a:pt x="1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8" name="Line 77"/>
          <p:cNvSpPr>
            <a:spLocks noChangeShapeType="1"/>
          </p:cNvSpPr>
          <p:nvPr/>
        </p:nvSpPr>
        <p:spPr bwMode="auto">
          <a:xfrm flipH="1">
            <a:off x="2449513" y="38862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49" name="Freeform 78"/>
          <p:cNvSpPr>
            <a:spLocks/>
          </p:cNvSpPr>
          <p:nvPr/>
        </p:nvSpPr>
        <p:spPr bwMode="auto">
          <a:xfrm>
            <a:off x="2444750" y="3889375"/>
            <a:ext cx="4763" cy="53975"/>
          </a:xfrm>
          <a:custGeom>
            <a:avLst/>
            <a:gdLst>
              <a:gd name="T0" fmla="*/ 6 w 6"/>
              <a:gd name="T1" fmla="*/ 0 h 66"/>
              <a:gd name="T2" fmla="*/ 0 w 6"/>
              <a:gd name="T3" fmla="*/ 38 h 66"/>
              <a:gd name="T4" fmla="*/ 4 w 6"/>
              <a:gd name="T5" fmla="*/ 66 h 66"/>
              <a:gd name="T6" fmla="*/ 0 60000 65536"/>
              <a:gd name="T7" fmla="*/ 0 60000 65536"/>
              <a:gd name="T8" fmla="*/ 0 60000 65536"/>
              <a:gd name="T9" fmla="*/ 0 w 6"/>
              <a:gd name="T10" fmla="*/ 0 h 66"/>
              <a:gd name="T11" fmla="*/ 6 w 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6">
                <a:moveTo>
                  <a:pt x="6" y="0"/>
                </a:moveTo>
                <a:lnTo>
                  <a:pt x="0" y="38"/>
                </a:lnTo>
                <a:lnTo>
                  <a:pt x="4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0" name="Line 79"/>
          <p:cNvSpPr>
            <a:spLocks noChangeShapeType="1"/>
          </p:cNvSpPr>
          <p:nvPr/>
        </p:nvSpPr>
        <p:spPr bwMode="auto">
          <a:xfrm>
            <a:off x="2452688" y="3960813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1" name="Freeform 80"/>
          <p:cNvSpPr>
            <a:spLocks/>
          </p:cNvSpPr>
          <p:nvPr/>
        </p:nvSpPr>
        <p:spPr bwMode="auto">
          <a:xfrm>
            <a:off x="2459038" y="3975100"/>
            <a:ext cx="28575" cy="31750"/>
          </a:xfrm>
          <a:custGeom>
            <a:avLst/>
            <a:gdLst>
              <a:gd name="T0" fmla="*/ 0 w 37"/>
              <a:gd name="T1" fmla="*/ 0 h 40"/>
              <a:gd name="T2" fmla="*/ 21 w 37"/>
              <a:gd name="T3" fmla="*/ 29 h 40"/>
              <a:gd name="T4" fmla="*/ 37 w 37"/>
              <a:gd name="T5" fmla="*/ 40 h 40"/>
              <a:gd name="T6" fmla="*/ 0 60000 65536"/>
              <a:gd name="T7" fmla="*/ 0 60000 65536"/>
              <a:gd name="T8" fmla="*/ 0 60000 65536"/>
              <a:gd name="T9" fmla="*/ 0 w 37"/>
              <a:gd name="T10" fmla="*/ 0 h 40"/>
              <a:gd name="T11" fmla="*/ 37 w 3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0">
                <a:moveTo>
                  <a:pt x="0" y="0"/>
                </a:moveTo>
                <a:lnTo>
                  <a:pt x="21" y="29"/>
                </a:lnTo>
                <a:lnTo>
                  <a:pt x="37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2" name="Line 81"/>
          <p:cNvSpPr>
            <a:spLocks noChangeShapeType="1"/>
          </p:cNvSpPr>
          <p:nvPr/>
        </p:nvSpPr>
        <p:spPr bwMode="auto">
          <a:xfrm>
            <a:off x="2503488" y="4016375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3" name="Freeform 82"/>
          <p:cNvSpPr>
            <a:spLocks/>
          </p:cNvSpPr>
          <p:nvPr/>
        </p:nvSpPr>
        <p:spPr bwMode="auto">
          <a:xfrm>
            <a:off x="2524125" y="4025900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4" name="Line 83"/>
          <p:cNvSpPr>
            <a:spLocks noChangeShapeType="1"/>
          </p:cNvSpPr>
          <p:nvPr/>
        </p:nvSpPr>
        <p:spPr bwMode="auto">
          <a:xfrm>
            <a:off x="2578100" y="4025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5" name="Freeform 84"/>
          <p:cNvSpPr>
            <a:spLocks/>
          </p:cNvSpPr>
          <p:nvPr/>
        </p:nvSpPr>
        <p:spPr bwMode="auto">
          <a:xfrm>
            <a:off x="2582863" y="3998913"/>
            <a:ext cx="46037" cy="26987"/>
          </a:xfrm>
          <a:custGeom>
            <a:avLst/>
            <a:gdLst>
              <a:gd name="T0" fmla="*/ 0 w 57"/>
              <a:gd name="T1" fmla="*/ 34 h 34"/>
              <a:gd name="T2" fmla="*/ 32 w 57"/>
              <a:gd name="T3" fmla="*/ 19 h 34"/>
              <a:gd name="T4" fmla="*/ 57 w 57"/>
              <a:gd name="T5" fmla="*/ 0 h 34"/>
              <a:gd name="T6" fmla="*/ 0 60000 65536"/>
              <a:gd name="T7" fmla="*/ 0 60000 65536"/>
              <a:gd name="T8" fmla="*/ 0 60000 65536"/>
              <a:gd name="T9" fmla="*/ 0 w 57"/>
              <a:gd name="T10" fmla="*/ 0 h 34"/>
              <a:gd name="T11" fmla="*/ 57 w 57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4">
                <a:moveTo>
                  <a:pt x="0" y="34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6" name="Line 85"/>
          <p:cNvSpPr>
            <a:spLocks noChangeShapeType="1"/>
          </p:cNvSpPr>
          <p:nvPr/>
        </p:nvSpPr>
        <p:spPr bwMode="auto">
          <a:xfrm flipV="1">
            <a:off x="2640013" y="3975100"/>
            <a:ext cx="79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7" name="Freeform 86"/>
          <p:cNvSpPr>
            <a:spLocks/>
          </p:cNvSpPr>
          <p:nvPr/>
        </p:nvSpPr>
        <p:spPr bwMode="auto">
          <a:xfrm>
            <a:off x="2647950" y="3932238"/>
            <a:ext cx="12700" cy="42862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8" name="Line 87"/>
          <p:cNvSpPr>
            <a:spLocks noChangeShapeType="1"/>
          </p:cNvSpPr>
          <p:nvPr/>
        </p:nvSpPr>
        <p:spPr bwMode="auto">
          <a:xfrm>
            <a:off x="2535238" y="4017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59" name="Line 88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0" name="Line 89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1" name="Line 90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2" name="Line 91"/>
          <p:cNvSpPr>
            <a:spLocks noChangeShapeType="1"/>
          </p:cNvSpPr>
          <p:nvPr/>
        </p:nvSpPr>
        <p:spPr bwMode="auto">
          <a:xfrm>
            <a:off x="2536825" y="402113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3" name="Line 92"/>
          <p:cNvSpPr>
            <a:spLocks noChangeShapeType="1"/>
          </p:cNvSpPr>
          <p:nvPr/>
        </p:nvSpPr>
        <p:spPr bwMode="auto">
          <a:xfrm>
            <a:off x="2536825" y="4024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4" name="Line 93"/>
          <p:cNvSpPr>
            <a:spLocks noChangeShapeType="1"/>
          </p:cNvSpPr>
          <p:nvPr/>
        </p:nvSpPr>
        <p:spPr bwMode="auto">
          <a:xfrm>
            <a:off x="2536825" y="40290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5" name="Line 94"/>
          <p:cNvSpPr>
            <a:spLocks noChangeShapeType="1"/>
          </p:cNvSpPr>
          <p:nvPr/>
        </p:nvSpPr>
        <p:spPr bwMode="auto">
          <a:xfrm>
            <a:off x="2536825" y="4035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6" name="Freeform 95"/>
          <p:cNvSpPr>
            <a:spLocks/>
          </p:cNvSpPr>
          <p:nvPr/>
        </p:nvSpPr>
        <p:spPr bwMode="auto">
          <a:xfrm>
            <a:off x="2538413" y="4041775"/>
            <a:ext cx="3175" cy="34925"/>
          </a:xfrm>
          <a:custGeom>
            <a:avLst/>
            <a:gdLst>
              <a:gd name="T0" fmla="*/ 0 w 4"/>
              <a:gd name="T1" fmla="*/ 0 h 43"/>
              <a:gd name="T2" fmla="*/ 2 w 4"/>
              <a:gd name="T3" fmla="*/ 28 h 43"/>
              <a:gd name="T4" fmla="*/ 4 w 4"/>
              <a:gd name="T5" fmla="*/ 43 h 43"/>
              <a:gd name="T6" fmla="*/ 0 60000 65536"/>
              <a:gd name="T7" fmla="*/ 0 60000 65536"/>
              <a:gd name="T8" fmla="*/ 0 60000 65536"/>
              <a:gd name="T9" fmla="*/ 0 w 4"/>
              <a:gd name="T10" fmla="*/ 0 h 43"/>
              <a:gd name="T11" fmla="*/ 4 w 4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3">
                <a:moveTo>
                  <a:pt x="0" y="0"/>
                </a:moveTo>
                <a:lnTo>
                  <a:pt x="2" y="28"/>
                </a:lnTo>
                <a:lnTo>
                  <a:pt x="4" y="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7" name="Freeform 96"/>
          <p:cNvSpPr>
            <a:spLocks/>
          </p:cNvSpPr>
          <p:nvPr/>
        </p:nvSpPr>
        <p:spPr bwMode="auto">
          <a:xfrm>
            <a:off x="2543175" y="4095750"/>
            <a:ext cx="6350" cy="57150"/>
          </a:xfrm>
          <a:custGeom>
            <a:avLst/>
            <a:gdLst>
              <a:gd name="T0" fmla="*/ 0 w 7"/>
              <a:gd name="T1" fmla="*/ 0 h 72"/>
              <a:gd name="T2" fmla="*/ 4 w 7"/>
              <a:gd name="T3" fmla="*/ 40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4" y="40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8" name="Line 97"/>
          <p:cNvSpPr>
            <a:spLocks noChangeShapeType="1"/>
          </p:cNvSpPr>
          <p:nvPr/>
        </p:nvSpPr>
        <p:spPr bwMode="auto">
          <a:xfrm>
            <a:off x="2552700" y="4171950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69" name="Freeform 98"/>
          <p:cNvSpPr>
            <a:spLocks/>
          </p:cNvSpPr>
          <p:nvPr/>
        </p:nvSpPr>
        <p:spPr bwMode="auto">
          <a:xfrm>
            <a:off x="2554288" y="4192588"/>
            <a:ext cx="6350" cy="36512"/>
          </a:xfrm>
          <a:custGeom>
            <a:avLst/>
            <a:gdLst>
              <a:gd name="T0" fmla="*/ 0 w 8"/>
              <a:gd name="T1" fmla="*/ 0 h 45"/>
              <a:gd name="T2" fmla="*/ 6 w 8"/>
              <a:gd name="T3" fmla="*/ 37 h 45"/>
              <a:gd name="T4" fmla="*/ 8 w 8"/>
              <a:gd name="T5" fmla="*/ 45 h 45"/>
              <a:gd name="T6" fmla="*/ 0 60000 65536"/>
              <a:gd name="T7" fmla="*/ 0 60000 65536"/>
              <a:gd name="T8" fmla="*/ 0 60000 65536"/>
              <a:gd name="T9" fmla="*/ 0 w 8"/>
              <a:gd name="T10" fmla="*/ 0 h 45"/>
              <a:gd name="T11" fmla="*/ 8 w 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5">
                <a:moveTo>
                  <a:pt x="0" y="0"/>
                </a:moveTo>
                <a:lnTo>
                  <a:pt x="6" y="37"/>
                </a:lnTo>
                <a:lnTo>
                  <a:pt x="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0" name="Line 99"/>
          <p:cNvSpPr>
            <a:spLocks noChangeShapeType="1"/>
          </p:cNvSpPr>
          <p:nvPr/>
        </p:nvSpPr>
        <p:spPr bwMode="auto">
          <a:xfrm>
            <a:off x="2563813" y="42465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1" name="Line 100"/>
          <p:cNvSpPr>
            <a:spLocks noChangeShapeType="1"/>
          </p:cNvSpPr>
          <p:nvPr/>
        </p:nvSpPr>
        <p:spPr bwMode="auto">
          <a:xfrm>
            <a:off x="2563813" y="4246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2" name="Line 101"/>
          <p:cNvSpPr>
            <a:spLocks noChangeShapeType="1"/>
          </p:cNvSpPr>
          <p:nvPr/>
        </p:nvSpPr>
        <p:spPr bwMode="auto">
          <a:xfrm>
            <a:off x="2566988" y="426720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3" name="Line 102"/>
          <p:cNvSpPr>
            <a:spLocks noChangeShapeType="1"/>
          </p:cNvSpPr>
          <p:nvPr/>
        </p:nvSpPr>
        <p:spPr bwMode="auto">
          <a:xfrm>
            <a:off x="2566988" y="4275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4" name="Line 103"/>
          <p:cNvSpPr>
            <a:spLocks noChangeShapeType="1"/>
          </p:cNvSpPr>
          <p:nvPr/>
        </p:nvSpPr>
        <p:spPr bwMode="auto">
          <a:xfrm>
            <a:off x="2568575" y="42799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5" name="Line 104"/>
          <p:cNvSpPr>
            <a:spLocks noChangeShapeType="1"/>
          </p:cNvSpPr>
          <p:nvPr/>
        </p:nvSpPr>
        <p:spPr bwMode="auto">
          <a:xfrm>
            <a:off x="2568575" y="42830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6" name="Line 105"/>
          <p:cNvSpPr>
            <a:spLocks noChangeShapeType="1"/>
          </p:cNvSpPr>
          <p:nvPr/>
        </p:nvSpPr>
        <p:spPr bwMode="auto">
          <a:xfrm>
            <a:off x="2570163" y="4286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7" name="Line 106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8" name="Line 107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79" name="Freeform 108"/>
          <p:cNvSpPr>
            <a:spLocks/>
          </p:cNvSpPr>
          <p:nvPr/>
        </p:nvSpPr>
        <p:spPr bwMode="auto">
          <a:xfrm>
            <a:off x="2566988" y="4238625"/>
            <a:ext cx="6350" cy="49213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4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0" name="Line 109"/>
          <p:cNvSpPr>
            <a:spLocks noChangeShapeType="1"/>
          </p:cNvSpPr>
          <p:nvPr/>
        </p:nvSpPr>
        <p:spPr bwMode="auto">
          <a:xfrm flipH="1" flipV="1">
            <a:off x="2549525" y="42433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1" name="Freeform 110"/>
          <p:cNvSpPr>
            <a:spLocks noEditPoints="1"/>
          </p:cNvSpPr>
          <p:nvPr/>
        </p:nvSpPr>
        <p:spPr bwMode="auto">
          <a:xfrm>
            <a:off x="2501900" y="3883025"/>
            <a:ext cx="55563" cy="80963"/>
          </a:xfrm>
          <a:custGeom>
            <a:avLst/>
            <a:gdLst>
              <a:gd name="T0" fmla="*/ 60 w 70"/>
              <a:gd name="T1" fmla="*/ 86 h 103"/>
              <a:gd name="T2" fmla="*/ 60 w 70"/>
              <a:gd name="T3" fmla="*/ 95 h 103"/>
              <a:gd name="T4" fmla="*/ 62 w 70"/>
              <a:gd name="T5" fmla="*/ 99 h 103"/>
              <a:gd name="T6" fmla="*/ 70 w 70"/>
              <a:gd name="T7" fmla="*/ 101 h 103"/>
              <a:gd name="T8" fmla="*/ 38 w 70"/>
              <a:gd name="T9" fmla="*/ 103 h 103"/>
              <a:gd name="T10" fmla="*/ 40 w 70"/>
              <a:gd name="T11" fmla="*/ 101 h 103"/>
              <a:gd name="T12" fmla="*/ 45 w 70"/>
              <a:gd name="T13" fmla="*/ 99 h 103"/>
              <a:gd name="T14" fmla="*/ 47 w 70"/>
              <a:gd name="T15" fmla="*/ 95 h 103"/>
              <a:gd name="T16" fmla="*/ 47 w 70"/>
              <a:gd name="T17" fmla="*/ 86 h 103"/>
              <a:gd name="T18" fmla="*/ 41 w 70"/>
              <a:gd name="T19" fmla="*/ 63 h 103"/>
              <a:gd name="T20" fmla="*/ 30 w 70"/>
              <a:gd name="T21" fmla="*/ 71 h 103"/>
              <a:gd name="T22" fmla="*/ 19 w 70"/>
              <a:gd name="T23" fmla="*/ 71 h 103"/>
              <a:gd name="T24" fmla="*/ 7 w 70"/>
              <a:gd name="T25" fmla="*/ 63 h 103"/>
              <a:gd name="T26" fmla="*/ 2 w 70"/>
              <a:gd name="T27" fmla="*/ 48 h 103"/>
              <a:gd name="T28" fmla="*/ 2 w 70"/>
              <a:gd name="T29" fmla="*/ 29 h 103"/>
              <a:gd name="T30" fmla="*/ 11 w 70"/>
              <a:gd name="T31" fmla="*/ 12 h 103"/>
              <a:gd name="T32" fmla="*/ 26 w 70"/>
              <a:gd name="T33" fmla="*/ 2 h 103"/>
              <a:gd name="T34" fmla="*/ 40 w 70"/>
              <a:gd name="T35" fmla="*/ 0 h 103"/>
              <a:gd name="T36" fmla="*/ 45 w 70"/>
              <a:gd name="T37" fmla="*/ 2 h 103"/>
              <a:gd name="T38" fmla="*/ 53 w 70"/>
              <a:gd name="T39" fmla="*/ 2 h 103"/>
              <a:gd name="T40" fmla="*/ 60 w 70"/>
              <a:gd name="T41" fmla="*/ 0 h 103"/>
              <a:gd name="T42" fmla="*/ 47 w 70"/>
              <a:gd name="T43" fmla="*/ 21 h 103"/>
              <a:gd name="T44" fmla="*/ 45 w 70"/>
              <a:gd name="T45" fmla="*/ 12 h 103"/>
              <a:gd name="T46" fmla="*/ 41 w 70"/>
              <a:gd name="T47" fmla="*/ 8 h 103"/>
              <a:gd name="T48" fmla="*/ 32 w 70"/>
              <a:gd name="T49" fmla="*/ 6 h 103"/>
              <a:gd name="T50" fmla="*/ 22 w 70"/>
              <a:gd name="T51" fmla="*/ 8 h 103"/>
              <a:gd name="T52" fmla="*/ 15 w 70"/>
              <a:gd name="T53" fmla="*/ 18 h 103"/>
              <a:gd name="T54" fmla="*/ 13 w 70"/>
              <a:gd name="T55" fmla="*/ 33 h 103"/>
              <a:gd name="T56" fmla="*/ 15 w 70"/>
              <a:gd name="T57" fmla="*/ 48 h 103"/>
              <a:gd name="T58" fmla="*/ 22 w 70"/>
              <a:gd name="T59" fmla="*/ 57 h 103"/>
              <a:gd name="T60" fmla="*/ 34 w 70"/>
              <a:gd name="T61" fmla="*/ 59 h 103"/>
              <a:gd name="T62" fmla="*/ 41 w 70"/>
              <a:gd name="T63" fmla="*/ 57 h 103"/>
              <a:gd name="T64" fmla="*/ 47 w 70"/>
              <a:gd name="T65" fmla="*/ 52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3"/>
              <a:gd name="T101" fmla="*/ 70 w 7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3">
                <a:moveTo>
                  <a:pt x="60" y="0"/>
                </a:moveTo>
                <a:lnTo>
                  <a:pt x="60" y="86"/>
                </a:lnTo>
                <a:lnTo>
                  <a:pt x="60" y="93"/>
                </a:lnTo>
                <a:lnTo>
                  <a:pt x="60" y="95"/>
                </a:lnTo>
                <a:lnTo>
                  <a:pt x="62" y="97"/>
                </a:lnTo>
                <a:lnTo>
                  <a:pt x="62" y="99"/>
                </a:lnTo>
                <a:lnTo>
                  <a:pt x="66" y="101"/>
                </a:lnTo>
                <a:lnTo>
                  <a:pt x="70" y="101"/>
                </a:lnTo>
                <a:lnTo>
                  <a:pt x="70" y="103"/>
                </a:lnTo>
                <a:lnTo>
                  <a:pt x="38" y="103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99"/>
                </a:lnTo>
                <a:lnTo>
                  <a:pt x="45" y="97"/>
                </a:lnTo>
                <a:lnTo>
                  <a:pt x="47" y="95"/>
                </a:lnTo>
                <a:lnTo>
                  <a:pt x="47" y="92"/>
                </a:lnTo>
                <a:lnTo>
                  <a:pt x="47" y="86"/>
                </a:lnTo>
                <a:lnTo>
                  <a:pt x="47" y="57"/>
                </a:lnTo>
                <a:lnTo>
                  <a:pt x="41" y="63"/>
                </a:lnTo>
                <a:lnTo>
                  <a:pt x="36" y="69"/>
                </a:lnTo>
                <a:lnTo>
                  <a:pt x="30" y="71"/>
                </a:lnTo>
                <a:lnTo>
                  <a:pt x="26" y="71"/>
                </a:lnTo>
                <a:lnTo>
                  <a:pt x="19" y="71"/>
                </a:lnTo>
                <a:lnTo>
                  <a:pt x="13" y="67"/>
                </a:lnTo>
                <a:lnTo>
                  <a:pt x="7" y="63"/>
                </a:lnTo>
                <a:lnTo>
                  <a:pt x="3" y="56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5" y="19"/>
                </a:lnTo>
                <a:lnTo>
                  <a:pt x="11" y="12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0" y="0"/>
                </a:lnTo>
                <a:lnTo>
                  <a:pt x="43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0" y="0"/>
                </a:lnTo>
                <a:close/>
                <a:moveTo>
                  <a:pt x="47" y="52"/>
                </a:moveTo>
                <a:lnTo>
                  <a:pt x="47" y="21"/>
                </a:lnTo>
                <a:lnTo>
                  <a:pt x="47" y="16"/>
                </a:lnTo>
                <a:lnTo>
                  <a:pt x="45" y="12"/>
                </a:lnTo>
                <a:lnTo>
                  <a:pt x="43" y="10"/>
                </a:lnTo>
                <a:lnTo>
                  <a:pt x="41" y="8"/>
                </a:lnTo>
                <a:lnTo>
                  <a:pt x="38" y="6"/>
                </a:lnTo>
                <a:lnTo>
                  <a:pt x="32" y="6"/>
                </a:lnTo>
                <a:lnTo>
                  <a:pt x="28" y="6"/>
                </a:lnTo>
                <a:lnTo>
                  <a:pt x="22" y="8"/>
                </a:lnTo>
                <a:lnTo>
                  <a:pt x="19" y="12"/>
                </a:lnTo>
                <a:lnTo>
                  <a:pt x="15" y="18"/>
                </a:lnTo>
                <a:lnTo>
                  <a:pt x="13" y="25"/>
                </a:lnTo>
                <a:lnTo>
                  <a:pt x="13" y="33"/>
                </a:lnTo>
                <a:lnTo>
                  <a:pt x="13" y="40"/>
                </a:lnTo>
                <a:lnTo>
                  <a:pt x="15" y="48"/>
                </a:lnTo>
                <a:lnTo>
                  <a:pt x="19" y="54"/>
                </a:lnTo>
                <a:lnTo>
                  <a:pt x="22" y="57"/>
                </a:lnTo>
                <a:lnTo>
                  <a:pt x="28" y="59"/>
                </a:lnTo>
                <a:lnTo>
                  <a:pt x="34" y="59"/>
                </a:lnTo>
                <a:lnTo>
                  <a:pt x="38" y="59"/>
                </a:lnTo>
                <a:lnTo>
                  <a:pt x="41" y="57"/>
                </a:lnTo>
                <a:lnTo>
                  <a:pt x="45" y="56"/>
                </a:lnTo>
                <a:lnTo>
                  <a:pt x="4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2" name="Freeform 111"/>
          <p:cNvSpPr>
            <a:spLocks/>
          </p:cNvSpPr>
          <p:nvPr/>
        </p:nvSpPr>
        <p:spPr bwMode="auto">
          <a:xfrm>
            <a:off x="2560638" y="3933825"/>
            <a:ext cx="41275" cy="65088"/>
          </a:xfrm>
          <a:custGeom>
            <a:avLst/>
            <a:gdLst>
              <a:gd name="T0" fmla="*/ 53 w 53"/>
              <a:gd name="T1" fmla="*/ 66 h 82"/>
              <a:gd name="T2" fmla="*/ 47 w 53"/>
              <a:gd name="T3" fmla="*/ 82 h 82"/>
              <a:gd name="T4" fmla="*/ 0 w 53"/>
              <a:gd name="T5" fmla="*/ 82 h 82"/>
              <a:gd name="T6" fmla="*/ 0 w 53"/>
              <a:gd name="T7" fmla="*/ 80 h 82"/>
              <a:gd name="T8" fmla="*/ 17 w 53"/>
              <a:gd name="T9" fmla="*/ 63 h 82"/>
              <a:gd name="T10" fmla="*/ 28 w 53"/>
              <a:gd name="T11" fmla="*/ 47 h 82"/>
              <a:gd name="T12" fmla="*/ 34 w 53"/>
              <a:gd name="T13" fmla="*/ 40 h 82"/>
              <a:gd name="T14" fmla="*/ 36 w 53"/>
              <a:gd name="T15" fmla="*/ 32 h 82"/>
              <a:gd name="T16" fmla="*/ 38 w 53"/>
              <a:gd name="T17" fmla="*/ 27 h 82"/>
              <a:gd name="T18" fmla="*/ 36 w 53"/>
              <a:gd name="T19" fmla="*/ 19 h 82"/>
              <a:gd name="T20" fmla="*/ 32 w 53"/>
              <a:gd name="T21" fmla="*/ 13 h 82"/>
              <a:gd name="T22" fmla="*/ 26 w 53"/>
              <a:gd name="T23" fmla="*/ 9 h 82"/>
              <a:gd name="T24" fmla="*/ 21 w 53"/>
              <a:gd name="T25" fmla="*/ 9 h 82"/>
              <a:gd name="T26" fmla="*/ 15 w 53"/>
              <a:gd name="T27" fmla="*/ 9 h 82"/>
              <a:gd name="T28" fmla="*/ 11 w 53"/>
              <a:gd name="T29" fmla="*/ 11 h 82"/>
              <a:gd name="T30" fmla="*/ 5 w 53"/>
              <a:gd name="T31" fmla="*/ 17 h 82"/>
              <a:gd name="T32" fmla="*/ 3 w 53"/>
              <a:gd name="T33" fmla="*/ 23 h 82"/>
              <a:gd name="T34" fmla="*/ 2 w 53"/>
              <a:gd name="T35" fmla="*/ 23 h 82"/>
              <a:gd name="T36" fmla="*/ 2 w 53"/>
              <a:gd name="T37" fmla="*/ 15 h 82"/>
              <a:gd name="T38" fmla="*/ 5 w 53"/>
              <a:gd name="T39" fmla="*/ 9 h 82"/>
              <a:gd name="T40" fmla="*/ 9 w 53"/>
              <a:gd name="T41" fmla="*/ 6 h 82"/>
              <a:gd name="T42" fmla="*/ 13 w 53"/>
              <a:gd name="T43" fmla="*/ 2 h 82"/>
              <a:gd name="T44" fmla="*/ 19 w 53"/>
              <a:gd name="T45" fmla="*/ 0 h 82"/>
              <a:gd name="T46" fmla="*/ 24 w 53"/>
              <a:gd name="T47" fmla="*/ 0 h 82"/>
              <a:gd name="T48" fmla="*/ 30 w 53"/>
              <a:gd name="T49" fmla="*/ 0 h 82"/>
              <a:gd name="T50" fmla="*/ 36 w 53"/>
              <a:gd name="T51" fmla="*/ 2 h 82"/>
              <a:gd name="T52" fmla="*/ 40 w 53"/>
              <a:gd name="T53" fmla="*/ 6 h 82"/>
              <a:gd name="T54" fmla="*/ 43 w 53"/>
              <a:gd name="T55" fmla="*/ 11 h 82"/>
              <a:gd name="T56" fmla="*/ 47 w 53"/>
              <a:gd name="T57" fmla="*/ 15 h 82"/>
              <a:gd name="T58" fmla="*/ 47 w 53"/>
              <a:gd name="T59" fmla="*/ 21 h 82"/>
              <a:gd name="T60" fmla="*/ 47 w 53"/>
              <a:gd name="T61" fmla="*/ 27 h 82"/>
              <a:gd name="T62" fmla="*/ 43 w 53"/>
              <a:gd name="T63" fmla="*/ 32 h 82"/>
              <a:gd name="T64" fmla="*/ 38 w 53"/>
              <a:gd name="T65" fmla="*/ 42 h 82"/>
              <a:gd name="T66" fmla="*/ 30 w 53"/>
              <a:gd name="T67" fmla="*/ 53 h 82"/>
              <a:gd name="T68" fmla="*/ 22 w 53"/>
              <a:gd name="T69" fmla="*/ 61 h 82"/>
              <a:gd name="T70" fmla="*/ 19 w 53"/>
              <a:gd name="T71" fmla="*/ 65 h 82"/>
              <a:gd name="T72" fmla="*/ 15 w 53"/>
              <a:gd name="T73" fmla="*/ 70 h 82"/>
              <a:gd name="T74" fmla="*/ 11 w 53"/>
              <a:gd name="T75" fmla="*/ 72 h 82"/>
              <a:gd name="T76" fmla="*/ 32 w 53"/>
              <a:gd name="T77" fmla="*/ 72 h 82"/>
              <a:gd name="T78" fmla="*/ 38 w 53"/>
              <a:gd name="T79" fmla="*/ 72 h 82"/>
              <a:gd name="T80" fmla="*/ 41 w 53"/>
              <a:gd name="T81" fmla="*/ 72 h 82"/>
              <a:gd name="T82" fmla="*/ 43 w 53"/>
              <a:gd name="T83" fmla="*/ 70 h 82"/>
              <a:gd name="T84" fmla="*/ 45 w 53"/>
              <a:gd name="T85" fmla="*/ 70 h 82"/>
              <a:gd name="T86" fmla="*/ 47 w 53"/>
              <a:gd name="T87" fmla="*/ 68 h 82"/>
              <a:gd name="T88" fmla="*/ 49 w 53"/>
              <a:gd name="T89" fmla="*/ 66 h 82"/>
              <a:gd name="T90" fmla="*/ 53 w 53"/>
              <a:gd name="T91" fmla="*/ 66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82"/>
              <a:gd name="T140" fmla="*/ 53 w 53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82">
                <a:moveTo>
                  <a:pt x="53" y="66"/>
                </a:moveTo>
                <a:lnTo>
                  <a:pt x="47" y="82"/>
                </a:lnTo>
                <a:lnTo>
                  <a:pt x="0" y="82"/>
                </a:lnTo>
                <a:lnTo>
                  <a:pt x="0" y="80"/>
                </a:lnTo>
                <a:lnTo>
                  <a:pt x="17" y="63"/>
                </a:lnTo>
                <a:lnTo>
                  <a:pt x="28" y="47"/>
                </a:lnTo>
                <a:lnTo>
                  <a:pt x="34" y="40"/>
                </a:lnTo>
                <a:lnTo>
                  <a:pt x="36" y="32"/>
                </a:lnTo>
                <a:lnTo>
                  <a:pt x="38" y="27"/>
                </a:lnTo>
                <a:lnTo>
                  <a:pt x="36" y="19"/>
                </a:lnTo>
                <a:lnTo>
                  <a:pt x="32" y="13"/>
                </a:lnTo>
                <a:lnTo>
                  <a:pt x="26" y="9"/>
                </a:lnTo>
                <a:lnTo>
                  <a:pt x="21" y="9"/>
                </a:lnTo>
                <a:lnTo>
                  <a:pt x="15" y="9"/>
                </a:lnTo>
                <a:lnTo>
                  <a:pt x="11" y="11"/>
                </a:lnTo>
                <a:lnTo>
                  <a:pt x="5" y="17"/>
                </a:lnTo>
                <a:lnTo>
                  <a:pt x="3" y="23"/>
                </a:lnTo>
                <a:lnTo>
                  <a:pt x="2" y="23"/>
                </a:lnTo>
                <a:lnTo>
                  <a:pt x="2" y="15"/>
                </a:lnTo>
                <a:lnTo>
                  <a:pt x="5" y="9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0" y="6"/>
                </a:lnTo>
                <a:lnTo>
                  <a:pt x="43" y="11"/>
                </a:lnTo>
                <a:lnTo>
                  <a:pt x="47" y="15"/>
                </a:lnTo>
                <a:lnTo>
                  <a:pt x="47" y="21"/>
                </a:lnTo>
                <a:lnTo>
                  <a:pt x="47" y="27"/>
                </a:lnTo>
                <a:lnTo>
                  <a:pt x="43" y="32"/>
                </a:lnTo>
                <a:lnTo>
                  <a:pt x="38" y="42"/>
                </a:lnTo>
                <a:lnTo>
                  <a:pt x="30" y="53"/>
                </a:lnTo>
                <a:lnTo>
                  <a:pt x="22" y="61"/>
                </a:lnTo>
                <a:lnTo>
                  <a:pt x="19" y="65"/>
                </a:lnTo>
                <a:lnTo>
                  <a:pt x="15" y="70"/>
                </a:lnTo>
                <a:lnTo>
                  <a:pt x="11" y="72"/>
                </a:lnTo>
                <a:lnTo>
                  <a:pt x="32" y="72"/>
                </a:lnTo>
                <a:lnTo>
                  <a:pt x="38" y="72"/>
                </a:lnTo>
                <a:lnTo>
                  <a:pt x="41" y="72"/>
                </a:lnTo>
                <a:lnTo>
                  <a:pt x="43" y="70"/>
                </a:lnTo>
                <a:lnTo>
                  <a:pt x="45" y="70"/>
                </a:lnTo>
                <a:lnTo>
                  <a:pt x="47" y="68"/>
                </a:lnTo>
                <a:lnTo>
                  <a:pt x="49" y="66"/>
                </a:lnTo>
                <a:lnTo>
                  <a:pt x="53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3" name="Line 112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4" name="Line 113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5" name="Line 114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6" name="Line 115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7" name="Line 116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8" name="Line 117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89" name="Line 118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0" name="Line 119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1" name="Line 120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2" name="Line 121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3" name="Freeform 122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4" name="Freeform 123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5" name="Freeform 124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6" name="Freeform 125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7" name="Freeform 126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8" name="Freeform 127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99" name="Freeform 128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0" name="Freeform 129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1" name="Freeform 130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2" name="Freeform 131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3" name="Freeform 132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4" name="Line 133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5" name="Line 134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6" name="Line 135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7" name="Line 136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8" name="Line 137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09" name="Line 138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0" name="Line 139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1" name="Line 140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2" name="Line 141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3" name="Line 142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4" name="Freeform 143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5" name="Freeform 144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6" name="Freeform 145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7" name="Freeform 146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8" name="Freeform 147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19" name="Freeform 148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0" name="Freeform 149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1" name="Freeform 150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2" name="Freeform 151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3" name="Freeform 152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4" name="Freeform 153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5" name="Freeform 154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6" name="Freeform 155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7" name="Line 156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8" name="Freeform 157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29" name="Line 158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0" name="Freeform 159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1" name="Line 160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2" name="Freeform 161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3" name="Line 162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4" name="Freeform 163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5" name="Line 164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6" name="Freeform 165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7" name="Line 166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8" name="Freeform 167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39" name="Line 168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0" name="Freeform 169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1" name="Line 170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2" name="Freeform 171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3" name="Line 172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4" name="Freeform 173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5" name="Line 174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6" name="Line 175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7" name="Line 176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8" name="Line 177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49" name="Line 178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0" name="Line 179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1" name="Line 180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2" name="Line 181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3" name="Freeform 182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4" name="Freeform 183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5" name="Line 184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6" name="Freeform 185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7" name="Line 186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8" name="Line 187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59" name="Line 188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0" name="Line 189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1" name="Line 190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2" name="Line 191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3" name="Line 192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4" name="Line 193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5" name="Line 194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6" name="Freeform 195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7" name="Line 196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8" name="Freeform 197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69" name="Freeform 198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0" name="Line 199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1" name="Freeform 200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2" name="Line 201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3" name="Freeform 202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4" name="Line 203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5" name="Freeform 204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6" name="Line 205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7" name="Freeform 206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8" name="Line 207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79" name="Freeform 208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0" name="Line 209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1" name="Freeform 210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2" name="Line 211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3" name="Freeform 212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4" name="Line 213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5" name="Freeform 214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6" name="Line 215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7" name="Freeform 216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8" name="Line 217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89" name="Line 218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0" name="Line 219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1" name="Line 220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2" name="Line 221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3" name="Line 222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4" name="Line 223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5" name="Line 224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6" name="Freeform 225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7" name="Freeform 226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8" name="Line 227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599" name="Freeform 228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0" name="Line 229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1" name="Line 230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2" name="Line 231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3" name="Line 232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4" name="Line 233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5" name="Line 234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6" name="Line 235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7" name="Line 236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8" name="Line 237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09" name="Freeform 238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0" name="Line 239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1" name="Freeform 240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2" name="Freeform 241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3" name="Line 242"/>
          <p:cNvSpPr>
            <a:spLocks noChangeShapeType="1"/>
          </p:cNvSpPr>
          <p:nvPr/>
        </p:nvSpPr>
        <p:spPr bwMode="auto">
          <a:xfrm flipH="1">
            <a:off x="3001963" y="3422650"/>
            <a:ext cx="944562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4" name="Line 243"/>
          <p:cNvSpPr>
            <a:spLocks noChangeShapeType="1"/>
          </p:cNvSpPr>
          <p:nvPr/>
        </p:nvSpPr>
        <p:spPr bwMode="auto">
          <a:xfrm>
            <a:off x="3952875" y="3417888"/>
            <a:ext cx="1219200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5" name="Line 244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6" name="Line 245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7" name="Line 246"/>
          <p:cNvSpPr>
            <a:spLocks noChangeShapeType="1"/>
          </p:cNvSpPr>
          <p:nvPr/>
        </p:nvSpPr>
        <p:spPr bwMode="auto">
          <a:xfrm>
            <a:off x="1771650" y="51927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8" name="Line 247"/>
          <p:cNvSpPr>
            <a:spLocks noChangeShapeType="1"/>
          </p:cNvSpPr>
          <p:nvPr/>
        </p:nvSpPr>
        <p:spPr bwMode="auto">
          <a:xfrm>
            <a:off x="1751013" y="54006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19" name="Line 248"/>
          <p:cNvSpPr>
            <a:spLocks noChangeShapeType="1"/>
          </p:cNvSpPr>
          <p:nvPr/>
        </p:nvSpPr>
        <p:spPr bwMode="auto">
          <a:xfrm>
            <a:off x="19954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0" name="Line 249"/>
          <p:cNvSpPr>
            <a:spLocks noChangeShapeType="1"/>
          </p:cNvSpPr>
          <p:nvPr/>
        </p:nvSpPr>
        <p:spPr bwMode="auto">
          <a:xfrm>
            <a:off x="2286000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1" name="Line 250"/>
          <p:cNvSpPr>
            <a:spLocks noChangeShapeType="1"/>
          </p:cNvSpPr>
          <p:nvPr/>
        </p:nvSpPr>
        <p:spPr bwMode="auto">
          <a:xfrm>
            <a:off x="2568575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2" name="Line 251"/>
          <p:cNvSpPr>
            <a:spLocks noChangeShapeType="1"/>
          </p:cNvSpPr>
          <p:nvPr/>
        </p:nvSpPr>
        <p:spPr bwMode="auto">
          <a:xfrm>
            <a:off x="28590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3" name="Line 252"/>
          <p:cNvSpPr>
            <a:spLocks noChangeShapeType="1"/>
          </p:cNvSpPr>
          <p:nvPr/>
        </p:nvSpPr>
        <p:spPr bwMode="auto">
          <a:xfrm>
            <a:off x="31559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4" name="Line 253"/>
          <p:cNvSpPr>
            <a:spLocks noChangeShapeType="1"/>
          </p:cNvSpPr>
          <p:nvPr/>
        </p:nvSpPr>
        <p:spPr bwMode="auto">
          <a:xfrm>
            <a:off x="3446463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5" name="Line 254"/>
          <p:cNvSpPr>
            <a:spLocks noChangeShapeType="1"/>
          </p:cNvSpPr>
          <p:nvPr/>
        </p:nvSpPr>
        <p:spPr bwMode="auto">
          <a:xfrm>
            <a:off x="3729038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6" name="Line 255"/>
          <p:cNvSpPr>
            <a:spLocks noChangeShapeType="1"/>
          </p:cNvSpPr>
          <p:nvPr/>
        </p:nvSpPr>
        <p:spPr bwMode="auto">
          <a:xfrm>
            <a:off x="40195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7" name="Freeform 256"/>
          <p:cNvSpPr>
            <a:spLocks noEditPoints="1"/>
          </p:cNvSpPr>
          <p:nvPr/>
        </p:nvSpPr>
        <p:spPr bwMode="auto">
          <a:xfrm>
            <a:off x="2108200" y="5272088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8 w 103"/>
              <a:gd name="T5" fmla="*/ 49 h 144"/>
              <a:gd name="T6" fmla="*/ 55 w 103"/>
              <a:gd name="T7" fmla="*/ 45 h 144"/>
              <a:gd name="T8" fmla="*/ 65 w 103"/>
              <a:gd name="T9" fmla="*/ 43 h 144"/>
              <a:gd name="T10" fmla="*/ 74 w 103"/>
              <a:gd name="T11" fmla="*/ 45 h 144"/>
              <a:gd name="T12" fmla="*/ 84 w 103"/>
              <a:gd name="T13" fmla="*/ 49 h 144"/>
              <a:gd name="T14" fmla="*/ 89 w 103"/>
              <a:gd name="T15" fmla="*/ 55 h 144"/>
              <a:gd name="T16" fmla="*/ 93 w 103"/>
              <a:gd name="T17" fmla="*/ 59 h 144"/>
              <a:gd name="T18" fmla="*/ 97 w 103"/>
              <a:gd name="T19" fmla="*/ 66 h 144"/>
              <a:gd name="T20" fmla="*/ 101 w 103"/>
              <a:gd name="T21" fmla="*/ 74 h 144"/>
              <a:gd name="T22" fmla="*/ 103 w 103"/>
              <a:gd name="T23" fmla="*/ 81 h 144"/>
              <a:gd name="T24" fmla="*/ 103 w 103"/>
              <a:gd name="T25" fmla="*/ 89 h 144"/>
              <a:gd name="T26" fmla="*/ 103 w 103"/>
              <a:gd name="T27" fmla="*/ 100 h 144"/>
              <a:gd name="T28" fmla="*/ 101 w 103"/>
              <a:gd name="T29" fmla="*/ 110 h 144"/>
              <a:gd name="T30" fmla="*/ 97 w 103"/>
              <a:gd name="T31" fmla="*/ 117 h 144"/>
              <a:gd name="T32" fmla="*/ 91 w 103"/>
              <a:gd name="T33" fmla="*/ 125 h 144"/>
              <a:gd name="T34" fmla="*/ 85 w 103"/>
              <a:gd name="T35" fmla="*/ 133 h 144"/>
              <a:gd name="T36" fmla="*/ 80 w 103"/>
              <a:gd name="T37" fmla="*/ 136 h 144"/>
              <a:gd name="T38" fmla="*/ 72 w 103"/>
              <a:gd name="T39" fmla="*/ 140 h 144"/>
              <a:gd name="T40" fmla="*/ 65 w 103"/>
              <a:gd name="T41" fmla="*/ 142 h 144"/>
              <a:gd name="T42" fmla="*/ 55 w 103"/>
              <a:gd name="T43" fmla="*/ 144 h 144"/>
              <a:gd name="T44" fmla="*/ 48 w 103"/>
              <a:gd name="T45" fmla="*/ 142 h 144"/>
              <a:gd name="T46" fmla="*/ 42 w 103"/>
              <a:gd name="T47" fmla="*/ 142 h 144"/>
              <a:gd name="T48" fmla="*/ 36 w 103"/>
              <a:gd name="T49" fmla="*/ 138 h 144"/>
              <a:gd name="T50" fmla="*/ 30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10 w 103"/>
              <a:gd name="T61" fmla="*/ 11 h 144"/>
              <a:gd name="T62" fmla="*/ 8 w 103"/>
              <a:gd name="T63" fmla="*/ 7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3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4 h 144"/>
              <a:gd name="T76" fmla="*/ 38 w 103"/>
              <a:gd name="T77" fmla="*/ 108 h 144"/>
              <a:gd name="T78" fmla="*/ 38 w 103"/>
              <a:gd name="T79" fmla="*/ 114 h 144"/>
              <a:gd name="T80" fmla="*/ 38 w 103"/>
              <a:gd name="T81" fmla="*/ 119 h 144"/>
              <a:gd name="T82" fmla="*/ 40 w 103"/>
              <a:gd name="T83" fmla="*/ 123 h 144"/>
              <a:gd name="T84" fmla="*/ 40 w 103"/>
              <a:gd name="T85" fmla="*/ 129 h 144"/>
              <a:gd name="T86" fmla="*/ 44 w 103"/>
              <a:gd name="T87" fmla="*/ 133 h 144"/>
              <a:gd name="T88" fmla="*/ 49 w 103"/>
              <a:gd name="T89" fmla="*/ 136 h 144"/>
              <a:gd name="T90" fmla="*/ 55 w 103"/>
              <a:gd name="T91" fmla="*/ 136 h 144"/>
              <a:gd name="T92" fmla="*/ 61 w 103"/>
              <a:gd name="T93" fmla="*/ 136 h 144"/>
              <a:gd name="T94" fmla="*/ 65 w 103"/>
              <a:gd name="T95" fmla="*/ 134 h 144"/>
              <a:gd name="T96" fmla="*/ 68 w 103"/>
              <a:gd name="T97" fmla="*/ 129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4 w 103"/>
              <a:gd name="T105" fmla="*/ 81 h 144"/>
              <a:gd name="T106" fmla="*/ 72 w 103"/>
              <a:gd name="T107" fmla="*/ 72 h 144"/>
              <a:gd name="T108" fmla="*/ 70 w 103"/>
              <a:gd name="T109" fmla="*/ 66 h 144"/>
              <a:gd name="T110" fmla="*/ 68 w 103"/>
              <a:gd name="T111" fmla="*/ 60 h 144"/>
              <a:gd name="T112" fmla="*/ 65 w 103"/>
              <a:gd name="T113" fmla="*/ 57 h 144"/>
              <a:gd name="T114" fmla="*/ 61 w 103"/>
              <a:gd name="T115" fmla="*/ 55 h 144"/>
              <a:gd name="T116" fmla="*/ 57 w 103"/>
              <a:gd name="T117" fmla="*/ 55 h 144"/>
              <a:gd name="T118" fmla="*/ 49 w 103"/>
              <a:gd name="T119" fmla="*/ 57 h 144"/>
              <a:gd name="T120" fmla="*/ 44 w 103"/>
              <a:gd name="T121" fmla="*/ 59 h 144"/>
              <a:gd name="T122" fmla="*/ 38 w 103"/>
              <a:gd name="T123" fmla="*/ 64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8" y="49"/>
                </a:lnTo>
                <a:lnTo>
                  <a:pt x="55" y="45"/>
                </a:lnTo>
                <a:lnTo>
                  <a:pt x="65" y="43"/>
                </a:lnTo>
                <a:lnTo>
                  <a:pt x="74" y="45"/>
                </a:lnTo>
                <a:lnTo>
                  <a:pt x="84" y="49"/>
                </a:lnTo>
                <a:lnTo>
                  <a:pt x="89" y="55"/>
                </a:lnTo>
                <a:lnTo>
                  <a:pt x="93" y="59"/>
                </a:lnTo>
                <a:lnTo>
                  <a:pt x="97" y="66"/>
                </a:lnTo>
                <a:lnTo>
                  <a:pt x="101" y="74"/>
                </a:lnTo>
                <a:lnTo>
                  <a:pt x="103" y="81"/>
                </a:lnTo>
                <a:lnTo>
                  <a:pt x="103" y="89"/>
                </a:lnTo>
                <a:lnTo>
                  <a:pt x="103" y="100"/>
                </a:lnTo>
                <a:lnTo>
                  <a:pt x="101" y="110"/>
                </a:lnTo>
                <a:lnTo>
                  <a:pt x="97" y="117"/>
                </a:lnTo>
                <a:lnTo>
                  <a:pt x="91" y="125"/>
                </a:lnTo>
                <a:lnTo>
                  <a:pt x="85" y="133"/>
                </a:lnTo>
                <a:lnTo>
                  <a:pt x="80" y="136"/>
                </a:lnTo>
                <a:lnTo>
                  <a:pt x="72" y="140"/>
                </a:lnTo>
                <a:lnTo>
                  <a:pt x="65" y="142"/>
                </a:lnTo>
                <a:lnTo>
                  <a:pt x="55" y="144"/>
                </a:lnTo>
                <a:lnTo>
                  <a:pt x="48" y="142"/>
                </a:lnTo>
                <a:lnTo>
                  <a:pt x="42" y="142"/>
                </a:lnTo>
                <a:lnTo>
                  <a:pt x="36" y="138"/>
                </a:lnTo>
                <a:lnTo>
                  <a:pt x="30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10" y="11"/>
                </a:lnTo>
                <a:lnTo>
                  <a:pt x="8" y="7"/>
                </a:lnTo>
                <a:lnTo>
                  <a:pt x="6" y="5"/>
                </a:lnTo>
                <a:lnTo>
                  <a:pt x="4" y="5"/>
                </a:ln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4"/>
                </a:moveTo>
                <a:lnTo>
                  <a:pt x="38" y="108"/>
                </a:lnTo>
                <a:lnTo>
                  <a:pt x="38" y="114"/>
                </a:lnTo>
                <a:lnTo>
                  <a:pt x="38" y="119"/>
                </a:lnTo>
                <a:lnTo>
                  <a:pt x="40" y="123"/>
                </a:lnTo>
                <a:lnTo>
                  <a:pt x="40" y="129"/>
                </a:lnTo>
                <a:lnTo>
                  <a:pt x="44" y="133"/>
                </a:lnTo>
                <a:lnTo>
                  <a:pt x="49" y="136"/>
                </a:lnTo>
                <a:lnTo>
                  <a:pt x="55" y="136"/>
                </a:lnTo>
                <a:lnTo>
                  <a:pt x="61" y="136"/>
                </a:lnTo>
                <a:lnTo>
                  <a:pt x="65" y="134"/>
                </a:lnTo>
                <a:lnTo>
                  <a:pt x="68" y="129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4" y="81"/>
                </a:lnTo>
                <a:lnTo>
                  <a:pt x="72" y="72"/>
                </a:lnTo>
                <a:lnTo>
                  <a:pt x="70" y="66"/>
                </a:lnTo>
                <a:lnTo>
                  <a:pt x="68" y="60"/>
                </a:lnTo>
                <a:lnTo>
                  <a:pt x="65" y="57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8" name="Freeform 257"/>
          <p:cNvSpPr>
            <a:spLocks/>
          </p:cNvSpPr>
          <p:nvPr/>
        </p:nvSpPr>
        <p:spPr bwMode="auto">
          <a:xfrm>
            <a:off x="1733550" y="5191125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7 h 260"/>
              <a:gd name="T20" fmla="*/ 67 w 82"/>
              <a:gd name="T21" fmla="*/ 74 h 260"/>
              <a:gd name="T22" fmla="*/ 76 w 82"/>
              <a:gd name="T23" fmla="*/ 82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5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9 h 260"/>
              <a:gd name="T46" fmla="*/ 25 w 82"/>
              <a:gd name="T47" fmla="*/ 141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3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2 h 260"/>
              <a:gd name="T60" fmla="*/ 72 w 82"/>
              <a:gd name="T61" fmla="*/ 158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2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2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8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6"/>
                </a:lnTo>
                <a:lnTo>
                  <a:pt x="51" y="10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7"/>
                </a:lnTo>
                <a:lnTo>
                  <a:pt x="67" y="74"/>
                </a:lnTo>
                <a:lnTo>
                  <a:pt x="76" y="82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5"/>
                </a:lnTo>
                <a:lnTo>
                  <a:pt x="46" y="110"/>
                </a:lnTo>
                <a:lnTo>
                  <a:pt x="31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9"/>
                </a:lnTo>
                <a:lnTo>
                  <a:pt x="25" y="141"/>
                </a:lnTo>
                <a:lnTo>
                  <a:pt x="36" y="143"/>
                </a:lnTo>
                <a:lnTo>
                  <a:pt x="51" y="143"/>
                </a:lnTo>
                <a:lnTo>
                  <a:pt x="61" y="143"/>
                </a:lnTo>
                <a:lnTo>
                  <a:pt x="69" y="146"/>
                </a:lnTo>
                <a:lnTo>
                  <a:pt x="70" y="148"/>
                </a:lnTo>
                <a:lnTo>
                  <a:pt x="72" y="152"/>
                </a:lnTo>
                <a:lnTo>
                  <a:pt x="72" y="158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8"/>
                </a:lnTo>
                <a:lnTo>
                  <a:pt x="70" y="232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8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29" name="Freeform 258"/>
          <p:cNvSpPr>
            <a:spLocks/>
          </p:cNvSpPr>
          <p:nvPr/>
        </p:nvSpPr>
        <p:spPr bwMode="auto">
          <a:xfrm>
            <a:off x="4210050" y="5191125"/>
            <a:ext cx="61913" cy="209550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6 h 266"/>
              <a:gd name="T10" fmla="*/ 51 w 78"/>
              <a:gd name="T11" fmla="*/ 10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50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78 h 266"/>
              <a:gd name="T24" fmla="*/ 76 w 78"/>
              <a:gd name="T25" fmla="*/ 88 h 266"/>
              <a:gd name="T26" fmla="*/ 65 w 78"/>
              <a:gd name="T27" fmla="*/ 95 h 266"/>
              <a:gd name="T28" fmla="*/ 46 w 78"/>
              <a:gd name="T29" fmla="*/ 103 h 266"/>
              <a:gd name="T30" fmla="*/ 30 w 78"/>
              <a:gd name="T31" fmla="*/ 108 h 266"/>
              <a:gd name="T32" fmla="*/ 15 w 78"/>
              <a:gd name="T33" fmla="*/ 114 h 266"/>
              <a:gd name="T34" fmla="*/ 4 w 78"/>
              <a:gd name="T35" fmla="*/ 120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7 h 266"/>
              <a:gd name="T46" fmla="*/ 47 w 78"/>
              <a:gd name="T47" fmla="*/ 137 h 266"/>
              <a:gd name="T48" fmla="*/ 59 w 78"/>
              <a:gd name="T49" fmla="*/ 137 h 266"/>
              <a:gd name="T50" fmla="*/ 68 w 78"/>
              <a:gd name="T51" fmla="*/ 139 h 266"/>
              <a:gd name="T52" fmla="*/ 70 w 78"/>
              <a:gd name="T53" fmla="*/ 141 h 266"/>
              <a:gd name="T54" fmla="*/ 72 w 78"/>
              <a:gd name="T55" fmla="*/ 144 h 266"/>
              <a:gd name="T56" fmla="*/ 72 w 78"/>
              <a:gd name="T57" fmla="*/ 148 h 266"/>
              <a:gd name="T58" fmla="*/ 70 w 78"/>
              <a:gd name="T59" fmla="*/ 154 h 266"/>
              <a:gd name="T60" fmla="*/ 66 w 78"/>
              <a:gd name="T61" fmla="*/ 162 h 266"/>
              <a:gd name="T62" fmla="*/ 57 w 78"/>
              <a:gd name="T63" fmla="*/ 175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5 h 266"/>
              <a:gd name="T70" fmla="*/ 34 w 78"/>
              <a:gd name="T71" fmla="*/ 211 h 266"/>
              <a:gd name="T72" fmla="*/ 34 w 78"/>
              <a:gd name="T73" fmla="*/ 213 h 266"/>
              <a:gd name="T74" fmla="*/ 34 w 78"/>
              <a:gd name="T75" fmla="*/ 217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7 h 266"/>
              <a:gd name="T84" fmla="*/ 55 w 78"/>
              <a:gd name="T85" fmla="*/ 217 h 266"/>
              <a:gd name="T86" fmla="*/ 61 w 78"/>
              <a:gd name="T87" fmla="*/ 217 h 266"/>
              <a:gd name="T88" fmla="*/ 65 w 78"/>
              <a:gd name="T89" fmla="*/ 217 h 266"/>
              <a:gd name="T90" fmla="*/ 68 w 78"/>
              <a:gd name="T91" fmla="*/ 217 h 266"/>
              <a:gd name="T92" fmla="*/ 70 w 78"/>
              <a:gd name="T93" fmla="*/ 217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6"/>
                </a:lnTo>
                <a:lnTo>
                  <a:pt x="51" y="10"/>
                </a:lnTo>
                <a:lnTo>
                  <a:pt x="46" y="21"/>
                </a:lnTo>
                <a:lnTo>
                  <a:pt x="40" y="36"/>
                </a:lnTo>
                <a:lnTo>
                  <a:pt x="42" y="50"/>
                </a:lnTo>
                <a:lnTo>
                  <a:pt x="53" y="61"/>
                </a:lnTo>
                <a:lnTo>
                  <a:pt x="68" y="70"/>
                </a:lnTo>
                <a:lnTo>
                  <a:pt x="78" y="78"/>
                </a:lnTo>
                <a:lnTo>
                  <a:pt x="76" y="88"/>
                </a:lnTo>
                <a:lnTo>
                  <a:pt x="65" y="95"/>
                </a:lnTo>
                <a:lnTo>
                  <a:pt x="46" y="103"/>
                </a:lnTo>
                <a:lnTo>
                  <a:pt x="30" y="108"/>
                </a:lnTo>
                <a:lnTo>
                  <a:pt x="15" y="114"/>
                </a:lnTo>
                <a:lnTo>
                  <a:pt x="4" y="120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7"/>
                </a:lnTo>
                <a:lnTo>
                  <a:pt x="47" y="137"/>
                </a:lnTo>
                <a:lnTo>
                  <a:pt x="59" y="137"/>
                </a:lnTo>
                <a:lnTo>
                  <a:pt x="68" y="139"/>
                </a:lnTo>
                <a:lnTo>
                  <a:pt x="70" y="141"/>
                </a:lnTo>
                <a:lnTo>
                  <a:pt x="72" y="144"/>
                </a:lnTo>
                <a:lnTo>
                  <a:pt x="72" y="148"/>
                </a:lnTo>
                <a:lnTo>
                  <a:pt x="70" y="154"/>
                </a:lnTo>
                <a:lnTo>
                  <a:pt x="66" y="162"/>
                </a:lnTo>
                <a:lnTo>
                  <a:pt x="57" y="175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1"/>
                </a:lnTo>
                <a:lnTo>
                  <a:pt x="34" y="213"/>
                </a:lnTo>
                <a:lnTo>
                  <a:pt x="34" y="217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7"/>
                </a:lnTo>
                <a:lnTo>
                  <a:pt x="55" y="217"/>
                </a:lnTo>
                <a:lnTo>
                  <a:pt x="61" y="217"/>
                </a:lnTo>
                <a:lnTo>
                  <a:pt x="65" y="217"/>
                </a:lnTo>
                <a:lnTo>
                  <a:pt x="68" y="217"/>
                </a:lnTo>
                <a:lnTo>
                  <a:pt x="70" y="217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0" name="Freeform 259"/>
          <p:cNvSpPr>
            <a:spLocks noEditPoints="1"/>
          </p:cNvSpPr>
          <p:nvPr/>
        </p:nvSpPr>
        <p:spPr bwMode="auto">
          <a:xfrm>
            <a:off x="2386013" y="5307013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8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5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9 w 95"/>
              <a:gd name="T41" fmla="*/ 6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3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2" y="74"/>
                </a:lnTo>
                <a:lnTo>
                  <a:pt x="4" y="69"/>
                </a:lnTo>
                <a:lnTo>
                  <a:pt x="10" y="61"/>
                </a:lnTo>
                <a:lnTo>
                  <a:pt x="27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4" y="17"/>
                </a:lnTo>
                <a:lnTo>
                  <a:pt x="52" y="14"/>
                </a:lnTo>
                <a:lnTo>
                  <a:pt x="50" y="12"/>
                </a:lnTo>
                <a:lnTo>
                  <a:pt x="48" y="10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2"/>
                </a:lnTo>
                <a:lnTo>
                  <a:pt x="80" y="19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4" y="86"/>
                </a:lnTo>
                <a:lnTo>
                  <a:pt x="86" y="88"/>
                </a:lnTo>
                <a:lnTo>
                  <a:pt x="90" y="86"/>
                </a:lnTo>
                <a:lnTo>
                  <a:pt x="93" y="84"/>
                </a:lnTo>
                <a:lnTo>
                  <a:pt x="95" y="86"/>
                </a:lnTo>
                <a:lnTo>
                  <a:pt x="90" y="91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50"/>
                </a:lnTo>
                <a:lnTo>
                  <a:pt x="38" y="55"/>
                </a:lnTo>
                <a:lnTo>
                  <a:pt x="33" y="61"/>
                </a:lnTo>
                <a:lnTo>
                  <a:pt x="31" y="67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1" name="Freeform 260"/>
          <p:cNvSpPr>
            <a:spLocks noEditPoints="1"/>
          </p:cNvSpPr>
          <p:nvPr/>
        </p:nvSpPr>
        <p:spPr bwMode="auto">
          <a:xfrm>
            <a:off x="2684463" y="5307013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2" name="Freeform 261"/>
          <p:cNvSpPr>
            <a:spLocks noEditPoints="1"/>
          </p:cNvSpPr>
          <p:nvPr/>
        </p:nvSpPr>
        <p:spPr bwMode="auto">
          <a:xfrm>
            <a:off x="2967038" y="5307013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3" name="Freeform 262"/>
          <p:cNvSpPr>
            <a:spLocks noEditPoints="1"/>
          </p:cNvSpPr>
          <p:nvPr/>
        </p:nvSpPr>
        <p:spPr bwMode="auto">
          <a:xfrm>
            <a:off x="3268663" y="5270500"/>
            <a:ext cx="25400" cy="115888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5 w 32"/>
              <a:gd name="T5" fmla="*/ 89 h 146"/>
              <a:gd name="T6" fmla="*/ 13 w 32"/>
              <a:gd name="T7" fmla="*/ 80 h 146"/>
              <a:gd name="T8" fmla="*/ 10 w 32"/>
              <a:gd name="T9" fmla="*/ 68 h 146"/>
              <a:gd name="T10" fmla="*/ 4 w 32"/>
              <a:gd name="T11" fmla="*/ 45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7 h 146"/>
              <a:gd name="T18" fmla="*/ 0 w 32"/>
              <a:gd name="T19" fmla="*/ 11 h 146"/>
              <a:gd name="T20" fmla="*/ 2 w 32"/>
              <a:gd name="T21" fmla="*/ 7 h 146"/>
              <a:gd name="T22" fmla="*/ 4 w 32"/>
              <a:gd name="T23" fmla="*/ 4 h 146"/>
              <a:gd name="T24" fmla="*/ 8 w 32"/>
              <a:gd name="T25" fmla="*/ 2 h 146"/>
              <a:gd name="T26" fmla="*/ 12 w 32"/>
              <a:gd name="T27" fmla="*/ 0 h 146"/>
              <a:gd name="T28" fmla="*/ 17 w 32"/>
              <a:gd name="T29" fmla="*/ 0 h 146"/>
              <a:gd name="T30" fmla="*/ 23 w 32"/>
              <a:gd name="T31" fmla="*/ 0 h 146"/>
              <a:gd name="T32" fmla="*/ 29 w 32"/>
              <a:gd name="T33" fmla="*/ 4 h 146"/>
              <a:gd name="T34" fmla="*/ 32 w 32"/>
              <a:gd name="T35" fmla="*/ 9 h 146"/>
              <a:gd name="T36" fmla="*/ 32 w 32"/>
              <a:gd name="T37" fmla="*/ 17 h 146"/>
              <a:gd name="T38" fmla="*/ 32 w 32"/>
              <a:gd name="T39" fmla="*/ 21 h 146"/>
              <a:gd name="T40" fmla="*/ 32 w 32"/>
              <a:gd name="T41" fmla="*/ 28 h 146"/>
              <a:gd name="T42" fmla="*/ 31 w 32"/>
              <a:gd name="T43" fmla="*/ 36 h 146"/>
              <a:gd name="T44" fmla="*/ 29 w 32"/>
              <a:gd name="T45" fmla="*/ 45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7 w 32"/>
              <a:gd name="T53" fmla="*/ 112 h 146"/>
              <a:gd name="T54" fmla="*/ 23 w 32"/>
              <a:gd name="T55" fmla="*/ 114 h 146"/>
              <a:gd name="T56" fmla="*/ 29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5 h 146"/>
              <a:gd name="T64" fmla="*/ 29 w 32"/>
              <a:gd name="T65" fmla="*/ 140 h 146"/>
              <a:gd name="T66" fmla="*/ 23 w 32"/>
              <a:gd name="T67" fmla="*/ 144 h 146"/>
              <a:gd name="T68" fmla="*/ 17 w 32"/>
              <a:gd name="T69" fmla="*/ 146 h 146"/>
              <a:gd name="T70" fmla="*/ 10 w 32"/>
              <a:gd name="T71" fmla="*/ 144 h 146"/>
              <a:gd name="T72" fmla="*/ 4 w 32"/>
              <a:gd name="T73" fmla="*/ 140 h 146"/>
              <a:gd name="T74" fmla="*/ 0 w 32"/>
              <a:gd name="T75" fmla="*/ 135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10 w 32"/>
              <a:gd name="T83" fmla="*/ 114 h 146"/>
              <a:gd name="T84" fmla="*/ 17 w 32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0" y="68"/>
                </a:lnTo>
                <a:lnTo>
                  <a:pt x="4" y="45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9"/>
                </a:lnTo>
                <a:lnTo>
                  <a:pt x="32" y="17"/>
                </a:lnTo>
                <a:lnTo>
                  <a:pt x="32" y="21"/>
                </a:lnTo>
                <a:lnTo>
                  <a:pt x="32" y="28"/>
                </a:lnTo>
                <a:lnTo>
                  <a:pt x="31" y="36"/>
                </a:lnTo>
                <a:lnTo>
                  <a:pt x="29" y="45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5"/>
                </a:lnTo>
                <a:lnTo>
                  <a:pt x="29" y="140"/>
                </a:lnTo>
                <a:lnTo>
                  <a:pt x="23" y="144"/>
                </a:lnTo>
                <a:lnTo>
                  <a:pt x="17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5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4" name="Line 263"/>
          <p:cNvSpPr>
            <a:spLocks noChangeShapeType="1"/>
          </p:cNvSpPr>
          <p:nvPr/>
        </p:nvSpPr>
        <p:spPr bwMode="auto">
          <a:xfrm flipH="1" flipV="1">
            <a:off x="2947988" y="4778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5" name="Freeform 264"/>
          <p:cNvSpPr>
            <a:spLocks/>
          </p:cNvSpPr>
          <p:nvPr/>
        </p:nvSpPr>
        <p:spPr bwMode="auto">
          <a:xfrm>
            <a:off x="2935288" y="4752975"/>
            <a:ext cx="12700" cy="25400"/>
          </a:xfrm>
          <a:custGeom>
            <a:avLst/>
            <a:gdLst>
              <a:gd name="T0" fmla="*/ 15 w 15"/>
              <a:gd name="T1" fmla="*/ 32 h 32"/>
              <a:gd name="T2" fmla="*/ 0 w 15"/>
              <a:gd name="T3" fmla="*/ 0 h 32"/>
              <a:gd name="T4" fmla="*/ 0 w 15"/>
              <a:gd name="T5" fmla="*/ 0 h 32"/>
              <a:gd name="T6" fmla="*/ 0 60000 65536"/>
              <a:gd name="T7" fmla="*/ 0 60000 65536"/>
              <a:gd name="T8" fmla="*/ 0 60000 65536"/>
              <a:gd name="T9" fmla="*/ 0 w 15"/>
              <a:gd name="T10" fmla="*/ 0 h 32"/>
              <a:gd name="T11" fmla="*/ 15 w 15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2">
                <a:moveTo>
                  <a:pt x="15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6" name="Line 265"/>
          <p:cNvSpPr>
            <a:spLocks noChangeShapeType="1"/>
          </p:cNvSpPr>
          <p:nvPr/>
        </p:nvSpPr>
        <p:spPr bwMode="auto">
          <a:xfrm flipH="1" flipV="1">
            <a:off x="2919413" y="4730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7" name="Freeform 266"/>
          <p:cNvSpPr>
            <a:spLocks/>
          </p:cNvSpPr>
          <p:nvPr/>
        </p:nvSpPr>
        <p:spPr bwMode="auto">
          <a:xfrm>
            <a:off x="2876550" y="4705350"/>
            <a:ext cx="42863" cy="25400"/>
          </a:xfrm>
          <a:custGeom>
            <a:avLst/>
            <a:gdLst>
              <a:gd name="T0" fmla="*/ 54 w 54"/>
              <a:gd name="T1" fmla="*/ 32 h 32"/>
              <a:gd name="T2" fmla="*/ 25 w 54"/>
              <a:gd name="T3" fmla="*/ 11 h 32"/>
              <a:gd name="T4" fmla="*/ 0 w 54"/>
              <a:gd name="T5" fmla="*/ 0 h 32"/>
              <a:gd name="T6" fmla="*/ 0 60000 65536"/>
              <a:gd name="T7" fmla="*/ 0 60000 65536"/>
              <a:gd name="T8" fmla="*/ 0 60000 65536"/>
              <a:gd name="T9" fmla="*/ 0 w 54"/>
              <a:gd name="T10" fmla="*/ 0 h 32"/>
              <a:gd name="T11" fmla="*/ 54 w 5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2">
                <a:moveTo>
                  <a:pt x="54" y="32"/>
                </a:moveTo>
                <a:lnTo>
                  <a:pt x="25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8" name="Line 267"/>
          <p:cNvSpPr>
            <a:spLocks noChangeShapeType="1"/>
          </p:cNvSpPr>
          <p:nvPr/>
        </p:nvSpPr>
        <p:spPr bwMode="auto">
          <a:xfrm flipH="1" flipV="1">
            <a:off x="2841625" y="469900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39" name="Freeform 268"/>
          <p:cNvSpPr>
            <a:spLocks/>
          </p:cNvSpPr>
          <p:nvPr/>
        </p:nvSpPr>
        <p:spPr bwMode="auto">
          <a:xfrm>
            <a:off x="2803525" y="4699000"/>
            <a:ext cx="38100" cy="7938"/>
          </a:xfrm>
          <a:custGeom>
            <a:avLst/>
            <a:gdLst>
              <a:gd name="T0" fmla="*/ 50 w 50"/>
              <a:gd name="T1" fmla="*/ 0 h 10"/>
              <a:gd name="T2" fmla="*/ 12 w 50"/>
              <a:gd name="T3" fmla="*/ 4 h 10"/>
              <a:gd name="T4" fmla="*/ 0 w 50"/>
              <a:gd name="T5" fmla="*/ 10 h 10"/>
              <a:gd name="T6" fmla="*/ 0 60000 65536"/>
              <a:gd name="T7" fmla="*/ 0 60000 65536"/>
              <a:gd name="T8" fmla="*/ 0 60000 65536"/>
              <a:gd name="T9" fmla="*/ 0 w 50"/>
              <a:gd name="T10" fmla="*/ 0 h 10"/>
              <a:gd name="T11" fmla="*/ 50 w 5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0">
                <a:moveTo>
                  <a:pt x="50" y="0"/>
                </a:moveTo>
                <a:lnTo>
                  <a:pt x="12" y="4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0" name="Line 269"/>
          <p:cNvSpPr>
            <a:spLocks noChangeShapeType="1"/>
          </p:cNvSpPr>
          <p:nvPr/>
        </p:nvSpPr>
        <p:spPr bwMode="auto">
          <a:xfrm flipH="1">
            <a:off x="2763838" y="4714875"/>
            <a:ext cx="2063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1" name="Freeform 270"/>
          <p:cNvSpPr>
            <a:spLocks/>
          </p:cNvSpPr>
          <p:nvPr/>
        </p:nvSpPr>
        <p:spPr bwMode="auto">
          <a:xfrm>
            <a:off x="2746375" y="4730750"/>
            <a:ext cx="17463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9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2" name="Line 271"/>
          <p:cNvSpPr>
            <a:spLocks noChangeShapeType="1"/>
          </p:cNvSpPr>
          <p:nvPr/>
        </p:nvSpPr>
        <p:spPr bwMode="auto">
          <a:xfrm flipH="1">
            <a:off x="2736850" y="47752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3" name="Freeform 272"/>
          <p:cNvSpPr>
            <a:spLocks/>
          </p:cNvSpPr>
          <p:nvPr/>
        </p:nvSpPr>
        <p:spPr bwMode="auto">
          <a:xfrm>
            <a:off x="2732088" y="4778375"/>
            <a:ext cx="4762" cy="52388"/>
          </a:xfrm>
          <a:custGeom>
            <a:avLst/>
            <a:gdLst>
              <a:gd name="T0" fmla="*/ 6 w 6"/>
              <a:gd name="T1" fmla="*/ 0 h 64"/>
              <a:gd name="T2" fmla="*/ 0 w 6"/>
              <a:gd name="T3" fmla="*/ 36 h 64"/>
              <a:gd name="T4" fmla="*/ 4 w 6"/>
              <a:gd name="T5" fmla="*/ 64 h 64"/>
              <a:gd name="T6" fmla="*/ 0 60000 65536"/>
              <a:gd name="T7" fmla="*/ 0 60000 65536"/>
              <a:gd name="T8" fmla="*/ 0 60000 65536"/>
              <a:gd name="T9" fmla="*/ 0 w 6"/>
              <a:gd name="T10" fmla="*/ 0 h 64"/>
              <a:gd name="T11" fmla="*/ 6 w 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4">
                <a:moveTo>
                  <a:pt x="6" y="0"/>
                </a:moveTo>
                <a:lnTo>
                  <a:pt x="0" y="36"/>
                </a:lnTo>
                <a:lnTo>
                  <a:pt x="4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4" name="Line 273"/>
          <p:cNvSpPr>
            <a:spLocks noChangeShapeType="1"/>
          </p:cNvSpPr>
          <p:nvPr/>
        </p:nvSpPr>
        <p:spPr bwMode="auto">
          <a:xfrm>
            <a:off x="2741613" y="4848225"/>
            <a:ext cx="635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5" name="Freeform 274"/>
          <p:cNvSpPr>
            <a:spLocks/>
          </p:cNvSpPr>
          <p:nvPr/>
        </p:nvSpPr>
        <p:spPr bwMode="auto">
          <a:xfrm>
            <a:off x="2747963" y="4864100"/>
            <a:ext cx="28575" cy="30163"/>
          </a:xfrm>
          <a:custGeom>
            <a:avLst/>
            <a:gdLst>
              <a:gd name="T0" fmla="*/ 0 w 36"/>
              <a:gd name="T1" fmla="*/ 0 h 38"/>
              <a:gd name="T2" fmla="*/ 21 w 36"/>
              <a:gd name="T3" fmla="*/ 29 h 38"/>
              <a:gd name="T4" fmla="*/ 36 w 36"/>
              <a:gd name="T5" fmla="*/ 38 h 38"/>
              <a:gd name="T6" fmla="*/ 0 60000 65536"/>
              <a:gd name="T7" fmla="*/ 0 60000 65536"/>
              <a:gd name="T8" fmla="*/ 0 60000 65536"/>
              <a:gd name="T9" fmla="*/ 0 w 36"/>
              <a:gd name="T10" fmla="*/ 0 h 38"/>
              <a:gd name="T11" fmla="*/ 36 w 36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38">
                <a:moveTo>
                  <a:pt x="0" y="0"/>
                </a:moveTo>
                <a:lnTo>
                  <a:pt x="21" y="29"/>
                </a:lnTo>
                <a:lnTo>
                  <a:pt x="36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6" name="Line 275"/>
          <p:cNvSpPr>
            <a:spLocks noChangeShapeType="1"/>
          </p:cNvSpPr>
          <p:nvPr/>
        </p:nvSpPr>
        <p:spPr bwMode="auto">
          <a:xfrm>
            <a:off x="2790825" y="490378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7" name="Freeform 276"/>
          <p:cNvSpPr>
            <a:spLocks/>
          </p:cNvSpPr>
          <p:nvPr/>
        </p:nvSpPr>
        <p:spPr bwMode="auto">
          <a:xfrm>
            <a:off x="2811463" y="4913313"/>
            <a:ext cx="34925" cy="4762"/>
          </a:xfrm>
          <a:custGeom>
            <a:avLst/>
            <a:gdLst>
              <a:gd name="T0" fmla="*/ 0 w 43"/>
              <a:gd name="T1" fmla="*/ 0 h 6"/>
              <a:gd name="T2" fmla="*/ 38 w 43"/>
              <a:gd name="T3" fmla="*/ 6 h 6"/>
              <a:gd name="T4" fmla="*/ 43 w 43"/>
              <a:gd name="T5" fmla="*/ 4 h 6"/>
              <a:gd name="T6" fmla="*/ 0 60000 65536"/>
              <a:gd name="T7" fmla="*/ 0 60000 65536"/>
              <a:gd name="T8" fmla="*/ 0 60000 65536"/>
              <a:gd name="T9" fmla="*/ 0 w 43"/>
              <a:gd name="T10" fmla="*/ 0 h 6"/>
              <a:gd name="T11" fmla="*/ 43 w 4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6">
                <a:moveTo>
                  <a:pt x="0" y="0"/>
                </a:moveTo>
                <a:lnTo>
                  <a:pt x="38" y="6"/>
                </a:lnTo>
                <a:lnTo>
                  <a:pt x="43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8" name="Line 277"/>
          <p:cNvSpPr>
            <a:spLocks noChangeShapeType="1"/>
          </p:cNvSpPr>
          <p:nvPr/>
        </p:nvSpPr>
        <p:spPr bwMode="auto">
          <a:xfrm flipV="1">
            <a:off x="2867025" y="49133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49" name="Freeform 278"/>
          <p:cNvSpPr>
            <a:spLocks/>
          </p:cNvSpPr>
          <p:nvPr/>
        </p:nvSpPr>
        <p:spPr bwMode="auto">
          <a:xfrm>
            <a:off x="2870200" y="4887913"/>
            <a:ext cx="46038" cy="25400"/>
          </a:xfrm>
          <a:custGeom>
            <a:avLst/>
            <a:gdLst>
              <a:gd name="T0" fmla="*/ 0 w 57"/>
              <a:gd name="T1" fmla="*/ 32 h 32"/>
              <a:gd name="T2" fmla="*/ 32 w 57"/>
              <a:gd name="T3" fmla="*/ 19 h 32"/>
              <a:gd name="T4" fmla="*/ 57 w 57"/>
              <a:gd name="T5" fmla="*/ 0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32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0" name="Line 279"/>
          <p:cNvSpPr>
            <a:spLocks noChangeShapeType="1"/>
          </p:cNvSpPr>
          <p:nvPr/>
        </p:nvSpPr>
        <p:spPr bwMode="auto">
          <a:xfrm flipV="1">
            <a:off x="2928938" y="486410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1" name="Freeform 280"/>
          <p:cNvSpPr>
            <a:spLocks/>
          </p:cNvSpPr>
          <p:nvPr/>
        </p:nvSpPr>
        <p:spPr bwMode="auto">
          <a:xfrm>
            <a:off x="2935288" y="4819650"/>
            <a:ext cx="14287" cy="44450"/>
          </a:xfrm>
          <a:custGeom>
            <a:avLst/>
            <a:gdLst>
              <a:gd name="T0" fmla="*/ 0 w 17"/>
              <a:gd name="T1" fmla="*/ 55 h 55"/>
              <a:gd name="T2" fmla="*/ 15 w 17"/>
              <a:gd name="T3" fmla="*/ 23 h 55"/>
              <a:gd name="T4" fmla="*/ 17 w 17"/>
              <a:gd name="T5" fmla="*/ 0 h 55"/>
              <a:gd name="T6" fmla="*/ 0 60000 65536"/>
              <a:gd name="T7" fmla="*/ 0 60000 65536"/>
              <a:gd name="T8" fmla="*/ 0 60000 65536"/>
              <a:gd name="T9" fmla="*/ 0 w 17"/>
              <a:gd name="T10" fmla="*/ 0 h 55"/>
              <a:gd name="T11" fmla="*/ 17 w 1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5">
                <a:moveTo>
                  <a:pt x="0" y="55"/>
                </a:moveTo>
                <a:lnTo>
                  <a:pt x="15" y="23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2" name="Line 281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3" name="Line 282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4" name="Line 283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5" name="Line 284"/>
          <p:cNvSpPr>
            <a:spLocks noChangeShapeType="1"/>
          </p:cNvSpPr>
          <p:nvPr/>
        </p:nvSpPr>
        <p:spPr bwMode="auto">
          <a:xfrm>
            <a:off x="2824163" y="4908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6" name="Line 285"/>
          <p:cNvSpPr>
            <a:spLocks noChangeShapeType="1"/>
          </p:cNvSpPr>
          <p:nvPr/>
        </p:nvSpPr>
        <p:spPr bwMode="auto">
          <a:xfrm>
            <a:off x="2824163" y="4910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7" name="Line 286"/>
          <p:cNvSpPr>
            <a:spLocks noChangeShapeType="1"/>
          </p:cNvSpPr>
          <p:nvPr/>
        </p:nvSpPr>
        <p:spPr bwMode="auto">
          <a:xfrm>
            <a:off x="2824163" y="4913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8" name="Line 287"/>
          <p:cNvSpPr>
            <a:spLocks noChangeShapeType="1"/>
          </p:cNvSpPr>
          <p:nvPr/>
        </p:nvSpPr>
        <p:spPr bwMode="auto">
          <a:xfrm>
            <a:off x="2824163" y="49180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59" name="Line 288"/>
          <p:cNvSpPr>
            <a:spLocks noChangeShapeType="1"/>
          </p:cNvSpPr>
          <p:nvPr/>
        </p:nvSpPr>
        <p:spPr bwMode="auto">
          <a:xfrm>
            <a:off x="2825750" y="4924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0" name="Freeform 289"/>
          <p:cNvSpPr>
            <a:spLocks/>
          </p:cNvSpPr>
          <p:nvPr/>
        </p:nvSpPr>
        <p:spPr bwMode="auto">
          <a:xfrm>
            <a:off x="2825750" y="4930775"/>
            <a:ext cx="3175" cy="33338"/>
          </a:xfrm>
          <a:custGeom>
            <a:avLst/>
            <a:gdLst>
              <a:gd name="T0" fmla="*/ 0 w 4"/>
              <a:gd name="T1" fmla="*/ 0 h 41"/>
              <a:gd name="T2" fmla="*/ 4 w 4"/>
              <a:gd name="T3" fmla="*/ 28 h 41"/>
              <a:gd name="T4" fmla="*/ 4 w 4"/>
              <a:gd name="T5" fmla="*/ 41 h 41"/>
              <a:gd name="T6" fmla="*/ 0 60000 65536"/>
              <a:gd name="T7" fmla="*/ 0 60000 65536"/>
              <a:gd name="T8" fmla="*/ 0 60000 65536"/>
              <a:gd name="T9" fmla="*/ 0 w 4"/>
              <a:gd name="T10" fmla="*/ 0 h 41"/>
              <a:gd name="T11" fmla="*/ 4 w 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1">
                <a:moveTo>
                  <a:pt x="0" y="0"/>
                </a:moveTo>
                <a:lnTo>
                  <a:pt x="4" y="28"/>
                </a:lnTo>
                <a:lnTo>
                  <a:pt x="4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1" name="Freeform 290"/>
          <p:cNvSpPr>
            <a:spLocks/>
          </p:cNvSpPr>
          <p:nvPr/>
        </p:nvSpPr>
        <p:spPr bwMode="auto">
          <a:xfrm>
            <a:off x="2832100" y="4984750"/>
            <a:ext cx="6350" cy="57150"/>
          </a:xfrm>
          <a:custGeom>
            <a:avLst/>
            <a:gdLst>
              <a:gd name="T0" fmla="*/ 0 w 7"/>
              <a:gd name="T1" fmla="*/ 0 h 72"/>
              <a:gd name="T2" fmla="*/ 3 w 7"/>
              <a:gd name="T3" fmla="*/ 38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3" y="38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2" name="Line 291"/>
          <p:cNvSpPr>
            <a:spLocks noChangeShapeType="1"/>
          </p:cNvSpPr>
          <p:nvPr/>
        </p:nvSpPr>
        <p:spPr bwMode="auto">
          <a:xfrm>
            <a:off x="2840038" y="50593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3" name="Freeform 292"/>
          <p:cNvSpPr>
            <a:spLocks/>
          </p:cNvSpPr>
          <p:nvPr/>
        </p:nvSpPr>
        <p:spPr bwMode="auto">
          <a:xfrm>
            <a:off x="2843213" y="5080000"/>
            <a:ext cx="4762" cy="36513"/>
          </a:xfrm>
          <a:custGeom>
            <a:avLst/>
            <a:gdLst>
              <a:gd name="T0" fmla="*/ 0 w 5"/>
              <a:gd name="T1" fmla="*/ 0 h 45"/>
              <a:gd name="T2" fmla="*/ 3 w 5"/>
              <a:gd name="T3" fmla="*/ 38 h 45"/>
              <a:gd name="T4" fmla="*/ 5 w 5"/>
              <a:gd name="T5" fmla="*/ 45 h 45"/>
              <a:gd name="T6" fmla="*/ 0 60000 65536"/>
              <a:gd name="T7" fmla="*/ 0 60000 65536"/>
              <a:gd name="T8" fmla="*/ 0 60000 65536"/>
              <a:gd name="T9" fmla="*/ 0 w 5"/>
              <a:gd name="T10" fmla="*/ 0 h 45"/>
              <a:gd name="T11" fmla="*/ 5 w 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5">
                <a:moveTo>
                  <a:pt x="0" y="0"/>
                </a:moveTo>
                <a:lnTo>
                  <a:pt x="3" y="38"/>
                </a:lnTo>
                <a:lnTo>
                  <a:pt x="5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4" name="Line 293"/>
          <p:cNvSpPr>
            <a:spLocks noChangeShapeType="1"/>
          </p:cNvSpPr>
          <p:nvPr/>
        </p:nvSpPr>
        <p:spPr bwMode="auto">
          <a:xfrm>
            <a:off x="2851150" y="51355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5" name="Line 294"/>
          <p:cNvSpPr>
            <a:spLocks noChangeShapeType="1"/>
          </p:cNvSpPr>
          <p:nvPr/>
        </p:nvSpPr>
        <p:spPr bwMode="auto">
          <a:xfrm>
            <a:off x="2851150" y="5135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6" name="Line 295"/>
          <p:cNvSpPr>
            <a:spLocks noChangeShapeType="1"/>
          </p:cNvSpPr>
          <p:nvPr/>
        </p:nvSpPr>
        <p:spPr bwMode="auto">
          <a:xfrm>
            <a:off x="2854325" y="5156200"/>
            <a:ext cx="1588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7" name="Line 296"/>
          <p:cNvSpPr>
            <a:spLocks noChangeShapeType="1"/>
          </p:cNvSpPr>
          <p:nvPr/>
        </p:nvSpPr>
        <p:spPr bwMode="auto">
          <a:xfrm>
            <a:off x="2855913" y="5164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8" name="Line 297"/>
          <p:cNvSpPr>
            <a:spLocks noChangeShapeType="1"/>
          </p:cNvSpPr>
          <p:nvPr/>
        </p:nvSpPr>
        <p:spPr bwMode="auto">
          <a:xfrm>
            <a:off x="2855913" y="5167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69" name="Line 298"/>
          <p:cNvSpPr>
            <a:spLocks noChangeShapeType="1"/>
          </p:cNvSpPr>
          <p:nvPr/>
        </p:nvSpPr>
        <p:spPr bwMode="auto">
          <a:xfrm>
            <a:off x="2857500" y="51720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0" name="Line 299"/>
          <p:cNvSpPr>
            <a:spLocks noChangeShapeType="1"/>
          </p:cNvSpPr>
          <p:nvPr/>
        </p:nvSpPr>
        <p:spPr bwMode="auto">
          <a:xfrm>
            <a:off x="2857500" y="51736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1" name="Line 300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2" name="Line 301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3" name="Freeform 302"/>
          <p:cNvSpPr>
            <a:spLocks noEditPoints="1"/>
          </p:cNvSpPr>
          <p:nvPr/>
        </p:nvSpPr>
        <p:spPr bwMode="auto">
          <a:xfrm>
            <a:off x="2790825" y="4778375"/>
            <a:ext cx="53975" cy="82550"/>
          </a:xfrm>
          <a:custGeom>
            <a:avLst/>
            <a:gdLst>
              <a:gd name="T0" fmla="*/ 59 w 69"/>
              <a:gd name="T1" fmla="*/ 87 h 102"/>
              <a:gd name="T2" fmla="*/ 59 w 69"/>
              <a:gd name="T3" fmla="*/ 97 h 102"/>
              <a:gd name="T4" fmla="*/ 63 w 69"/>
              <a:gd name="T5" fmla="*/ 99 h 102"/>
              <a:gd name="T6" fmla="*/ 69 w 69"/>
              <a:gd name="T7" fmla="*/ 101 h 102"/>
              <a:gd name="T8" fmla="*/ 36 w 69"/>
              <a:gd name="T9" fmla="*/ 102 h 102"/>
              <a:gd name="T10" fmla="*/ 38 w 69"/>
              <a:gd name="T11" fmla="*/ 101 h 102"/>
              <a:gd name="T12" fmla="*/ 44 w 69"/>
              <a:gd name="T13" fmla="*/ 99 h 102"/>
              <a:gd name="T14" fmla="*/ 46 w 69"/>
              <a:gd name="T15" fmla="*/ 97 h 102"/>
              <a:gd name="T16" fmla="*/ 46 w 69"/>
              <a:gd name="T17" fmla="*/ 87 h 102"/>
              <a:gd name="T18" fmla="*/ 40 w 69"/>
              <a:gd name="T19" fmla="*/ 64 h 102"/>
              <a:gd name="T20" fmla="*/ 31 w 69"/>
              <a:gd name="T21" fmla="*/ 70 h 102"/>
              <a:gd name="T22" fmla="*/ 19 w 69"/>
              <a:gd name="T23" fmla="*/ 70 h 102"/>
              <a:gd name="T24" fmla="*/ 8 w 69"/>
              <a:gd name="T25" fmla="*/ 63 h 102"/>
              <a:gd name="T26" fmla="*/ 0 w 69"/>
              <a:gd name="T27" fmla="*/ 47 h 102"/>
              <a:gd name="T28" fmla="*/ 0 w 69"/>
              <a:gd name="T29" fmla="*/ 28 h 102"/>
              <a:gd name="T30" fmla="*/ 10 w 69"/>
              <a:gd name="T31" fmla="*/ 11 h 102"/>
              <a:gd name="T32" fmla="*/ 25 w 69"/>
              <a:gd name="T33" fmla="*/ 2 h 102"/>
              <a:gd name="T34" fmla="*/ 38 w 69"/>
              <a:gd name="T35" fmla="*/ 0 h 102"/>
              <a:gd name="T36" fmla="*/ 46 w 69"/>
              <a:gd name="T37" fmla="*/ 4 h 102"/>
              <a:gd name="T38" fmla="*/ 52 w 69"/>
              <a:gd name="T39" fmla="*/ 2 h 102"/>
              <a:gd name="T40" fmla="*/ 59 w 69"/>
              <a:gd name="T41" fmla="*/ 0 h 102"/>
              <a:gd name="T42" fmla="*/ 46 w 69"/>
              <a:gd name="T43" fmla="*/ 21 h 102"/>
              <a:gd name="T44" fmla="*/ 46 w 69"/>
              <a:gd name="T45" fmla="*/ 13 h 102"/>
              <a:gd name="T46" fmla="*/ 40 w 69"/>
              <a:gd name="T47" fmla="*/ 8 h 102"/>
              <a:gd name="T48" fmla="*/ 33 w 69"/>
              <a:gd name="T49" fmla="*/ 6 h 102"/>
              <a:gd name="T50" fmla="*/ 21 w 69"/>
              <a:gd name="T51" fmla="*/ 8 h 102"/>
              <a:gd name="T52" fmla="*/ 15 w 69"/>
              <a:gd name="T53" fmla="*/ 17 h 102"/>
              <a:gd name="T54" fmla="*/ 12 w 69"/>
              <a:gd name="T55" fmla="*/ 32 h 102"/>
              <a:gd name="T56" fmla="*/ 15 w 69"/>
              <a:gd name="T57" fmla="*/ 47 h 102"/>
              <a:gd name="T58" fmla="*/ 23 w 69"/>
              <a:gd name="T59" fmla="*/ 57 h 102"/>
              <a:gd name="T60" fmla="*/ 33 w 69"/>
              <a:gd name="T61" fmla="*/ 61 h 102"/>
              <a:gd name="T62" fmla="*/ 40 w 69"/>
              <a:gd name="T63" fmla="*/ 59 h 102"/>
              <a:gd name="T64" fmla="*/ 46 w 69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02"/>
              <a:gd name="T101" fmla="*/ 69 w 69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02">
                <a:moveTo>
                  <a:pt x="59" y="0"/>
                </a:moveTo>
                <a:lnTo>
                  <a:pt x="59" y="87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3" y="99"/>
                </a:lnTo>
                <a:lnTo>
                  <a:pt x="65" y="101"/>
                </a:lnTo>
                <a:lnTo>
                  <a:pt x="69" y="101"/>
                </a:lnTo>
                <a:lnTo>
                  <a:pt x="69" y="102"/>
                </a:lnTo>
                <a:lnTo>
                  <a:pt x="36" y="102"/>
                </a:lnTo>
                <a:lnTo>
                  <a:pt x="36" y="101"/>
                </a:lnTo>
                <a:lnTo>
                  <a:pt x="38" y="101"/>
                </a:lnTo>
                <a:lnTo>
                  <a:pt x="42" y="101"/>
                </a:lnTo>
                <a:lnTo>
                  <a:pt x="44" y="99"/>
                </a:lnTo>
                <a:lnTo>
                  <a:pt x="46" y="99"/>
                </a:lnTo>
                <a:lnTo>
                  <a:pt x="46" y="97"/>
                </a:lnTo>
                <a:lnTo>
                  <a:pt x="46" y="93"/>
                </a:lnTo>
                <a:lnTo>
                  <a:pt x="46" y="87"/>
                </a:lnTo>
                <a:lnTo>
                  <a:pt x="46" y="57"/>
                </a:lnTo>
                <a:lnTo>
                  <a:pt x="40" y="64"/>
                </a:lnTo>
                <a:lnTo>
                  <a:pt x="34" y="68"/>
                </a:lnTo>
                <a:lnTo>
                  <a:pt x="31" y="70"/>
                </a:lnTo>
                <a:lnTo>
                  <a:pt x="25" y="70"/>
                </a:lnTo>
                <a:lnTo>
                  <a:pt x="19" y="70"/>
                </a:lnTo>
                <a:lnTo>
                  <a:pt x="12" y="66"/>
                </a:lnTo>
                <a:lnTo>
                  <a:pt x="8" y="63"/>
                </a:lnTo>
                <a:lnTo>
                  <a:pt x="2" y="55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10" y="11"/>
                </a:lnTo>
                <a:lnTo>
                  <a:pt x="17" y="6"/>
                </a:lnTo>
                <a:lnTo>
                  <a:pt x="25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6" y="4"/>
                </a:lnTo>
                <a:lnTo>
                  <a:pt x="48" y="6"/>
                </a:lnTo>
                <a:lnTo>
                  <a:pt x="52" y="2"/>
                </a:lnTo>
                <a:lnTo>
                  <a:pt x="57" y="0"/>
                </a:lnTo>
                <a:lnTo>
                  <a:pt x="59" y="0"/>
                </a:lnTo>
                <a:close/>
                <a:moveTo>
                  <a:pt x="46" y="51"/>
                </a:moveTo>
                <a:lnTo>
                  <a:pt x="46" y="21"/>
                </a:lnTo>
                <a:lnTo>
                  <a:pt x="46" y="17"/>
                </a:lnTo>
                <a:lnTo>
                  <a:pt x="46" y="13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3" y="6"/>
                </a:lnTo>
                <a:lnTo>
                  <a:pt x="27" y="6"/>
                </a:lnTo>
                <a:lnTo>
                  <a:pt x="21" y="8"/>
                </a:lnTo>
                <a:lnTo>
                  <a:pt x="17" y="11"/>
                </a:lnTo>
                <a:lnTo>
                  <a:pt x="15" y="17"/>
                </a:lnTo>
                <a:lnTo>
                  <a:pt x="14" y="25"/>
                </a:lnTo>
                <a:lnTo>
                  <a:pt x="12" y="32"/>
                </a:lnTo>
                <a:lnTo>
                  <a:pt x="14" y="42"/>
                </a:lnTo>
                <a:lnTo>
                  <a:pt x="15" y="47"/>
                </a:lnTo>
                <a:lnTo>
                  <a:pt x="17" y="53"/>
                </a:lnTo>
                <a:lnTo>
                  <a:pt x="23" y="57"/>
                </a:lnTo>
                <a:lnTo>
                  <a:pt x="27" y="59"/>
                </a:lnTo>
                <a:lnTo>
                  <a:pt x="33" y="61"/>
                </a:lnTo>
                <a:lnTo>
                  <a:pt x="36" y="59"/>
                </a:lnTo>
                <a:lnTo>
                  <a:pt x="40" y="59"/>
                </a:lnTo>
                <a:lnTo>
                  <a:pt x="44" y="55"/>
                </a:lnTo>
                <a:lnTo>
                  <a:pt x="4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4" name="Freeform 303"/>
          <p:cNvSpPr>
            <a:spLocks/>
          </p:cNvSpPr>
          <p:nvPr/>
        </p:nvSpPr>
        <p:spPr bwMode="auto">
          <a:xfrm>
            <a:off x="2851150" y="4829175"/>
            <a:ext cx="34925" cy="65088"/>
          </a:xfrm>
          <a:custGeom>
            <a:avLst/>
            <a:gdLst>
              <a:gd name="T0" fmla="*/ 4 w 44"/>
              <a:gd name="T1" fmla="*/ 9 h 81"/>
              <a:gd name="T2" fmla="*/ 15 w 44"/>
              <a:gd name="T3" fmla="*/ 1 h 81"/>
              <a:gd name="T4" fmla="*/ 29 w 44"/>
              <a:gd name="T5" fmla="*/ 0 h 81"/>
              <a:gd name="T6" fmla="*/ 36 w 44"/>
              <a:gd name="T7" fmla="*/ 5 h 81"/>
              <a:gd name="T8" fmla="*/ 40 w 44"/>
              <a:gd name="T9" fmla="*/ 17 h 81"/>
              <a:gd name="T10" fmla="*/ 36 w 44"/>
              <a:gd name="T11" fmla="*/ 28 h 81"/>
              <a:gd name="T12" fmla="*/ 36 w 44"/>
              <a:gd name="T13" fmla="*/ 38 h 81"/>
              <a:gd name="T14" fmla="*/ 44 w 44"/>
              <a:gd name="T15" fmla="*/ 47 h 81"/>
              <a:gd name="T16" fmla="*/ 44 w 44"/>
              <a:gd name="T17" fmla="*/ 60 h 81"/>
              <a:gd name="T18" fmla="*/ 38 w 44"/>
              <a:gd name="T19" fmla="*/ 72 h 81"/>
              <a:gd name="T20" fmla="*/ 27 w 44"/>
              <a:gd name="T21" fmla="*/ 79 h 81"/>
              <a:gd name="T22" fmla="*/ 13 w 44"/>
              <a:gd name="T23" fmla="*/ 81 h 81"/>
              <a:gd name="T24" fmla="*/ 2 w 44"/>
              <a:gd name="T25" fmla="*/ 79 h 81"/>
              <a:gd name="T26" fmla="*/ 0 w 44"/>
              <a:gd name="T27" fmla="*/ 76 h 81"/>
              <a:gd name="T28" fmla="*/ 0 w 44"/>
              <a:gd name="T29" fmla="*/ 74 h 81"/>
              <a:gd name="T30" fmla="*/ 4 w 44"/>
              <a:gd name="T31" fmla="*/ 72 h 81"/>
              <a:gd name="T32" fmla="*/ 8 w 44"/>
              <a:gd name="T33" fmla="*/ 72 h 81"/>
              <a:gd name="T34" fmla="*/ 12 w 44"/>
              <a:gd name="T35" fmla="*/ 74 h 81"/>
              <a:gd name="T36" fmla="*/ 15 w 44"/>
              <a:gd name="T37" fmla="*/ 76 h 81"/>
              <a:gd name="T38" fmla="*/ 21 w 44"/>
              <a:gd name="T39" fmla="*/ 77 h 81"/>
              <a:gd name="T40" fmla="*/ 31 w 44"/>
              <a:gd name="T41" fmla="*/ 72 h 81"/>
              <a:gd name="T42" fmla="*/ 36 w 44"/>
              <a:gd name="T43" fmla="*/ 60 h 81"/>
              <a:gd name="T44" fmla="*/ 34 w 44"/>
              <a:gd name="T45" fmla="*/ 53 h 81"/>
              <a:gd name="T46" fmla="*/ 31 w 44"/>
              <a:gd name="T47" fmla="*/ 47 h 81"/>
              <a:gd name="T48" fmla="*/ 23 w 44"/>
              <a:gd name="T49" fmla="*/ 43 h 81"/>
              <a:gd name="T50" fmla="*/ 15 w 44"/>
              <a:gd name="T51" fmla="*/ 41 h 81"/>
              <a:gd name="T52" fmla="*/ 13 w 44"/>
              <a:gd name="T53" fmla="*/ 39 h 81"/>
              <a:gd name="T54" fmla="*/ 23 w 44"/>
              <a:gd name="T55" fmla="*/ 36 h 81"/>
              <a:gd name="T56" fmla="*/ 29 w 44"/>
              <a:gd name="T57" fmla="*/ 30 h 81"/>
              <a:gd name="T58" fmla="*/ 32 w 44"/>
              <a:gd name="T59" fmla="*/ 20 h 81"/>
              <a:gd name="T60" fmla="*/ 29 w 44"/>
              <a:gd name="T61" fmla="*/ 11 h 81"/>
              <a:gd name="T62" fmla="*/ 17 w 44"/>
              <a:gd name="T63" fmla="*/ 7 h 81"/>
              <a:gd name="T64" fmla="*/ 8 w 44"/>
              <a:gd name="T65" fmla="*/ 11 h 81"/>
              <a:gd name="T66" fmla="*/ 0 w 44"/>
              <a:gd name="T67" fmla="*/ 17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"/>
              <a:gd name="T103" fmla="*/ 0 h 81"/>
              <a:gd name="T104" fmla="*/ 44 w 44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" h="81">
                <a:moveTo>
                  <a:pt x="0" y="17"/>
                </a:moveTo>
                <a:lnTo>
                  <a:pt x="4" y="9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lnTo>
                  <a:pt x="29" y="0"/>
                </a:lnTo>
                <a:lnTo>
                  <a:pt x="32" y="3"/>
                </a:lnTo>
                <a:lnTo>
                  <a:pt x="36" y="5"/>
                </a:lnTo>
                <a:lnTo>
                  <a:pt x="40" y="11"/>
                </a:lnTo>
                <a:lnTo>
                  <a:pt x="40" y="17"/>
                </a:lnTo>
                <a:lnTo>
                  <a:pt x="40" y="22"/>
                </a:lnTo>
                <a:lnTo>
                  <a:pt x="36" y="28"/>
                </a:lnTo>
                <a:lnTo>
                  <a:pt x="29" y="34"/>
                </a:lnTo>
                <a:lnTo>
                  <a:pt x="36" y="38"/>
                </a:lnTo>
                <a:lnTo>
                  <a:pt x="40" y="41"/>
                </a:lnTo>
                <a:lnTo>
                  <a:pt x="44" y="47"/>
                </a:lnTo>
                <a:lnTo>
                  <a:pt x="44" y="55"/>
                </a:lnTo>
                <a:lnTo>
                  <a:pt x="44" y="60"/>
                </a:lnTo>
                <a:lnTo>
                  <a:pt x="42" y="66"/>
                </a:lnTo>
                <a:lnTo>
                  <a:pt x="38" y="72"/>
                </a:lnTo>
                <a:lnTo>
                  <a:pt x="32" y="76"/>
                </a:lnTo>
                <a:lnTo>
                  <a:pt x="27" y="79"/>
                </a:lnTo>
                <a:lnTo>
                  <a:pt x="21" y="81"/>
                </a:lnTo>
                <a:lnTo>
                  <a:pt x="13" y="81"/>
                </a:lnTo>
                <a:lnTo>
                  <a:pt x="6" y="81"/>
                </a:lnTo>
                <a:lnTo>
                  <a:pt x="2" y="79"/>
                </a:lnTo>
                <a:lnTo>
                  <a:pt x="0" y="77"/>
                </a:lnTo>
                <a:lnTo>
                  <a:pt x="0" y="76"/>
                </a:lnTo>
                <a:lnTo>
                  <a:pt x="0" y="74"/>
                </a:lnTo>
                <a:lnTo>
                  <a:pt x="2" y="72"/>
                </a:lnTo>
                <a:lnTo>
                  <a:pt x="4" y="72"/>
                </a:lnTo>
                <a:lnTo>
                  <a:pt x="6" y="72"/>
                </a:lnTo>
                <a:lnTo>
                  <a:pt x="8" y="72"/>
                </a:lnTo>
                <a:lnTo>
                  <a:pt x="8" y="74"/>
                </a:lnTo>
                <a:lnTo>
                  <a:pt x="12" y="74"/>
                </a:lnTo>
                <a:lnTo>
                  <a:pt x="13" y="76"/>
                </a:lnTo>
                <a:lnTo>
                  <a:pt x="15" y="76"/>
                </a:lnTo>
                <a:lnTo>
                  <a:pt x="19" y="77"/>
                </a:lnTo>
                <a:lnTo>
                  <a:pt x="21" y="77"/>
                </a:lnTo>
                <a:lnTo>
                  <a:pt x="27" y="76"/>
                </a:lnTo>
                <a:lnTo>
                  <a:pt x="31" y="72"/>
                </a:lnTo>
                <a:lnTo>
                  <a:pt x="34" y="68"/>
                </a:lnTo>
                <a:lnTo>
                  <a:pt x="36" y="60"/>
                </a:lnTo>
                <a:lnTo>
                  <a:pt x="34" y="57"/>
                </a:lnTo>
                <a:lnTo>
                  <a:pt x="34" y="53"/>
                </a:lnTo>
                <a:lnTo>
                  <a:pt x="32" y="49"/>
                </a:lnTo>
                <a:lnTo>
                  <a:pt x="31" y="47"/>
                </a:lnTo>
                <a:lnTo>
                  <a:pt x="27" y="45"/>
                </a:lnTo>
                <a:lnTo>
                  <a:pt x="23" y="43"/>
                </a:lnTo>
                <a:lnTo>
                  <a:pt x="19" y="41"/>
                </a:lnTo>
                <a:lnTo>
                  <a:pt x="15" y="41"/>
                </a:lnTo>
                <a:lnTo>
                  <a:pt x="13" y="41"/>
                </a:lnTo>
                <a:lnTo>
                  <a:pt x="13" y="39"/>
                </a:lnTo>
                <a:lnTo>
                  <a:pt x="17" y="38"/>
                </a:lnTo>
                <a:lnTo>
                  <a:pt x="23" y="36"/>
                </a:lnTo>
                <a:lnTo>
                  <a:pt x="27" y="34"/>
                </a:lnTo>
                <a:lnTo>
                  <a:pt x="29" y="30"/>
                </a:lnTo>
                <a:lnTo>
                  <a:pt x="31" y="26"/>
                </a:lnTo>
                <a:lnTo>
                  <a:pt x="32" y="20"/>
                </a:lnTo>
                <a:lnTo>
                  <a:pt x="31" y="15"/>
                </a:lnTo>
                <a:lnTo>
                  <a:pt x="29" y="11"/>
                </a:lnTo>
                <a:lnTo>
                  <a:pt x="23" y="7"/>
                </a:lnTo>
                <a:lnTo>
                  <a:pt x="17" y="7"/>
                </a:lnTo>
                <a:lnTo>
                  <a:pt x="12" y="9"/>
                </a:lnTo>
                <a:lnTo>
                  <a:pt x="8" y="11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5" name="Line 304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6" name="Line 305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7" name="Line 306"/>
          <p:cNvSpPr>
            <a:spLocks noChangeShapeType="1"/>
          </p:cNvSpPr>
          <p:nvPr/>
        </p:nvSpPr>
        <p:spPr bwMode="auto">
          <a:xfrm flipV="1">
            <a:off x="2863850" y="517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8" name="Line 307"/>
          <p:cNvSpPr>
            <a:spLocks noChangeShapeType="1"/>
          </p:cNvSpPr>
          <p:nvPr/>
        </p:nvSpPr>
        <p:spPr bwMode="auto">
          <a:xfrm flipV="1">
            <a:off x="2865438" y="5168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79" name="Line 308"/>
          <p:cNvSpPr>
            <a:spLocks noChangeShapeType="1"/>
          </p:cNvSpPr>
          <p:nvPr/>
        </p:nvSpPr>
        <p:spPr bwMode="auto">
          <a:xfrm flipV="1">
            <a:off x="2868613" y="5160963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0" name="Freeform 309"/>
          <p:cNvSpPr>
            <a:spLocks/>
          </p:cNvSpPr>
          <p:nvPr/>
        </p:nvSpPr>
        <p:spPr bwMode="auto">
          <a:xfrm>
            <a:off x="2876550" y="5133975"/>
            <a:ext cx="19050" cy="26988"/>
          </a:xfrm>
          <a:custGeom>
            <a:avLst/>
            <a:gdLst>
              <a:gd name="T0" fmla="*/ 0 w 23"/>
              <a:gd name="T1" fmla="*/ 34 h 34"/>
              <a:gd name="T2" fmla="*/ 14 w 23"/>
              <a:gd name="T3" fmla="*/ 15 h 34"/>
              <a:gd name="T4" fmla="*/ 23 w 23"/>
              <a:gd name="T5" fmla="*/ 0 h 34"/>
              <a:gd name="T6" fmla="*/ 0 60000 65536"/>
              <a:gd name="T7" fmla="*/ 0 60000 65536"/>
              <a:gd name="T8" fmla="*/ 0 60000 65536"/>
              <a:gd name="T9" fmla="*/ 0 w 23"/>
              <a:gd name="T10" fmla="*/ 0 h 34"/>
              <a:gd name="T11" fmla="*/ 23 w 2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4">
                <a:moveTo>
                  <a:pt x="0" y="34"/>
                </a:moveTo>
                <a:lnTo>
                  <a:pt x="14" y="15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1" name="Line 310"/>
          <p:cNvSpPr>
            <a:spLocks noChangeShapeType="1"/>
          </p:cNvSpPr>
          <p:nvPr/>
        </p:nvSpPr>
        <p:spPr bwMode="auto">
          <a:xfrm flipV="1">
            <a:off x="2906713" y="51069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2" name="Freeform 311"/>
          <p:cNvSpPr>
            <a:spLocks/>
          </p:cNvSpPr>
          <p:nvPr/>
        </p:nvSpPr>
        <p:spPr bwMode="auto">
          <a:xfrm>
            <a:off x="2914650" y="5075238"/>
            <a:ext cx="30163" cy="31750"/>
          </a:xfrm>
          <a:custGeom>
            <a:avLst/>
            <a:gdLst>
              <a:gd name="T0" fmla="*/ 0 w 38"/>
              <a:gd name="T1" fmla="*/ 42 h 42"/>
              <a:gd name="T2" fmla="*/ 23 w 38"/>
              <a:gd name="T3" fmla="*/ 15 h 42"/>
              <a:gd name="T4" fmla="*/ 38 w 38"/>
              <a:gd name="T5" fmla="*/ 0 h 42"/>
              <a:gd name="T6" fmla="*/ 0 60000 65536"/>
              <a:gd name="T7" fmla="*/ 0 60000 65536"/>
              <a:gd name="T8" fmla="*/ 0 60000 65536"/>
              <a:gd name="T9" fmla="*/ 0 w 38"/>
              <a:gd name="T10" fmla="*/ 0 h 42"/>
              <a:gd name="T11" fmla="*/ 38 w 3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2">
                <a:moveTo>
                  <a:pt x="0" y="42"/>
                </a:moveTo>
                <a:lnTo>
                  <a:pt x="23" y="1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3" name="Line 312"/>
          <p:cNvSpPr>
            <a:spLocks noChangeShapeType="1"/>
          </p:cNvSpPr>
          <p:nvPr/>
        </p:nvSpPr>
        <p:spPr bwMode="auto">
          <a:xfrm flipV="1">
            <a:off x="2959100" y="5053013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4" name="Freeform 313"/>
          <p:cNvSpPr>
            <a:spLocks/>
          </p:cNvSpPr>
          <p:nvPr/>
        </p:nvSpPr>
        <p:spPr bwMode="auto">
          <a:xfrm>
            <a:off x="2971800" y="5040313"/>
            <a:ext cx="39688" cy="12700"/>
          </a:xfrm>
          <a:custGeom>
            <a:avLst/>
            <a:gdLst>
              <a:gd name="T0" fmla="*/ 0 w 49"/>
              <a:gd name="T1" fmla="*/ 17 h 17"/>
              <a:gd name="T2" fmla="*/ 27 w 49"/>
              <a:gd name="T3" fmla="*/ 4 h 17"/>
              <a:gd name="T4" fmla="*/ 49 w 49"/>
              <a:gd name="T5" fmla="*/ 0 h 17"/>
              <a:gd name="T6" fmla="*/ 0 60000 65536"/>
              <a:gd name="T7" fmla="*/ 0 60000 65536"/>
              <a:gd name="T8" fmla="*/ 0 60000 65536"/>
              <a:gd name="T9" fmla="*/ 0 w 49"/>
              <a:gd name="T10" fmla="*/ 0 h 17"/>
              <a:gd name="T11" fmla="*/ 49 w 49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7">
                <a:moveTo>
                  <a:pt x="0" y="17"/>
                </a:moveTo>
                <a:lnTo>
                  <a:pt x="27" y="4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5" name="Line 314"/>
          <p:cNvSpPr>
            <a:spLocks noChangeShapeType="1"/>
          </p:cNvSpPr>
          <p:nvPr/>
        </p:nvSpPr>
        <p:spPr bwMode="auto">
          <a:xfrm>
            <a:off x="3028950" y="50450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6" name="Line 315"/>
          <p:cNvSpPr>
            <a:spLocks noChangeShapeType="1"/>
          </p:cNvSpPr>
          <p:nvPr/>
        </p:nvSpPr>
        <p:spPr bwMode="auto">
          <a:xfrm>
            <a:off x="3035300" y="5045075"/>
            <a:ext cx="2063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7" name="Freeform 316"/>
          <p:cNvSpPr>
            <a:spLocks/>
          </p:cNvSpPr>
          <p:nvPr/>
        </p:nvSpPr>
        <p:spPr bwMode="auto">
          <a:xfrm>
            <a:off x="3055938" y="5057775"/>
            <a:ext cx="20637" cy="19050"/>
          </a:xfrm>
          <a:custGeom>
            <a:avLst/>
            <a:gdLst>
              <a:gd name="T0" fmla="*/ 0 w 25"/>
              <a:gd name="T1" fmla="*/ 0 h 25"/>
              <a:gd name="T2" fmla="*/ 25 w 25"/>
              <a:gd name="T3" fmla="*/ 23 h 25"/>
              <a:gd name="T4" fmla="*/ 25 w 25"/>
              <a:gd name="T5" fmla="*/ 25 h 25"/>
              <a:gd name="T6" fmla="*/ 0 60000 65536"/>
              <a:gd name="T7" fmla="*/ 0 60000 65536"/>
              <a:gd name="T8" fmla="*/ 0 60000 65536"/>
              <a:gd name="T9" fmla="*/ 0 w 25"/>
              <a:gd name="T10" fmla="*/ 0 h 25"/>
              <a:gd name="T11" fmla="*/ 25 w 2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5">
                <a:moveTo>
                  <a:pt x="0" y="0"/>
                </a:moveTo>
                <a:lnTo>
                  <a:pt x="25" y="23"/>
                </a:lnTo>
                <a:lnTo>
                  <a:pt x="25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8" name="Line 317"/>
          <p:cNvSpPr>
            <a:spLocks noChangeShapeType="1"/>
          </p:cNvSpPr>
          <p:nvPr/>
        </p:nvSpPr>
        <p:spPr bwMode="auto">
          <a:xfrm>
            <a:off x="3087688" y="5092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89" name="Freeform 318"/>
          <p:cNvSpPr>
            <a:spLocks/>
          </p:cNvSpPr>
          <p:nvPr/>
        </p:nvSpPr>
        <p:spPr bwMode="auto">
          <a:xfrm>
            <a:off x="3094038" y="5097463"/>
            <a:ext cx="28575" cy="41275"/>
          </a:xfrm>
          <a:custGeom>
            <a:avLst/>
            <a:gdLst>
              <a:gd name="T0" fmla="*/ 0 w 36"/>
              <a:gd name="T1" fmla="*/ 0 h 54"/>
              <a:gd name="T2" fmla="*/ 21 w 36"/>
              <a:gd name="T3" fmla="*/ 29 h 54"/>
              <a:gd name="T4" fmla="*/ 36 w 36"/>
              <a:gd name="T5" fmla="*/ 54 h 54"/>
              <a:gd name="T6" fmla="*/ 0 60000 65536"/>
              <a:gd name="T7" fmla="*/ 0 60000 65536"/>
              <a:gd name="T8" fmla="*/ 0 60000 65536"/>
              <a:gd name="T9" fmla="*/ 0 w 36"/>
              <a:gd name="T10" fmla="*/ 0 h 54"/>
              <a:gd name="T11" fmla="*/ 36 w 3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54">
                <a:moveTo>
                  <a:pt x="0" y="0"/>
                </a:moveTo>
                <a:lnTo>
                  <a:pt x="21" y="29"/>
                </a:lnTo>
                <a:lnTo>
                  <a:pt x="36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0" name="Line 319"/>
          <p:cNvSpPr>
            <a:spLocks noChangeShapeType="1"/>
          </p:cNvSpPr>
          <p:nvPr/>
        </p:nvSpPr>
        <p:spPr bwMode="auto">
          <a:xfrm>
            <a:off x="3132138" y="51546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1" name="Line 320"/>
          <p:cNvSpPr>
            <a:spLocks noChangeShapeType="1"/>
          </p:cNvSpPr>
          <p:nvPr/>
        </p:nvSpPr>
        <p:spPr bwMode="auto">
          <a:xfrm>
            <a:off x="3136900" y="5160963"/>
            <a:ext cx="79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2" name="Line 321"/>
          <p:cNvSpPr>
            <a:spLocks noChangeShapeType="1"/>
          </p:cNvSpPr>
          <p:nvPr/>
        </p:nvSpPr>
        <p:spPr bwMode="auto">
          <a:xfrm>
            <a:off x="3144838" y="5176838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3" name="Line 322"/>
          <p:cNvSpPr>
            <a:spLocks noChangeShapeType="1"/>
          </p:cNvSpPr>
          <p:nvPr/>
        </p:nvSpPr>
        <p:spPr bwMode="auto">
          <a:xfrm>
            <a:off x="3152775" y="5189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4" name="Line 323"/>
          <p:cNvSpPr>
            <a:spLocks noChangeShapeType="1"/>
          </p:cNvSpPr>
          <p:nvPr/>
        </p:nvSpPr>
        <p:spPr bwMode="auto">
          <a:xfrm>
            <a:off x="3157538" y="51943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5" name="Line 324"/>
          <p:cNvSpPr>
            <a:spLocks noChangeShapeType="1"/>
          </p:cNvSpPr>
          <p:nvPr/>
        </p:nvSpPr>
        <p:spPr bwMode="auto">
          <a:xfrm>
            <a:off x="3159125" y="51974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6" name="Line 325"/>
          <p:cNvSpPr>
            <a:spLocks noChangeShapeType="1"/>
          </p:cNvSpPr>
          <p:nvPr/>
        </p:nvSpPr>
        <p:spPr bwMode="auto">
          <a:xfrm>
            <a:off x="3160713" y="51990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7" name="Freeform 326"/>
          <p:cNvSpPr>
            <a:spLocks/>
          </p:cNvSpPr>
          <p:nvPr/>
        </p:nvSpPr>
        <p:spPr bwMode="auto">
          <a:xfrm>
            <a:off x="3144838" y="5153025"/>
            <a:ext cx="15875" cy="46038"/>
          </a:xfrm>
          <a:custGeom>
            <a:avLst/>
            <a:gdLst>
              <a:gd name="T0" fmla="*/ 0 w 19"/>
              <a:gd name="T1" fmla="*/ 0 h 59"/>
              <a:gd name="T2" fmla="*/ 19 w 19"/>
              <a:gd name="T3" fmla="*/ 59 h 59"/>
              <a:gd name="T4" fmla="*/ 12 w 19"/>
              <a:gd name="T5" fmla="*/ 51 h 59"/>
              <a:gd name="T6" fmla="*/ 0 60000 65536"/>
              <a:gd name="T7" fmla="*/ 0 60000 65536"/>
              <a:gd name="T8" fmla="*/ 0 60000 65536"/>
              <a:gd name="T9" fmla="*/ 0 w 19"/>
              <a:gd name="T10" fmla="*/ 0 h 59"/>
              <a:gd name="T11" fmla="*/ 19 w 19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9">
                <a:moveTo>
                  <a:pt x="0" y="0"/>
                </a:moveTo>
                <a:lnTo>
                  <a:pt x="19" y="59"/>
                </a:lnTo>
                <a:lnTo>
                  <a:pt x="12" y="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8" name="Line 327"/>
          <p:cNvSpPr>
            <a:spLocks noChangeShapeType="1"/>
          </p:cNvSpPr>
          <p:nvPr/>
        </p:nvSpPr>
        <p:spPr bwMode="auto">
          <a:xfrm flipH="1" flipV="1">
            <a:off x="3124200" y="5164138"/>
            <a:ext cx="158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699" name="Line 328"/>
          <p:cNvSpPr>
            <a:spLocks noChangeShapeType="1"/>
          </p:cNvSpPr>
          <p:nvPr/>
        </p:nvSpPr>
        <p:spPr bwMode="auto">
          <a:xfrm flipV="1">
            <a:off x="2943225" y="4992688"/>
            <a:ext cx="139700" cy="106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0" name="Line 329"/>
          <p:cNvSpPr>
            <a:spLocks noChangeShapeType="1"/>
          </p:cNvSpPr>
          <p:nvPr/>
        </p:nvSpPr>
        <p:spPr bwMode="auto">
          <a:xfrm>
            <a:off x="2954338" y="4992688"/>
            <a:ext cx="128587" cy="115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1" name="Line 330"/>
          <p:cNvSpPr>
            <a:spLocks noChangeShapeType="1"/>
          </p:cNvSpPr>
          <p:nvPr/>
        </p:nvSpPr>
        <p:spPr bwMode="auto">
          <a:xfrm flipH="1">
            <a:off x="3279775" y="4584700"/>
            <a:ext cx="66675" cy="460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2" name="Freeform 331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3" name="Freeform 332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4" name="Freeform 333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5" name="Freeform 334"/>
          <p:cNvSpPr>
            <a:spLocks noEditPoints="1"/>
          </p:cNvSpPr>
          <p:nvPr/>
        </p:nvSpPr>
        <p:spPr bwMode="auto">
          <a:xfrm>
            <a:off x="1303338" y="4338638"/>
            <a:ext cx="150812" cy="209550"/>
          </a:xfrm>
          <a:custGeom>
            <a:avLst/>
            <a:gdLst>
              <a:gd name="T0" fmla="*/ 104 w 190"/>
              <a:gd name="T1" fmla="*/ 264 h 264"/>
              <a:gd name="T2" fmla="*/ 104 w 190"/>
              <a:gd name="T3" fmla="*/ 208 h 264"/>
              <a:gd name="T4" fmla="*/ 0 w 190"/>
              <a:gd name="T5" fmla="*/ 208 h 264"/>
              <a:gd name="T6" fmla="*/ 0 w 190"/>
              <a:gd name="T7" fmla="*/ 163 h 264"/>
              <a:gd name="T8" fmla="*/ 110 w 190"/>
              <a:gd name="T9" fmla="*/ 0 h 264"/>
              <a:gd name="T10" fmla="*/ 154 w 190"/>
              <a:gd name="T11" fmla="*/ 0 h 264"/>
              <a:gd name="T12" fmla="*/ 154 w 190"/>
              <a:gd name="T13" fmla="*/ 163 h 264"/>
              <a:gd name="T14" fmla="*/ 190 w 190"/>
              <a:gd name="T15" fmla="*/ 163 h 264"/>
              <a:gd name="T16" fmla="*/ 190 w 190"/>
              <a:gd name="T17" fmla="*/ 208 h 264"/>
              <a:gd name="T18" fmla="*/ 154 w 190"/>
              <a:gd name="T19" fmla="*/ 208 h 264"/>
              <a:gd name="T20" fmla="*/ 154 w 190"/>
              <a:gd name="T21" fmla="*/ 264 h 264"/>
              <a:gd name="T22" fmla="*/ 104 w 190"/>
              <a:gd name="T23" fmla="*/ 264 h 264"/>
              <a:gd name="T24" fmla="*/ 104 w 190"/>
              <a:gd name="T25" fmla="*/ 163 h 264"/>
              <a:gd name="T26" fmla="*/ 104 w 190"/>
              <a:gd name="T27" fmla="*/ 77 h 264"/>
              <a:gd name="T28" fmla="*/ 46 w 190"/>
              <a:gd name="T29" fmla="*/ 163 h 264"/>
              <a:gd name="T30" fmla="*/ 104 w 190"/>
              <a:gd name="T31" fmla="*/ 163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264"/>
              <a:gd name="T50" fmla="*/ 190 w 190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264">
                <a:moveTo>
                  <a:pt x="104" y="264"/>
                </a:moveTo>
                <a:lnTo>
                  <a:pt x="104" y="208"/>
                </a:lnTo>
                <a:lnTo>
                  <a:pt x="0" y="208"/>
                </a:lnTo>
                <a:lnTo>
                  <a:pt x="0" y="163"/>
                </a:lnTo>
                <a:lnTo>
                  <a:pt x="110" y="0"/>
                </a:lnTo>
                <a:lnTo>
                  <a:pt x="154" y="0"/>
                </a:lnTo>
                <a:lnTo>
                  <a:pt x="154" y="163"/>
                </a:lnTo>
                <a:lnTo>
                  <a:pt x="190" y="163"/>
                </a:lnTo>
                <a:lnTo>
                  <a:pt x="190" y="208"/>
                </a:lnTo>
                <a:lnTo>
                  <a:pt x="154" y="208"/>
                </a:lnTo>
                <a:lnTo>
                  <a:pt x="154" y="264"/>
                </a:lnTo>
                <a:lnTo>
                  <a:pt x="104" y="264"/>
                </a:lnTo>
                <a:close/>
                <a:moveTo>
                  <a:pt x="104" y="163"/>
                </a:moveTo>
                <a:lnTo>
                  <a:pt x="104" y="77"/>
                </a:lnTo>
                <a:lnTo>
                  <a:pt x="46" y="163"/>
                </a:lnTo>
                <a:lnTo>
                  <a:pt x="104" y="1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6" name="Freeform 335"/>
          <p:cNvSpPr>
            <a:spLocks/>
          </p:cNvSpPr>
          <p:nvPr/>
        </p:nvSpPr>
        <p:spPr bwMode="auto">
          <a:xfrm>
            <a:off x="1241425" y="5184775"/>
            <a:ext cx="141288" cy="212725"/>
          </a:xfrm>
          <a:custGeom>
            <a:avLst/>
            <a:gdLst>
              <a:gd name="T0" fmla="*/ 0 w 179"/>
              <a:gd name="T1" fmla="*/ 188 h 267"/>
              <a:gd name="T2" fmla="*/ 48 w 179"/>
              <a:gd name="T3" fmla="*/ 182 h 267"/>
              <a:gd name="T4" fmla="*/ 50 w 179"/>
              <a:gd name="T5" fmla="*/ 193 h 267"/>
              <a:gd name="T6" fmla="*/ 53 w 179"/>
              <a:gd name="T7" fmla="*/ 203 h 267"/>
              <a:gd name="T8" fmla="*/ 61 w 179"/>
              <a:gd name="T9" fmla="*/ 210 h 267"/>
              <a:gd name="T10" fmla="*/ 69 w 179"/>
              <a:gd name="T11" fmla="*/ 216 h 267"/>
              <a:gd name="T12" fmla="*/ 78 w 179"/>
              <a:gd name="T13" fmla="*/ 220 h 267"/>
              <a:gd name="T14" fmla="*/ 88 w 179"/>
              <a:gd name="T15" fmla="*/ 220 h 267"/>
              <a:gd name="T16" fmla="*/ 99 w 179"/>
              <a:gd name="T17" fmla="*/ 220 h 267"/>
              <a:gd name="T18" fmla="*/ 108 w 179"/>
              <a:gd name="T19" fmla="*/ 216 h 267"/>
              <a:gd name="T20" fmla="*/ 116 w 179"/>
              <a:gd name="T21" fmla="*/ 208 h 267"/>
              <a:gd name="T22" fmla="*/ 126 w 179"/>
              <a:gd name="T23" fmla="*/ 195 h 267"/>
              <a:gd name="T24" fmla="*/ 129 w 179"/>
              <a:gd name="T25" fmla="*/ 174 h 267"/>
              <a:gd name="T26" fmla="*/ 126 w 179"/>
              <a:gd name="T27" fmla="*/ 155 h 267"/>
              <a:gd name="T28" fmla="*/ 118 w 179"/>
              <a:gd name="T29" fmla="*/ 142 h 267"/>
              <a:gd name="T30" fmla="*/ 112 w 179"/>
              <a:gd name="T31" fmla="*/ 138 h 267"/>
              <a:gd name="T32" fmla="*/ 105 w 179"/>
              <a:gd name="T33" fmla="*/ 134 h 267"/>
              <a:gd name="T34" fmla="*/ 97 w 179"/>
              <a:gd name="T35" fmla="*/ 132 h 267"/>
              <a:gd name="T36" fmla="*/ 89 w 179"/>
              <a:gd name="T37" fmla="*/ 131 h 267"/>
              <a:gd name="T38" fmla="*/ 69 w 179"/>
              <a:gd name="T39" fmla="*/ 136 h 267"/>
              <a:gd name="T40" fmla="*/ 50 w 179"/>
              <a:gd name="T41" fmla="*/ 151 h 267"/>
              <a:gd name="T42" fmla="*/ 4 w 179"/>
              <a:gd name="T43" fmla="*/ 144 h 267"/>
              <a:gd name="T44" fmla="*/ 34 w 179"/>
              <a:gd name="T45" fmla="*/ 0 h 267"/>
              <a:gd name="T46" fmla="*/ 167 w 179"/>
              <a:gd name="T47" fmla="*/ 0 h 267"/>
              <a:gd name="T48" fmla="*/ 167 w 179"/>
              <a:gd name="T49" fmla="*/ 49 h 267"/>
              <a:gd name="T50" fmla="*/ 76 w 179"/>
              <a:gd name="T51" fmla="*/ 49 h 267"/>
              <a:gd name="T52" fmla="*/ 65 w 179"/>
              <a:gd name="T53" fmla="*/ 95 h 267"/>
              <a:gd name="T54" fmla="*/ 82 w 179"/>
              <a:gd name="T55" fmla="*/ 87 h 267"/>
              <a:gd name="T56" fmla="*/ 99 w 179"/>
              <a:gd name="T57" fmla="*/ 85 h 267"/>
              <a:gd name="T58" fmla="*/ 120 w 179"/>
              <a:gd name="T59" fmla="*/ 87 h 267"/>
              <a:gd name="T60" fmla="*/ 139 w 179"/>
              <a:gd name="T61" fmla="*/ 96 h 267"/>
              <a:gd name="T62" fmla="*/ 156 w 179"/>
              <a:gd name="T63" fmla="*/ 110 h 267"/>
              <a:gd name="T64" fmla="*/ 169 w 179"/>
              <a:gd name="T65" fmla="*/ 127 h 267"/>
              <a:gd name="T66" fmla="*/ 177 w 179"/>
              <a:gd name="T67" fmla="*/ 150 h 267"/>
              <a:gd name="T68" fmla="*/ 179 w 179"/>
              <a:gd name="T69" fmla="*/ 174 h 267"/>
              <a:gd name="T70" fmla="*/ 175 w 179"/>
              <a:gd name="T71" fmla="*/ 205 h 267"/>
              <a:gd name="T72" fmla="*/ 160 w 179"/>
              <a:gd name="T73" fmla="*/ 231 h 267"/>
              <a:gd name="T74" fmla="*/ 141 w 179"/>
              <a:gd name="T75" fmla="*/ 252 h 267"/>
              <a:gd name="T76" fmla="*/ 116 w 179"/>
              <a:gd name="T77" fmla="*/ 263 h 267"/>
              <a:gd name="T78" fmla="*/ 88 w 179"/>
              <a:gd name="T79" fmla="*/ 267 h 267"/>
              <a:gd name="T80" fmla="*/ 65 w 179"/>
              <a:gd name="T81" fmla="*/ 265 h 267"/>
              <a:gd name="T82" fmla="*/ 46 w 179"/>
              <a:gd name="T83" fmla="*/ 258 h 267"/>
              <a:gd name="T84" fmla="*/ 29 w 179"/>
              <a:gd name="T85" fmla="*/ 244 h 267"/>
              <a:gd name="T86" fmla="*/ 15 w 179"/>
              <a:gd name="T87" fmla="*/ 229 h 267"/>
              <a:gd name="T88" fmla="*/ 6 w 179"/>
              <a:gd name="T89" fmla="*/ 210 h 267"/>
              <a:gd name="T90" fmla="*/ 0 w 179"/>
              <a:gd name="T91" fmla="*/ 188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267"/>
              <a:gd name="T140" fmla="*/ 179 w 179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267">
                <a:moveTo>
                  <a:pt x="0" y="188"/>
                </a:moveTo>
                <a:lnTo>
                  <a:pt x="48" y="182"/>
                </a:lnTo>
                <a:lnTo>
                  <a:pt x="50" y="193"/>
                </a:lnTo>
                <a:lnTo>
                  <a:pt x="53" y="203"/>
                </a:lnTo>
                <a:lnTo>
                  <a:pt x="61" y="210"/>
                </a:lnTo>
                <a:lnTo>
                  <a:pt x="69" y="216"/>
                </a:lnTo>
                <a:lnTo>
                  <a:pt x="78" y="220"/>
                </a:lnTo>
                <a:lnTo>
                  <a:pt x="88" y="220"/>
                </a:lnTo>
                <a:lnTo>
                  <a:pt x="99" y="220"/>
                </a:lnTo>
                <a:lnTo>
                  <a:pt x="108" y="216"/>
                </a:lnTo>
                <a:lnTo>
                  <a:pt x="116" y="208"/>
                </a:lnTo>
                <a:lnTo>
                  <a:pt x="126" y="195"/>
                </a:lnTo>
                <a:lnTo>
                  <a:pt x="129" y="174"/>
                </a:lnTo>
                <a:lnTo>
                  <a:pt x="126" y="155"/>
                </a:lnTo>
                <a:lnTo>
                  <a:pt x="118" y="142"/>
                </a:lnTo>
                <a:lnTo>
                  <a:pt x="112" y="138"/>
                </a:lnTo>
                <a:lnTo>
                  <a:pt x="105" y="134"/>
                </a:lnTo>
                <a:lnTo>
                  <a:pt x="97" y="132"/>
                </a:lnTo>
                <a:lnTo>
                  <a:pt x="89" y="131"/>
                </a:lnTo>
                <a:lnTo>
                  <a:pt x="69" y="136"/>
                </a:lnTo>
                <a:lnTo>
                  <a:pt x="50" y="151"/>
                </a:lnTo>
                <a:lnTo>
                  <a:pt x="4" y="144"/>
                </a:lnTo>
                <a:lnTo>
                  <a:pt x="34" y="0"/>
                </a:lnTo>
                <a:lnTo>
                  <a:pt x="167" y="0"/>
                </a:lnTo>
                <a:lnTo>
                  <a:pt x="167" y="49"/>
                </a:lnTo>
                <a:lnTo>
                  <a:pt x="76" y="49"/>
                </a:lnTo>
                <a:lnTo>
                  <a:pt x="65" y="95"/>
                </a:lnTo>
                <a:lnTo>
                  <a:pt x="82" y="87"/>
                </a:lnTo>
                <a:lnTo>
                  <a:pt x="99" y="85"/>
                </a:lnTo>
                <a:lnTo>
                  <a:pt x="120" y="87"/>
                </a:lnTo>
                <a:lnTo>
                  <a:pt x="139" y="96"/>
                </a:lnTo>
                <a:lnTo>
                  <a:pt x="156" y="110"/>
                </a:lnTo>
                <a:lnTo>
                  <a:pt x="169" y="127"/>
                </a:lnTo>
                <a:lnTo>
                  <a:pt x="177" y="150"/>
                </a:lnTo>
                <a:lnTo>
                  <a:pt x="179" y="174"/>
                </a:lnTo>
                <a:lnTo>
                  <a:pt x="175" y="205"/>
                </a:lnTo>
                <a:lnTo>
                  <a:pt x="160" y="231"/>
                </a:lnTo>
                <a:lnTo>
                  <a:pt x="141" y="252"/>
                </a:lnTo>
                <a:lnTo>
                  <a:pt x="116" y="263"/>
                </a:lnTo>
                <a:lnTo>
                  <a:pt x="88" y="267"/>
                </a:lnTo>
                <a:lnTo>
                  <a:pt x="65" y="265"/>
                </a:lnTo>
                <a:lnTo>
                  <a:pt x="46" y="258"/>
                </a:lnTo>
                <a:lnTo>
                  <a:pt x="29" y="244"/>
                </a:lnTo>
                <a:lnTo>
                  <a:pt x="15" y="229"/>
                </a:lnTo>
                <a:lnTo>
                  <a:pt x="6" y="21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707" name="Freeform 336"/>
          <p:cNvSpPr>
            <a:spLocks noEditPoints="1"/>
          </p:cNvSpPr>
          <p:nvPr/>
        </p:nvSpPr>
        <p:spPr bwMode="auto">
          <a:xfrm>
            <a:off x="7458075" y="4278313"/>
            <a:ext cx="138113" cy="215900"/>
          </a:xfrm>
          <a:custGeom>
            <a:avLst/>
            <a:gdLst>
              <a:gd name="T0" fmla="*/ 120 w 175"/>
              <a:gd name="T1" fmla="*/ 78 h 271"/>
              <a:gd name="T2" fmla="*/ 116 w 175"/>
              <a:gd name="T3" fmla="*/ 59 h 271"/>
              <a:gd name="T4" fmla="*/ 105 w 175"/>
              <a:gd name="T5" fmla="*/ 49 h 271"/>
              <a:gd name="T6" fmla="*/ 89 w 175"/>
              <a:gd name="T7" fmla="*/ 45 h 271"/>
              <a:gd name="T8" fmla="*/ 74 w 175"/>
              <a:gd name="T9" fmla="*/ 49 h 271"/>
              <a:gd name="T10" fmla="*/ 61 w 175"/>
              <a:gd name="T11" fmla="*/ 60 h 271"/>
              <a:gd name="T12" fmla="*/ 50 w 175"/>
              <a:gd name="T13" fmla="*/ 95 h 271"/>
              <a:gd name="T14" fmla="*/ 61 w 175"/>
              <a:gd name="T15" fmla="*/ 110 h 271"/>
              <a:gd name="T16" fmla="*/ 95 w 175"/>
              <a:gd name="T17" fmla="*/ 100 h 271"/>
              <a:gd name="T18" fmla="*/ 135 w 175"/>
              <a:gd name="T19" fmla="*/ 110 h 271"/>
              <a:gd name="T20" fmla="*/ 163 w 175"/>
              <a:gd name="T21" fmla="*/ 140 h 271"/>
              <a:gd name="T22" fmla="*/ 175 w 175"/>
              <a:gd name="T23" fmla="*/ 184 h 271"/>
              <a:gd name="T24" fmla="*/ 163 w 175"/>
              <a:gd name="T25" fmla="*/ 229 h 271"/>
              <a:gd name="T26" fmla="*/ 133 w 175"/>
              <a:gd name="T27" fmla="*/ 260 h 271"/>
              <a:gd name="T28" fmla="*/ 91 w 175"/>
              <a:gd name="T29" fmla="*/ 271 h 271"/>
              <a:gd name="T30" fmla="*/ 44 w 175"/>
              <a:gd name="T31" fmla="*/ 256 h 271"/>
              <a:gd name="T32" fmla="*/ 12 w 175"/>
              <a:gd name="T33" fmla="*/ 214 h 271"/>
              <a:gd name="T34" fmla="*/ 0 w 175"/>
              <a:gd name="T35" fmla="*/ 136 h 271"/>
              <a:gd name="T36" fmla="*/ 12 w 175"/>
              <a:gd name="T37" fmla="*/ 57 h 271"/>
              <a:gd name="T38" fmla="*/ 46 w 175"/>
              <a:gd name="T39" fmla="*/ 13 h 271"/>
              <a:gd name="T40" fmla="*/ 97 w 175"/>
              <a:gd name="T41" fmla="*/ 0 h 271"/>
              <a:gd name="T42" fmla="*/ 146 w 175"/>
              <a:gd name="T43" fmla="*/ 17 h 271"/>
              <a:gd name="T44" fmla="*/ 165 w 175"/>
              <a:gd name="T45" fmla="*/ 49 h 271"/>
              <a:gd name="T46" fmla="*/ 50 w 175"/>
              <a:gd name="T47" fmla="*/ 182 h 271"/>
              <a:gd name="T48" fmla="*/ 63 w 175"/>
              <a:gd name="T49" fmla="*/ 214 h 271"/>
              <a:gd name="T50" fmla="*/ 80 w 175"/>
              <a:gd name="T51" fmla="*/ 224 h 271"/>
              <a:gd name="T52" fmla="*/ 99 w 175"/>
              <a:gd name="T53" fmla="*/ 224 h 271"/>
              <a:gd name="T54" fmla="*/ 114 w 175"/>
              <a:gd name="T55" fmla="*/ 216 h 271"/>
              <a:gd name="T56" fmla="*/ 122 w 175"/>
              <a:gd name="T57" fmla="*/ 203 h 271"/>
              <a:gd name="T58" fmla="*/ 124 w 175"/>
              <a:gd name="T59" fmla="*/ 186 h 271"/>
              <a:gd name="T60" fmla="*/ 122 w 175"/>
              <a:gd name="T61" fmla="*/ 169 h 271"/>
              <a:gd name="T62" fmla="*/ 114 w 175"/>
              <a:gd name="T63" fmla="*/ 155 h 271"/>
              <a:gd name="T64" fmla="*/ 97 w 175"/>
              <a:gd name="T65" fmla="*/ 148 h 271"/>
              <a:gd name="T66" fmla="*/ 78 w 175"/>
              <a:gd name="T67" fmla="*/ 148 h 271"/>
              <a:gd name="T68" fmla="*/ 61 w 175"/>
              <a:gd name="T69" fmla="*/ 155 h 271"/>
              <a:gd name="T70" fmla="*/ 53 w 175"/>
              <a:gd name="T71" fmla="*/ 167 h 271"/>
              <a:gd name="T72" fmla="*/ 50 w 175"/>
              <a:gd name="T73" fmla="*/ 182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5"/>
              <a:gd name="T112" fmla="*/ 0 h 271"/>
              <a:gd name="T113" fmla="*/ 175 w 175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5" h="271">
                <a:moveTo>
                  <a:pt x="171" y="72"/>
                </a:moveTo>
                <a:lnTo>
                  <a:pt x="120" y="78"/>
                </a:lnTo>
                <a:lnTo>
                  <a:pt x="118" y="66"/>
                </a:lnTo>
                <a:lnTo>
                  <a:pt x="116" y="59"/>
                </a:lnTo>
                <a:lnTo>
                  <a:pt x="110" y="53"/>
                </a:lnTo>
                <a:lnTo>
                  <a:pt x="105" y="49"/>
                </a:lnTo>
                <a:lnTo>
                  <a:pt x="97" y="47"/>
                </a:lnTo>
                <a:lnTo>
                  <a:pt x="89" y="45"/>
                </a:lnTo>
                <a:lnTo>
                  <a:pt x="82" y="47"/>
                </a:lnTo>
                <a:lnTo>
                  <a:pt x="74" y="49"/>
                </a:lnTo>
                <a:lnTo>
                  <a:pt x="67" y="55"/>
                </a:lnTo>
                <a:lnTo>
                  <a:pt x="61" y="60"/>
                </a:lnTo>
                <a:lnTo>
                  <a:pt x="55" y="74"/>
                </a:lnTo>
                <a:lnTo>
                  <a:pt x="50" y="95"/>
                </a:lnTo>
                <a:lnTo>
                  <a:pt x="46" y="123"/>
                </a:lnTo>
                <a:lnTo>
                  <a:pt x="61" y="110"/>
                </a:lnTo>
                <a:lnTo>
                  <a:pt x="76" y="102"/>
                </a:lnTo>
                <a:lnTo>
                  <a:pt x="95" y="100"/>
                </a:lnTo>
                <a:lnTo>
                  <a:pt x="116" y="102"/>
                </a:lnTo>
                <a:lnTo>
                  <a:pt x="135" y="110"/>
                </a:lnTo>
                <a:lnTo>
                  <a:pt x="152" y="123"/>
                </a:lnTo>
                <a:lnTo>
                  <a:pt x="163" y="140"/>
                </a:lnTo>
                <a:lnTo>
                  <a:pt x="173" y="161"/>
                </a:lnTo>
                <a:lnTo>
                  <a:pt x="175" y="184"/>
                </a:lnTo>
                <a:lnTo>
                  <a:pt x="173" y="209"/>
                </a:lnTo>
                <a:lnTo>
                  <a:pt x="163" y="229"/>
                </a:lnTo>
                <a:lnTo>
                  <a:pt x="150" y="246"/>
                </a:lnTo>
                <a:lnTo>
                  <a:pt x="133" y="260"/>
                </a:lnTo>
                <a:lnTo>
                  <a:pt x="114" y="267"/>
                </a:lnTo>
                <a:lnTo>
                  <a:pt x="91" y="271"/>
                </a:lnTo>
                <a:lnTo>
                  <a:pt x="67" y="267"/>
                </a:lnTo>
                <a:lnTo>
                  <a:pt x="44" y="256"/>
                </a:lnTo>
                <a:lnTo>
                  <a:pt x="25" y="239"/>
                </a:lnTo>
                <a:lnTo>
                  <a:pt x="12" y="214"/>
                </a:lnTo>
                <a:lnTo>
                  <a:pt x="2" y="180"/>
                </a:lnTo>
                <a:lnTo>
                  <a:pt x="0" y="136"/>
                </a:lnTo>
                <a:lnTo>
                  <a:pt x="2" y="93"/>
                </a:lnTo>
                <a:lnTo>
                  <a:pt x="12" y="57"/>
                </a:lnTo>
                <a:lnTo>
                  <a:pt x="27" y="32"/>
                </a:lnTo>
                <a:lnTo>
                  <a:pt x="46" y="13"/>
                </a:lnTo>
                <a:lnTo>
                  <a:pt x="69" y="4"/>
                </a:lnTo>
                <a:lnTo>
                  <a:pt x="97" y="0"/>
                </a:lnTo>
                <a:lnTo>
                  <a:pt x="124" y="4"/>
                </a:lnTo>
                <a:lnTo>
                  <a:pt x="146" y="17"/>
                </a:lnTo>
                <a:lnTo>
                  <a:pt x="158" y="32"/>
                </a:lnTo>
                <a:lnTo>
                  <a:pt x="165" y="49"/>
                </a:lnTo>
                <a:lnTo>
                  <a:pt x="171" y="72"/>
                </a:lnTo>
                <a:close/>
                <a:moveTo>
                  <a:pt x="50" y="182"/>
                </a:moveTo>
                <a:lnTo>
                  <a:pt x="53" y="201"/>
                </a:lnTo>
                <a:lnTo>
                  <a:pt x="63" y="214"/>
                </a:lnTo>
                <a:lnTo>
                  <a:pt x="70" y="220"/>
                </a:lnTo>
                <a:lnTo>
                  <a:pt x="80" y="224"/>
                </a:lnTo>
                <a:lnTo>
                  <a:pt x="89" y="224"/>
                </a:lnTo>
                <a:lnTo>
                  <a:pt x="99" y="224"/>
                </a:lnTo>
                <a:lnTo>
                  <a:pt x="107" y="220"/>
                </a:lnTo>
                <a:lnTo>
                  <a:pt x="114" y="216"/>
                </a:lnTo>
                <a:lnTo>
                  <a:pt x="118" y="210"/>
                </a:lnTo>
                <a:lnTo>
                  <a:pt x="122" y="203"/>
                </a:lnTo>
                <a:lnTo>
                  <a:pt x="124" y="195"/>
                </a:lnTo>
                <a:lnTo>
                  <a:pt x="124" y="186"/>
                </a:lnTo>
                <a:lnTo>
                  <a:pt x="124" y="176"/>
                </a:lnTo>
                <a:lnTo>
                  <a:pt x="122" y="169"/>
                </a:lnTo>
                <a:lnTo>
                  <a:pt x="118" y="161"/>
                </a:lnTo>
                <a:lnTo>
                  <a:pt x="114" y="155"/>
                </a:lnTo>
                <a:lnTo>
                  <a:pt x="107" y="152"/>
                </a:lnTo>
                <a:lnTo>
                  <a:pt x="97" y="148"/>
                </a:lnTo>
                <a:lnTo>
                  <a:pt x="88" y="146"/>
                </a:lnTo>
                <a:lnTo>
                  <a:pt x="78" y="148"/>
                </a:lnTo>
                <a:lnTo>
                  <a:pt x="69" y="150"/>
                </a:lnTo>
                <a:lnTo>
                  <a:pt x="61" y="155"/>
                </a:lnTo>
                <a:lnTo>
                  <a:pt x="57" y="161"/>
                </a:lnTo>
                <a:lnTo>
                  <a:pt x="53" y="167"/>
                </a:lnTo>
                <a:lnTo>
                  <a:pt x="51" y="174"/>
                </a:lnTo>
                <a:lnTo>
                  <a:pt x="50" y="1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8708" name="Picture 337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9398" name="Line 3"/>
          <p:cNvSpPr>
            <a:spLocks noChangeShapeType="1"/>
          </p:cNvSpPr>
          <p:nvPr/>
        </p:nvSpPr>
        <p:spPr bwMode="auto">
          <a:xfrm>
            <a:off x="4719638" y="4275138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399" name="Line 4"/>
          <p:cNvSpPr>
            <a:spLocks noChangeShapeType="1"/>
          </p:cNvSpPr>
          <p:nvPr/>
        </p:nvSpPr>
        <p:spPr bwMode="auto">
          <a:xfrm>
            <a:off x="4700588" y="44831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0" name="Line 5"/>
          <p:cNvSpPr>
            <a:spLocks noChangeShapeType="1"/>
          </p:cNvSpPr>
          <p:nvPr/>
        </p:nvSpPr>
        <p:spPr bwMode="auto">
          <a:xfrm>
            <a:off x="49450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1" name="Line 6"/>
          <p:cNvSpPr>
            <a:spLocks noChangeShapeType="1"/>
          </p:cNvSpPr>
          <p:nvPr/>
        </p:nvSpPr>
        <p:spPr bwMode="auto">
          <a:xfrm>
            <a:off x="5235575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2" name="Line 7"/>
          <p:cNvSpPr>
            <a:spLocks noChangeShapeType="1"/>
          </p:cNvSpPr>
          <p:nvPr/>
        </p:nvSpPr>
        <p:spPr bwMode="auto">
          <a:xfrm>
            <a:off x="5518150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3" name="Line 8"/>
          <p:cNvSpPr>
            <a:spLocks noChangeShapeType="1"/>
          </p:cNvSpPr>
          <p:nvPr/>
        </p:nvSpPr>
        <p:spPr bwMode="auto">
          <a:xfrm>
            <a:off x="58086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4" name="Line 9"/>
          <p:cNvSpPr>
            <a:spLocks noChangeShapeType="1"/>
          </p:cNvSpPr>
          <p:nvPr/>
        </p:nvSpPr>
        <p:spPr bwMode="auto">
          <a:xfrm>
            <a:off x="61055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5" name="Line 10"/>
          <p:cNvSpPr>
            <a:spLocks noChangeShapeType="1"/>
          </p:cNvSpPr>
          <p:nvPr/>
        </p:nvSpPr>
        <p:spPr bwMode="auto">
          <a:xfrm>
            <a:off x="6396038" y="427831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6" name="Line 11"/>
          <p:cNvSpPr>
            <a:spLocks noChangeShapeType="1"/>
          </p:cNvSpPr>
          <p:nvPr/>
        </p:nvSpPr>
        <p:spPr bwMode="auto">
          <a:xfrm>
            <a:off x="66770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7" name="Line 12"/>
          <p:cNvSpPr>
            <a:spLocks noChangeShapeType="1"/>
          </p:cNvSpPr>
          <p:nvPr/>
        </p:nvSpPr>
        <p:spPr bwMode="auto">
          <a:xfrm>
            <a:off x="69691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8" name="Freeform 13"/>
          <p:cNvSpPr>
            <a:spLocks noEditPoints="1"/>
          </p:cNvSpPr>
          <p:nvPr/>
        </p:nvSpPr>
        <p:spPr bwMode="auto">
          <a:xfrm>
            <a:off x="5057775" y="4354513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6 w 103"/>
              <a:gd name="T5" fmla="*/ 51 h 144"/>
              <a:gd name="T6" fmla="*/ 55 w 103"/>
              <a:gd name="T7" fmla="*/ 45 h 144"/>
              <a:gd name="T8" fmla="*/ 65 w 103"/>
              <a:gd name="T9" fmla="*/ 45 h 144"/>
              <a:gd name="T10" fmla="*/ 74 w 103"/>
              <a:gd name="T11" fmla="*/ 45 h 144"/>
              <a:gd name="T12" fmla="*/ 84 w 103"/>
              <a:gd name="T13" fmla="*/ 51 h 144"/>
              <a:gd name="T14" fmla="*/ 89 w 103"/>
              <a:gd name="T15" fmla="*/ 55 h 144"/>
              <a:gd name="T16" fmla="*/ 93 w 103"/>
              <a:gd name="T17" fmla="*/ 60 h 144"/>
              <a:gd name="T18" fmla="*/ 97 w 103"/>
              <a:gd name="T19" fmla="*/ 66 h 144"/>
              <a:gd name="T20" fmla="*/ 101 w 103"/>
              <a:gd name="T21" fmla="*/ 74 h 144"/>
              <a:gd name="T22" fmla="*/ 101 w 103"/>
              <a:gd name="T23" fmla="*/ 81 h 144"/>
              <a:gd name="T24" fmla="*/ 103 w 103"/>
              <a:gd name="T25" fmla="*/ 91 h 144"/>
              <a:gd name="T26" fmla="*/ 101 w 103"/>
              <a:gd name="T27" fmla="*/ 100 h 144"/>
              <a:gd name="T28" fmla="*/ 99 w 103"/>
              <a:gd name="T29" fmla="*/ 110 h 144"/>
              <a:gd name="T30" fmla="*/ 95 w 103"/>
              <a:gd name="T31" fmla="*/ 117 h 144"/>
              <a:gd name="T32" fmla="*/ 91 w 103"/>
              <a:gd name="T33" fmla="*/ 127 h 144"/>
              <a:gd name="T34" fmla="*/ 86 w 103"/>
              <a:gd name="T35" fmla="*/ 133 h 144"/>
              <a:gd name="T36" fmla="*/ 80 w 103"/>
              <a:gd name="T37" fmla="*/ 138 h 144"/>
              <a:gd name="T38" fmla="*/ 72 w 103"/>
              <a:gd name="T39" fmla="*/ 142 h 144"/>
              <a:gd name="T40" fmla="*/ 63 w 103"/>
              <a:gd name="T41" fmla="*/ 144 h 144"/>
              <a:gd name="T42" fmla="*/ 55 w 103"/>
              <a:gd name="T43" fmla="*/ 144 h 144"/>
              <a:gd name="T44" fmla="*/ 48 w 103"/>
              <a:gd name="T45" fmla="*/ 144 h 144"/>
              <a:gd name="T46" fmla="*/ 42 w 103"/>
              <a:gd name="T47" fmla="*/ 142 h 144"/>
              <a:gd name="T48" fmla="*/ 34 w 103"/>
              <a:gd name="T49" fmla="*/ 140 h 144"/>
              <a:gd name="T50" fmla="*/ 29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8 w 103"/>
              <a:gd name="T61" fmla="*/ 11 h 144"/>
              <a:gd name="T62" fmla="*/ 8 w 103"/>
              <a:gd name="T63" fmla="*/ 9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5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6 h 144"/>
              <a:gd name="T76" fmla="*/ 38 w 103"/>
              <a:gd name="T77" fmla="*/ 108 h 144"/>
              <a:gd name="T78" fmla="*/ 38 w 103"/>
              <a:gd name="T79" fmla="*/ 115 h 144"/>
              <a:gd name="T80" fmla="*/ 38 w 103"/>
              <a:gd name="T81" fmla="*/ 121 h 144"/>
              <a:gd name="T82" fmla="*/ 38 w 103"/>
              <a:gd name="T83" fmla="*/ 123 h 144"/>
              <a:gd name="T84" fmla="*/ 40 w 103"/>
              <a:gd name="T85" fmla="*/ 129 h 144"/>
              <a:gd name="T86" fmla="*/ 44 w 103"/>
              <a:gd name="T87" fmla="*/ 134 h 144"/>
              <a:gd name="T88" fmla="*/ 50 w 103"/>
              <a:gd name="T89" fmla="*/ 136 h 144"/>
              <a:gd name="T90" fmla="*/ 55 w 103"/>
              <a:gd name="T91" fmla="*/ 138 h 144"/>
              <a:gd name="T92" fmla="*/ 59 w 103"/>
              <a:gd name="T93" fmla="*/ 136 h 144"/>
              <a:gd name="T94" fmla="*/ 65 w 103"/>
              <a:gd name="T95" fmla="*/ 134 h 144"/>
              <a:gd name="T96" fmla="*/ 69 w 103"/>
              <a:gd name="T97" fmla="*/ 131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2 w 103"/>
              <a:gd name="T105" fmla="*/ 81 h 144"/>
              <a:gd name="T106" fmla="*/ 72 w 103"/>
              <a:gd name="T107" fmla="*/ 74 h 144"/>
              <a:gd name="T108" fmla="*/ 70 w 103"/>
              <a:gd name="T109" fmla="*/ 66 h 144"/>
              <a:gd name="T110" fmla="*/ 67 w 103"/>
              <a:gd name="T111" fmla="*/ 60 h 144"/>
              <a:gd name="T112" fmla="*/ 65 w 103"/>
              <a:gd name="T113" fmla="*/ 58 h 144"/>
              <a:gd name="T114" fmla="*/ 61 w 103"/>
              <a:gd name="T115" fmla="*/ 57 h 144"/>
              <a:gd name="T116" fmla="*/ 55 w 103"/>
              <a:gd name="T117" fmla="*/ 55 h 144"/>
              <a:gd name="T118" fmla="*/ 50 w 103"/>
              <a:gd name="T119" fmla="*/ 57 h 144"/>
              <a:gd name="T120" fmla="*/ 44 w 103"/>
              <a:gd name="T121" fmla="*/ 60 h 144"/>
              <a:gd name="T122" fmla="*/ 38 w 103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6" y="51"/>
                </a:lnTo>
                <a:lnTo>
                  <a:pt x="55" y="45"/>
                </a:lnTo>
                <a:lnTo>
                  <a:pt x="65" y="45"/>
                </a:lnTo>
                <a:lnTo>
                  <a:pt x="74" y="45"/>
                </a:lnTo>
                <a:lnTo>
                  <a:pt x="84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1" y="74"/>
                </a:lnTo>
                <a:lnTo>
                  <a:pt x="101" y="81"/>
                </a:lnTo>
                <a:lnTo>
                  <a:pt x="103" y="91"/>
                </a:lnTo>
                <a:lnTo>
                  <a:pt x="101" y="100"/>
                </a:lnTo>
                <a:lnTo>
                  <a:pt x="99" y="110"/>
                </a:lnTo>
                <a:lnTo>
                  <a:pt x="95" y="117"/>
                </a:lnTo>
                <a:lnTo>
                  <a:pt x="91" y="127"/>
                </a:lnTo>
                <a:lnTo>
                  <a:pt x="86" y="133"/>
                </a:lnTo>
                <a:lnTo>
                  <a:pt x="80" y="138"/>
                </a:lnTo>
                <a:lnTo>
                  <a:pt x="72" y="142"/>
                </a:lnTo>
                <a:lnTo>
                  <a:pt x="63" y="144"/>
                </a:lnTo>
                <a:lnTo>
                  <a:pt x="55" y="144"/>
                </a:lnTo>
                <a:lnTo>
                  <a:pt x="48" y="144"/>
                </a:lnTo>
                <a:lnTo>
                  <a:pt x="42" y="142"/>
                </a:lnTo>
                <a:lnTo>
                  <a:pt x="34" y="140"/>
                </a:lnTo>
                <a:lnTo>
                  <a:pt x="29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8" y="11"/>
                </a:lnTo>
                <a:lnTo>
                  <a:pt x="8" y="9"/>
                </a:lnTo>
                <a:lnTo>
                  <a:pt x="6" y="5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4" y="134"/>
                </a:lnTo>
                <a:lnTo>
                  <a:pt x="50" y="136"/>
                </a:lnTo>
                <a:lnTo>
                  <a:pt x="55" y="138"/>
                </a:lnTo>
                <a:lnTo>
                  <a:pt x="59" y="136"/>
                </a:lnTo>
                <a:lnTo>
                  <a:pt x="65" y="134"/>
                </a:lnTo>
                <a:lnTo>
                  <a:pt x="69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7" y="60"/>
                </a:lnTo>
                <a:lnTo>
                  <a:pt x="65" y="58"/>
                </a:lnTo>
                <a:lnTo>
                  <a:pt x="61" y="57"/>
                </a:lnTo>
                <a:lnTo>
                  <a:pt x="55" y="55"/>
                </a:lnTo>
                <a:lnTo>
                  <a:pt x="50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9" name="Freeform 14"/>
          <p:cNvSpPr>
            <a:spLocks/>
          </p:cNvSpPr>
          <p:nvPr/>
        </p:nvSpPr>
        <p:spPr bwMode="auto">
          <a:xfrm>
            <a:off x="4681538" y="4273550"/>
            <a:ext cx="65087" cy="206375"/>
          </a:xfrm>
          <a:custGeom>
            <a:avLst/>
            <a:gdLst>
              <a:gd name="T0" fmla="*/ 57 w 84"/>
              <a:gd name="T1" fmla="*/ 0 h 260"/>
              <a:gd name="T2" fmla="*/ 57 w 84"/>
              <a:gd name="T3" fmla="*/ 0 h 260"/>
              <a:gd name="T4" fmla="*/ 55 w 84"/>
              <a:gd name="T5" fmla="*/ 2 h 260"/>
              <a:gd name="T6" fmla="*/ 55 w 84"/>
              <a:gd name="T7" fmla="*/ 4 h 260"/>
              <a:gd name="T8" fmla="*/ 55 w 84"/>
              <a:gd name="T9" fmla="*/ 6 h 260"/>
              <a:gd name="T10" fmla="*/ 52 w 84"/>
              <a:gd name="T11" fmla="*/ 12 h 260"/>
              <a:gd name="T12" fmla="*/ 48 w 84"/>
              <a:gd name="T13" fmla="*/ 23 h 260"/>
              <a:gd name="T14" fmla="*/ 46 w 84"/>
              <a:gd name="T15" fmla="*/ 40 h 260"/>
              <a:gd name="T16" fmla="*/ 48 w 84"/>
              <a:gd name="T17" fmla="*/ 57 h 260"/>
              <a:gd name="T18" fmla="*/ 57 w 84"/>
              <a:gd name="T19" fmla="*/ 67 h 260"/>
              <a:gd name="T20" fmla="*/ 69 w 84"/>
              <a:gd name="T21" fmla="*/ 76 h 260"/>
              <a:gd name="T22" fmla="*/ 78 w 84"/>
              <a:gd name="T23" fmla="*/ 84 h 260"/>
              <a:gd name="T24" fmla="*/ 84 w 84"/>
              <a:gd name="T25" fmla="*/ 89 h 260"/>
              <a:gd name="T26" fmla="*/ 82 w 84"/>
              <a:gd name="T27" fmla="*/ 95 h 260"/>
              <a:gd name="T28" fmla="*/ 74 w 84"/>
              <a:gd name="T29" fmla="*/ 101 h 260"/>
              <a:gd name="T30" fmla="*/ 63 w 84"/>
              <a:gd name="T31" fmla="*/ 106 h 260"/>
              <a:gd name="T32" fmla="*/ 48 w 84"/>
              <a:gd name="T33" fmla="*/ 110 h 260"/>
              <a:gd name="T34" fmla="*/ 31 w 84"/>
              <a:gd name="T35" fmla="*/ 116 h 260"/>
              <a:gd name="T36" fmla="*/ 18 w 84"/>
              <a:gd name="T37" fmla="*/ 122 h 260"/>
              <a:gd name="T38" fmla="*/ 6 w 84"/>
              <a:gd name="T39" fmla="*/ 127 h 260"/>
              <a:gd name="T40" fmla="*/ 0 w 84"/>
              <a:gd name="T41" fmla="*/ 131 h 260"/>
              <a:gd name="T42" fmla="*/ 4 w 84"/>
              <a:gd name="T43" fmla="*/ 137 h 260"/>
              <a:gd name="T44" fmla="*/ 14 w 84"/>
              <a:gd name="T45" fmla="*/ 139 h 260"/>
              <a:gd name="T46" fmla="*/ 25 w 84"/>
              <a:gd name="T47" fmla="*/ 142 h 260"/>
              <a:gd name="T48" fmla="*/ 38 w 84"/>
              <a:gd name="T49" fmla="*/ 142 h 260"/>
              <a:gd name="T50" fmla="*/ 54 w 84"/>
              <a:gd name="T51" fmla="*/ 142 h 260"/>
              <a:gd name="T52" fmla="*/ 63 w 84"/>
              <a:gd name="T53" fmla="*/ 144 h 260"/>
              <a:gd name="T54" fmla="*/ 71 w 84"/>
              <a:gd name="T55" fmla="*/ 146 h 260"/>
              <a:gd name="T56" fmla="*/ 73 w 84"/>
              <a:gd name="T57" fmla="*/ 150 h 260"/>
              <a:gd name="T58" fmla="*/ 73 w 84"/>
              <a:gd name="T59" fmla="*/ 154 h 260"/>
              <a:gd name="T60" fmla="*/ 73 w 84"/>
              <a:gd name="T61" fmla="*/ 160 h 260"/>
              <a:gd name="T62" fmla="*/ 73 w 84"/>
              <a:gd name="T63" fmla="*/ 165 h 260"/>
              <a:gd name="T64" fmla="*/ 69 w 84"/>
              <a:gd name="T65" fmla="*/ 173 h 260"/>
              <a:gd name="T66" fmla="*/ 57 w 84"/>
              <a:gd name="T67" fmla="*/ 192 h 260"/>
              <a:gd name="T68" fmla="*/ 44 w 84"/>
              <a:gd name="T69" fmla="*/ 209 h 260"/>
              <a:gd name="T70" fmla="*/ 42 w 84"/>
              <a:gd name="T71" fmla="*/ 213 h 260"/>
              <a:gd name="T72" fmla="*/ 40 w 84"/>
              <a:gd name="T73" fmla="*/ 217 h 260"/>
              <a:gd name="T74" fmla="*/ 40 w 84"/>
              <a:gd name="T75" fmla="*/ 220 h 260"/>
              <a:gd name="T76" fmla="*/ 42 w 84"/>
              <a:gd name="T77" fmla="*/ 222 h 260"/>
              <a:gd name="T78" fmla="*/ 44 w 84"/>
              <a:gd name="T79" fmla="*/ 224 h 260"/>
              <a:gd name="T80" fmla="*/ 48 w 84"/>
              <a:gd name="T81" fmla="*/ 224 h 260"/>
              <a:gd name="T82" fmla="*/ 54 w 84"/>
              <a:gd name="T83" fmla="*/ 224 h 260"/>
              <a:gd name="T84" fmla="*/ 57 w 84"/>
              <a:gd name="T85" fmla="*/ 224 h 260"/>
              <a:gd name="T86" fmla="*/ 63 w 84"/>
              <a:gd name="T87" fmla="*/ 222 h 260"/>
              <a:gd name="T88" fmla="*/ 67 w 84"/>
              <a:gd name="T89" fmla="*/ 222 h 260"/>
              <a:gd name="T90" fmla="*/ 73 w 84"/>
              <a:gd name="T91" fmla="*/ 222 h 260"/>
              <a:gd name="T92" fmla="*/ 76 w 84"/>
              <a:gd name="T93" fmla="*/ 222 h 260"/>
              <a:gd name="T94" fmla="*/ 78 w 84"/>
              <a:gd name="T95" fmla="*/ 222 h 260"/>
              <a:gd name="T96" fmla="*/ 78 w 84"/>
              <a:gd name="T97" fmla="*/ 224 h 260"/>
              <a:gd name="T98" fmla="*/ 78 w 84"/>
              <a:gd name="T99" fmla="*/ 226 h 260"/>
              <a:gd name="T100" fmla="*/ 76 w 84"/>
              <a:gd name="T101" fmla="*/ 230 h 260"/>
              <a:gd name="T102" fmla="*/ 73 w 84"/>
              <a:gd name="T103" fmla="*/ 234 h 260"/>
              <a:gd name="T104" fmla="*/ 67 w 84"/>
              <a:gd name="T105" fmla="*/ 237 h 260"/>
              <a:gd name="T106" fmla="*/ 63 w 84"/>
              <a:gd name="T107" fmla="*/ 241 h 260"/>
              <a:gd name="T108" fmla="*/ 57 w 84"/>
              <a:gd name="T109" fmla="*/ 245 h 260"/>
              <a:gd name="T110" fmla="*/ 54 w 84"/>
              <a:gd name="T111" fmla="*/ 249 h 260"/>
              <a:gd name="T112" fmla="*/ 48 w 84"/>
              <a:gd name="T113" fmla="*/ 253 h 260"/>
              <a:gd name="T114" fmla="*/ 44 w 84"/>
              <a:gd name="T115" fmla="*/ 256 h 260"/>
              <a:gd name="T116" fmla="*/ 42 w 84"/>
              <a:gd name="T117" fmla="*/ 258 h 260"/>
              <a:gd name="T118" fmla="*/ 40 w 84"/>
              <a:gd name="T119" fmla="*/ 260 h 260"/>
              <a:gd name="T120" fmla="*/ 38 w 84"/>
              <a:gd name="T121" fmla="*/ 260 h 260"/>
              <a:gd name="T122" fmla="*/ 38 w 84"/>
              <a:gd name="T123" fmla="*/ 260 h 260"/>
              <a:gd name="T124" fmla="*/ 38 w 84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"/>
              <a:gd name="T190" fmla="*/ 0 h 260"/>
              <a:gd name="T191" fmla="*/ 84 w 84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" h="260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5" y="6"/>
                </a:lnTo>
                <a:lnTo>
                  <a:pt x="52" y="12"/>
                </a:lnTo>
                <a:lnTo>
                  <a:pt x="48" y="23"/>
                </a:lnTo>
                <a:lnTo>
                  <a:pt x="46" y="40"/>
                </a:lnTo>
                <a:lnTo>
                  <a:pt x="48" y="57"/>
                </a:lnTo>
                <a:lnTo>
                  <a:pt x="57" y="67"/>
                </a:lnTo>
                <a:lnTo>
                  <a:pt x="69" y="76"/>
                </a:lnTo>
                <a:lnTo>
                  <a:pt x="78" y="84"/>
                </a:lnTo>
                <a:lnTo>
                  <a:pt x="84" y="89"/>
                </a:lnTo>
                <a:lnTo>
                  <a:pt x="82" y="95"/>
                </a:lnTo>
                <a:lnTo>
                  <a:pt x="74" y="101"/>
                </a:lnTo>
                <a:lnTo>
                  <a:pt x="63" y="106"/>
                </a:lnTo>
                <a:lnTo>
                  <a:pt x="48" y="110"/>
                </a:lnTo>
                <a:lnTo>
                  <a:pt x="31" y="116"/>
                </a:lnTo>
                <a:lnTo>
                  <a:pt x="18" y="122"/>
                </a:lnTo>
                <a:lnTo>
                  <a:pt x="6" y="127"/>
                </a:lnTo>
                <a:lnTo>
                  <a:pt x="0" y="131"/>
                </a:lnTo>
                <a:lnTo>
                  <a:pt x="4" y="137"/>
                </a:lnTo>
                <a:lnTo>
                  <a:pt x="14" y="139"/>
                </a:lnTo>
                <a:lnTo>
                  <a:pt x="25" y="142"/>
                </a:lnTo>
                <a:lnTo>
                  <a:pt x="38" y="142"/>
                </a:lnTo>
                <a:lnTo>
                  <a:pt x="54" y="142"/>
                </a:lnTo>
                <a:lnTo>
                  <a:pt x="63" y="144"/>
                </a:lnTo>
                <a:lnTo>
                  <a:pt x="71" y="146"/>
                </a:lnTo>
                <a:lnTo>
                  <a:pt x="73" y="150"/>
                </a:lnTo>
                <a:lnTo>
                  <a:pt x="73" y="154"/>
                </a:lnTo>
                <a:lnTo>
                  <a:pt x="73" y="160"/>
                </a:lnTo>
                <a:lnTo>
                  <a:pt x="73" y="165"/>
                </a:lnTo>
                <a:lnTo>
                  <a:pt x="69" y="173"/>
                </a:lnTo>
                <a:lnTo>
                  <a:pt x="57" y="192"/>
                </a:lnTo>
                <a:lnTo>
                  <a:pt x="44" y="209"/>
                </a:lnTo>
                <a:lnTo>
                  <a:pt x="42" y="213"/>
                </a:lnTo>
                <a:lnTo>
                  <a:pt x="40" y="217"/>
                </a:lnTo>
                <a:lnTo>
                  <a:pt x="40" y="220"/>
                </a:lnTo>
                <a:lnTo>
                  <a:pt x="42" y="222"/>
                </a:lnTo>
                <a:lnTo>
                  <a:pt x="44" y="224"/>
                </a:lnTo>
                <a:lnTo>
                  <a:pt x="48" y="224"/>
                </a:lnTo>
                <a:lnTo>
                  <a:pt x="54" y="224"/>
                </a:lnTo>
                <a:lnTo>
                  <a:pt x="57" y="224"/>
                </a:lnTo>
                <a:lnTo>
                  <a:pt x="63" y="222"/>
                </a:lnTo>
                <a:lnTo>
                  <a:pt x="67" y="222"/>
                </a:lnTo>
                <a:lnTo>
                  <a:pt x="73" y="222"/>
                </a:lnTo>
                <a:lnTo>
                  <a:pt x="76" y="222"/>
                </a:lnTo>
                <a:lnTo>
                  <a:pt x="78" y="222"/>
                </a:lnTo>
                <a:lnTo>
                  <a:pt x="78" y="224"/>
                </a:lnTo>
                <a:lnTo>
                  <a:pt x="78" y="226"/>
                </a:lnTo>
                <a:lnTo>
                  <a:pt x="76" y="230"/>
                </a:lnTo>
                <a:lnTo>
                  <a:pt x="73" y="234"/>
                </a:lnTo>
                <a:lnTo>
                  <a:pt x="67" y="237"/>
                </a:lnTo>
                <a:lnTo>
                  <a:pt x="63" y="241"/>
                </a:lnTo>
                <a:lnTo>
                  <a:pt x="57" y="245"/>
                </a:lnTo>
                <a:lnTo>
                  <a:pt x="54" y="249"/>
                </a:lnTo>
                <a:lnTo>
                  <a:pt x="48" y="253"/>
                </a:lnTo>
                <a:lnTo>
                  <a:pt x="44" y="256"/>
                </a:lnTo>
                <a:lnTo>
                  <a:pt x="42" y="258"/>
                </a:lnTo>
                <a:lnTo>
                  <a:pt x="40" y="260"/>
                </a:lnTo>
                <a:lnTo>
                  <a:pt x="38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0" name="Freeform 15"/>
          <p:cNvSpPr>
            <a:spLocks/>
          </p:cNvSpPr>
          <p:nvPr/>
        </p:nvSpPr>
        <p:spPr bwMode="auto">
          <a:xfrm>
            <a:off x="7159625" y="4273550"/>
            <a:ext cx="61913" cy="211138"/>
          </a:xfrm>
          <a:custGeom>
            <a:avLst/>
            <a:gdLst>
              <a:gd name="T0" fmla="*/ 57 w 80"/>
              <a:gd name="T1" fmla="*/ 0 h 268"/>
              <a:gd name="T2" fmla="*/ 57 w 80"/>
              <a:gd name="T3" fmla="*/ 0 h 268"/>
              <a:gd name="T4" fmla="*/ 57 w 80"/>
              <a:gd name="T5" fmla="*/ 2 h 268"/>
              <a:gd name="T6" fmla="*/ 55 w 80"/>
              <a:gd name="T7" fmla="*/ 2 h 268"/>
              <a:gd name="T8" fmla="*/ 55 w 80"/>
              <a:gd name="T9" fmla="*/ 6 h 268"/>
              <a:gd name="T10" fmla="*/ 51 w 80"/>
              <a:gd name="T11" fmla="*/ 10 h 268"/>
              <a:gd name="T12" fmla="*/ 46 w 80"/>
              <a:gd name="T13" fmla="*/ 21 h 268"/>
              <a:gd name="T14" fmla="*/ 42 w 80"/>
              <a:gd name="T15" fmla="*/ 36 h 268"/>
              <a:gd name="T16" fmla="*/ 44 w 80"/>
              <a:gd name="T17" fmla="*/ 49 h 268"/>
              <a:gd name="T18" fmla="*/ 55 w 80"/>
              <a:gd name="T19" fmla="*/ 63 h 268"/>
              <a:gd name="T20" fmla="*/ 70 w 80"/>
              <a:gd name="T21" fmla="*/ 70 h 268"/>
              <a:gd name="T22" fmla="*/ 80 w 80"/>
              <a:gd name="T23" fmla="*/ 80 h 268"/>
              <a:gd name="T24" fmla="*/ 78 w 80"/>
              <a:gd name="T25" fmla="*/ 87 h 268"/>
              <a:gd name="T26" fmla="*/ 65 w 80"/>
              <a:gd name="T27" fmla="*/ 95 h 268"/>
              <a:gd name="T28" fmla="*/ 48 w 80"/>
              <a:gd name="T29" fmla="*/ 105 h 268"/>
              <a:gd name="T30" fmla="*/ 32 w 80"/>
              <a:gd name="T31" fmla="*/ 110 h 268"/>
              <a:gd name="T32" fmla="*/ 17 w 80"/>
              <a:gd name="T33" fmla="*/ 116 h 268"/>
              <a:gd name="T34" fmla="*/ 6 w 80"/>
              <a:gd name="T35" fmla="*/ 122 h 268"/>
              <a:gd name="T36" fmla="*/ 0 w 80"/>
              <a:gd name="T37" fmla="*/ 125 h 268"/>
              <a:gd name="T38" fmla="*/ 2 w 80"/>
              <a:gd name="T39" fmla="*/ 129 h 268"/>
              <a:gd name="T40" fmla="*/ 12 w 80"/>
              <a:gd name="T41" fmla="*/ 133 h 268"/>
              <a:gd name="T42" fmla="*/ 23 w 80"/>
              <a:gd name="T43" fmla="*/ 135 h 268"/>
              <a:gd name="T44" fmla="*/ 34 w 80"/>
              <a:gd name="T45" fmla="*/ 137 h 268"/>
              <a:gd name="T46" fmla="*/ 50 w 80"/>
              <a:gd name="T47" fmla="*/ 137 h 268"/>
              <a:gd name="T48" fmla="*/ 61 w 80"/>
              <a:gd name="T49" fmla="*/ 137 h 268"/>
              <a:gd name="T50" fmla="*/ 69 w 80"/>
              <a:gd name="T51" fmla="*/ 139 h 268"/>
              <a:gd name="T52" fmla="*/ 72 w 80"/>
              <a:gd name="T53" fmla="*/ 141 h 268"/>
              <a:gd name="T54" fmla="*/ 74 w 80"/>
              <a:gd name="T55" fmla="*/ 144 h 268"/>
              <a:gd name="T56" fmla="*/ 74 w 80"/>
              <a:gd name="T57" fmla="*/ 150 h 268"/>
              <a:gd name="T58" fmla="*/ 72 w 80"/>
              <a:gd name="T59" fmla="*/ 156 h 268"/>
              <a:gd name="T60" fmla="*/ 69 w 80"/>
              <a:gd name="T61" fmla="*/ 161 h 268"/>
              <a:gd name="T62" fmla="*/ 59 w 80"/>
              <a:gd name="T63" fmla="*/ 175 h 268"/>
              <a:gd name="T64" fmla="*/ 50 w 80"/>
              <a:gd name="T65" fmla="*/ 190 h 268"/>
              <a:gd name="T66" fmla="*/ 40 w 80"/>
              <a:gd name="T67" fmla="*/ 201 h 268"/>
              <a:gd name="T68" fmla="*/ 36 w 80"/>
              <a:gd name="T69" fmla="*/ 207 h 268"/>
              <a:gd name="T70" fmla="*/ 36 w 80"/>
              <a:gd name="T71" fmla="*/ 211 h 268"/>
              <a:gd name="T72" fmla="*/ 34 w 80"/>
              <a:gd name="T73" fmla="*/ 215 h 268"/>
              <a:gd name="T74" fmla="*/ 36 w 80"/>
              <a:gd name="T75" fmla="*/ 217 h 268"/>
              <a:gd name="T76" fmla="*/ 38 w 80"/>
              <a:gd name="T77" fmla="*/ 218 h 268"/>
              <a:gd name="T78" fmla="*/ 44 w 80"/>
              <a:gd name="T79" fmla="*/ 218 h 268"/>
              <a:gd name="T80" fmla="*/ 48 w 80"/>
              <a:gd name="T81" fmla="*/ 218 h 268"/>
              <a:gd name="T82" fmla="*/ 51 w 80"/>
              <a:gd name="T83" fmla="*/ 218 h 268"/>
              <a:gd name="T84" fmla="*/ 57 w 80"/>
              <a:gd name="T85" fmla="*/ 217 h 268"/>
              <a:gd name="T86" fmla="*/ 61 w 80"/>
              <a:gd name="T87" fmla="*/ 217 h 268"/>
              <a:gd name="T88" fmla="*/ 67 w 80"/>
              <a:gd name="T89" fmla="*/ 217 h 268"/>
              <a:gd name="T90" fmla="*/ 69 w 80"/>
              <a:gd name="T91" fmla="*/ 217 h 268"/>
              <a:gd name="T92" fmla="*/ 70 w 80"/>
              <a:gd name="T93" fmla="*/ 218 h 268"/>
              <a:gd name="T94" fmla="*/ 70 w 80"/>
              <a:gd name="T95" fmla="*/ 220 h 268"/>
              <a:gd name="T96" fmla="*/ 67 w 80"/>
              <a:gd name="T97" fmla="*/ 228 h 268"/>
              <a:gd name="T98" fmla="*/ 55 w 80"/>
              <a:gd name="T99" fmla="*/ 237 h 268"/>
              <a:gd name="T100" fmla="*/ 44 w 80"/>
              <a:gd name="T101" fmla="*/ 249 h 268"/>
              <a:gd name="T102" fmla="*/ 32 w 80"/>
              <a:gd name="T103" fmla="*/ 256 h 268"/>
              <a:gd name="T104" fmla="*/ 29 w 80"/>
              <a:gd name="T105" fmla="*/ 262 h 268"/>
              <a:gd name="T106" fmla="*/ 25 w 80"/>
              <a:gd name="T107" fmla="*/ 264 h 268"/>
              <a:gd name="T108" fmla="*/ 23 w 80"/>
              <a:gd name="T109" fmla="*/ 266 h 268"/>
              <a:gd name="T110" fmla="*/ 21 w 80"/>
              <a:gd name="T111" fmla="*/ 266 h 268"/>
              <a:gd name="T112" fmla="*/ 21 w 80"/>
              <a:gd name="T113" fmla="*/ 268 h 268"/>
              <a:gd name="T114" fmla="*/ 21 w 80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8"/>
              <a:gd name="T176" fmla="*/ 80 w 80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2"/>
                </a:lnTo>
                <a:lnTo>
                  <a:pt x="55" y="6"/>
                </a:lnTo>
                <a:lnTo>
                  <a:pt x="51" y="10"/>
                </a:lnTo>
                <a:lnTo>
                  <a:pt x="46" y="21"/>
                </a:lnTo>
                <a:lnTo>
                  <a:pt x="42" y="36"/>
                </a:lnTo>
                <a:lnTo>
                  <a:pt x="44" y="49"/>
                </a:lnTo>
                <a:lnTo>
                  <a:pt x="55" y="63"/>
                </a:lnTo>
                <a:lnTo>
                  <a:pt x="70" y="70"/>
                </a:lnTo>
                <a:lnTo>
                  <a:pt x="80" y="80"/>
                </a:lnTo>
                <a:lnTo>
                  <a:pt x="78" y="87"/>
                </a:lnTo>
                <a:lnTo>
                  <a:pt x="65" y="95"/>
                </a:lnTo>
                <a:lnTo>
                  <a:pt x="48" y="105"/>
                </a:lnTo>
                <a:lnTo>
                  <a:pt x="32" y="110"/>
                </a:lnTo>
                <a:lnTo>
                  <a:pt x="17" y="116"/>
                </a:lnTo>
                <a:lnTo>
                  <a:pt x="6" y="122"/>
                </a:lnTo>
                <a:lnTo>
                  <a:pt x="0" y="125"/>
                </a:lnTo>
                <a:lnTo>
                  <a:pt x="2" y="129"/>
                </a:lnTo>
                <a:lnTo>
                  <a:pt x="12" y="133"/>
                </a:lnTo>
                <a:lnTo>
                  <a:pt x="23" y="135"/>
                </a:lnTo>
                <a:lnTo>
                  <a:pt x="34" y="137"/>
                </a:lnTo>
                <a:lnTo>
                  <a:pt x="50" y="137"/>
                </a:lnTo>
                <a:lnTo>
                  <a:pt x="61" y="137"/>
                </a:lnTo>
                <a:lnTo>
                  <a:pt x="69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9" y="161"/>
                </a:lnTo>
                <a:lnTo>
                  <a:pt x="59" y="175"/>
                </a:lnTo>
                <a:lnTo>
                  <a:pt x="50" y="190"/>
                </a:lnTo>
                <a:lnTo>
                  <a:pt x="40" y="201"/>
                </a:lnTo>
                <a:lnTo>
                  <a:pt x="36" y="207"/>
                </a:lnTo>
                <a:lnTo>
                  <a:pt x="36" y="211"/>
                </a:lnTo>
                <a:lnTo>
                  <a:pt x="34" y="215"/>
                </a:lnTo>
                <a:lnTo>
                  <a:pt x="36" y="217"/>
                </a:lnTo>
                <a:lnTo>
                  <a:pt x="38" y="218"/>
                </a:lnTo>
                <a:lnTo>
                  <a:pt x="44" y="218"/>
                </a:lnTo>
                <a:lnTo>
                  <a:pt x="48" y="218"/>
                </a:lnTo>
                <a:lnTo>
                  <a:pt x="51" y="218"/>
                </a:lnTo>
                <a:lnTo>
                  <a:pt x="57" y="217"/>
                </a:lnTo>
                <a:lnTo>
                  <a:pt x="61" y="217"/>
                </a:lnTo>
                <a:lnTo>
                  <a:pt x="67" y="217"/>
                </a:lnTo>
                <a:lnTo>
                  <a:pt x="69" y="217"/>
                </a:lnTo>
                <a:lnTo>
                  <a:pt x="70" y="218"/>
                </a:lnTo>
                <a:lnTo>
                  <a:pt x="70" y="220"/>
                </a:lnTo>
                <a:lnTo>
                  <a:pt x="67" y="228"/>
                </a:lnTo>
                <a:lnTo>
                  <a:pt x="55" y="237"/>
                </a:lnTo>
                <a:lnTo>
                  <a:pt x="44" y="249"/>
                </a:lnTo>
                <a:lnTo>
                  <a:pt x="32" y="256"/>
                </a:lnTo>
                <a:lnTo>
                  <a:pt x="29" y="262"/>
                </a:lnTo>
                <a:lnTo>
                  <a:pt x="25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1" name="Freeform 16"/>
          <p:cNvSpPr>
            <a:spLocks noEditPoints="1"/>
          </p:cNvSpPr>
          <p:nvPr/>
        </p:nvSpPr>
        <p:spPr bwMode="auto">
          <a:xfrm>
            <a:off x="5335588" y="4391025"/>
            <a:ext cx="74612" cy="77788"/>
          </a:xfrm>
          <a:custGeom>
            <a:avLst/>
            <a:gdLst>
              <a:gd name="T0" fmla="*/ 36 w 94"/>
              <a:gd name="T1" fmla="*/ 95 h 99"/>
              <a:gd name="T2" fmla="*/ 13 w 94"/>
              <a:gd name="T3" fmla="*/ 99 h 99"/>
              <a:gd name="T4" fmla="*/ 5 w 94"/>
              <a:gd name="T5" fmla="*/ 93 h 99"/>
              <a:gd name="T6" fmla="*/ 0 w 94"/>
              <a:gd name="T7" fmla="*/ 86 h 99"/>
              <a:gd name="T8" fmla="*/ 0 w 94"/>
              <a:gd name="T9" fmla="*/ 72 h 99"/>
              <a:gd name="T10" fmla="*/ 9 w 94"/>
              <a:gd name="T11" fmla="*/ 61 h 99"/>
              <a:gd name="T12" fmla="*/ 53 w 94"/>
              <a:gd name="T13" fmla="*/ 36 h 99"/>
              <a:gd name="T14" fmla="*/ 53 w 94"/>
              <a:gd name="T15" fmla="*/ 21 h 99"/>
              <a:gd name="T16" fmla="*/ 51 w 94"/>
              <a:gd name="T17" fmla="*/ 13 h 99"/>
              <a:gd name="T18" fmla="*/ 45 w 94"/>
              <a:gd name="T19" fmla="*/ 8 h 99"/>
              <a:gd name="T20" fmla="*/ 38 w 94"/>
              <a:gd name="T21" fmla="*/ 6 h 99"/>
              <a:gd name="T22" fmla="*/ 26 w 94"/>
              <a:gd name="T23" fmla="*/ 10 h 99"/>
              <a:gd name="T24" fmla="*/ 24 w 94"/>
              <a:gd name="T25" fmla="*/ 13 h 99"/>
              <a:gd name="T26" fmla="*/ 26 w 94"/>
              <a:gd name="T27" fmla="*/ 19 h 99"/>
              <a:gd name="T28" fmla="*/ 30 w 94"/>
              <a:gd name="T29" fmla="*/ 27 h 99"/>
              <a:gd name="T30" fmla="*/ 26 w 94"/>
              <a:gd name="T31" fmla="*/ 36 h 99"/>
              <a:gd name="T32" fmla="*/ 17 w 94"/>
              <a:gd name="T33" fmla="*/ 40 h 99"/>
              <a:gd name="T34" fmla="*/ 5 w 94"/>
              <a:gd name="T35" fmla="*/ 36 h 99"/>
              <a:gd name="T36" fmla="*/ 1 w 94"/>
              <a:gd name="T37" fmla="*/ 27 h 99"/>
              <a:gd name="T38" fmla="*/ 7 w 94"/>
              <a:gd name="T39" fmla="*/ 13 h 99"/>
              <a:gd name="T40" fmla="*/ 17 w 94"/>
              <a:gd name="T41" fmla="*/ 6 h 99"/>
              <a:gd name="T42" fmla="*/ 36 w 94"/>
              <a:gd name="T43" fmla="*/ 0 h 99"/>
              <a:gd name="T44" fmla="*/ 55 w 94"/>
              <a:gd name="T45" fmla="*/ 0 h 99"/>
              <a:gd name="T46" fmla="*/ 70 w 94"/>
              <a:gd name="T47" fmla="*/ 6 h 99"/>
              <a:gd name="T48" fmla="*/ 79 w 94"/>
              <a:gd name="T49" fmla="*/ 17 h 99"/>
              <a:gd name="T50" fmla="*/ 81 w 94"/>
              <a:gd name="T51" fmla="*/ 29 h 99"/>
              <a:gd name="T52" fmla="*/ 81 w 94"/>
              <a:gd name="T53" fmla="*/ 74 h 99"/>
              <a:gd name="T54" fmla="*/ 81 w 94"/>
              <a:gd name="T55" fmla="*/ 82 h 99"/>
              <a:gd name="T56" fmla="*/ 83 w 94"/>
              <a:gd name="T57" fmla="*/ 86 h 99"/>
              <a:gd name="T58" fmla="*/ 85 w 94"/>
              <a:gd name="T59" fmla="*/ 86 h 99"/>
              <a:gd name="T60" fmla="*/ 91 w 94"/>
              <a:gd name="T61" fmla="*/ 82 h 99"/>
              <a:gd name="T62" fmla="*/ 89 w 94"/>
              <a:gd name="T63" fmla="*/ 91 h 99"/>
              <a:gd name="T64" fmla="*/ 77 w 94"/>
              <a:gd name="T65" fmla="*/ 99 h 99"/>
              <a:gd name="T66" fmla="*/ 64 w 94"/>
              <a:gd name="T67" fmla="*/ 99 h 99"/>
              <a:gd name="T68" fmla="*/ 55 w 94"/>
              <a:gd name="T69" fmla="*/ 89 h 99"/>
              <a:gd name="T70" fmla="*/ 53 w 94"/>
              <a:gd name="T71" fmla="*/ 76 h 99"/>
              <a:gd name="T72" fmla="*/ 43 w 94"/>
              <a:gd name="T73" fmla="*/ 48 h 99"/>
              <a:gd name="T74" fmla="*/ 32 w 94"/>
              <a:gd name="T75" fmla="*/ 59 h 99"/>
              <a:gd name="T76" fmla="*/ 28 w 94"/>
              <a:gd name="T77" fmla="*/ 70 h 99"/>
              <a:gd name="T78" fmla="*/ 32 w 94"/>
              <a:gd name="T79" fmla="*/ 78 h 99"/>
              <a:gd name="T80" fmla="*/ 39 w 94"/>
              <a:gd name="T81" fmla="*/ 82 h 99"/>
              <a:gd name="T82" fmla="*/ 53 w 94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"/>
              <a:gd name="T127" fmla="*/ 0 h 99"/>
              <a:gd name="T128" fmla="*/ 94 w 94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1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3" y="67"/>
                </a:lnTo>
                <a:lnTo>
                  <a:pt x="9" y="61"/>
                </a:lnTo>
                <a:lnTo>
                  <a:pt x="24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1" y="15"/>
                </a:lnTo>
                <a:lnTo>
                  <a:pt x="51" y="13"/>
                </a:lnTo>
                <a:lnTo>
                  <a:pt x="49" y="10"/>
                </a:lnTo>
                <a:lnTo>
                  <a:pt x="45" y="8"/>
                </a:lnTo>
                <a:lnTo>
                  <a:pt x="41" y="6"/>
                </a:lnTo>
                <a:lnTo>
                  <a:pt x="38" y="6"/>
                </a:lnTo>
                <a:lnTo>
                  <a:pt x="32" y="6"/>
                </a:lnTo>
                <a:lnTo>
                  <a:pt x="26" y="10"/>
                </a:lnTo>
                <a:lnTo>
                  <a:pt x="24" y="12"/>
                </a:lnTo>
                <a:lnTo>
                  <a:pt x="24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7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1" y="31"/>
                </a:lnTo>
                <a:lnTo>
                  <a:pt x="1" y="27"/>
                </a:lnTo>
                <a:lnTo>
                  <a:pt x="3" y="19"/>
                </a:lnTo>
                <a:lnTo>
                  <a:pt x="7" y="13"/>
                </a:lnTo>
                <a:lnTo>
                  <a:pt x="11" y="10"/>
                </a:lnTo>
                <a:lnTo>
                  <a:pt x="17" y="6"/>
                </a:lnTo>
                <a:lnTo>
                  <a:pt x="24" y="2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70" y="6"/>
                </a:lnTo>
                <a:lnTo>
                  <a:pt x="75" y="12"/>
                </a:lnTo>
                <a:lnTo>
                  <a:pt x="79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2"/>
                </a:lnTo>
                <a:lnTo>
                  <a:pt x="83" y="84"/>
                </a:lnTo>
                <a:lnTo>
                  <a:pt x="83" y="86"/>
                </a:lnTo>
                <a:lnTo>
                  <a:pt x="85" y="86"/>
                </a:lnTo>
                <a:lnTo>
                  <a:pt x="89" y="86"/>
                </a:lnTo>
                <a:lnTo>
                  <a:pt x="91" y="82"/>
                </a:lnTo>
                <a:lnTo>
                  <a:pt x="94" y="84"/>
                </a:lnTo>
                <a:lnTo>
                  <a:pt x="89" y="91"/>
                </a:lnTo>
                <a:lnTo>
                  <a:pt x="83" y="95"/>
                </a:lnTo>
                <a:lnTo>
                  <a:pt x="77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3" y="48"/>
                </a:lnTo>
                <a:lnTo>
                  <a:pt x="38" y="53"/>
                </a:lnTo>
                <a:lnTo>
                  <a:pt x="32" y="59"/>
                </a:lnTo>
                <a:lnTo>
                  <a:pt x="28" y="65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6" y="80"/>
                </a:lnTo>
                <a:lnTo>
                  <a:pt x="39" y="82"/>
                </a:lnTo>
                <a:lnTo>
                  <a:pt x="45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2" name="Freeform 17"/>
          <p:cNvSpPr>
            <a:spLocks noEditPoints="1"/>
          </p:cNvSpPr>
          <p:nvPr/>
        </p:nvSpPr>
        <p:spPr bwMode="auto">
          <a:xfrm>
            <a:off x="5632450" y="4391025"/>
            <a:ext cx="74613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5 w 95"/>
              <a:gd name="T5" fmla="*/ 93 h 99"/>
              <a:gd name="T6" fmla="*/ 2 w 95"/>
              <a:gd name="T7" fmla="*/ 86 h 99"/>
              <a:gd name="T8" fmla="*/ 2 w 95"/>
              <a:gd name="T9" fmla="*/ 72 h 99"/>
              <a:gd name="T10" fmla="*/ 11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3 w 95"/>
              <a:gd name="T17" fmla="*/ 13 h 99"/>
              <a:gd name="T18" fmla="*/ 47 w 95"/>
              <a:gd name="T19" fmla="*/ 8 h 99"/>
              <a:gd name="T20" fmla="*/ 39 w 95"/>
              <a:gd name="T21" fmla="*/ 6 h 99"/>
              <a:gd name="T22" fmla="*/ 28 w 95"/>
              <a:gd name="T23" fmla="*/ 10 h 99"/>
              <a:gd name="T24" fmla="*/ 24 w 95"/>
              <a:gd name="T25" fmla="*/ 13 h 99"/>
              <a:gd name="T26" fmla="*/ 28 w 95"/>
              <a:gd name="T27" fmla="*/ 19 h 99"/>
              <a:gd name="T28" fmla="*/ 32 w 95"/>
              <a:gd name="T29" fmla="*/ 27 h 99"/>
              <a:gd name="T30" fmla="*/ 28 w 95"/>
              <a:gd name="T31" fmla="*/ 36 h 99"/>
              <a:gd name="T32" fmla="*/ 19 w 95"/>
              <a:gd name="T33" fmla="*/ 40 h 99"/>
              <a:gd name="T34" fmla="*/ 7 w 95"/>
              <a:gd name="T35" fmla="*/ 36 h 99"/>
              <a:gd name="T36" fmla="*/ 2 w 95"/>
              <a:gd name="T37" fmla="*/ 27 h 99"/>
              <a:gd name="T38" fmla="*/ 9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1 w 95"/>
              <a:gd name="T49" fmla="*/ 17 h 99"/>
              <a:gd name="T50" fmla="*/ 81 w 95"/>
              <a:gd name="T51" fmla="*/ 29 h 99"/>
              <a:gd name="T52" fmla="*/ 81 w 95"/>
              <a:gd name="T53" fmla="*/ 74 h 99"/>
              <a:gd name="T54" fmla="*/ 83 w 95"/>
              <a:gd name="T55" fmla="*/ 82 h 99"/>
              <a:gd name="T56" fmla="*/ 85 w 95"/>
              <a:gd name="T57" fmla="*/ 86 h 99"/>
              <a:gd name="T58" fmla="*/ 87 w 95"/>
              <a:gd name="T59" fmla="*/ 86 h 99"/>
              <a:gd name="T60" fmla="*/ 93 w 95"/>
              <a:gd name="T61" fmla="*/ 82 h 99"/>
              <a:gd name="T62" fmla="*/ 91 w 95"/>
              <a:gd name="T63" fmla="*/ 91 h 99"/>
              <a:gd name="T64" fmla="*/ 79 w 95"/>
              <a:gd name="T65" fmla="*/ 99 h 99"/>
              <a:gd name="T66" fmla="*/ 64 w 95"/>
              <a:gd name="T67" fmla="*/ 99 h 99"/>
              <a:gd name="T68" fmla="*/ 55 w 95"/>
              <a:gd name="T69" fmla="*/ 89 h 99"/>
              <a:gd name="T70" fmla="*/ 53 w 95"/>
              <a:gd name="T71" fmla="*/ 76 h 99"/>
              <a:gd name="T72" fmla="*/ 45 w 95"/>
              <a:gd name="T73" fmla="*/ 48 h 99"/>
              <a:gd name="T74" fmla="*/ 34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1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2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5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8" y="53"/>
                </a:lnTo>
                <a:lnTo>
                  <a:pt x="34" y="59"/>
                </a:lnTo>
                <a:lnTo>
                  <a:pt x="30" y="65"/>
                </a:lnTo>
                <a:lnTo>
                  <a:pt x="28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3" name="Freeform 18"/>
          <p:cNvSpPr>
            <a:spLocks noEditPoints="1"/>
          </p:cNvSpPr>
          <p:nvPr/>
        </p:nvSpPr>
        <p:spPr bwMode="auto">
          <a:xfrm>
            <a:off x="5915025" y="4391025"/>
            <a:ext cx="77788" cy="77788"/>
          </a:xfrm>
          <a:custGeom>
            <a:avLst/>
            <a:gdLst>
              <a:gd name="T0" fmla="*/ 36 w 96"/>
              <a:gd name="T1" fmla="*/ 95 h 99"/>
              <a:gd name="T2" fmla="*/ 15 w 96"/>
              <a:gd name="T3" fmla="*/ 99 h 99"/>
              <a:gd name="T4" fmla="*/ 5 w 96"/>
              <a:gd name="T5" fmla="*/ 93 h 99"/>
              <a:gd name="T6" fmla="*/ 2 w 96"/>
              <a:gd name="T7" fmla="*/ 86 h 99"/>
              <a:gd name="T8" fmla="*/ 2 w 96"/>
              <a:gd name="T9" fmla="*/ 72 h 99"/>
              <a:gd name="T10" fmla="*/ 11 w 96"/>
              <a:gd name="T11" fmla="*/ 61 h 99"/>
              <a:gd name="T12" fmla="*/ 53 w 96"/>
              <a:gd name="T13" fmla="*/ 36 h 99"/>
              <a:gd name="T14" fmla="*/ 53 w 96"/>
              <a:gd name="T15" fmla="*/ 21 h 99"/>
              <a:gd name="T16" fmla="*/ 53 w 96"/>
              <a:gd name="T17" fmla="*/ 13 h 99"/>
              <a:gd name="T18" fmla="*/ 47 w 96"/>
              <a:gd name="T19" fmla="*/ 8 h 99"/>
              <a:gd name="T20" fmla="*/ 39 w 96"/>
              <a:gd name="T21" fmla="*/ 6 h 99"/>
              <a:gd name="T22" fmla="*/ 28 w 96"/>
              <a:gd name="T23" fmla="*/ 10 h 99"/>
              <a:gd name="T24" fmla="*/ 24 w 96"/>
              <a:gd name="T25" fmla="*/ 13 h 99"/>
              <a:gd name="T26" fmla="*/ 28 w 96"/>
              <a:gd name="T27" fmla="*/ 19 h 99"/>
              <a:gd name="T28" fmla="*/ 32 w 96"/>
              <a:gd name="T29" fmla="*/ 27 h 99"/>
              <a:gd name="T30" fmla="*/ 28 w 96"/>
              <a:gd name="T31" fmla="*/ 36 h 99"/>
              <a:gd name="T32" fmla="*/ 19 w 96"/>
              <a:gd name="T33" fmla="*/ 40 h 99"/>
              <a:gd name="T34" fmla="*/ 7 w 96"/>
              <a:gd name="T35" fmla="*/ 36 h 99"/>
              <a:gd name="T36" fmla="*/ 3 w 96"/>
              <a:gd name="T37" fmla="*/ 27 h 99"/>
              <a:gd name="T38" fmla="*/ 9 w 96"/>
              <a:gd name="T39" fmla="*/ 13 h 99"/>
              <a:gd name="T40" fmla="*/ 19 w 96"/>
              <a:gd name="T41" fmla="*/ 6 h 99"/>
              <a:gd name="T42" fmla="*/ 36 w 96"/>
              <a:gd name="T43" fmla="*/ 0 h 99"/>
              <a:gd name="T44" fmla="*/ 57 w 96"/>
              <a:gd name="T45" fmla="*/ 0 h 99"/>
              <a:gd name="T46" fmla="*/ 70 w 96"/>
              <a:gd name="T47" fmla="*/ 6 h 99"/>
              <a:gd name="T48" fmla="*/ 81 w 96"/>
              <a:gd name="T49" fmla="*/ 17 h 99"/>
              <a:gd name="T50" fmla="*/ 81 w 96"/>
              <a:gd name="T51" fmla="*/ 29 h 99"/>
              <a:gd name="T52" fmla="*/ 83 w 96"/>
              <a:gd name="T53" fmla="*/ 74 h 99"/>
              <a:gd name="T54" fmla="*/ 83 w 96"/>
              <a:gd name="T55" fmla="*/ 82 h 99"/>
              <a:gd name="T56" fmla="*/ 85 w 96"/>
              <a:gd name="T57" fmla="*/ 86 h 99"/>
              <a:gd name="T58" fmla="*/ 87 w 96"/>
              <a:gd name="T59" fmla="*/ 86 h 99"/>
              <a:gd name="T60" fmla="*/ 93 w 96"/>
              <a:gd name="T61" fmla="*/ 82 h 99"/>
              <a:gd name="T62" fmla="*/ 91 w 96"/>
              <a:gd name="T63" fmla="*/ 91 h 99"/>
              <a:gd name="T64" fmla="*/ 79 w 96"/>
              <a:gd name="T65" fmla="*/ 99 h 99"/>
              <a:gd name="T66" fmla="*/ 64 w 96"/>
              <a:gd name="T67" fmla="*/ 99 h 99"/>
              <a:gd name="T68" fmla="*/ 55 w 96"/>
              <a:gd name="T69" fmla="*/ 89 h 99"/>
              <a:gd name="T70" fmla="*/ 53 w 96"/>
              <a:gd name="T71" fmla="*/ 76 h 99"/>
              <a:gd name="T72" fmla="*/ 45 w 96"/>
              <a:gd name="T73" fmla="*/ 48 h 99"/>
              <a:gd name="T74" fmla="*/ 34 w 96"/>
              <a:gd name="T75" fmla="*/ 59 h 99"/>
              <a:gd name="T76" fmla="*/ 30 w 96"/>
              <a:gd name="T77" fmla="*/ 70 h 99"/>
              <a:gd name="T78" fmla="*/ 32 w 96"/>
              <a:gd name="T79" fmla="*/ 78 h 99"/>
              <a:gd name="T80" fmla="*/ 41 w 96"/>
              <a:gd name="T81" fmla="*/ 82 h 99"/>
              <a:gd name="T82" fmla="*/ 53 w 96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"/>
              <a:gd name="T127" fmla="*/ 0 h 99"/>
              <a:gd name="T128" fmla="*/ 96 w 96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" h="99">
                <a:moveTo>
                  <a:pt x="53" y="84"/>
                </a:moveTo>
                <a:lnTo>
                  <a:pt x="36" y="95"/>
                </a:lnTo>
                <a:lnTo>
                  <a:pt x="20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3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3" y="38"/>
                </a:lnTo>
                <a:lnTo>
                  <a:pt x="83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6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9" y="53"/>
                </a:lnTo>
                <a:lnTo>
                  <a:pt x="34" y="59"/>
                </a:lnTo>
                <a:lnTo>
                  <a:pt x="30" y="65"/>
                </a:lnTo>
                <a:lnTo>
                  <a:pt x="30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4" name="Freeform 19"/>
          <p:cNvSpPr>
            <a:spLocks noEditPoints="1"/>
          </p:cNvSpPr>
          <p:nvPr/>
        </p:nvSpPr>
        <p:spPr bwMode="auto">
          <a:xfrm>
            <a:off x="6218238" y="4352925"/>
            <a:ext cx="25400" cy="115888"/>
          </a:xfrm>
          <a:custGeom>
            <a:avLst/>
            <a:gdLst>
              <a:gd name="T0" fmla="*/ 19 w 33"/>
              <a:gd name="T1" fmla="*/ 97 h 146"/>
              <a:gd name="T2" fmla="*/ 15 w 33"/>
              <a:gd name="T3" fmla="*/ 97 h 146"/>
              <a:gd name="T4" fmla="*/ 14 w 33"/>
              <a:gd name="T5" fmla="*/ 89 h 146"/>
              <a:gd name="T6" fmla="*/ 12 w 33"/>
              <a:gd name="T7" fmla="*/ 79 h 146"/>
              <a:gd name="T8" fmla="*/ 10 w 33"/>
              <a:gd name="T9" fmla="*/ 68 h 146"/>
              <a:gd name="T10" fmla="*/ 4 w 33"/>
              <a:gd name="T11" fmla="*/ 47 h 146"/>
              <a:gd name="T12" fmla="*/ 2 w 33"/>
              <a:gd name="T13" fmla="*/ 34 h 146"/>
              <a:gd name="T14" fmla="*/ 0 w 33"/>
              <a:gd name="T15" fmla="*/ 24 h 146"/>
              <a:gd name="T16" fmla="*/ 0 w 33"/>
              <a:gd name="T17" fmla="*/ 17 h 146"/>
              <a:gd name="T18" fmla="*/ 0 w 33"/>
              <a:gd name="T19" fmla="*/ 13 h 146"/>
              <a:gd name="T20" fmla="*/ 2 w 33"/>
              <a:gd name="T21" fmla="*/ 7 h 146"/>
              <a:gd name="T22" fmla="*/ 4 w 33"/>
              <a:gd name="T23" fmla="*/ 5 h 146"/>
              <a:gd name="T24" fmla="*/ 8 w 33"/>
              <a:gd name="T25" fmla="*/ 2 h 146"/>
              <a:gd name="T26" fmla="*/ 12 w 33"/>
              <a:gd name="T27" fmla="*/ 0 h 146"/>
              <a:gd name="T28" fmla="*/ 15 w 33"/>
              <a:gd name="T29" fmla="*/ 0 h 146"/>
              <a:gd name="T30" fmla="*/ 23 w 33"/>
              <a:gd name="T31" fmla="*/ 2 h 146"/>
              <a:gd name="T32" fmla="*/ 29 w 33"/>
              <a:gd name="T33" fmla="*/ 5 h 146"/>
              <a:gd name="T34" fmla="*/ 31 w 33"/>
              <a:gd name="T35" fmla="*/ 11 h 146"/>
              <a:gd name="T36" fmla="*/ 33 w 33"/>
              <a:gd name="T37" fmla="*/ 17 h 146"/>
              <a:gd name="T38" fmla="*/ 33 w 33"/>
              <a:gd name="T39" fmla="*/ 23 h 146"/>
              <a:gd name="T40" fmla="*/ 31 w 33"/>
              <a:gd name="T41" fmla="*/ 28 h 146"/>
              <a:gd name="T42" fmla="*/ 31 w 33"/>
              <a:gd name="T43" fmla="*/ 36 h 146"/>
              <a:gd name="T44" fmla="*/ 29 w 33"/>
              <a:gd name="T45" fmla="*/ 47 h 146"/>
              <a:gd name="T46" fmla="*/ 23 w 33"/>
              <a:gd name="T47" fmla="*/ 68 h 146"/>
              <a:gd name="T48" fmla="*/ 21 w 33"/>
              <a:gd name="T49" fmla="*/ 81 h 146"/>
              <a:gd name="T50" fmla="*/ 19 w 33"/>
              <a:gd name="T51" fmla="*/ 97 h 146"/>
              <a:gd name="T52" fmla="*/ 15 w 33"/>
              <a:gd name="T53" fmla="*/ 114 h 146"/>
              <a:gd name="T54" fmla="*/ 23 w 33"/>
              <a:gd name="T55" fmla="*/ 114 h 146"/>
              <a:gd name="T56" fmla="*/ 29 w 33"/>
              <a:gd name="T57" fmla="*/ 117 h 146"/>
              <a:gd name="T58" fmla="*/ 31 w 33"/>
              <a:gd name="T59" fmla="*/ 123 h 146"/>
              <a:gd name="T60" fmla="*/ 33 w 33"/>
              <a:gd name="T61" fmla="*/ 129 h 146"/>
              <a:gd name="T62" fmla="*/ 31 w 33"/>
              <a:gd name="T63" fmla="*/ 136 h 146"/>
              <a:gd name="T64" fmla="*/ 29 w 33"/>
              <a:gd name="T65" fmla="*/ 140 h 146"/>
              <a:gd name="T66" fmla="*/ 23 w 33"/>
              <a:gd name="T67" fmla="*/ 144 h 146"/>
              <a:gd name="T68" fmla="*/ 15 w 33"/>
              <a:gd name="T69" fmla="*/ 146 h 146"/>
              <a:gd name="T70" fmla="*/ 10 w 33"/>
              <a:gd name="T71" fmla="*/ 144 h 146"/>
              <a:gd name="T72" fmla="*/ 4 w 33"/>
              <a:gd name="T73" fmla="*/ 140 h 146"/>
              <a:gd name="T74" fmla="*/ 0 w 33"/>
              <a:gd name="T75" fmla="*/ 136 h 146"/>
              <a:gd name="T76" fmla="*/ 0 w 33"/>
              <a:gd name="T77" fmla="*/ 129 h 146"/>
              <a:gd name="T78" fmla="*/ 0 w 33"/>
              <a:gd name="T79" fmla="*/ 123 h 146"/>
              <a:gd name="T80" fmla="*/ 4 w 33"/>
              <a:gd name="T81" fmla="*/ 117 h 146"/>
              <a:gd name="T82" fmla="*/ 10 w 33"/>
              <a:gd name="T83" fmla="*/ 114 h 146"/>
              <a:gd name="T84" fmla="*/ 15 w 33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146"/>
              <a:gd name="T131" fmla="*/ 33 w 33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146">
                <a:moveTo>
                  <a:pt x="19" y="97"/>
                </a:moveTo>
                <a:lnTo>
                  <a:pt x="15" y="97"/>
                </a:lnTo>
                <a:lnTo>
                  <a:pt x="14" y="89"/>
                </a:lnTo>
                <a:lnTo>
                  <a:pt x="12" y="79"/>
                </a:lnTo>
                <a:lnTo>
                  <a:pt x="10" y="68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23" y="2"/>
                </a:lnTo>
                <a:lnTo>
                  <a:pt x="29" y="5"/>
                </a:lnTo>
                <a:lnTo>
                  <a:pt x="31" y="11"/>
                </a:lnTo>
                <a:lnTo>
                  <a:pt x="33" y="17"/>
                </a:lnTo>
                <a:lnTo>
                  <a:pt x="33" y="23"/>
                </a:lnTo>
                <a:lnTo>
                  <a:pt x="31" y="28"/>
                </a:lnTo>
                <a:lnTo>
                  <a:pt x="31" y="36"/>
                </a:lnTo>
                <a:lnTo>
                  <a:pt x="29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9" y="117"/>
                </a:lnTo>
                <a:lnTo>
                  <a:pt x="31" y="123"/>
                </a:lnTo>
                <a:lnTo>
                  <a:pt x="33" y="129"/>
                </a:lnTo>
                <a:lnTo>
                  <a:pt x="31" y="136"/>
                </a:lnTo>
                <a:lnTo>
                  <a:pt x="29" y="140"/>
                </a:lnTo>
                <a:lnTo>
                  <a:pt x="23" y="144"/>
                </a:lnTo>
                <a:lnTo>
                  <a:pt x="15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5" name="Freeform 20"/>
          <p:cNvSpPr>
            <a:spLocks/>
          </p:cNvSpPr>
          <p:nvPr/>
        </p:nvSpPr>
        <p:spPr bwMode="auto">
          <a:xfrm>
            <a:off x="5681663" y="3781425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5 w 276"/>
              <a:gd name="T39" fmla="*/ 270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5" y="270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6" name="Freeform 21"/>
          <p:cNvSpPr>
            <a:spLocks/>
          </p:cNvSpPr>
          <p:nvPr/>
        </p:nvSpPr>
        <p:spPr bwMode="auto">
          <a:xfrm>
            <a:off x="5772150" y="3989388"/>
            <a:ext cx="34925" cy="269875"/>
          </a:xfrm>
          <a:custGeom>
            <a:avLst/>
            <a:gdLst>
              <a:gd name="T0" fmla="*/ 0 w 44"/>
              <a:gd name="T1" fmla="*/ 0 h 340"/>
              <a:gd name="T2" fmla="*/ 0 w 44"/>
              <a:gd name="T3" fmla="*/ 0 h 340"/>
              <a:gd name="T4" fmla="*/ 0 w 44"/>
              <a:gd name="T5" fmla="*/ 2 h 340"/>
              <a:gd name="T6" fmla="*/ 0 w 44"/>
              <a:gd name="T7" fmla="*/ 2 h 340"/>
              <a:gd name="T8" fmla="*/ 2 w 44"/>
              <a:gd name="T9" fmla="*/ 4 h 340"/>
              <a:gd name="T10" fmla="*/ 2 w 44"/>
              <a:gd name="T11" fmla="*/ 8 h 340"/>
              <a:gd name="T12" fmla="*/ 2 w 44"/>
              <a:gd name="T13" fmla="*/ 14 h 340"/>
              <a:gd name="T14" fmla="*/ 2 w 44"/>
              <a:gd name="T15" fmla="*/ 21 h 340"/>
              <a:gd name="T16" fmla="*/ 4 w 44"/>
              <a:gd name="T17" fmla="*/ 31 h 340"/>
              <a:gd name="T18" fmla="*/ 6 w 44"/>
              <a:gd name="T19" fmla="*/ 59 h 340"/>
              <a:gd name="T20" fmla="*/ 10 w 44"/>
              <a:gd name="T21" fmla="*/ 95 h 340"/>
              <a:gd name="T22" fmla="*/ 15 w 44"/>
              <a:gd name="T23" fmla="*/ 135 h 340"/>
              <a:gd name="T24" fmla="*/ 19 w 44"/>
              <a:gd name="T25" fmla="*/ 179 h 340"/>
              <a:gd name="T26" fmla="*/ 25 w 44"/>
              <a:gd name="T27" fmla="*/ 220 h 340"/>
              <a:gd name="T28" fmla="*/ 31 w 44"/>
              <a:gd name="T29" fmla="*/ 257 h 340"/>
              <a:gd name="T30" fmla="*/ 36 w 44"/>
              <a:gd name="T31" fmla="*/ 289 h 340"/>
              <a:gd name="T32" fmla="*/ 40 w 44"/>
              <a:gd name="T33" fmla="*/ 313 h 340"/>
              <a:gd name="T34" fmla="*/ 40 w 44"/>
              <a:gd name="T35" fmla="*/ 323 h 340"/>
              <a:gd name="T36" fmla="*/ 42 w 44"/>
              <a:gd name="T37" fmla="*/ 331 h 340"/>
              <a:gd name="T38" fmla="*/ 42 w 44"/>
              <a:gd name="T39" fmla="*/ 334 h 340"/>
              <a:gd name="T40" fmla="*/ 42 w 44"/>
              <a:gd name="T41" fmla="*/ 338 h 340"/>
              <a:gd name="T42" fmla="*/ 44 w 44"/>
              <a:gd name="T43" fmla="*/ 338 h 340"/>
              <a:gd name="T44" fmla="*/ 44 w 44"/>
              <a:gd name="T45" fmla="*/ 340 h 340"/>
              <a:gd name="T46" fmla="*/ 44 w 44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40"/>
              <a:gd name="T74" fmla="*/ 44 w 44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5" y="135"/>
                </a:lnTo>
                <a:lnTo>
                  <a:pt x="19" y="179"/>
                </a:lnTo>
                <a:lnTo>
                  <a:pt x="25" y="220"/>
                </a:lnTo>
                <a:lnTo>
                  <a:pt x="31" y="257"/>
                </a:lnTo>
                <a:lnTo>
                  <a:pt x="36" y="289"/>
                </a:lnTo>
                <a:lnTo>
                  <a:pt x="40" y="313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4" y="338"/>
                </a:lnTo>
                <a:lnTo>
                  <a:pt x="44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7" name="Freeform 22"/>
          <p:cNvSpPr>
            <a:spLocks/>
          </p:cNvSpPr>
          <p:nvPr/>
        </p:nvSpPr>
        <p:spPr bwMode="auto">
          <a:xfrm>
            <a:off x="5788025" y="4210050"/>
            <a:ext cx="23813" cy="49213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8" name="Freeform 23"/>
          <p:cNvSpPr>
            <a:spLocks noEditPoints="1"/>
          </p:cNvSpPr>
          <p:nvPr/>
        </p:nvSpPr>
        <p:spPr bwMode="auto">
          <a:xfrm>
            <a:off x="5738813" y="3862388"/>
            <a:ext cx="57150" cy="80962"/>
          </a:xfrm>
          <a:custGeom>
            <a:avLst/>
            <a:gdLst>
              <a:gd name="T0" fmla="*/ 46 w 73"/>
              <a:gd name="T1" fmla="*/ 61 h 100"/>
              <a:gd name="T2" fmla="*/ 42 w 73"/>
              <a:gd name="T3" fmla="*/ 64 h 100"/>
              <a:gd name="T4" fmla="*/ 38 w 73"/>
              <a:gd name="T5" fmla="*/ 66 h 100"/>
              <a:gd name="T6" fmla="*/ 33 w 73"/>
              <a:gd name="T7" fmla="*/ 68 h 100"/>
              <a:gd name="T8" fmla="*/ 27 w 73"/>
              <a:gd name="T9" fmla="*/ 70 h 100"/>
              <a:gd name="T10" fmla="*/ 19 w 73"/>
              <a:gd name="T11" fmla="*/ 68 h 100"/>
              <a:gd name="T12" fmla="*/ 12 w 73"/>
              <a:gd name="T13" fmla="*/ 64 h 100"/>
              <a:gd name="T14" fmla="*/ 8 w 73"/>
              <a:gd name="T15" fmla="*/ 59 h 100"/>
              <a:gd name="T16" fmla="*/ 4 w 73"/>
              <a:gd name="T17" fmla="*/ 51 h 100"/>
              <a:gd name="T18" fmla="*/ 2 w 73"/>
              <a:gd name="T19" fmla="*/ 45 h 100"/>
              <a:gd name="T20" fmla="*/ 0 w 73"/>
              <a:gd name="T21" fmla="*/ 38 h 100"/>
              <a:gd name="T22" fmla="*/ 2 w 73"/>
              <a:gd name="T23" fmla="*/ 26 h 100"/>
              <a:gd name="T24" fmla="*/ 6 w 73"/>
              <a:gd name="T25" fmla="*/ 17 h 100"/>
              <a:gd name="T26" fmla="*/ 10 w 73"/>
              <a:gd name="T27" fmla="*/ 11 h 100"/>
              <a:gd name="T28" fmla="*/ 14 w 73"/>
              <a:gd name="T29" fmla="*/ 7 h 100"/>
              <a:gd name="T30" fmla="*/ 18 w 73"/>
              <a:gd name="T31" fmla="*/ 4 h 100"/>
              <a:gd name="T32" fmla="*/ 25 w 73"/>
              <a:gd name="T33" fmla="*/ 0 h 100"/>
              <a:gd name="T34" fmla="*/ 35 w 73"/>
              <a:gd name="T35" fmla="*/ 0 h 100"/>
              <a:gd name="T36" fmla="*/ 40 w 73"/>
              <a:gd name="T37" fmla="*/ 0 h 100"/>
              <a:gd name="T38" fmla="*/ 44 w 73"/>
              <a:gd name="T39" fmla="*/ 0 h 100"/>
              <a:gd name="T40" fmla="*/ 50 w 73"/>
              <a:gd name="T41" fmla="*/ 2 h 100"/>
              <a:gd name="T42" fmla="*/ 54 w 73"/>
              <a:gd name="T43" fmla="*/ 5 h 100"/>
              <a:gd name="T44" fmla="*/ 65 w 73"/>
              <a:gd name="T45" fmla="*/ 0 h 100"/>
              <a:gd name="T46" fmla="*/ 67 w 73"/>
              <a:gd name="T47" fmla="*/ 0 h 100"/>
              <a:gd name="T48" fmla="*/ 67 w 73"/>
              <a:gd name="T49" fmla="*/ 85 h 100"/>
              <a:gd name="T50" fmla="*/ 67 w 73"/>
              <a:gd name="T51" fmla="*/ 91 h 100"/>
              <a:gd name="T52" fmla="*/ 67 w 73"/>
              <a:gd name="T53" fmla="*/ 95 h 100"/>
              <a:gd name="T54" fmla="*/ 71 w 73"/>
              <a:gd name="T55" fmla="*/ 97 h 100"/>
              <a:gd name="T56" fmla="*/ 73 w 73"/>
              <a:gd name="T57" fmla="*/ 98 h 100"/>
              <a:gd name="T58" fmla="*/ 73 w 73"/>
              <a:gd name="T59" fmla="*/ 100 h 100"/>
              <a:gd name="T60" fmla="*/ 37 w 73"/>
              <a:gd name="T61" fmla="*/ 100 h 100"/>
              <a:gd name="T62" fmla="*/ 37 w 73"/>
              <a:gd name="T63" fmla="*/ 98 h 100"/>
              <a:gd name="T64" fmla="*/ 40 w 73"/>
              <a:gd name="T65" fmla="*/ 97 h 100"/>
              <a:gd name="T66" fmla="*/ 44 w 73"/>
              <a:gd name="T67" fmla="*/ 97 h 100"/>
              <a:gd name="T68" fmla="*/ 44 w 73"/>
              <a:gd name="T69" fmla="*/ 95 h 100"/>
              <a:gd name="T70" fmla="*/ 46 w 73"/>
              <a:gd name="T71" fmla="*/ 95 h 100"/>
              <a:gd name="T72" fmla="*/ 46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6 w 73"/>
              <a:gd name="T85" fmla="*/ 15 h 100"/>
              <a:gd name="T86" fmla="*/ 46 w 73"/>
              <a:gd name="T87" fmla="*/ 11 h 100"/>
              <a:gd name="T88" fmla="*/ 44 w 73"/>
              <a:gd name="T89" fmla="*/ 7 h 100"/>
              <a:gd name="T90" fmla="*/ 40 w 73"/>
              <a:gd name="T91" fmla="*/ 5 h 100"/>
              <a:gd name="T92" fmla="*/ 38 w 73"/>
              <a:gd name="T93" fmla="*/ 4 h 100"/>
              <a:gd name="T94" fmla="*/ 37 w 73"/>
              <a:gd name="T95" fmla="*/ 4 h 100"/>
              <a:gd name="T96" fmla="*/ 31 w 73"/>
              <a:gd name="T97" fmla="*/ 5 h 100"/>
              <a:gd name="T98" fmla="*/ 27 w 73"/>
              <a:gd name="T99" fmla="*/ 9 h 100"/>
              <a:gd name="T100" fmla="*/ 25 w 73"/>
              <a:gd name="T101" fmla="*/ 13 h 100"/>
              <a:gd name="T102" fmla="*/ 23 w 73"/>
              <a:gd name="T103" fmla="*/ 19 h 100"/>
              <a:gd name="T104" fmla="*/ 21 w 73"/>
              <a:gd name="T105" fmla="*/ 26 h 100"/>
              <a:gd name="T106" fmla="*/ 21 w 73"/>
              <a:gd name="T107" fmla="*/ 36 h 100"/>
              <a:gd name="T108" fmla="*/ 21 w 73"/>
              <a:gd name="T109" fmla="*/ 45 h 100"/>
              <a:gd name="T110" fmla="*/ 23 w 73"/>
              <a:gd name="T111" fmla="*/ 53 h 100"/>
              <a:gd name="T112" fmla="*/ 25 w 73"/>
              <a:gd name="T113" fmla="*/ 57 h 100"/>
              <a:gd name="T114" fmla="*/ 29 w 73"/>
              <a:gd name="T115" fmla="*/ 61 h 100"/>
              <a:gd name="T116" fmla="*/ 33 w 73"/>
              <a:gd name="T117" fmla="*/ 62 h 100"/>
              <a:gd name="T118" fmla="*/ 37 w 73"/>
              <a:gd name="T119" fmla="*/ 61 h 100"/>
              <a:gd name="T120" fmla="*/ 40 w 73"/>
              <a:gd name="T121" fmla="*/ 61 h 100"/>
              <a:gd name="T122" fmla="*/ 44 w 73"/>
              <a:gd name="T123" fmla="*/ 57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2" y="64"/>
                </a:lnTo>
                <a:lnTo>
                  <a:pt x="38" y="66"/>
                </a:lnTo>
                <a:lnTo>
                  <a:pt x="33" y="68"/>
                </a:lnTo>
                <a:lnTo>
                  <a:pt x="27" y="70"/>
                </a:lnTo>
                <a:lnTo>
                  <a:pt x="19" y="68"/>
                </a:lnTo>
                <a:lnTo>
                  <a:pt x="12" y="64"/>
                </a:lnTo>
                <a:lnTo>
                  <a:pt x="8" y="59"/>
                </a:lnTo>
                <a:lnTo>
                  <a:pt x="4" y="51"/>
                </a:lnTo>
                <a:lnTo>
                  <a:pt x="2" y="45"/>
                </a:lnTo>
                <a:lnTo>
                  <a:pt x="0" y="38"/>
                </a:lnTo>
                <a:lnTo>
                  <a:pt x="2" y="26"/>
                </a:lnTo>
                <a:lnTo>
                  <a:pt x="6" y="17"/>
                </a:lnTo>
                <a:lnTo>
                  <a:pt x="10" y="11"/>
                </a:lnTo>
                <a:lnTo>
                  <a:pt x="14" y="7"/>
                </a:lnTo>
                <a:lnTo>
                  <a:pt x="18" y="4"/>
                </a:lnTo>
                <a:lnTo>
                  <a:pt x="25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50" y="2"/>
                </a:lnTo>
                <a:lnTo>
                  <a:pt x="54" y="5"/>
                </a:lnTo>
                <a:lnTo>
                  <a:pt x="65" y="0"/>
                </a:lnTo>
                <a:lnTo>
                  <a:pt x="67" y="0"/>
                </a:lnTo>
                <a:lnTo>
                  <a:pt x="67" y="85"/>
                </a:lnTo>
                <a:lnTo>
                  <a:pt x="67" y="91"/>
                </a:lnTo>
                <a:lnTo>
                  <a:pt x="67" y="95"/>
                </a:lnTo>
                <a:lnTo>
                  <a:pt x="71" y="97"/>
                </a:lnTo>
                <a:lnTo>
                  <a:pt x="73" y="98"/>
                </a:lnTo>
                <a:lnTo>
                  <a:pt x="73" y="100"/>
                </a:lnTo>
                <a:lnTo>
                  <a:pt x="37" y="100"/>
                </a:lnTo>
                <a:lnTo>
                  <a:pt x="37" y="98"/>
                </a:lnTo>
                <a:lnTo>
                  <a:pt x="40" y="97"/>
                </a:lnTo>
                <a:lnTo>
                  <a:pt x="44" y="97"/>
                </a:lnTo>
                <a:lnTo>
                  <a:pt x="44" y="95"/>
                </a:lnTo>
                <a:lnTo>
                  <a:pt x="46" y="95"/>
                </a:lnTo>
                <a:lnTo>
                  <a:pt x="46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6" y="15"/>
                </a:lnTo>
                <a:lnTo>
                  <a:pt x="46" y="11"/>
                </a:lnTo>
                <a:lnTo>
                  <a:pt x="44" y="7"/>
                </a:lnTo>
                <a:lnTo>
                  <a:pt x="40" y="5"/>
                </a:lnTo>
                <a:lnTo>
                  <a:pt x="38" y="4"/>
                </a:lnTo>
                <a:lnTo>
                  <a:pt x="37" y="4"/>
                </a:lnTo>
                <a:lnTo>
                  <a:pt x="31" y="5"/>
                </a:lnTo>
                <a:lnTo>
                  <a:pt x="27" y="9"/>
                </a:lnTo>
                <a:lnTo>
                  <a:pt x="25" y="13"/>
                </a:lnTo>
                <a:lnTo>
                  <a:pt x="23" y="19"/>
                </a:lnTo>
                <a:lnTo>
                  <a:pt x="21" y="26"/>
                </a:lnTo>
                <a:lnTo>
                  <a:pt x="21" y="36"/>
                </a:lnTo>
                <a:lnTo>
                  <a:pt x="21" y="45"/>
                </a:lnTo>
                <a:lnTo>
                  <a:pt x="23" y="53"/>
                </a:lnTo>
                <a:lnTo>
                  <a:pt x="25" y="57"/>
                </a:lnTo>
                <a:lnTo>
                  <a:pt x="29" y="61"/>
                </a:lnTo>
                <a:lnTo>
                  <a:pt x="33" y="62"/>
                </a:lnTo>
                <a:lnTo>
                  <a:pt x="37" y="61"/>
                </a:lnTo>
                <a:lnTo>
                  <a:pt x="40" y="61"/>
                </a:lnTo>
                <a:lnTo>
                  <a:pt x="44" y="57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19" name="Freeform 24"/>
          <p:cNvSpPr>
            <a:spLocks/>
          </p:cNvSpPr>
          <p:nvPr/>
        </p:nvSpPr>
        <p:spPr bwMode="auto">
          <a:xfrm>
            <a:off x="5795963" y="3911600"/>
            <a:ext cx="42862" cy="65088"/>
          </a:xfrm>
          <a:custGeom>
            <a:avLst/>
            <a:gdLst>
              <a:gd name="T0" fmla="*/ 49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2 w 53"/>
              <a:gd name="T9" fmla="*/ 53 h 81"/>
              <a:gd name="T10" fmla="*/ 28 w 53"/>
              <a:gd name="T11" fmla="*/ 45 h 81"/>
              <a:gd name="T12" fmla="*/ 32 w 53"/>
              <a:gd name="T13" fmla="*/ 37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3 w 53"/>
              <a:gd name="T29" fmla="*/ 22 h 81"/>
              <a:gd name="T30" fmla="*/ 1 w 53"/>
              <a:gd name="T31" fmla="*/ 22 h 81"/>
              <a:gd name="T32" fmla="*/ 3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1 h 81"/>
              <a:gd name="T40" fmla="*/ 26 w 53"/>
              <a:gd name="T41" fmla="*/ 0 h 81"/>
              <a:gd name="T42" fmla="*/ 32 w 53"/>
              <a:gd name="T43" fmla="*/ 1 h 81"/>
              <a:gd name="T44" fmla="*/ 38 w 53"/>
              <a:gd name="T45" fmla="*/ 3 h 81"/>
              <a:gd name="T46" fmla="*/ 43 w 53"/>
              <a:gd name="T47" fmla="*/ 7 h 81"/>
              <a:gd name="T48" fmla="*/ 45 w 53"/>
              <a:gd name="T49" fmla="*/ 11 h 81"/>
              <a:gd name="T50" fmla="*/ 49 w 53"/>
              <a:gd name="T51" fmla="*/ 15 h 81"/>
              <a:gd name="T52" fmla="*/ 49 w 53"/>
              <a:gd name="T53" fmla="*/ 20 h 81"/>
              <a:gd name="T54" fmla="*/ 47 w 53"/>
              <a:gd name="T55" fmla="*/ 28 h 81"/>
              <a:gd name="T56" fmla="*/ 45 w 53"/>
              <a:gd name="T57" fmla="*/ 36 h 81"/>
              <a:gd name="T58" fmla="*/ 41 w 53"/>
              <a:gd name="T59" fmla="*/ 41 h 81"/>
              <a:gd name="T60" fmla="*/ 36 w 53"/>
              <a:gd name="T61" fmla="*/ 49 h 81"/>
              <a:gd name="T62" fmla="*/ 28 w 53"/>
              <a:gd name="T63" fmla="*/ 56 h 81"/>
              <a:gd name="T64" fmla="*/ 19 w 53"/>
              <a:gd name="T65" fmla="*/ 66 h 81"/>
              <a:gd name="T66" fmla="*/ 36 w 53"/>
              <a:gd name="T67" fmla="*/ 66 h 81"/>
              <a:gd name="T68" fmla="*/ 41 w 53"/>
              <a:gd name="T69" fmla="*/ 66 h 81"/>
              <a:gd name="T70" fmla="*/ 43 w 53"/>
              <a:gd name="T71" fmla="*/ 66 h 81"/>
              <a:gd name="T72" fmla="*/ 45 w 53"/>
              <a:gd name="T73" fmla="*/ 66 h 81"/>
              <a:gd name="T74" fmla="*/ 47 w 53"/>
              <a:gd name="T75" fmla="*/ 64 h 81"/>
              <a:gd name="T76" fmla="*/ 49 w 53"/>
              <a:gd name="T77" fmla="*/ 62 h 81"/>
              <a:gd name="T78" fmla="*/ 51 w 53"/>
              <a:gd name="T79" fmla="*/ 58 h 81"/>
              <a:gd name="T80" fmla="*/ 53 w 53"/>
              <a:gd name="T81" fmla="*/ 58 h 81"/>
              <a:gd name="T82" fmla="*/ 49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9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2" y="53"/>
                </a:lnTo>
                <a:lnTo>
                  <a:pt x="28" y="45"/>
                </a:lnTo>
                <a:lnTo>
                  <a:pt x="32" y="37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3" y="22"/>
                </a:lnTo>
                <a:lnTo>
                  <a:pt x="1" y="22"/>
                </a:lnTo>
                <a:lnTo>
                  <a:pt x="3" y="15"/>
                </a:lnTo>
                <a:lnTo>
                  <a:pt x="7" y="9"/>
                </a:lnTo>
                <a:lnTo>
                  <a:pt x="11" y="5"/>
                </a:lnTo>
                <a:lnTo>
                  <a:pt x="19" y="1"/>
                </a:lnTo>
                <a:lnTo>
                  <a:pt x="26" y="0"/>
                </a:lnTo>
                <a:lnTo>
                  <a:pt x="32" y="1"/>
                </a:lnTo>
                <a:lnTo>
                  <a:pt x="38" y="3"/>
                </a:lnTo>
                <a:lnTo>
                  <a:pt x="43" y="7"/>
                </a:lnTo>
                <a:lnTo>
                  <a:pt x="45" y="11"/>
                </a:lnTo>
                <a:lnTo>
                  <a:pt x="49" y="15"/>
                </a:lnTo>
                <a:lnTo>
                  <a:pt x="49" y="20"/>
                </a:lnTo>
                <a:lnTo>
                  <a:pt x="47" y="28"/>
                </a:lnTo>
                <a:lnTo>
                  <a:pt x="45" y="36"/>
                </a:lnTo>
                <a:lnTo>
                  <a:pt x="41" y="41"/>
                </a:lnTo>
                <a:lnTo>
                  <a:pt x="36" y="49"/>
                </a:lnTo>
                <a:lnTo>
                  <a:pt x="28" y="56"/>
                </a:lnTo>
                <a:lnTo>
                  <a:pt x="19" y="66"/>
                </a:lnTo>
                <a:lnTo>
                  <a:pt x="36" y="66"/>
                </a:lnTo>
                <a:lnTo>
                  <a:pt x="41" y="66"/>
                </a:lnTo>
                <a:lnTo>
                  <a:pt x="43" y="66"/>
                </a:lnTo>
                <a:lnTo>
                  <a:pt x="45" y="66"/>
                </a:lnTo>
                <a:lnTo>
                  <a:pt x="47" y="64"/>
                </a:lnTo>
                <a:lnTo>
                  <a:pt x="49" y="62"/>
                </a:lnTo>
                <a:lnTo>
                  <a:pt x="51" y="58"/>
                </a:lnTo>
                <a:lnTo>
                  <a:pt x="53" y="58"/>
                </a:lnTo>
                <a:lnTo>
                  <a:pt x="49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0" name="Line 25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1" name="Line 26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2" name="Line 27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3" name="Line 28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4" name="Line 29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5" name="Line 30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6" name="Line 31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7" name="Line 32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8" name="Line 33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29" name="Line 34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0" name="Freeform 35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1" name="Freeform 36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2" name="Freeform 37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3" name="Freeform 38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4" name="Freeform 39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5" name="Freeform 40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6" name="Freeform 41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7" name="Freeform 42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8" name="Freeform 43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39" name="Freeform 44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0" name="Freeform 45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1" name="Freeform 46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2" name="Line 47"/>
          <p:cNvSpPr>
            <a:spLocks noChangeShapeType="1"/>
          </p:cNvSpPr>
          <p:nvPr/>
        </p:nvSpPr>
        <p:spPr bwMode="auto">
          <a:xfrm>
            <a:off x="1771650" y="4294188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3" name="Line 48"/>
          <p:cNvSpPr>
            <a:spLocks noChangeShapeType="1"/>
          </p:cNvSpPr>
          <p:nvPr/>
        </p:nvSpPr>
        <p:spPr bwMode="auto">
          <a:xfrm>
            <a:off x="1751013" y="4503738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4" name="Line 49"/>
          <p:cNvSpPr>
            <a:spLocks noChangeShapeType="1"/>
          </p:cNvSpPr>
          <p:nvPr/>
        </p:nvSpPr>
        <p:spPr bwMode="auto">
          <a:xfrm>
            <a:off x="19954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5" name="Line 50"/>
          <p:cNvSpPr>
            <a:spLocks noChangeShapeType="1"/>
          </p:cNvSpPr>
          <p:nvPr/>
        </p:nvSpPr>
        <p:spPr bwMode="auto">
          <a:xfrm>
            <a:off x="2286000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6" name="Line 51"/>
          <p:cNvSpPr>
            <a:spLocks noChangeShapeType="1"/>
          </p:cNvSpPr>
          <p:nvPr/>
        </p:nvSpPr>
        <p:spPr bwMode="auto">
          <a:xfrm>
            <a:off x="2568575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7" name="Line 52"/>
          <p:cNvSpPr>
            <a:spLocks noChangeShapeType="1"/>
          </p:cNvSpPr>
          <p:nvPr/>
        </p:nvSpPr>
        <p:spPr bwMode="auto">
          <a:xfrm>
            <a:off x="28590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8" name="Line 53"/>
          <p:cNvSpPr>
            <a:spLocks noChangeShapeType="1"/>
          </p:cNvSpPr>
          <p:nvPr/>
        </p:nvSpPr>
        <p:spPr bwMode="auto">
          <a:xfrm>
            <a:off x="31559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49" name="Line 54"/>
          <p:cNvSpPr>
            <a:spLocks noChangeShapeType="1"/>
          </p:cNvSpPr>
          <p:nvPr/>
        </p:nvSpPr>
        <p:spPr bwMode="auto">
          <a:xfrm>
            <a:off x="3446463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0" name="Line 55"/>
          <p:cNvSpPr>
            <a:spLocks noChangeShapeType="1"/>
          </p:cNvSpPr>
          <p:nvPr/>
        </p:nvSpPr>
        <p:spPr bwMode="auto">
          <a:xfrm>
            <a:off x="3729038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1" name="Line 56"/>
          <p:cNvSpPr>
            <a:spLocks noChangeShapeType="1"/>
          </p:cNvSpPr>
          <p:nvPr/>
        </p:nvSpPr>
        <p:spPr bwMode="auto">
          <a:xfrm>
            <a:off x="40195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2" name="Freeform 57"/>
          <p:cNvSpPr>
            <a:spLocks noEditPoints="1"/>
          </p:cNvSpPr>
          <p:nvPr/>
        </p:nvSpPr>
        <p:spPr bwMode="auto">
          <a:xfrm>
            <a:off x="2108200" y="4373563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0 h 145"/>
              <a:gd name="T6" fmla="*/ 55 w 103"/>
              <a:gd name="T7" fmla="*/ 46 h 145"/>
              <a:gd name="T8" fmla="*/ 65 w 103"/>
              <a:gd name="T9" fmla="*/ 44 h 145"/>
              <a:gd name="T10" fmla="*/ 74 w 103"/>
              <a:gd name="T11" fmla="*/ 46 h 145"/>
              <a:gd name="T12" fmla="*/ 84 w 103"/>
              <a:gd name="T13" fmla="*/ 50 h 145"/>
              <a:gd name="T14" fmla="*/ 89 w 103"/>
              <a:gd name="T15" fmla="*/ 55 h 145"/>
              <a:gd name="T16" fmla="*/ 93 w 103"/>
              <a:gd name="T17" fmla="*/ 59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101 w 103"/>
              <a:gd name="T29" fmla="*/ 110 h 145"/>
              <a:gd name="T30" fmla="*/ 97 w 103"/>
              <a:gd name="T31" fmla="*/ 118 h 145"/>
              <a:gd name="T32" fmla="*/ 91 w 103"/>
              <a:gd name="T33" fmla="*/ 126 h 145"/>
              <a:gd name="T34" fmla="*/ 85 w 103"/>
              <a:gd name="T35" fmla="*/ 133 h 145"/>
              <a:gd name="T36" fmla="*/ 80 w 103"/>
              <a:gd name="T37" fmla="*/ 137 h 145"/>
              <a:gd name="T38" fmla="*/ 72 w 103"/>
              <a:gd name="T39" fmla="*/ 141 h 145"/>
              <a:gd name="T40" fmla="*/ 65 w 103"/>
              <a:gd name="T41" fmla="*/ 143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39 h 145"/>
              <a:gd name="T50" fmla="*/ 30 w 103"/>
              <a:gd name="T51" fmla="*/ 135 h 145"/>
              <a:gd name="T52" fmla="*/ 13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5 h 145"/>
              <a:gd name="T60" fmla="*/ 10 w 103"/>
              <a:gd name="T61" fmla="*/ 12 h 145"/>
              <a:gd name="T62" fmla="*/ 8 w 103"/>
              <a:gd name="T63" fmla="*/ 8 h 145"/>
              <a:gd name="T64" fmla="*/ 6 w 103"/>
              <a:gd name="T65" fmla="*/ 6 h 145"/>
              <a:gd name="T66" fmla="*/ 4 w 103"/>
              <a:gd name="T67" fmla="*/ 6 h 145"/>
              <a:gd name="T68" fmla="*/ 0 w 103"/>
              <a:gd name="T69" fmla="*/ 4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5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0 h 145"/>
              <a:gd name="T82" fmla="*/ 40 w 103"/>
              <a:gd name="T83" fmla="*/ 124 h 145"/>
              <a:gd name="T84" fmla="*/ 40 w 103"/>
              <a:gd name="T85" fmla="*/ 129 h 145"/>
              <a:gd name="T86" fmla="*/ 44 w 103"/>
              <a:gd name="T87" fmla="*/ 133 h 145"/>
              <a:gd name="T88" fmla="*/ 49 w 103"/>
              <a:gd name="T89" fmla="*/ 137 h 145"/>
              <a:gd name="T90" fmla="*/ 55 w 103"/>
              <a:gd name="T91" fmla="*/ 137 h 145"/>
              <a:gd name="T92" fmla="*/ 61 w 103"/>
              <a:gd name="T93" fmla="*/ 137 h 145"/>
              <a:gd name="T94" fmla="*/ 65 w 103"/>
              <a:gd name="T95" fmla="*/ 135 h 145"/>
              <a:gd name="T96" fmla="*/ 68 w 103"/>
              <a:gd name="T97" fmla="*/ 129 h 145"/>
              <a:gd name="T98" fmla="*/ 70 w 103"/>
              <a:gd name="T99" fmla="*/ 124 h 145"/>
              <a:gd name="T100" fmla="*/ 72 w 103"/>
              <a:gd name="T101" fmla="*/ 110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2 h 145"/>
              <a:gd name="T108" fmla="*/ 70 w 103"/>
              <a:gd name="T109" fmla="*/ 67 h 145"/>
              <a:gd name="T110" fmla="*/ 68 w 103"/>
              <a:gd name="T111" fmla="*/ 61 h 145"/>
              <a:gd name="T112" fmla="*/ 65 w 103"/>
              <a:gd name="T113" fmla="*/ 59 h 145"/>
              <a:gd name="T114" fmla="*/ 61 w 103"/>
              <a:gd name="T115" fmla="*/ 55 h 145"/>
              <a:gd name="T116" fmla="*/ 57 w 103"/>
              <a:gd name="T117" fmla="*/ 55 h 145"/>
              <a:gd name="T118" fmla="*/ 49 w 103"/>
              <a:gd name="T119" fmla="*/ 57 h 145"/>
              <a:gd name="T120" fmla="*/ 44 w 103"/>
              <a:gd name="T121" fmla="*/ 59 h 145"/>
              <a:gd name="T122" fmla="*/ 38 w 103"/>
              <a:gd name="T123" fmla="*/ 65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0"/>
                </a:lnTo>
                <a:lnTo>
                  <a:pt x="55" y="46"/>
                </a:lnTo>
                <a:lnTo>
                  <a:pt x="65" y="44"/>
                </a:lnTo>
                <a:lnTo>
                  <a:pt x="74" y="46"/>
                </a:lnTo>
                <a:lnTo>
                  <a:pt x="84" y="50"/>
                </a:lnTo>
                <a:lnTo>
                  <a:pt x="89" y="55"/>
                </a:lnTo>
                <a:lnTo>
                  <a:pt x="93" y="59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101" y="110"/>
                </a:lnTo>
                <a:lnTo>
                  <a:pt x="97" y="118"/>
                </a:lnTo>
                <a:lnTo>
                  <a:pt x="91" y="126"/>
                </a:lnTo>
                <a:lnTo>
                  <a:pt x="85" y="133"/>
                </a:lnTo>
                <a:lnTo>
                  <a:pt x="80" y="137"/>
                </a:lnTo>
                <a:lnTo>
                  <a:pt x="72" y="141"/>
                </a:lnTo>
                <a:lnTo>
                  <a:pt x="65" y="143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39"/>
                </a:lnTo>
                <a:lnTo>
                  <a:pt x="30" y="135"/>
                </a:lnTo>
                <a:lnTo>
                  <a:pt x="13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5"/>
                </a:lnTo>
                <a:lnTo>
                  <a:pt x="10" y="12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5"/>
                </a:moveTo>
                <a:lnTo>
                  <a:pt x="38" y="109"/>
                </a:lnTo>
                <a:lnTo>
                  <a:pt x="38" y="116"/>
                </a:lnTo>
                <a:lnTo>
                  <a:pt x="38" y="120"/>
                </a:lnTo>
                <a:lnTo>
                  <a:pt x="40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7"/>
                </a:lnTo>
                <a:lnTo>
                  <a:pt x="55" y="137"/>
                </a:lnTo>
                <a:lnTo>
                  <a:pt x="61" y="137"/>
                </a:lnTo>
                <a:lnTo>
                  <a:pt x="65" y="135"/>
                </a:lnTo>
                <a:lnTo>
                  <a:pt x="68" y="129"/>
                </a:lnTo>
                <a:lnTo>
                  <a:pt x="70" y="124"/>
                </a:lnTo>
                <a:lnTo>
                  <a:pt x="72" y="110"/>
                </a:lnTo>
                <a:lnTo>
                  <a:pt x="74" y="91"/>
                </a:lnTo>
                <a:lnTo>
                  <a:pt x="74" y="82"/>
                </a:lnTo>
                <a:lnTo>
                  <a:pt x="72" y="72"/>
                </a:lnTo>
                <a:lnTo>
                  <a:pt x="70" y="67"/>
                </a:lnTo>
                <a:lnTo>
                  <a:pt x="68" y="61"/>
                </a:lnTo>
                <a:lnTo>
                  <a:pt x="65" y="59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3" name="Freeform 58"/>
          <p:cNvSpPr>
            <a:spLocks/>
          </p:cNvSpPr>
          <p:nvPr/>
        </p:nvSpPr>
        <p:spPr bwMode="auto">
          <a:xfrm>
            <a:off x="1733550" y="4292600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5 h 260"/>
              <a:gd name="T10" fmla="*/ 51 w 82"/>
              <a:gd name="T11" fmla="*/ 9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6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0 h 260"/>
              <a:gd name="T30" fmla="*/ 61 w 82"/>
              <a:gd name="T31" fmla="*/ 104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1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6 w 82"/>
              <a:gd name="T49" fmla="*/ 142 h 260"/>
              <a:gd name="T50" fmla="*/ 51 w 82"/>
              <a:gd name="T51" fmla="*/ 142 h 260"/>
              <a:gd name="T52" fmla="*/ 61 w 82"/>
              <a:gd name="T53" fmla="*/ 142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2 w 82"/>
              <a:gd name="T61" fmla="*/ 157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9 h 260"/>
              <a:gd name="T70" fmla="*/ 40 w 82"/>
              <a:gd name="T71" fmla="*/ 212 h 260"/>
              <a:gd name="T72" fmla="*/ 38 w 82"/>
              <a:gd name="T73" fmla="*/ 216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2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4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1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8 h 260"/>
              <a:gd name="T112" fmla="*/ 48 w 82"/>
              <a:gd name="T113" fmla="*/ 252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5"/>
                </a:lnTo>
                <a:lnTo>
                  <a:pt x="51" y="9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6"/>
                </a:lnTo>
                <a:lnTo>
                  <a:pt x="67" y="74"/>
                </a:lnTo>
                <a:lnTo>
                  <a:pt x="76" y="81"/>
                </a:lnTo>
                <a:lnTo>
                  <a:pt x="82" y="89"/>
                </a:lnTo>
                <a:lnTo>
                  <a:pt x="80" y="95"/>
                </a:lnTo>
                <a:lnTo>
                  <a:pt x="72" y="100"/>
                </a:lnTo>
                <a:lnTo>
                  <a:pt x="61" y="104"/>
                </a:lnTo>
                <a:lnTo>
                  <a:pt x="46" y="110"/>
                </a:lnTo>
                <a:lnTo>
                  <a:pt x="31" y="116"/>
                </a:lnTo>
                <a:lnTo>
                  <a:pt x="15" y="121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9" y="146"/>
                </a:lnTo>
                <a:lnTo>
                  <a:pt x="70" y="148"/>
                </a:lnTo>
                <a:lnTo>
                  <a:pt x="72" y="154"/>
                </a:lnTo>
                <a:lnTo>
                  <a:pt x="72" y="157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9"/>
                </a:lnTo>
                <a:lnTo>
                  <a:pt x="40" y="212"/>
                </a:lnTo>
                <a:lnTo>
                  <a:pt x="38" y="216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2"/>
                </a:lnTo>
                <a:lnTo>
                  <a:pt x="74" y="220"/>
                </a:lnTo>
                <a:lnTo>
                  <a:pt x="76" y="222"/>
                </a:lnTo>
                <a:lnTo>
                  <a:pt x="78" y="224"/>
                </a:lnTo>
                <a:lnTo>
                  <a:pt x="76" y="226"/>
                </a:lnTo>
                <a:lnTo>
                  <a:pt x="74" y="228"/>
                </a:lnTo>
                <a:lnTo>
                  <a:pt x="70" y="231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8"/>
                </a:lnTo>
                <a:lnTo>
                  <a:pt x="48" y="252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4" name="Freeform 59"/>
          <p:cNvSpPr>
            <a:spLocks/>
          </p:cNvSpPr>
          <p:nvPr/>
        </p:nvSpPr>
        <p:spPr bwMode="auto">
          <a:xfrm>
            <a:off x="4210050" y="4292600"/>
            <a:ext cx="61913" cy="211138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5 h 266"/>
              <a:gd name="T10" fmla="*/ 51 w 78"/>
              <a:gd name="T11" fmla="*/ 9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49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80 h 266"/>
              <a:gd name="T24" fmla="*/ 76 w 78"/>
              <a:gd name="T25" fmla="*/ 87 h 266"/>
              <a:gd name="T26" fmla="*/ 65 w 78"/>
              <a:gd name="T27" fmla="*/ 95 h 266"/>
              <a:gd name="T28" fmla="*/ 46 w 78"/>
              <a:gd name="T29" fmla="*/ 102 h 266"/>
              <a:gd name="T30" fmla="*/ 30 w 78"/>
              <a:gd name="T31" fmla="*/ 108 h 266"/>
              <a:gd name="T32" fmla="*/ 15 w 78"/>
              <a:gd name="T33" fmla="*/ 116 h 266"/>
              <a:gd name="T34" fmla="*/ 4 w 78"/>
              <a:gd name="T35" fmla="*/ 119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6 h 266"/>
              <a:gd name="T46" fmla="*/ 47 w 78"/>
              <a:gd name="T47" fmla="*/ 136 h 266"/>
              <a:gd name="T48" fmla="*/ 59 w 78"/>
              <a:gd name="T49" fmla="*/ 136 h 266"/>
              <a:gd name="T50" fmla="*/ 68 w 78"/>
              <a:gd name="T51" fmla="*/ 138 h 266"/>
              <a:gd name="T52" fmla="*/ 70 w 78"/>
              <a:gd name="T53" fmla="*/ 140 h 266"/>
              <a:gd name="T54" fmla="*/ 72 w 78"/>
              <a:gd name="T55" fmla="*/ 144 h 266"/>
              <a:gd name="T56" fmla="*/ 72 w 78"/>
              <a:gd name="T57" fmla="*/ 150 h 266"/>
              <a:gd name="T58" fmla="*/ 70 w 78"/>
              <a:gd name="T59" fmla="*/ 155 h 266"/>
              <a:gd name="T60" fmla="*/ 66 w 78"/>
              <a:gd name="T61" fmla="*/ 161 h 266"/>
              <a:gd name="T62" fmla="*/ 57 w 78"/>
              <a:gd name="T63" fmla="*/ 174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7 h 266"/>
              <a:gd name="T70" fmla="*/ 34 w 78"/>
              <a:gd name="T71" fmla="*/ 211 h 266"/>
              <a:gd name="T72" fmla="*/ 34 w 78"/>
              <a:gd name="T73" fmla="*/ 214 h 266"/>
              <a:gd name="T74" fmla="*/ 34 w 78"/>
              <a:gd name="T75" fmla="*/ 216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6 h 266"/>
              <a:gd name="T84" fmla="*/ 55 w 78"/>
              <a:gd name="T85" fmla="*/ 216 h 266"/>
              <a:gd name="T86" fmla="*/ 61 w 78"/>
              <a:gd name="T87" fmla="*/ 216 h 266"/>
              <a:gd name="T88" fmla="*/ 65 w 78"/>
              <a:gd name="T89" fmla="*/ 216 h 266"/>
              <a:gd name="T90" fmla="*/ 68 w 78"/>
              <a:gd name="T91" fmla="*/ 216 h 266"/>
              <a:gd name="T92" fmla="*/ 70 w 78"/>
              <a:gd name="T93" fmla="*/ 216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6" y="21"/>
                </a:lnTo>
                <a:lnTo>
                  <a:pt x="40" y="36"/>
                </a:lnTo>
                <a:lnTo>
                  <a:pt x="42" y="49"/>
                </a:lnTo>
                <a:lnTo>
                  <a:pt x="53" y="61"/>
                </a:lnTo>
                <a:lnTo>
                  <a:pt x="68" y="70"/>
                </a:lnTo>
                <a:lnTo>
                  <a:pt x="78" y="80"/>
                </a:lnTo>
                <a:lnTo>
                  <a:pt x="76" y="87"/>
                </a:lnTo>
                <a:lnTo>
                  <a:pt x="65" y="95"/>
                </a:lnTo>
                <a:lnTo>
                  <a:pt x="46" y="102"/>
                </a:lnTo>
                <a:lnTo>
                  <a:pt x="30" y="108"/>
                </a:lnTo>
                <a:lnTo>
                  <a:pt x="15" y="116"/>
                </a:lnTo>
                <a:lnTo>
                  <a:pt x="4" y="119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6"/>
                </a:lnTo>
                <a:lnTo>
                  <a:pt x="47" y="136"/>
                </a:lnTo>
                <a:lnTo>
                  <a:pt x="59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50"/>
                </a:lnTo>
                <a:lnTo>
                  <a:pt x="70" y="155"/>
                </a:lnTo>
                <a:lnTo>
                  <a:pt x="66" y="161"/>
                </a:lnTo>
                <a:lnTo>
                  <a:pt x="57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7"/>
                </a:lnTo>
                <a:lnTo>
                  <a:pt x="34" y="211"/>
                </a:lnTo>
                <a:lnTo>
                  <a:pt x="34" y="214"/>
                </a:lnTo>
                <a:lnTo>
                  <a:pt x="34" y="216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6"/>
                </a:lnTo>
                <a:lnTo>
                  <a:pt x="55" y="216"/>
                </a:lnTo>
                <a:lnTo>
                  <a:pt x="61" y="216"/>
                </a:lnTo>
                <a:lnTo>
                  <a:pt x="65" y="216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5" name="Freeform 60"/>
          <p:cNvSpPr>
            <a:spLocks noEditPoints="1"/>
          </p:cNvSpPr>
          <p:nvPr/>
        </p:nvSpPr>
        <p:spPr bwMode="auto">
          <a:xfrm>
            <a:off x="2386013" y="4408488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8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5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9 w 95"/>
              <a:gd name="T41" fmla="*/ 8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3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2" y="74"/>
                </a:lnTo>
                <a:lnTo>
                  <a:pt x="4" y="68"/>
                </a:lnTo>
                <a:lnTo>
                  <a:pt x="10" y="61"/>
                </a:lnTo>
                <a:lnTo>
                  <a:pt x="27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4" y="17"/>
                </a:lnTo>
                <a:lnTo>
                  <a:pt x="52" y="15"/>
                </a:lnTo>
                <a:lnTo>
                  <a:pt x="50" y="11"/>
                </a:lnTo>
                <a:lnTo>
                  <a:pt x="48" y="9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4" y="9"/>
                </a:lnTo>
                <a:lnTo>
                  <a:pt x="19" y="8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3"/>
                </a:lnTo>
                <a:lnTo>
                  <a:pt x="80" y="19"/>
                </a:lnTo>
                <a:lnTo>
                  <a:pt x="82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4" y="85"/>
                </a:lnTo>
                <a:lnTo>
                  <a:pt x="86" y="87"/>
                </a:lnTo>
                <a:lnTo>
                  <a:pt x="90" y="85"/>
                </a:lnTo>
                <a:lnTo>
                  <a:pt x="93" y="83"/>
                </a:lnTo>
                <a:lnTo>
                  <a:pt x="95" y="85"/>
                </a:lnTo>
                <a:lnTo>
                  <a:pt x="90" y="93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49"/>
                </a:lnTo>
                <a:lnTo>
                  <a:pt x="38" y="55"/>
                </a:lnTo>
                <a:lnTo>
                  <a:pt x="33" y="61"/>
                </a:lnTo>
                <a:lnTo>
                  <a:pt x="31" y="66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6" name="Freeform 61"/>
          <p:cNvSpPr>
            <a:spLocks noEditPoints="1"/>
          </p:cNvSpPr>
          <p:nvPr/>
        </p:nvSpPr>
        <p:spPr bwMode="auto">
          <a:xfrm>
            <a:off x="2684463" y="4408488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7" name="Freeform 62"/>
          <p:cNvSpPr>
            <a:spLocks noEditPoints="1"/>
          </p:cNvSpPr>
          <p:nvPr/>
        </p:nvSpPr>
        <p:spPr bwMode="auto">
          <a:xfrm>
            <a:off x="2967038" y="4408488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8" name="Freeform 63"/>
          <p:cNvSpPr>
            <a:spLocks noEditPoints="1"/>
          </p:cNvSpPr>
          <p:nvPr/>
        </p:nvSpPr>
        <p:spPr bwMode="auto">
          <a:xfrm>
            <a:off x="3268663" y="4371975"/>
            <a:ext cx="25400" cy="115888"/>
          </a:xfrm>
          <a:custGeom>
            <a:avLst/>
            <a:gdLst>
              <a:gd name="T0" fmla="*/ 19 w 32"/>
              <a:gd name="T1" fmla="*/ 97 h 147"/>
              <a:gd name="T2" fmla="*/ 15 w 32"/>
              <a:gd name="T3" fmla="*/ 97 h 147"/>
              <a:gd name="T4" fmla="*/ 15 w 32"/>
              <a:gd name="T5" fmla="*/ 90 h 147"/>
              <a:gd name="T6" fmla="*/ 13 w 32"/>
              <a:gd name="T7" fmla="*/ 80 h 147"/>
              <a:gd name="T8" fmla="*/ 10 w 32"/>
              <a:gd name="T9" fmla="*/ 69 h 147"/>
              <a:gd name="T10" fmla="*/ 4 w 32"/>
              <a:gd name="T11" fmla="*/ 46 h 147"/>
              <a:gd name="T12" fmla="*/ 2 w 32"/>
              <a:gd name="T13" fmla="*/ 35 h 147"/>
              <a:gd name="T14" fmla="*/ 0 w 32"/>
              <a:gd name="T15" fmla="*/ 25 h 147"/>
              <a:gd name="T16" fmla="*/ 0 w 32"/>
              <a:gd name="T17" fmla="*/ 17 h 147"/>
              <a:gd name="T18" fmla="*/ 0 w 32"/>
              <a:gd name="T19" fmla="*/ 12 h 147"/>
              <a:gd name="T20" fmla="*/ 2 w 32"/>
              <a:gd name="T21" fmla="*/ 8 h 147"/>
              <a:gd name="T22" fmla="*/ 4 w 32"/>
              <a:gd name="T23" fmla="*/ 4 h 147"/>
              <a:gd name="T24" fmla="*/ 8 w 32"/>
              <a:gd name="T25" fmla="*/ 2 h 147"/>
              <a:gd name="T26" fmla="*/ 12 w 32"/>
              <a:gd name="T27" fmla="*/ 0 h 147"/>
              <a:gd name="T28" fmla="*/ 17 w 32"/>
              <a:gd name="T29" fmla="*/ 0 h 147"/>
              <a:gd name="T30" fmla="*/ 23 w 32"/>
              <a:gd name="T31" fmla="*/ 0 h 147"/>
              <a:gd name="T32" fmla="*/ 29 w 32"/>
              <a:gd name="T33" fmla="*/ 4 h 147"/>
              <a:gd name="T34" fmla="*/ 32 w 32"/>
              <a:gd name="T35" fmla="*/ 10 h 147"/>
              <a:gd name="T36" fmla="*/ 32 w 32"/>
              <a:gd name="T37" fmla="*/ 17 h 147"/>
              <a:gd name="T38" fmla="*/ 32 w 32"/>
              <a:gd name="T39" fmla="*/ 21 h 147"/>
              <a:gd name="T40" fmla="*/ 32 w 32"/>
              <a:gd name="T41" fmla="*/ 29 h 147"/>
              <a:gd name="T42" fmla="*/ 31 w 32"/>
              <a:gd name="T43" fmla="*/ 36 h 147"/>
              <a:gd name="T44" fmla="*/ 29 w 32"/>
              <a:gd name="T45" fmla="*/ 46 h 147"/>
              <a:gd name="T46" fmla="*/ 23 w 32"/>
              <a:gd name="T47" fmla="*/ 69 h 147"/>
              <a:gd name="T48" fmla="*/ 21 w 32"/>
              <a:gd name="T49" fmla="*/ 82 h 147"/>
              <a:gd name="T50" fmla="*/ 19 w 32"/>
              <a:gd name="T51" fmla="*/ 97 h 147"/>
              <a:gd name="T52" fmla="*/ 17 w 32"/>
              <a:gd name="T53" fmla="*/ 112 h 147"/>
              <a:gd name="T54" fmla="*/ 23 w 32"/>
              <a:gd name="T55" fmla="*/ 114 h 147"/>
              <a:gd name="T56" fmla="*/ 29 w 32"/>
              <a:gd name="T57" fmla="*/ 118 h 147"/>
              <a:gd name="T58" fmla="*/ 32 w 32"/>
              <a:gd name="T59" fmla="*/ 124 h 147"/>
              <a:gd name="T60" fmla="*/ 32 w 32"/>
              <a:gd name="T61" fmla="*/ 129 h 147"/>
              <a:gd name="T62" fmla="*/ 32 w 32"/>
              <a:gd name="T63" fmla="*/ 135 h 147"/>
              <a:gd name="T64" fmla="*/ 29 w 32"/>
              <a:gd name="T65" fmla="*/ 141 h 147"/>
              <a:gd name="T66" fmla="*/ 23 w 32"/>
              <a:gd name="T67" fmla="*/ 145 h 147"/>
              <a:gd name="T68" fmla="*/ 17 w 32"/>
              <a:gd name="T69" fmla="*/ 147 h 147"/>
              <a:gd name="T70" fmla="*/ 10 w 32"/>
              <a:gd name="T71" fmla="*/ 145 h 147"/>
              <a:gd name="T72" fmla="*/ 4 w 32"/>
              <a:gd name="T73" fmla="*/ 141 h 147"/>
              <a:gd name="T74" fmla="*/ 0 w 32"/>
              <a:gd name="T75" fmla="*/ 135 h 147"/>
              <a:gd name="T76" fmla="*/ 0 w 32"/>
              <a:gd name="T77" fmla="*/ 129 h 147"/>
              <a:gd name="T78" fmla="*/ 0 w 32"/>
              <a:gd name="T79" fmla="*/ 124 h 147"/>
              <a:gd name="T80" fmla="*/ 4 w 32"/>
              <a:gd name="T81" fmla="*/ 118 h 147"/>
              <a:gd name="T82" fmla="*/ 10 w 32"/>
              <a:gd name="T83" fmla="*/ 114 h 147"/>
              <a:gd name="T84" fmla="*/ 17 w 32"/>
              <a:gd name="T85" fmla="*/ 112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7"/>
              <a:gd name="T131" fmla="*/ 32 w 32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7">
                <a:moveTo>
                  <a:pt x="19" y="97"/>
                </a:moveTo>
                <a:lnTo>
                  <a:pt x="15" y="97"/>
                </a:lnTo>
                <a:lnTo>
                  <a:pt x="15" y="90"/>
                </a:lnTo>
                <a:lnTo>
                  <a:pt x="13" y="80"/>
                </a:lnTo>
                <a:lnTo>
                  <a:pt x="10" y="69"/>
                </a:lnTo>
                <a:lnTo>
                  <a:pt x="4" y="46"/>
                </a:lnTo>
                <a:lnTo>
                  <a:pt x="2" y="35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10"/>
                </a:lnTo>
                <a:lnTo>
                  <a:pt x="32" y="17"/>
                </a:lnTo>
                <a:lnTo>
                  <a:pt x="32" y="21"/>
                </a:lnTo>
                <a:lnTo>
                  <a:pt x="32" y="29"/>
                </a:lnTo>
                <a:lnTo>
                  <a:pt x="31" y="36"/>
                </a:lnTo>
                <a:lnTo>
                  <a:pt x="29" y="46"/>
                </a:lnTo>
                <a:lnTo>
                  <a:pt x="23" y="69"/>
                </a:lnTo>
                <a:lnTo>
                  <a:pt x="21" y="82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8"/>
                </a:lnTo>
                <a:lnTo>
                  <a:pt x="32" y="124"/>
                </a:lnTo>
                <a:lnTo>
                  <a:pt x="32" y="129"/>
                </a:lnTo>
                <a:lnTo>
                  <a:pt x="32" y="135"/>
                </a:lnTo>
                <a:lnTo>
                  <a:pt x="29" y="141"/>
                </a:lnTo>
                <a:lnTo>
                  <a:pt x="23" y="145"/>
                </a:lnTo>
                <a:lnTo>
                  <a:pt x="17" y="147"/>
                </a:lnTo>
                <a:lnTo>
                  <a:pt x="10" y="145"/>
                </a:lnTo>
                <a:lnTo>
                  <a:pt x="4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59" name="Freeform 64"/>
          <p:cNvSpPr>
            <a:spLocks/>
          </p:cNvSpPr>
          <p:nvPr/>
        </p:nvSpPr>
        <p:spPr bwMode="auto">
          <a:xfrm>
            <a:off x="2732088" y="3800475"/>
            <a:ext cx="219075" cy="219075"/>
          </a:xfrm>
          <a:custGeom>
            <a:avLst/>
            <a:gdLst>
              <a:gd name="T0" fmla="*/ 276 w 276"/>
              <a:gd name="T1" fmla="*/ 137 h 275"/>
              <a:gd name="T2" fmla="*/ 272 w 276"/>
              <a:gd name="T3" fmla="*/ 101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9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1 h 275"/>
              <a:gd name="T24" fmla="*/ 0 w 276"/>
              <a:gd name="T25" fmla="*/ 137 h 275"/>
              <a:gd name="T26" fmla="*/ 6 w 276"/>
              <a:gd name="T27" fmla="*/ 175 h 275"/>
              <a:gd name="T28" fmla="*/ 19 w 276"/>
              <a:gd name="T29" fmla="*/ 207 h 275"/>
              <a:gd name="T30" fmla="*/ 40 w 276"/>
              <a:gd name="T31" fmla="*/ 235 h 275"/>
              <a:gd name="T32" fmla="*/ 69 w 276"/>
              <a:gd name="T33" fmla="*/ 256 h 275"/>
              <a:gd name="T34" fmla="*/ 101 w 276"/>
              <a:gd name="T35" fmla="*/ 270 h 275"/>
              <a:gd name="T36" fmla="*/ 139 w 276"/>
              <a:gd name="T37" fmla="*/ 275 h 275"/>
              <a:gd name="T38" fmla="*/ 175 w 276"/>
              <a:gd name="T39" fmla="*/ 270 h 275"/>
              <a:gd name="T40" fmla="*/ 207 w 276"/>
              <a:gd name="T41" fmla="*/ 256 h 275"/>
              <a:gd name="T42" fmla="*/ 236 w 276"/>
              <a:gd name="T43" fmla="*/ 235 h 275"/>
              <a:gd name="T44" fmla="*/ 257 w 276"/>
              <a:gd name="T45" fmla="*/ 207 h 275"/>
              <a:gd name="T46" fmla="*/ 272 w 276"/>
              <a:gd name="T47" fmla="*/ 175 h 275"/>
              <a:gd name="T48" fmla="*/ 276 w 276"/>
              <a:gd name="T49" fmla="*/ 137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7"/>
                </a:moveTo>
                <a:lnTo>
                  <a:pt x="272" y="101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9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1"/>
                </a:lnTo>
                <a:lnTo>
                  <a:pt x="0" y="137"/>
                </a:lnTo>
                <a:lnTo>
                  <a:pt x="6" y="175"/>
                </a:lnTo>
                <a:lnTo>
                  <a:pt x="19" y="207"/>
                </a:lnTo>
                <a:lnTo>
                  <a:pt x="40" y="235"/>
                </a:lnTo>
                <a:lnTo>
                  <a:pt x="69" y="256"/>
                </a:lnTo>
                <a:lnTo>
                  <a:pt x="101" y="270"/>
                </a:lnTo>
                <a:lnTo>
                  <a:pt x="139" y="275"/>
                </a:lnTo>
                <a:lnTo>
                  <a:pt x="175" y="270"/>
                </a:lnTo>
                <a:lnTo>
                  <a:pt x="207" y="256"/>
                </a:lnTo>
                <a:lnTo>
                  <a:pt x="236" y="235"/>
                </a:lnTo>
                <a:lnTo>
                  <a:pt x="257" y="207"/>
                </a:lnTo>
                <a:lnTo>
                  <a:pt x="272" y="175"/>
                </a:lnTo>
                <a:lnTo>
                  <a:pt x="276" y="1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0" name="Freeform 65"/>
          <p:cNvSpPr>
            <a:spLocks/>
          </p:cNvSpPr>
          <p:nvPr/>
        </p:nvSpPr>
        <p:spPr bwMode="auto">
          <a:xfrm>
            <a:off x="2824163" y="4008438"/>
            <a:ext cx="33337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0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0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3 w 42"/>
              <a:gd name="T23" fmla="*/ 135 h 340"/>
              <a:gd name="T24" fmla="*/ 19 w 42"/>
              <a:gd name="T25" fmla="*/ 178 h 340"/>
              <a:gd name="T26" fmla="*/ 25 w 42"/>
              <a:gd name="T27" fmla="*/ 218 h 340"/>
              <a:gd name="T28" fmla="*/ 28 w 42"/>
              <a:gd name="T29" fmla="*/ 256 h 340"/>
              <a:gd name="T30" fmla="*/ 34 w 42"/>
              <a:gd name="T31" fmla="*/ 288 h 340"/>
              <a:gd name="T32" fmla="*/ 38 w 42"/>
              <a:gd name="T33" fmla="*/ 313 h 340"/>
              <a:gd name="T34" fmla="*/ 40 w 42"/>
              <a:gd name="T35" fmla="*/ 323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6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3" y="135"/>
                </a:lnTo>
                <a:lnTo>
                  <a:pt x="19" y="178"/>
                </a:lnTo>
                <a:lnTo>
                  <a:pt x="25" y="218"/>
                </a:lnTo>
                <a:lnTo>
                  <a:pt x="28" y="256"/>
                </a:lnTo>
                <a:lnTo>
                  <a:pt x="34" y="288"/>
                </a:lnTo>
                <a:lnTo>
                  <a:pt x="38" y="313"/>
                </a:lnTo>
                <a:lnTo>
                  <a:pt x="40" y="323"/>
                </a:lnTo>
                <a:lnTo>
                  <a:pt x="40" y="330"/>
                </a:lnTo>
                <a:lnTo>
                  <a:pt x="42" y="334"/>
                </a:lnTo>
                <a:lnTo>
                  <a:pt x="42" y="336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1" name="Freeform 66"/>
          <p:cNvSpPr>
            <a:spLocks/>
          </p:cNvSpPr>
          <p:nvPr/>
        </p:nvSpPr>
        <p:spPr bwMode="auto">
          <a:xfrm>
            <a:off x="2838450" y="4229100"/>
            <a:ext cx="23813" cy="49213"/>
          </a:xfrm>
          <a:custGeom>
            <a:avLst/>
            <a:gdLst>
              <a:gd name="T0" fmla="*/ 30 w 30"/>
              <a:gd name="T1" fmla="*/ 0 h 63"/>
              <a:gd name="T2" fmla="*/ 25 w 30"/>
              <a:gd name="T3" fmla="*/ 63 h 63"/>
              <a:gd name="T4" fmla="*/ 0 w 30"/>
              <a:gd name="T5" fmla="*/ 4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5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2" name="Freeform 67"/>
          <p:cNvSpPr>
            <a:spLocks noEditPoints="1"/>
          </p:cNvSpPr>
          <p:nvPr/>
        </p:nvSpPr>
        <p:spPr bwMode="auto">
          <a:xfrm>
            <a:off x="2790825" y="3881438"/>
            <a:ext cx="57150" cy="80962"/>
          </a:xfrm>
          <a:custGeom>
            <a:avLst/>
            <a:gdLst>
              <a:gd name="T0" fmla="*/ 46 w 72"/>
              <a:gd name="T1" fmla="*/ 62 h 102"/>
              <a:gd name="T2" fmla="*/ 40 w 72"/>
              <a:gd name="T3" fmla="*/ 66 h 102"/>
              <a:gd name="T4" fmla="*/ 36 w 72"/>
              <a:gd name="T5" fmla="*/ 68 h 102"/>
              <a:gd name="T6" fmla="*/ 31 w 72"/>
              <a:gd name="T7" fmla="*/ 70 h 102"/>
              <a:gd name="T8" fmla="*/ 27 w 72"/>
              <a:gd name="T9" fmla="*/ 70 h 102"/>
              <a:gd name="T10" fmla="*/ 17 w 72"/>
              <a:gd name="T11" fmla="*/ 70 h 102"/>
              <a:gd name="T12" fmla="*/ 12 w 72"/>
              <a:gd name="T13" fmla="*/ 66 h 102"/>
              <a:gd name="T14" fmla="*/ 6 w 72"/>
              <a:gd name="T15" fmla="*/ 60 h 102"/>
              <a:gd name="T16" fmla="*/ 2 w 72"/>
              <a:gd name="T17" fmla="*/ 53 h 102"/>
              <a:gd name="T18" fmla="*/ 0 w 72"/>
              <a:gd name="T19" fmla="*/ 47 h 102"/>
              <a:gd name="T20" fmla="*/ 0 w 72"/>
              <a:gd name="T21" fmla="*/ 38 h 102"/>
              <a:gd name="T22" fmla="*/ 0 w 72"/>
              <a:gd name="T23" fmla="*/ 28 h 102"/>
              <a:gd name="T24" fmla="*/ 4 w 72"/>
              <a:gd name="T25" fmla="*/ 19 h 102"/>
              <a:gd name="T26" fmla="*/ 8 w 72"/>
              <a:gd name="T27" fmla="*/ 13 h 102"/>
              <a:gd name="T28" fmla="*/ 12 w 72"/>
              <a:gd name="T29" fmla="*/ 9 h 102"/>
              <a:gd name="T30" fmla="*/ 17 w 72"/>
              <a:gd name="T31" fmla="*/ 5 h 102"/>
              <a:gd name="T32" fmla="*/ 25 w 72"/>
              <a:gd name="T33" fmla="*/ 1 h 102"/>
              <a:gd name="T34" fmla="*/ 33 w 72"/>
              <a:gd name="T35" fmla="*/ 0 h 102"/>
              <a:gd name="T36" fmla="*/ 38 w 72"/>
              <a:gd name="T37" fmla="*/ 1 h 102"/>
              <a:gd name="T38" fmla="*/ 44 w 72"/>
              <a:gd name="T39" fmla="*/ 1 h 102"/>
              <a:gd name="T40" fmla="*/ 48 w 72"/>
              <a:gd name="T41" fmla="*/ 3 h 102"/>
              <a:gd name="T42" fmla="*/ 52 w 72"/>
              <a:gd name="T43" fmla="*/ 7 h 102"/>
              <a:gd name="T44" fmla="*/ 63 w 72"/>
              <a:gd name="T45" fmla="*/ 0 h 102"/>
              <a:gd name="T46" fmla="*/ 65 w 72"/>
              <a:gd name="T47" fmla="*/ 0 h 102"/>
              <a:gd name="T48" fmla="*/ 65 w 72"/>
              <a:gd name="T49" fmla="*/ 87 h 102"/>
              <a:gd name="T50" fmla="*/ 65 w 72"/>
              <a:gd name="T51" fmla="*/ 93 h 102"/>
              <a:gd name="T52" fmla="*/ 67 w 72"/>
              <a:gd name="T53" fmla="*/ 96 h 102"/>
              <a:gd name="T54" fmla="*/ 69 w 72"/>
              <a:gd name="T55" fmla="*/ 98 h 102"/>
              <a:gd name="T56" fmla="*/ 72 w 72"/>
              <a:gd name="T57" fmla="*/ 98 h 102"/>
              <a:gd name="T58" fmla="*/ 72 w 72"/>
              <a:gd name="T59" fmla="*/ 102 h 102"/>
              <a:gd name="T60" fmla="*/ 36 w 72"/>
              <a:gd name="T61" fmla="*/ 102 h 102"/>
              <a:gd name="T62" fmla="*/ 36 w 72"/>
              <a:gd name="T63" fmla="*/ 98 h 102"/>
              <a:gd name="T64" fmla="*/ 40 w 72"/>
              <a:gd name="T65" fmla="*/ 98 h 102"/>
              <a:gd name="T66" fmla="*/ 42 w 72"/>
              <a:gd name="T67" fmla="*/ 98 h 102"/>
              <a:gd name="T68" fmla="*/ 44 w 72"/>
              <a:gd name="T69" fmla="*/ 96 h 102"/>
              <a:gd name="T70" fmla="*/ 44 w 72"/>
              <a:gd name="T71" fmla="*/ 96 h 102"/>
              <a:gd name="T72" fmla="*/ 44 w 72"/>
              <a:gd name="T73" fmla="*/ 93 h 102"/>
              <a:gd name="T74" fmla="*/ 46 w 72"/>
              <a:gd name="T75" fmla="*/ 89 h 102"/>
              <a:gd name="T76" fmla="*/ 46 w 72"/>
              <a:gd name="T77" fmla="*/ 62 h 102"/>
              <a:gd name="T78" fmla="*/ 46 w 72"/>
              <a:gd name="T79" fmla="*/ 55 h 102"/>
              <a:gd name="T80" fmla="*/ 46 w 72"/>
              <a:gd name="T81" fmla="*/ 28 h 102"/>
              <a:gd name="T82" fmla="*/ 44 w 72"/>
              <a:gd name="T83" fmla="*/ 20 h 102"/>
              <a:gd name="T84" fmla="*/ 44 w 72"/>
              <a:gd name="T85" fmla="*/ 17 h 102"/>
              <a:gd name="T86" fmla="*/ 44 w 72"/>
              <a:gd name="T87" fmla="*/ 13 h 102"/>
              <a:gd name="T88" fmla="*/ 42 w 72"/>
              <a:gd name="T89" fmla="*/ 9 h 102"/>
              <a:gd name="T90" fmla="*/ 38 w 72"/>
              <a:gd name="T91" fmla="*/ 7 h 102"/>
              <a:gd name="T92" fmla="*/ 36 w 72"/>
              <a:gd name="T93" fmla="*/ 5 h 102"/>
              <a:gd name="T94" fmla="*/ 34 w 72"/>
              <a:gd name="T95" fmla="*/ 5 h 102"/>
              <a:gd name="T96" fmla="*/ 29 w 72"/>
              <a:gd name="T97" fmla="*/ 5 h 102"/>
              <a:gd name="T98" fmla="*/ 25 w 72"/>
              <a:gd name="T99" fmla="*/ 9 h 102"/>
              <a:gd name="T100" fmla="*/ 23 w 72"/>
              <a:gd name="T101" fmla="*/ 15 h 102"/>
              <a:gd name="T102" fmla="*/ 21 w 72"/>
              <a:gd name="T103" fmla="*/ 20 h 102"/>
              <a:gd name="T104" fmla="*/ 21 w 72"/>
              <a:gd name="T105" fmla="*/ 28 h 102"/>
              <a:gd name="T106" fmla="*/ 19 w 72"/>
              <a:gd name="T107" fmla="*/ 38 h 102"/>
              <a:gd name="T108" fmla="*/ 21 w 72"/>
              <a:gd name="T109" fmla="*/ 47 h 102"/>
              <a:gd name="T110" fmla="*/ 21 w 72"/>
              <a:gd name="T111" fmla="*/ 53 h 102"/>
              <a:gd name="T112" fmla="*/ 25 w 72"/>
              <a:gd name="T113" fmla="*/ 58 h 102"/>
              <a:gd name="T114" fmla="*/ 27 w 72"/>
              <a:gd name="T115" fmla="*/ 62 h 102"/>
              <a:gd name="T116" fmla="*/ 33 w 72"/>
              <a:gd name="T117" fmla="*/ 62 h 102"/>
              <a:gd name="T118" fmla="*/ 34 w 72"/>
              <a:gd name="T119" fmla="*/ 62 h 102"/>
              <a:gd name="T120" fmla="*/ 38 w 72"/>
              <a:gd name="T121" fmla="*/ 60 h 102"/>
              <a:gd name="T122" fmla="*/ 42 w 72"/>
              <a:gd name="T123" fmla="*/ 58 h 102"/>
              <a:gd name="T124" fmla="*/ 46 w 72"/>
              <a:gd name="T125" fmla="*/ 55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2"/>
              <a:gd name="T191" fmla="*/ 72 w 72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2">
                <a:moveTo>
                  <a:pt x="46" y="62"/>
                </a:moveTo>
                <a:lnTo>
                  <a:pt x="40" y="66"/>
                </a:lnTo>
                <a:lnTo>
                  <a:pt x="36" y="68"/>
                </a:lnTo>
                <a:lnTo>
                  <a:pt x="31" y="70"/>
                </a:lnTo>
                <a:lnTo>
                  <a:pt x="27" y="70"/>
                </a:lnTo>
                <a:lnTo>
                  <a:pt x="17" y="70"/>
                </a:lnTo>
                <a:lnTo>
                  <a:pt x="12" y="66"/>
                </a:lnTo>
                <a:lnTo>
                  <a:pt x="6" y="60"/>
                </a:lnTo>
                <a:lnTo>
                  <a:pt x="2" y="53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9"/>
                </a:lnTo>
                <a:lnTo>
                  <a:pt x="17" y="5"/>
                </a:lnTo>
                <a:lnTo>
                  <a:pt x="25" y="1"/>
                </a:lnTo>
                <a:lnTo>
                  <a:pt x="33" y="0"/>
                </a:lnTo>
                <a:lnTo>
                  <a:pt x="38" y="1"/>
                </a:lnTo>
                <a:lnTo>
                  <a:pt x="44" y="1"/>
                </a:lnTo>
                <a:lnTo>
                  <a:pt x="48" y="3"/>
                </a:lnTo>
                <a:lnTo>
                  <a:pt x="52" y="7"/>
                </a:lnTo>
                <a:lnTo>
                  <a:pt x="63" y="0"/>
                </a:lnTo>
                <a:lnTo>
                  <a:pt x="65" y="0"/>
                </a:lnTo>
                <a:lnTo>
                  <a:pt x="65" y="87"/>
                </a:lnTo>
                <a:lnTo>
                  <a:pt x="65" y="93"/>
                </a:lnTo>
                <a:lnTo>
                  <a:pt x="67" y="96"/>
                </a:lnTo>
                <a:lnTo>
                  <a:pt x="69" y="98"/>
                </a:lnTo>
                <a:lnTo>
                  <a:pt x="72" y="98"/>
                </a:lnTo>
                <a:lnTo>
                  <a:pt x="72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2" y="98"/>
                </a:lnTo>
                <a:lnTo>
                  <a:pt x="44" y="96"/>
                </a:lnTo>
                <a:lnTo>
                  <a:pt x="44" y="93"/>
                </a:lnTo>
                <a:lnTo>
                  <a:pt x="46" y="89"/>
                </a:lnTo>
                <a:lnTo>
                  <a:pt x="46" y="62"/>
                </a:lnTo>
                <a:close/>
                <a:moveTo>
                  <a:pt x="46" y="55"/>
                </a:moveTo>
                <a:lnTo>
                  <a:pt x="46" y="28"/>
                </a:lnTo>
                <a:lnTo>
                  <a:pt x="44" y="20"/>
                </a:lnTo>
                <a:lnTo>
                  <a:pt x="44" y="17"/>
                </a:lnTo>
                <a:lnTo>
                  <a:pt x="44" y="13"/>
                </a:lnTo>
                <a:lnTo>
                  <a:pt x="42" y="9"/>
                </a:lnTo>
                <a:lnTo>
                  <a:pt x="38" y="7"/>
                </a:lnTo>
                <a:lnTo>
                  <a:pt x="36" y="5"/>
                </a:lnTo>
                <a:lnTo>
                  <a:pt x="34" y="5"/>
                </a:lnTo>
                <a:lnTo>
                  <a:pt x="29" y="5"/>
                </a:lnTo>
                <a:lnTo>
                  <a:pt x="25" y="9"/>
                </a:lnTo>
                <a:lnTo>
                  <a:pt x="23" y="15"/>
                </a:lnTo>
                <a:lnTo>
                  <a:pt x="21" y="20"/>
                </a:lnTo>
                <a:lnTo>
                  <a:pt x="21" y="28"/>
                </a:lnTo>
                <a:lnTo>
                  <a:pt x="19" y="38"/>
                </a:lnTo>
                <a:lnTo>
                  <a:pt x="21" y="47"/>
                </a:lnTo>
                <a:lnTo>
                  <a:pt x="21" y="53"/>
                </a:lnTo>
                <a:lnTo>
                  <a:pt x="25" y="58"/>
                </a:lnTo>
                <a:lnTo>
                  <a:pt x="27" y="62"/>
                </a:lnTo>
                <a:lnTo>
                  <a:pt x="33" y="62"/>
                </a:lnTo>
                <a:lnTo>
                  <a:pt x="34" y="62"/>
                </a:lnTo>
                <a:lnTo>
                  <a:pt x="38" y="60"/>
                </a:lnTo>
                <a:lnTo>
                  <a:pt x="42" y="58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3" name="Freeform 68"/>
          <p:cNvSpPr>
            <a:spLocks/>
          </p:cNvSpPr>
          <p:nvPr/>
        </p:nvSpPr>
        <p:spPr bwMode="auto">
          <a:xfrm>
            <a:off x="2847975" y="3930650"/>
            <a:ext cx="41275" cy="65088"/>
          </a:xfrm>
          <a:custGeom>
            <a:avLst/>
            <a:gdLst>
              <a:gd name="T0" fmla="*/ 14 w 52"/>
              <a:gd name="T1" fmla="*/ 38 h 82"/>
              <a:gd name="T2" fmla="*/ 25 w 52"/>
              <a:gd name="T3" fmla="*/ 34 h 82"/>
              <a:gd name="T4" fmla="*/ 29 w 52"/>
              <a:gd name="T5" fmla="*/ 29 h 82"/>
              <a:gd name="T6" fmla="*/ 31 w 52"/>
              <a:gd name="T7" fmla="*/ 21 h 82"/>
              <a:gd name="T8" fmla="*/ 27 w 52"/>
              <a:gd name="T9" fmla="*/ 13 h 82"/>
              <a:gd name="T10" fmla="*/ 17 w 52"/>
              <a:gd name="T11" fmla="*/ 10 h 82"/>
              <a:gd name="T12" fmla="*/ 8 w 52"/>
              <a:gd name="T13" fmla="*/ 13 h 82"/>
              <a:gd name="T14" fmla="*/ 2 w 52"/>
              <a:gd name="T15" fmla="*/ 17 h 82"/>
              <a:gd name="T16" fmla="*/ 14 w 52"/>
              <a:gd name="T17" fmla="*/ 4 h 82"/>
              <a:gd name="T18" fmla="*/ 29 w 52"/>
              <a:gd name="T19" fmla="*/ 0 h 82"/>
              <a:gd name="T20" fmla="*/ 38 w 52"/>
              <a:gd name="T21" fmla="*/ 2 h 82"/>
              <a:gd name="T22" fmla="*/ 46 w 52"/>
              <a:gd name="T23" fmla="*/ 10 h 82"/>
              <a:gd name="T24" fmla="*/ 48 w 52"/>
              <a:gd name="T25" fmla="*/ 19 h 82"/>
              <a:gd name="T26" fmla="*/ 40 w 52"/>
              <a:gd name="T27" fmla="*/ 27 h 82"/>
              <a:gd name="T28" fmla="*/ 42 w 52"/>
              <a:gd name="T29" fmla="*/ 34 h 82"/>
              <a:gd name="T30" fmla="*/ 52 w 52"/>
              <a:gd name="T31" fmla="*/ 44 h 82"/>
              <a:gd name="T32" fmla="*/ 52 w 52"/>
              <a:gd name="T33" fmla="*/ 59 h 82"/>
              <a:gd name="T34" fmla="*/ 42 w 52"/>
              <a:gd name="T35" fmla="*/ 74 h 82"/>
              <a:gd name="T36" fmla="*/ 27 w 52"/>
              <a:gd name="T37" fmla="*/ 82 h 82"/>
              <a:gd name="T38" fmla="*/ 12 w 52"/>
              <a:gd name="T39" fmla="*/ 82 h 82"/>
              <a:gd name="T40" fmla="*/ 2 w 52"/>
              <a:gd name="T41" fmla="*/ 78 h 82"/>
              <a:gd name="T42" fmla="*/ 0 w 52"/>
              <a:gd name="T43" fmla="*/ 72 h 82"/>
              <a:gd name="T44" fmla="*/ 2 w 52"/>
              <a:gd name="T45" fmla="*/ 67 h 82"/>
              <a:gd name="T46" fmla="*/ 6 w 52"/>
              <a:gd name="T47" fmla="*/ 65 h 82"/>
              <a:gd name="T48" fmla="*/ 10 w 52"/>
              <a:gd name="T49" fmla="*/ 65 h 82"/>
              <a:gd name="T50" fmla="*/ 14 w 52"/>
              <a:gd name="T51" fmla="*/ 67 h 82"/>
              <a:gd name="T52" fmla="*/ 21 w 52"/>
              <a:gd name="T53" fmla="*/ 72 h 82"/>
              <a:gd name="T54" fmla="*/ 31 w 52"/>
              <a:gd name="T55" fmla="*/ 72 h 82"/>
              <a:gd name="T56" fmla="*/ 38 w 52"/>
              <a:gd name="T57" fmla="*/ 67 h 82"/>
              <a:gd name="T58" fmla="*/ 36 w 52"/>
              <a:gd name="T59" fmla="*/ 55 h 82"/>
              <a:gd name="T60" fmla="*/ 27 w 52"/>
              <a:gd name="T61" fmla="*/ 44 h 82"/>
              <a:gd name="T62" fmla="*/ 14 w 52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82"/>
              <a:gd name="T98" fmla="*/ 52 w 52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82">
                <a:moveTo>
                  <a:pt x="14" y="38"/>
                </a:moveTo>
                <a:lnTo>
                  <a:pt x="14" y="38"/>
                </a:lnTo>
                <a:lnTo>
                  <a:pt x="21" y="36"/>
                </a:lnTo>
                <a:lnTo>
                  <a:pt x="25" y="34"/>
                </a:lnTo>
                <a:lnTo>
                  <a:pt x="27" y="32"/>
                </a:lnTo>
                <a:lnTo>
                  <a:pt x="29" y="29"/>
                </a:lnTo>
                <a:lnTo>
                  <a:pt x="31" y="25"/>
                </a:lnTo>
                <a:lnTo>
                  <a:pt x="31" y="21"/>
                </a:lnTo>
                <a:lnTo>
                  <a:pt x="29" y="17"/>
                </a:lnTo>
                <a:lnTo>
                  <a:pt x="27" y="13"/>
                </a:lnTo>
                <a:lnTo>
                  <a:pt x="23" y="10"/>
                </a:lnTo>
                <a:lnTo>
                  <a:pt x="17" y="10"/>
                </a:lnTo>
                <a:lnTo>
                  <a:pt x="12" y="10"/>
                </a:lnTo>
                <a:lnTo>
                  <a:pt x="8" y="13"/>
                </a:lnTo>
                <a:lnTo>
                  <a:pt x="4" y="17"/>
                </a:lnTo>
                <a:lnTo>
                  <a:pt x="2" y="17"/>
                </a:lnTo>
                <a:lnTo>
                  <a:pt x="8" y="10"/>
                </a:lnTo>
                <a:lnTo>
                  <a:pt x="14" y="4"/>
                </a:lnTo>
                <a:lnTo>
                  <a:pt x="21" y="2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6"/>
                </a:lnTo>
                <a:lnTo>
                  <a:pt x="46" y="10"/>
                </a:lnTo>
                <a:lnTo>
                  <a:pt x="48" y="15"/>
                </a:lnTo>
                <a:lnTo>
                  <a:pt x="48" y="19"/>
                </a:lnTo>
                <a:lnTo>
                  <a:pt x="46" y="23"/>
                </a:lnTo>
                <a:lnTo>
                  <a:pt x="40" y="27"/>
                </a:lnTo>
                <a:lnTo>
                  <a:pt x="35" y="31"/>
                </a:lnTo>
                <a:lnTo>
                  <a:pt x="42" y="34"/>
                </a:lnTo>
                <a:lnTo>
                  <a:pt x="48" y="38"/>
                </a:lnTo>
                <a:lnTo>
                  <a:pt x="52" y="44"/>
                </a:lnTo>
                <a:lnTo>
                  <a:pt x="52" y="51"/>
                </a:lnTo>
                <a:lnTo>
                  <a:pt x="52" y="59"/>
                </a:lnTo>
                <a:lnTo>
                  <a:pt x="48" y="67"/>
                </a:lnTo>
                <a:lnTo>
                  <a:pt x="42" y="74"/>
                </a:lnTo>
                <a:lnTo>
                  <a:pt x="36" y="78"/>
                </a:lnTo>
                <a:lnTo>
                  <a:pt x="27" y="82"/>
                </a:lnTo>
                <a:lnTo>
                  <a:pt x="17" y="82"/>
                </a:lnTo>
                <a:lnTo>
                  <a:pt x="12" y="82"/>
                </a:lnTo>
                <a:lnTo>
                  <a:pt x="6" y="82"/>
                </a:lnTo>
                <a:lnTo>
                  <a:pt x="2" y="78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2" y="67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0" y="65"/>
                </a:lnTo>
                <a:lnTo>
                  <a:pt x="12" y="65"/>
                </a:lnTo>
                <a:lnTo>
                  <a:pt x="14" y="67"/>
                </a:lnTo>
                <a:lnTo>
                  <a:pt x="17" y="70"/>
                </a:lnTo>
                <a:lnTo>
                  <a:pt x="21" y="72"/>
                </a:lnTo>
                <a:lnTo>
                  <a:pt x="27" y="74"/>
                </a:lnTo>
                <a:lnTo>
                  <a:pt x="31" y="72"/>
                </a:lnTo>
                <a:lnTo>
                  <a:pt x="35" y="70"/>
                </a:lnTo>
                <a:lnTo>
                  <a:pt x="38" y="67"/>
                </a:lnTo>
                <a:lnTo>
                  <a:pt x="38" y="63"/>
                </a:lnTo>
                <a:lnTo>
                  <a:pt x="36" y="55"/>
                </a:lnTo>
                <a:lnTo>
                  <a:pt x="33" y="48"/>
                </a:lnTo>
                <a:lnTo>
                  <a:pt x="27" y="44"/>
                </a:lnTo>
                <a:lnTo>
                  <a:pt x="21" y="42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4" name="Line 69"/>
          <p:cNvSpPr>
            <a:spLocks noChangeShapeType="1"/>
          </p:cNvSpPr>
          <p:nvPr/>
        </p:nvSpPr>
        <p:spPr bwMode="auto">
          <a:xfrm flipH="1" flipV="1">
            <a:off x="2659063" y="3889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5" name="Freeform 70"/>
          <p:cNvSpPr>
            <a:spLocks/>
          </p:cNvSpPr>
          <p:nvPr/>
        </p:nvSpPr>
        <p:spPr bwMode="auto">
          <a:xfrm>
            <a:off x="2647950" y="3863975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6" name="Line 71"/>
          <p:cNvSpPr>
            <a:spLocks noChangeShapeType="1"/>
          </p:cNvSpPr>
          <p:nvPr/>
        </p:nvSpPr>
        <p:spPr bwMode="auto">
          <a:xfrm flipH="1" flipV="1">
            <a:off x="2630488" y="3841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7" name="Freeform 72"/>
          <p:cNvSpPr>
            <a:spLocks/>
          </p:cNvSpPr>
          <p:nvPr/>
        </p:nvSpPr>
        <p:spPr bwMode="auto">
          <a:xfrm>
            <a:off x="2589213" y="3817938"/>
            <a:ext cx="41275" cy="23812"/>
          </a:xfrm>
          <a:custGeom>
            <a:avLst/>
            <a:gdLst>
              <a:gd name="T0" fmla="*/ 53 w 53"/>
              <a:gd name="T1" fmla="*/ 30 h 30"/>
              <a:gd name="T2" fmla="*/ 24 w 53"/>
              <a:gd name="T3" fmla="*/ 9 h 30"/>
              <a:gd name="T4" fmla="*/ 0 w 53"/>
              <a:gd name="T5" fmla="*/ 0 h 30"/>
              <a:gd name="T6" fmla="*/ 0 60000 65536"/>
              <a:gd name="T7" fmla="*/ 0 60000 65536"/>
              <a:gd name="T8" fmla="*/ 0 60000 65536"/>
              <a:gd name="T9" fmla="*/ 0 w 53"/>
              <a:gd name="T10" fmla="*/ 0 h 30"/>
              <a:gd name="T11" fmla="*/ 53 w 5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0">
                <a:moveTo>
                  <a:pt x="53" y="30"/>
                </a:moveTo>
                <a:lnTo>
                  <a:pt x="24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8" name="Line 73"/>
          <p:cNvSpPr>
            <a:spLocks noChangeShapeType="1"/>
          </p:cNvSpPr>
          <p:nvPr/>
        </p:nvSpPr>
        <p:spPr bwMode="auto">
          <a:xfrm flipH="1" flipV="1">
            <a:off x="2552700" y="3810000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69" name="Freeform 74"/>
          <p:cNvSpPr>
            <a:spLocks/>
          </p:cNvSpPr>
          <p:nvPr/>
        </p:nvSpPr>
        <p:spPr bwMode="auto">
          <a:xfrm>
            <a:off x="2514600" y="3810000"/>
            <a:ext cx="38100" cy="9525"/>
          </a:xfrm>
          <a:custGeom>
            <a:avLst/>
            <a:gdLst>
              <a:gd name="T0" fmla="*/ 47 w 47"/>
              <a:gd name="T1" fmla="*/ 0 h 12"/>
              <a:gd name="T2" fmla="*/ 11 w 47"/>
              <a:gd name="T3" fmla="*/ 6 h 12"/>
              <a:gd name="T4" fmla="*/ 0 w 47"/>
              <a:gd name="T5" fmla="*/ 12 h 12"/>
              <a:gd name="T6" fmla="*/ 0 60000 65536"/>
              <a:gd name="T7" fmla="*/ 0 60000 65536"/>
              <a:gd name="T8" fmla="*/ 0 60000 65536"/>
              <a:gd name="T9" fmla="*/ 0 w 47"/>
              <a:gd name="T10" fmla="*/ 0 h 12"/>
              <a:gd name="T11" fmla="*/ 47 w 4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2">
                <a:moveTo>
                  <a:pt x="47" y="0"/>
                </a:moveTo>
                <a:lnTo>
                  <a:pt x="11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0" name="Line 75"/>
          <p:cNvSpPr>
            <a:spLocks noChangeShapeType="1"/>
          </p:cNvSpPr>
          <p:nvPr/>
        </p:nvSpPr>
        <p:spPr bwMode="auto">
          <a:xfrm flipH="1">
            <a:off x="2476500" y="3827463"/>
            <a:ext cx="206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1" name="Freeform 76"/>
          <p:cNvSpPr>
            <a:spLocks/>
          </p:cNvSpPr>
          <p:nvPr/>
        </p:nvSpPr>
        <p:spPr bwMode="auto">
          <a:xfrm>
            <a:off x="2457450" y="3841750"/>
            <a:ext cx="19050" cy="25400"/>
          </a:xfrm>
          <a:custGeom>
            <a:avLst/>
            <a:gdLst>
              <a:gd name="T0" fmla="*/ 22 w 22"/>
              <a:gd name="T1" fmla="*/ 0 h 32"/>
              <a:gd name="T2" fmla="*/ 1 w 22"/>
              <a:gd name="T3" fmla="*/ 29 h 32"/>
              <a:gd name="T4" fmla="*/ 0 w 22"/>
              <a:gd name="T5" fmla="*/ 32 h 32"/>
              <a:gd name="T6" fmla="*/ 0 60000 65536"/>
              <a:gd name="T7" fmla="*/ 0 60000 65536"/>
              <a:gd name="T8" fmla="*/ 0 60000 65536"/>
              <a:gd name="T9" fmla="*/ 0 w 22"/>
              <a:gd name="T10" fmla="*/ 0 h 32"/>
              <a:gd name="T11" fmla="*/ 22 w 22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2">
                <a:moveTo>
                  <a:pt x="22" y="0"/>
                </a:moveTo>
                <a:lnTo>
                  <a:pt x="1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2" name="Line 77"/>
          <p:cNvSpPr>
            <a:spLocks noChangeShapeType="1"/>
          </p:cNvSpPr>
          <p:nvPr/>
        </p:nvSpPr>
        <p:spPr bwMode="auto">
          <a:xfrm flipH="1">
            <a:off x="2449513" y="38862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3" name="Freeform 78"/>
          <p:cNvSpPr>
            <a:spLocks/>
          </p:cNvSpPr>
          <p:nvPr/>
        </p:nvSpPr>
        <p:spPr bwMode="auto">
          <a:xfrm>
            <a:off x="2444750" y="3889375"/>
            <a:ext cx="4763" cy="53975"/>
          </a:xfrm>
          <a:custGeom>
            <a:avLst/>
            <a:gdLst>
              <a:gd name="T0" fmla="*/ 6 w 6"/>
              <a:gd name="T1" fmla="*/ 0 h 66"/>
              <a:gd name="T2" fmla="*/ 0 w 6"/>
              <a:gd name="T3" fmla="*/ 38 h 66"/>
              <a:gd name="T4" fmla="*/ 4 w 6"/>
              <a:gd name="T5" fmla="*/ 66 h 66"/>
              <a:gd name="T6" fmla="*/ 0 60000 65536"/>
              <a:gd name="T7" fmla="*/ 0 60000 65536"/>
              <a:gd name="T8" fmla="*/ 0 60000 65536"/>
              <a:gd name="T9" fmla="*/ 0 w 6"/>
              <a:gd name="T10" fmla="*/ 0 h 66"/>
              <a:gd name="T11" fmla="*/ 6 w 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6">
                <a:moveTo>
                  <a:pt x="6" y="0"/>
                </a:moveTo>
                <a:lnTo>
                  <a:pt x="0" y="38"/>
                </a:lnTo>
                <a:lnTo>
                  <a:pt x="4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4" name="Line 79"/>
          <p:cNvSpPr>
            <a:spLocks noChangeShapeType="1"/>
          </p:cNvSpPr>
          <p:nvPr/>
        </p:nvSpPr>
        <p:spPr bwMode="auto">
          <a:xfrm>
            <a:off x="2452688" y="3960813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5" name="Freeform 80"/>
          <p:cNvSpPr>
            <a:spLocks/>
          </p:cNvSpPr>
          <p:nvPr/>
        </p:nvSpPr>
        <p:spPr bwMode="auto">
          <a:xfrm>
            <a:off x="2459038" y="3975100"/>
            <a:ext cx="28575" cy="31750"/>
          </a:xfrm>
          <a:custGeom>
            <a:avLst/>
            <a:gdLst>
              <a:gd name="T0" fmla="*/ 0 w 37"/>
              <a:gd name="T1" fmla="*/ 0 h 40"/>
              <a:gd name="T2" fmla="*/ 21 w 37"/>
              <a:gd name="T3" fmla="*/ 29 h 40"/>
              <a:gd name="T4" fmla="*/ 37 w 37"/>
              <a:gd name="T5" fmla="*/ 40 h 40"/>
              <a:gd name="T6" fmla="*/ 0 60000 65536"/>
              <a:gd name="T7" fmla="*/ 0 60000 65536"/>
              <a:gd name="T8" fmla="*/ 0 60000 65536"/>
              <a:gd name="T9" fmla="*/ 0 w 37"/>
              <a:gd name="T10" fmla="*/ 0 h 40"/>
              <a:gd name="T11" fmla="*/ 37 w 3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0">
                <a:moveTo>
                  <a:pt x="0" y="0"/>
                </a:moveTo>
                <a:lnTo>
                  <a:pt x="21" y="29"/>
                </a:lnTo>
                <a:lnTo>
                  <a:pt x="37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6" name="Line 81"/>
          <p:cNvSpPr>
            <a:spLocks noChangeShapeType="1"/>
          </p:cNvSpPr>
          <p:nvPr/>
        </p:nvSpPr>
        <p:spPr bwMode="auto">
          <a:xfrm>
            <a:off x="2503488" y="4016375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7" name="Freeform 82"/>
          <p:cNvSpPr>
            <a:spLocks/>
          </p:cNvSpPr>
          <p:nvPr/>
        </p:nvSpPr>
        <p:spPr bwMode="auto">
          <a:xfrm>
            <a:off x="2524125" y="4025900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8" name="Line 83"/>
          <p:cNvSpPr>
            <a:spLocks noChangeShapeType="1"/>
          </p:cNvSpPr>
          <p:nvPr/>
        </p:nvSpPr>
        <p:spPr bwMode="auto">
          <a:xfrm>
            <a:off x="2578100" y="4025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79" name="Freeform 84"/>
          <p:cNvSpPr>
            <a:spLocks/>
          </p:cNvSpPr>
          <p:nvPr/>
        </p:nvSpPr>
        <p:spPr bwMode="auto">
          <a:xfrm>
            <a:off x="2582863" y="3998913"/>
            <a:ext cx="46037" cy="26987"/>
          </a:xfrm>
          <a:custGeom>
            <a:avLst/>
            <a:gdLst>
              <a:gd name="T0" fmla="*/ 0 w 57"/>
              <a:gd name="T1" fmla="*/ 34 h 34"/>
              <a:gd name="T2" fmla="*/ 32 w 57"/>
              <a:gd name="T3" fmla="*/ 19 h 34"/>
              <a:gd name="T4" fmla="*/ 57 w 57"/>
              <a:gd name="T5" fmla="*/ 0 h 34"/>
              <a:gd name="T6" fmla="*/ 0 60000 65536"/>
              <a:gd name="T7" fmla="*/ 0 60000 65536"/>
              <a:gd name="T8" fmla="*/ 0 60000 65536"/>
              <a:gd name="T9" fmla="*/ 0 w 57"/>
              <a:gd name="T10" fmla="*/ 0 h 34"/>
              <a:gd name="T11" fmla="*/ 57 w 57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4">
                <a:moveTo>
                  <a:pt x="0" y="34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0" name="Line 85"/>
          <p:cNvSpPr>
            <a:spLocks noChangeShapeType="1"/>
          </p:cNvSpPr>
          <p:nvPr/>
        </p:nvSpPr>
        <p:spPr bwMode="auto">
          <a:xfrm flipV="1">
            <a:off x="2640013" y="3975100"/>
            <a:ext cx="79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1" name="Freeform 86"/>
          <p:cNvSpPr>
            <a:spLocks/>
          </p:cNvSpPr>
          <p:nvPr/>
        </p:nvSpPr>
        <p:spPr bwMode="auto">
          <a:xfrm>
            <a:off x="2647950" y="3932238"/>
            <a:ext cx="12700" cy="42862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2" name="Line 87"/>
          <p:cNvSpPr>
            <a:spLocks noChangeShapeType="1"/>
          </p:cNvSpPr>
          <p:nvPr/>
        </p:nvSpPr>
        <p:spPr bwMode="auto">
          <a:xfrm>
            <a:off x="2535238" y="4017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3" name="Line 88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4" name="Line 89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5" name="Line 90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6" name="Line 91"/>
          <p:cNvSpPr>
            <a:spLocks noChangeShapeType="1"/>
          </p:cNvSpPr>
          <p:nvPr/>
        </p:nvSpPr>
        <p:spPr bwMode="auto">
          <a:xfrm>
            <a:off x="2536825" y="402113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7" name="Line 92"/>
          <p:cNvSpPr>
            <a:spLocks noChangeShapeType="1"/>
          </p:cNvSpPr>
          <p:nvPr/>
        </p:nvSpPr>
        <p:spPr bwMode="auto">
          <a:xfrm>
            <a:off x="2536825" y="4024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8" name="Line 93"/>
          <p:cNvSpPr>
            <a:spLocks noChangeShapeType="1"/>
          </p:cNvSpPr>
          <p:nvPr/>
        </p:nvSpPr>
        <p:spPr bwMode="auto">
          <a:xfrm>
            <a:off x="2536825" y="40290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89" name="Line 94"/>
          <p:cNvSpPr>
            <a:spLocks noChangeShapeType="1"/>
          </p:cNvSpPr>
          <p:nvPr/>
        </p:nvSpPr>
        <p:spPr bwMode="auto">
          <a:xfrm>
            <a:off x="2536825" y="4035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0" name="Freeform 95"/>
          <p:cNvSpPr>
            <a:spLocks/>
          </p:cNvSpPr>
          <p:nvPr/>
        </p:nvSpPr>
        <p:spPr bwMode="auto">
          <a:xfrm>
            <a:off x="2538413" y="4041775"/>
            <a:ext cx="3175" cy="34925"/>
          </a:xfrm>
          <a:custGeom>
            <a:avLst/>
            <a:gdLst>
              <a:gd name="T0" fmla="*/ 0 w 4"/>
              <a:gd name="T1" fmla="*/ 0 h 43"/>
              <a:gd name="T2" fmla="*/ 2 w 4"/>
              <a:gd name="T3" fmla="*/ 28 h 43"/>
              <a:gd name="T4" fmla="*/ 4 w 4"/>
              <a:gd name="T5" fmla="*/ 43 h 43"/>
              <a:gd name="T6" fmla="*/ 0 60000 65536"/>
              <a:gd name="T7" fmla="*/ 0 60000 65536"/>
              <a:gd name="T8" fmla="*/ 0 60000 65536"/>
              <a:gd name="T9" fmla="*/ 0 w 4"/>
              <a:gd name="T10" fmla="*/ 0 h 43"/>
              <a:gd name="T11" fmla="*/ 4 w 4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3">
                <a:moveTo>
                  <a:pt x="0" y="0"/>
                </a:moveTo>
                <a:lnTo>
                  <a:pt x="2" y="28"/>
                </a:lnTo>
                <a:lnTo>
                  <a:pt x="4" y="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1" name="Freeform 96"/>
          <p:cNvSpPr>
            <a:spLocks/>
          </p:cNvSpPr>
          <p:nvPr/>
        </p:nvSpPr>
        <p:spPr bwMode="auto">
          <a:xfrm>
            <a:off x="2543175" y="4095750"/>
            <a:ext cx="6350" cy="57150"/>
          </a:xfrm>
          <a:custGeom>
            <a:avLst/>
            <a:gdLst>
              <a:gd name="T0" fmla="*/ 0 w 7"/>
              <a:gd name="T1" fmla="*/ 0 h 72"/>
              <a:gd name="T2" fmla="*/ 4 w 7"/>
              <a:gd name="T3" fmla="*/ 40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4" y="40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2" name="Line 97"/>
          <p:cNvSpPr>
            <a:spLocks noChangeShapeType="1"/>
          </p:cNvSpPr>
          <p:nvPr/>
        </p:nvSpPr>
        <p:spPr bwMode="auto">
          <a:xfrm>
            <a:off x="2552700" y="4171950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3" name="Freeform 98"/>
          <p:cNvSpPr>
            <a:spLocks/>
          </p:cNvSpPr>
          <p:nvPr/>
        </p:nvSpPr>
        <p:spPr bwMode="auto">
          <a:xfrm>
            <a:off x="2554288" y="4192588"/>
            <a:ext cx="6350" cy="36512"/>
          </a:xfrm>
          <a:custGeom>
            <a:avLst/>
            <a:gdLst>
              <a:gd name="T0" fmla="*/ 0 w 8"/>
              <a:gd name="T1" fmla="*/ 0 h 45"/>
              <a:gd name="T2" fmla="*/ 6 w 8"/>
              <a:gd name="T3" fmla="*/ 37 h 45"/>
              <a:gd name="T4" fmla="*/ 8 w 8"/>
              <a:gd name="T5" fmla="*/ 45 h 45"/>
              <a:gd name="T6" fmla="*/ 0 60000 65536"/>
              <a:gd name="T7" fmla="*/ 0 60000 65536"/>
              <a:gd name="T8" fmla="*/ 0 60000 65536"/>
              <a:gd name="T9" fmla="*/ 0 w 8"/>
              <a:gd name="T10" fmla="*/ 0 h 45"/>
              <a:gd name="T11" fmla="*/ 8 w 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5">
                <a:moveTo>
                  <a:pt x="0" y="0"/>
                </a:moveTo>
                <a:lnTo>
                  <a:pt x="6" y="37"/>
                </a:lnTo>
                <a:lnTo>
                  <a:pt x="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4" name="Line 99"/>
          <p:cNvSpPr>
            <a:spLocks noChangeShapeType="1"/>
          </p:cNvSpPr>
          <p:nvPr/>
        </p:nvSpPr>
        <p:spPr bwMode="auto">
          <a:xfrm>
            <a:off x="2563813" y="42465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5" name="Line 100"/>
          <p:cNvSpPr>
            <a:spLocks noChangeShapeType="1"/>
          </p:cNvSpPr>
          <p:nvPr/>
        </p:nvSpPr>
        <p:spPr bwMode="auto">
          <a:xfrm>
            <a:off x="2563813" y="4246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6" name="Line 101"/>
          <p:cNvSpPr>
            <a:spLocks noChangeShapeType="1"/>
          </p:cNvSpPr>
          <p:nvPr/>
        </p:nvSpPr>
        <p:spPr bwMode="auto">
          <a:xfrm>
            <a:off x="2566988" y="426720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7" name="Line 102"/>
          <p:cNvSpPr>
            <a:spLocks noChangeShapeType="1"/>
          </p:cNvSpPr>
          <p:nvPr/>
        </p:nvSpPr>
        <p:spPr bwMode="auto">
          <a:xfrm>
            <a:off x="2566988" y="4275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8" name="Line 103"/>
          <p:cNvSpPr>
            <a:spLocks noChangeShapeType="1"/>
          </p:cNvSpPr>
          <p:nvPr/>
        </p:nvSpPr>
        <p:spPr bwMode="auto">
          <a:xfrm>
            <a:off x="2568575" y="42799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99" name="Line 104"/>
          <p:cNvSpPr>
            <a:spLocks noChangeShapeType="1"/>
          </p:cNvSpPr>
          <p:nvPr/>
        </p:nvSpPr>
        <p:spPr bwMode="auto">
          <a:xfrm>
            <a:off x="2568575" y="42830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0" name="Line 105"/>
          <p:cNvSpPr>
            <a:spLocks noChangeShapeType="1"/>
          </p:cNvSpPr>
          <p:nvPr/>
        </p:nvSpPr>
        <p:spPr bwMode="auto">
          <a:xfrm>
            <a:off x="2570163" y="4286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1" name="Line 106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2" name="Line 107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3" name="Freeform 108"/>
          <p:cNvSpPr>
            <a:spLocks/>
          </p:cNvSpPr>
          <p:nvPr/>
        </p:nvSpPr>
        <p:spPr bwMode="auto">
          <a:xfrm>
            <a:off x="2566988" y="4238625"/>
            <a:ext cx="6350" cy="49213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4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4" name="Line 109"/>
          <p:cNvSpPr>
            <a:spLocks noChangeShapeType="1"/>
          </p:cNvSpPr>
          <p:nvPr/>
        </p:nvSpPr>
        <p:spPr bwMode="auto">
          <a:xfrm flipH="1" flipV="1">
            <a:off x="2549525" y="42433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5" name="Freeform 110"/>
          <p:cNvSpPr>
            <a:spLocks noEditPoints="1"/>
          </p:cNvSpPr>
          <p:nvPr/>
        </p:nvSpPr>
        <p:spPr bwMode="auto">
          <a:xfrm>
            <a:off x="2501900" y="3883025"/>
            <a:ext cx="55563" cy="80963"/>
          </a:xfrm>
          <a:custGeom>
            <a:avLst/>
            <a:gdLst>
              <a:gd name="T0" fmla="*/ 60 w 70"/>
              <a:gd name="T1" fmla="*/ 86 h 103"/>
              <a:gd name="T2" fmla="*/ 60 w 70"/>
              <a:gd name="T3" fmla="*/ 95 h 103"/>
              <a:gd name="T4" fmla="*/ 62 w 70"/>
              <a:gd name="T5" fmla="*/ 99 h 103"/>
              <a:gd name="T6" fmla="*/ 70 w 70"/>
              <a:gd name="T7" fmla="*/ 101 h 103"/>
              <a:gd name="T8" fmla="*/ 38 w 70"/>
              <a:gd name="T9" fmla="*/ 103 h 103"/>
              <a:gd name="T10" fmla="*/ 40 w 70"/>
              <a:gd name="T11" fmla="*/ 101 h 103"/>
              <a:gd name="T12" fmla="*/ 45 w 70"/>
              <a:gd name="T13" fmla="*/ 99 h 103"/>
              <a:gd name="T14" fmla="*/ 47 w 70"/>
              <a:gd name="T15" fmla="*/ 95 h 103"/>
              <a:gd name="T16" fmla="*/ 47 w 70"/>
              <a:gd name="T17" fmla="*/ 86 h 103"/>
              <a:gd name="T18" fmla="*/ 41 w 70"/>
              <a:gd name="T19" fmla="*/ 63 h 103"/>
              <a:gd name="T20" fmla="*/ 30 w 70"/>
              <a:gd name="T21" fmla="*/ 71 h 103"/>
              <a:gd name="T22" fmla="*/ 19 w 70"/>
              <a:gd name="T23" fmla="*/ 71 h 103"/>
              <a:gd name="T24" fmla="*/ 7 w 70"/>
              <a:gd name="T25" fmla="*/ 63 h 103"/>
              <a:gd name="T26" fmla="*/ 2 w 70"/>
              <a:gd name="T27" fmla="*/ 48 h 103"/>
              <a:gd name="T28" fmla="*/ 2 w 70"/>
              <a:gd name="T29" fmla="*/ 29 h 103"/>
              <a:gd name="T30" fmla="*/ 11 w 70"/>
              <a:gd name="T31" fmla="*/ 12 h 103"/>
              <a:gd name="T32" fmla="*/ 26 w 70"/>
              <a:gd name="T33" fmla="*/ 2 h 103"/>
              <a:gd name="T34" fmla="*/ 40 w 70"/>
              <a:gd name="T35" fmla="*/ 0 h 103"/>
              <a:gd name="T36" fmla="*/ 45 w 70"/>
              <a:gd name="T37" fmla="*/ 2 h 103"/>
              <a:gd name="T38" fmla="*/ 53 w 70"/>
              <a:gd name="T39" fmla="*/ 2 h 103"/>
              <a:gd name="T40" fmla="*/ 60 w 70"/>
              <a:gd name="T41" fmla="*/ 0 h 103"/>
              <a:gd name="T42" fmla="*/ 47 w 70"/>
              <a:gd name="T43" fmla="*/ 21 h 103"/>
              <a:gd name="T44" fmla="*/ 45 w 70"/>
              <a:gd name="T45" fmla="*/ 12 h 103"/>
              <a:gd name="T46" fmla="*/ 41 w 70"/>
              <a:gd name="T47" fmla="*/ 8 h 103"/>
              <a:gd name="T48" fmla="*/ 32 w 70"/>
              <a:gd name="T49" fmla="*/ 6 h 103"/>
              <a:gd name="T50" fmla="*/ 22 w 70"/>
              <a:gd name="T51" fmla="*/ 8 h 103"/>
              <a:gd name="T52" fmla="*/ 15 w 70"/>
              <a:gd name="T53" fmla="*/ 18 h 103"/>
              <a:gd name="T54" fmla="*/ 13 w 70"/>
              <a:gd name="T55" fmla="*/ 33 h 103"/>
              <a:gd name="T56" fmla="*/ 15 w 70"/>
              <a:gd name="T57" fmla="*/ 48 h 103"/>
              <a:gd name="T58" fmla="*/ 22 w 70"/>
              <a:gd name="T59" fmla="*/ 57 h 103"/>
              <a:gd name="T60" fmla="*/ 34 w 70"/>
              <a:gd name="T61" fmla="*/ 59 h 103"/>
              <a:gd name="T62" fmla="*/ 41 w 70"/>
              <a:gd name="T63" fmla="*/ 57 h 103"/>
              <a:gd name="T64" fmla="*/ 47 w 70"/>
              <a:gd name="T65" fmla="*/ 52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3"/>
              <a:gd name="T101" fmla="*/ 70 w 7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3">
                <a:moveTo>
                  <a:pt x="60" y="0"/>
                </a:moveTo>
                <a:lnTo>
                  <a:pt x="60" y="86"/>
                </a:lnTo>
                <a:lnTo>
                  <a:pt x="60" y="93"/>
                </a:lnTo>
                <a:lnTo>
                  <a:pt x="60" y="95"/>
                </a:lnTo>
                <a:lnTo>
                  <a:pt x="62" y="97"/>
                </a:lnTo>
                <a:lnTo>
                  <a:pt x="62" y="99"/>
                </a:lnTo>
                <a:lnTo>
                  <a:pt x="66" y="101"/>
                </a:lnTo>
                <a:lnTo>
                  <a:pt x="70" y="101"/>
                </a:lnTo>
                <a:lnTo>
                  <a:pt x="70" y="103"/>
                </a:lnTo>
                <a:lnTo>
                  <a:pt x="38" y="103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99"/>
                </a:lnTo>
                <a:lnTo>
                  <a:pt x="45" y="97"/>
                </a:lnTo>
                <a:lnTo>
                  <a:pt x="47" y="95"/>
                </a:lnTo>
                <a:lnTo>
                  <a:pt x="47" y="92"/>
                </a:lnTo>
                <a:lnTo>
                  <a:pt x="47" y="86"/>
                </a:lnTo>
                <a:lnTo>
                  <a:pt x="47" y="57"/>
                </a:lnTo>
                <a:lnTo>
                  <a:pt x="41" y="63"/>
                </a:lnTo>
                <a:lnTo>
                  <a:pt x="36" y="69"/>
                </a:lnTo>
                <a:lnTo>
                  <a:pt x="30" y="71"/>
                </a:lnTo>
                <a:lnTo>
                  <a:pt x="26" y="71"/>
                </a:lnTo>
                <a:lnTo>
                  <a:pt x="19" y="71"/>
                </a:lnTo>
                <a:lnTo>
                  <a:pt x="13" y="67"/>
                </a:lnTo>
                <a:lnTo>
                  <a:pt x="7" y="63"/>
                </a:lnTo>
                <a:lnTo>
                  <a:pt x="3" y="56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5" y="19"/>
                </a:lnTo>
                <a:lnTo>
                  <a:pt x="11" y="12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0" y="0"/>
                </a:lnTo>
                <a:lnTo>
                  <a:pt x="43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0" y="0"/>
                </a:lnTo>
                <a:close/>
                <a:moveTo>
                  <a:pt x="47" y="52"/>
                </a:moveTo>
                <a:lnTo>
                  <a:pt x="47" y="21"/>
                </a:lnTo>
                <a:lnTo>
                  <a:pt x="47" y="16"/>
                </a:lnTo>
                <a:lnTo>
                  <a:pt x="45" y="12"/>
                </a:lnTo>
                <a:lnTo>
                  <a:pt x="43" y="10"/>
                </a:lnTo>
                <a:lnTo>
                  <a:pt x="41" y="8"/>
                </a:lnTo>
                <a:lnTo>
                  <a:pt x="38" y="6"/>
                </a:lnTo>
                <a:lnTo>
                  <a:pt x="32" y="6"/>
                </a:lnTo>
                <a:lnTo>
                  <a:pt x="28" y="6"/>
                </a:lnTo>
                <a:lnTo>
                  <a:pt x="22" y="8"/>
                </a:lnTo>
                <a:lnTo>
                  <a:pt x="19" y="12"/>
                </a:lnTo>
                <a:lnTo>
                  <a:pt x="15" y="18"/>
                </a:lnTo>
                <a:lnTo>
                  <a:pt x="13" y="25"/>
                </a:lnTo>
                <a:lnTo>
                  <a:pt x="13" y="33"/>
                </a:lnTo>
                <a:lnTo>
                  <a:pt x="13" y="40"/>
                </a:lnTo>
                <a:lnTo>
                  <a:pt x="15" y="48"/>
                </a:lnTo>
                <a:lnTo>
                  <a:pt x="19" y="54"/>
                </a:lnTo>
                <a:lnTo>
                  <a:pt x="22" y="57"/>
                </a:lnTo>
                <a:lnTo>
                  <a:pt x="28" y="59"/>
                </a:lnTo>
                <a:lnTo>
                  <a:pt x="34" y="59"/>
                </a:lnTo>
                <a:lnTo>
                  <a:pt x="38" y="59"/>
                </a:lnTo>
                <a:lnTo>
                  <a:pt x="41" y="57"/>
                </a:lnTo>
                <a:lnTo>
                  <a:pt x="45" y="56"/>
                </a:lnTo>
                <a:lnTo>
                  <a:pt x="4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6" name="Freeform 111"/>
          <p:cNvSpPr>
            <a:spLocks/>
          </p:cNvSpPr>
          <p:nvPr/>
        </p:nvSpPr>
        <p:spPr bwMode="auto">
          <a:xfrm>
            <a:off x="2560638" y="3933825"/>
            <a:ext cx="41275" cy="65088"/>
          </a:xfrm>
          <a:custGeom>
            <a:avLst/>
            <a:gdLst>
              <a:gd name="T0" fmla="*/ 53 w 53"/>
              <a:gd name="T1" fmla="*/ 66 h 82"/>
              <a:gd name="T2" fmla="*/ 47 w 53"/>
              <a:gd name="T3" fmla="*/ 82 h 82"/>
              <a:gd name="T4" fmla="*/ 0 w 53"/>
              <a:gd name="T5" fmla="*/ 82 h 82"/>
              <a:gd name="T6" fmla="*/ 0 w 53"/>
              <a:gd name="T7" fmla="*/ 80 h 82"/>
              <a:gd name="T8" fmla="*/ 17 w 53"/>
              <a:gd name="T9" fmla="*/ 63 h 82"/>
              <a:gd name="T10" fmla="*/ 28 w 53"/>
              <a:gd name="T11" fmla="*/ 47 h 82"/>
              <a:gd name="T12" fmla="*/ 34 w 53"/>
              <a:gd name="T13" fmla="*/ 40 h 82"/>
              <a:gd name="T14" fmla="*/ 36 w 53"/>
              <a:gd name="T15" fmla="*/ 32 h 82"/>
              <a:gd name="T16" fmla="*/ 38 w 53"/>
              <a:gd name="T17" fmla="*/ 27 h 82"/>
              <a:gd name="T18" fmla="*/ 36 w 53"/>
              <a:gd name="T19" fmla="*/ 19 h 82"/>
              <a:gd name="T20" fmla="*/ 32 w 53"/>
              <a:gd name="T21" fmla="*/ 13 h 82"/>
              <a:gd name="T22" fmla="*/ 26 w 53"/>
              <a:gd name="T23" fmla="*/ 9 h 82"/>
              <a:gd name="T24" fmla="*/ 21 w 53"/>
              <a:gd name="T25" fmla="*/ 9 h 82"/>
              <a:gd name="T26" fmla="*/ 15 w 53"/>
              <a:gd name="T27" fmla="*/ 9 h 82"/>
              <a:gd name="T28" fmla="*/ 11 w 53"/>
              <a:gd name="T29" fmla="*/ 11 h 82"/>
              <a:gd name="T30" fmla="*/ 5 w 53"/>
              <a:gd name="T31" fmla="*/ 17 h 82"/>
              <a:gd name="T32" fmla="*/ 3 w 53"/>
              <a:gd name="T33" fmla="*/ 23 h 82"/>
              <a:gd name="T34" fmla="*/ 2 w 53"/>
              <a:gd name="T35" fmla="*/ 23 h 82"/>
              <a:gd name="T36" fmla="*/ 2 w 53"/>
              <a:gd name="T37" fmla="*/ 15 h 82"/>
              <a:gd name="T38" fmla="*/ 5 w 53"/>
              <a:gd name="T39" fmla="*/ 9 h 82"/>
              <a:gd name="T40" fmla="*/ 9 w 53"/>
              <a:gd name="T41" fmla="*/ 6 h 82"/>
              <a:gd name="T42" fmla="*/ 13 w 53"/>
              <a:gd name="T43" fmla="*/ 2 h 82"/>
              <a:gd name="T44" fmla="*/ 19 w 53"/>
              <a:gd name="T45" fmla="*/ 0 h 82"/>
              <a:gd name="T46" fmla="*/ 24 w 53"/>
              <a:gd name="T47" fmla="*/ 0 h 82"/>
              <a:gd name="T48" fmla="*/ 30 w 53"/>
              <a:gd name="T49" fmla="*/ 0 h 82"/>
              <a:gd name="T50" fmla="*/ 36 w 53"/>
              <a:gd name="T51" fmla="*/ 2 h 82"/>
              <a:gd name="T52" fmla="*/ 40 w 53"/>
              <a:gd name="T53" fmla="*/ 6 h 82"/>
              <a:gd name="T54" fmla="*/ 43 w 53"/>
              <a:gd name="T55" fmla="*/ 11 h 82"/>
              <a:gd name="T56" fmla="*/ 47 w 53"/>
              <a:gd name="T57" fmla="*/ 15 h 82"/>
              <a:gd name="T58" fmla="*/ 47 w 53"/>
              <a:gd name="T59" fmla="*/ 21 h 82"/>
              <a:gd name="T60" fmla="*/ 47 w 53"/>
              <a:gd name="T61" fmla="*/ 27 h 82"/>
              <a:gd name="T62" fmla="*/ 43 w 53"/>
              <a:gd name="T63" fmla="*/ 32 h 82"/>
              <a:gd name="T64" fmla="*/ 38 w 53"/>
              <a:gd name="T65" fmla="*/ 42 h 82"/>
              <a:gd name="T66" fmla="*/ 30 w 53"/>
              <a:gd name="T67" fmla="*/ 53 h 82"/>
              <a:gd name="T68" fmla="*/ 22 w 53"/>
              <a:gd name="T69" fmla="*/ 61 h 82"/>
              <a:gd name="T70" fmla="*/ 19 w 53"/>
              <a:gd name="T71" fmla="*/ 65 h 82"/>
              <a:gd name="T72" fmla="*/ 15 w 53"/>
              <a:gd name="T73" fmla="*/ 70 h 82"/>
              <a:gd name="T74" fmla="*/ 11 w 53"/>
              <a:gd name="T75" fmla="*/ 72 h 82"/>
              <a:gd name="T76" fmla="*/ 32 w 53"/>
              <a:gd name="T77" fmla="*/ 72 h 82"/>
              <a:gd name="T78" fmla="*/ 38 w 53"/>
              <a:gd name="T79" fmla="*/ 72 h 82"/>
              <a:gd name="T80" fmla="*/ 41 w 53"/>
              <a:gd name="T81" fmla="*/ 72 h 82"/>
              <a:gd name="T82" fmla="*/ 43 w 53"/>
              <a:gd name="T83" fmla="*/ 70 h 82"/>
              <a:gd name="T84" fmla="*/ 45 w 53"/>
              <a:gd name="T85" fmla="*/ 70 h 82"/>
              <a:gd name="T86" fmla="*/ 47 w 53"/>
              <a:gd name="T87" fmla="*/ 68 h 82"/>
              <a:gd name="T88" fmla="*/ 49 w 53"/>
              <a:gd name="T89" fmla="*/ 66 h 82"/>
              <a:gd name="T90" fmla="*/ 53 w 53"/>
              <a:gd name="T91" fmla="*/ 66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82"/>
              <a:gd name="T140" fmla="*/ 53 w 53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82">
                <a:moveTo>
                  <a:pt x="53" y="66"/>
                </a:moveTo>
                <a:lnTo>
                  <a:pt x="47" y="82"/>
                </a:lnTo>
                <a:lnTo>
                  <a:pt x="0" y="82"/>
                </a:lnTo>
                <a:lnTo>
                  <a:pt x="0" y="80"/>
                </a:lnTo>
                <a:lnTo>
                  <a:pt x="17" y="63"/>
                </a:lnTo>
                <a:lnTo>
                  <a:pt x="28" y="47"/>
                </a:lnTo>
                <a:lnTo>
                  <a:pt x="34" y="40"/>
                </a:lnTo>
                <a:lnTo>
                  <a:pt x="36" y="32"/>
                </a:lnTo>
                <a:lnTo>
                  <a:pt x="38" y="27"/>
                </a:lnTo>
                <a:lnTo>
                  <a:pt x="36" y="19"/>
                </a:lnTo>
                <a:lnTo>
                  <a:pt x="32" y="13"/>
                </a:lnTo>
                <a:lnTo>
                  <a:pt x="26" y="9"/>
                </a:lnTo>
                <a:lnTo>
                  <a:pt x="21" y="9"/>
                </a:lnTo>
                <a:lnTo>
                  <a:pt x="15" y="9"/>
                </a:lnTo>
                <a:lnTo>
                  <a:pt x="11" y="11"/>
                </a:lnTo>
                <a:lnTo>
                  <a:pt x="5" y="17"/>
                </a:lnTo>
                <a:lnTo>
                  <a:pt x="3" y="23"/>
                </a:lnTo>
                <a:lnTo>
                  <a:pt x="2" y="23"/>
                </a:lnTo>
                <a:lnTo>
                  <a:pt x="2" y="15"/>
                </a:lnTo>
                <a:lnTo>
                  <a:pt x="5" y="9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0" y="6"/>
                </a:lnTo>
                <a:lnTo>
                  <a:pt x="43" y="11"/>
                </a:lnTo>
                <a:lnTo>
                  <a:pt x="47" y="15"/>
                </a:lnTo>
                <a:lnTo>
                  <a:pt x="47" y="21"/>
                </a:lnTo>
                <a:lnTo>
                  <a:pt x="47" y="27"/>
                </a:lnTo>
                <a:lnTo>
                  <a:pt x="43" y="32"/>
                </a:lnTo>
                <a:lnTo>
                  <a:pt x="38" y="42"/>
                </a:lnTo>
                <a:lnTo>
                  <a:pt x="30" y="53"/>
                </a:lnTo>
                <a:lnTo>
                  <a:pt x="22" y="61"/>
                </a:lnTo>
                <a:lnTo>
                  <a:pt x="19" y="65"/>
                </a:lnTo>
                <a:lnTo>
                  <a:pt x="15" y="70"/>
                </a:lnTo>
                <a:lnTo>
                  <a:pt x="11" y="72"/>
                </a:lnTo>
                <a:lnTo>
                  <a:pt x="32" y="72"/>
                </a:lnTo>
                <a:lnTo>
                  <a:pt x="38" y="72"/>
                </a:lnTo>
                <a:lnTo>
                  <a:pt x="41" y="72"/>
                </a:lnTo>
                <a:lnTo>
                  <a:pt x="43" y="70"/>
                </a:lnTo>
                <a:lnTo>
                  <a:pt x="45" y="70"/>
                </a:lnTo>
                <a:lnTo>
                  <a:pt x="47" y="68"/>
                </a:lnTo>
                <a:lnTo>
                  <a:pt x="49" y="66"/>
                </a:lnTo>
                <a:lnTo>
                  <a:pt x="53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7" name="Line 112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8" name="Line 113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09" name="Line 114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0" name="Line 115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1" name="Line 116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2" name="Line 117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3" name="Line 118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4" name="Line 119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5" name="Line 120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6" name="Line 121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7" name="Freeform 122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8" name="Freeform 123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19" name="Freeform 124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0" name="Freeform 125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1" name="Freeform 126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2" name="Freeform 127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3" name="Freeform 128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4" name="Freeform 129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5" name="Freeform 130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6" name="Freeform 131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7" name="Freeform 132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8" name="Line 133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29" name="Line 134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0" name="Line 135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1" name="Line 136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2" name="Line 137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3" name="Line 138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4" name="Line 139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5" name="Line 140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6" name="Line 141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7" name="Line 142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8" name="Freeform 143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39" name="Freeform 144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0" name="Freeform 145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1" name="Freeform 146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2" name="Freeform 147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3" name="Freeform 148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4" name="Freeform 149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5" name="Freeform 150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6" name="Freeform 151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7" name="Freeform 152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8" name="Freeform 153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49" name="Freeform 154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0" name="Freeform 155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1" name="Line 156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2" name="Freeform 157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3" name="Line 158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4" name="Freeform 159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5" name="Line 160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6" name="Freeform 161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7" name="Line 162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8" name="Freeform 163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59" name="Line 164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0" name="Freeform 165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1" name="Line 166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2" name="Freeform 167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3" name="Line 168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4" name="Freeform 169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5" name="Line 170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6" name="Freeform 171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7" name="Line 172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8" name="Freeform 173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69" name="Line 174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0" name="Line 175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1" name="Line 176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2" name="Line 177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3" name="Line 178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4" name="Line 179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5" name="Line 180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6" name="Line 181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7" name="Freeform 182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8" name="Freeform 183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79" name="Line 184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0" name="Freeform 185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1" name="Line 186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2" name="Line 187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3" name="Line 188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4" name="Line 189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5" name="Line 190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6" name="Line 191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7" name="Line 192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8" name="Line 193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89" name="Line 194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0" name="Freeform 195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1" name="Line 196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2" name="Freeform 197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3" name="Freeform 198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4" name="Line 199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5" name="Freeform 200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6" name="Line 201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7" name="Freeform 202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8" name="Line 203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599" name="Freeform 204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0" name="Line 205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1" name="Freeform 206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2" name="Line 207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3" name="Freeform 208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4" name="Line 209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5" name="Freeform 210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6" name="Line 211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7" name="Freeform 212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8" name="Line 213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09" name="Freeform 214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0" name="Line 215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1" name="Freeform 216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2" name="Line 217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3" name="Line 218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4" name="Line 219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5" name="Line 220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6" name="Line 221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7" name="Line 222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8" name="Line 223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19" name="Line 224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0" name="Freeform 225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1" name="Freeform 226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2" name="Line 227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3" name="Freeform 228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4" name="Line 229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5" name="Line 230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6" name="Line 231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7" name="Line 232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8" name="Line 233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29" name="Line 234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0" name="Line 235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1" name="Line 236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2" name="Line 237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3" name="Freeform 238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4" name="Line 239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5" name="Freeform 240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6" name="Freeform 241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7" name="Line 242"/>
          <p:cNvSpPr>
            <a:spLocks noChangeShapeType="1"/>
          </p:cNvSpPr>
          <p:nvPr/>
        </p:nvSpPr>
        <p:spPr bwMode="auto">
          <a:xfrm flipH="1">
            <a:off x="3001963" y="3422650"/>
            <a:ext cx="944562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8" name="Line 243"/>
          <p:cNvSpPr>
            <a:spLocks noChangeShapeType="1"/>
          </p:cNvSpPr>
          <p:nvPr/>
        </p:nvSpPr>
        <p:spPr bwMode="auto">
          <a:xfrm>
            <a:off x="3952875" y="3417888"/>
            <a:ext cx="1219200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39" name="Line 244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0" name="Line 245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1" name="Line 246"/>
          <p:cNvSpPr>
            <a:spLocks noChangeShapeType="1"/>
          </p:cNvSpPr>
          <p:nvPr/>
        </p:nvSpPr>
        <p:spPr bwMode="auto">
          <a:xfrm>
            <a:off x="1771650" y="51927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2" name="Line 247"/>
          <p:cNvSpPr>
            <a:spLocks noChangeShapeType="1"/>
          </p:cNvSpPr>
          <p:nvPr/>
        </p:nvSpPr>
        <p:spPr bwMode="auto">
          <a:xfrm>
            <a:off x="1751013" y="54006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3" name="Line 248"/>
          <p:cNvSpPr>
            <a:spLocks noChangeShapeType="1"/>
          </p:cNvSpPr>
          <p:nvPr/>
        </p:nvSpPr>
        <p:spPr bwMode="auto">
          <a:xfrm>
            <a:off x="19954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4" name="Line 249"/>
          <p:cNvSpPr>
            <a:spLocks noChangeShapeType="1"/>
          </p:cNvSpPr>
          <p:nvPr/>
        </p:nvSpPr>
        <p:spPr bwMode="auto">
          <a:xfrm>
            <a:off x="2286000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5" name="Line 250"/>
          <p:cNvSpPr>
            <a:spLocks noChangeShapeType="1"/>
          </p:cNvSpPr>
          <p:nvPr/>
        </p:nvSpPr>
        <p:spPr bwMode="auto">
          <a:xfrm>
            <a:off x="2568575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6" name="Line 251"/>
          <p:cNvSpPr>
            <a:spLocks noChangeShapeType="1"/>
          </p:cNvSpPr>
          <p:nvPr/>
        </p:nvSpPr>
        <p:spPr bwMode="auto">
          <a:xfrm>
            <a:off x="28590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7" name="Line 252"/>
          <p:cNvSpPr>
            <a:spLocks noChangeShapeType="1"/>
          </p:cNvSpPr>
          <p:nvPr/>
        </p:nvSpPr>
        <p:spPr bwMode="auto">
          <a:xfrm>
            <a:off x="31559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8" name="Line 253"/>
          <p:cNvSpPr>
            <a:spLocks noChangeShapeType="1"/>
          </p:cNvSpPr>
          <p:nvPr/>
        </p:nvSpPr>
        <p:spPr bwMode="auto">
          <a:xfrm>
            <a:off x="3446463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49" name="Line 254"/>
          <p:cNvSpPr>
            <a:spLocks noChangeShapeType="1"/>
          </p:cNvSpPr>
          <p:nvPr/>
        </p:nvSpPr>
        <p:spPr bwMode="auto">
          <a:xfrm>
            <a:off x="3729038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0" name="Line 255"/>
          <p:cNvSpPr>
            <a:spLocks noChangeShapeType="1"/>
          </p:cNvSpPr>
          <p:nvPr/>
        </p:nvSpPr>
        <p:spPr bwMode="auto">
          <a:xfrm>
            <a:off x="40195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1" name="Freeform 256"/>
          <p:cNvSpPr>
            <a:spLocks noEditPoints="1"/>
          </p:cNvSpPr>
          <p:nvPr/>
        </p:nvSpPr>
        <p:spPr bwMode="auto">
          <a:xfrm>
            <a:off x="2108200" y="5272088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8 w 103"/>
              <a:gd name="T5" fmla="*/ 49 h 144"/>
              <a:gd name="T6" fmla="*/ 55 w 103"/>
              <a:gd name="T7" fmla="*/ 45 h 144"/>
              <a:gd name="T8" fmla="*/ 65 w 103"/>
              <a:gd name="T9" fmla="*/ 43 h 144"/>
              <a:gd name="T10" fmla="*/ 74 w 103"/>
              <a:gd name="T11" fmla="*/ 45 h 144"/>
              <a:gd name="T12" fmla="*/ 84 w 103"/>
              <a:gd name="T13" fmla="*/ 49 h 144"/>
              <a:gd name="T14" fmla="*/ 89 w 103"/>
              <a:gd name="T15" fmla="*/ 55 h 144"/>
              <a:gd name="T16" fmla="*/ 93 w 103"/>
              <a:gd name="T17" fmla="*/ 59 h 144"/>
              <a:gd name="T18" fmla="*/ 97 w 103"/>
              <a:gd name="T19" fmla="*/ 66 h 144"/>
              <a:gd name="T20" fmla="*/ 101 w 103"/>
              <a:gd name="T21" fmla="*/ 74 h 144"/>
              <a:gd name="T22" fmla="*/ 103 w 103"/>
              <a:gd name="T23" fmla="*/ 81 h 144"/>
              <a:gd name="T24" fmla="*/ 103 w 103"/>
              <a:gd name="T25" fmla="*/ 89 h 144"/>
              <a:gd name="T26" fmla="*/ 103 w 103"/>
              <a:gd name="T27" fmla="*/ 100 h 144"/>
              <a:gd name="T28" fmla="*/ 101 w 103"/>
              <a:gd name="T29" fmla="*/ 110 h 144"/>
              <a:gd name="T30" fmla="*/ 97 w 103"/>
              <a:gd name="T31" fmla="*/ 117 h 144"/>
              <a:gd name="T32" fmla="*/ 91 w 103"/>
              <a:gd name="T33" fmla="*/ 125 h 144"/>
              <a:gd name="T34" fmla="*/ 85 w 103"/>
              <a:gd name="T35" fmla="*/ 133 h 144"/>
              <a:gd name="T36" fmla="*/ 80 w 103"/>
              <a:gd name="T37" fmla="*/ 136 h 144"/>
              <a:gd name="T38" fmla="*/ 72 w 103"/>
              <a:gd name="T39" fmla="*/ 140 h 144"/>
              <a:gd name="T40" fmla="*/ 65 w 103"/>
              <a:gd name="T41" fmla="*/ 142 h 144"/>
              <a:gd name="T42" fmla="*/ 55 w 103"/>
              <a:gd name="T43" fmla="*/ 144 h 144"/>
              <a:gd name="T44" fmla="*/ 48 w 103"/>
              <a:gd name="T45" fmla="*/ 142 h 144"/>
              <a:gd name="T46" fmla="*/ 42 w 103"/>
              <a:gd name="T47" fmla="*/ 142 h 144"/>
              <a:gd name="T48" fmla="*/ 36 w 103"/>
              <a:gd name="T49" fmla="*/ 138 h 144"/>
              <a:gd name="T50" fmla="*/ 30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10 w 103"/>
              <a:gd name="T61" fmla="*/ 11 h 144"/>
              <a:gd name="T62" fmla="*/ 8 w 103"/>
              <a:gd name="T63" fmla="*/ 7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3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4 h 144"/>
              <a:gd name="T76" fmla="*/ 38 w 103"/>
              <a:gd name="T77" fmla="*/ 108 h 144"/>
              <a:gd name="T78" fmla="*/ 38 w 103"/>
              <a:gd name="T79" fmla="*/ 114 h 144"/>
              <a:gd name="T80" fmla="*/ 38 w 103"/>
              <a:gd name="T81" fmla="*/ 119 h 144"/>
              <a:gd name="T82" fmla="*/ 40 w 103"/>
              <a:gd name="T83" fmla="*/ 123 h 144"/>
              <a:gd name="T84" fmla="*/ 40 w 103"/>
              <a:gd name="T85" fmla="*/ 129 h 144"/>
              <a:gd name="T86" fmla="*/ 44 w 103"/>
              <a:gd name="T87" fmla="*/ 133 h 144"/>
              <a:gd name="T88" fmla="*/ 49 w 103"/>
              <a:gd name="T89" fmla="*/ 136 h 144"/>
              <a:gd name="T90" fmla="*/ 55 w 103"/>
              <a:gd name="T91" fmla="*/ 136 h 144"/>
              <a:gd name="T92" fmla="*/ 61 w 103"/>
              <a:gd name="T93" fmla="*/ 136 h 144"/>
              <a:gd name="T94" fmla="*/ 65 w 103"/>
              <a:gd name="T95" fmla="*/ 134 h 144"/>
              <a:gd name="T96" fmla="*/ 68 w 103"/>
              <a:gd name="T97" fmla="*/ 129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4 w 103"/>
              <a:gd name="T105" fmla="*/ 81 h 144"/>
              <a:gd name="T106" fmla="*/ 72 w 103"/>
              <a:gd name="T107" fmla="*/ 72 h 144"/>
              <a:gd name="T108" fmla="*/ 70 w 103"/>
              <a:gd name="T109" fmla="*/ 66 h 144"/>
              <a:gd name="T110" fmla="*/ 68 w 103"/>
              <a:gd name="T111" fmla="*/ 60 h 144"/>
              <a:gd name="T112" fmla="*/ 65 w 103"/>
              <a:gd name="T113" fmla="*/ 57 h 144"/>
              <a:gd name="T114" fmla="*/ 61 w 103"/>
              <a:gd name="T115" fmla="*/ 55 h 144"/>
              <a:gd name="T116" fmla="*/ 57 w 103"/>
              <a:gd name="T117" fmla="*/ 55 h 144"/>
              <a:gd name="T118" fmla="*/ 49 w 103"/>
              <a:gd name="T119" fmla="*/ 57 h 144"/>
              <a:gd name="T120" fmla="*/ 44 w 103"/>
              <a:gd name="T121" fmla="*/ 59 h 144"/>
              <a:gd name="T122" fmla="*/ 38 w 103"/>
              <a:gd name="T123" fmla="*/ 64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8" y="49"/>
                </a:lnTo>
                <a:lnTo>
                  <a:pt x="55" y="45"/>
                </a:lnTo>
                <a:lnTo>
                  <a:pt x="65" y="43"/>
                </a:lnTo>
                <a:lnTo>
                  <a:pt x="74" y="45"/>
                </a:lnTo>
                <a:lnTo>
                  <a:pt x="84" y="49"/>
                </a:lnTo>
                <a:lnTo>
                  <a:pt x="89" y="55"/>
                </a:lnTo>
                <a:lnTo>
                  <a:pt x="93" y="59"/>
                </a:lnTo>
                <a:lnTo>
                  <a:pt x="97" y="66"/>
                </a:lnTo>
                <a:lnTo>
                  <a:pt x="101" y="74"/>
                </a:lnTo>
                <a:lnTo>
                  <a:pt x="103" y="81"/>
                </a:lnTo>
                <a:lnTo>
                  <a:pt x="103" y="89"/>
                </a:lnTo>
                <a:lnTo>
                  <a:pt x="103" y="100"/>
                </a:lnTo>
                <a:lnTo>
                  <a:pt x="101" y="110"/>
                </a:lnTo>
                <a:lnTo>
                  <a:pt x="97" y="117"/>
                </a:lnTo>
                <a:lnTo>
                  <a:pt x="91" y="125"/>
                </a:lnTo>
                <a:lnTo>
                  <a:pt x="85" y="133"/>
                </a:lnTo>
                <a:lnTo>
                  <a:pt x="80" y="136"/>
                </a:lnTo>
                <a:lnTo>
                  <a:pt x="72" y="140"/>
                </a:lnTo>
                <a:lnTo>
                  <a:pt x="65" y="142"/>
                </a:lnTo>
                <a:lnTo>
                  <a:pt x="55" y="144"/>
                </a:lnTo>
                <a:lnTo>
                  <a:pt x="48" y="142"/>
                </a:lnTo>
                <a:lnTo>
                  <a:pt x="42" y="142"/>
                </a:lnTo>
                <a:lnTo>
                  <a:pt x="36" y="138"/>
                </a:lnTo>
                <a:lnTo>
                  <a:pt x="30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10" y="11"/>
                </a:lnTo>
                <a:lnTo>
                  <a:pt x="8" y="7"/>
                </a:lnTo>
                <a:lnTo>
                  <a:pt x="6" y="5"/>
                </a:lnTo>
                <a:lnTo>
                  <a:pt x="4" y="5"/>
                </a:ln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4"/>
                </a:moveTo>
                <a:lnTo>
                  <a:pt x="38" y="108"/>
                </a:lnTo>
                <a:lnTo>
                  <a:pt x="38" y="114"/>
                </a:lnTo>
                <a:lnTo>
                  <a:pt x="38" y="119"/>
                </a:lnTo>
                <a:lnTo>
                  <a:pt x="40" y="123"/>
                </a:lnTo>
                <a:lnTo>
                  <a:pt x="40" y="129"/>
                </a:lnTo>
                <a:lnTo>
                  <a:pt x="44" y="133"/>
                </a:lnTo>
                <a:lnTo>
                  <a:pt x="49" y="136"/>
                </a:lnTo>
                <a:lnTo>
                  <a:pt x="55" y="136"/>
                </a:lnTo>
                <a:lnTo>
                  <a:pt x="61" y="136"/>
                </a:lnTo>
                <a:lnTo>
                  <a:pt x="65" y="134"/>
                </a:lnTo>
                <a:lnTo>
                  <a:pt x="68" y="129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4" y="81"/>
                </a:lnTo>
                <a:lnTo>
                  <a:pt x="72" y="72"/>
                </a:lnTo>
                <a:lnTo>
                  <a:pt x="70" y="66"/>
                </a:lnTo>
                <a:lnTo>
                  <a:pt x="68" y="60"/>
                </a:lnTo>
                <a:lnTo>
                  <a:pt x="65" y="57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2" name="Freeform 257"/>
          <p:cNvSpPr>
            <a:spLocks/>
          </p:cNvSpPr>
          <p:nvPr/>
        </p:nvSpPr>
        <p:spPr bwMode="auto">
          <a:xfrm>
            <a:off x="1733550" y="5191125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7 h 260"/>
              <a:gd name="T20" fmla="*/ 67 w 82"/>
              <a:gd name="T21" fmla="*/ 74 h 260"/>
              <a:gd name="T22" fmla="*/ 76 w 82"/>
              <a:gd name="T23" fmla="*/ 82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5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9 h 260"/>
              <a:gd name="T46" fmla="*/ 25 w 82"/>
              <a:gd name="T47" fmla="*/ 141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3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2 h 260"/>
              <a:gd name="T60" fmla="*/ 72 w 82"/>
              <a:gd name="T61" fmla="*/ 158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2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2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8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6"/>
                </a:lnTo>
                <a:lnTo>
                  <a:pt x="51" y="10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7"/>
                </a:lnTo>
                <a:lnTo>
                  <a:pt x="67" y="74"/>
                </a:lnTo>
                <a:lnTo>
                  <a:pt x="76" y="82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5"/>
                </a:lnTo>
                <a:lnTo>
                  <a:pt x="46" y="110"/>
                </a:lnTo>
                <a:lnTo>
                  <a:pt x="31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9"/>
                </a:lnTo>
                <a:lnTo>
                  <a:pt x="25" y="141"/>
                </a:lnTo>
                <a:lnTo>
                  <a:pt x="36" y="143"/>
                </a:lnTo>
                <a:lnTo>
                  <a:pt x="51" y="143"/>
                </a:lnTo>
                <a:lnTo>
                  <a:pt x="61" y="143"/>
                </a:lnTo>
                <a:lnTo>
                  <a:pt x="69" y="146"/>
                </a:lnTo>
                <a:lnTo>
                  <a:pt x="70" y="148"/>
                </a:lnTo>
                <a:lnTo>
                  <a:pt x="72" y="152"/>
                </a:lnTo>
                <a:lnTo>
                  <a:pt x="72" y="158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8"/>
                </a:lnTo>
                <a:lnTo>
                  <a:pt x="70" y="232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8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3" name="Freeform 258"/>
          <p:cNvSpPr>
            <a:spLocks/>
          </p:cNvSpPr>
          <p:nvPr/>
        </p:nvSpPr>
        <p:spPr bwMode="auto">
          <a:xfrm>
            <a:off x="4210050" y="5191125"/>
            <a:ext cx="61913" cy="209550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6 h 266"/>
              <a:gd name="T10" fmla="*/ 51 w 78"/>
              <a:gd name="T11" fmla="*/ 10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50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78 h 266"/>
              <a:gd name="T24" fmla="*/ 76 w 78"/>
              <a:gd name="T25" fmla="*/ 88 h 266"/>
              <a:gd name="T26" fmla="*/ 65 w 78"/>
              <a:gd name="T27" fmla="*/ 95 h 266"/>
              <a:gd name="T28" fmla="*/ 46 w 78"/>
              <a:gd name="T29" fmla="*/ 103 h 266"/>
              <a:gd name="T30" fmla="*/ 30 w 78"/>
              <a:gd name="T31" fmla="*/ 108 h 266"/>
              <a:gd name="T32" fmla="*/ 15 w 78"/>
              <a:gd name="T33" fmla="*/ 114 h 266"/>
              <a:gd name="T34" fmla="*/ 4 w 78"/>
              <a:gd name="T35" fmla="*/ 120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7 h 266"/>
              <a:gd name="T46" fmla="*/ 47 w 78"/>
              <a:gd name="T47" fmla="*/ 137 h 266"/>
              <a:gd name="T48" fmla="*/ 59 w 78"/>
              <a:gd name="T49" fmla="*/ 137 h 266"/>
              <a:gd name="T50" fmla="*/ 68 w 78"/>
              <a:gd name="T51" fmla="*/ 139 h 266"/>
              <a:gd name="T52" fmla="*/ 70 w 78"/>
              <a:gd name="T53" fmla="*/ 141 h 266"/>
              <a:gd name="T54" fmla="*/ 72 w 78"/>
              <a:gd name="T55" fmla="*/ 144 h 266"/>
              <a:gd name="T56" fmla="*/ 72 w 78"/>
              <a:gd name="T57" fmla="*/ 148 h 266"/>
              <a:gd name="T58" fmla="*/ 70 w 78"/>
              <a:gd name="T59" fmla="*/ 154 h 266"/>
              <a:gd name="T60" fmla="*/ 66 w 78"/>
              <a:gd name="T61" fmla="*/ 162 h 266"/>
              <a:gd name="T62" fmla="*/ 57 w 78"/>
              <a:gd name="T63" fmla="*/ 175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5 h 266"/>
              <a:gd name="T70" fmla="*/ 34 w 78"/>
              <a:gd name="T71" fmla="*/ 211 h 266"/>
              <a:gd name="T72" fmla="*/ 34 w 78"/>
              <a:gd name="T73" fmla="*/ 213 h 266"/>
              <a:gd name="T74" fmla="*/ 34 w 78"/>
              <a:gd name="T75" fmla="*/ 217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7 h 266"/>
              <a:gd name="T84" fmla="*/ 55 w 78"/>
              <a:gd name="T85" fmla="*/ 217 h 266"/>
              <a:gd name="T86" fmla="*/ 61 w 78"/>
              <a:gd name="T87" fmla="*/ 217 h 266"/>
              <a:gd name="T88" fmla="*/ 65 w 78"/>
              <a:gd name="T89" fmla="*/ 217 h 266"/>
              <a:gd name="T90" fmla="*/ 68 w 78"/>
              <a:gd name="T91" fmla="*/ 217 h 266"/>
              <a:gd name="T92" fmla="*/ 70 w 78"/>
              <a:gd name="T93" fmla="*/ 217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6"/>
                </a:lnTo>
                <a:lnTo>
                  <a:pt x="51" y="10"/>
                </a:lnTo>
                <a:lnTo>
                  <a:pt x="46" y="21"/>
                </a:lnTo>
                <a:lnTo>
                  <a:pt x="40" y="36"/>
                </a:lnTo>
                <a:lnTo>
                  <a:pt x="42" y="50"/>
                </a:lnTo>
                <a:lnTo>
                  <a:pt x="53" y="61"/>
                </a:lnTo>
                <a:lnTo>
                  <a:pt x="68" y="70"/>
                </a:lnTo>
                <a:lnTo>
                  <a:pt x="78" y="78"/>
                </a:lnTo>
                <a:lnTo>
                  <a:pt x="76" y="88"/>
                </a:lnTo>
                <a:lnTo>
                  <a:pt x="65" y="95"/>
                </a:lnTo>
                <a:lnTo>
                  <a:pt x="46" y="103"/>
                </a:lnTo>
                <a:lnTo>
                  <a:pt x="30" y="108"/>
                </a:lnTo>
                <a:lnTo>
                  <a:pt x="15" y="114"/>
                </a:lnTo>
                <a:lnTo>
                  <a:pt x="4" y="120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7"/>
                </a:lnTo>
                <a:lnTo>
                  <a:pt x="47" y="137"/>
                </a:lnTo>
                <a:lnTo>
                  <a:pt x="59" y="137"/>
                </a:lnTo>
                <a:lnTo>
                  <a:pt x="68" y="139"/>
                </a:lnTo>
                <a:lnTo>
                  <a:pt x="70" y="141"/>
                </a:lnTo>
                <a:lnTo>
                  <a:pt x="72" y="144"/>
                </a:lnTo>
                <a:lnTo>
                  <a:pt x="72" y="148"/>
                </a:lnTo>
                <a:lnTo>
                  <a:pt x="70" y="154"/>
                </a:lnTo>
                <a:lnTo>
                  <a:pt x="66" y="162"/>
                </a:lnTo>
                <a:lnTo>
                  <a:pt x="57" y="175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1"/>
                </a:lnTo>
                <a:lnTo>
                  <a:pt x="34" y="213"/>
                </a:lnTo>
                <a:lnTo>
                  <a:pt x="34" y="217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7"/>
                </a:lnTo>
                <a:lnTo>
                  <a:pt x="55" y="217"/>
                </a:lnTo>
                <a:lnTo>
                  <a:pt x="61" y="217"/>
                </a:lnTo>
                <a:lnTo>
                  <a:pt x="65" y="217"/>
                </a:lnTo>
                <a:lnTo>
                  <a:pt x="68" y="217"/>
                </a:lnTo>
                <a:lnTo>
                  <a:pt x="70" y="217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4" name="Freeform 259"/>
          <p:cNvSpPr>
            <a:spLocks noEditPoints="1"/>
          </p:cNvSpPr>
          <p:nvPr/>
        </p:nvSpPr>
        <p:spPr bwMode="auto">
          <a:xfrm>
            <a:off x="2386013" y="5307013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8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5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9 w 95"/>
              <a:gd name="T41" fmla="*/ 6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3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2" y="74"/>
                </a:lnTo>
                <a:lnTo>
                  <a:pt x="4" y="69"/>
                </a:lnTo>
                <a:lnTo>
                  <a:pt x="10" y="61"/>
                </a:lnTo>
                <a:lnTo>
                  <a:pt x="27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4" y="17"/>
                </a:lnTo>
                <a:lnTo>
                  <a:pt x="52" y="14"/>
                </a:lnTo>
                <a:lnTo>
                  <a:pt x="50" y="12"/>
                </a:lnTo>
                <a:lnTo>
                  <a:pt x="48" y="10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2"/>
                </a:lnTo>
                <a:lnTo>
                  <a:pt x="80" y="19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4" y="86"/>
                </a:lnTo>
                <a:lnTo>
                  <a:pt x="86" y="88"/>
                </a:lnTo>
                <a:lnTo>
                  <a:pt x="90" y="86"/>
                </a:lnTo>
                <a:lnTo>
                  <a:pt x="93" y="84"/>
                </a:lnTo>
                <a:lnTo>
                  <a:pt x="95" y="86"/>
                </a:lnTo>
                <a:lnTo>
                  <a:pt x="90" y="91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50"/>
                </a:lnTo>
                <a:lnTo>
                  <a:pt x="38" y="55"/>
                </a:lnTo>
                <a:lnTo>
                  <a:pt x="33" y="61"/>
                </a:lnTo>
                <a:lnTo>
                  <a:pt x="31" y="67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5" name="Freeform 260"/>
          <p:cNvSpPr>
            <a:spLocks noEditPoints="1"/>
          </p:cNvSpPr>
          <p:nvPr/>
        </p:nvSpPr>
        <p:spPr bwMode="auto">
          <a:xfrm>
            <a:off x="2684463" y="5307013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6" name="Freeform 261"/>
          <p:cNvSpPr>
            <a:spLocks noEditPoints="1"/>
          </p:cNvSpPr>
          <p:nvPr/>
        </p:nvSpPr>
        <p:spPr bwMode="auto">
          <a:xfrm>
            <a:off x="2967038" y="5307013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7" name="Freeform 262"/>
          <p:cNvSpPr>
            <a:spLocks noEditPoints="1"/>
          </p:cNvSpPr>
          <p:nvPr/>
        </p:nvSpPr>
        <p:spPr bwMode="auto">
          <a:xfrm>
            <a:off x="3268663" y="5270500"/>
            <a:ext cx="25400" cy="115888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5 w 32"/>
              <a:gd name="T5" fmla="*/ 89 h 146"/>
              <a:gd name="T6" fmla="*/ 13 w 32"/>
              <a:gd name="T7" fmla="*/ 80 h 146"/>
              <a:gd name="T8" fmla="*/ 10 w 32"/>
              <a:gd name="T9" fmla="*/ 68 h 146"/>
              <a:gd name="T10" fmla="*/ 4 w 32"/>
              <a:gd name="T11" fmla="*/ 45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7 h 146"/>
              <a:gd name="T18" fmla="*/ 0 w 32"/>
              <a:gd name="T19" fmla="*/ 11 h 146"/>
              <a:gd name="T20" fmla="*/ 2 w 32"/>
              <a:gd name="T21" fmla="*/ 7 h 146"/>
              <a:gd name="T22" fmla="*/ 4 w 32"/>
              <a:gd name="T23" fmla="*/ 4 h 146"/>
              <a:gd name="T24" fmla="*/ 8 w 32"/>
              <a:gd name="T25" fmla="*/ 2 h 146"/>
              <a:gd name="T26" fmla="*/ 12 w 32"/>
              <a:gd name="T27" fmla="*/ 0 h 146"/>
              <a:gd name="T28" fmla="*/ 17 w 32"/>
              <a:gd name="T29" fmla="*/ 0 h 146"/>
              <a:gd name="T30" fmla="*/ 23 w 32"/>
              <a:gd name="T31" fmla="*/ 0 h 146"/>
              <a:gd name="T32" fmla="*/ 29 w 32"/>
              <a:gd name="T33" fmla="*/ 4 h 146"/>
              <a:gd name="T34" fmla="*/ 32 w 32"/>
              <a:gd name="T35" fmla="*/ 9 h 146"/>
              <a:gd name="T36" fmla="*/ 32 w 32"/>
              <a:gd name="T37" fmla="*/ 17 h 146"/>
              <a:gd name="T38" fmla="*/ 32 w 32"/>
              <a:gd name="T39" fmla="*/ 21 h 146"/>
              <a:gd name="T40" fmla="*/ 32 w 32"/>
              <a:gd name="T41" fmla="*/ 28 h 146"/>
              <a:gd name="T42" fmla="*/ 31 w 32"/>
              <a:gd name="T43" fmla="*/ 36 h 146"/>
              <a:gd name="T44" fmla="*/ 29 w 32"/>
              <a:gd name="T45" fmla="*/ 45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7 w 32"/>
              <a:gd name="T53" fmla="*/ 112 h 146"/>
              <a:gd name="T54" fmla="*/ 23 w 32"/>
              <a:gd name="T55" fmla="*/ 114 h 146"/>
              <a:gd name="T56" fmla="*/ 29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5 h 146"/>
              <a:gd name="T64" fmla="*/ 29 w 32"/>
              <a:gd name="T65" fmla="*/ 140 h 146"/>
              <a:gd name="T66" fmla="*/ 23 w 32"/>
              <a:gd name="T67" fmla="*/ 144 h 146"/>
              <a:gd name="T68" fmla="*/ 17 w 32"/>
              <a:gd name="T69" fmla="*/ 146 h 146"/>
              <a:gd name="T70" fmla="*/ 10 w 32"/>
              <a:gd name="T71" fmla="*/ 144 h 146"/>
              <a:gd name="T72" fmla="*/ 4 w 32"/>
              <a:gd name="T73" fmla="*/ 140 h 146"/>
              <a:gd name="T74" fmla="*/ 0 w 32"/>
              <a:gd name="T75" fmla="*/ 135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10 w 32"/>
              <a:gd name="T83" fmla="*/ 114 h 146"/>
              <a:gd name="T84" fmla="*/ 17 w 32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0" y="68"/>
                </a:lnTo>
                <a:lnTo>
                  <a:pt x="4" y="45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9"/>
                </a:lnTo>
                <a:lnTo>
                  <a:pt x="32" y="17"/>
                </a:lnTo>
                <a:lnTo>
                  <a:pt x="32" y="21"/>
                </a:lnTo>
                <a:lnTo>
                  <a:pt x="32" y="28"/>
                </a:lnTo>
                <a:lnTo>
                  <a:pt x="31" y="36"/>
                </a:lnTo>
                <a:lnTo>
                  <a:pt x="29" y="45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5"/>
                </a:lnTo>
                <a:lnTo>
                  <a:pt x="29" y="140"/>
                </a:lnTo>
                <a:lnTo>
                  <a:pt x="23" y="144"/>
                </a:lnTo>
                <a:lnTo>
                  <a:pt x="17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5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8" name="Line 263"/>
          <p:cNvSpPr>
            <a:spLocks noChangeShapeType="1"/>
          </p:cNvSpPr>
          <p:nvPr/>
        </p:nvSpPr>
        <p:spPr bwMode="auto">
          <a:xfrm flipH="1" flipV="1">
            <a:off x="2947988" y="4778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59" name="Freeform 264"/>
          <p:cNvSpPr>
            <a:spLocks/>
          </p:cNvSpPr>
          <p:nvPr/>
        </p:nvSpPr>
        <p:spPr bwMode="auto">
          <a:xfrm>
            <a:off x="2935288" y="4752975"/>
            <a:ext cx="12700" cy="25400"/>
          </a:xfrm>
          <a:custGeom>
            <a:avLst/>
            <a:gdLst>
              <a:gd name="T0" fmla="*/ 15 w 15"/>
              <a:gd name="T1" fmla="*/ 32 h 32"/>
              <a:gd name="T2" fmla="*/ 0 w 15"/>
              <a:gd name="T3" fmla="*/ 0 h 32"/>
              <a:gd name="T4" fmla="*/ 0 w 15"/>
              <a:gd name="T5" fmla="*/ 0 h 32"/>
              <a:gd name="T6" fmla="*/ 0 60000 65536"/>
              <a:gd name="T7" fmla="*/ 0 60000 65536"/>
              <a:gd name="T8" fmla="*/ 0 60000 65536"/>
              <a:gd name="T9" fmla="*/ 0 w 15"/>
              <a:gd name="T10" fmla="*/ 0 h 32"/>
              <a:gd name="T11" fmla="*/ 15 w 15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2">
                <a:moveTo>
                  <a:pt x="15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0" name="Line 265"/>
          <p:cNvSpPr>
            <a:spLocks noChangeShapeType="1"/>
          </p:cNvSpPr>
          <p:nvPr/>
        </p:nvSpPr>
        <p:spPr bwMode="auto">
          <a:xfrm flipH="1" flipV="1">
            <a:off x="2919413" y="4730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1" name="Freeform 266"/>
          <p:cNvSpPr>
            <a:spLocks/>
          </p:cNvSpPr>
          <p:nvPr/>
        </p:nvSpPr>
        <p:spPr bwMode="auto">
          <a:xfrm>
            <a:off x="2876550" y="4705350"/>
            <a:ext cx="42863" cy="25400"/>
          </a:xfrm>
          <a:custGeom>
            <a:avLst/>
            <a:gdLst>
              <a:gd name="T0" fmla="*/ 54 w 54"/>
              <a:gd name="T1" fmla="*/ 32 h 32"/>
              <a:gd name="T2" fmla="*/ 25 w 54"/>
              <a:gd name="T3" fmla="*/ 11 h 32"/>
              <a:gd name="T4" fmla="*/ 0 w 54"/>
              <a:gd name="T5" fmla="*/ 0 h 32"/>
              <a:gd name="T6" fmla="*/ 0 60000 65536"/>
              <a:gd name="T7" fmla="*/ 0 60000 65536"/>
              <a:gd name="T8" fmla="*/ 0 60000 65536"/>
              <a:gd name="T9" fmla="*/ 0 w 54"/>
              <a:gd name="T10" fmla="*/ 0 h 32"/>
              <a:gd name="T11" fmla="*/ 54 w 5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2">
                <a:moveTo>
                  <a:pt x="54" y="32"/>
                </a:moveTo>
                <a:lnTo>
                  <a:pt x="25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2" name="Line 267"/>
          <p:cNvSpPr>
            <a:spLocks noChangeShapeType="1"/>
          </p:cNvSpPr>
          <p:nvPr/>
        </p:nvSpPr>
        <p:spPr bwMode="auto">
          <a:xfrm flipH="1" flipV="1">
            <a:off x="2841625" y="469900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3" name="Freeform 268"/>
          <p:cNvSpPr>
            <a:spLocks/>
          </p:cNvSpPr>
          <p:nvPr/>
        </p:nvSpPr>
        <p:spPr bwMode="auto">
          <a:xfrm>
            <a:off x="2803525" y="4699000"/>
            <a:ext cx="38100" cy="7938"/>
          </a:xfrm>
          <a:custGeom>
            <a:avLst/>
            <a:gdLst>
              <a:gd name="T0" fmla="*/ 50 w 50"/>
              <a:gd name="T1" fmla="*/ 0 h 10"/>
              <a:gd name="T2" fmla="*/ 12 w 50"/>
              <a:gd name="T3" fmla="*/ 4 h 10"/>
              <a:gd name="T4" fmla="*/ 0 w 50"/>
              <a:gd name="T5" fmla="*/ 10 h 10"/>
              <a:gd name="T6" fmla="*/ 0 60000 65536"/>
              <a:gd name="T7" fmla="*/ 0 60000 65536"/>
              <a:gd name="T8" fmla="*/ 0 60000 65536"/>
              <a:gd name="T9" fmla="*/ 0 w 50"/>
              <a:gd name="T10" fmla="*/ 0 h 10"/>
              <a:gd name="T11" fmla="*/ 50 w 5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0">
                <a:moveTo>
                  <a:pt x="50" y="0"/>
                </a:moveTo>
                <a:lnTo>
                  <a:pt x="12" y="4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4" name="Line 269"/>
          <p:cNvSpPr>
            <a:spLocks noChangeShapeType="1"/>
          </p:cNvSpPr>
          <p:nvPr/>
        </p:nvSpPr>
        <p:spPr bwMode="auto">
          <a:xfrm flipH="1">
            <a:off x="2763838" y="4714875"/>
            <a:ext cx="2063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5" name="Freeform 270"/>
          <p:cNvSpPr>
            <a:spLocks/>
          </p:cNvSpPr>
          <p:nvPr/>
        </p:nvSpPr>
        <p:spPr bwMode="auto">
          <a:xfrm>
            <a:off x="2746375" y="4730750"/>
            <a:ext cx="17463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9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6" name="Line 271"/>
          <p:cNvSpPr>
            <a:spLocks noChangeShapeType="1"/>
          </p:cNvSpPr>
          <p:nvPr/>
        </p:nvSpPr>
        <p:spPr bwMode="auto">
          <a:xfrm flipH="1">
            <a:off x="2736850" y="47752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7" name="Freeform 272"/>
          <p:cNvSpPr>
            <a:spLocks/>
          </p:cNvSpPr>
          <p:nvPr/>
        </p:nvSpPr>
        <p:spPr bwMode="auto">
          <a:xfrm>
            <a:off x="2732088" y="4778375"/>
            <a:ext cx="4762" cy="52388"/>
          </a:xfrm>
          <a:custGeom>
            <a:avLst/>
            <a:gdLst>
              <a:gd name="T0" fmla="*/ 6 w 6"/>
              <a:gd name="T1" fmla="*/ 0 h 64"/>
              <a:gd name="T2" fmla="*/ 0 w 6"/>
              <a:gd name="T3" fmla="*/ 36 h 64"/>
              <a:gd name="T4" fmla="*/ 4 w 6"/>
              <a:gd name="T5" fmla="*/ 64 h 64"/>
              <a:gd name="T6" fmla="*/ 0 60000 65536"/>
              <a:gd name="T7" fmla="*/ 0 60000 65536"/>
              <a:gd name="T8" fmla="*/ 0 60000 65536"/>
              <a:gd name="T9" fmla="*/ 0 w 6"/>
              <a:gd name="T10" fmla="*/ 0 h 64"/>
              <a:gd name="T11" fmla="*/ 6 w 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4">
                <a:moveTo>
                  <a:pt x="6" y="0"/>
                </a:moveTo>
                <a:lnTo>
                  <a:pt x="0" y="36"/>
                </a:lnTo>
                <a:lnTo>
                  <a:pt x="4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8" name="Line 273"/>
          <p:cNvSpPr>
            <a:spLocks noChangeShapeType="1"/>
          </p:cNvSpPr>
          <p:nvPr/>
        </p:nvSpPr>
        <p:spPr bwMode="auto">
          <a:xfrm>
            <a:off x="2741613" y="4848225"/>
            <a:ext cx="635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69" name="Freeform 274"/>
          <p:cNvSpPr>
            <a:spLocks/>
          </p:cNvSpPr>
          <p:nvPr/>
        </p:nvSpPr>
        <p:spPr bwMode="auto">
          <a:xfrm>
            <a:off x="2747963" y="4864100"/>
            <a:ext cx="28575" cy="30163"/>
          </a:xfrm>
          <a:custGeom>
            <a:avLst/>
            <a:gdLst>
              <a:gd name="T0" fmla="*/ 0 w 36"/>
              <a:gd name="T1" fmla="*/ 0 h 38"/>
              <a:gd name="T2" fmla="*/ 21 w 36"/>
              <a:gd name="T3" fmla="*/ 29 h 38"/>
              <a:gd name="T4" fmla="*/ 36 w 36"/>
              <a:gd name="T5" fmla="*/ 38 h 38"/>
              <a:gd name="T6" fmla="*/ 0 60000 65536"/>
              <a:gd name="T7" fmla="*/ 0 60000 65536"/>
              <a:gd name="T8" fmla="*/ 0 60000 65536"/>
              <a:gd name="T9" fmla="*/ 0 w 36"/>
              <a:gd name="T10" fmla="*/ 0 h 38"/>
              <a:gd name="T11" fmla="*/ 36 w 36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38">
                <a:moveTo>
                  <a:pt x="0" y="0"/>
                </a:moveTo>
                <a:lnTo>
                  <a:pt x="21" y="29"/>
                </a:lnTo>
                <a:lnTo>
                  <a:pt x="36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0" name="Line 275"/>
          <p:cNvSpPr>
            <a:spLocks noChangeShapeType="1"/>
          </p:cNvSpPr>
          <p:nvPr/>
        </p:nvSpPr>
        <p:spPr bwMode="auto">
          <a:xfrm>
            <a:off x="2790825" y="490378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1" name="Freeform 276"/>
          <p:cNvSpPr>
            <a:spLocks/>
          </p:cNvSpPr>
          <p:nvPr/>
        </p:nvSpPr>
        <p:spPr bwMode="auto">
          <a:xfrm>
            <a:off x="2811463" y="4913313"/>
            <a:ext cx="34925" cy="4762"/>
          </a:xfrm>
          <a:custGeom>
            <a:avLst/>
            <a:gdLst>
              <a:gd name="T0" fmla="*/ 0 w 43"/>
              <a:gd name="T1" fmla="*/ 0 h 6"/>
              <a:gd name="T2" fmla="*/ 38 w 43"/>
              <a:gd name="T3" fmla="*/ 6 h 6"/>
              <a:gd name="T4" fmla="*/ 43 w 43"/>
              <a:gd name="T5" fmla="*/ 4 h 6"/>
              <a:gd name="T6" fmla="*/ 0 60000 65536"/>
              <a:gd name="T7" fmla="*/ 0 60000 65536"/>
              <a:gd name="T8" fmla="*/ 0 60000 65536"/>
              <a:gd name="T9" fmla="*/ 0 w 43"/>
              <a:gd name="T10" fmla="*/ 0 h 6"/>
              <a:gd name="T11" fmla="*/ 43 w 4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6">
                <a:moveTo>
                  <a:pt x="0" y="0"/>
                </a:moveTo>
                <a:lnTo>
                  <a:pt x="38" y="6"/>
                </a:lnTo>
                <a:lnTo>
                  <a:pt x="43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2" name="Line 277"/>
          <p:cNvSpPr>
            <a:spLocks noChangeShapeType="1"/>
          </p:cNvSpPr>
          <p:nvPr/>
        </p:nvSpPr>
        <p:spPr bwMode="auto">
          <a:xfrm flipV="1">
            <a:off x="2867025" y="49133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3" name="Freeform 278"/>
          <p:cNvSpPr>
            <a:spLocks/>
          </p:cNvSpPr>
          <p:nvPr/>
        </p:nvSpPr>
        <p:spPr bwMode="auto">
          <a:xfrm>
            <a:off x="2870200" y="4887913"/>
            <a:ext cx="46038" cy="25400"/>
          </a:xfrm>
          <a:custGeom>
            <a:avLst/>
            <a:gdLst>
              <a:gd name="T0" fmla="*/ 0 w 57"/>
              <a:gd name="T1" fmla="*/ 32 h 32"/>
              <a:gd name="T2" fmla="*/ 32 w 57"/>
              <a:gd name="T3" fmla="*/ 19 h 32"/>
              <a:gd name="T4" fmla="*/ 57 w 57"/>
              <a:gd name="T5" fmla="*/ 0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32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4" name="Line 279"/>
          <p:cNvSpPr>
            <a:spLocks noChangeShapeType="1"/>
          </p:cNvSpPr>
          <p:nvPr/>
        </p:nvSpPr>
        <p:spPr bwMode="auto">
          <a:xfrm flipV="1">
            <a:off x="2928938" y="486410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5" name="Freeform 280"/>
          <p:cNvSpPr>
            <a:spLocks/>
          </p:cNvSpPr>
          <p:nvPr/>
        </p:nvSpPr>
        <p:spPr bwMode="auto">
          <a:xfrm>
            <a:off x="2935288" y="4819650"/>
            <a:ext cx="14287" cy="44450"/>
          </a:xfrm>
          <a:custGeom>
            <a:avLst/>
            <a:gdLst>
              <a:gd name="T0" fmla="*/ 0 w 17"/>
              <a:gd name="T1" fmla="*/ 55 h 55"/>
              <a:gd name="T2" fmla="*/ 15 w 17"/>
              <a:gd name="T3" fmla="*/ 23 h 55"/>
              <a:gd name="T4" fmla="*/ 17 w 17"/>
              <a:gd name="T5" fmla="*/ 0 h 55"/>
              <a:gd name="T6" fmla="*/ 0 60000 65536"/>
              <a:gd name="T7" fmla="*/ 0 60000 65536"/>
              <a:gd name="T8" fmla="*/ 0 60000 65536"/>
              <a:gd name="T9" fmla="*/ 0 w 17"/>
              <a:gd name="T10" fmla="*/ 0 h 55"/>
              <a:gd name="T11" fmla="*/ 17 w 1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5">
                <a:moveTo>
                  <a:pt x="0" y="55"/>
                </a:moveTo>
                <a:lnTo>
                  <a:pt x="15" y="23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6" name="Line 281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7" name="Line 282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8" name="Line 283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79" name="Line 284"/>
          <p:cNvSpPr>
            <a:spLocks noChangeShapeType="1"/>
          </p:cNvSpPr>
          <p:nvPr/>
        </p:nvSpPr>
        <p:spPr bwMode="auto">
          <a:xfrm>
            <a:off x="2824163" y="4908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0" name="Line 285"/>
          <p:cNvSpPr>
            <a:spLocks noChangeShapeType="1"/>
          </p:cNvSpPr>
          <p:nvPr/>
        </p:nvSpPr>
        <p:spPr bwMode="auto">
          <a:xfrm>
            <a:off x="2824163" y="4910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1" name="Line 286"/>
          <p:cNvSpPr>
            <a:spLocks noChangeShapeType="1"/>
          </p:cNvSpPr>
          <p:nvPr/>
        </p:nvSpPr>
        <p:spPr bwMode="auto">
          <a:xfrm>
            <a:off x="2824163" y="4913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2" name="Line 287"/>
          <p:cNvSpPr>
            <a:spLocks noChangeShapeType="1"/>
          </p:cNvSpPr>
          <p:nvPr/>
        </p:nvSpPr>
        <p:spPr bwMode="auto">
          <a:xfrm>
            <a:off x="2824163" y="49180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3" name="Line 288"/>
          <p:cNvSpPr>
            <a:spLocks noChangeShapeType="1"/>
          </p:cNvSpPr>
          <p:nvPr/>
        </p:nvSpPr>
        <p:spPr bwMode="auto">
          <a:xfrm>
            <a:off x="2825750" y="4924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4" name="Freeform 289"/>
          <p:cNvSpPr>
            <a:spLocks/>
          </p:cNvSpPr>
          <p:nvPr/>
        </p:nvSpPr>
        <p:spPr bwMode="auto">
          <a:xfrm>
            <a:off x="2825750" y="4930775"/>
            <a:ext cx="3175" cy="33338"/>
          </a:xfrm>
          <a:custGeom>
            <a:avLst/>
            <a:gdLst>
              <a:gd name="T0" fmla="*/ 0 w 4"/>
              <a:gd name="T1" fmla="*/ 0 h 41"/>
              <a:gd name="T2" fmla="*/ 4 w 4"/>
              <a:gd name="T3" fmla="*/ 28 h 41"/>
              <a:gd name="T4" fmla="*/ 4 w 4"/>
              <a:gd name="T5" fmla="*/ 41 h 41"/>
              <a:gd name="T6" fmla="*/ 0 60000 65536"/>
              <a:gd name="T7" fmla="*/ 0 60000 65536"/>
              <a:gd name="T8" fmla="*/ 0 60000 65536"/>
              <a:gd name="T9" fmla="*/ 0 w 4"/>
              <a:gd name="T10" fmla="*/ 0 h 41"/>
              <a:gd name="T11" fmla="*/ 4 w 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1">
                <a:moveTo>
                  <a:pt x="0" y="0"/>
                </a:moveTo>
                <a:lnTo>
                  <a:pt x="4" y="28"/>
                </a:lnTo>
                <a:lnTo>
                  <a:pt x="4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5" name="Freeform 290"/>
          <p:cNvSpPr>
            <a:spLocks/>
          </p:cNvSpPr>
          <p:nvPr/>
        </p:nvSpPr>
        <p:spPr bwMode="auto">
          <a:xfrm>
            <a:off x="2832100" y="4984750"/>
            <a:ext cx="6350" cy="57150"/>
          </a:xfrm>
          <a:custGeom>
            <a:avLst/>
            <a:gdLst>
              <a:gd name="T0" fmla="*/ 0 w 7"/>
              <a:gd name="T1" fmla="*/ 0 h 72"/>
              <a:gd name="T2" fmla="*/ 3 w 7"/>
              <a:gd name="T3" fmla="*/ 38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3" y="38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6" name="Line 291"/>
          <p:cNvSpPr>
            <a:spLocks noChangeShapeType="1"/>
          </p:cNvSpPr>
          <p:nvPr/>
        </p:nvSpPr>
        <p:spPr bwMode="auto">
          <a:xfrm>
            <a:off x="2840038" y="50593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7" name="Freeform 292"/>
          <p:cNvSpPr>
            <a:spLocks/>
          </p:cNvSpPr>
          <p:nvPr/>
        </p:nvSpPr>
        <p:spPr bwMode="auto">
          <a:xfrm>
            <a:off x="2843213" y="5080000"/>
            <a:ext cx="4762" cy="36513"/>
          </a:xfrm>
          <a:custGeom>
            <a:avLst/>
            <a:gdLst>
              <a:gd name="T0" fmla="*/ 0 w 5"/>
              <a:gd name="T1" fmla="*/ 0 h 45"/>
              <a:gd name="T2" fmla="*/ 3 w 5"/>
              <a:gd name="T3" fmla="*/ 38 h 45"/>
              <a:gd name="T4" fmla="*/ 5 w 5"/>
              <a:gd name="T5" fmla="*/ 45 h 45"/>
              <a:gd name="T6" fmla="*/ 0 60000 65536"/>
              <a:gd name="T7" fmla="*/ 0 60000 65536"/>
              <a:gd name="T8" fmla="*/ 0 60000 65536"/>
              <a:gd name="T9" fmla="*/ 0 w 5"/>
              <a:gd name="T10" fmla="*/ 0 h 45"/>
              <a:gd name="T11" fmla="*/ 5 w 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5">
                <a:moveTo>
                  <a:pt x="0" y="0"/>
                </a:moveTo>
                <a:lnTo>
                  <a:pt x="3" y="38"/>
                </a:lnTo>
                <a:lnTo>
                  <a:pt x="5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8" name="Line 293"/>
          <p:cNvSpPr>
            <a:spLocks noChangeShapeType="1"/>
          </p:cNvSpPr>
          <p:nvPr/>
        </p:nvSpPr>
        <p:spPr bwMode="auto">
          <a:xfrm>
            <a:off x="2851150" y="51355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89" name="Line 294"/>
          <p:cNvSpPr>
            <a:spLocks noChangeShapeType="1"/>
          </p:cNvSpPr>
          <p:nvPr/>
        </p:nvSpPr>
        <p:spPr bwMode="auto">
          <a:xfrm>
            <a:off x="2851150" y="5135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0" name="Line 295"/>
          <p:cNvSpPr>
            <a:spLocks noChangeShapeType="1"/>
          </p:cNvSpPr>
          <p:nvPr/>
        </p:nvSpPr>
        <p:spPr bwMode="auto">
          <a:xfrm>
            <a:off x="2854325" y="5156200"/>
            <a:ext cx="1588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1" name="Line 296"/>
          <p:cNvSpPr>
            <a:spLocks noChangeShapeType="1"/>
          </p:cNvSpPr>
          <p:nvPr/>
        </p:nvSpPr>
        <p:spPr bwMode="auto">
          <a:xfrm>
            <a:off x="2855913" y="5164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2" name="Line 297"/>
          <p:cNvSpPr>
            <a:spLocks noChangeShapeType="1"/>
          </p:cNvSpPr>
          <p:nvPr/>
        </p:nvSpPr>
        <p:spPr bwMode="auto">
          <a:xfrm>
            <a:off x="2855913" y="5167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3" name="Line 298"/>
          <p:cNvSpPr>
            <a:spLocks noChangeShapeType="1"/>
          </p:cNvSpPr>
          <p:nvPr/>
        </p:nvSpPr>
        <p:spPr bwMode="auto">
          <a:xfrm>
            <a:off x="2857500" y="51720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4" name="Line 299"/>
          <p:cNvSpPr>
            <a:spLocks noChangeShapeType="1"/>
          </p:cNvSpPr>
          <p:nvPr/>
        </p:nvSpPr>
        <p:spPr bwMode="auto">
          <a:xfrm>
            <a:off x="2857500" y="51736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5" name="Line 300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6" name="Line 301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7" name="Freeform 302"/>
          <p:cNvSpPr>
            <a:spLocks noEditPoints="1"/>
          </p:cNvSpPr>
          <p:nvPr/>
        </p:nvSpPr>
        <p:spPr bwMode="auto">
          <a:xfrm>
            <a:off x="2790825" y="4778375"/>
            <a:ext cx="53975" cy="82550"/>
          </a:xfrm>
          <a:custGeom>
            <a:avLst/>
            <a:gdLst>
              <a:gd name="T0" fmla="*/ 59 w 69"/>
              <a:gd name="T1" fmla="*/ 87 h 102"/>
              <a:gd name="T2" fmla="*/ 59 w 69"/>
              <a:gd name="T3" fmla="*/ 97 h 102"/>
              <a:gd name="T4" fmla="*/ 63 w 69"/>
              <a:gd name="T5" fmla="*/ 99 h 102"/>
              <a:gd name="T6" fmla="*/ 69 w 69"/>
              <a:gd name="T7" fmla="*/ 101 h 102"/>
              <a:gd name="T8" fmla="*/ 36 w 69"/>
              <a:gd name="T9" fmla="*/ 102 h 102"/>
              <a:gd name="T10" fmla="*/ 38 w 69"/>
              <a:gd name="T11" fmla="*/ 101 h 102"/>
              <a:gd name="T12" fmla="*/ 44 w 69"/>
              <a:gd name="T13" fmla="*/ 99 h 102"/>
              <a:gd name="T14" fmla="*/ 46 w 69"/>
              <a:gd name="T15" fmla="*/ 97 h 102"/>
              <a:gd name="T16" fmla="*/ 46 w 69"/>
              <a:gd name="T17" fmla="*/ 87 h 102"/>
              <a:gd name="T18" fmla="*/ 40 w 69"/>
              <a:gd name="T19" fmla="*/ 64 h 102"/>
              <a:gd name="T20" fmla="*/ 31 w 69"/>
              <a:gd name="T21" fmla="*/ 70 h 102"/>
              <a:gd name="T22" fmla="*/ 19 w 69"/>
              <a:gd name="T23" fmla="*/ 70 h 102"/>
              <a:gd name="T24" fmla="*/ 8 w 69"/>
              <a:gd name="T25" fmla="*/ 63 h 102"/>
              <a:gd name="T26" fmla="*/ 0 w 69"/>
              <a:gd name="T27" fmla="*/ 47 h 102"/>
              <a:gd name="T28" fmla="*/ 0 w 69"/>
              <a:gd name="T29" fmla="*/ 28 h 102"/>
              <a:gd name="T30" fmla="*/ 10 w 69"/>
              <a:gd name="T31" fmla="*/ 11 h 102"/>
              <a:gd name="T32" fmla="*/ 25 w 69"/>
              <a:gd name="T33" fmla="*/ 2 h 102"/>
              <a:gd name="T34" fmla="*/ 38 w 69"/>
              <a:gd name="T35" fmla="*/ 0 h 102"/>
              <a:gd name="T36" fmla="*/ 46 w 69"/>
              <a:gd name="T37" fmla="*/ 4 h 102"/>
              <a:gd name="T38" fmla="*/ 52 w 69"/>
              <a:gd name="T39" fmla="*/ 2 h 102"/>
              <a:gd name="T40" fmla="*/ 59 w 69"/>
              <a:gd name="T41" fmla="*/ 0 h 102"/>
              <a:gd name="T42" fmla="*/ 46 w 69"/>
              <a:gd name="T43" fmla="*/ 21 h 102"/>
              <a:gd name="T44" fmla="*/ 46 w 69"/>
              <a:gd name="T45" fmla="*/ 13 h 102"/>
              <a:gd name="T46" fmla="*/ 40 w 69"/>
              <a:gd name="T47" fmla="*/ 8 h 102"/>
              <a:gd name="T48" fmla="*/ 33 w 69"/>
              <a:gd name="T49" fmla="*/ 6 h 102"/>
              <a:gd name="T50" fmla="*/ 21 w 69"/>
              <a:gd name="T51" fmla="*/ 8 h 102"/>
              <a:gd name="T52" fmla="*/ 15 w 69"/>
              <a:gd name="T53" fmla="*/ 17 h 102"/>
              <a:gd name="T54" fmla="*/ 12 w 69"/>
              <a:gd name="T55" fmla="*/ 32 h 102"/>
              <a:gd name="T56" fmla="*/ 15 w 69"/>
              <a:gd name="T57" fmla="*/ 47 h 102"/>
              <a:gd name="T58" fmla="*/ 23 w 69"/>
              <a:gd name="T59" fmla="*/ 57 h 102"/>
              <a:gd name="T60" fmla="*/ 33 w 69"/>
              <a:gd name="T61" fmla="*/ 61 h 102"/>
              <a:gd name="T62" fmla="*/ 40 w 69"/>
              <a:gd name="T63" fmla="*/ 59 h 102"/>
              <a:gd name="T64" fmla="*/ 46 w 69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02"/>
              <a:gd name="T101" fmla="*/ 69 w 69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02">
                <a:moveTo>
                  <a:pt x="59" y="0"/>
                </a:moveTo>
                <a:lnTo>
                  <a:pt x="59" y="87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3" y="99"/>
                </a:lnTo>
                <a:lnTo>
                  <a:pt x="65" y="101"/>
                </a:lnTo>
                <a:lnTo>
                  <a:pt x="69" y="101"/>
                </a:lnTo>
                <a:lnTo>
                  <a:pt x="69" y="102"/>
                </a:lnTo>
                <a:lnTo>
                  <a:pt x="36" y="102"/>
                </a:lnTo>
                <a:lnTo>
                  <a:pt x="36" y="101"/>
                </a:lnTo>
                <a:lnTo>
                  <a:pt x="38" y="101"/>
                </a:lnTo>
                <a:lnTo>
                  <a:pt x="42" y="101"/>
                </a:lnTo>
                <a:lnTo>
                  <a:pt x="44" y="99"/>
                </a:lnTo>
                <a:lnTo>
                  <a:pt x="46" y="99"/>
                </a:lnTo>
                <a:lnTo>
                  <a:pt x="46" y="97"/>
                </a:lnTo>
                <a:lnTo>
                  <a:pt x="46" y="93"/>
                </a:lnTo>
                <a:lnTo>
                  <a:pt x="46" y="87"/>
                </a:lnTo>
                <a:lnTo>
                  <a:pt x="46" y="57"/>
                </a:lnTo>
                <a:lnTo>
                  <a:pt x="40" y="64"/>
                </a:lnTo>
                <a:lnTo>
                  <a:pt x="34" y="68"/>
                </a:lnTo>
                <a:lnTo>
                  <a:pt x="31" y="70"/>
                </a:lnTo>
                <a:lnTo>
                  <a:pt x="25" y="70"/>
                </a:lnTo>
                <a:lnTo>
                  <a:pt x="19" y="70"/>
                </a:lnTo>
                <a:lnTo>
                  <a:pt x="12" y="66"/>
                </a:lnTo>
                <a:lnTo>
                  <a:pt x="8" y="63"/>
                </a:lnTo>
                <a:lnTo>
                  <a:pt x="2" y="55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10" y="11"/>
                </a:lnTo>
                <a:lnTo>
                  <a:pt x="17" y="6"/>
                </a:lnTo>
                <a:lnTo>
                  <a:pt x="25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6" y="4"/>
                </a:lnTo>
                <a:lnTo>
                  <a:pt x="48" y="6"/>
                </a:lnTo>
                <a:lnTo>
                  <a:pt x="52" y="2"/>
                </a:lnTo>
                <a:lnTo>
                  <a:pt x="57" y="0"/>
                </a:lnTo>
                <a:lnTo>
                  <a:pt x="59" y="0"/>
                </a:lnTo>
                <a:close/>
                <a:moveTo>
                  <a:pt x="46" y="51"/>
                </a:moveTo>
                <a:lnTo>
                  <a:pt x="46" y="21"/>
                </a:lnTo>
                <a:lnTo>
                  <a:pt x="46" y="17"/>
                </a:lnTo>
                <a:lnTo>
                  <a:pt x="46" y="13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3" y="6"/>
                </a:lnTo>
                <a:lnTo>
                  <a:pt x="27" y="6"/>
                </a:lnTo>
                <a:lnTo>
                  <a:pt x="21" y="8"/>
                </a:lnTo>
                <a:lnTo>
                  <a:pt x="17" y="11"/>
                </a:lnTo>
                <a:lnTo>
                  <a:pt x="15" y="17"/>
                </a:lnTo>
                <a:lnTo>
                  <a:pt x="14" y="25"/>
                </a:lnTo>
                <a:lnTo>
                  <a:pt x="12" y="32"/>
                </a:lnTo>
                <a:lnTo>
                  <a:pt x="14" y="42"/>
                </a:lnTo>
                <a:lnTo>
                  <a:pt x="15" y="47"/>
                </a:lnTo>
                <a:lnTo>
                  <a:pt x="17" y="53"/>
                </a:lnTo>
                <a:lnTo>
                  <a:pt x="23" y="57"/>
                </a:lnTo>
                <a:lnTo>
                  <a:pt x="27" y="59"/>
                </a:lnTo>
                <a:lnTo>
                  <a:pt x="33" y="61"/>
                </a:lnTo>
                <a:lnTo>
                  <a:pt x="36" y="59"/>
                </a:lnTo>
                <a:lnTo>
                  <a:pt x="40" y="59"/>
                </a:lnTo>
                <a:lnTo>
                  <a:pt x="44" y="55"/>
                </a:lnTo>
                <a:lnTo>
                  <a:pt x="4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8" name="Freeform 303"/>
          <p:cNvSpPr>
            <a:spLocks/>
          </p:cNvSpPr>
          <p:nvPr/>
        </p:nvSpPr>
        <p:spPr bwMode="auto">
          <a:xfrm>
            <a:off x="2851150" y="4829175"/>
            <a:ext cx="34925" cy="65088"/>
          </a:xfrm>
          <a:custGeom>
            <a:avLst/>
            <a:gdLst>
              <a:gd name="T0" fmla="*/ 4 w 44"/>
              <a:gd name="T1" fmla="*/ 9 h 81"/>
              <a:gd name="T2" fmla="*/ 15 w 44"/>
              <a:gd name="T3" fmla="*/ 1 h 81"/>
              <a:gd name="T4" fmla="*/ 29 w 44"/>
              <a:gd name="T5" fmla="*/ 0 h 81"/>
              <a:gd name="T6" fmla="*/ 36 w 44"/>
              <a:gd name="T7" fmla="*/ 5 h 81"/>
              <a:gd name="T8" fmla="*/ 40 w 44"/>
              <a:gd name="T9" fmla="*/ 17 h 81"/>
              <a:gd name="T10" fmla="*/ 36 w 44"/>
              <a:gd name="T11" fmla="*/ 28 h 81"/>
              <a:gd name="T12" fmla="*/ 36 w 44"/>
              <a:gd name="T13" fmla="*/ 38 h 81"/>
              <a:gd name="T14" fmla="*/ 44 w 44"/>
              <a:gd name="T15" fmla="*/ 47 h 81"/>
              <a:gd name="T16" fmla="*/ 44 w 44"/>
              <a:gd name="T17" fmla="*/ 60 h 81"/>
              <a:gd name="T18" fmla="*/ 38 w 44"/>
              <a:gd name="T19" fmla="*/ 72 h 81"/>
              <a:gd name="T20" fmla="*/ 27 w 44"/>
              <a:gd name="T21" fmla="*/ 79 h 81"/>
              <a:gd name="T22" fmla="*/ 13 w 44"/>
              <a:gd name="T23" fmla="*/ 81 h 81"/>
              <a:gd name="T24" fmla="*/ 2 w 44"/>
              <a:gd name="T25" fmla="*/ 79 h 81"/>
              <a:gd name="T26" fmla="*/ 0 w 44"/>
              <a:gd name="T27" fmla="*/ 76 h 81"/>
              <a:gd name="T28" fmla="*/ 0 w 44"/>
              <a:gd name="T29" fmla="*/ 74 h 81"/>
              <a:gd name="T30" fmla="*/ 4 w 44"/>
              <a:gd name="T31" fmla="*/ 72 h 81"/>
              <a:gd name="T32" fmla="*/ 8 w 44"/>
              <a:gd name="T33" fmla="*/ 72 h 81"/>
              <a:gd name="T34" fmla="*/ 12 w 44"/>
              <a:gd name="T35" fmla="*/ 74 h 81"/>
              <a:gd name="T36" fmla="*/ 15 w 44"/>
              <a:gd name="T37" fmla="*/ 76 h 81"/>
              <a:gd name="T38" fmla="*/ 21 w 44"/>
              <a:gd name="T39" fmla="*/ 77 h 81"/>
              <a:gd name="T40" fmla="*/ 31 w 44"/>
              <a:gd name="T41" fmla="*/ 72 h 81"/>
              <a:gd name="T42" fmla="*/ 36 w 44"/>
              <a:gd name="T43" fmla="*/ 60 h 81"/>
              <a:gd name="T44" fmla="*/ 34 w 44"/>
              <a:gd name="T45" fmla="*/ 53 h 81"/>
              <a:gd name="T46" fmla="*/ 31 w 44"/>
              <a:gd name="T47" fmla="*/ 47 h 81"/>
              <a:gd name="T48" fmla="*/ 23 w 44"/>
              <a:gd name="T49" fmla="*/ 43 h 81"/>
              <a:gd name="T50" fmla="*/ 15 w 44"/>
              <a:gd name="T51" fmla="*/ 41 h 81"/>
              <a:gd name="T52" fmla="*/ 13 w 44"/>
              <a:gd name="T53" fmla="*/ 39 h 81"/>
              <a:gd name="T54" fmla="*/ 23 w 44"/>
              <a:gd name="T55" fmla="*/ 36 h 81"/>
              <a:gd name="T56" fmla="*/ 29 w 44"/>
              <a:gd name="T57" fmla="*/ 30 h 81"/>
              <a:gd name="T58" fmla="*/ 32 w 44"/>
              <a:gd name="T59" fmla="*/ 20 h 81"/>
              <a:gd name="T60" fmla="*/ 29 w 44"/>
              <a:gd name="T61" fmla="*/ 11 h 81"/>
              <a:gd name="T62" fmla="*/ 17 w 44"/>
              <a:gd name="T63" fmla="*/ 7 h 81"/>
              <a:gd name="T64" fmla="*/ 8 w 44"/>
              <a:gd name="T65" fmla="*/ 11 h 81"/>
              <a:gd name="T66" fmla="*/ 0 w 44"/>
              <a:gd name="T67" fmla="*/ 17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"/>
              <a:gd name="T103" fmla="*/ 0 h 81"/>
              <a:gd name="T104" fmla="*/ 44 w 44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" h="81">
                <a:moveTo>
                  <a:pt x="0" y="17"/>
                </a:moveTo>
                <a:lnTo>
                  <a:pt x="4" y="9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lnTo>
                  <a:pt x="29" y="0"/>
                </a:lnTo>
                <a:lnTo>
                  <a:pt x="32" y="3"/>
                </a:lnTo>
                <a:lnTo>
                  <a:pt x="36" y="5"/>
                </a:lnTo>
                <a:lnTo>
                  <a:pt x="40" y="11"/>
                </a:lnTo>
                <a:lnTo>
                  <a:pt x="40" y="17"/>
                </a:lnTo>
                <a:lnTo>
                  <a:pt x="40" y="22"/>
                </a:lnTo>
                <a:lnTo>
                  <a:pt x="36" y="28"/>
                </a:lnTo>
                <a:lnTo>
                  <a:pt x="29" y="34"/>
                </a:lnTo>
                <a:lnTo>
                  <a:pt x="36" y="38"/>
                </a:lnTo>
                <a:lnTo>
                  <a:pt x="40" y="41"/>
                </a:lnTo>
                <a:lnTo>
                  <a:pt x="44" y="47"/>
                </a:lnTo>
                <a:lnTo>
                  <a:pt x="44" y="55"/>
                </a:lnTo>
                <a:lnTo>
                  <a:pt x="44" y="60"/>
                </a:lnTo>
                <a:lnTo>
                  <a:pt x="42" y="66"/>
                </a:lnTo>
                <a:lnTo>
                  <a:pt x="38" y="72"/>
                </a:lnTo>
                <a:lnTo>
                  <a:pt x="32" y="76"/>
                </a:lnTo>
                <a:lnTo>
                  <a:pt x="27" y="79"/>
                </a:lnTo>
                <a:lnTo>
                  <a:pt x="21" y="81"/>
                </a:lnTo>
                <a:lnTo>
                  <a:pt x="13" y="81"/>
                </a:lnTo>
                <a:lnTo>
                  <a:pt x="6" y="81"/>
                </a:lnTo>
                <a:lnTo>
                  <a:pt x="2" y="79"/>
                </a:lnTo>
                <a:lnTo>
                  <a:pt x="0" y="77"/>
                </a:lnTo>
                <a:lnTo>
                  <a:pt x="0" y="76"/>
                </a:lnTo>
                <a:lnTo>
                  <a:pt x="0" y="74"/>
                </a:lnTo>
                <a:lnTo>
                  <a:pt x="2" y="72"/>
                </a:lnTo>
                <a:lnTo>
                  <a:pt x="4" y="72"/>
                </a:lnTo>
                <a:lnTo>
                  <a:pt x="6" y="72"/>
                </a:lnTo>
                <a:lnTo>
                  <a:pt x="8" y="72"/>
                </a:lnTo>
                <a:lnTo>
                  <a:pt x="8" y="74"/>
                </a:lnTo>
                <a:lnTo>
                  <a:pt x="12" y="74"/>
                </a:lnTo>
                <a:lnTo>
                  <a:pt x="13" y="76"/>
                </a:lnTo>
                <a:lnTo>
                  <a:pt x="15" y="76"/>
                </a:lnTo>
                <a:lnTo>
                  <a:pt x="19" y="77"/>
                </a:lnTo>
                <a:lnTo>
                  <a:pt x="21" y="77"/>
                </a:lnTo>
                <a:lnTo>
                  <a:pt x="27" y="76"/>
                </a:lnTo>
                <a:lnTo>
                  <a:pt x="31" y="72"/>
                </a:lnTo>
                <a:lnTo>
                  <a:pt x="34" y="68"/>
                </a:lnTo>
                <a:lnTo>
                  <a:pt x="36" y="60"/>
                </a:lnTo>
                <a:lnTo>
                  <a:pt x="34" y="57"/>
                </a:lnTo>
                <a:lnTo>
                  <a:pt x="34" y="53"/>
                </a:lnTo>
                <a:lnTo>
                  <a:pt x="32" y="49"/>
                </a:lnTo>
                <a:lnTo>
                  <a:pt x="31" y="47"/>
                </a:lnTo>
                <a:lnTo>
                  <a:pt x="27" y="45"/>
                </a:lnTo>
                <a:lnTo>
                  <a:pt x="23" y="43"/>
                </a:lnTo>
                <a:lnTo>
                  <a:pt x="19" y="41"/>
                </a:lnTo>
                <a:lnTo>
                  <a:pt x="15" y="41"/>
                </a:lnTo>
                <a:lnTo>
                  <a:pt x="13" y="41"/>
                </a:lnTo>
                <a:lnTo>
                  <a:pt x="13" y="39"/>
                </a:lnTo>
                <a:lnTo>
                  <a:pt x="17" y="38"/>
                </a:lnTo>
                <a:lnTo>
                  <a:pt x="23" y="36"/>
                </a:lnTo>
                <a:lnTo>
                  <a:pt x="27" y="34"/>
                </a:lnTo>
                <a:lnTo>
                  <a:pt x="29" y="30"/>
                </a:lnTo>
                <a:lnTo>
                  <a:pt x="31" y="26"/>
                </a:lnTo>
                <a:lnTo>
                  <a:pt x="32" y="20"/>
                </a:lnTo>
                <a:lnTo>
                  <a:pt x="31" y="15"/>
                </a:lnTo>
                <a:lnTo>
                  <a:pt x="29" y="11"/>
                </a:lnTo>
                <a:lnTo>
                  <a:pt x="23" y="7"/>
                </a:lnTo>
                <a:lnTo>
                  <a:pt x="17" y="7"/>
                </a:lnTo>
                <a:lnTo>
                  <a:pt x="12" y="9"/>
                </a:lnTo>
                <a:lnTo>
                  <a:pt x="8" y="11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699" name="Line 304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0" name="Line 305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1" name="Line 306"/>
          <p:cNvSpPr>
            <a:spLocks noChangeShapeType="1"/>
          </p:cNvSpPr>
          <p:nvPr/>
        </p:nvSpPr>
        <p:spPr bwMode="auto">
          <a:xfrm flipV="1">
            <a:off x="2863850" y="517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2" name="Line 307"/>
          <p:cNvSpPr>
            <a:spLocks noChangeShapeType="1"/>
          </p:cNvSpPr>
          <p:nvPr/>
        </p:nvSpPr>
        <p:spPr bwMode="auto">
          <a:xfrm flipV="1">
            <a:off x="2865438" y="5168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3" name="Line 308"/>
          <p:cNvSpPr>
            <a:spLocks noChangeShapeType="1"/>
          </p:cNvSpPr>
          <p:nvPr/>
        </p:nvSpPr>
        <p:spPr bwMode="auto">
          <a:xfrm flipV="1">
            <a:off x="2868613" y="5160963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4" name="Freeform 309"/>
          <p:cNvSpPr>
            <a:spLocks/>
          </p:cNvSpPr>
          <p:nvPr/>
        </p:nvSpPr>
        <p:spPr bwMode="auto">
          <a:xfrm>
            <a:off x="2876550" y="5133975"/>
            <a:ext cx="19050" cy="26988"/>
          </a:xfrm>
          <a:custGeom>
            <a:avLst/>
            <a:gdLst>
              <a:gd name="T0" fmla="*/ 0 w 23"/>
              <a:gd name="T1" fmla="*/ 34 h 34"/>
              <a:gd name="T2" fmla="*/ 14 w 23"/>
              <a:gd name="T3" fmla="*/ 15 h 34"/>
              <a:gd name="T4" fmla="*/ 23 w 23"/>
              <a:gd name="T5" fmla="*/ 0 h 34"/>
              <a:gd name="T6" fmla="*/ 0 60000 65536"/>
              <a:gd name="T7" fmla="*/ 0 60000 65536"/>
              <a:gd name="T8" fmla="*/ 0 60000 65536"/>
              <a:gd name="T9" fmla="*/ 0 w 23"/>
              <a:gd name="T10" fmla="*/ 0 h 34"/>
              <a:gd name="T11" fmla="*/ 23 w 2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4">
                <a:moveTo>
                  <a:pt x="0" y="34"/>
                </a:moveTo>
                <a:lnTo>
                  <a:pt x="14" y="15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5" name="Line 310"/>
          <p:cNvSpPr>
            <a:spLocks noChangeShapeType="1"/>
          </p:cNvSpPr>
          <p:nvPr/>
        </p:nvSpPr>
        <p:spPr bwMode="auto">
          <a:xfrm flipV="1">
            <a:off x="2906713" y="51069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6" name="Freeform 311"/>
          <p:cNvSpPr>
            <a:spLocks/>
          </p:cNvSpPr>
          <p:nvPr/>
        </p:nvSpPr>
        <p:spPr bwMode="auto">
          <a:xfrm>
            <a:off x="2914650" y="5075238"/>
            <a:ext cx="30163" cy="31750"/>
          </a:xfrm>
          <a:custGeom>
            <a:avLst/>
            <a:gdLst>
              <a:gd name="T0" fmla="*/ 0 w 38"/>
              <a:gd name="T1" fmla="*/ 42 h 42"/>
              <a:gd name="T2" fmla="*/ 23 w 38"/>
              <a:gd name="T3" fmla="*/ 15 h 42"/>
              <a:gd name="T4" fmla="*/ 38 w 38"/>
              <a:gd name="T5" fmla="*/ 0 h 42"/>
              <a:gd name="T6" fmla="*/ 0 60000 65536"/>
              <a:gd name="T7" fmla="*/ 0 60000 65536"/>
              <a:gd name="T8" fmla="*/ 0 60000 65536"/>
              <a:gd name="T9" fmla="*/ 0 w 38"/>
              <a:gd name="T10" fmla="*/ 0 h 42"/>
              <a:gd name="T11" fmla="*/ 38 w 3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2">
                <a:moveTo>
                  <a:pt x="0" y="42"/>
                </a:moveTo>
                <a:lnTo>
                  <a:pt x="23" y="1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7" name="Line 312"/>
          <p:cNvSpPr>
            <a:spLocks noChangeShapeType="1"/>
          </p:cNvSpPr>
          <p:nvPr/>
        </p:nvSpPr>
        <p:spPr bwMode="auto">
          <a:xfrm flipV="1">
            <a:off x="2959100" y="5053013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8" name="Freeform 313"/>
          <p:cNvSpPr>
            <a:spLocks/>
          </p:cNvSpPr>
          <p:nvPr/>
        </p:nvSpPr>
        <p:spPr bwMode="auto">
          <a:xfrm>
            <a:off x="2971800" y="5040313"/>
            <a:ext cx="39688" cy="12700"/>
          </a:xfrm>
          <a:custGeom>
            <a:avLst/>
            <a:gdLst>
              <a:gd name="T0" fmla="*/ 0 w 49"/>
              <a:gd name="T1" fmla="*/ 17 h 17"/>
              <a:gd name="T2" fmla="*/ 27 w 49"/>
              <a:gd name="T3" fmla="*/ 4 h 17"/>
              <a:gd name="T4" fmla="*/ 49 w 49"/>
              <a:gd name="T5" fmla="*/ 0 h 17"/>
              <a:gd name="T6" fmla="*/ 0 60000 65536"/>
              <a:gd name="T7" fmla="*/ 0 60000 65536"/>
              <a:gd name="T8" fmla="*/ 0 60000 65536"/>
              <a:gd name="T9" fmla="*/ 0 w 49"/>
              <a:gd name="T10" fmla="*/ 0 h 17"/>
              <a:gd name="T11" fmla="*/ 49 w 49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7">
                <a:moveTo>
                  <a:pt x="0" y="17"/>
                </a:moveTo>
                <a:lnTo>
                  <a:pt x="27" y="4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09" name="Line 314"/>
          <p:cNvSpPr>
            <a:spLocks noChangeShapeType="1"/>
          </p:cNvSpPr>
          <p:nvPr/>
        </p:nvSpPr>
        <p:spPr bwMode="auto">
          <a:xfrm>
            <a:off x="3028950" y="50450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0" name="Line 315"/>
          <p:cNvSpPr>
            <a:spLocks noChangeShapeType="1"/>
          </p:cNvSpPr>
          <p:nvPr/>
        </p:nvSpPr>
        <p:spPr bwMode="auto">
          <a:xfrm>
            <a:off x="3035300" y="5045075"/>
            <a:ext cx="2063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1" name="Freeform 316"/>
          <p:cNvSpPr>
            <a:spLocks/>
          </p:cNvSpPr>
          <p:nvPr/>
        </p:nvSpPr>
        <p:spPr bwMode="auto">
          <a:xfrm>
            <a:off x="3055938" y="5057775"/>
            <a:ext cx="20637" cy="19050"/>
          </a:xfrm>
          <a:custGeom>
            <a:avLst/>
            <a:gdLst>
              <a:gd name="T0" fmla="*/ 0 w 25"/>
              <a:gd name="T1" fmla="*/ 0 h 25"/>
              <a:gd name="T2" fmla="*/ 25 w 25"/>
              <a:gd name="T3" fmla="*/ 23 h 25"/>
              <a:gd name="T4" fmla="*/ 25 w 25"/>
              <a:gd name="T5" fmla="*/ 25 h 25"/>
              <a:gd name="T6" fmla="*/ 0 60000 65536"/>
              <a:gd name="T7" fmla="*/ 0 60000 65536"/>
              <a:gd name="T8" fmla="*/ 0 60000 65536"/>
              <a:gd name="T9" fmla="*/ 0 w 25"/>
              <a:gd name="T10" fmla="*/ 0 h 25"/>
              <a:gd name="T11" fmla="*/ 25 w 2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5">
                <a:moveTo>
                  <a:pt x="0" y="0"/>
                </a:moveTo>
                <a:lnTo>
                  <a:pt x="25" y="23"/>
                </a:lnTo>
                <a:lnTo>
                  <a:pt x="25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2" name="Line 317"/>
          <p:cNvSpPr>
            <a:spLocks noChangeShapeType="1"/>
          </p:cNvSpPr>
          <p:nvPr/>
        </p:nvSpPr>
        <p:spPr bwMode="auto">
          <a:xfrm>
            <a:off x="3087688" y="5092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3" name="Freeform 318"/>
          <p:cNvSpPr>
            <a:spLocks/>
          </p:cNvSpPr>
          <p:nvPr/>
        </p:nvSpPr>
        <p:spPr bwMode="auto">
          <a:xfrm>
            <a:off x="3094038" y="5097463"/>
            <a:ext cx="28575" cy="41275"/>
          </a:xfrm>
          <a:custGeom>
            <a:avLst/>
            <a:gdLst>
              <a:gd name="T0" fmla="*/ 0 w 36"/>
              <a:gd name="T1" fmla="*/ 0 h 54"/>
              <a:gd name="T2" fmla="*/ 21 w 36"/>
              <a:gd name="T3" fmla="*/ 29 h 54"/>
              <a:gd name="T4" fmla="*/ 36 w 36"/>
              <a:gd name="T5" fmla="*/ 54 h 54"/>
              <a:gd name="T6" fmla="*/ 0 60000 65536"/>
              <a:gd name="T7" fmla="*/ 0 60000 65536"/>
              <a:gd name="T8" fmla="*/ 0 60000 65536"/>
              <a:gd name="T9" fmla="*/ 0 w 36"/>
              <a:gd name="T10" fmla="*/ 0 h 54"/>
              <a:gd name="T11" fmla="*/ 36 w 3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54">
                <a:moveTo>
                  <a:pt x="0" y="0"/>
                </a:moveTo>
                <a:lnTo>
                  <a:pt x="21" y="29"/>
                </a:lnTo>
                <a:lnTo>
                  <a:pt x="36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4" name="Line 319"/>
          <p:cNvSpPr>
            <a:spLocks noChangeShapeType="1"/>
          </p:cNvSpPr>
          <p:nvPr/>
        </p:nvSpPr>
        <p:spPr bwMode="auto">
          <a:xfrm>
            <a:off x="3132138" y="51546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5" name="Line 320"/>
          <p:cNvSpPr>
            <a:spLocks noChangeShapeType="1"/>
          </p:cNvSpPr>
          <p:nvPr/>
        </p:nvSpPr>
        <p:spPr bwMode="auto">
          <a:xfrm>
            <a:off x="3136900" y="5160963"/>
            <a:ext cx="79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6" name="Line 321"/>
          <p:cNvSpPr>
            <a:spLocks noChangeShapeType="1"/>
          </p:cNvSpPr>
          <p:nvPr/>
        </p:nvSpPr>
        <p:spPr bwMode="auto">
          <a:xfrm>
            <a:off x="3144838" y="5176838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7" name="Line 322"/>
          <p:cNvSpPr>
            <a:spLocks noChangeShapeType="1"/>
          </p:cNvSpPr>
          <p:nvPr/>
        </p:nvSpPr>
        <p:spPr bwMode="auto">
          <a:xfrm>
            <a:off x="3152775" y="5189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8" name="Line 323"/>
          <p:cNvSpPr>
            <a:spLocks noChangeShapeType="1"/>
          </p:cNvSpPr>
          <p:nvPr/>
        </p:nvSpPr>
        <p:spPr bwMode="auto">
          <a:xfrm>
            <a:off x="3157538" y="51943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19" name="Line 324"/>
          <p:cNvSpPr>
            <a:spLocks noChangeShapeType="1"/>
          </p:cNvSpPr>
          <p:nvPr/>
        </p:nvSpPr>
        <p:spPr bwMode="auto">
          <a:xfrm>
            <a:off x="3159125" y="51974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0" name="Line 325"/>
          <p:cNvSpPr>
            <a:spLocks noChangeShapeType="1"/>
          </p:cNvSpPr>
          <p:nvPr/>
        </p:nvSpPr>
        <p:spPr bwMode="auto">
          <a:xfrm>
            <a:off x="3160713" y="51990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1" name="Freeform 326"/>
          <p:cNvSpPr>
            <a:spLocks/>
          </p:cNvSpPr>
          <p:nvPr/>
        </p:nvSpPr>
        <p:spPr bwMode="auto">
          <a:xfrm>
            <a:off x="3144838" y="5153025"/>
            <a:ext cx="15875" cy="46038"/>
          </a:xfrm>
          <a:custGeom>
            <a:avLst/>
            <a:gdLst>
              <a:gd name="T0" fmla="*/ 0 w 19"/>
              <a:gd name="T1" fmla="*/ 0 h 59"/>
              <a:gd name="T2" fmla="*/ 19 w 19"/>
              <a:gd name="T3" fmla="*/ 59 h 59"/>
              <a:gd name="T4" fmla="*/ 12 w 19"/>
              <a:gd name="T5" fmla="*/ 51 h 59"/>
              <a:gd name="T6" fmla="*/ 0 60000 65536"/>
              <a:gd name="T7" fmla="*/ 0 60000 65536"/>
              <a:gd name="T8" fmla="*/ 0 60000 65536"/>
              <a:gd name="T9" fmla="*/ 0 w 19"/>
              <a:gd name="T10" fmla="*/ 0 h 59"/>
              <a:gd name="T11" fmla="*/ 19 w 19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9">
                <a:moveTo>
                  <a:pt x="0" y="0"/>
                </a:moveTo>
                <a:lnTo>
                  <a:pt x="19" y="59"/>
                </a:lnTo>
                <a:lnTo>
                  <a:pt x="12" y="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2" name="Line 327"/>
          <p:cNvSpPr>
            <a:spLocks noChangeShapeType="1"/>
          </p:cNvSpPr>
          <p:nvPr/>
        </p:nvSpPr>
        <p:spPr bwMode="auto">
          <a:xfrm flipH="1" flipV="1">
            <a:off x="3124200" y="5164138"/>
            <a:ext cx="158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3" name="Line 328"/>
          <p:cNvSpPr>
            <a:spLocks noChangeShapeType="1"/>
          </p:cNvSpPr>
          <p:nvPr/>
        </p:nvSpPr>
        <p:spPr bwMode="auto">
          <a:xfrm flipV="1">
            <a:off x="2943225" y="4992688"/>
            <a:ext cx="139700" cy="106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4" name="Line 329"/>
          <p:cNvSpPr>
            <a:spLocks noChangeShapeType="1"/>
          </p:cNvSpPr>
          <p:nvPr/>
        </p:nvSpPr>
        <p:spPr bwMode="auto">
          <a:xfrm>
            <a:off x="2954338" y="4992688"/>
            <a:ext cx="128587" cy="115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5" name="Line 330"/>
          <p:cNvSpPr>
            <a:spLocks noChangeShapeType="1"/>
          </p:cNvSpPr>
          <p:nvPr/>
        </p:nvSpPr>
        <p:spPr bwMode="auto">
          <a:xfrm>
            <a:off x="4778375" y="51546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6" name="Line 331"/>
          <p:cNvSpPr>
            <a:spLocks noChangeShapeType="1"/>
          </p:cNvSpPr>
          <p:nvPr/>
        </p:nvSpPr>
        <p:spPr bwMode="auto">
          <a:xfrm>
            <a:off x="4757738" y="53625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7" name="Line 332"/>
          <p:cNvSpPr>
            <a:spLocks noChangeShapeType="1"/>
          </p:cNvSpPr>
          <p:nvPr/>
        </p:nvSpPr>
        <p:spPr bwMode="auto">
          <a:xfrm>
            <a:off x="5002213" y="5146675"/>
            <a:ext cx="1587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8" name="Line 333"/>
          <p:cNvSpPr>
            <a:spLocks noChangeShapeType="1"/>
          </p:cNvSpPr>
          <p:nvPr/>
        </p:nvSpPr>
        <p:spPr bwMode="auto">
          <a:xfrm>
            <a:off x="5292725" y="5146675"/>
            <a:ext cx="1588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29" name="Line 334"/>
          <p:cNvSpPr>
            <a:spLocks noChangeShapeType="1"/>
          </p:cNvSpPr>
          <p:nvPr/>
        </p:nvSpPr>
        <p:spPr bwMode="auto">
          <a:xfrm>
            <a:off x="5575300" y="5146675"/>
            <a:ext cx="1588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0" name="Line 335"/>
          <p:cNvSpPr>
            <a:spLocks noChangeShapeType="1"/>
          </p:cNvSpPr>
          <p:nvPr/>
        </p:nvSpPr>
        <p:spPr bwMode="auto">
          <a:xfrm>
            <a:off x="5865813" y="5146675"/>
            <a:ext cx="1587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1" name="Line 336"/>
          <p:cNvSpPr>
            <a:spLocks noChangeShapeType="1"/>
          </p:cNvSpPr>
          <p:nvPr/>
        </p:nvSpPr>
        <p:spPr bwMode="auto">
          <a:xfrm>
            <a:off x="6162675" y="5157788"/>
            <a:ext cx="1588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2" name="Line 337"/>
          <p:cNvSpPr>
            <a:spLocks noChangeShapeType="1"/>
          </p:cNvSpPr>
          <p:nvPr/>
        </p:nvSpPr>
        <p:spPr bwMode="auto">
          <a:xfrm>
            <a:off x="6453188" y="5157788"/>
            <a:ext cx="1587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3" name="Line 338"/>
          <p:cNvSpPr>
            <a:spLocks noChangeShapeType="1"/>
          </p:cNvSpPr>
          <p:nvPr/>
        </p:nvSpPr>
        <p:spPr bwMode="auto">
          <a:xfrm>
            <a:off x="6735763" y="5157788"/>
            <a:ext cx="1587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4" name="Line 339"/>
          <p:cNvSpPr>
            <a:spLocks noChangeShapeType="1"/>
          </p:cNvSpPr>
          <p:nvPr/>
        </p:nvSpPr>
        <p:spPr bwMode="auto">
          <a:xfrm>
            <a:off x="7026275" y="5157788"/>
            <a:ext cx="1588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5" name="Freeform 340"/>
          <p:cNvSpPr>
            <a:spLocks noEditPoints="1"/>
          </p:cNvSpPr>
          <p:nvPr/>
        </p:nvSpPr>
        <p:spPr bwMode="auto">
          <a:xfrm>
            <a:off x="5114925" y="5232400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2 h 145"/>
              <a:gd name="T6" fmla="*/ 55 w 103"/>
              <a:gd name="T7" fmla="*/ 46 h 145"/>
              <a:gd name="T8" fmla="*/ 65 w 103"/>
              <a:gd name="T9" fmla="*/ 46 h 145"/>
              <a:gd name="T10" fmla="*/ 74 w 103"/>
              <a:gd name="T11" fmla="*/ 48 h 145"/>
              <a:gd name="T12" fmla="*/ 84 w 103"/>
              <a:gd name="T13" fmla="*/ 52 h 145"/>
              <a:gd name="T14" fmla="*/ 90 w 103"/>
              <a:gd name="T15" fmla="*/ 55 h 145"/>
              <a:gd name="T16" fmla="*/ 93 w 103"/>
              <a:gd name="T17" fmla="*/ 61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99 w 103"/>
              <a:gd name="T29" fmla="*/ 110 h 145"/>
              <a:gd name="T30" fmla="*/ 97 w 103"/>
              <a:gd name="T31" fmla="*/ 120 h 145"/>
              <a:gd name="T32" fmla="*/ 91 w 103"/>
              <a:gd name="T33" fmla="*/ 128 h 145"/>
              <a:gd name="T34" fmla="*/ 86 w 103"/>
              <a:gd name="T35" fmla="*/ 133 h 145"/>
              <a:gd name="T36" fmla="*/ 80 w 103"/>
              <a:gd name="T37" fmla="*/ 139 h 145"/>
              <a:gd name="T38" fmla="*/ 72 w 103"/>
              <a:gd name="T39" fmla="*/ 143 h 145"/>
              <a:gd name="T40" fmla="*/ 65 w 103"/>
              <a:gd name="T41" fmla="*/ 145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41 h 145"/>
              <a:gd name="T50" fmla="*/ 29 w 103"/>
              <a:gd name="T51" fmla="*/ 137 h 145"/>
              <a:gd name="T52" fmla="*/ 14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6 h 145"/>
              <a:gd name="T60" fmla="*/ 10 w 103"/>
              <a:gd name="T61" fmla="*/ 12 h 145"/>
              <a:gd name="T62" fmla="*/ 8 w 103"/>
              <a:gd name="T63" fmla="*/ 10 h 145"/>
              <a:gd name="T64" fmla="*/ 6 w 103"/>
              <a:gd name="T65" fmla="*/ 8 h 145"/>
              <a:gd name="T66" fmla="*/ 4 w 103"/>
              <a:gd name="T67" fmla="*/ 6 h 145"/>
              <a:gd name="T68" fmla="*/ 0 w 103"/>
              <a:gd name="T69" fmla="*/ 6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7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2 h 145"/>
              <a:gd name="T82" fmla="*/ 38 w 103"/>
              <a:gd name="T83" fmla="*/ 126 h 145"/>
              <a:gd name="T84" fmla="*/ 40 w 103"/>
              <a:gd name="T85" fmla="*/ 131 h 145"/>
              <a:gd name="T86" fmla="*/ 44 w 103"/>
              <a:gd name="T87" fmla="*/ 135 h 145"/>
              <a:gd name="T88" fmla="*/ 50 w 103"/>
              <a:gd name="T89" fmla="*/ 137 h 145"/>
              <a:gd name="T90" fmla="*/ 55 w 103"/>
              <a:gd name="T91" fmla="*/ 139 h 145"/>
              <a:gd name="T92" fmla="*/ 61 w 103"/>
              <a:gd name="T93" fmla="*/ 137 h 145"/>
              <a:gd name="T94" fmla="*/ 65 w 103"/>
              <a:gd name="T95" fmla="*/ 135 h 145"/>
              <a:gd name="T96" fmla="*/ 69 w 103"/>
              <a:gd name="T97" fmla="*/ 131 h 145"/>
              <a:gd name="T98" fmla="*/ 71 w 103"/>
              <a:gd name="T99" fmla="*/ 124 h 145"/>
              <a:gd name="T100" fmla="*/ 72 w 103"/>
              <a:gd name="T101" fmla="*/ 112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4 h 145"/>
              <a:gd name="T108" fmla="*/ 71 w 103"/>
              <a:gd name="T109" fmla="*/ 67 h 145"/>
              <a:gd name="T110" fmla="*/ 69 w 103"/>
              <a:gd name="T111" fmla="*/ 63 h 145"/>
              <a:gd name="T112" fmla="*/ 65 w 103"/>
              <a:gd name="T113" fmla="*/ 59 h 145"/>
              <a:gd name="T114" fmla="*/ 61 w 103"/>
              <a:gd name="T115" fmla="*/ 57 h 145"/>
              <a:gd name="T116" fmla="*/ 57 w 103"/>
              <a:gd name="T117" fmla="*/ 57 h 145"/>
              <a:gd name="T118" fmla="*/ 50 w 103"/>
              <a:gd name="T119" fmla="*/ 57 h 145"/>
              <a:gd name="T120" fmla="*/ 44 w 103"/>
              <a:gd name="T121" fmla="*/ 61 h 145"/>
              <a:gd name="T122" fmla="*/ 38 w 103"/>
              <a:gd name="T123" fmla="*/ 67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2"/>
                </a:lnTo>
                <a:lnTo>
                  <a:pt x="55" y="46"/>
                </a:lnTo>
                <a:lnTo>
                  <a:pt x="65" y="46"/>
                </a:lnTo>
                <a:lnTo>
                  <a:pt x="74" y="48"/>
                </a:lnTo>
                <a:lnTo>
                  <a:pt x="84" y="52"/>
                </a:lnTo>
                <a:lnTo>
                  <a:pt x="90" y="55"/>
                </a:lnTo>
                <a:lnTo>
                  <a:pt x="93" y="61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99" y="110"/>
                </a:lnTo>
                <a:lnTo>
                  <a:pt x="97" y="120"/>
                </a:lnTo>
                <a:lnTo>
                  <a:pt x="91" y="128"/>
                </a:lnTo>
                <a:lnTo>
                  <a:pt x="86" y="133"/>
                </a:lnTo>
                <a:lnTo>
                  <a:pt x="80" y="139"/>
                </a:lnTo>
                <a:lnTo>
                  <a:pt x="72" y="143"/>
                </a:lnTo>
                <a:lnTo>
                  <a:pt x="65" y="145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41"/>
                </a:lnTo>
                <a:lnTo>
                  <a:pt x="29" y="137"/>
                </a:lnTo>
                <a:lnTo>
                  <a:pt x="14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8"/>
                </a:lnTo>
                <a:lnTo>
                  <a:pt x="4" y="6"/>
                </a:lnTo>
                <a:lnTo>
                  <a:pt x="0" y="6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7"/>
                </a:moveTo>
                <a:lnTo>
                  <a:pt x="38" y="109"/>
                </a:lnTo>
                <a:lnTo>
                  <a:pt x="38" y="116"/>
                </a:lnTo>
                <a:lnTo>
                  <a:pt x="38" y="122"/>
                </a:lnTo>
                <a:lnTo>
                  <a:pt x="38" y="126"/>
                </a:lnTo>
                <a:lnTo>
                  <a:pt x="40" y="131"/>
                </a:lnTo>
                <a:lnTo>
                  <a:pt x="44" y="135"/>
                </a:lnTo>
                <a:lnTo>
                  <a:pt x="50" y="137"/>
                </a:lnTo>
                <a:lnTo>
                  <a:pt x="55" y="139"/>
                </a:lnTo>
                <a:lnTo>
                  <a:pt x="61" y="137"/>
                </a:lnTo>
                <a:lnTo>
                  <a:pt x="65" y="135"/>
                </a:lnTo>
                <a:lnTo>
                  <a:pt x="69" y="131"/>
                </a:lnTo>
                <a:lnTo>
                  <a:pt x="71" y="124"/>
                </a:lnTo>
                <a:lnTo>
                  <a:pt x="72" y="112"/>
                </a:lnTo>
                <a:lnTo>
                  <a:pt x="74" y="91"/>
                </a:lnTo>
                <a:lnTo>
                  <a:pt x="74" y="82"/>
                </a:lnTo>
                <a:lnTo>
                  <a:pt x="72" y="74"/>
                </a:lnTo>
                <a:lnTo>
                  <a:pt x="71" y="67"/>
                </a:lnTo>
                <a:lnTo>
                  <a:pt x="69" y="63"/>
                </a:lnTo>
                <a:lnTo>
                  <a:pt x="65" y="59"/>
                </a:lnTo>
                <a:lnTo>
                  <a:pt x="61" y="57"/>
                </a:lnTo>
                <a:lnTo>
                  <a:pt x="57" y="57"/>
                </a:lnTo>
                <a:lnTo>
                  <a:pt x="50" y="57"/>
                </a:lnTo>
                <a:lnTo>
                  <a:pt x="44" y="61"/>
                </a:lnTo>
                <a:lnTo>
                  <a:pt x="38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6" name="Freeform 341"/>
          <p:cNvSpPr>
            <a:spLocks/>
          </p:cNvSpPr>
          <p:nvPr/>
        </p:nvSpPr>
        <p:spPr bwMode="auto">
          <a:xfrm>
            <a:off x="4740275" y="5153025"/>
            <a:ext cx="65088" cy="206375"/>
          </a:xfrm>
          <a:custGeom>
            <a:avLst/>
            <a:gdLst>
              <a:gd name="T0" fmla="*/ 56 w 82"/>
              <a:gd name="T1" fmla="*/ 0 h 260"/>
              <a:gd name="T2" fmla="*/ 56 w 82"/>
              <a:gd name="T3" fmla="*/ 0 h 260"/>
              <a:gd name="T4" fmla="*/ 56 w 82"/>
              <a:gd name="T5" fmla="*/ 0 h 260"/>
              <a:gd name="T6" fmla="*/ 54 w 82"/>
              <a:gd name="T7" fmla="*/ 2 h 260"/>
              <a:gd name="T8" fmla="*/ 54 w 82"/>
              <a:gd name="T9" fmla="*/ 4 h 260"/>
              <a:gd name="T10" fmla="*/ 52 w 82"/>
              <a:gd name="T11" fmla="*/ 9 h 260"/>
              <a:gd name="T12" fmla="*/ 46 w 82"/>
              <a:gd name="T13" fmla="*/ 23 h 260"/>
              <a:gd name="T14" fmla="*/ 44 w 82"/>
              <a:gd name="T15" fmla="*/ 38 h 260"/>
              <a:gd name="T16" fmla="*/ 48 w 82"/>
              <a:gd name="T17" fmla="*/ 55 h 260"/>
              <a:gd name="T18" fmla="*/ 56 w 82"/>
              <a:gd name="T19" fmla="*/ 64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7 h 260"/>
              <a:gd name="T26" fmla="*/ 80 w 82"/>
              <a:gd name="T27" fmla="*/ 93 h 260"/>
              <a:gd name="T28" fmla="*/ 73 w 82"/>
              <a:gd name="T29" fmla="*/ 98 h 260"/>
              <a:gd name="T30" fmla="*/ 61 w 82"/>
              <a:gd name="T31" fmla="*/ 104 h 260"/>
              <a:gd name="T32" fmla="*/ 46 w 82"/>
              <a:gd name="T33" fmla="*/ 108 h 260"/>
              <a:gd name="T34" fmla="*/ 31 w 82"/>
              <a:gd name="T35" fmla="*/ 114 h 260"/>
              <a:gd name="T36" fmla="*/ 16 w 82"/>
              <a:gd name="T37" fmla="*/ 119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7 w 82"/>
              <a:gd name="T49" fmla="*/ 140 h 260"/>
              <a:gd name="T50" fmla="*/ 52 w 82"/>
              <a:gd name="T51" fmla="*/ 142 h 260"/>
              <a:gd name="T52" fmla="*/ 61 w 82"/>
              <a:gd name="T53" fmla="*/ 142 h 260"/>
              <a:gd name="T54" fmla="*/ 69 w 82"/>
              <a:gd name="T55" fmla="*/ 144 h 260"/>
              <a:gd name="T56" fmla="*/ 71 w 82"/>
              <a:gd name="T57" fmla="*/ 148 h 260"/>
              <a:gd name="T58" fmla="*/ 73 w 82"/>
              <a:gd name="T59" fmla="*/ 152 h 260"/>
              <a:gd name="T60" fmla="*/ 73 w 82"/>
              <a:gd name="T61" fmla="*/ 157 h 260"/>
              <a:gd name="T62" fmla="*/ 71 w 82"/>
              <a:gd name="T63" fmla="*/ 163 h 260"/>
              <a:gd name="T64" fmla="*/ 67 w 82"/>
              <a:gd name="T65" fmla="*/ 171 h 260"/>
              <a:gd name="T66" fmla="*/ 56 w 82"/>
              <a:gd name="T67" fmla="*/ 190 h 260"/>
              <a:gd name="T68" fmla="*/ 42 w 82"/>
              <a:gd name="T69" fmla="*/ 207 h 260"/>
              <a:gd name="T70" fmla="*/ 40 w 82"/>
              <a:gd name="T71" fmla="*/ 210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8 w 82"/>
              <a:gd name="T81" fmla="*/ 222 h 260"/>
              <a:gd name="T82" fmla="*/ 52 w 82"/>
              <a:gd name="T83" fmla="*/ 222 h 260"/>
              <a:gd name="T84" fmla="*/ 56 w 82"/>
              <a:gd name="T85" fmla="*/ 222 h 260"/>
              <a:gd name="T86" fmla="*/ 61 w 82"/>
              <a:gd name="T87" fmla="*/ 222 h 260"/>
              <a:gd name="T88" fmla="*/ 67 w 82"/>
              <a:gd name="T89" fmla="*/ 220 h 260"/>
              <a:gd name="T90" fmla="*/ 71 w 82"/>
              <a:gd name="T91" fmla="*/ 220 h 260"/>
              <a:gd name="T92" fmla="*/ 75 w 82"/>
              <a:gd name="T93" fmla="*/ 220 h 260"/>
              <a:gd name="T94" fmla="*/ 76 w 82"/>
              <a:gd name="T95" fmla="*/ 220 h 260"/>
              <a:gd name="T96" fmla="*/ 78 w 82"/>
              <a:gd name="T97" fmla="*/ 222 h 260"/>
              <a:gd name="T98" fmla="*/ 76 w 82"/>
              <a:gd name="T99" fmla="*/ 224 h 260"/>
              <a:gd name="T100" fmla="*/ 75 w 82"/>
              <a:gd name="T101" fmla="*/ 228 h 260"/>
              <a:gd name="T102" fmla="*/ 71 w 82"/>
              <a:gd name="T103" fmla="*/ 231 h 260"/>
              <a:gd name="T104" fmla="*/ 67 w 82"/>
              <a:gd name="T105" fmla="*/ 235 h 260"/>
              <a:gd name="T106" fmla="*/ 61 w 82"/>
              <a:gd name="T107" fmla="*/ 239 h 260"/>
              <a:gd name="T108" fmla="*/ 56 w 82"/>
              <a:gd name="T109" fmla="*/ 245 h 260"/>
              <a:gd name="T110" fmla="*/ 52 w 82"/>
              <a:gd name="T111" fmla="*/ 248 h 260"/>
              <a:gd name="T112" fmla="*/ 48 w 82"/>
              <a:gd name="T113" fmla="*/ 250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7 w 82"/>
              <a:gd name="T121" fmla="*/ 258 h 260"/>
              <a:gd name="T122" fmla="*/ 37 w 82"/>
              <a:gd name="T123" fmla="*/ 260 h 260"/>
              <a:gd name="T124" fmla="*/ 37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6" y="0"/>
                </a:moveTo>
                <a:lnTo>
                  <a:pt x="56" y="0"/>
                </a:lnTo>
                <a:lnTo>
                  <a:pt x="54" y="2"/>
                </a:lnTo>
                <a:lnTo>
                  <a:pt x="54" y="4"/>
                </a:lnTo>
                <a:lnTo>
                  <a:pt x="52" y="9"/>
                </a:lnTo>
                <a:lnTo>
                  <a:pt x="46" y="23"/>
                </a:lnTo>
                <a:lnTo>
                  <a:pt x="44" y="38"/>
                </a:lnTo>
                <a:lnTo>
                  <a:pt x="48" y="55"/>
                </a:lnTo>
                <a:lnTo>
                  <a:pt x="56" y="64"/>
                </a:lnTo>
                <a:lnTo>
                  <a:pt x="67" y="74"/>
                </a:lnTo>
                <a:lnTo>
                  <a:pt x="76" y="81"/>
                </a:lnTo>
                <a:lnTo>
                  <a:pt x="82" y="87"/>
                </a:lnTo>
                <a:lnTo>
                  <a:pt x="80" y="93"/>
                </a:lnTo>
                <a:lnTo>
                  <a:pt x="73" y="98"/>
                </a:lnTo>
                <a:lnTo>
                  <a:pt x="61" y="104"/>
                </a:lnTo>
                <a:lnTo>
                  <a:pt x="46" y="108"/>
                </a:lnTo>
                <a:lnTo>
                  <a:pt x="31" y="114"/>
                </a:lnTo>
                <a:lnTo>
                  <a:pt x="16" y="119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7" y="140"/>
                </a:lnTo>
                <a:lnTo>
                  <a:pt x="52" y="142"/>
                </a:lnTo>
                <a:lnTo>
                  <a:pt x="61" y="142"/>
                </a:lnTo>
                <a:lnTo>
                  <a:pt x="69" y="144"/>
                </a:lnTo>
                <a:lnTo>
                  <a:pt x="71" y="148"/>
                </a:lnTo>
                <a:lnTo>
                  <a:pt x="73" y="152"/>
                </a:lnTo>
                <a:lnTo>
                  <a:pt x="73" y="157"/>
                </a:lnTo>
                <a:lnTo>
                  <a:pt x="71" y="163"/>
                </a:lnTo>
                <a:lnTo>
                  <a:pt x="67" y="171"/>
                </a:lnTo>
                <a:lnTo>
                  <a:pt x="56" y="190"/>
                </a:lnTo>
                <a:lnTo>
                  <a:pt x="42" y="207"/>
                </a:lnTo>
                <a:lnTo>
                  <a:pt x="40" y="210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8" y="222"/>
                </a:lnTo>
                <a:lnTo>
                  <a:pt x="52" y="222"/>
                </a:lnTo>
                <a:lnTo>
                  <a:pt x="56" y="222"/>
                </a:lnTo>
                <a:lnTo>
                  <a:pt x="61" y="222"/>
                </a:lnTo>
                <a:lnTo>
                  <a:pt x="67" y="220"/>
                </a:lnTo>
                <a:lnTo>
                  <a:pt x="71" y="220"/>
                </a:lnTo>
                <a:lnTo>
                  <a:pt x="75" y="220"/>
                </a:lnTo>
                <a:lnTo>
                  <a:pt x="76" y="220"/>
                </a:lnTo>
                <a:lnTo>
                  <a:pt x="78" y="222"/>
                </a:lnTo>
                <a:lnTo>
                  <a:pt x="76" y="224"/>
                </a:lnTo>
                <a:lnTo>
                  <a:pt x="75" y="228"/>
                </a:lnTo>
                <a:lnTo>
                  <a:pt x="71" y="231"/>
                </a:lnTo>
                <a:lnTo>
                  <a:pt x="67" y="235"/>
                </a:lnTo>
                <a:lnTo>
                  <a:pt x="61" y="239"/>
                </a:lnTo>
                <a:lnTo>
                  <a:pt x="56" y="245"/>
                </a:lnTo>
                <a:lnTo>
                  <a:pt x="52" y="248"/>
                </a:lnTo>
                <a:lnTo>
                  <a:pt x="48" y="250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7" y="258"/>
                </a:lnTo>
                <a:lnTo>
                  <a:pt x="37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7" name="Freeform 342"/>
          <p:cNvSpPr>
            <a:spLocks/>
          </p:cNvSpPr>
          <p:nvPr/>
        </p:nvSpPr>
        <p:spPr bwMode="auto">
          <a:xfrm>
            <a:off x="7218363" y="5153025"/>
            <a:ext cx="61912" cy="211138"/>
          </a:xfrm>
          <a:custGeom>
            <a:avLst/>
            <a:gdLst>
              <a:gd name="T0" fmla="*/ 55 w 78"/>
              <a:gd name="T1" fmla="*/ 0 h 265"/>
              <a:gd name="T2" fmla="*/ 55 w 78"/>
              <a:gd name="T3" fmla="*/ 0 h 265"/>
              <a:gd name="T4" fmla="*/ 55 w 78"/>
              <a:gd name="T5" fmla="*/ 0 h 265"/>
              <a:gd name="T6" fmla="*/ 55 w 78"/>
              <a:gd name="T7" fmla="*/ 2 h 265"/>
              <a:gd name="T8" fmla="*/ 53 w 78"/>
              <a:gd name="T9" fmla="*/ 4 h 265"/>
              <a:gd name="T10" fmla="*/ 52 w 78"/>
              <a:gd name="T11" fmla="*/ 7 h 265"/>
              <a:gd name="T12" fmla="*/ 46 w 78"/>
              <a:gd name="T13" fmla="*/ 19 h 265"/>
              <a:gd name="T14" fmla="*/ 40 w 78"/>
              <a:gd name="T15" fmla="*/ 34 h 265"/>
              <a:gd name="T16" fmla="*/ 42 w 78"/>
              <a:gd name="T17" fmla="*/ 49 h 265"/>
              <a:gd name="T18" fmla="*/ 53 w 78"/>
              <a:gd name="T19" fmla="*/ 60 h 265"/>
              <a:gd name="T20" fmla="*/ 69 w 78"/>
              <a:gd name="T21" fmla="*/ 70 h 265"/>
              <a:gd name="T22" fmla="*/ 78 w 78"/>
              <a:gd name="T23" fmla="*/ 78 h 265"/>
              <a:gd name="T24" fmla="*/ 76 w 78"/>
              <a:gd name="T25" fmla="*/ 85 h 265"/>
              <a:gd name="T26" fmla="*/ 65 w 78"/>
              <a:gd name="T27" fmla="*/ 95 h 265"/>
              <a:gd name="T28" fmla="*/ 46 w 78"/>
              <a:gd name="T29" fmla="*/ 102 h 265"/>
              <a:gd name="T30" fmla="*/ 31 w 78"/>
              <a:gd name="T31" fmla="*/ 108 h 265"/>
              <a:gd name="T32" fmla="*/ 15 w 78"/>
              <a:gd name="T33" fmla="*/ 114 h 265"/>
              <a:gd name="T34" fmla="*/ 4 w 78"/>
              <a:gd name="T35" fmla="*/ 119 h 265"/>
              <a:gd name="T36" fmla="*/ 0 w 78"/>
              <a:gd name="T37" fmla="*/ 123 h 265"/>
              <a:gd name="T38" fmla="*/ 2 w 78"/>
              <a:gd name="T39" fmla="*/ 129 h 265"/>
              <a:gd name="T40" fmla="*/ 10 w 78"/>
              <a:gd name="T41" fmla="*/ 131 h 265"/>
              <a:gd name="T42" fmla="*/ 21 w 78"/>
              <a:gd name="T43" fmla="*/ 135 h 265"/>
              <a:gd name="T44" fmla="*/ 34 w 78"/>
              <a:gd name="T45" fmla="*/ 135 h 265"/>
              <a:gd name="T46" fmla="*/ 48 w 78"/>
              <a:gd name="T47" fmla="*/ 135 h 265"/>
              <a:gd name="T48" fmla="*/ 59 w 78"/>
              <a:gd name="T49" fmla="*/ 135 h 265"/>
              <a:gd name="T50" fmla="*/ 69 w 78"/>
              <a:gd name="T51" fmla="*/ 136 h 265"/>
              <a:gd name="T52" fmla="*/ 71 w 78"/>
              <a:gd name="T53" fmla="*/ 140 h 265"/>
              <a:gd name="T54" fmla="*/ 72 w 78"/>
              <a:gd name="T55" fmla="*/ 142 h 265"/>
              <a:gd name="T56" fmla="*/ 72 w 78"/>
              <a:gd name="T57" fmla="*/ 148 h 265"/>
              <a:gd name="T58" fmla="*/ 71 w 78"/>
              <a:gd name="T59" fmla="*/ 153 h 265"/>
              <a:gd name="T60" fmla="*/ 67 w 78"/>
              <a:gd name="T61" fmla="*/ 161 h 265"/>
              <a:gd name="T62" fmla="*/ 57 w 78"/>
              <a:gd name="T63" fmla="*/ 172 h 265"/>
              <a:gd name="T64" fmla="*/ 48 w 78"/>
              <a:gd name="T65" fmla="*/ 188 h 265"/>
              <a:gd name="T66" fmla="*/ 38 w 78"/>
              <a:gd name="T67" fmla="*/ 199 h 265"/>
              <a:gd name="T68" fmla="*/ 36 w 78"/>
              <a:gd name="T69" fmla="*/ 205 h 265"/>
              <a:gd name="T70" fmla="*/ 34 w 78"/>
              <a:gd name="T71" fmla="*/ 209 h 265"/>
              <a:gd name="T72" fmla="*/ 34 w 78"/>
              <a:gd name="T73" fmla="*/ 212 h 265"/>
              <a:gd name="T74" fmla="*/ 34 w 78"/>
              <a:gd name="T75" fmla="*/ 214 h 265"/>
              <a:gd name="T76" fmla="*/ 38 w 78"/>
              <a:gd name="T77" fmla="*/ 216 h 265"/>
              <a:gd name="T78" fmla="*/ 42 w 78"/>
              <a:gd name="T79" fmla="*/ 216 h 265"/>
              <a:gd name="T80" fmla="*/ 46 w 78"/>
              <a:gd name="T81" fmla="*/ 216 h 265"/>
              <a:gd name="T82" fmla="*/ 52 w 78"/>
              <a:gd name="T83" fmla="*/ 216 h 265"/>
              <a:gd name="T84" fmla="*/ 55 w 78"/>
              <a:gd name="T85" fmla="*/ 214 h 265"/>
              <a:gd name="T86" fmla="*/ 61 w 78"/>
              <a:gd name="T87" fmla="*/ 214 h 265"/>
              <a:gd name="T88" fmla="*/ 65 w 78"/>
              <a:gd name="T89" fmla="*/ 214 h 265"/>
              <a:gd name="T90" fmla="*/ 69 w 78"/>
              <a:gd name="T91" fmla="*/ 214 h 265"/>
              <a:gd name="T92" fmla="*/ 71 w 78"/>
              <a:gd name="T93" fmla="*/ 216 h 265"/>
              <a:gd name="T94" fmla="*/ 71 w 78"/>
              <a:gd name="T95" fmla="*/ 218 h 265"/>
              <a:gd name="T96" fmla="*/ 65 w 78"/>
              <a:gd name="T97" fmla="*/ 226 h 265"/>
              <a:gd name="T98" fmla="*/ 55 w 78"/>
              <a:gd name="T99" fmla="*/ 235 h 265"/>
              <a:gd name="T100" fmla="*/ 42 w 78"/>
              <a:gd name="T101" fmla="*/ 247 h 265"/>
              <a:gd name="T102" fmla="*/ 33 w 78"/>
              <a:gd name="T103" fmla="*/ 254 h 265"/>
              <a:gd name="T104" fmla="*/ 27 w 78"/>
              <a:gd name="T105" fmla="*/ 260 h 265"/>
              <a:gd name="T106" fmla="*/ 23 w 78"/>
              <a:gd name="T107" fmla="*/ 262 h 265"/>
              <a:gd name="T108" fmla="*/ 21 w 78"/>
              <a:gd name="T109" fmla="*/ 264 h 265"/>
              <a:gd name="T110" fmla="*/ 19 w 78"/>
              <a:gd name="T111" fmla="*/ 265 h 265"/>
              <a:gd name="T112" fmla="*/ 19 w 78"/>
              <a:gd name="T113" fmla="*/ 265 h 265"/>
              <a:gd name="T114" fmla="*/ 19 w 78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5"/>
              <a:gd name="T176" fmla="*/ 78 w 78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4"/>
                </a:lnTo>
                <a:lnTo>
                  <a:pt x="52" y="7"/>
                </a:lnTo>
                <a:lnTo>
                  <a:pt x="46" y="19"/>
                </a:lnTo>
                <a:lnTo>
                  <a:pt x="40" y="34"/>
                </a:lnTo>
                <a:lnTo>
                  <a:pt x="42" y="49"/>
                </a:lnTo>
                <a:lnTo>
                  <a:pt x="53" y="60"/>
                </a:lnTo>
                <a:lnTo>
                  <a:pt x="69" y="70"/>
                </a:lnTo>
                <a:lnTo>
                  <a:pt x="78" y="78"/>
                </a:lnTo>
                <a:lnTo>
                  <a:pt x="76" y="85"/>
                </a:lnTo>
                <a:lnTo>
                  <a:pt x="65" y="95"/>
                </a:lnTo>
                <a:lnTo>
                  <a:pt x="46" y="102"/>
                </a:lnTo>
                <a:lnTo>
                  <a:pt x="31" y="108"/>
                </a:lnTo>
                <a:lnTo>
                  <a:pt x="15" y="114"/>
                </a:lnTo>
                <a:lnTo>
                  <a:pt x="4" y="119"/>
                </a:lnTo>
                <a:lnTo>
                  <a:pt x="0" y="123"/>
                </a:lnTo>
                <a:lnTo>
                  <a:pt x="2" y="129"/>
                </a:lnTo>
                <a:lnTo>
                  <a:pt x="10" y="131"/>
                </a:lnTo>
                <a:lnTo>
                  <a:pt x="21" y="135"/>
                </a:lnTo>
                <a:lnTo>
                  <a:pt x="34" y="135"/>
                </a:lnTo>
                <a:lnTo>
                  <a:pt x="48" y="135"/>
                </a:lnTo>
                <a:lnTo>
                  <a:pt x="59" y="135"/>
                </a:lnTo>
                <a:lnTo>
                  <a:pt x="69" y="136"/>
                </a:lnTo>
                <a:lnTo>
                  <a:pt x="71" y="140"/>
                </a:lnTo>
                <a:lnTo>
                  <a:pt x="72" y="142"/>
                </a:lnTo>
                <a:lnTo>
                  <a:pt x="72" y="148"/>
                </a:lnTo>
                <a:lnTo>
                  <a:pt x="71" y="153"/>
                </a:lnTo>
                <a:lnTo>
                  <a:pt x="67" y="161"/>
                </a:lnTo>
                <a:lnTo>
                  <a:pt x="57" y="172"/>
                </a:lnTo>
                <a:lnTo>
                  <a:pt x="48" y="188"/>
                </a:lnTo>
                <a:lnTo>
                  <a:pt x="38" y="199"/>
                </a:lnTo>
                <a:lnTo>
                  <a:pt x="36" y="205"/>
                </a:lnTo>
                <a:lnTo>
                  <a:pt x="34" y="209"/>
                </a:lnTo>
                <a:lnTo>
                  <a:pt x="34" y="212"/>
                </a:lnTo>
                <a:lnTo>
                  <a:pt x="34" y="214"/>
                </a:lnTo>
                <a:lnTo>
                  <a:pt x="38" y="216"/>
                </a:lnTo>
                <a:lnTo>
                  <a:pt x="42" y="216"/>
                </a:lnTo>
                <a:lnTo>
                  <a:pt x="46" y="216"/>
                </a:lnTo>
                <a:lnTo>
                  <a:pt x="52" y="216"/>
                </a:lnTo>
                <a:lnTo>
                  <a:pt x="55" y="214"/>
                </a:lnTo>
                <a:lnTo>
                  <a:pt x="61" y="214"/>
                </a:lnTo>
                <a:lnTo>
                  <a:pt x="65" y="214"/>
                </a:lnTo>
                <a:lnTo>
                  <a:pt x="69" y="214"/>
                </a:lnTo>
                <a:lnTo>
                  <a:pt x="71" y="216"/>
                </a:lnTo>
                <a:lnTo>
                  <a:pt x="71" y="218"/>
                </a:lnTo>
                <a:lnTo>
                  <a:pt x="65" y="226"/>
                </a:lnTo>
                <a:lnTo>
                  <a:pt x="55" y="235"/>
                </a:lnTo>
                <a:lnTo>
                  <a:pt x="42" y="247"/>
                </a:lnTo>
                <a:lnTo>
                  <a:pt x="33" y="254"/>
                </a:lnTo>
                <a:lnTo>
                  <a:pt x="27" y="260"/>
                </a:lnTo>
                <a:lnTo>
                  <a:pt x="23" y="262"/>
                </a:lnTo>
                <a:lnTo>
                  <a:pt x="21" y="264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8" name="Freeform 343"/>
          <p:cNvSpPr>
            <a:spLocks noEditPoints="1"/>
          </p:cNvSpPr>
          <p:nvPr/>
        </p:nvSpPr>
        <p:spPr bwMode="auto">
          <a:xfrm>
            <a:off x="5392738" y="5268913"/>
            <a:ext cx="74612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2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3 h 99"/>
              <a:gd name="T18" fmla="*/ 47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4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3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5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2" y="74"/>
                </a:lnTo>
                <a:lnTo>
                  <a:pt x="3" y="66"/>
                </a:lnTo>
                <a:lnTo>
                  <a:pt x="9" y="61"/>
                </a:lnTo>
                <a:lnTo>
                  <a:pt x="26" y="49"/>
                </a:lnTo>
                <a:lnTo>
                  <a:pt x="53" y="36"/>
                </a:lnTo>
                <a:lnTo>
                  <a:pt x="53" y="26"/>
                </a:lnTo>
                <a:lnTo>
                  <a:pt x="53" y="21"/>
                </a:lnTo>
                <a:lnTo>
                  <a:pt x="53" y="15"/>
                </a:lnTo>
                <a:lnTo>
                  <a:pt x="51" y="13"/>
                </a:lnTo>
                <a:lnTo>
                  <a:pt x="49" y="11"/>
                </a:lnTo>
                <a:lnTo>
                  <a:pt x="47" y="7"/>
                </a:lnTo>
                <a:lnTo>
                  <a:pt x="43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4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3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3" y="9"/>
                </a:lnTo>
                <a:lnTo>
                  <a:pt x="19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6" y="11"/>
                </a:lnTo>
                <a:lnTo>
                  <a:pt x="79" y="17"/>
                </a:lnTo>
                <a:lnTo>
                  <a:pt x="81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3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2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5" y="49"/>
                </a:lnTo>
                <a:lnTo>
                  <a:pt x="38" y="53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30" y="74"/>
                </a:lnTo>
                <a:lnTo>
                  <a:pt x="32" y="78"/>
                </a:lnTo>
                <a:lnTo>
                  <a:pt x="36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39" name="Freeform 344"/>
          <p:cNvSpPr>
            <a:spLocks noEditPoints="1"/>
          </p:cNvSpPr>
          <p:nvPr/>
        </p:nvSpPr>
        <p:spPr bwMode="auto">
          <a:xfrm>
            <a:off x="5691188" y="5268913"/>
            <a:ext cx="74612" cy="77787"/>
          </a:xfrm>
          <a:custGeom>
            <a:avLst/>
            <a:gdLst>
              <a:gd name="T0" fmla="*/ 34 w 95"/>
              <a:gd name="T1" fmla="*/ 95 h 99"/>
              <a:gd name="T2" fmla="*/ 13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0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1 w 95"/>
              <a:gd name="T15" fmla="*/ 21 h 99"/>
              <a:gd name="T16" fmla="*/ 51 w 95"/>
              <a:gd name="T17" fmla="*/ 13 h 99"/>
              <a:gd name="T18" fmla="*/ 45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2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7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68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3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4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" y="66"/>
                </a:lnTo>
                <a:lnTo>
                  <a:pt x="9" y="61"/>
                </a:lnTo>
                <a:lnTo>
                  <a:pt x="24" y="49"/>
                </a:lnTo>
                <a:lnTo>
                  <a:pt x="53" y="36"/>
                </a:lnTo>
                <a:lnTo>
                  <a:pt x="53" y="26"/>
                </a:lnTo>
                <a:lnTo>
                  <a:pt x="51" y="21"/>
                </a:lnTo>
                <a:lnTo>
                  <a:pt x="51" y="15"/>
                </a:lnTo>
                <a:lnTo>
                  <a:pt x="51" y="13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2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2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1" y="9"/>
                </a:lnTo>
                <a:lnTo>
                  <a:pt x="17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68" y="6"/>
                </a:lnTo>
                <a:lnTo>
                  <a:pt x="76" y="11"/>
                </a:lnTo>
                <a:lnTo>
                  <a:pt x="79" y="17"/>
                </a:lnTo>
                <a:lnTo>
                  <a:pt x="79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1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0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3" y="49"/>
                </a:lnTo>
                <a:lnTo>
                  <a:pt x="38" y="53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4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0" name="Freeform 345"/>
          <p:cNvSpPr>
            <a:spLocks noEditPoints="1"/>
          </p:cNvSpPr>
          <p:nvPr/>
        </p:nvSpPr>
        <p:spPr bwMode="auto">
          <a:xfrm>
            <a:off x="5973763" y="5268913"/>
            <a:ext cx="76200" cy="77787"/>
          </a:xfrm>
          <a:custGeom>
            <a:avLst/>
            <a:gdLst>
              <a:gd name="T0" fmla="*/ 34 w 95"/>
              <a:gd name="T1" fmla="*/ 95 h 99"/>
              <a:gd name="T2" fmla="*/ 13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0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3 h 99"/>
              <a:gd name="T18" fmla="*/ 45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2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7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68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3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4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" y="66"/>
                </a:lnTo>
                <a:lnTo>
                  <a:pt x="9" y="61"/>
                </a:lnTo>
                <a:lnTo>
                  <a:pt x="24" y="49"/>
                </a:lnTo>
                <a:lnTo>
                  <a:pt x="53" y="36"/>
                </a:lnTo>
                <a:lnTo>
                  <a:pt x="53" y="26"/>
                </a:lnTo>
                <a:lnTo>
                  <a:pt x="53" y="21"/>
                </a:lnTo>
                <a:lnTo>
                  <a:pt x="51" y="15"/>
                </a:lnTo>
                <a:lnTo>
                  <a:pt x="51" y="13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2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2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1" y="9"/>
                </a:lnTo>
                <a:lnTo>
                  <a:pt x="17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68" y="6"/>
                </a:lnTo>
                <a:lnTo>
                  <a:pt x="76" y="11"/>
                </a:lnTo>
                <a:lnTo>
                  <a:pt x="79" y="17"/>
                </a:lnTo>
                <a:lnTo>
                  <a:pt x="79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1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0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3" y="49"/>
                </a:lnTo>
                <a:lnTo>
                  <a:pt x="38" y="53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4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1" name="Freeform 346"/>
          <p:cNvSpPr>
            <a:spLocks noEditPoints="1"/>
          </p:cNvSpPr>
          <p:nvPr/>
        </p:nvSpPr>
        <p:spPr bwMode="auto">
          <a:xfrm>
            <a:off x="6275388" y="5230813"/>
            <a:ext cx="25400" cy="115887"/>
          </a:xfrm>
          <a:custGeom>
            <a:avLst/>
            <a:gdLst>
              <a:gd name="T0" fmla="*/ 19 w 33"/>
              <a:gd name="T1" fmla="*/ 99 h 147"/>
              <a:gd name="T2" fmla="*/ 16 w 33"/>
              <a:gd name="T3" fmla="*/ 99 h 147"/>
              <a:gd name="T4" fmla="*/ 16 w 33"/>
              <a:gd name="T5" fmla="*/ 90 h 147"/>
              <a:gd name="T6" fmla="*/ 14 w 33"/>
              <a:gd name="T7" fmla="*/ 80 h 147"/>
              <a:gd name="T8" fmla="*/ 10 w 33"/>
              <a:gd name="T9" fmla="*/ 71 h 147"/>
              <a:gd name="T10" fmla="*/ 4 w 33"/>
              <a:gd name="T11" fmla="*/ 48 h 147"/>
              <a:gd name="T12" fmla="*/ 2 w 33"/>
              <a:gd name="T13" fmla="*/ 35 h 147"/>
              <a:gd name="T14" fmla="*/ 0 w 33"/>
              <a:gd name="T15" fmla="*/ 25 h 147"/>
              <a:gd name="T16" fmla="*/ 0 w 33"/>
              <a:gd name="T17" fmla="*/ 19 h 147"/>
              <a:gd name="T18" fmla="*/ 0 w 33"/>
              <a:gd name="T19" fmla="*/ 14 h 147"/>
              <a:gd name="T20" fmla="*/ 2 w 33"/>
              <a:gd name="T21" fmla="*/ 10 h 147"/>
              <a:gd name="T22" fmla="*/ 4 w 33"/>
              <a:gd name="T23" fmla="*/ 6 h 147"/>
              <a:gd name="T24" fmla="*/ 8 w 33"/>
              <a:gd name="T25" fmla="*/ 2 h 147"/>
              <a:gd name="T26" fmla="*/ 12 w 33"/>
              <a:gd name="T27" fmla="*/ 2 h 147"/>
              <a:gd name="T28" fmla="*/ 18 w 33"/>
              <a:gd name="T29" fmla="*/ 0 h 147"/>
              <a:gd name="T30" fmla="*/ 23 w 33"/>
              <a:gd name="T31" fmla="*/ 2 h 147"/>
              <a:gd name="T32" fmla="*/ 29 w 33"/>
              <a:gd name="T33" fmla="*/ 6 h 147"/>
              <a:gd name="T34" fmla="*/ 33 w 33"/>
              <a:gd name="T35" fmla="*/ 12 h 147"/>
              <a:gd name="T36" fmla="*/ 33 w 33"/>
              <a:gd name="T37" fmla="*/ 18 h 147"/>
              <a:gd name="T38" fmla="*/ 33 w 33"/>
              <a:gd name="T39" fmla="*/ 23 h 147"/>
              <a:gd name="T40" fmla="*/ 33 w 33"/>
              <a:gd name="T41" fmla="*/ 29 h 147"/>
              <a:gd name="T42" fmla="*/ 31 w 33"/>
              <a:gd name="T43" fmla="*/ 38 h 147"/>
              <a:gd name="T44" fmla="*/ 29 w 33"/>
              <a:gd name="T45" fmla="*/ 48 h 147"/>
              <a:gd name="T46" fmla="*/ 23 w 33"/>
              <a:gd name="T47" fmla="*/ 71 h 147"/>
              <a:gd name="T48" fmla="*/ 21 w 33"/>
              <a:gd name="T49" fmla="*/ 84 h 147"/>
              <a:gd name="T50" fmla="*/ 19 w 33"/>
              <a:gd name="T51" fmla="*/ 99 h 147"/>
              <a:gd name="T52" fmla="*/ 18 w 33"/>
              <a:gd name="T53" fmla="*/ 114 h 147"/>
              <a:gd name="T54" fmla="*/ 23 w 33"/>
              <a:gd name="T55" fmla="*/ 114 h 147"/>
              <a:gd name="T56" fmla="*/ 29 w 33"/>
              <a:gd name="T57" fmla="*/ 118 h 147"/>
              <a:gd name="T58" fmla="*/ 33 w 33"/>
              <a:gd name="T59" fmla="*/ 124 h 147"/>
              <a:gd name="T60" fmla="*/ 33 w 33"/>
              <a:gd name="T61" fmla="*/ 131 h 147"/>
              <a:gd name="T62" fmla="*/ 33 w 33"/>
              <a:gd name="T63" fmla="*/ 137 h 147"/>
              <a:gd name="T64" fmla="*/ 29 w 33"/>
              <a:gd name="T65" fmla="*/ 143 h 147"/>
              <a:gd name="T66" fmla="*/ 23 w 33"/>
              <a:gd name="T67" fmla="*/ 147 h 147"/>
              <a:gd name="T68" fmla="*/ 18 w 33"/>
              <a:gd name="T69" fmla="*/ 147 h 147"/>
              <a:gd name="T70" fmla="*/ 10 w 33"/>
              <a:gd name="T71" fmla="*/ 147 h 147"/>
              <a:gd name="T72" fmla="*/ 4 w 33"/>
              <a:gd name="T73" fmla="*/ 143 h 147"/>
              <a:gd name="T74" fmla="*/ 0 w 33"/>
              <a:gd name="T75" fmla="*/ 137 h 147"/>
              <a:gd name="T76" fmla="*/ 0 w 33"/>
              <a:gd name="T77" fmla="*/ 131 h 147"/>
              <a:gd name="T78" fmla="*/ 0 w 33"/>
              <a:gd name="T79" fmla="*/ 124 h 147"/>
              <a:gd name="T80" fmla="*/ 4 w 33"/>
              <a:gd name="T81" fmla="*/ 118 h 147"/>
              <a:gd name="T82" fmla="*/ 10 w 33"/>
              <a:gd name="T83" fmla="*/ 114 h 147"/>
              <a:gd name="T84" fmla="*/ 18 w 33"/>
              <a:gd name="T85" fmla="*/ 114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147"/>
              <a:gd name="T131" fmla="*/ 33 w 33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147">
                <a:moveTo>
                  <a:pt x="19" y="99"/>
                </a:moveTo>
                <a:lnTo>
                  <a:pt x="16" y="99"/>
                </a:lnTo>
                <a:lnTo>
                  <a:pt x="16" y="90"/>
                </a:lnTo>
                <a:lnTo>
                  <a:pt x="14" y="80"/>
                </a:lnTo>
                <a:lnTo>
                  <a:pt x="10" y="71"/>
                </a:lnTo>
                <a:lnTo>
                  <a:pt x="4" y="48"/>
                </a:lnTo>
                <a:lnTo>
                  <a:pt x="2" y="35"/>
                </a:lnTo>
                <a:lnTo>
                  <a:pt x="0" y="25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4" y="6"/>
                </a:lnTo>
                <a:lnTo>
                  <a:pt x="8" y="2"/>
                </a:lnTo>
                <a:lnTo>
                  <a:pt x="12" y="2"/>
                </a:lnTo>
                <a:lnTo>
                  <a:pt x="18" y="0"/>
                </a:lnTo>
                <a:lnTo>
                  <a:pt x="23" y="2"/>
                </a:lnTo>
                <a:lnTo>
                  <a:pt x="29" y="6"/>
                </a:lnTo>
                <a:lnTo>
                  <a:pt x="33" y="12"/>
                </a:lnTo>
                <a:lnTo>
                  <a:pt x="33" y="18"/>
                </a:lnTo>
                <a:lnTo>
                  <a:pt x="33" y="23"/>
                </a:lnTo>
                <a:lnTo>
                  <a:pt x="33" y="29"/>
                </a:lnTo>
                <a:lnTo>
                  <a:pt x="31" y="38"/>
                </a:lnTo>
                <a:lnTo>
                  <a:pt x="29" y="48"/>
                </a:lnTo>
                <a:lnTo>
                  <a:pt x="23" y="71"/>
                </a:lnTo>
                <a:lnTo>
                  <a:pt x="21" y="84"/>
                </a:lnTo>
                <a:lnTo>
                  <a:pt x="19" y="99"/>
                </a:lnTo>
                <a:close/>
                <a:moveTo>
                  <a:pt x="18" y="114"/>
                </a:moveTo>
                <a:lnTo>
                  <a:pt x="23" y="114"/>
                </a:lnTo>
                <a:lnTo>
                  <a:pt x="29" y="118"/>
                </a:lnTo>
                <a:lnTo>
                  <a:pt x="33" y="124"/>
                </a:lnTo>
                <a:lnTo>
                  <a:pt x="33" y="131"/>
                </a:lnTo>
                <a:lnTo>
                  <a:pt x="33" y="137"/>
                </a:lnTo>
                <a:lnTo>
                  <a:pt x="29" y="143"/>
                </a:lnTo>
                <a:lnTo>
                  <a:pt x="23" y="147"/>
                </a:lnTo>
                <a:lnTo>
                  <a:pt x="18" y="147"/>
                </a:lnTo>
                <a:lnTo>
                  <a:pt x="10" y="147"/>
                </a:lnTo>
                <a:lnTo>
                  <a:pt x="4" y="143"/>
                </a:lnTo>
                <a:lnTo>
                  <a:pt x="0" y="137"/>
                </a:lnTo>
                <a:lnTo>
                  <a:pt x="0" y="131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8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2" name="Freeform 347"/>
          <p:cNvSpPr>
            <a:spLocks/>
          </p:cNvSpPr>
          <p:nvPr/>
        </p:nvSpPr>
        <p:spPr bwMode="auto">
          <a:xfrm>
            <a:off x="6032500" y="4659313"/>
            <a:ext cx="219075" cy="219075"/>
          </a:xfrm>
          <a:custGeom>
            <a:avLst/>
            <a:gdLst>
              <a:gd name="T0" fmla="*/ 275 w 275"/>
              <a:gd name="T1" fmla="*/ 139 h 275"/>
              <a:gd name="T2" fmla="*/ 269 w 275"/>
              <a:gd name="T3" fmla="*/ 102 h 275"/>
              <a:gd name="T4" fmla="*/ 256 w 275"/>
              <a:gd name="T5" fmla="*/ 68 h 275"/>
              <a:gd name="T6" fmla="*/ 233 w 275"/>
              <a:gd name="T7" fmla="*/ 42 h 275"/>
              <a:gd name="T8" fmla="*/ 207 w 275"/>
              <a:gd name="T9" fmla="*/ 19 h 275"/>
              <a:gd name="T10" fmla="*/ 173 w 275"/>
              <a:gd name="T11" fmla="*/ 6 h 275"/>
              <a:gd name="T12" fmla="*/ 136 w 275"/>
              <a:gd name="T13" fmla="*/ 0 h 275"/>
              <a:gd name="T14" fmla="*/ 100 w 275"/>
              <a:gd name="T15" fmla="*/ 6 h 275"/>
              <a:gd name="T16" fmla="*/ 66 w 275"/>
              <a:gd name="T17" fmla="*/ 19 h 275"/>
              <a:gd name="T18" fmla="*/ 40 w 275"/>
              <a:gd name="T19" fmla="*/ 42 h 275"/>
              <a:gd name="T20" fmla="*/ 17 w 275"/>
              <a:gd name="T21" fmla="*/ 68 h 275"/>
              <a:gd name="T22" fmla="*/ 4 w 275"/>
              <a:gd name="T23" fmla="*/ 102 h 275"/>
              <a:gd name="T24" fmla="*/ 0 w 275"/>
              <a:gd name="T25" fmla="*/ 139 h 275"/>
              <a:gd name="T26" fmla="*/ 4 w 275"/>
              <a:gd name="T27" fmla="*/ 175 h 275"/>
              <a:gd name="T28" fmla="*/ 17 w 275"/>
              <a:gd name="T29" fmla="*/ 207 h 275"/>
              <a:gd name="T30" fmla="*/ 40 w 275"/>
              <a:gd name="T31" fmla="*/ 235 h 275"/>
              <a:gd name="T32" fmla="*/ 66 w 275"/>
              <a:gd name="T33" fmla="*/ 256 h 275"/>
              <a:gd name="T34" fmla="*/ 100 w 275"/>
              <a:gd name="T35" fmla="*/ 271 h 275"/>
              <a:gd name="T36" fmla="*/ 136 w 275"/>
              <a:gd name="T37" fmla="*/ 275 h 275"/>
              <a:gd name="T38" fmla="*/ 173 w 275"/>
              <a:gd name="T39" fmla="*/ 271 h 275"/>
              <a:gd name="T40" fmla="*/ 207 w 275"/>
              <a:gd name="T41" fmla="*/ 256 h 275"/>
              <a:gd name="T42" fmla="*/ 233 w 275"/>
              <a:gd name="T43" fmla="*/ 235 h 275"/>
              <a:gd name="T44" fmla="*/ 256 w 275"/>
              <a:gd name="T45" fmla="*/ 207 h 275"/>
              <a:gd name="T46" fmla="*/ 269 w 275"/>
              <a:gd name="T47" fmla="*/ 175 h 275"/>
              <a:gd name="T48" fmla="*/ 275 w 275"/>
              <a:gd name="T49" fmla="*/ 139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5"/>
              <a:gd name="T76" fmla="*/ 0 h 275"/>
              <a:gd name="T77" fmla="*/ 275 w 275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5" h="275">
                <a:moveTo>
                  <a:pt x="275" y="139"/>
                </a:moveTo>
                <a:lnTo>
                  <a:pt x="269" y="102"/>
                </a:lnTo>
                <a:lnTo>
                  <a:pt x="256" y="68"/>
                </a:lnTo>
                <a:lnTo>
                  <a:pt x="233" y="42"/>
                </a:lnTo>
                <a:lnTo>
                  <a:pt x="207" y="19"/>
                </a:lnTo>
                <a:lnTo>
                  <a:pt x="173" y="6"/>
                </a:lnTo>
                <a:lnTo>
                  <a:pt x="136" y="0"/>
                </a:lnTo>
                <a:lnTo>
                  <a:pt x="100" y="6"/>
                </a:lnTo>
                <a:lnTo>
                  <a:pt x="66" y="19"/>
                </a:lnTo>
                <a:lnTo>
                  <a:pt x="40" y="42"/>
                </a:lnTo>
                <a:lnTo>
                  <a:pt x="17" y="68"/>
                </a:lnTo>
                <a:lnTo>
                  <a:pt x="4" y="102"/>
                </a:lnTo>
                <a:lnTo>
                  <a:pt x="0" y="139"/>
                </a:lnTo>
                <a:lnTo>
                  <a:pt x="4" y="175"/>
                </a:lnTo>
                <a:lnTo>
                  <a:pt x="17" y="207"/>
                </a:lnTo>
                <a:lnTo>
                  <a:pt x="40" y="235"/>
                </a:lnTo>
                <a:lnTo>
                  <a:pt x="66" y="256"/>
                </a:lnTo>
                <a:lnTo>
                  <a:pt x="100" y="271"/>
                </a:lnTo>
                <a:lnTo>
                  <a:pt x="136" y="275"/>
                </a:lnTo>
                <a:lnTo>
                  <a:pt x="173" y="271"/>
                </a:lnTo>
                <a:lnTo>
                  <a:pt x="207" y="256"/>
                </a:lnTo>
                <a:lnTo>
                  <a:pt x="233" y="235"/>
                </a:lnTo>
                <a:lnTo>
                  <a:pt x="256" y="207"/>
                </a:lnTo>
                <a:lnTo>
                  <a:pt x="269" y="175"/>
                </a:lnTo>
                <a:lnTo>
                  <a:pt x="275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3" name="Freeform 348"/>
          <p:cNvSpPr>
            <a:spLocks/>
          </p:cNvSpPr>
          <p:nvPr/>
        </p:nvSpPr>
        <p:spPr bwMode="auto">
          <a:xfrm>
            <a:off x="6122988" y="4868863"/>
            <a:ext cx="33337" cy="268287"/>
          </a:xfrm>
          <a:custGeom>
            <a:avLst/>
            <a:gdLst>
              <a:gd name="T0" fmla="*/ 0 w 41"/>
              <a:gd name="T1" fmla="*/ 0 h 338"/>
              <a:gd name="T2" fmla="*/ 0 w 41"/>
              <a:gd name="T3" fmla="*/ 0 h 338"/>
              <a:gd name="T4" fmla="*/ 0 w 41"/>
              <a:gd name="T5" fmla="*/ 0 h 338"/>
              <a:gd name="T6" fmla="*/ 0 w 41"/>
              <a:gd name="T7" fmla="*/ 0 h 338"/>
              <a:gd name="T8" fmla="*/ 0 w 41"/>
              <a:gd name="T9" fmla="*/ 4 h 338"/>
              <a:gd name="T10" fmla="*/ 0 w 41"/>
              <a:gd name="T11" fmla="*/ 6 h 338"/>
              <a:gd name="T12" fmla="*/ 2 w 41"/>
              <a:gd name="T13" fmla="*/ 11 h 338"/>
              <a:gd name="T14" fmla="*/ 2 w 41"/>
              <a:gd name="T15" fmla="*/ 19 h 338"/>
              <a:gd name="T16" fmla="*/ 3 w 41"/>
              <a:gd name="T17" fmla="*/ 28 h 338"/>
              <a:gd name="T18" fmla="*/ 5 w 41"/>
              <a:gd name="T19" fmla="*/ 57 h 338"/>
              <a:gd name="T20" fmla="*/ 9 w 41"/>
              <a:gd name="T21" fmla="*/ 93 h 338"/>
              <a:gd name="T22" fmla="*/ 13 w 41"/>
              <a:gd name="T23" fmla="*/ 135 h 338"/>
              <a:gd name="T24" fmla="*/ 19 w 41"/>
              <a:gd name="T25" fmla="*/ 176 h 338"/>
              <a:gd name="T26" fmla="*/ 24 w 41"/>
              <a:gd name="T27" fmla="*/ 218 h 338"/>
              <a:gd name="T28" fmla="*/ 30 w 41"/>
              <a:gd name="T29" fmla="*/ 256 h 338"/>
              <a:gd name="T30" fmla="*/ 34 w 41"/>
              <a:gd name="T31" fmla="*/ 286 h 338"/>
              <a:gd name="T32" fmla="*/ 38 w 41"/>
              <a:gd name="T33" fmla="*/ 311 h 338"/>
              <a:gd name="T34" fmla="*/ 40 w 41"/>
              <a:gd name="T35" fmla="*/ 321 h 338"/>
              <a:gd name="T36" fmla="*/ 41 w 41"/>
              <a:gd name="T37" fmla="*/ 328 h 338"/>
              <a:gd name="T38" fmla="*/ 41 w 41"/>
              <a:gd name="T39" fmla="*/ 332 h 338"/>
              <a:gd name="T40" fmla="*/ 41 w 41"/>
              <a:gd name="T41" fmla="*/ 336 h 338"/>
              <a:gd name="T42" fmla="*/ 41 w 41"/>
              <a:gd name="T43" fmla="*/ 338 h 338"/>
              <a:gd name="T44" fmla="*/ 41 w 41"/>
              <a:gd name="T45" fmla="*/ 338 h 338"/>
              <a:gd name="T46" fmla="*/ 41 w 41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"/>
              <a:gd name="T73" fmla="*/ 0 h 338"/>
              <a:gd name="T74" fmla="*/ 41 w 41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2" y="11"/>
                </a:lnTo>
                <a:lnTo>
                  <a:pt x="2" y="19"/>
                </a:lnTo>
                <a:lnTo>
                  <a:pt x="3" y="28"/>
                </a:lnTo>
                <a:lnTo>
                  <a:pt x="5" y="57"/>
                </a:lnTo>
                <a:lnTo>
                  <a:pt x="9" y="93"/>
                </a:lnTo>
                <a:lnTo>
                  <a:pt x="13" y="135"/>
                </a:lnTo>
                <a:lnTo>
                  <a:pt x="19" y="176"/>
                </a:lnTo>
                <a:lnTo>
                  <a:pt x="24" y="218"/>
                </a:lnTo>
                <a:lnTo>
                  <a:pt x="30" y="256"/>
                </a:lnTo>
                <a:lnTo>
                  <a:pt x="34" y="286"/>
                </a:lnTo>
                <a:lnTo>
                  <a:pt x="38" y="311"/>
                </a:lnTo>
                <a:lnTo>
                  <a:pt x="40" y="321"/>
                </a:lnTo>
                <a:lnTo>
                  <a:pt x="41" y="328"/>
                </a:lnTo>
                <a:lnTo>
                  <a:pt x="41" y="332"/>
                </a:lnTo>
                <a:lnTo>
                  <a:pt x="41" y="336"/>
                </a:lnTo>
                <a:lnTo>
                  <a:pt x="41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4" name="Freeform 349"/>
          <p:cNvSpPr>
            <a:spLocks/>
          </p:cNvSpPr>
          <p:nvPr/>
        </p:nvSpPr>
        <p:spPr bwMode="auto">
          <a:xfrm>
            <a:off x="6138863" y="5087938"/>
            <a:ext cx="22225" cy="49212"/>
          </a:xfrm>
          <a:custGeom>
            <a:avLst/>
            <a:gdLst>
              <a:gd name="T0" fmla="*/ 28 w 28"/>
              <a:gd name="T1" fmla="*/ 0 h 63"/>
              <a:gd name="T2" fmla="*/ 22 w 28"/>
              <a:gd name="T3" fmla="*/ 63 h 63"/>
              <a:gd name="T4" fmla="*/ 0 w 28"/>
              <a:gd name="T5" fmla="*/ 6 h 63"/>
              <a:gd name="T6" fmla="*/ 0 60000 65536"/>
              <a:gd name="T7" fmla="*/ 0 60000 65536"/>
              <a:gd name="T8" fmla="*/ 0 60000 65536"/>
              <a:gd name="T9" fmla="*/ 0 w 28"/>
              <a:gd name="T10" fmla="*/ 0 h 63"/>
              <a:gd name="T11" fmla="*/ 28 w 2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3">
                <a:moveTo>
                  <a:pt x="28" y="0"/>
                </a:moveTo>
                <a:lnTo>
                  <a:pt x="22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5" name="Freeform 350"/>
          <p:cNvSpPr>
            <a:spLocks noEditPoints="1"/>
          </p:cNvSpPr>
          <p:nvPr/>
        </p:nvSpPr>
        <p:spPr bwMode="auto">
          <a:xfrm>
            <a:off x="6089650" y="4741863"/>
            <a:ext cx="58738" cy="79375"/>
          </a:xfrm>
          <a:custGeom>
            <a:avLst/>
            <a:gdLst>
              <a:gd name="T0" fmla="*/ 45 w 72"/>
              <a:gd name="T1" fmla="*/ 61 h 101"/>
              <a:gd name="T2" fmla="*/ 42 w 72"/>
              <a:gd name="T3" fmla="*/ 65 h 101"/>
              <a:gd name="T4" fmla="*/ 38 w 72"/>
              <a:gd name="T5" fmla="*/ 67 h 101"/>
              <a:gd name="T6" fmla="*/ 32 w 72"/>
              <a:gd name="T7" fmla="*/ 71 h 101"/>
              <a:gd name="T8" fmla="*/ 26 w 72"/>
              <a:gd name="T9" fmla="*/ 71 h 101"/>
              <a:gd name="T10" fmla="*/ 19 w 72"/>
              <a:gd name="T11" fmla="*/ 69 h 101"/>
              <a:gd name="T12" fmla="*/ 11 w 72"/>
              <a:gd name="T13" fmla="*/ 65 h 101"/>
              <a:gd name="T14" fmla="*/ 6 w 72"/>
              <a:gd name="T15" fmla="*/ 59 h 101"/>
              <a:gd name="T16" fmla="*/ 2 w 72"/>
              <a:gd name="T17" fmla="*/ 54 h 101"/>
              <a:gd name="T18" fmla="*/ 0 w 72"/>
              <a:gd name="T19" fmla="*/ 46 h 101"/>
              <a:gd name="T20" fmla="*/ 0 w 72"/>
              <a:gd name="T21" fmla="*/ 38 h 101"/>
              <a:gd name="T22" fmla="*/ 2 w 72"/>
              <a:gd name="T23" fmla="*/ 29 h 101"/>
              <a:gd name="T24" fmla="*/ 4 w 72"/>
              <a:gd name="T25" fmla="*/ 19 h 101"/>
              <a:gd name="T26" fmla="*/ 7 w 72"/>
              <a:gd name="T27" fmla="*/ 14 h 101"/>
              <a:gd name="T28" fmla="*/ 11 w 72"/>
              <a:gd name="T29" fmla="*/ 8 h 101"/>
              <a:gd name="T30" fmla="*/ 17 w 72"/>
              <a:gd name="T31" fmla="*/ 4 h 101"/>
              <a:gd name="T32" fmla="*/ 25 w 72"/>
              <a:gd name="T33" fmla="*/ 0 h 101"/>
              <a:gd name="T34" fmla="*/ 34 w 72"/>
              <a:gd name="T35" fmla="*/ 0 h 101"/>
              <a:gd name="T36" fmla="*/ 40 w 72"/>
              <a:gd name="T37" fmla="*/ 0 h 101"/>
              <a:gd name="T38" fmla="*/ 44 w 72"/>
              <a:gd name="T39" fmla="*/ 2 h 101"/>
              <a:gd name="T40" fmla="*/ 47 w 72"/>
              <a:gd name="T41" fmla="*/ 4 h 101"/>
              <a:gd name="T42" fmla="*/ 51 w 72"/>
              <a:gd name="T43" fmla="*/ 6 h 101"/>
              <a:gd name="T44" fmla="*/ 63 w 72"/>
              <a:gd name="T45" fmla="*/ 0 h 101"/>
              <a:gd name="T46" fmla="*/ 66 w 72"/>
              <a:gd name="T47" fmla="*/ 0 h 101"/>
              <a:gd name="T48" fmla="*/ 66 w 72"/>
              <a:gd name="T49" fmla="*/ 86 h 101"/>
              <a:gd name="T50" fmla="*/ 66 w 72"/>
              <a:gd name="T51" fmla="*/ 92 h 101"/>
              <a:gd name="T52" fmla="*/ 66 w 72"/>
              <a:gd name="T53" fmla="*/ 95 h 101"/>
              <a:gd name="T54" fmla="*/ 68 w 72"/>
              <a:gd name="T55" fmla="*/ 97 h 101"/>
              <a:gd name="T56" fmla="*/ 72 w 72"/>
              <a:gd name="T57" fmla="*/ 99 h 101"/>
              <a:gd name="T58" fmla="*/ 72 w 72"/>
              <a:gd name="T59" fmla="*/ 101 h 101"/>
              <a:gd name="T60" fmla="*/ 36 w 72"/>
              <a:gd name="T61" fmla="*/ 101 h 101"/>
              <a:gd name="T62" fmla="*/ 36 w 72"/>
              <a:gd name="T63" fmla="*/ 99 h 101"/>
              <a:gd name="T64" fmla="*/ 40 w 72"/>
              <a:gd name="T65" fmla="*/ 99 h 101"/>
              <a:gd name="T66" fmla="*/ 42 w 72"/>
              <a:gd name="T67" fmla="*/ 97 h 101"/>
              <a:gd name="T68" fmla="*/ 44 w 72"/>
              <a:gd name="T69" fmla="*/ 97 h 101"/>
              <a:gd name="T70" fmla="*/ 45 w 72"/>
              <a:gd name="T71" fmla="*/ 95 h 101"/>
              <a:gd name="T72" fmla="*/ 45 w 72"/>
              <a:gd name="T73" fmla="*/ 94 h 101"/>
              <a:gd name="T74" fmla="*/ 45 w 72"/>
              <a:gd name="T75" fmla="*/ 90 h 101"/>
              <a:gd name="T76" fmla="*/ 45 w 72"/>
              <a:gd name="T77" fmla="*/ 61 h 101"/>
              <a:gd name="T78" fmla="*/ 45 w 72"/>
              <a:gd name="T79" fmla="*/ 56 h 101"/>
              <a:gd name="T80" fmla="*/ 45 w 72"/>
              <a:gd name="T81" fmla="*/ 27 h 101"/>
              <a:gd name="T82" fmla="*/ 45 w 72"/>
              <a:gd name="T83" fmla="*/ 21 h 101"/>
              <a:gd name="T84" fmla="*/ 45 w 72"/>
              <a:gd name="T85" fmla="*/ 16 h 101"/>
              <a:gd name="T86" fmla="*/ 44 w 72"/>
              <a:gd name="T87" fmla="*/ 12 h 101"/>
              <a:gd name="T88" fmla="*/ 42 w 72"/>
              <a:gd name="T89" fmla="*/ 10 h 101"/>
              <a:gd name="T90" fmla="*/ 40 w 72"/>
              <a:gd name="T91" fmla="*/ 6 h 101"/>
              <a:gd name="T92" fmla="*/ 38 w 72"/>
              <a:gd name="T93" fmla="*/ 4 h 101"/>
              <a:gd name="T94" fmla="*/ 34 w 72"/>
              <a:gd name="T95" fmla="*/ 4 h 101"/>
              <a:gd name="T96" fmla="*/ 28 w 72"/>
              <a:gd name="T97" fmla="*/ 6 h 101"/>
              <a:gd name="T98" fmla="*/ 25 w 72"/>
              <a:gd name="T99" fmla="*/ 10 h 101"/>
              <a:gd name="T100" fmla="*/ 23 w 72"/>
              <a:gd name="T101" fmla="*/ 14 h 101"/>
              <a:gd name="T102" fmla="*/ 21 w 72"/>
              <a:gd name="T103" fmla="*/ 19 h 101"/>
              <a:gd name="T104" fmla="*/ 21 w 72"/>
              <a:gd name="T105" fmla="*/ 27 h 101"/>
              <a:gd name="T106" fmla="*/ 21 w 72"/>
              <a:gd name="T107" fmla="*/ 37 h 101"/>
              <a:gd name="T108" fmla="*/ 21 w 72"/>
              <a:gd name="T109" fmla="*/ 46 h 101"/>
              <a:gd name="T110" fmla="*/ 23 w 72"/>
              <a:gd name="T111" fmla="*/ 54 h 101"/>
              <a:gd name="T112" fmla="*/ 25 w 72"/>
              <a:gd name="T113" fmla="*/ 59 h 101"/>
              <a:gd name="T114" fmla="*/ 28 w 72"/>
              <a:gd name="T115" fmla="*/ 61 h 101"/>
              <a:gd name="T116" fmla="*/ 32 w 72"/>
              <a:gd name="T117" fmla="*/ 63 h 101"/>
              <a:gd name="T118" fmla="*/ 36 w 72"/>
              <a:gd name="T119" fmla="*/ 63 h 101"/>
              <a:gd name="T120" fmla="*/ 38 w 72"/>
              <a:gd name="T121" fmla="*/ 61 h 101"/>
              <a:gd name="T122" fmla="*/ 42 w 72"/>
              <a:gd name="T123" fmla="*/ 59 h 101"/>
              <a:gd name="T124" fmla="*/ 45 w 72"/>
              <a:gd name="T125" fmla="*/ 56 h 1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1"/>
              <a:gd name="T191" fmla="*/ 72 w 72"/>
              <a:gd name="T192" fmla="*/ 101 h 1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1">
                <a:moveTo>
                  <a:pt x="45" y="61"/>
                </a:moveTo>
                <a:lnTo>
                  <a:pt x="42" y="65"/>
                </a:lnTo>
                <a:lnTo>
                  <a:pt x="38" y="67"/>
                </a:lnTo>
                <a:lnTo>
                  <a:pt x="32" y="71"/>
                </a:lnTo>
                <a:lnTo>
                  <a:pt x="26" y="71"/>
                </a:lnTo>
                <a:lnTo>
                  <a:pt x="19" y="69"/>
                </a:lnTo>
                <a:lnTo>
                  <a:pt x="11" y="65"/>
                </a:lnTo>
                <a:lnTo>
                  <a:pt x="6" y="59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2" y="29"/>
                </a:lnTo>
                <a:lnTo>
                  <a:pt x="4" y="19"/>
                </a:lnTo>
                <a:lnTo>
                  <a:pt x="7" y="14"/>
                </a:lnTo>
                <a:lnTo>
                  <a:pt x="11" y="8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0" y="0"/>
                </a:lnTo>
                <a:lnTo>
                  <a:pt x="44" y="2"/>
                </a:lnTo>
                <a:lnTo>
                  <a:pt x="47" y="4"/>
                </a:lnTo>
                <a:lnTo>
                  <a:pt x="51" y="6"/>
                </a:lnTo>
                <a:lnTo>
                  <a:pt x="63" y="0"/>
                </a:lnTo>
                <a:lnTo>
                  <a:pt x="66" y="0"/>
                </a:lnTo>
                <a:lnTo>
                  <a:pt x="66" y="86"/>
                </a:lnTo>
                <a:lnTo>
                  <a:pt x="66" y="92"/>
                </a:lnTo>
                <a:lnTo>
                  <a:pt x="66" y="95"/>
                </a:lnTo>
                <a:lnTo>
                  <a:pt x="68" y="97"/>
                </a:lnTo>
                <a:lnTo>
                  <a:pt x="72" y="99"/>
                </a:lnTo>
                <a:lnTo>
                  <a:pt x="72" y="101"/>
                </a:lnTo>
                <a:lnTo>
                  <a:pt x="36" y="101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5" y="95"/>
                </a:lnTo>
                <a:lnTo>
                  <a:pt x="45" y="94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6"/>
                </a:moveTo>
                <a:lnTo>
                  <a:pt x="45" y="27"/>
                </a:lnTo>
                <a:lnTo>
                  <a:pt x="45" y="21"/>
                </a:lnTo>
                <a:lnTo>
                  <a:pt x="45" y="16"/>
                </a:lnTo>
                <a:lnTo>
                  <a:pt x="44" y="12"/>
                </a:lnTo>
                <a:lnTo>
                  <a:pt x="42" y="10"/>
                </a:lnTo>
                <a:lnTo>
                  <a:pt x="40" y="6"/>
                </a:lnTo>
                <a:lnTo>
                  <a:pt x="38" y="4"/>
                </a:lnTo>
                <a:lnTo>
                  <a:pt x="34" y="4"/>
                </a:lnTo>
                <a:lnTo>
                  <a:pt x="28" y="6"/>
                </a:lnTo>
                <a:lnTo>
                  <a:pt x="25" y="10"/>
                </a:lnTo>
                <a:lnTo>
                  <a:pt x="23" y="14"/>
                </a:lnTo>
                <a:lnTo>
                  <a:pt x="21" y="19"/>
                </a:lnTo>
                <a:lnTo>
                  <a:pt x="21" y="27"/>
                </a:lnTo>
                <a:lnTo>
                  <a:pt x="21" y="37"/>
                </a:lnTo>
                <a:lnTo>
                  <a:pt x="21" y="46"/>
                </a:lnTo>
                <a:lnTo>
                  <a:pt x="23" y="54"/>
                </a:lnTo>
                <a:lnTo>
                  <a:pt x="25" y="59"/>
                </a:lnTo>
                <a:lnTo>
                  <a:pt x="28" y="61"/>
                </a:lnTo>
                <a:lnTo>
                  <a:pt x="32" y="63"/>
                </a:lnTo>
                <a:lnTo>
                  <a:pt x="36" y="63"/>
                </a:lnTo>
                <a:lnTo>
                  <a:pt x="38" y="61"/>
                </a:lnTo>
                <a:lnTo>
                  <a:pt x="42" y="59"/>
                </a:lnTo>
                <a:lnTo>
                  <a:pt x="45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6" name="Freeform 351"/>
          <p:cNvSpPr>
            <a:spLocks/>
          </p:cNvSpPr>
          <p:nvPr/>
        </p:nvSpPr>
        <p:spPr bwMode="auto">
          <a:xfrm>
            <a:off x="6148388" y="4791075"/>
            <a:ext cx="41275" cy="65088"/>
          </a:xfrm>
          <a:custGeom>
            <a:avLst/>
            <a:gdLst>
              <a:gd name="T0" fmla="*/ 15 w 53"/>
              <a:gd name="T1" fmla="*/ 36 h 82"/>
              <a:gd name="T2" fmla="*/ 25 w 53"/>
              <a:gd name="T3" fmla="*/ 32 h 82"/>
              <a:gd name="T4" fmla="*/ 29 w 53"/>
              <a:gd name="T5" fmla="*/ 27 h 82"/>
              <a:gd name="T6" fmla="*/ 30 w 53"/>
              <a:gd name="T7" fmla="*/ 21 h 82"/>
              <a:gd name="T8" fmla="*/ 27 w 53"/>
              <a:gd name="T9" fmla="*/ 12 h 82"/>
              <a:gd name="T10" fmla="*/ 19 w 53"/>
              <a:gd name="T11" fmla="*/ 8 h 82"/>
              <a:gd name="T12" fmla="*/ 8 w 53"/>
              <a:gd name="T13" fmla="*/ 12 h 82"/>
              <a:gd name="T14" fmla="*/ 2 w 53"/>
              <a:gd name="T15" fmla="*/ 15 h 82"/>
              <a:gd name="T16" fmla="*/ 13 w 53"/>
              <a:gd name="T17" fmla="*/ 4 h 82"/>
              <a:gd name="T18" fmla="*/ 29 w 53"/>
              <a:gd name="T19" fmla="*/ 0 h 82"/>
              <a:gd name="T20" fmla="*/ 38 w 53"/>
              <a:gd name="T21" fmla="*/ 2 h 82"/>
              <a:gd name="T22" fmla="*/ 48 w 53"/>
              <a:gd name="T23" fmla="*/ 10 h 82"/>
              <a:gd name="T24" fmla="*/ 48 w 53"/>
              <a:gd name="T25" fmla="*/ 19 h 82"/>
              <a:gd name="T26" fmla="*/ 42 w 53"/>
              <a:gd name="T27" fmla="*/ 27 h 82"/>
              <a:gd name="T28" fmla="*/ 42 w 53"/>
              <a:gd name="T29" fmla="*/ 32 h 82"/>
              <a:gd name="T30" fmla="*/ 51 w 53"/>
              <a:gd name="T31" fmla="*/ 44 h 82"/>
              <a:gd name="T32" fmla="*/ 51 w 53"/>
              <a:gd name="T33" fmla="*/ 59 h 82"/>
              <a:gd name="T34" fmla="*/ 44 w 53"/>
              <a:gd name="T35" fmla="*/ 72 h 82"/>
              <a:gd name="T36" fmla="*/ 29 w 53"/>
              <a:gd name="T37" fmla="*/ 80 h 82"/>
              <a:gd name="T38" fmla="*/ 11 w 53"/>
              <a:gd name="T39" fmla="*/ 82 h 82"/>
              <a:gd name="T40" fmla="*/ 4 w 53"/>
              <a:gd name="T41" fmla="*/ 78 h 82"/>
              <a:gd name="T42" fmla="*/ 0 w 53"/>
              <a:gd name="T43" fmla="*/ 70 h 82"/>
              <a:gd name="T44" fmla="*/ 2 w 53"/>
              <a:gd name="T45" fmla="*/ 65 h 82"/>
              <a:gd name="T46" fmla="*/ 6 w 53"/>
              <a:gd name="T47" fmla="*/ 63 h 82"/>
              <a:gd name="T48" fmla="*/ 10 w 53"/>
              <a:gd name="T49" fmla="*/ 63 h 82"/>
              <a:gd name="T50" fmla="*/ 13 w 53"/>
              <a:gd name="T51" fmla="*/ 67 h 82"/>
              <a:gd name="T52" fmla="*/ 23 w 53"/>
              <a:gd name="T53" fmla="*/ 72 h 82"/>
              <a:gd name="T54" fmla="*/ 32 w 53"/>
              <a:gd name="T55" fmla="*/ 72 h 82"/>
              <a:gd name="T56" fmla="*/ 38 w 53"/>
              <a:gd name="T57" fmla="*/ 67 h 82"/>
              <a:gd name="T58" fmla="*/ 38 w 53"/>
              <a:gd name="T59" fmla="*/ 53 h 82"/>
              <a:gd name="T60" fmla="*/ 29 w 53"/>
              <a:gd name="T61" fmla="*/ 44 h 82"/>
              <a:gd name="T62" fmla="*/ 15 w 53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"/>
              <a:gd name="T97" fmla="*/ 0 h 82"/>
              <a:gd name="T98" fmla="*/ 53 w 53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" h="82">
                <a:moveTo>
                  <a:pt x="15" y="38"/>
                </a:moveTo>
                <a:lnTo>
                  <a:pt x="15" y="36"/>
                </a:lnTo>
                <a:lnTo>
                  <a:pt x="21" y="34"/>
                </a:lnTo>
                <a:lnTo>
                  <a:pt x="25" y="32"/>
                </a:lnTo>
                <a:lnTo>
                  <a:pt x="27" y="31"/>
                </a:lnTo>
                <a:lnTo>
                  <a:pt x="29" y="27"/>
                </a:lnTo>
                <a:lnTo>
                  <a:pt x="30" y="25"/>
                </a:lnTo>
                <a:lnTo>
                  <a:pt x="30" y="21"/>
                </a:lnTo>
                <a:lnTo>
                  <a:pt x="30" y="15"/>
                </a:lnTo>
                <a:lnTo>
                  <a:pt x="27" y="12"/>
                </a:lnTo>
                <a:lnTo>
                  <a:pt x="23" y="10"/>
                </a:lnTo>
                <a:lnTo>
                  <a:pt x="19" y="8"/>
                </a:lnTo>
                <a:lnTo>
                  <a:pt x="13" y="10"/>
                </a:lnTo>
                <a:lnTo>
                  <a:pt x="8" y="12"/>
                </a:lnTo>
                <a:lnTo>
                  <a:pt x="4" y="15"/>
                </a:lnTo>
                <a:lnTo>
                  <a:pt x="2" y="15"/>
                </a:lnTo>
                <a:lnTo>
                  <a:pt x="8" y="8"/>
                </a:lnTo>
                <a:lnTo>
                  <a:pt x="13" y="4"/>
                </a:lnTo>
                <a:lnTo>
                  <a:pt x="21" y="0"/>
                </a:lnTo>
                <a:lnTo>
                  <a:pt x="29" y="0"/>
                </a:lnTo>
                <a:lnTo>
                  <a:pt x="34" y="0"/>
                </a:lnTo>
                <a:lnTo>
                  <a:pt x="38" y="2"/>
                </a:lnTo>
                <a:lnTo>
                  <a:pt x="44" y="4"/>
                </a:lnTo>
                <a:lnTo>
                  <a:pt x="48" y="10"/>
                </a:lnTo>
                <a:lnTo>
                  <a:pt x="49" y="15"/>
                </a:lnTo>
                <a:lnTo>
                  <a:pt x="48" y="19"/>
                </a:lnTo>
                <a:lnTo>
                  <a:pt x="46" y="23"/>
                </a:lnTo>
                <a:lnTo>
                  <a:pt x="42" y="27"/>
                </a:lnTo>
                <a:lnTo>
                  <a:pt x="36" y="29"/>
                </a:lnTo>
                <a:lnTo>
                  <a:pt x="42" y="32"/>
                </a:lnTo>
                <a:lnTo>
                  <a:pt x="48" y="38"/>
                </a:lnTo>
                <a:lnTo>
                  <a:pt x="51" y="44"/>
                </a:lnTo>
                <a:lnTo>
                  <a:pt x="53" y="49"/>
                </a:lnTo>
                <a:lnTo>
                  <a:pt x="51" y="59"/>
                </a:lnTo>
                <a:lnTo>
                  <a:pt x="48" y="67"/>
                </a:lnTo>
                <a:lnTo>
                  <a:pt x="44" y="72"/>
                </a:lnTo>
                <a:lnTo>
                  <a:pt x="36" y="78"/>
                </a:lnTo>
                <a:lnTo>
                  <a:pt x="29" y="80"/>
                </a:lnTo>
                <a:lnTo>
                  <a:pt x="19" y="82"/>
                </a:lnTo>
                <a:lnTo>
                  <a:pt x="11" y="82"/>
                </a:lnTo>
                <a:lnTo>
                  <a:pt x="8" y="80"/>
                </a:lnTo>
                <a:lnTo>
                  <a:pt x="4" y="78"/>
                </a:lnTo>
                <a:lnTo>
                  <a:pt x="0" y="74"/>
                </a:lnTo>
                <a:lnTo>
                  <a:pt x="0" y="70"/>
                </a:lnTo>
                <a:lnTo>
                  <a:pt x="0" y="68"/>
                </a:lnTo>
                <a:lnTo>
                  <a:pt x="2" y="65"/>
                </a:lnTo>
                <a:lnTo>
                  <a:pt x="4" y="63"/>
                </a:lnTo>
                <a:lnTo>
                  <a:pt x="6" y="63"/>
                </a:lnTo>
                <a:lnTo>
                  <a:pt x="8" y="63"/>
                </a:lnTo>
                <a:lnTo>
                  <a:pt x="10" y="63"/>
                </a:lnTo>
                <a:lnTo>
                  <a:pt x="11" y="65"/>
                </a:lnTo>
                <a:lnTo>
                  <a:pt x="13" y="67"/>
                </a:lnTo>
                <a:lnTo>
                  <a:pt x="17" y="68"/>
                </a:lnTo>
                <a:lnTo>
                  <a:pt x="23" y="72"/>
                </a:lnTo>
                <a:lnTo>
                  <a:pt x="29" y="72"/>
                </a:lnTo>
                <a:lnTo>
                  <a:pt x="32" y="72"/>
                </a:lnTo>
                <a:lnTo>
                  <a:pt x="36" y="70"/>
                </a:lnTo>
                <a:lnTo>
                  <a:pt x="38" y="67"/>
                </a:lnTo>
                <a:lnTo>
                  <a:pt x="38" y="61"/>
                </a:lnTo>
                <a:lnTo>
                  <a:pt x="38" y="53"/>
                </a:lnTo>
                <a:lnTo>
                  <a:pt x="32" y="48"/>
                </a:lnTo>
                <a:lnTo>
                  <a:pt x="29" y="44"/>
                </a:lnTo>
                <a:lnTo>
                  <a:pt x="23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7" name="Line 352"/>
          <p:cNvSpPr>
            <a:spLocks noChangeShapeType="1"/>
          </p:cNvSpPr>
          <p:nvPr/>
        </p:nvSpPr>
        <p:spPr bwMode="auto">
          <a:xfrm flipH="1">
            <a:off x="3279775" y="4584700"/>
            <a:ext cx="66675" cy="460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8" name="Line 353"/>
          <p:cNvSpPr>
            <a:spLocks noChangeShapeType="1"/>
          </p:cNvSpPr>
          <p:nvPr/>
        </p:nvSpPr>
        <p:spPr bwMode="auto">
          <a:xfrm>
            <a:off x="5795963" y="4584700"/>
            <a:ext cx="44450" cy="436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49" name="Freeform 354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0" name="Freeform 355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1" name="Freeform 356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2" name="Freeform 357"/>
          <p:cNvSpPr>
            <a:spLocks noEditPoints="1"/>
          </p:cNvSpPr>
          <p:nvPr/>
        </p:nvSpPr>
        <p:spPr bwMode="auto">
          <a:xfrm>
            <a:off x="1303338" y="4338638"/>
            <a:ext cx="150812" cy="209550"/>
          </a:xfrm>
          <a:custGeom>
            <a:avLst/>
            <a:gdLst>
              <a:gd name="T0" fmla="*/ 104 w 190"/>
              <a:gd name="T1" fmla="*/ 264 h 264"/>
              <a:gd name="T2" fmla="*/ 104 w 190"/>
              <a:gd name="T3" fmla="*/ 208 h 264"/>
              <a:gd name="T4" fmla="*/ 0 w 190"/>
              <a:gd name="T5" fmla="*/ 208 h 264"/>
              <a:gd name="T6" fmla="*/ 0 w 190"/>
              <a:gd name="T7" fmla="*/ 163 h 264"/>
              <a:gd name="T8" fmla="*/ 110 w 190"/>
              <a:gd name="T9" fmla="*/ 0 h 264"/>
              <a:gd name="T10" fmla="*/ 154 w 190"/>
              <a:gd name="T11" fmla="*/ 0 h 264"/>
              <a:gd name="T12" fmla="*/ 154 w 190"/>
              <a:gd name="T13" fmla="*/ 163 h 264"/>
              <a:gd name="T14" fmla="*/ 190 w 190"/>
              <a:gd name="T15" fmla="*/ 163 h 264"/>
              <a:gd name="T16" fmla="*/ 190 w 190"/>
              <a:gd name="T17" fmla="*/ 208 h 264"/>
              <a:gd name="T18" fmla="*/ 154 w 190"/>
              <a:gd name="T19" fmla="*/ 208 h 264"/>
              <a:gd name="T20" fmla="*/ 154 w 190"/>
              <a:gd name="T21" fmla="*/ 264 h 264"/>
              <a:gd name="T22" fmla="*/ 104 w 190"/>
              <a:gd name="T23" fmla="*/ 264 h 264"/>
              <a:gd name="T24" fmla="*/ 104 w 190"/>
              <a:gd name="T25" fmla="*/ 163 h 264"/>
              <a:gd name="T26" fmla="*/ 104 w 190"/>
              <a:gd name="T27" fmla="*/ 77 h 264"/>
              <a:gd name="T28" fmla="*/ 46 w 190"/>
              <a:gd name="T29" fmla="*/ 163 h 264"/>
              <a:gd name="T30" fmla="*/ 104 w 190"/>
              <a:gd name="T31" fmla="*/ 163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264"/>
              <a:gd name="T50" fmla="*/ 190 w 190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264">
                <a:moveTo>
                  <a:pt x="104" y="264"/>
                </a:moveTo>
                <a:lnTo>
                  <a:pt x="104" y="208"/>
                </a:lnTo>
                <a:lnTo>
                  <a:pt x="0" y="208"/>
                </a:lnTo>
                <a:lnTo>
                  <a:pt x="0" y="163"/>
                </a:lnTo>
                <a:lnTo>
                  <a:pt x="110" y="0"/>
                </a:lnTo>
                <a:lnTo>
                  <a:pt x="154" y="0"/>
                </a:lnTo>
                <a:lnTo>
                  <a:pt x="154" y="163"/>
                </a:lnTo>
                <a:lnTo>
                  <a:pt x="190" y="163"/>
                </a:lnTo>
                <a:lnTo>
                  <a:pt x="190" y="208"/>
                </a:lnTo>
                <a:lnTo>
                  <a:pt x="154" y="208"/>
                </a:lnTo>
                <a:lnTo>
                  <a:pt x="154" y="264"/>
                </a:lnTo>
                <a:lnTo>
                  <a:pt x="104" y="264"/>
                </a:lnTo>
                <a:close/>
                <a:moveTo>
                  <a:pt x="104" y="163"/>
                </a:moveTo>
                <a:lnTo>
                  <a:pt x="104" y="77"/>
                </a:lnTo>
                <a:lnTo>
                  <a:pt x="46" y="163"/>
                </a:lnTo>
                <a:lnTo>
                  <a:pt x="104" y="1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3" name="Freeform 358"/>
          <p:cNvSpPr>
            <a:spLocks/>
          </p:cNvSpPr>
          <p:nvPr/>
        </p:nvSpPr>
        <p:spPr bwMode="auto">
          <a:xfrm>
            <a:off x="1241425" y="5184775"/>
            <a:ext cx="141288" cy="212725"/>
          </a:xfrm>
          <a:custGeom>
            <a:avLst/>
            <a:gdLst>
              <a:gd name="T0" fmla="*/ 0 w 179"/>
              <a:gd name="T1" fmla="*/ 188 h 267"/>
              <a:gd name="T2" fmla="*/ 48 w 179"/>
              <a:gd name="T3" fmla="*/ 182 h 267"/>
              <a:gd name="T4" fmla="*/ 50 w 179"/>
              <a:gd name="T5" fmla="*/ 193 h 267"/>
              <a:gd name="T6" fmla="*/ 53 w 179"/>
              <a:gd name="T7" fmla="*/ 203 h 267"/>
              <a:gd name="T8" fmla="*/ 61 w 179"/>
              <a:gd name="T9" fmla="*/ 210 h 267"/>
              <a:gd name="T10" fmla="*/ 69 w 179"/>
              <a:gd name="T11" fmla="*/ 216 h 267"/>
              <a:gd name="T12" fmla="*/ 78 w 179"/>
              <a:gd name="T13" fmla="*/ 220 h 267"/>
              <a:gd name="T14" fmla="*/ 88 w 179"/>
              <a:gd name="T15" fmla="*/ 220 h 267"/>
              <a:gd name="T16" fmla="*/ 99 w 179"/>
              <a:gd name="T17" fmla="*/ 220 h 267"/>
              <a:gd name="T18" fmla="*/ 108 w 179"/>
              <a:gd name="T19" fmla="*/ 216 h 267"/>
              <a:gd name="T20" fmla="*/ 116 w 179"/>
              <a:gd name="T21" fmla="*/ 208 h 267"/>
              <a:gd name="T22" fmla="*/ 126 w 179"/>
              <a:gd name="T23" fmla="*/ 195 h 267"/>
              <a:gd name="T24" fmla="*/ 129 w 179"/>
              <a:gd name="T25" fmla="*/ 174 h 267"/>
              <a:gd name="T26" fmla="*/ 126 w 179"/>
              <a:gd name="T27" fmla="*/ 155 h 267"/>
              <a:gd name="T28" fmla="*/ 118 w 179"/>
              <a:gd name="T29" fmla="*/ 142 h 267"/>
              <a:gd name="T30" fmla="*/ 112 w 179"/>
              <a:gd name="T31" fmla="*/ 138 h 267"/>
              <a:gd name="T32" fmla="*/ 105 w 179"/>
              <a:gd name="T33" fmla="*/ 134 h 267"/>
              <a:gd name="T34" fmla="*/ 97 w 179"/>
              <a:gd name="T35" fmla="*/ 132 h 267"/>
              <a:gd name="T36" fmla="*/ 89 w 179"/>
              <a:gd name="T37" fmla="*/ 131 h 267"/>
              <a:gd name="T38" fmla="*/ 69 w 179"/>
              <a:gd name="T39" fmla="*/ 136 h 267"/>
              <a:gd name="T40" fmla="*/ 50 w 179"/>
              <a:gd name="T41" fmla="*/ 151 h 267"/>
              <a:gd name="T42" fmla="*/ 4 w 179"/>
              <a:gd name="T43" fmla="*/ 144 h 267"/>
              <a:gd name="T44" fmla="*/ 34 w 179"/>
              <a:gd name="T45" fmla="*/ 0 h 267"/>
              <a:gd name="T46" fmla="*/ 167 w 179"/>
              <a:gd name="T47" fmla="*/ 0 h 267"/>
              <a:gd name="T48" fmla="*/ 167 w 179"/>
              <a:gd name="T49" fmla="*/ 49 h 267"/>
              <a:gd name="T50" fmla="*/ 76 w 179"/>
              <a:gd name="T51" fmla="*/ 49 h 267"/>
              <a:gd name="T52" fmla="*/ 65 w 179"/>
              <a:gd name="T53" fmla="*/ 95 h 267"/>
              <a:gd name="T54" fmla="*/ 82 w 179"/>
              <a:gd name="T55" fmla="*/ 87 h 267"/>
              <a:gd name="T56" fmla="*/ 99 w 179"/>
              <a:gd name="T57" fmla="*/ 85 h 267"/>
              <a:gd name="T58" fmla="*/ 120 w 179"/>
              <a:gd name="T59" fmla="*/ 87 h 267"/>
              <a:gd name="T60" fmla="*/ 139 w 179"/>
              <a:gd name="T61" fmla="*/ 96 h 267"/>
              <a:gd name="T62" fmla="*/ 156 w 179"/>
              <a:gd name="T63" fmla="*/ 110 h 267"/>
              <a:gd name="T64" fmla="*/ 169 w 179"/>
              <a:gd name="T65" fmla="*/ 127 h 267"/>
              <a:gd name="T66" fmla="*/ 177 w 179"/>
              <a:gd name="T67" fmla="*/ 150 h 267"/>
              <a:gd name="T68" fmla="*/ 179 w 179"/>
              <a:gd name="T69" fmla="*/ 174 h 267"/>
              <a:gd name="T70" fmla="*/ 175 w 179"/>
              <a:gd name="T71" fmla="*/ 205 h 267"/>
              <a:gd name="T72" fmla="*/ 160 w 179"/>
              <a:gd name="T73" fmla="*/ 231 h 267"/>
              <a:gd name="T74" fmla="*/ 141 w 179"/>
              <a:gd name="T75" fmla="*/ 252 h 267"/>
              <a:gd name="T76" fmla="*/ 116 w 179"/>
              <a:gd name="T77" fmla="*/ 263 h 267"/>
              <a:gd name="T78" fmla="*/ 88 w 179"/>
              <a:gd name="T79" fmla="*/ 267 h 267"/>
              <a:gd name="T80" fmla="*/ 65 w 179"/>
              <a:gd name="T81" fmla="*/ 265 h 267"/>
              <a:gd name="T82" fmla="*/ 46 w 179"/>
              <a:gd name="T83" fmla="*/ 258 h 267"/>
              <a:gd name="T84" fmla="*/ 29 w 179"/>
              <a:gd name="T85" fmla="*/ 244 h 267"/>
              <a:gd name="T86" fmla="*/ 15 w 179"/>
              <a:gd name="T87" fmla="*/ 229 h 267"/>
              <a:gd name="T88" fmla="*/ 6 w 179"/>
              <a:gd name="T89" fmla="*/ 210 h 267"/>
              <a:gd name="T90" fmla="*/ 0 w 179"/>
              <a:gd name="T91" fmla="*/ 188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267"/>
              <a:gd name="T140" fmla="*/ 179 w 179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267">
                <a:moveTo>
                  <a:pt x="0" y="188"/>
                </a:moveTo>
                <a:lnTo>
                  <a:pt x="48" y="182"/>
                </a:lnTo>
                <a:lnTo>
                  <a:pt x="50" y="193"/>
                </a:lnTo>
                <a:lnTo>
                  <a:pt x="53" y="203"/>
                </a:lnTo>
                <a:lnTo>
                  <a:pt x="61" y="210"/>
                </a:lnTo>
                <a:lnTo>
                  <a:pt x="69" y="216"/>
                </a:lnTo>
                <a:lnTo>
                  <a:pt x="78" y="220"/>
                </a:lnTo>
                <a:lnTo>
                  <a:pt x="88" y="220"/>
                </a:lnTo>
                <a:lnTo>
                  <a:pt x="99" y="220"/>
                </a:lnTo>
                <a:lnTo>
                  <a:pt x="108" y="216"/>
                </a:lnTo>
                <a:lnTo>
                  <a:pt x="116" y="208"/>
                </a:lnTo>
                <a:lnTo>
                  <a:pt x="126" y="195"/>
                </a:lnTo>
                <a:lnTo>
                  <a:pt x="129" y="174"/>
                </a:lnTo>
                <a:lnTo>
                  <a:pt x="126" y="155"/>
                </a:lnTo>
                <a:lnTo>
                  <a:pt x="118" y="142"/>
                </a:lnTo>
                <a:lnTo>
                  <a:pt x="112" y="138"/>
                </a:lnTo>
                <a:lnTo>
                  <a:pt x="105" y="134"/>
                </a:lnTo>
                <a:lnTo>
                  <a:pt x="97" y="132"/>
                </a:lnTo>
                <a:lnTo>
                  <a:pt x="89" y="131"/>
                </a:lnTo>
                <a:lnTo>
                  <a:pt x="69" y="136"/>
                </a:lnTo>
                <a:lnTo>
                  <a:pt x="50" y="151"/>
                </a:lnTo>
                <a:lnTo>
                  <a:pt x="4" y="144"/>
                </a:lnTo>
                <a:lnTo>
                  <a:pt x="34" y="0"/>
                </a:lnTo>
                <a:lnTo>
                  <a:pt x="167" y="0"/>
                </a:lnTo>
                <a:lnTo>
                  <a:pt x="167" y="49"/>
                </a:lnTo>
                <a:lnTo>
                  <a:pt x="76" y="49"/>
                </a:lnTo>
                <a:lnTo>
                  <a:pt x="65" y="95"/>
                </a:lnTo>
                <a:lnTo>
                  <a:pt x="82" y="87"/>
                </a:lnTo>
                <a:lnTo>
                  <a:pt x="99" y="85"/>
                </a:lnTo>
                <a:lnTo>
                  <a:pt x="120" y="87"/>
                </a:lnTo>
                <a:lnTo>
                  <a:pt x="139" y="96"/>
                </a:lnTo>
                <a:lnTo>
                  <a:pt x="156" y="110"/>
                </a:lnTo>
                <a:lnTo>
                  <a:pt x="169" y="127"/>
                </a:lnTo>
                <a:lnTo>
                  <a:pt x="177" y="150"/>
                </a:lnTo>
                <a:lnTo>
                  <a:pt x="179" y="174"/>
                </a:lnTo>
                <a:lnTo>
                  <a:pt x="175" y="205"/>
                </a:lnTo>
                <a:lnTo>
                  <a:pt x="160" y="231"/>
                </a:lnTo>
                <a:lnTo>
                  <a:pt x="141" y="252"/>
                </a:lnTo>
                <a:lnTo>
                  <a:pt x="116" y="263"/>
                </a:lnTo>
                <a:lnTo>
                  <a:pt x="88" y="267"/>
                </a:lnTo>
                <a:lnTo>
                  <a:pt x="65" y="265"/>
                </a:lnTo>
                <a:lnTo>
                  <a:pt x="46" y="258"/>
                </a:lnTo>
                <a:lnTo>
                  <a:pt x="29" y="244"/>
                </a:lnTo>
                <a:lnTo>
                  <a:pt x="15" y="229"/>
                </a:lnTo>
                <a:lnTo>
                  <a:pt x="6" y="21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4" name="Freeform 359"/>
          <p:cNvSpPr>
            <a:spLocks noEditPoints="1"/>
          </p:cNvSpPr>
          <p:nvPr/>
        </p:nvSpPr>
        <p:spPr bwMode="auto">
          <a:xfrm>
            <a:off x="7458075" y="4278313"/>
            <a:ext cx="138113" cy="215900"/>
          </a:xfrm>
          <a:custGeom>
            <a:avLst/>
            <a:gdLst>
              <a:gd name="T0" fmla="*/ 120 w 175"/>
              <a:gd name="T1" fmla="*/ 78 h 271"/>
              <a:gd name="T2" fmla="*/ 116 w 175"/>
              <a:gd name="T3" fmla="*/ 59 h 271"/>
              <a:gd name="T4" fmla="*/ 105 w 175"/>
              <a:gd name="T5" fmla="*/ 49 h 271"/>
              <a:gd name="T6" fmla="*/ 89 w 175"/>
              <a:gd name="T7" fmla="*/ 45 h 271"/>
              <a:gd name="T8" fmla="*/ 74 w 175"/>
              <a:gd name="T9" fmla="*/ 49 h 271"/>
              <a:gd name="T10" fmla="*/ 61 w 175"/>
              <a:gd name="T11" fmla="*/ 60 h 271"/>
              <a:gd name="T12" fmla="*/ 50 w 175"/>
              <a:gd name="T13" fmla="*/ 95 h 271"/>
              <a:gd name="T14" fmla="*/ 61 w 175"/>
              <a:gd name="T15" fmla="*/ 110 h 271"/>
              <a:gd name="T16" fmla="*/ 95 w 175"/>
              <a:gd name="T17" fmla="*/ 100 h 271"/>
              <a:gd name="T18" fmla="*/ 135 w 175"/>
              <a:gd name="T19" fmla="*/ 110 h 271"/>
              <a:gd name="T20" fmla="*/ 163 w 175"/>
              <a:gd name="T21" fmla="*/ 140 h 271"/>
              <a:gd name="T22" fmla="*/ 175 w 175"/>
              <a:gd name="T23" fmla="*/ 184 h 271"/>
              <a:gd name="T24" fmla="*/ 163 w 175"/>
              <a:gd name="T25" fmla="*/ 229 h 271"/>
              <a:gd name="T26" fmla="*/ 133 w 175"/>
              <a:gd name="T27" fmla="*/ 260 h 271"/>
              <a:gd name="T28" fmla="*/ 91 w 175"/>
              <a:gd name="T29" fmla="*/ 271 h 271"/>
              <a:gd name="T30" fmla="*/ 44 w 175"/>
              <a:gd name="T31" fmla="*/ 256 h 271"/>
              <a:gd name="T32" fmla="*/ 12 w 175"/>
              <a:gd name="T33" fmla="*/ 214 h 271"/>
              <a:gd name="T34" fmla="*/ 0 w 175"/>
              <a:gd name="T35" fmla="*/ 136 h 271"/>
              <a:gd name="T36" fmla="*/ 12 w 175"/>
              <a:gd name="T37" fmla="*/ 57 h 271"/>
              <a:gd name="T38" fmla="*/ 46 w 175"/>
              <a:gd name="T39" fmla="*/ 13 h 271"/>
              <a:gd name="T40" fmla="*/ 97 w 175"/>
              <a:gd name="T41" fmla="*/ 0 h 271"/>
              <a:gd name="T42" fmla="*/ 146 w 175"/>
              <a:gd name="T43" fmla="*/ 17 h 271"/>
              <a:gd name="T44" fmla="*/ 165 w 175"/>
              <a:gd name="T45" fmla="*/ 49 h 271"/>
              <a:gd name="T46" fmla="*/ 50 w 175"/>
              <a:gd name="T47" fmla="*/ 182 h 271"/>
              <a:gd name="T48" fmla="*/ 63 w 175"/>
              <a:gd name="T49" fmla="*/ 214 h 271"/>
              <a:gd name="T50" fmla="*/ 80 w 175"/>
              <a:gd name="T51" fmla="*/ 224 h 271"/>
              <a:gd name="T52" fmla="*/ 99 w 175"/>
              <a:gd name="T53" fmla="*/ 224 h 271"/>
              <a:gd name="T54" fmla="*/ 114 w 175"/>
              <a:gd name="T55" fmla="*/ 216 h 271"/>
              <a:gd name="T56" fmla="*/ 122 w 175"/>
              <a:gd name="T57" fmla="*/ 203 h 271"/>
              <a:gd name="T58" fmla="*/ 124 w 175"/>
              <a:gd name="T59" fmla="*/ 186 h 271"/>
              <a:gd name="T60" fmla="*/ 122 w 175"/>
              <a:gd name="T61" fmla="*/ 169 h 271"/>
              <a:gd name="T62" fmla="*/ 114 w 175"/>
              <a:gd name="T63" fmla="*/ 155 h 271"/>
              <a:gd name="T64" fmla="*/ 97 w 175"/>
              <a:gd name="T65" fmla="*/ 148 h 271"/>
              <a:gd name="T66" fmla="*/ 78 w 175"/>
              <a:gd name="T67" fmla="*/ 148 h 271"/>
              <a:gd name="T68" fmla="*/ 61 w 175"/>
              <a:gd name="T69" fmla="*/ 155 h 271"/>
              <a:gd name="T70" fmla="*/ 53 w 175"/>
              <a:gd name="T71" fmla="*/ 167 h 271"/>
              <a:gd name="T72" fmla="*/ 50 w 175"/>
              <a:gd name="T73" fmla="*/ 182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5"/>
              <a:gd name="T112" fmla="*/ 0 h 271"/>
              <a:gd name="T113" fmla="*/ 175 w 175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5" h="271">
                <a:moveTo>
                  <a:pt x="171" y="72"/>
                </a:moveTo>
                <a:lnTo>
                  <a:pt x="120" y="78"/>
                </a:lnTo>
                <a:lnTo>
                  <a:pt x="118" y="66"/>
                </a:lnTo>
                <a:lnTo>
                  <a:pt x="116" y="59"/>
                </a:lnTo>
                <a:lnTo>
                  <a:pt x="110" y="53"/>
                </a:lnTo>
                <a:lnTo>
                  <a:pt x="105" y="49"/>
                </a:lnTo>
                <a:lnTo>
                  <a:pt x="97" y="47"/>
                </a:lnTo>
                <a:lnTo>
                  <a:pt x="89" y="45"/>
                </a:lnTo>
                <a:lnTo>
                  <a:pt x="82" y="47"/>
                </a:lnTo>
                <a:lnTo>
                  <a:pt x="74" y="49"/>
                </a:lnTo>
                <a:lnTo>
                  <a:pt x="67" y="55"/>
                </a:lnTo>
                <a:lnTo>
                  <a:pt x="61" y="60"/>
                </a:lnTo>
                <a:lnTo>
                  <a:pt x="55" y="74"/>
                </a:lnTo>
                <a:lnTo>
                  <a:pt x="50" y="95"/>
                </a:lnTo>
                <a:lnTo>
                  <a:pt x="46" y="123"/>
                </a:lnTo>
                <a:lnTo>
                  <a:pt x="61" y="110"/>
                </a:lnTo>
                <a:lnTo>
                  <a:pt x="76" y="102"/>
                </a:lnTo>
                <a:lnTo>
                  <a:pt x="95" y="100"/>
                </a:lnTo>
                <a:lnTo>
                  <a:pt x="116" y="102"/>
                </a:lnTo>
                <a:lnTo>
                  <a:pt x="135" y="110"/>
                </a:lnTo>
                <a:lnTo>
                  <a:pt x="152" y="123"/>
                </a:lnTo>
                <a:lnTo>
                  <a:pt x="163" y="140"/>
                </a:lnTo>
                <a:lnTo>
                  <a:pt x="173" y="161"/>
                </a:lnTo>
                <a:lnTo>
                  <a:pt x="175" y="184"/>
                </a:lnTo>
                <a:lnTo>
                  <a:pt x="173" y="209"/>
                </a:lnTo>
                <a:lnTo>
                  <a:pt x="163" y="229"/>
                </a:lnTo>
                <a:lnTo>
                  <a:pt x="150" y="246"/>
                </a:lnTo>
                <a:lnTo>
                  <a:pt x="133" y="260"/>
                </a:lnTo>
                <a:lnTo>
                  <a:pt x="114" y="267"/>
                </a:lnTo>
                <a:lnTo>
                  <a:pt x="91" y="271"/>
                </a:lnTo>
                <a:lnTo>
                  <a:pt x="67" y="267"/>
                </a:lnTo>
                <a:lnTo>
                  <a:pt x="44" y="256"/>
                </a:lnTo>
                <a:lnTo>
                  <a:pt x="25" y="239"/>
                </a:lnTo>
                <a:lnTo>
                  <a:pt x="12" y="214"/>
                </a:lnTo>
                <a:lnTo>
                  <a:pt x="2" y="180"/>
                </a:lnTo>
                <a:lnTo>
                  <a:pt x="0" y="136"/>
                </a:lnTo>
                <a:lnTo>
                  <a:pt x="2" y="93"/>
                </a:lnTo>
                <a:lnTo>
                  <a:pt x="12" y="57"/>
                </a:lnTo>
                <a:lnTo>
                  <a:pt x="27" y="32"/>
                </a:lnTo>
                <a:lnTo>
                  <a:pt x="46" y="13"/>
                </a:lnTo>
                <a:lnTo>
                  <a:pt x="69" y="4"/>
                </a:lnTo>
                <a:lnTo>
                  <a:pt x="97" y="0"/>
                </a:lnTo>
                <a:lnTo>
                  <a:pt x="124" y="4"/>
                </a:lnTo>
                <a:lnTo>
                  <a:pt x="146" y="17"/>
                </a:lnTo>
                <a:lnTo>
                  <a:pt x="158" y="32"/>
                </a:lnTo>
                <a:lnTo>
                  <a:pt x="165" y="49"/>
                </a:lnTo>
                <a:lnTo>
                  <a:pt x="171" y="72"/>
                </a:lnTo>
                <a:close/>
                <a:moveTo>
                  <a:pt x="50" y="182"/>
                </a:moveTo>
                <a:lnTo>
                  <a:pt x="53" y="201"/>
                </a:lnTo>
                <a:lnTo>
                  <a:pt x="63" y="214"/>
                </a:lnTo>
                <a:lnTo>
                  <a:pt x="70" y="220"/>
                </a:lnTo>
                <a:lnTo>
                  <a:pt x="80" y="224"/>
                </a:lnTo>
                <a:lnTo>
                  <a:pt x="89" y="224"/>
                </a:lnTo>
                <a:lnTo>
                  <a:pt x="99" y="224"/>
                </a:lnTo>
                <a:lnTo>
                  <a:pt x="107" y="220"/>
                </a:lnTo>
                <a:lnTo>
                  <a:pt x="114" y="216"/>
                </a:lnTo>
                <a:lnTo>
                  <a:pt x="118" y="210"/>
                </a:lnTo>
                <a:lnTo>
                  <a:pt x="122" y="203"/>
                </a:lnTo>
                <a:lnTo>
                  <a:pt x="124" y="195"/>
                </a:lnTo>
                <a:lnTo>
                  <a:pt x="124" y="186"/>
                </a:lnTo>
                <a:lnTo>
                  <a:pt x="124" y="176"/>
                </a:lnTo>
                <a:lnTo>
                  <a:pt x="122" y="169"/>
                </a:lnTo>
                <a:lnTo>
                  <a:pt x="118" y="161"/>
                </a:lnTo>
                <a:lnTo>
                  <a:pt x="114" y="155"/>
                </a:lnTo>
                <a:lnTo>
                  <a:pt x="107" y="152"/>
                </a:lnTo>
                <a:lnTo>
                  <a:pt x="97" y="148"/>
                </a:lnTo>
                <a:lnTo>
                  <a:pt x="88" y="146"/>
                </a:lnTo>
                <a:lnTo>
                  <a:pt x="78" y="148"/>
                </a:lnTo>
                <a:lnTo>
                  <a:pt x="69" y="150"/>
                </a:lnTo>
                <a:lnTo>
                  <a:pt x="61" y="155"/>
                </a:lnTo>
                <a:lnTo>
                  <a:pt x="57" y="161"/>
                </a:lnTo>
                <a:lnTo>
                  <a:pt x="53" y="167"/>
                </a:lnTo>
                <a:lnTo>
                  <a:pt x="51" y="174"/>
                </a:lnTo>
                <a:lnTo>
                  <a:pt x="50" y="1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755" name="Freeform 360"/>
          <p:cNvSpPr>
            <a:spLocks/>
          </p:cNvSpPr>
          <p:nvPr/>
        </p:nvSpPr>
        <p:spPr bwMode="auto">
          <a:xfrm>
            <a:off x="7534275" y="5173663"/>
            <a:ext cx="138113" cy="209550"/>
          </a:xfrm>
          <a:custGeom>
            <a:avLst/>
            <a:gdLst>
              <a:gd name="T0" fmla="*/ 0 w 175"/>
              <a:gd name="T1" fmla="*/ 52 h 264"/>
              <a:gd name="T2" fmla="*/ 0 w 175"/>
              <a:gd name="T3" fmla="*/ 0 h 264"/>
              <a:gd name="T4" fmla="*/ 175 w 175"/>
              <a:gd name="T5" fmla="*/ 0 h 264"/>
              <a:gd name="T6" fmla="*/ 175 w 175"/>
              <a:gd name="T7" fmla="*/ 40 h 264"/>
              <a:gd name="T8" fmla="*/ 152 w 175"/>
              <a:gd name="T9" fmla="*/ 65 h 264"/>
              <a:gd name="T10" fmla="*/ 131 w 175"/>
              <a:gd name="T11" fmla="*/ 101 h 264"/>
              <a:gd name="T12" fmla="*/ 110 w 175"/>
              <a:gd name="T13" fmla="*/ 143 h 264"/>
              <a:gd name="T14" fmla="*/ 97 w 175"/>
              <a:gd name="T15" fmla="*/ 184 h 264"/>
              <a:gd name="T16" fmla="*/ 87 w 175"/>
              <a:gd name="T17" fmla="*/ 228 h 264"/>
              <a:gd name="T18" fmla="*/ 85 w 175"/>
              <a:gd name="T19" fmla="*/ 264 h 264"/>
              <a:gd name="T20" fmla="*/ 34 w 175"/>
              <a:gd name="T21" fmla="*/ 264 h 264"/>
              <a:gd name="T22" fmla="*/ 42 w 175"/>
              <a:gd name="T23" fmla="*/ 209 h 264"/>
              <a:gd name="T24" fmla="*/ 57 w 175"/>
              <a:gd name="T25" fmla="*/ 154 h 264"/>
              <a:gd name="T26" fmla="*/ 84 w 175"/>
              <a:gd name="T27" fmla="*/ 99 h 264"/>
              <a:gd name="T28" fmla="*/ 116 w 175"/>
              <a:gd name="T29" fmla="*/ 52 h 264"/>
              <a:gd name="T30" fmla="*/ 0 w 175"/>
              <a:gd name="T31" fmla="*/ 52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"/>
              <a:gd name="T49" fmla="*/ 0 h 264"/>
              <a:gd name="T50" fmla="*/ 175 w 175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" h="264">
                <a:moveTo>
                  <a:pt x="0" y="52"/>
                </a:moveTo>
                <a:lnTo>
                  <a:pt x="0" y="0"/>
                </a:lnTo>
                <a:lnTo>
                  <a:pt x="175" y="0"/>
                </a:lnTo>
                <a:lnTo>
                  <a:pt x="175" y="40"/>
                </a:lnTo>
                <a:lnTo>
                  <a:pt x="152" y="65"/>
                </a:lnTo>
                <a:lnTo>
                  <a:pt x="131" y="101"/>
                </a:lnTo>
                <a:lnTo>
                  <a:pt x="110" y="143"/>
                </a:lnTo>
                <a:lnTo>
                  <a:pt x="97" y="184"/>
                </a:lnTo>
                <a:lnTo>
                  <a:pt x="87" y="228"/>
                </a:lnTo>
                <a:lnTo>
                  <a:pt x="85" y="264"/>
                </a:lnTo>
                <a:lnTo>
                  <a:pt x="34" y="264"/>
                </a:lnTo>
                <a:lnTo>
                  <a:pt x="42" y="209"/>
                </a:lnTo>
                <a:lnTo>
                  <a:pt x="57" y="154"/>
                </a:lnTo>
                <a:lnTo>
                  <a:pt x="84" y="99"/>
                </a:lnTo>
                <a:lnTo>
                  <a:pt x="116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9756" name="Picture 361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0422" name="Line 3"/>
          <p:cNvSpPr>
            <a:spLocks noChangeShapeType="1"/>
          </p:cNvSpPr>
          <p:nvPr/>
        </p:nvSpPr>
        <p:spPr bwMode="auto">
          <a:xfrm>
            <a:off x="4719638" y="4275138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3" name="Line 4"/>
          <p:cNvSpPr>
            <a:spLocks noChangeShapeType="1"/>
          </p:cNvSpPr>
          <p:nvPr/>
        </p:nvSpPr>
        <p:spPr bwMode="auto">
          <a:xfrm>
            <a:off x="4700588" y="44831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4" name="Line 5"/>
          <p:cNvSpPr>
            <a:spLocks noChangeShapeType="1"/>
          </p:cNvSpPr>
          <p:nvPr/>
        </p:nvSpPr>
        <p:spPr bwMode="auto">
          <a:xfrm>
            <a:off x="49450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5" name="Line 6"/>
          <p:cNvSpPr>
            <a:spLocks noChangeShapeType="1"/>
          </p:cNvSpPr>
          <p:nvPr/>
        </p:nvSpPr>
        <p:spPr bwMode="auto">
          <a:xfrm>
            <a:off x="5235575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6" name="Line 7"/>
          <p:cNvSpPr>
            <a:spLocks noChangeShapeType="1"/>
          </p:cNvSpPr>
          <p:nvPr/>
        </p:nvSpPr>
        <p:spPr bwMode="auto">
          <a:xfrm>
            <a:off x="5518150" y="426878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7" name="Line 8"/>
          <p:cNvSpPr>
            <a:spLocks noChangeShapeType="1"/>
          </p:cNvSpPr>
          <p:nvPr/>
        </p:nvSpPr>
        <p:spPr bwMode="auto">
          <a:xfrm>
            <a:off x="5808663" y="4268788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8" name="Line 9"/>
          <p:cNvSpPr>
            <a:spLocks noChangeShapeType="1"/>
          </p:cNvSpPr>
          <p:nvPr/>
        </p:nvSpPr>
        <p:spPr bwMode="auto">
          <a:xfrm>
            <a:off x="61055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9" name="Line 10"/>
          <p:cNvSpPr>
            <a:spLocks noChangeShapeType="1"/>
          </p:cNvSpPr>
          <p:nvPr/>
        </p:nvSpPr>
        <p:spPr bwMode="auto">
          <a:xfrm>
            <a:off x="6396038" y="427831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0" name="Line 11"/>
          <p:cNvSpPr>
            <a:spLocks noChangeShapeType="1"/>
          </p:cNvSpPr>
          <p:nvPr/>
        </p:nvSpPr>
        <p:spPr bwMode="auto">
          <a:xfrm>
            <a:off x="66770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1" name="Line 12"/>
          <p:cNvSpPr>
            <a:spLocks noChangeShapeType="1"/>
          </p:cNvSpPr>
          <p:nvPr/>
        </p:nvSpPr>
        <p:spPr bwMode="auto">
          <a:xfrm>
            <a:off x="6969125" y="427831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2" name="Freeform 13"/>
          <p:cNvSpPr>
            <a:spLocks noEditPoints="1"/>
          </p:cNvSpPr>
          <p:nvPr/>
        </p:nvSpPr>
        <p:spPr bwMode="auto">
          <a:xfrm>
            <a:off x="5057775" y="4354513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6 w 103"/>
              <a:gd name="T5" fmla="*/ 51 h 144"/>
              <a:gd name="T6" fmla="*/ 55 w 103"/>
              <a:gd name="T7" fmla="*/ 45 h 144"/>
              <a:gd name="T8" fmla="*/ 65 w 103"/>
              <a:gd name="T9" fmla="*/ 45 h 144"/>
              <a:gd name="T10" fmla="*/ 74 w 103"/>
              <a:gd name="T11" fmla="*/ 45 h 144"/>
              <a:gd name="T12" fmla="*/ 84 w 103"/>
              <a:gd name="T13" fmla="*/ 51 h 144"/>
              <a:gd name="T14" fmla="*/ 89 w 103"/>
              <a:gd name="T15" fmla="*/ 55 h 144"/>
              <a:gd name="T16" fmla="*/ 93 w 103"/>
              <a:gd name="T17" fmla="*/ 60 h 144"/>
              <a:gd name="T18" fmla="*/ 97 w 103"/>
              <a:gd name="T19" fmla="*/ 66 h 144"/>
              <a:gd name="T20" fmla="*/ 101 w 103"/>
              <a:gd name="T21" fmla="*/ 74 h 144"/>
              <a:gd name="T22" fmla="*/ 101 w 103"/>
              <a:gd name="T23" fmla="*/ 81 h 144"/>
              <a:gd name="T24" fmla="*/ 103 w 103"/>
              <a:gd name="T25" fmla="*/ 91 h 144"/>
              <a:gd name="T26" fmla="*/ 101 w 103"/>
              <a:gd name="T27" fmla="*/ 100 h 144"/>
              <a:gd name="T28" fmla="*/ 99 w 103"/>
              <a:gd name="T29" fmla="*/ 110 h 144"/>
              <a:gd name="T30" fmla="*/ 95 w 103"/>
              <a:gd name="T31" fmla="*/ 117 h 144"/>
              <a:gd name="T32" fmla="*/ 91 w 103"/>
              <a:gd name="T33" fmla="*/ 127 h 144"/>
              <a:gd name="T34" fmla="*/ 86 w 103"/>
              <a:gd name="T35" fmla="*/ 133 h 144"/>
              <a:gd name="T36" fmla="*/ 80 w 103"/>
              <a:gd name="T37" fmla="*/ 138 h 144"/>
              <a:gd name="T38" fmla="*/ 72 w 103"/>
              <a:gd name="T39" fmla="*/ 142 h 144"/>
              <a:gd name="T40" fmla="*/ 63 w 103"/>
              <a:gd name="T41" fmla="*/ 144 h 144"/>
              <a:gd name="T42" fmla="*/ 55 w 103"/>
              <a:gd name="T43" fmla="*/ 144 h 144"/>
              <a:gd name="T44" fmla="*/ 48 w 103"/>
              <a:gd name="T45" fmla="*/ 144 h 144"/>
              <a:gd name="T46" fmla="*/ 42 w 103"/>
              <a:gd name="T47" fmla="*/ 142 h 144"/>
              <a:gd name="T48" fmla="*/ 34 w 103"/>
              <a:gd name="T49" fmla="*/ 140 h 144"/>
              <a:gd name="T50" fmla="*/ 29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8 w 103"/>
              <a:gd name="T61" fmla="*/ 11 h 144"/>
              <a:gd name="T62" fmla="*/ 8 w 103"/>
              <a:gd name="T63" fmla="*/ 9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5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6 h 144"/>
              <a:gd name="T76" fmla="*/ 38 w 103"/>
              <a:gd name="T77" fmla="*/ 108 h 144"/>
              <a:gd name="T78" fmla="*/ 38 w 103"/>
              <a:gd name="T79" fmla="*/ 115 h 144"/>
              <a:gd name="T80" fmla="*/ 38 w 103"/>
              <a:gd name="T81" fmla="*/ 121 h 144"/>
              <a:gd name="T82" fmla="*/ 38 w 103"/>
              <a:gd name="T83" fmla="*/ 123 h 144"/>
              <a:gd name="T84" fmla="*/ 40 w 103"/>
              <a:gd name="T85" fmla="*/ 129 h 144"/>
              <a:gd name="T86" fmla="*/ 44 w 103"/>
              <a:gd name="T87" fmla="*/ 134 h 144"/>
              <a:gd name="T88" fmla="*/ 50 w 103"/>
              <a:gd name="T89" fmla="*/ 136 h 144"/>
              <a:gd name="T90" fmla="*/ 55 w 103"/>
              <a:gd name="T91" fmla="*/ 138 h 144"/>
              <a:gd name="T92" fmla="*/ 59 w 103"/>
              <a:gd name="T93" fmla="*/ 136 h 144"/>
              <a:gd name="T94" fmla="*/ 65 w 103"/>
              <a:gd name="T95" fmla="*/ 134 h 144"/>
              <a:gd name="T96" fmla="*/ 69 w 103"/>
              <a:gd name="T97" fmla="*/ 131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2 w 103"/>
              <a:gd name="T105" fmla="*/ 81 h 144"/>
              <a:gd name="T106" fmla="*/ 72 w 103"/>
              <a:gd name="T107" fmla="*/ 74 h 144"/>
              <a:gd name="T108" fmla="*/ 70 w 103"/>
              <a:gd name="T109" fmla="*/ 66 h 144"/>
              <a:gd name="T110" fmla="*/ 67 w 103"/>
              <a:gd name="T111" fmla="*/ 60 h 144"/>
              <a:gd name="T112" fmla="*/ 65 w 103"/>
              <a:gd name="T113" fmla="*/ 58 h 144"/>
              <a:gd name="T114" fmla="*/ 61 w 103"/>
              <a:gd name="T115" fmla="*/ 57 h 144"/>
              <a:gd name="T116" fmla="*/ 55 w 103"/>
              <a:gd name="T117" fmla="*/ 55 h 144"/>
              <a:gd name="T118" fmla="*/ 50 w 103"/>
              <a:gd name="T119" fmla="*/ 57 h 144"/>
              <a:gd name="T120" fmla="*/ 44 w 103"/>
              <a:gd name="T121" fmla="*/ 60 h 144"/>
              <a:gd name="T122" fmla="*/ 38 w 103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6" y="51"/>
                </a:lnTo>
                <a:lnTo>
                  <a:pt x="55" y="45"/>
                </a:lnTo>
                <a:lnTo>
                  <a:pt x="65" y="45"/>
                </a:lnTo>
                <a:lnTo>
                  <a:pt x="74" y="45"/>
                </a:lnTo>
                <a:lnTo>
                  <a:pt x="84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1" y="74"/>
                </a:lnTo>
                <a:lnTo>
                  <a:pt x="101" y="81"/>
                </a:lnTo>
                <a:lnTo>
                  <a:pt x="103" y="91"/>
                </a:lnTo>
                <a:lnTo>
                  <a:pt x="101" y="100"/>
                </a:lnTo>
                <a:lnTo>
                  <a:pt x="99" y="110"/>
                </a:lnTo>
                <a:lnTo>
                  <a:pt x="95" y="117"/>
                </a:lnTo>
                <a:lnTo>
                  <a:pt x="91" y="127"/>
                </a:lnTo>
                <a:lnTo>
                  <a:pt x="86" y="133"/>
                </a:lnTo>
                <a:lnTo>
                  <a:pt x="80" y="138"/>
                </a:lnTo>
                <a:lnTo>
                  <a:pt x="72" y="142"/>
                </a:lnTo>
                <a:lnTo>
                  <a:pt x="63" y="144"/>
                </a:lnTo>
                <a:lnTo>
                  <a:pt x="55" y="144"/>
                </a:lnTo>
                <a:lnTo>
                  <a:pt x="48" y="144"/>
                </a:lnTo>
                <a:lnTo>
                  <a:pt x="42" y="142"/>
                </a:lnTo>
                <a:lnTo>
                  <a:pt x="34" y="140"/>
                </a:lnTo>
                <a:lnTo>
                  <a:pt x="29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8" y="11"/>
                </a:lnTo>
                <a:lnTo>
                  <a:pt x="8" y="9"/>
                </a:lnTo>
                <a:lnTo>
                  <a:pt x="6" y="5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4" y="134"/>
                </a:lnTo>
                <a:lnTo>
                  <a:pt x="50" y="136"/>
                </a:lnTo>
                <a:lnTo>
                  <a:pt x="55" y="138"/>
                </a:lnTo>
                <a:lnTo>
                  <a:pt x="59" y="136"/>
                </a:lnTo>
                <a:lnTo>
                  <a:pt x="65" y="134"/>
                </a:lnTo>
                <a:lnTo>
                  <a:pt x="69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7" y="60"/>
                </a:lnTo>
                <a:lnTo>
                  <a:pt x="65" y="58"/>
                </a:lnTo>
                <a:lnTo>
                  <a:pt x="61" y="57"/>
                </a:lnTo>
                <a:lnTo>
                  <a:pt x="55" y="55"/>
                </a:lnTo>
                <a:lnTo>
                  <a:pt x="50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3" name="Freeform 14"/>
          <p:cNvSpPr>
            <a:spLocks/>
          </p:cNvSpPr>
          <p:nvPr/>
        </p:nvSpPr>
        <p:spPr bwMode="auto">
          <a:xfrm>
            <a:off x="4681538" y="4273550"/>
            <a:ext cx="65087" cy="206375"/>
          </a:xfrm>
          <a:custGeom>
            <a:avLst/>
            <a:gdLst>
              <a:gd name="T0" fmla="*/ 57 w 84"/>
              <a:gd name="T1" fmla="*/ 0 h 260"/>
              <a:gd name="T2" fmla="*/ 57 w 84"/>
              <a:gd name="T3" fmla="*/ 0 h 260"/>
              <a:gd name="T4" fmla="*/ 55 w 84"/>
              <a:gd name="T5" fmla="*/ 2 h 260"/>
              <a:gd name="T6" fmla="*/ 55 w 84"/>
              <a:gd name="T7" fmla="*/ 4 h 260"/>
              <a:gd name="T8" fmla="*/ 55 w 84"/>
              <a:gd name="T9" fmla="*/ 6 h 260"/>
              <a:gd name="T10" fmla="*/ 52 w 84"/>
              <a:gd name="T11" fmla="*/ 12 h 260"/>
              <a:gd name="T12" fmla="*/ 48 w 84"/>
              <a:gd name="T13" fmla="*/ 23 h 260"/>
              <a:gd name="T14" fmla="*/ 46 w 84"/>
              <a:gd name="T15" fmla="*/ 40 h 260"/>
              <a:gd name="T16" fmla="*/ 48 w 84"/>
              <a:gd name="T17" fmla="*/ 57 h 260"/>
              <a:gd name="T18" fmla="*/ 57 w 84"/>
              <a:gd name="T19" fmla="*/ 67 h 260"/>
              <a:gd name="T20" fmla="*/ 69 w 84"/>
              <a:gd name="T21" fmla="*/ 76 h 260"/>
              <a:gd name="T22" fmla="*/ 78 w 84"/>
              <a:gd name="T23" fmla="*/ 84 h 260"/>
              <a:gd name="T24" fmla="*/ 84 w 84"/>
              <a:gd name="T25" fmla="*/ 89 h 260"/>
              <a:gd name="T26" fmla="*/ 82 w 84"/>
              <a:gd name="T27" fmla="*/ 95 h 260"/>
              <a:gd name="T28" fmla="*/ 74 w 84"/>
              <a:gd name="T29" fmla="*/ 101 h 260"/>
              <a:gd name="T30" fmla="*/ 63 w 84"/>
              <a:gd name="T31" fmla="*/ 106 h 260"/>
              <a:gd name="T32" fmla="*/ 48 w 84"/>
              <a:gd name="T33" fmla="*/ 110 h 260"/>
              <a:gd name="T34" fmla="*/ 31 w 84"/>
              <a:gd name="T35" fmla="*/ 116 h 260"/>
              <a:gd name="T36" fmla="*/ 18 w 84"/>
              <a:gd name="T37" fmla="*/ 122 h 260"/>
              <a:gd name="T38" fmla="*/ 6 w 84"/>
              <a:gd name="T39" fmla="*/ 127 h 260"/>
              <a:gd name="T40" fmla="*/ 0 w 84"/>
              <a:gd name="T41" fmla="*/ 131 h 260"/>
              <a:gd name="T42" fmla="*/ 4 w 84"/>
              <a:gd name="T43" fmla="*/ 137 h 260"/>
              <a:gd name="T44" fmla="*/ 14 w 84"/>
              <a:gd name="T45" fmla="*/ 139 h 260"/>
              <a:gd name="T46" fmla="*/ 25 w 84"/>
              <a:gd name="T47" fmla="*/ 142 h 260"/>
              <a:gd name="T48" fmla="*/ 38 w 84"/>
              <a:gd name="T49" fmla="*/ 142 h 260"/>
              <a:gd name="T50" fmla="*/ 54 w 84"/>
              <a:gd name="T51" fmla="*/ 142 h 260"/>
              <a:gd name="T52" fmla="*/ 63 w 84"/>
              <a:gd name="T53" fmla="*/ 144 h 260"/>
              <a:gd name="T54" fmla="*/ 71 w 84"/>
              <a:gd name="T55" fmla="*/ 146 h 260"/>
              <a:gd name="T56" fmla="*/ 73 w 84"/>
              <a:gd name="T57" fmla="*/ 150 h 260"/>
              <a:gd name="T58" fmla="*/ 73 w 84"/>
              <a:gd name="T59" fmla="*/ 154 h 260"/>
              <a:gd name="T60" fmla="*/ 73 w 84"/>
              <a:gd name="T61" fmla="*/ 160 h 260"/>
              <a:gd name="T62" fmla="*/ 73 w 84"/>
              <a:gd name="T63" fmla="*/ 165 h 260"/>
              <a:gd name="T64" fmla="*/ 69 w 84"/>
              <a:gd name="T65" fmla="*/ 173 h 260"/>
              <a:gd name="T66" fmla="*/ 57 w 84"/>
              <a:gd name="T67" fmla="*/ 192 h 260"/>
              <a:gd name="T68" fmla="*/ 44 w 84"/>
              <a:gd name="T69" fmla="*/ 209 h 260"/>
              <a:gd name="T70" fmla="*/ 42 w 84"/>
              <a:gd name="T71" fmla="*/ 213 h 260"/>
              <a:gd name="T72" fmla="*/ 40 w 84"/>
              <a:gd name="T73" fmla="*/ 217 h 260"/>
              <a:gd name="T74" fmla="*/ 40 w 84"/>
              <a:gd name="T75" fmla="*/ 220 h 260"/>
              <a:gd name="T76" fmla="*/ 42 w 84"/>
              <a:gd name="T77" fmla="*/ 222 h 260"/>
              <a:gd name="T78" fmla="*/ 44 w 84"/>
              <a:gd name="T79" fmla="*/ 224 h 260"/>
              <a:gd name="T80" fmla="*/ 48 w 84"/>
              <a:gd name="T81" fmla="*/ 224 h 260"/>
              <a:gd name="T82" fmla="*/ 54 w 84"/>
              <a:gd name="T83" fmla="*/ 224 h 260"/>
              <a:gd name="T84" fmla="*/ 57 w 84"/>
              <a:gd name="T85" fmla="*/ 224 h 260"/>
              <a:gd name="T86" fmla="*/ 63 w 84"/>
              <a:gd name="T87" fmla="*/ 222 h 260"/>
              <a:gd name="T88" fmla="*/ 67 w 84"/>
              <a:gd name="T89" fmla="*/ 222 h 260"/>
              <a:gd name="T90" fmla="*/ 73 w 84"/>
              <a:gd name="T91" fmla="*/ 222 h 260"/>
              <a:gd name="T92" fmla="*/ 76 w 84"/>
              <a:gd name="T93" fmla="*/ 222 h 260"/>
              <a:gd name="T94" fmla="*/ 78 w 84"/>
              <a:gd name="T95" fmla="*/ 222 h 260"/>
              <a:gd name="T96" fmla="*/ 78 w 84"/>
              <a:gd name="T97" fmla="*/ 224 h 260"/>
              <a:gd name="T98" fmla="*/ 78 w 84"/>
              <a:gd name="T99" fmla="*/ 226 h 260"/>
              <a:gd name="T100" fmla="*/ 76 w 84"/>
              <a:gd name="T101" fmla="*/ 230 h 260"/>
              <a:gd name="T102" fmla="*/ 73 w 84"/>
              <a:gd name="T103" fmla="*/ 234 h 260"/>
              <a:gd name="T104" fmla="*/ 67 w 84"/>
              <a:gd name="T105" fmla="*/ 237 h 260"/>
              <a:gd name="T106" fmla="*/ 63 w 84"/>
              <a:gd name="T107" fmla="*/ 241 h 260"/>
              <a:gd name="T108" fmla="*/ 57 w 84"/>
              <a:gd name="T109" fmla="*/ 245 h 260"/>
              <a:gd name="T110" fmla="*/ 54 w 84"/>
              <a:gd name="T111" fmla="*/ 249 h 260"/>
              <a:gd name="T112" fmla="*/ 48 w 84"/>
              <a:gd name="T113" fmla="*/ 253 h 260"/>
              <a:gd name="T114" fmla="*/ 44 w 84"/>
              <a:gd name="T115" fmla="*/ 256 h 260"/>
              <a:gd name="T116" fmla="*/ 42 w 84"/>
              <a:gd name="T117" fmla="*/ 258 h 260"/>
              <a:gd name="T118" fmla="*/ 40 w 84"/>
              <a:gd name="T119" fmla="*/ 260 h 260"/>
              <a:gd name="T120" fmla="*/ 38 w 84"/>
              <a:gd name="T121" fmla="*/ 260 h 260"/>
              <a:gd name="T122" fmla="*/ 38 w 84"/>
              <a:gd name="T123" fmla="*/ 260 h 260"/>
              <a:gd name="T124" fmla="*/ 38 w 84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"/>
              <a:gd name="T190" fmla="*/ 0 h 260"/>
              <a:gd name="T191" fmla="*/ 84 w 84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" h="260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5" y="6"/>
                </a:lnTo>
                <a:lnTo>
                  <a:pt x="52" y="12"/>
                </a:lnTo>
                <a:lnTo>
                  <a:pt x="48" y="23"/>
                </a:lnTo>
                <a:lnTo>
                  <a:pt x="46" y="40"/>
                </a:lnTo>
                <a:lnTo>
                  <a:pt x="48" y="57"/>
                </a:lnTo>
                <a:lnTo>
                  <a:pt x="57" y="67"/>
                </a:lnTo>
                <a:lnTo>
                  <a:pt x="69" y="76"/>
                </a:lnTo>
                <a:lnTo>
                  <a:pt x="78" y="84"/>
                </a:lnTo>
                <a:lnTo>
                  <a:pt x="84" y="89"/>
                </a:lnTo>
                <a:lnTo>
                  <a:pt x="82" y="95"/>
                </a:lnTo>
                <a:lnTo>
                  <a:pt x="74" y="101"/>
                </a:lnTo>
                <a:lnTo>
                  <a:pt x="63" y="106"/>
                </a:lnTo>
                <a:lnTo>
                  <a:pt x="48" y="110"/>
                </a:lnTo>
                <a:lnTo>
                  <a:pt x="31" y="116"/>
                </a:lnTo>
                <a:lnTo>
                  <a:pt x="18" y="122"/>
                </a:lnTo>
                <a:lnTo>
                  <a:pt x="6" y="127"/>
                </a:lnTo>
                <a:lnTo>
                  <a:pt x="0" y="131"/>
                </a:lnTo>
                <a:lnTo>
                  <a:pt x="4" y="137"/>
                </a:lnTo>
                <a:lnTo>
                  <a:pt x="14" y="139"/>
                </a:lnTo>
                <a:lnTo>
                  <a:pt x="25" y="142"/>
                </a:lnTo>
                <a:lnTo>
                  <a:pt x="38" y="142"/>
                </a:lnTo>
                <a:lnTo>
                  <a:pt x="54" y="142"/>
                </a:lnTo>
                <a:lnTo>
                  <a:pt x="63" y="144"/>
                </a:lnTo>
                <a:lnTo>
                  <a:pt x="71" y="146"/>
                </a:lnTo>
                <a:lnTo>
                  <a:pt x="73" y="150"/>
                </a:lnTo>
                <a:lnTo>
                  <a:pt x="73" y="154"/>
                </a:lnTo>
                <a:lnTo>
                  <a:pt x="73" y="160"/>
                </a:lnTo>
                <a:lnTo>
                  <a:pt x="73" y="165"/>
                </a:lnTo>
                <a:lnTo>
                  <a:pt x="69" y="173"/>
                </a:lnTo>
                <a:lnTo>
                  <a:pt x="57" y="192"/>
                </a:lnTo>
                <a:lnTo>
                  <a:pt x="44" y="209"/>
                </a:lnTo>
                <a:lnTo>
                  <a:pt x="42" y="213"/>
                </a:lnTo>
                <a:lnTo>
                  <a:pt x="40" y="217"/>
                </a:lnTo>
                <a:lnTo>
                  <a:pt x="40" y="220"/>
                </a:lnTo>
                <a:lnTo>
                  <a:pt x="42" y="222"/>
                </a:lnTo>
                <a:lnTo>
                  <a:pt x="44" y="224"/>
                </a:lnTo>
                <a:lnTo>
                  <a:pt x="48" y="224"/>
                </a:lnTo>
                <a:lnTo>
                  <a:pt x="54" y="224"/>
                </a:lnTo>
                <a:lnTo>
                  <a:pt x="57" y="224"/>
                </a:lnTo>
                <a:lnTo>
                  <a:pt x="63" y="222"/>
                </a:lnTo>
                <a:lnTo>
                  <a:pt x="67" y="222"/>
                </a:lnTo>
                <a:lnTo>
                  <a:pt x="73" y="222"/>
                </a:lnTo>
                <a:lnTo>
                  <a:pt x="76" y="222"/>
                </a:lnTo>
                <a:lnTo>
                  <a:pt x="78" y="222"/>
                </a:lnTo>
                <a:lnTo>
                  <a:pt x="78" y="224"/>
                </a:lnTo>
                <a:lnTo>
                  <a:pt x="78" y="226"/>
                </a:lnTo>
                <a:lnTo>
                  <a:pt x="76" y="230"/>
                </a:lnTo>
                <a:lnTo>
                  <a:pt x="73" y="234"/>
                </a:lnTo>
                <a:lnTo>
                  <a:pt x="67" y="237"/>
                </a:lnTo>
                <a:lnTo>
                  <a:pt x="63" y="241"/>
                </a:lnTo>
                <a:lnTo>
                  <a:pt x="57" y="245"/>
                </a:lnTo>
                <a:lnTo>
                  <a:pt x="54" y="249"/>
                </a:lnTo>
                <a:lnTo>
                  <a:pt x="48" y="253"/>
                </a:lnTo>
                <a:lnTo>
                  <a:pt x="44" y="256"/>
                </a:lnTo>
                <a:lnTo>
                  <a:pt x="42" y="258"/>
                </a:lnTo>
                <a:lnTo>
                  <a:pt x="40" y="260"/>
                </a:lnTo>
                <a:lnTo>
                  <a:pt x="38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4" name="Freeform 15"/>
          <p:cNvSpPr>
            <a:spLocks/>
          </p:cNvSpPr>
          <p:nvPr/>
        </p:nvSpPr>
        <p:spPr bwMode="auto">
          <a:xfrm>
            <a:off x="7159625" y="4273550"/>
            <a:ext cx="61913" cy="211138"/>
          </a:xfrm>
          <a:custGeom>
            <a:avLst/>
            <a:gdLst>
              <a:gd name="T0" fmla="*/ 57 w 80"/>
              <a:gd name="T1" fmla="*/ 0 h 268"/>
              <a:gd name="T2" fmla="*/ 57 w 80"/>
              <a:gd name="T3" fmla="*/ 0 h 268"/>
              <a:gd name="T4" fmla="*/ 57 w 80"/>
              <a:gd name="T5" fmla="*/ 2 h 268"/>
              <a:gd name="T6" fmla="*/ 55 w 80"/>
              <a:gd name="T7" fmla="*/ 2 h 268"/>
              <a:gd name="T8" fmla="*/ 55 w 80"/>
              <a:gd name="T9" fmla="*/ 6 h 268"/>
              <a:gd name="T10" fmla="*/ 51 w 80"/>
              <a:gd name="T11" fmla="*/ 10 h 268"/>
              <a:gd name="T12" fmla="*/ 46 w 80"/>
              <a:gd name="T13" fmla="*/ 21 h 268"/>
              <a:gd name="T14" fmla="*/ 42 w 80"/>
              <a:gd name="T15" fmla="*/ 36 h 268"/>
              <a:gd name="T16" fmla="*/ 44 w 80"/>
              <a:gd name="T17" fmla="*/ 49 h 268"/>
              <a:gd name="T18" fmla="*/ 55 w 80"/>
              <a:gd name="T19" fmla="*/ 63 h 268"/>
              <a:gd name="T20" fmla="*/ 70 w 80"/>
              <a:gd name="T21" fmla="*/ 70 h 268"/>
              <a:gd name="T22" fmla="*/ 80 w 80"/>
              <a:gd name="T23" fmla="*/ 80 h 268"/>
              <a:gd name="T24" fmla="*/ 78 w 80"/>
              <a:gd name="T25" fmla="*/ 87 h 268"/>
              <a:gd name="T26" fmla="*/ 65 w 80"/>
              <a:gd name="T27" fmla="*/ 95 h 268"/>
              <a:gd name="T28" fmla="*/ 48 w 80"/>
              <a:gd name="T29" fmla="*/ 105 h 268"/>
              <a:gd name="T30" fmla="*/ 32 w 80"/>
              <a:gd name="T31" fmla="*/ 110 h 268"/>
              <a:gd name="T32" fmla="*/ 17 w 80"/>
              <a:gd name="T33" fmla="*/ 116 h 268"/>
              <a:gd name="T34" fmla="*/ 6 w 80"/>
              <a:gd name="T35" fmla="*/ 122 h 268"/>
              <a:gd name="T36" fmla="*/ 0 w 80"/>
              <a:gd name="T37" fmla="*/ 125 h 268"/>
              <a:gd name="T38" fmla="*/ 2 w 80"/>
              <a:gd name="T39" fmla="*/ 129 h 268"/>
              <a:gd name="T40" fmla="*/ 12 w 80"/>
              <a:gd name="T41" fmla="*/ 133 h 268"/>
              <a:gd name="T42" fmla="*/ 23 w 80"/>
              <a:gd name="T43" fmla="*/ 135 h 268"/>
              <a:gd name="T44" fmla="*/ 34 w 80"/>
              <a:gd name="T45" fmla="*/ 137 h 268"/>
              <a:gd name="T46" fmla="*/ 50 w 80"/>
              <a:gd name="T47" fmla="*/ 137 h 268"/>
              <a:gd name="T48" fmla="*/ 61 w 80"/>
              <a:gd name="T49" fmla="*/ 137 h 268"/>
              <a:gd name="T50" fmla="*/ 69 w 80"/>
              <a:gd name="T51" fmla="*/ 139 h 268"/>
              <a:gd name="T52" fmla="*/ 72 w 80"/>
              <a:gd name="T53" fmla="*/ 141 h 268"/>
              <a:gd name="T54" fmla="*/ 74 w 80"/>
              <a:gd name="T55" fmla="*/ 144 h 268"/>
              <a:gd name="T56" fmla="*/ 74 w 80"/>
              <a:gd name="T57" fmla="*/ 150 h 268"/>
              <a:gd name="T58" fmla="*/ 72 w 80"/>
              <a:gd name="T59" fmla="*/ 156 h 268"/>
              <a:gd name="T60" fmla="*/ 69 w 80"/>
              <a:gd name="T61" fmla="*/ 161 h 268"/>
              <a:gd name="T62" fmla="*/ 59 w 80"/>
              <a:gd name="T63" fmla="*/ 175 h 268"/>
              <a:gd name="T64" fmla="*/ 50 w 80"/>
              <a:gd name="T65" fmla="*/ 190 h 268"/>
              <a:gd name="T66" fmla="*/ 40 w 80"/>
              <a:gd name="T67" fmla="*/ 201 h 268"/>
              <a:gd name="T68" fmla="*/ 36 w 80"/>
              <a:gd name="T69" fmla="*/ 207 h 268"/>
              <a:gd name="T70" fmla="*/ 36 w 80"/>
              <a:gd name="T71" fmla="*/ 211 h 268"/>
              <a:gd name="T72" fmla="*/ 34 w 80"/>
              <a:gd name="T73" fmla="*/ 215 h 268"/>
              <a:gd name="T74" fmla="*/ 36 w 80"/>
              <a:gd name="T75" fmla="*/ 217 h 268"/>
              <a:gd name="T76" fmla="*/ 38 w 80"/>
              <a:gd name="T77" fmla="*/ 218 h 268"/>
              <a:gd name="T78" fmla="*/ 44 w 80"/>
              <a:gd name="T79" fmla="*/ 218 h 268"/>
              <a:gd name="T80" fmla="*/ 48 w 80"/>
              <a:gd name="T81" fmla="*/ 218 h 268"/>
              <a:gd name="T82" fmla="*/ 51 w 80"/>
              <a:gd name="T83" fmla="*/ 218 h 268"/>
              <a:gd name="T84" fmla="*/ 57 w 80"/>
              <a:gd name="T85" fmla="*/ 217 h 268"/>
              <a:gd name="T86" fmla="*/ 61 w 80"/>
              <a:gd name="T87" fmla="*/ 217 h 268"/>
              <a:gd name="T88" fmla="*/ 67 w 80"/>
              <a:gd name="T89" fmla="*/ 217 h 268"/>
              <a:gd name="T90" fmla="*/ 69 w 80"/>
              <a:gd name="T91" fmla="*/ 217 h 268"/>
              <a:gd name="T92" fmla="*/ 70 w 80"/>
              <a:gd name="T93" fmla="*/ 218 h 268"/>
              <a:gd name="T94" fmla="*/ 70 w 80"/>
              <a:gd name="T95" fmla="*/ 220 h 268"/>
              <a:gd name="T96" fmla="*/ 67 w 80"/>
              <a:gd name="T97" fmla="*/ 228 h 268"/>
              <a:gd name="T98" fmla="*/ 55 w 80"/>
              <a:gd name="T99" fmla="*/ 237 h 268"/>
              <a:gd name="T100" fmla="*/ 44 w 80"/>
              <a:gd name="T101" fmla="*/ 249 h 268"/>
              <a:gd name="T102" fmla="*/ 32 w 80"/>
              <a:gd name="T103" fmla="*/ 256 h 268"/>
              <a:gd name="T104" fmla="*/ 29 w 80"/>
              <a:gd name="T105" fmla="*/ 262 h 268"/>
              <a:gd name="T106" fmla="*/ 25 w 80"/>
              <a:gd name="T107" fmla="*/ 264 h 268"/>
              <a:gd name="T108" fmla="*/ 23 w 80"/>
              <a:gd name="T109" fmla="*/ 266 h 268"/>
              <a:gd name="T110" fmla="*/ 21 w 80"/>
              <a:gd name="T111" fmla="*/ 266 h 268"/>
              <a:gd name="T112" fmla="*/ 21 w 80"/>
              <a:gd name="T113" fmla="*/ 268 h 268"/>
              <a:gd name="T114" fmla="*/ 21 w 80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8"/>
              <a:gd name="T176" fmla="*/ 80 w 80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2"/>
                </a:lnTo>
                <a:lnTo>
                  <a:pt x="55" y="6"/>
                </a:lnTo>
                <a:lnTo>
                  <a:pt x="51" y="10"/>
                </a:lnTo>
                <a:lnTo>
                  <a:pt x="46" y="21"/>
                </a:lnTo>
                <a:lnTo>
                  <a:pt x="42" y="36"/>
                </a:lnTo>
                <a:lnTo>
                  <a:pt x="44" y="49"/>
                </a:lnTo>
                <a:lnTo>
                  <a:pt x="55" y="63"/>
                </a:lnTo>
                <a:lnTo>
                  <a:pt x="70" y="70"/>
                </a:lnTo>
                <a:lnTo>
                  <a:pt x="80" y="80"/>
                </a:lnTo>
                <a:lnTo>
                  <a:pt x="78" y="87"/>
                </a:lnTo>
                <a:lnTo>
                  <a:pt x="65" y="95"/>
                </a:lnTo>
                <a:lnTo>
                  <a:pt x="48" y="105"/>
                </a:lnTo>
                <a:lnTo>
                  <a:pt x="32" y="110"/>
                </a:lnTo>
                <a:lnTo>
                  <a:pt x="17" y="116"/>
                </a:lnTo>
                <a:lnTo>
                  <a:pt x="6" y="122"/>
                </a:lnTo>
                <a:lnTo>
                  <a:pt x="0" y="125"/>
                </a:lnTo>
                <a:lnTo>
                  <a:pt x="2" y="129"/>
                </a:lnTo>
                <a:lnTo>
                  <a:pt x="12" y="133"/>
                </a:lnTo>
                <a:lnTo>
                  <a:pt x="23" y="135"/>
                </a:lnTo>
                <a:lnTo>
                  <a:pt x="34" y="137"/>
                </a:lnTo>
                <a:lnTo>
                  <a:pt x="50" y="137"/>
                </a:lnTo>
                <a:lnTo>
                  <a:pt x="61" y="137"/>
                </a:lnTo>
                <a:lnTo>
                  <a:pt x="69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9" y="161"/>
                </a:lnTo>
                <a:lnTo>
                  <a:pt x="59" y="175"/>
                </a:lnTo>
                <a:lnTo>
                  <a:pt x="50" y="190"/>
                </a:lnTo>
                <a:lnTo>
                  <a:pt x="40" y="201"/>
                </a:lnTo>
                <a:lnTo>
                  <a:pt x="36" y="207"/>
                </a:lnTo>
                <a:lnTo>
                  <a:pt x="36" y="211"/>
                </a:lnTo>
                <a:lnTo>
                  <a:pt x="34" y="215"/>
                </a:lnTo>
                <a:lnTo>
                  <a:pt x="36" y="217"/>
                </a:lnTo>
                <a:lnTo>
                  <a:pt x="38" y="218"/>
                </a:lnTo>
                <a:lnTo>
                  <a:pt x="44" y="218"/>
                </a:lnTo>
                <a:lnTo>
                  <a:pt x="48" y="218"/>
                </a:lnTo>
                <a:lnTo>
                  <a:pt x="51" y="218"/>
                </a:lnTo>
                <a:lnTo>
                  <a:pt x="57" y="217"/>
                </a:lnTo>
                <a:lnTo>
                  <a:pt x="61" y="217"/>
                </a:lnTo>
                <a:lnTo>
                  <a:pt x="67" y="217"/>
                </a:lnTo>
                <a:lnTo>
                  <a:pt x="69" y="217"/>
                </a:lnTo>
                <a:lnTo>
                  <a:pt x="70" y="218"/>
                </a:lnTo>
                <a:lnTo>
                  <a:pt x="70" y="220"/>
                </a:lnTo>
                <a:lnTo>
                  <a:pt x="67" y="228"/>
                </a:lnTo>
                <a:lnTo>
                  <a:pt x="55" y="237"/>
                </a:lnTo>
                <a:lnTo>
                  <a:pt x="44" y="249"/>
                </a:lnTo>
                <a:lnTo>
                  <a:pt x="32" y="256"/>
                </a:lnTo>
                <a:lnTo>
                  <a:pt x="29" y="262"/>
                </a:lnTo>
                <a:lnTo>
                  <a:pt x="25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5" name="Freeform 16"/>
          <p:cNvSpPr>
            <a:spLocks noEditPoints="1"/>
          </p:cNvSpPr>
          <p:nvPr/>
        </p:nvSpPr>
        <p:spPr bwMode="auto">
          <a:xfrm>
            <a:off x="5335588" y="4391025"/>
            <a:ext cx="74612" cy="77788"/>
          </a:xfrm>
          <a:custGeom>
            <a:avLst/>
            <a:gdLst>
              <a:gd name="T0" fmla="*/ 36 w 94"/>
              <a:gd name="T1" fmla="*/ 95 h 99"/>
              <a:gd name="T2" fmla="*/ 13 w 94"/>
              <a:gd name="T3" fmla="*/ 99 h 99"/>
              <a:gd name="T4" fmla="*/ 5 w 94"/>
              <a:gd name="T5" fmla="*/ 93 h 99"/>
              <a:gd name="T6" fmla="*/ 0 w 94"/>
              <a:gd name="T7" fmla="*/ 86 h 99"/>
              <a:gd name="T8" fmla="*/ 0 w 94"/>
              <a:gd name="T9" fmla="*/ 72 h 99"/>
              <a:gd name="T10" fmla="*/ 9 w 94"/>
              <a:gd name="T11" fmla="*/ 61 h 99"/>
              <a:gd name="T12" fmla="*/ 53 w 94"/>
              <a:gd name="T13" fmla="*/ 36 h 99"/>
              <a:gd name="T14" fmla="*/ 53 w 94"/>
              <a:gd name="T15" fmla="*/ 21 h 99"/>
              <a:gd name="T16" fmla="*/ 51 w 94"/>
              <a:gd name="T17" fmla="*/ 13 h 99"/>
              <a:gd name="T18" fmla="*/ 45 w 94"/>
              <a:gd name="T19" fmla="*/ 8 h 99"/>
              <a:gd name="T20" fmla="*/ 38 w 94"/>
              <a:gd name="T21" fmla="*/ 6 h 99"/>
              <a:gd name="T22" fmla="*/ 26 w 94"/>
              <a:gd name="T23" fmla="*/ 10 h 99"/>
              <a:gd name="T24" fmla="*/ 24 w 94"/>
              <a:gd name="T25" fmla="*/ 13 h 99"/>
              <a:gd name="T26" fmla="*/ 26 w 94"/>
              <a:gd name="T27" fmla="*/ 19 h 99"/>
              <a:gd name="T28" fmla="*/ 30 w 94"/>
              <a:gd name="T29" fmla="*/ 27 h 99"/>
              <a:gd name="T30" fmla="*/ 26 w 94"/>
              <a:gd name="T31" fmla="*/ 36 h 99"/>
              <a:gd name="T32" fmla="*/ 17 w 94"/>
              <a:gd name="T33" fmla="*/ 40 h 99"/>
              <a:gd name="T34" fmla="*/ 5 w 94"/>
              <a:gd name="T35" fmla="*/ 36 h 99"/>
              <a:gd name="T36" fmla="*/ 1 w 94"/>
              <a:gd name="T37" fmla="*/ 27 h 99"/>
              <a:gd name="T38" fmla="*/ 7 w 94"/>
              <a:gd name="T39" fmla="*/ 13 h 99"/>
              <a:gd name="T40" fmla="*/ 17 w 94"/>
              <a:gd name="T41" fmla="*/ 6 h 99"/>
              <a:gd name="T42" fmla="*/ 36 w 94"/>
              <a:gd name="T43" fmla="*/ 0 h 99"/>
              <a:gd name="T44" fmla="*/ 55 w 94"/>
              <a:gd name="T45" fmla="*/ 0 h 99"/>
              <a:gd name="T46" fmla="*/ 70 w 94"/>
              <a:gd name="T47" fmla="*/ 6 h 99"/>
              <a:gd name="T48" fmla="*/ 79 w 94"/>
              <a:gd name="T49" fmla="*/ 17 h 99"/>
              <a:gd name="T50" fmla="*/ 81 w 94"/>
              <a:gd name="T51" fmla="*/ 29 h 99"/>
              <a:gd name="T52" fmla="*/ 81 w 94"/>
              <a:gd name="T53" fmla="*/ 74 h 99"/>
              <a:gd name="T54" fmla="*/ 81 w 94"/>
              <a:gd name="T55" fmla="*/ 82 h 99"/>
              <a:gd name="T56" fmla="*/ 83 w 94"/>
              <a:gd name="T57" fmla="*/ 86 h 99"/>
              <a:gd name="T58" fmla="*/ 85 w 94"/>
              <a:gd name="T59" fmla="*/ 86 h 99"/>
              <a:gd name="T60" fmla="*/ 91 w 94"/>
              <a:gd name="T61" fmla="*/ 82 h 99"/>
              <a:gd name="T62" fmla="*/ 89 w 94"/>
              <a:gd name="T63" fmla="*/ 91 h 99"/>
              <a:gd name="T64" fmla="*/ 77 w 94"/>
              <a:gd name="T65" fmla="*/ 99 h 99"/>
              <a:gd name="T66" fmla="*/ 64 w 94"/>
              <a:gd name="T67" fmla="*/ 99 h 99"/>
              <a:gd name="T68" fmla="*/ 55 w 94"/>
              <a:gd name="T69" fmla="*/ 89 h 99"/>
              <a:gd name="T70" fmla="*/ 53 w 94"/>
              <a:gd name="T71" fmla="*/ 76 h 99"/>
              <a:gd name="T72" fmla="*/ 43 w 94"/>
              <a:gd name="T73" fmla="*/ 48 h 99"/>
              <a:gd name="T74" fmla="*/ 32 w 94"/>
              <a:gd name="T75" fmla="*/ 59 h 99"/>
              <a:gd name="T76" fmla="*/ 28 w 94"/>
              <a:gd name="T77" fmla="*/ 70 h 99"/>
              <a:gd name="T78" fmla="*/ 32 w 94"/>
              <a:gd name="T79" fmla="*/ 78 h 99"/>
              <a:gd name="T80" fmla="*/ 39 w 94"/>
              <a:gd name="T81" fmla="*/ 82 h 99"/>
              <a:gd name="T82" fmla="*/ 53 w 94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"/>
              <a:gd name="T127" fmla="*/ 0 h 99"/>
              <a:gd name="T128" fmla="*/ 94 w 94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1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3" y="67"/>
                </a:lnTo>
                <a:lnTo>
                  <a:pt x="9" y="61"/>
                </a:lnTo>
                <a:lnTo>
                  <a:pt x="24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1" y="15"/>
                </a:lnTo>
                <a:lnTo>
                  <a:pt x="51" y="13"/>
                </a:lnTo>
                <a:lnTo>
                  <a:pt x="49" y="10"/>
                </a:lnTo>
                <a:lnTo>
                  <a:pt x="45" y="8"/>
                </a:lnTo>
                <a:lnTo>
                  <a:pt x="41" y="6"/>
                </a:lnTo>
                <a:lnTo>
                  <a:pt x="38" y="6"/>
                </a:lnTo>
                <a:lnTo>
                  <a:pt x="32" y="6"/>
                </a:lnTo>
                <a:lnTo>
                  <a:pt x="26" y="10"/>
                </a:lnTo>
                <a:lnTo>
                  <a:pt x="24" y="12"/>
                </a:lnTo>
                <a:lnTo>
                  <a:pt x="24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7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1" y="31"/>
                </a:lnTo>
                <a:lnTo>
                  <a:pt x="1" y="27"/>
                </a:lnTo>
                <a:lnTo>
                  <a:pt x="3" y="19"/>
                </a:lnTo>
                <a:lnTo>
                  <a:pt x="7" y="13"/>
                </a:lnTo>
                <a:lnTo>
                  <a:pt x="11" y="10"/>
                </a:lnTo>
                <a:lnTo>
                  <a:pt x="17" y="6"/>
                </a:lnTo>
                <a:lnTo>
                  <a:pt x="24" y="2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70" y="6"/>
                </a:lnTo>
                <a:lnTo>
                  <a:pt x="75" y="12"/>
                </a:lnTo>
                <a:lnTo>
                  <a:pt x="79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2"/>
                </a:lnTo>
                <a:lnTo>
                  <a:pt x="83" y="84"/>
                </a:lnTo>
                <a:lnTo>
                  <a:pt x="83" y="86"/>
                </a:lnTo>
                <a:lnTo>
                  <a:pt x="85" y="86"/>
                </a:lnTo>
                <a:lnTo>
                  <a:pt x="89" y="86"/>
                </a:lnTo>
                <a:lnTo>
                  <a:pt x="91" y="82"/>
                </a:lnTo>
                <a:lnTo>
                  <a:pt x="94" y="84"/>
                </a:lnTo>
                <a:lnTo>
                  <a:pt x="89" y="91"/>
                </a:lnTo>
                <a:lnTo>
                  <a:pt x="83" y="95"/>
                </a:lnTo>
                <a:lnTo>
                  <a:pt x="77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3" y="48"/>
                </a:lnTo>
                <a:lnTo>
                  <a:pt x="38" y="53"/>
                </a:lnTo>
                <a:lnTo>
                  <a:pt x="32" y="59"/>
                </a:lnTo>
                <a:lnTo>
                  <a:pt x="28" y="65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6" y="80"/>
                </a:lnTo>
                <a:lnTo>
                  <a:pt x="39" y="82"/>
                </a:lnTo>
                <a:lnTo>
                  <a:pt x="45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6" name="Freeform 17"/>
          <p:cNvSpPr>
            <a:spLocks noEditPoints="1"/>
          </p:cNvSpPr>
          <p:nvPr/>
        </p:nvSpPr>
        <p:spPr bwMode="auto">
          <a:xfrm>
            <a:off x="5632450" y="4391025"/>
            <a:ext cx="74613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5 w 95"/>
              <a:gd name="T5" fmla="*/ 93 h 99"/>
              <a:gd name="T6" fmla="*/ 2 w 95"/>
              <a:gd name="T7" fmla="*/ 86 h 99"/>
              <a:gd name="T8" fmla="*/ 2 w 95"/>
              <a:gd name="T9" fmla="*/ 72 h 99"/>
              <a:gd name="T10" fmla="*/ 11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3 w 95"/>
              <a:gd name="T17" fmla="*/ 13 h 99"/>
              <a:gd name="T18" fmla="*/ 47 w 95"/>
              <a:gd name="T19" fmla="*/ 8 h 99"/>
              <a:gd name="T20" fmla="*/ 39 w 95"/>
              <a:gd name="T21" fmla="*/ 6 h 99"/>
              <a:gd name="T22" fmla="*/ 28 w 95"/>
              <a:gd name="T23" fmla="*/ 10 h 99"/>
              <a:gd name="T24" fmla="*/ 24 w 95"/>
              <a:gd name="T25" fmla="*/ 13 h 99"/>
              <a:gd name="T26" fmla="*/ 28 w 95"/>
              <a:gd name="T27" fmla="*/ 19 h 99"/>
              <a:gd name="T28" fmla="*/ 32 w 95"/>
              <a:gd name="T29" fmla="*/ 27 h 99"/>
              <a:gd name="T30" fmla="*/ 28 w 95"/>
              <a:gd name="T31" fmla="*/ 36 h 99"/>
              <a:gd name="T32" fmla="*/ 19 w 95"/>
              <a:gd name="T33" fmla="*/ 40 h 99"/>
              <a:gd name="T34" fmla="*/ 7 w 95"/>
              <a:gd name="T35" fmla="*/ 36 h 99"/>
              <a:gd name="T36" fmla="*/ 2 w 95"/>
              <a:gd name="T37" fmla="*/ 27 h 99"/>
              <a:gd name="T38" fmla="*/ 9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1 w 95"/>
              <a:gd name="T49" fmla="*/ 17 h 99"/>
              <a:gd name="T50" fmla="*/ 81 w 95"/>
              <a:gd name="T51" fmla="*/ 29 h 99"/>
              <a:gd name="T52" fmla="*/ 81 w 95"/>
              <a:gd name="T53" fmla="*/ 74 h 99"/>
              <a:gd name="T54" fmla="*/ 83 w 95"/>
              <a:gd name="T55" fmla="*/ 82 h 99"/>
              <a:gd name="T56" fmla="*/ 85 w 95"/>
              <a:gd name="T57" fmla="*/ 86 h 99"/>
              <a:gd name="T58" fmla="*/ 87 w 95"/>
              <a:gd name="T59" fmla="*/ 86 h 99"/>
              <a:gd name="T60" fmla="*/ 93 w 95"/>
              <a:gd name="T61" fmla="*/ 82 h 99"/>
              <a:gd name="T62" fmla="*/ 91 w 95"/>
              <a:gd name="T63" fmla="*/ 91 h 99"/>
              <a:gd name="T64" fmla="*/ 79 w 95"/>
              <a:gd name="T65" fmla="*/ 99 h 99"/>
              <a:gd name="T66" fmla="*/ 64 w 95"/>
              <a:gd name="T67" fmla="*/ 99 h 99"/>
              <a:gd name="T68" fmla="*/ 55 w 95"/>
              <a:gd name="T69" fmla="*/ 89 h 99"/>
              <a:gd name="T70" fmla="*/ 53 w 95"/>
              <a:gd name="T71" fmla="*/ 76 h 99"/>
              <a:gd name="T72" fmla="*/ 45 w 95"/>
              <a:gd name="T73" fmla="*/ 48 h 99"/>
              <a:gd name="T74" fmla="*/ 34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1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2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1" y="38"/>
                </a:lnTo>
                <a:lnTo>
                  <a:pt x="81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5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8" y="53"/>
                </a:lnTo>
                <a:lnTo>
                  <a:pt x="34" y="59"/>
                </a:lnTo>
                <a:lnTo>
                  <a:pt x="30" y="65"/>
                </a:lnTo>
                <a:lnTo>
                  <a:pt x="28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7" name="Freeform 18"/>
          <p:cNvSpPr>
            <a:spLocks noEditPoints="1"/>
          </p:cNvSpPr>
          <p:nvPr/>
        </p:nvSpPr>
        <p:spPr bwMode="auto">
          <a:xfrm>
            <a:off x="5915025" y="4391025"/>
            <a:ext cx="77788" cy="77788"/>
          </a:xfrm>
          <a:custGeom>
            <a:avLst/>
            <a:gdLst>
              <a:gd name="T0" fmla="*/ 36 w 96"/>
              <a:gd name="T1" fmla="*/ 95 h 99"/>
              <a:gd name="T2" fmla="*/ 15 w 96"/>
              <a:gd name="T3" fmla="*/ 99 h 99"/>
              <a:gd name="T4" fmla="*/ 5 w 96"/>
              <a:gd name="T5" fmla="*/ 93 h 99"/>
              <a:gd name="T6" fmla="*/ 2 w 96"/>
              <a:gd name="T7" fmla="*/ 86 h 99"/>
              <a:gd name="T8" fmla="*/ 2 w 96"/>
              <a:gd name="T9" fmla="*/ 72 h 99"/>
              <a:gd name="T10" fmla="*/ 11 w 96"/>
              <a:gd name="T11" fmla="*/ 61 h 99"/>
              <a:gd name="T12" fmla="*/ 53 w 96"/>
              <a:gd name="T13" fmla="*/ 36 h 99"/>
              <a:gd name="T14" fmla="*/ 53 w 96"/>
              <a:gd name="T15" fmla="*/ 21 h 99"/>
              <a:gd name="T16" fmla="*/ 53 w 96"/>
              <a:gd name="T17" fmla="*/ 13 h 99"/>
              <a:gd name="T18" fmla="*/ 47 w 96"/>
              <a:gd name="T19" fmla="*/ 8 h 99"/>
              <a:gd name="T20" fmla="*/ 39 w 96"/>
              <a:gd name="T21" fmla="*/ 6 h 99"/>
              <a:gd name="T22" fmla="*/ 28 w 96"/>
              <a:gd name="T23" fmla="*/ 10 h 99"/>
              <a:gd name="T24" fmla="*/ 24 w 96"/>
              <a:gd name="T25" fmla="*/ 13 h 99"/>
              <a:gd name="T26" fmla="*/ 28 w 96"/>
              <a:gd name="T27" fmla="*/ 19 h 99"/>
              <a:gd name="T28" fmla="*/ 32 w 96"/>
              <a:gd name="T29" fmla="*/ 27 h 99"/>
              <a:gd name="T30" fmla="*/ 28 w 96"/>
              <a:gd name="T31" fmla="*/ 36 h 99"/>
              <a:gd name="T32" fmla="*/ 19 w 96"/>
              <a:gd name="T33" fmla="*/ 40 h 99"/>
              <a:gd name="T34" fmla="*/ 7 w 96"/>
              <a:gd name="T35" fmla="*/ 36 h 99"/>
              <a:gd name="T36" fmla="*/ 3 w 96"/>
              <a:gd name="T37" fmla="*/ 27 h 99"/>
              <a:gd name="T38" fmla="*/ 9 w 96"/>
              <a:gd name="T39" fmla="*/ 13 h 99"/>
              <a:gd name="T40" fmla="*/ 19 w 96"/>
              <a:gd name="T41" fmla="*/ 6 h 99"/>
              <a:gd name="T42" fmla="*/ 36 w 96"/>
              <a:gd name="T43" fmla="*/ 0 h 99"/>
              <a:gd name="T44" fmla="*/ 57 w 96"/>
              <a:gd name="T45" fmla="*/ 0 h 99"/>
              <a:gd name="T46" fmla="*/ 70 w 96"/>
              <a:gd name="T47" fmla="*/ 6 h 99"/>
              <a:gd name="T48" fmla="*/ 81 w 96"/>
              <a:gd name="T49" fmla="*/ 17 h 99"/>
              <a:gd name="T50" fmla="*/ 81 w 96"/>
              <a:gd name="T51" fmla="*/ 29 h 99"/>
              <a:gd name="T52" fmla="*/ 83 w 96"/>
              <a:gd name="T53" fmla="*/ 74 h 99"/>
              <a:gd name="T54" fmla="*/ 83 w 96"/>
              <a:gd name="T55" fmla="*/ 82 h 99"/>
              <a:gd name="T56" fmla="*/ 85 w 96"/>
              <a:gd name="T57" fmla="*/ 86 h 99"/>
              <a:gd name="T58" fmla="*/ 87 w 96"/>
              <a:gd name="T59" fmla="*/ 86 h 99"/>
              <a:gd name="T60" fmla="*/ 93 w 96"/>
              <a:gd name="T61" fmla="*/ 82 h 99"/>
              <a:gd name="T62" fmla="*/ 91 w 96"/>
              <a:gd name="T63" fmla="*/ 91 h 99"/>
              <a:gd name="T64" fmla="*/ 79 w 96"/>
              <a:gd name="T65" fmla="*/ 99 h 99"/>
              <a:gd name="T66" fmla="*/ 64 w 96"/>
              <a:gd name="T67" fmla="*/ 99 h 99"/>
              <a:gd name="T68" fmla="*/ 55 w 96"/>
              <a:gd name="T69" fmla="*/ 89 h 99"/>
              <a:gd name="T70" fmla="*/ 53 w 96"/>
              <a:gd name="T71" fmla="*/ 76 h 99"/>
              <a:gd name="T72" fmla="*/ 45 w 96"/>
              <a:gd name="T73" fmla="*/ 48 h 99"/>
              <a:gd name="T74" fmla="*/ 34 w 96"/>
              <a:gd name="T75" fmla="*/ 59 h 99"/>
              <a:gd name="T76" fmla="*/ 30 w 96"/>
              <a:gd name="T77" fmla="*/ 70 h 99"/>
              <a:gd name="T78" fmla="*/ 32 w 96"/>
              <a:gd name="T79" fmla="*/ 78 h 99"/>
              <a:gd name="T80" fmla="*/ 41 w 96"/>
              <a:gd name="T81" fmla="*/ 82 h 99"/>
              <a:gd name="T82" fmla="*/ 53 w 96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6"/>
              <a:gd name="T127" fmla="*/ 0 h 99"/>
              <a:gd name="T128" fmla="*/ 96 w 96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6" h="99">
                <a:moveTo>
                  <a:pt x="53" y="84"/>
                </a:moveTo>
                <a:lnTo>
                  <a:pt x="36" y="95"/>
                </a:lnTo>
                <a:lnTo>
                  <a:pt x="20" y="99"/>
                </a:lnTo>
                <a:lnTo>
                  <a:pt x="15" y="99"/>
                </a:lnTo>
                <a:lnTo>
                  <a:pt x="11" y="97"/>
                </a:lnTo>
                <a:lnTo>
                  <a:pt x="5" y="93"/>
                </a:lnTo>
                <a:lnTo>
                  <a:pt x="3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5" y="67"/>
                </a:lnTo>
                <a:lnTo>
                  <a:pt x="11" y="61"/>
                </a:lnTo>
                <a:lnTo>
                  <a:pt x="26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1" y="10"/>
                </a:lnTo>
                <a:lnTo>
                  <a:pt x="47" y="8"/>
                </a:lnTo>
                <a:lnTo>
                  <a:pt x="43" y="6"/>
                </a:lnTo>
                <a:lnTo>
                  <a:pt x="39" y="6"/>
                </a:lnTo>
                <a:lnTo>
                  <a:pt x="32" y="6"/>
                </a:lnTo>
                <a:lnTo>
                  <a:pt x="28" y="10"/>
                </a:lnTo>
                <a:lnTo>
                  <a:pt x="26" y="12"/>
                </a:lnTo>
                <a:lnTo>
                  <a:pt x="24" y="13"/>
                </a:lnTo>
                <a:lnTo>
                  <a:pt x="26" y="15"/>
                </a:lnTo>
                <a:lnTo>
                  <a:pt x="28" y="19"/>
                </a:lnTo>
                <a:lnTo>
                  <a:pt x="30" y="23"/>
                </a:lnTo>
                <a:lnTo>
                  <a:pt x="32" y="27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19" y="40"/>
                </a:lnTo>
                <a:lnTo>
                  <a:pt x="11" y="38"/>
                </a:lnTo>
                <a:lnTo>
                  <a:pt x="7" y="36"/>
                </a:lnTo>
                <a:lnTo>
                  <a:pt x="3" y="31"/>
                </a:lnTo>
                <a:lnTo>
                  <a:pt x="3" y="27"/>
                </a:lnTo>
                <a:lnTo>
                  <a:pt x="3" y="19"/>
                </a:lnTo>
                <a:lnTo>
                  <a:pt x="9" y="13"/>
                </a:lnTo>
                <a:lnTo>
                  <a:pt x="13" y="10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7" y="12"/>
                </a:lnTo>
                <a:lnTo>
                  <a:pt x="81" y="17"/>
                </a:lnTo>
                <a:lnTo>
                  <a:pt x="81" y="21"/>
                </a:lnTo>
                <a:lnTo>
                  <a:pt x="81" y="29"/>
                </a:lnTo>
                <a:lnTo>
                  <a:pt x="83" y="38"/>
                </a:lnTo>
                <a:lnTo>
                  <a:pt x="83" y="74"/>
                </a:lnTo>
                <a:lnTo>
                  <a:pt x="83" y="80"/>
                </a:lnTo>
                <a:lnTo>
                  <a:pt x="83" y="82"/>
                </a:lnTo>
                <a:lnTo>
                  <a:pt x="83" y="84"/>
                </a:lnTo>
                <a:lnTo>
                  <a:pt x="85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6" y="84"/>
                </a:lnTo>
                <a:lnTo>
                  <a:pt x="91" y="91"/>
                </a:lnTo>
                <a:lnTo>
                  <a:pt x="85" y="95"/>
                </a:lnTo>
                <a:lnTo>
                  <a:pt x="79" y="99"/>
                </a:lnTo>
                <a:lnTo>
                  <a:pt x="72" y="99"/>
                </a:lnTo>
                <a:lnTo>
                  <a:pt x="64" y="99"/>
                </a:lnTo>
                <a:lnTo>
                  <a:pt x="58" y="95"/>
                </a:lnTo>
                <a:lnTo>
                  <a:pt x="55" y="89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5" y="48"/>
                </a:lnTo>
                <a:lnTo>
                  <a:pt x="39" y="53"/>
                </a:lnTo>
                <a:lnTo>
                  <a:pt x="34" y="59"/>
                </a:lnTo>
                <a:lnTo>
                  <a:pt x="30" y="65"/>
                </a:lnTo>
                <a:lnTo>
                  <a:pt x="30" y="70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1" y="82"/>
                </a:lnTo>
                <a:lnTo>
                  <a:pt x="47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8" name="Freeform 19"/>
          <p:cNvSpPr>
            <a:spLocks noEditPoints="1"/>
          </p:cNvSpPr>
          <p:nvPr/>
        </p:nvSpPr>
        <p:spPr bwMode="auto">
          <a:xfrm>
            <a:off x="6218238" y="4352925"/>
            <a:ext cx="25400" cy="115888"/>
          </a:xfrm>
          <a:custGeom>
            <a:avLst/>
            <a:gdLst>
              <a:gd name="T0" fmla="*/ 19 w 33"/>
              <a:gd name="T1" fmla="*/ 97 h 146"/>
              <a:gd name="T2" fmla="*/ 15 w 33"/>
              <a:gd name="T3" fmla="*/ 97 h 146"/>
              <a:gd name="T4" fmla="*/ 14 w 33"/>
              <a:gd name="T5" fmla="*/ 89 h 146"/>
              <a:gd name="T6" fmla="*/ 12 w 33"/>
              <a:gd name="T7" fmla="*/ 79 h 146"/>
              <a:gd name="T8" fmla="*/ 10 w 33"/>
              <a:gd name="T9" fmla="*/ 68 h 146"/>
              <a:gd name="T10" fmla="*/ 4 w 33"/>
              <a:gd name="T11" fmla="*/ 47 h 146"/>
              <a:gd name="T12" fmla="*/ 2 w 33"/>
              <a:gd name="T13" fmla="*/ 34 h 146"/>
              <a:gd name="T14" fmla="*/ 0 w 33"/>
              <a:gd name="T15" fmla="*/ 24 h 146"/>
              <a:gd name="T16" fmla="*/ 0 w 33"/>
              <a:gd name="T17" fmla="*/ 17 h 146"/>
              <a:gd name="T18" fmla="*/ 0 w 33"/>
              <a:gd name="T19" fmla="*/ 13 h 146"/>
              <a:gd name="T20" fmla="*/ 2 w 33"/>
              <a:gd name="T21" fmla="*/ 7 h 146"/>
              <a:gd name="T22" fmla="*/ 4 w 33"/>
              <a:gd name="T23" fmla="*/ 5 h 146"/>
              <a:gd name="T24" fmla="*/ 8 w 33"/>
              <a:gd name="T25" fmla="*/ 2 h 146"/>
              <a:gd name="T26" fmla="*/ 12 w 33"/>
              <a:gd name="T27" fmla="*/ 0 h 146"/>
              <a:gd name="T28" fmla="*/ 15 w 33"/>
              <a:gd name="T29" fmla="*/ 0 h 146"/>
              <a:gd name="T30" fmla="*/ 23 w 33"/>
              <a:gd name="T31" fmla="*/ 2 h 146"/>
              <a:gd name="T32" fmla="*/ 29 w 33"/>
              <a:gd name="T33" fmla="*/ 5 h 146"/>
              <a:gd name="T34" fmla="*/ 31 w 33"/>
              <a:gd name="T35" fmla="*/ 11 h 146"/>
              <a:gd name="T36" fmla="*/ 33 w 33"/>
              <a:gd name="T37" fmla="*/ 17 h 146"/>
              <a:gd name="T38" fmla="*/ 33 w 33"/>
              <a:gd name="T39" fmla="*/ 23 h 146"/>
              <a:gd name="T40" fmla="*/ 31 w 33"/>
              <a:gd name="T41" fmla="*/ 28 h 146"/>
              <a:gd name="T42" fmla="*/ 31 w 33"/>
              <a:gd name="T43" fmla="*/ 36 h 146"/>
              <a:gd name="T44" fmla="*/ 29 w 33"/>
              <a:gd name="T45" fmla="*/ 47 h 146"/>
              <a:gd name="T46" fmla="*/ 23 w 33"/>
              <a:gd name="T47" fmla="*/ 68 h 146"/>
              <a:gd name="T48" fmla="*/ 21 w 33"/>
              <a:gd name="T49" fmla="*/ 81 h 146"/>
              <a:gd name="T50" fmla="*/ 19 w 33"/>
              <a:gd name="T51" fmla="*/ 97 h 146"/>
              <a:gd name="T52" fmla="*/ 15 w 33"/>
              <a:gd name="T53" fmla="*/ 114 h 146"/>
              <a:gd name="T54" fmla="*/ 23 w 33"/>
              <a:gd name="T55" fmla="*/ 114 h 146"/>
              <a:gd name="T56" fmla="*/ 29 w 33"/>
              <a:gd name="T57" fmla="*/ 117 h 146"/>
              <a:gd name="T58" fmla="*/ 31 w 33"/>
              <a:gd name="T59" fmla="*/ 123 h 146"/>
              <a:gd name="T60" fmla="*/ 33 w 33"/>
              <a:gd name="T61" fmla="*/ 129 h 146"/>
              <a:gd name="T62" fmla="*/ 31 w 33"/>
              <a:gd name="T63" fmla="*/ 136 h 146"/>
              <a:gd name="T64" fmla="*/ 29 w 33"/>
              <a:gd name="T65" fmla="*/ 140 h 146"/>
              <a:gd name="T66" fmla="*/ 23 w 33"/>
              <a:gd name="T67" fmla="*/ 144 h 146"/>
              <a:gd name="T68" fmla="*/ 15 w 33"/>
              <a:gd name="T69" fmla="*/ 146 h 146"/>
              <a:gd name="T70" fmla="*/ 10 w 33"/>
              <a:gd name="T71" fmla="*/ 144 h 146"/>
              <a:gd name="T72" fmla="*/ 4 w 33"/>
              <a:gd name="T73" fmla="*/ 140 h 146"/>
              <a:gd name="T74" fmla="*/ 0 w 33"/>
              <a:gd name="T75" fmla="*/ 136 h 146"/>
              <a:gd name="T76" fmla="*/ 0 w 33"/>
              <a:gd name="T77" fmla="*/ 129 h 146"/>
              <a:gd name="T78" fmla="*/ 0 w 33"/>
              <a:gd name="T79" fmla="*/ 123 h 146"/>
              <a:gd name="T80" fmla="*/ 4 w 33"/>
              <a:gd name="T81" fmla="*/ 117 h 146"/>
              <a:gd name="T82" fmla="*/ 10 w 33"/>
              <a:gd name="T83" fmla="*/ 114 h 146"/>
              <a:gd name="T84" fmla="*/ 15 w 33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146"/>
              <a:gd name="T131" fmla="*/ 33 w 33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146">
                <a:moveTo>
                  <a:pt x="19" y="97"/>
                </a:moveTo>
                <a:lnTo>
                  <a:pt x="15" y="97"/>
                </a:lnTo>
                <a:lnTo>
                  <a:pt x="14" y="89"/>
                </a:lnTo>
                <a:lnTo>
                  <a:pt x="12" y="79"/>
                </a:lnTo>
                <a:lnTo>
                  <a:pt x="10" y="68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23" y="2"/>
                </a:lnTo>
                <a:lnTo>
                  <a:pt x="29" y="5"/>
                </a:lnTo>
                <a:lnTo>
                  <a:pt x="31" y="11"/>
                </a:lnTo>
                <a:lnTo>
                  <a:pt x="33" y="17"/>
                </a:lnTo>
                <a:lnTo>
                  <a:pt x="33" y="23"/>
                </a:lnTo>
                <a:lnTo>
                  <a:pt x="31" y="28"/>
                </a:lnTo>
                <a:lnTo>
                  <a:pt x="31" y="36"/>
                </a:lnTo>
                <a:lnTo>
                  <a:pt x="29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9" y="117"/>
                </a:lnTo>
                <a:lnTo>
                  <a:pt x="31" y="123"/>
                </a:lnTo>
                <a:lnTo>
                  <a:pt x="33" y="129"/>
                </a:lnTo>
                <a:lnTo>
                  <a:pt x="31" y="136"/>
                </a:lnTo>
                <a:lnTo>
                  <a:pt x="29" y="140"/>
                </a:lnTo>
                <a:lnTo>
                  <a:pt x="23" y="144"/>
                </a:lnTo>
                <a:lnTo>
                  <a:pt x="15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39" name="Freeform 20"/>
          <p:cNvSpPr>
            <a:spLocks/>
          </p:cNvSpPr>
          <p:nvPr/>
        </p:nvSpPr>
        <p:spPr bwMode="auto">
          <a:xfrm>
            <a:off x="5681663" y="3781425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5 w 276"/>
              <a:gd name="T39" fmla="*/ 270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5" y="270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0" name="Freeform 21"/>
          <p:cNvSpPr>
            <a:spLocks/>
          </p:cNvSpPr>
          <p:nvPr/>
        </p:nvSpPr>
        <p:spPr bwMode="auto">
          <a:xfrm>
            <a:off x="5772150" y="3989388"/>
            <a:ext cx="34925" cy="269875"/>
          </a:xfrm>
          <a:custGeom>
            <a:avLst/>
            <a:gdLst>
              <a:gd name="T0" fmla="*/ 0 w 44"/>
              <a:gd name="T1" fmla="*/ 0 h 340"/>
              <a:gd name="T2" fmla="*/ 0 w 44"/>
              <a:gd name="T3" fmla="*/ 0 h 340"/>
              <a:gd name="T4" fmla="*/ 0 w 44"/>
              <a:gd name="T5" fmla="*/ 2 h 340"/>
              <a:gd name="T6" fmla="*/ 0 w 44"/>
              <a:gd name="T7" fmla="*/ 2 h 340"/>
              <a:gd name="T8" fmla="*/ 2 w 44"/>
              <a:gd name="T9" fmla="*/ 4 h 340"/>
              <a:gd name="T10" fmla="*/ 2 w 44"/>
              <a:gd name="T11" fmla="*/ 8 h 340"/>
              <a:gd name="T12" fmla="*/ 2 w 44"/>
              <a:gd name="T13" fmla="*/ 14 h 340"/>
              <a:gd name="T14" fmla="*/ 2 w 44"/>
              <a:gd name="T15" fmla="*/ 21 h 340"/>
              <a:gd name="T16" fmla="*/ 4 w 44"/>
              <a:gd name="T17" fmla="*/ 31 h 340"/>
              <a:gd name="T18" fmla="*/ 6 w 44"/>
              <a:gd name="T19" fmla="*/ 59 h 340"/>
              <a:gd name="T20" fmla="*/ 10 w 44"/>
              <a:gd name="T21" fmla="*/ 95 h 340"/>
              <a:gd name="T22" fmla="*/ 15 w 44"/>
              <a:gd name="T23" fmla="*/ 135 h 340"/>
              <a:gd name="T24" fmla="*/ 19 w 44"/>
              <a:gd name="T25" fmla="*/ 179 h 340"/>
              <a:gd name="T26" fmla="*/ 25 w 44"/>
              <a:gd name="T27" fmla="*/ 220 h 340"/>
              <a:gd name="T28" fmla="*/ 31 w 44"/>
              <a:gd name="T29" fmla="*/ 257 h 340"/>
              <a:gd name="T30" fmla="*/ 36 w 44"/>
              <a:gd name="T31" fmla="*/ 289 h 340"/>
              <a:gd name="T32" fmla="*/ 40 w 44"/>
              <a:gd name="T33" fmla="*/ 313 h 340"/>
              <a:gd name="T34" fmla="*/ 40 w 44"/>
              <a:gd name="T35" fmla="*/ 323 h 340"/>
              <a:gd name="T36" fmla="*/ 42 w 44"/>
              <a:gd name="T37" fmla="*/ 331 h 340"/>
              <a:gd name="T38" fmla="*/ 42 w 44"/>
              <a:gd name="T39" fmla="*/ 334 h 340"/>
              <a:gd name="T40" fmla="*/ 42 w 44"/>
              <a:gd name="T41" fmla="*/ 338 h 340"/>
              <a:gd name="T42" fmla="*/ 44 w 44"/>
              <a:gd name="T43" fmla="*/ 338 h 340"/>
              <a:gd name="T44" fmla="*/ 44 w 44"/>
              <a:gd name="T45" fmla="*/ 340 h 340"/>
              <a:gd name="T46" fmla="*/ 44 w 44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40"/>
              <a:gd name="T74" fmla="*/ 44 w 44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5" y="135"/>
                </a:lnTo>
                <a:lnTo>
                  <a:pt x="19" y="179"/>
                </a:lnTo>
                <a:lnTo>
                  <a:pt x="25" y="220"/>
                </a:lnTo>
                <a:lnTo>
                  <a:pt x="31" y="257"/>
                </a:lnTo>
                <a:lnTo>
                  <a:pt x="36" y="289"/>
                </a:lnTo>
                <a:lnTo>
                  <a:pt x="40" y="313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4" y="338"/>
                </a:lnTo>
                <a:lnTo>
                  <a:pt x="44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1" name="Freeform 22"/>
          <p:cNvSpPr>
            <a:spLocks/>
          </p:cNvSpPr>
          <p:nvPr/>
        </p:nvSpPr>
        <p:spPr bwMode="auto">
          <a:xfrm>
            <a:off x="5788025" y="4210050"/>
            <a:ext cx="23813" cy="49213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2" name="Freeform 23"/>
          <p:cNvSpPr>
            <a:spLocks noEditPoints="1"/>
          </p:cNvSpPr>
          <p:nvPr/>
        </p:nvSpPr>
        <p:spPr bwMode="auto">
          <a:xfrm>
            <a:off x="5738813" y="3862388"/>
            <a:ext cx="57150" cy="80962"/>
          </a:xfrm>
          <a:custGeom>
            <a:avLst/>
            <a:gdLst>
              <a:gd name="T0" fmla="*/ 46 w 73"/>
              <a:gd name="T1" fmla="*/ 61 h 100"/>
              <a:gd name="T2" fmla="*/ 42 w 73"/>
              <a:gd name="T3" fmla="*/ 64 h 100"/>
              <a:gd name="T4" fmla="*/ 38 w 73"/>
              <a:gd name="T5" fmla="*/ 66 h 100"/>
              <a:gd name="T6" fmla="*/ 33 w 73"/>
              <a:gd name="T7" fmla="*/ 68 h 100"/>
              <a:gd name="T8" fmla="*/ 27 w 73"/>
              <a:gd name="T9" fmla="*/ 70 h 100"/>
              <a:gd name="T10" fmla="*/ 19 w 73"/>
              <a:gd name="T11" fmla="*/ 68 h 100"/>
              <a:gd name="T12" fmla="*/ 12 w 73"/>
              <a:gd name="T13" fmla="*/ 64 h 100"/>
              <a:gd name="T14" fmla="*/ 8 w 73"/>
              <a:gd name="T15" fmla="*/ 59 h 100"/>
              <a:gd name="T16" fmla="*/ 4 w 73"/>
              <a:gd name="T17" fmla="*/ 51 h 100"/>
              <a:gd name="T18" fmla="*/ 2 w 73"/>
              <a:gd name="T19" fmla="*/ 45 h 100"/>
              <a:gd name="T20" fmla="*/ 0 w 73"/>
              <a:gd name="T21" fmla="*/ 38 h 100"/>
              <a:gd name="T22" fmla="*/ 2 w 73"/>
              <a:gd name="T23" fmla="*/ 26 h 100"/>
              <a:gd name="T24" fmla="*/ 6 w 73"/>
              <a:gd name="T25" fmla="*/ 17 h 100"/>
              <a:gd name="T26" fmla="*/ 10 w 73"/>
              <a:gd name="T27" fmla="*/ 11 h 100"/>
              <a:gd name="T28" fmla="*/ 14 w 73"/>
              <a:gd name="T29" fmla="*/ 7 h 100"/>
              <a:gd name="T30" fmla="*/ 18 w 73"/>
              <a:gd name="T31" fmla="*/ 4 h 100"/>
              <a:gd name="T32" fmla="*/ 25 w 73"/>
              <a:gd name="T33" fmla="*/ 0 h 100"/>
              <a:gd name="T34" fmla="*/ 35 w 73"/>
              <a:gd name="T35" fmla="*/ 0 h 100"/>
              <a:gd name="T36" fmla="*/ 40 w 73"/>
              <a:gd name="T37" fmla="*/ 0 h 100"/>
              <a:gd name="T38" fmla="*/ 44 w 73"/>
              <a:gd name="T39" fmla="*/ 0 h 100"/>
              <a:gd name="T40" fmla="*/ 50 w 73"/>
              <a:gd name="T41" fmla="*/ 2 h 100"/>
              <a:gd name="T42" fmla="*/ 54 w 73"/>
              <a:gd name="T43" fmla="*/ 5 h 100"/>
              <a:gd name="T44" fmla="*/ 65 w 73"/>
              <a:gd name="T45" fmla="*/ 0 h 100"/>
              <a:gd name="T46" fmla="*/ 67 w 73"/>
              <a:gd name="T47" fmla="*/ 0 h 100"/>
              <a:gd name="T48" fmla="*/ 67 w 73"/>
              <a:gd name="T49" fmla="*/ 85 h 100"/>
              <a:gd name="T50" fmla="*/ 67 w 73"/>
              <a:gd name="T51" fmla="*/ 91 h 100"/>
              <a:gd name="T52" fmla="*/ 67 w 73"/>
              <a:gd name="T53" fmla="*/ 95 h 100"/>
              <a:gd name="T54" fmla="*/ 71 w 73"/>
              <a:gd name="T55" fmla="*/ 97 h 100"/>
              <a:gd name="T56" fmla="*/ 73 w 73"/>
              <a:gd name="T57" fmla="*/ 98 h 100"/>
              <a:gd name="T58" fmla="*/ 73 w 73"/>
              <a:gd name="T59" fmla="*/ 100 h 100"/>
              <a:gd name="T60" fmla="*/ 37 w 73"/>
              <a:gd name="T61" fmla="*/ 100 h 100"/>
              <a:gd name="T62" fmla="*/ 37 w 73"/>
              <a:gd name="T63" fmla="*/ 98 h 100"/>
              <a:gd name="T64" fmla="*/ 40 w 73"/>
              <a:gd name="T65" fmla="*/ 97 h 100"/>
              <a:gd name="T66" fmla="*/ 44 w 73"/>
              <a:gd name="T67" fmla="*/ 97 h 100"/>
              <a:gd name="T68" fmla="*/ 44 w 73"/>
              <a:gd name="T69" fmla="*/ 95 h 100"/>
              <a:gd name="T70" fmla="*/ 46 w 73"/>
              <a:gd name="T71" fmla="*/ 95 h 100"/>
              <a:gd name="T72" fmla="*/ 46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6 w 73"/>
              <a:gd name="T85" fmla="*/ 15 h 100"/>
              <a:gd name="T86" fmla="*/ 46 w 73"/>
              <a:gd name="T87" fmla="*/ 11 h 100"/>
              <a:gd name="T88" fmla="*/ 44 w 73"/>
              <a:gd name="T89" fmla="*/ 7 h 100"/>
              <a:gd name="T90" fmla="*/ 40 w 73"/>
              <a:gd name="T91" fmla="*/ 5 h 100"/>
              <a:gd name="T92" fmla="*/ 38 w 73"/>
              <a:gd name="T93" fmla="*/ 4 h 100"/>
              <a:gd name="T94" fmla="*/ 37 w 73"/>
              <a:gd name="T95" fmla="*/ 4 h 100"/>
              <a:gd name="T96" fmla="*/ 31 w 73"/>
              <a:gd name="T97" fmla="*/ 5 h 100"/>
              <a:gd name="T98" fmla="*/ 27 w 73"/>
              <a:gd name="T99" fmla="*/ 9 h 100"/>
              <a:gd name="T100" fmla="*/ 25 w 73"/>
              <a:gd name="T101" fmla="*/ 13 h 100"/>
              <a:gd name="T102" fmla="*/ 23 w 73"/>
              <a:gd name="T103" fmla="*/ 19 h 100"/>
              <a:gd name="T104" fmla="*/ 21 w 73"/>
              <a:gd name="T105" fmla="*/ 26 h 100"/>
              <a:gd name="T106" fmla="*/ 21 w 73"/>
              <a:gd name="T107" fmla="*/ 36 h 100"/>
              <a:gd name="T108" fmla="*/ 21 w 73"/>
              <a:gd name="T109" fmla="*/ 45 h 100"/>
              <a:gd name="T110" fmla="*/ 23 w 73"/>
              <a:gd name="T111" fmla="*/ 53 h 100"/>
              <a:gd name="T112" fmla="*/ 25 w 73"/>
              <a:gd name="T113" fmla="*/ 57 h 100"/>
              <a:gd name="T114" fmla="*/ 29 w 73"/>
              <a:gd name="T115" fmla="*/ 61 h 100"/>
              <a:gd name="T116" fmla="*/ 33 w 73"/>
              <a:gd name="T117" fmla="*/ 62 h 100"/>
              <a:gd name="T118" fmla="*/ 37 w 73"/>
              <a:gd name="T119" fmla="*/ 61 h 100"/>
              <a:gd name="T120" fmla="*/ 40 w 73"/>
              <a:gd name="T121" fmla="*/ 61 h 100"/>
              <a:gd name="T122" fmla="*/ 44 w 73"/>
              <a:gd name="T123" fmla="*/ 57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2" y="64"/>
                </a:lnTo>
                <a:lnTo>
                  <a:pt x="38" y="66"/>
                </a:lnTo>
                <a:lnTo>
                  <a:pt x="33" y="68"/>
                </a:lnTo>
                <a:lnTo>
                  <a:pt x="27" y="70"/>
                </a:lnTo>
                <a:lnTo>
                  <a:pt x="19" y="68"/>
                </a:lnTo>
                <a:lnTo>
                  <a:pt x="12" y="64"/>
                </a:lnTo>
                <a:lnTo>
                  <a:pt x="8" y="59"/>
                </a:lnTo>
                <a:lnTo>
                  <a:pt x="4" y="51"/>
                </a:lnTo>
                <a:lnTo>
                  <a:pt x="2" y="45"/>
                </a:lnTo>
                <a:lnTo>
                  <a:pt x="0" y="38"/>
                </a:lnTo>
                <a:lnTo>
                  <a:pt x="2" y="26"/>
                </a:lnTo>
                <a:lnTo>
                  <a:pt x="6" y="17"/>
                </a:lnTo>
                <a:lnTo>
                  <a:pt x="10" y="11"/>
                </a:lnTo>
                <a:lnTo>
                  <a:pt x="14" y="7"/>
                </a:lnTo>
                <a:lnTo>
                  <a:pt x="18" y="4"/>
                </a:lnTo>
                <a:lnTo>
                  <a:pt x="25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50" y="2"/>
                </a:lnTo>
                <a:lnTo>
                  <a:pt x="54" y="5"/>
                </a:lnTo>
                <a:lnTo>
                  <a:pt x="65" y="0"/>
                </a:lnTo>
                <a:lnTo>
                  <a:pt x="67" y="0"/>
                </a:lnTo>
                <a:lnTo>
                  <a:pt x="67" y="85"/>
                </a:lnTo>
                <a:lnTo>
                  <a:pt x="67" y="91"/>
                </a:lnTo>
                <a:lnTo>
                  <a:pt x="67" y="95"/>
                </a:lnTo>
                <a:lnTo>
                  <a:pt x="71" y="97"/>
                </a:lnTo>
                <a:lnTo>
                  <a:pt x="73" y="98"/>
                </a:lnTo>
                <a:lnTo>
                  <a:pt x="73" y="100"/>
                </a:lnTo>
                <a:lnTo>
                  <a:pt x="37" y="100"/>
                </a:lnTo>
                <a:lnTo>
                  <a:pt x="37" y="98"/>
                </a:lnTo>
                <a:lnTo>
                  <a:pt x="40" y="97"/>
                </a:lnTo>
                <a:lnTo>
                  <a:pt x="44" y="97"/>
                </a:lnTo>
                <a:lnTo>
                  <a:pt x="44" y="95"/>
                </a:lnTo>
                <a:lnTo>
                  <a:pt x="46" y="95"/>
                </a:lnTo>
                <a:lnTo>
                  <a:pt x="46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6" y="15"/>
                </a:lnTo>
                <a:lnTo>
                  <a:pt x="46" y="11"/>
                </a:lnTo>
                <a:lnTo>
                  <a:pt x="44" y="7"/>
                </a:lnTo>
                <a:lnTo>
                  <a:pt x="40" y="5"/>
                </a:lnTo>
                <a:lnTo>
                  <a:pt x="38" y="4"/>
                </a:lnTo>
                <a:lnTo>
                  <a:pt x="37" y="4"/>
                </a:lnTo>
                <a:lnTo>
                  <a:pt x="31" y="5"/>
                </a:lnTo>
                <a:lnTo>
                  <a:pt x="27" y="9"/>
                </a:lnTo>
                <a:lnTo>
                  <a:pt x="25" y="13"/>
                </a:lnTo>
                <a:lnTo>
                  <a:pt x="23" y="19"/>
                </a:lnTo>
                <a:lnTo>
                  <a:pt x="21" y="26"/>
                </a:lnTo>
                <a:lnTo>
                  <a:pt x="21" y="36"/>
                </a:lnTo>
                <a:lnTo>
                  <a:pt x="21" y="45"/>
                </a:lnTo>
                <a:lnTo>
                  <a:pt x="23" y="53"/>
                </a:lnTo>
                <a:lnTo>
                  <a:pt x="25" y="57"/>
                </a:lnTo>
                <a:lnTo>
                  <a:pt x="29" y="61"/>
                </a:lnTo>
                <a:lnTo>
                  <a:pt x="33" y="62"/>
                </a:lnTo>
                <a:lnTo>
                  <a:pt x="37" y="61"/>
                </a:lnTo>
                <a:lnTo>
                  <a:pt x="40" y="61"/>
                </a:lnTo>
                <a:lnTo>
                  <a:pt x="44" y="57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3" name="Freeform 24"/>
          <p:cNvSpPr>
            <a:spLocks/>
          </p:cNvSpPr>
          <p:nvPr/>
        </p:nvSpPr>
        <p:spPr bwMode="auto">
          <a:xfrm>
            <a:off x="5795963" y="3911600"/>
            <a:ext cx="42862" cy="65088"/>
          </a:xfrm>
          <a:custGeom>
            <a:avLst/>
            <a:gdLst>
              <a:gd name="T0" fmla="*/ 49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2 w 53"/>
              <a:gd name="T9" fmla="*/ 53 h 81"/>
              <a:gd name="T10" fmla="*/ 28 w 53"/>
              <a:gd name="T11" fmla="*/ 45 h 81"/>
              <a:gd name="T12" fmla="*/ 32 w 53"/>
              <a:gd name="T13" fmla="*/ 37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3 w 53"/>
              <a:gd name="T29" fmla="*/ 22 h 81"/>
              <a:gd name="T30" fmla="*/ 1 w 53"/>
              <a:gd name="T31" fmla="*/ 22 h 81"/>
              <a:gd name="T32" fmla="*/ 3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1 h 81"/>
              <a:gd name="T40" fmla="*/ 26 w 53"/>
              <a:gd name="T41" fmla="*/ 0 h 81"/>
              <a:gd name="T42" fmla="*/ 32 w 53"/>
              <a:gd name="T43" fmla="*/ 1 h 81"/>
              <a:gd name="T44" fmla="*/ 38 w 53"/>
              <a:gd name="T45" fmla="*/ 3 h 81"/>
              <a:gd name="T46" fmla="*/ 43 w 53"/>
              <a:gd name="T47" fmla="*/ 7 h 81"/>
              <a:gd name="T48" fmla="*/ 45 w 53"/>
              <a:gd name="T49" fmla="*/ 11 h 81"/>
              <a:gd name="T50" fmla="*/ 49 w 53"/>
              <a:gd name="T51" fmla="*/ 15 h 81"/>
              <a:gd name="T52" fmla="*/ 49 w 53"/>
              <a:gd name="T53" fmla="*/ 20 h 81"/>
              <a:gd name="T54" fmla="*/ 47 w 53"/>
              <a:gd name="T55" fmla="*/ 28 h 81"/>
              <a:gd name="T56" fmla="*/ 45 w 53"/>
              <a:gd name="T57" fmla="*/ 36 h 81"/>
              <a:gd name="T58" fmla="*/ 41 w 53"/>
              <a:gd name="T59" fmla="*/ 41 h 81"/>
              <a:gd name="T60" fmla="*/ 36 w 53"/>
              <a:gd name="T61" fmla="*/ 49 h 81"/>
              <a:gd name="T62" fmla="*/ 28 w 53"/>
              <a:gd name="T63" fmla="*/ 56 h 81"/>
              <a:gd name="T64" fmla="*/ 19 w 53"/>
              <a:gd name="T65" fmla="*/ 66 h 81"/>
              <a:gd name="T66" fmla="*/ 36 w 53"/>
              <a:gd name="T67" fmla="*/ 66 h 81"/>
              <a:gd name="T68" fmla="*/ 41 w 53"/>
              <a:gd name="T69" fmla="*/ 66 h 81"/>
              <a:gd name="T70" fmla="*/ 43 w 53"/>
              <a:gd name="T71" fmla="*/ 66 h 81"/>
              <a:gd name="T72" fmla="*/ 45 w 53"/>
              <a:gd name="T73" fmla="*/ 66 h 81"/>
              <a:gd name="T74" fmla="*/ 47 w 53"/>
              <a:gd name="T75" fmla="*/ 64 h 81"/>
              <a:gd name="T76" fmla="*/ 49 w 53"/>
              <a:gd name="T77" fmla="*/ 62 h 81"/>
              <a:gd name="T78" fmla="*/ 51 w 53"/>
              <a:gd name="T79" fmla="*/ 58 h 81"/>
              <a:gd name="T80" fmla="*/ 53 w 53"/>
              <a:gd name="T81" fmla="*/ 58 h 81"/>
              <a:gd name="T82" fmla="*/ 49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9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2" y="53"/>
                </a:lnTo>
                <a:lnTo>
                  <a:pt x="28" y="45"/>
                </a:lnTo>
                <a:lnTo>
                  <a:pt x="32" y="37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3" y="22"/>
                </a:lnTo>
                <a:lnTo>
                  <a:pt x="1" y="22"/>
                </a:lnTo>
                <a:lnTo>
                  <a:pt x="3" y="15"/>
                </a:lnTo>
                <a:lnTo>
                  <a:pt x="7" y="9"/>
                </a:lnTo>
                <a:lnTo>
                  <a:pt x="11" y="5"/>
                </a:lnTo>
                <a:lnTo>
                  <a:pt x="19" y="1"/>
                </a:lnTo>
                <a:lnTo>
                  <a:pt x="26" y="0"/>
                </a:lnTo>
                <a:lnTo>
                  <a:pt x="32" y="1"/>
                </a:lnTo>
                <a:lnTo>
                  <a:pt x="38" y="3"/>
                </a:lnTo>
                <a:lnTo>
                  <a:pt x="43" y="7"/>
                </a:lnTo>
                <a:lnTo>
                  <a:pt x="45" y="11"/>
                </a:lnTo>
                <a:lnTo>
                  <a:pt x="49" y="15"/>
                </a:lnTo>
                <a:lnTo>
                  <a:pt x="49" y="20"/>
                </a:lnTo>
                <a:lnTo>
                  <a:pt x="47" y="28"/>
                </a:lnTo>
                <a:lnTo>
                  <a:pt x="45" y="36"/>
                </a:lnTo>
                <a:lnTo>
                  <a:pt x="41" y="41"/>
                </a:lnTo>
                <a:lnTo>
                  <a:pt x="36" y="49"/>
                </a:lnTo>
                <a:lnTo>
                  <a:pt x="28" y="56"/>
                </a:lnTo>
                <a:lnTo>
                  <a:pt x="19" y="66"/>
                </a:lnTo>
                <a:lnTo>
                  <a:pt x="36" y="66"/>
                </a:lnTo>
                <a:lnTo>
                  <a:pt x="41" y="66"/>
                </a:lnTo>
                <a:lnTo>
                  <a:pt x="43" y="66"/>
                </a:lnTo>
                <a:lnTo>
                  <a:pt x="45" y="66"/>
                </a:lnTo>
                <a:lnTo>
                  <a:pt x="47" y="64"/>
                </a:lnTo>
                <a:lnTo>
                  <a:pt x="49" y="62"/>
                </a:lnTo>
                <a:lnTo>
                  <a:pt x="51" y="58"/>
                </a:lnTo>
                <a:lnTo>
                  <a:pt x="53" y="58"/>
                </a:lnTo>
                <a:lnTo>
                  <a:pt x="49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4" name="Line 25"/>
          <p:cNvSpPr>
            <a:spLocks noChangeShapeType="1"/>
          </p:cNvSpPr>
          <p:nvPr/>
        </p:nvSpPr>
        <p:spPr bwMode="auto">
          <a:xfrm>
            <a:off x="2925763" y="3119438"/>
            <a:ext cx="2479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5" name="Line 26"/>
          <p:cNvSpPr>
            <a:spLocks noChangeShapeType="1"/>
          </p:cNvSpPr>
          <p:nvPr/>
        </p:nvSpPr>
        <p:spPr bwMode="auto">
          <a:xfrm>
            <a:off x="2903538" y="33258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6" name="Line 27"/>
          <p:cNvSpPr>
            <a:spLocks noChangeShapeType="1"/>
          </p:cNvSpPr>
          <p:nvPr/>
        </p:nvSpPr>
        <p:spPr bwMode="auto">
          <a:xfrm>
            <a:off x="31480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7" name="Line 28"/>
          <p:cNvSpPr>
            <a:spLocks noChangeShapeType="1"/>
          </p:cNvSpPr>
          <p:nvPr/>
        </p:nvSpPr>
        <p:spPr bwMode="auto">
          <a:xfrm>
            <a:off x="3438525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8" name="Line 29"/>
          <p:cNvSpPr>
            <a:spLocks noChangeShapeType="1"/>
          </p:cNvSpPr>
          <p:nvPr/>
        </p:nvSpPr>
        <p:spPr bwMode="auto">
          <a:xfrm>
            <a:off x="3721100" y="311150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49" name="Line 30"/>
          <p:cNvSpPr>
            <a:spLocks noChangeShapeType="1"/>
          </p:cNvSpPr>
          <p:nvPr/>
        </p:nvSpPr>
        <p:spPr bwMode="auto">
          <a:xfrm>
            <a:off x="4011613" y="3111500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0" name="Line 31"/>
          <p:cNvSpPr>
            <a:spLocks noChangeShapeType="1"/>
          </p:cNvSpPr>
          <p:nvPr/>
        </p:nvSpPr>
        <p:spPr bwMode="auto">
          <a:xfrm>
            <a:off x="43084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1" name="Line 32"/>
          <p:cNvSpPr>
            <a:spLocks noChangeShapeType="1"/>
          </p:cNvSpPr>
          <p:nvPr/>
        </p:nvSpPr>
        <p:spPr bwMode="auto">
          <a:xfrm>
            <a:off x="4598988" y="312102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2" name="Line 33"/>
          <p:cNvSpPr>
            <a:spLocks noChangeShapeType="1"/>
          </p:cNvSpPr>
          <p:nvPr/>
        </p:nvSpPr>
        <p:spPr bwMode="auto">
          <a:xfrm>
            <a:off x="48799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3" name="Line 34"/>
          <p:cNvSpPr>
            <a:spLocks noChangeShapeType="1"/>
          </p:cNvSpPr>
          <p:nvPr/>
        </p:nvSpPr>
        <p:spPr bwMode="auto">
          <a:xfrm>
            <a:off x="5172075" y="312102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4" name="Freeform 35"/>
          <p:cNvSpPr>
            <a:spLocks noEditPoints="1"/>
          </p:cNvSpPr>
          <p:nvPr/>
        </p:nvSpPr>
        <p:spPr bwMode="auto">
          <a:xfrm>
            <a:off x="3260725" y="3197225"/>
            <a:ext cx="82550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49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8 w 102"/>
              <a:gd name="T29" fmla="*/ 110 h 144"/>
              <a:gd name="T30" fmla="*/ 97 w 102"/>
              <a:gd name="T31" fmla="*/ 117 h 144"/>
              <a:gd name="T32" fmla="*/ 91 w 102"/>
              <a:gd name="T33" fmla="*/ 127 h 144"/>
              <a:gd name="T34" fmla="*/ 85 w 102"/>
              <a:gd name="T35" fmla="*/ 133 h 144"/>
              <a:gd name="T36" fmla="*/ 79 w 102"/>
              <a:gd name="T37" fmla="*/ 138 h 144"/>
              <a:gd name="T38" fmla="*/ 72 w 102"/>
              <a:gd name="T39" fmla="*/ 140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1 w 102"/>
              <a:gd name="T47" fmla="*/ 142 h 144"/>
              <a:gd name="T48" fmla="*/ 34 w 102"/>
              <a:gd name="T49" fmla="*/ 138 h 144"/>
              <a:gd name="T50" fmla="*/ 28 w 102"/>
              <a:gd name="T51" fmla="*/ 135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3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7 h 144"/>
              <a:gd name="T64" fmla="*/ 5 w 102"/>
              <a:gd name="T65" fmla="*/ 5 h 144"/>
              <a:gd name="T66" fmla="*/ 3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6 h 144"/>
              <a:gd name="T80" fmla="*/ 38 w 102"/>
              <a:gd name="T81" fmla="*/ 121 h 144"/>
              <a:gd name="T82" fmla="*/ 38 w 102"/>
              <a:gd name="T83" fmla="*/ 123 h 144"/>
              <a:gd name="T84" fmla="*/ 40 w 102"/>
              <a:gd name="T85" fmla="*/ 129 h 144"/>
              <a:gd name="T86" fmla="*/ 43 w 102"/>
              <a:gd name="T87" fmla="*/ 135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5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0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0 h 144"/>
              <a:gd name="T112" fmla="*/ 64 w 102"/>
              <a:gd name="T113" fmla="*/ 59 h 144"/>
              <a:gd name="T114" fmla="*/ 60 w 102"/>
              <a:gd name="T115" fmla="*/ 57 h 144"/>
              <a:gd name="T116" fmla="*/ 57 w 102"/>
              <a:gd name="T117" fmla="*/ 55 h 144"/>
              <a:gd name="T118" fmla="*/ 49 w 102"/>
              <a:gd name="T119" fmla="*/ 57 h 144"/>
              <a:gd name="T120" fmla="*/ 43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49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8" y="110"/>
                </a:lnTo>
                <a:lnTo>
                  <a:pt x="97" y="117"/>
                </a:lnTo>
                <a:lnTo>
                  <a:pt x="91" y="127"/>
                </a:lnTo>
                <a:lnTo>
                  <a:pt x="85" y="133"/>
                </a:lnTo>
                <a:lnTo>
                  <a:pt x="79" y="138"/>
                </a:lnTo>
                <a:lnTo>
                  <a:pt x="72" y="140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1" y="142"/>
                </a:lnTo>
                <a:lnTo>
                  <a:pt x="34" y="138"/>
                </a:lnTo>
                <a:lnTo>
                  <a:pt x="28" y="135"/>
                </a:lnTo>
                <a:lnTo>
                  <a:pt x="13" y="144"/>
                </a:lnTo>
                <a:lnTo>
                  <a:pt x="9" y="144"/>
                </a:lnTo>
                <a:lnTo>
                  <a:pt x="9" y="23"/>
                </a:lnTo>
                <a:lnTo>
                  <a:pt x="9" y="15"/>
                </a:lnTo>
                <a:lnTo>
                  <a:pt x="9" y="11"/>
                </a:lnTo>
                <a:lnTo>
                  <a:pt x="7" y="7"/>
                </a:lnTo>
                <a:lnTo>
                  <a:pt x="5" y="5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3"/>
                </a:lnTo>
                <a:lnTo>
                  <a:pt x="40" y="129"/>
                </a:lnTo>
                <a:lnTo>
                  <a:pt x="43" y="135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5"/>
                </a:lnTo>
                <a:lnTo>
                  <a:pt x="68" y="131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0"/>
                </a:lnTo>
                <a:lnTo>
                  <a:pt x="64" y="59"/>
                </a:lnTo>
                <a:lnTo>
                  <a:pt x="60" y="57"/>
                </a:lnTo>
                <a:lnTo>
                  <a:pt x="57" y="55"/>
                </a:lnTo>
                <a:lnTo>
                  <a:pt x="49" y="57"/>
                </a:lnTo>
                <a:lnTo>
                  <a:pt x="43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5" name="Freeform 36"/>
          <p:cNvSpPr>
            <a:spLocks/>
          </p:cNvSpPr>
          <p:nvPr/>
        </p:nvSpPr>
        <p:spPr bwMode="auto">
          <a:xfrm>
            <a:off x="2886075" y="3116263"/>
            <a:ext cx="65088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2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2 h 260"/>
              <a:gd name="T12" fmla="*/ 45 w 82"/>
              <a:gd name="T13" fmla="*/ 23 h 260"/>
              <a:gd name="T14" fmla="*/ 44 w 82"/>
              <a:gd name="T15" fmla="*/ 40 h 260"/>
              <a:gd name="T16" fmla="*/ 45 w 82"/>
              <a:gd name="T17" fmla="*/ 57 h 260"/>
              <a:gd name="T18" fmla="*/ 55 w 82"/>
              <a:gd name="T19" fmla="*/ 67 h 260"/>
              <a:gd name="T20" fmla="*/ 66 w 82"/>
              <a:gd name="T21" fmla="*/ 76 h 260"/>
              <a:gd name="T22" fmla="*/ 76 w 82"/>
              <a:gd name="T23" fmla="*/ 84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7 h 260"/>
              <a:gd name="T32" fmla="*/ 45 w 82"/>
              <a:gd name="T33" fmla="*/ 110 h 260"/>
              <a:gd name="T34" fmla="*/ 28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7 h 260"/>
              <a:gd name="T44" fmla="*/ 11 w 82"/>
              <a:gd name="T45" fmla="*/ 139 h 260"/>
              <a:gd name="T46" fmla="*/ 23 w 82"/>
              <a:gd name="T47" fmla="*/ 143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4 h 260"/>
              <a:gd name="T54" fmla="*/ 68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0 w 82"/>
              <a:gd name="T61" fmla="*/ 160 h 260"/>
              <a:gd name="T62" fmla="*/ 70 w 82"/>
              <a:gd name="T63" fmla="*/ 165 h 260"/>
              <a:gd name="T64" fmla="*/ 66 w 82"/>
              <a:gd name="T65" fmla="*/ 173 h 260"/>
              <a:gd name="T66" fmla="*/ 55 w 82"/>
              <a:gd name="T67" fmla="*/ 192 h 260"/>
              <a:gd name="T68" fmla="*/ 42 w 82"/>
              <a:gd name="T69" fmla="*/ 209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5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4 w 82"/>
              <a:gd name="T89" fmla="*/ 222 h 260"/>
              <a:gd name="T90" fmla="*/ 70 w 82"/>
              <a:gd name="T91" fmla="*/ 222 h 260"/>
              <a:gd name="T92" fmla="*/ 74 w 82"/>
              <a:gd name="T93" fmla="*/ 222 h 260"/>
              <a:gd name="T94" fmla="*/ 76 w 82"/>
              <a:gd name="T95" fmla="*/ 222 h 260"/>
              <a:gd name="T96" fmla="*/ 76 w 82"/>
              <a:gd name="T97" fmla="*/ 224 h 260"/>
              <a:gd name="T98" fmla="*/ 76 w 82"/>
              <a:gd name="T99" fmla="*/ 226 h 260"/>
              <a:gd name="T100" fmla="*/ 74 w 82"/>
              <a:gd name="T101" fmla="*/ 230 h 260"/>
              <a:gd name="T102" fmla="*/ 70 w 82"/>
              <a:gd name="T103" fmla="*/ 234 h 260"/>
              <a:gd name="T104" fmla="*/ 64 w 82"/>
              <a:gd name="T105" fmla="*/ 238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5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6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2"/>
                </a:lnTo>
                <a:lnTo>
                  <a:pt x="53" y="6"/>
                </a:lnTo>
                <a:lnTo>
                  <a:pt x="51" y="12"/>
                </a:lnTo>
                <a:lnTo>
                  <a:pt x="45" y="23"/>
                </a:lnTo>
                <a:lnTo>
                  <a:pt x="44" y="40"/>
                </a:lnTo>
                <a:lnTo>
                  <a:pt x="45" y="57"/>
                </a:lnTo>
                <a:lnTo>
                  <a:pt x="55" y="67"/>
                </a:lnTo>
                <a:lnTo>
                  <a:pt x="66" y="76"/>
                </a:lnTo>
                <a:lnTo>
                  <a:pt x="76" y="84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7"/>
                </a:lnTo>
                <a:lnTo>
                  <a:pt x="45" y="110"/>
                </a:lnTo>
                <a:lnTo>
                  <a:pt x="28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7"/>
                </a:lnTo>
                <a:lnTo>
                  <a:pt x="11" y="139"/>
                </a:lnTo>
                <a:lnTo>
                  <a:pt x="23" y="143"/>
                </a:lnTo>
                <a:lnTo>
                  <a:pt x="36" y="143"/>
                </a:lnTo>
                <a:lnTo>
                  <a:pt x="51" y="143"/>
                </a:lnTo>
                <a:lnTo>
                  <a:pt x="61" y="144"/>
                </a:lnTo>
                <a:lnTo>
                  <a:pt x="68" y="146"/>
                </a:lnTo>
                <a:lnTo>
                  <a:pt x="70" y="148"/>
                </a:lnTo>
                <a:lnTo>
                  <a:pt x="72" y="154"/>
                </a:lnTo>
                <a:lnTo>
                  <a:pt x="70" y="160"/>
                </a:lnTo>
                <a:lnTo>
                  <a:pt x="70" y="165"/>
                </a:lnTo>
                <a:lnTo>
                  <a:pt x="66" y="173"/>
                </a:lnTo>
                <a:lnTo>
                  <a:pt x="55" y="192"/>
                </a:lnTo>
                <a:lnTo>
                  <a:pt x="42" y="209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5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4" y="222"/>
                </a:lnTo>
                <a:lnTo>
                  <a:pt x="70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4"/>
                </a:lnTo>
                <a:lnTo>
                  <a:pt x="76" y="226"/>
                </a:lnTo>
                <a:lnTo>
                  <a:pt x="74" y="230"/>
                </a:lnTo>
                <a:lnTo>
                  <a:pt x="70" y="234"/>
                </a:lnTo>
                <a:lnTo>
                  <a:pt x="64" y="238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5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6" name="Freeform 37"/>
          <p:cNvSpPr>
            <a:spLocks/>
          </p:cNvSpPr>
          <p:nvPr/>
        </p:nvSpPr>
        <p:spPr bwMode="auto">
          <a:xfrm>
            <a:off x="5362575" y="3116263"/>
            <a:ext cx="63500" cy="211137"/>
          </a:xfrm>
          <a:custGeom>
            <a:avLst/>
            <a:gdLst>
              <a:gd name="T0" fmla="*/ 57 w 79"/>
              <a:gd name="T1" fmla="*/ 0 h 268"/>
              <a:gd name="T2" fmla="*/ 57 w 79"/>
              <a:gd name="T3" fmla="*/ 0 h 268"/>
              <a:gd name="T4" fmla="*/ 57 w 79"/>
              <a:gd name="T5" fmla="*/ 2 h 268"/>
              <a:gd name="T6" fmla="*/ 57 w 79"/>
              <a:gd name="T7" fmla="*/ 2 h 268"/>
              <a:gd name="T8" fmla="*/ 55 w 79"/>
              <a:gd name="T9" fmla="*/ 6 h 268"/>
              <a:gd name="T10" fmla="*/ 51 w 79"/>
              <a:gd name="T11" fmla="*/ 10 h 268"/>
              <a:gd name="T12" fmla="*/ 45 w 79"/>
              <a:gd name="T13" fmla="*/ 21 h 268"/>
              <a:gd name="T14" fmla="*/ 41 w 79"/>
              <a:gd name="T15" fmla="*/ 36 h 268"/>
              <a:gd name="T16" fmla="*/ 43 w 79"/>
              <a:gd name="T17" fmla="*/ 50 h 268"/>
              <a:gd name="T18" fmla="*/ 55 w 79"/>
              <a:gd name="T19" fmla="*/ 61 h 268"/>
              <a:gd name="T20" fmla="*/ 70 w 79"/>
              <a:gd name="T21" fmla="*/ 70 h 268"/>
              <a:gd name="T22" fmla="*/ 79 w 79"/>
              <a:gd name="T23" fmla="*/ 80 h 268"/>
              <a:gd name="T24" fmla="*/ 78 w 79"/>
              <a:gd name="T25" fmla="*/ 88 h 268"/>
              <a:gd name="T26" fmla="*/ 64 w 79"/>
              <a:gd name="T27" fmla="*/ 95 h 268"/>
              <a:gd name="T28" fmla="*/ 47 w 79"/>
              <a:gd name="T29" fmla="*/ 105 h 268"/>
              <a:gd name="T30" fmla="*/ 32 w 79"/>
              <a:gd name="T31" fmla="*/ 110 h 268"/>
              <a:gd name="T32" fmla="*/ 17 w 79"/>
              <a:gd name="T33" fmla="*/ 116 h 268"/>
              <a:gd name="T34" fmla="*/ 5 w 79"/>
              <a:gd name="T35" fmla="*/ 122 h 268"/>
              <a:gd name="T36" fmla="*/ 0 w 79"/>
              <a:gd name="T37" fmla="*/ 126 h 268"/>
              <a:gd name="T38" fmla="*/ 4 w 79"/>
              <a:gd name="T39" fmla="*/ 129 h 268"/>
              <a:gd name="T40" fmla="*/ 11 w 79"/>
              <a:gd name="T41" fmla="*/ 133 h 268"/>
              <a:gd name="T42" fmla="*/ 23 w 79"/>
              <a:gd name="T43" fmla="*/ 135 h 268"/>
              <a:gd name="T44" fmla="*/ 34 w 79"/>
              <a:gd name="T45" fmla="*/ 137 h 268"/>
              <a:gd name="T46" fmla="*/ 49 w 79"/>
              <a:gd name="T47" fmla="*/ 137 h 268"/>
              <a:gd name="T48" fmla="*/ 60 w 79"/>
              <a:gd name="T49" fmla="*/ 137 h 268"/>
              <a:gd name="T50" fmla="*/ 70 w 79"/>
              <a:gd name="T51" fmla="*/ 139 h 268"/>
              <a:gd name="T52" fmla="*/ 72 w 79"/>
              <a:gd name="T53" fmla="*/ 141 h 268"/>
              <a:gd name="T54" fmla="*/ 74 w 79"/>
              <a:gd name="T55" fmla="*/ 144 h 268"/>
              <a:gd name="T56" fmla="*/ 74 w 79"/>
              <a:gd name="T57" fmla="*/ 150 h 268"/>
              <a:gd name="T58" fmla="*/ 72 w 79"/>
              <a:gd name="T59" fmla="*/ 156 h 268"/>
              <a:gd name="T60" fmla="*/ 68 w 79"/>
              <a:gd name="T61" fmla="*/ 162 h 268"/>
              <a:gd name="T62" fmla="*/ 59 w 79"/>
              <a:gd name="T63" fmla="*/ 175 h 268"/>
              <a:gd name="T64" fmla="*/ 49 w 79"/>
              <a:gd name="T65" fmla="*/ 188 h 268"/>
              <a:gd name="T66" fmla="*/ 40 w 79"/>
              <a:gd name="T67" fmla="*/ 201 h 268"/>
              <a:gd name="T68" fmla="*/ 38 w 79"/>
              <a:gd name="T69" fmla="*/ 207 h 268"/>
              <a:gd name="T70" fmla="*/ 36 w 79"/>
              <a:gd name="T71" fmla="*/ 211 h 268"/>
              <a:gd name="T72" fmla="*/ 36 w 79"/>
              <a:gd name="T73" fmla="*/ 215 h 268"/>
              <a:gd name="T74" fmla="*/ 36 w 79"/>
              <a:gd name="T75" fmla="*/ 217 h 268"/>
              <a:gd name="T76" fmla="*/ 38 w 79"/>
              <a:gd name="T77" fmla="*/ 219 h 268"/>
              <a:gd name="T78" fmla="*/ 43 w 79"/>
              <a:gd name="T79" fmla="*/ 219 h 268"/>
              <a:gd name="T80" fmla="*/ 47 w 79"/>
              <a:gd name="T81" fmla="*/ 219 h 268"/>
              <a:gd name="T82" fmla="*/ 51 w 79"/>
              <a:gd name="T83" fmla="*/ 219 h 268"/>
              <a:gd name="T84" fmla="*/ 57 w 79"/>
              <a:gd name="T85" fmla="*/ 217 h 268"/>
              <a:gd name="T86" fmla="*/ 62 w 79"/>
              <a:gd name="T87" fmla="*/ 217 h 268"/>
              <a:gd name="T88" fmla="*/ 66 w 79"/>
              <a:gd name="T89" fmla="*/ 217 h 268"/>
              <a:gd name="T90" fmla="*/ 68 w 79"/>
              <a:gd name="T91" fmla="*/ 217 h 268"/>
              <a:gd name="T92" fmla="*/ 70 w 79"/>
              <a:gd name="T93" fmla="*/ 219 h 268"/>
              <a:gd name="T94" fmla="*/ 72 w 79"/>
              <a:gd name="T95" fmla="*/ 220 h 268"/>
              <a:gd name="T96" fmla="*/ 66 w 79"/>
              <a:gd name="T97" fmla="*/ 226 h 268"/>
              <a:gd name="T98" fmla="*/ 55 w 79"/>
              <a:gd name="T99" fmla="*/ 238 h 268"/>
              <a:gd name="T100" fmla="*/ 43 w 79"/>
              <a:gd name="T101" fmla="*/ 247 h 268"/>
              <a:gd name="T102" fmla="*/ 32 w 79"/>
              <a:gd name="T103" fmla="*/ 256 h 268"/>
              <a:gd name="T104" fmla="*/ 28 w 79"/>
              <a:gd name="T105" fmla="*/ 260 h 268"/>
              <a:gd name="T106" fmla="*/ 24 w 79"/>
              <a:gd name="T107" fmla="*/ 264 h 268"/>
              <a:gd name="T108" fmla="*/ 23 w 79"/>
              <a:gd name="T109" fmla="*/ 266 h 268"/>
              <a:gd name="T110" fmla="*/ 21 w 79"/>
              <a:gd name="T111" fmla="*/ 266 h 268"/>
              <a:gd name="T112" fmla="*/ 21 w 79"/>
              <a:gd name="T113" fmla="*/ 268 h 268"/>
              <a:gd name="T114" fmla="*/ 21 w 79"/>
              <a:gd name="T115" fmla="*/ 268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268"/>
              <a:gd name="T176" fmla="*/ 79 w 7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268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6"/>
                </a:lnTo>
                <a:lnTo>
                  <a:pt x="51" y="10"/>
                </a:lnTo>
                <a:lnTo>
                  <a:pt x="45" y="21"/>
                </a:lnTo>
                <a:lnTo>
                  <a:pt x="41" y="36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9" y="80"/>
                </a:lnTo>
                <a:lnTo>
                  <a:pt x="78" y="88"/>
                </a:lnTo>
                <a:lnTo>
                  <a:pt x="64" y="95"/>
                </a:lnTo>
                <a:lnTo>
                  <a:pt x="47" y="105"/>
                </a:lnTo>
                <a:lnTo>
                  <a:pt x="32" y="110"/>
                </a:lnTo>
                <a:lnTo>
                  <a:pt x="17" y="116"/>
                </a:lnTo>
                <a:lnTo>
                  <a:pt x="5" y="122"/>
                </a:lnTo>
                <a:lnTo>
                  <a:pt x="0" y="126"/>
                </a:lnTo>
                <a:lnTo>
                  <a:pt x="4" y="129"/>
                </a:lnTo>
                <a:lnTo>
                  <a:pt x="11" y="133"/>
                </a:lnTo>
                <a:lnTo>
                  <a:pt x="23" y="135"/>
                </a:lnTo>
                <a:lnTo>
                  <a:pt x="34" y="137"/>
                </a:lnTo>
                <a:lnTo>
                  <a:pt x="49" y="137"/>
                </a:lnTo>
                <a:lnTo>
                  <a:pt x="60" y="137"/>
                </a:lnTo>
                <a:lnTo>
                  <a:pt x="70" y="139"/>
                </a:lnTo>
                <a:lnTo>
                  <a:pt x="72" y="141"/>
                </a:lnTo>
                <a:lnTo>
                  <a:pt x="74" y="144"/>
                </a:lnTo>
                <a:lnTo>
                  <a:pt x="74" y="150"/>
                </a:lnTo>
                <a:lnTo>
                  <a:pt x="72" y="156"/>
                </a:lnTo>
                <a:lnTo>
                  <a:pt x="68" y="162"/>
                </a:lnTo>
                <a:lnTo>
                  <a:pt x="59" y="175"/>
                </a:lnTo>
                <a:lnTo>
                  <a:pt x="49" y="188"/>
                </a:lnTo>
                <a:lnTo>
                  <a:pt x="40" y="201"/>
                </a:lnTo>
                <a:lnTo>
                  <a:pt x="38" y="207"/>
                </a:lnTo>
                <a:lnTo>
                  <a:pt x="36" y="211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3" y="219"/>
                </a:lnTo>
                <a:lnTo>
                  <a:pt x="47" y="219"/>
                </a:lnTo>
                <a:lnTo>
                  <a:pt x="51" y="219"/>
                </a:lnTo>
                <a:lnTo>
                  <a:pt x="57" y="217"/>
                </a:lnTo>
                <a:lnTo>
                  <a:pt x="62" y="217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2" y="220"/>
                </a:lnTo>
                <a:lnTo>
                  <a:pt x="66" y="226"/>
                </a:lnTo>
                <a:lnTo>
                  <a:pt x="55" y="238"/>
                </a:lnTo>
                <a:lnTo>
                  <a:pt x="43" y="247"/>
                </a:lnTo>
                <a:lnTo>
                  <a:pt x="32" y="256"/>
                </a:lnTo>
                <a:lnTo>
                  <a:pt x="28" y="260"/>
                </a:lnTo>
                <a:lnTo>
                  <a:pt x="24" y="264"/>
                </a:lnTo>
                <a:lnTo>
                  <a:pt x="23" y="266"/>
                </a:lnTo>
                <a:lnTo>
                  <a:pt x="21" y="266"/>
                </a:lnTo>
                <a:lnTo>
                  <a:pt x="21" y="2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7" name="Freeform 38"/>
          <p:cNvSpPr>
            <a:spLocks noEditPoints="1"/>
          </p:cNvSpPr>
          <p:nvPr/>
        </p:nvSpPr>
        <p:spPr bwMode="auto">
          <a:xfrm>
            <a:off x="3538538" y="3233738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0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0 h 99"/>
              <a:gd name="T70" fmla="*/ 53 w 95"/>
              <a:gd name="T71" fmla="*/ 76 h 99"/>
              <a:gd name="T72" fmla="*/ 46 w 95"/>
              <a:gd name="T73" fmla="*/ 48 h 99"/>
              <a:gd name="T74" fmla="*/ 32 w 95"/>
              <a:gd name="T75" fmla="*/ 59 h 99"/>
              <a:gd name="T76" fmla="*/ 29 w 95"/>
              <a:gd name="T77" fmla="*/ 71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1" y="14"/>
                </a:lnTo>
                <a:lnTo>
                  <a:pt x="49" y="10"/>
                </a:lnTo>
                <a:lnTo>
                  <a:pt x="48" y="8"/>
                </a:lnTo>
                <a:lnTo>
                  <a:pt x="44" y="6"/>
                </a:lnTo>
                <a:lnTo>
                  <a:pt x="38" y="6"/>
                </a:lnTo>
                <a:lnTo>
                  <a:pt x="32" y="6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5"/>
                </a:lnTo>
                <a:lnTo>
                  <a:pt x="27" y="19"/>
                </a:lnTo>
                <a:lnTo>
                  <a:pt x="30" y="23"/>
                </a:lnTo>
                <a:lnTo>
                  <a:pt x="30" y="27"/>
                </a:lnTo>
                <a:lnTo>
                  <a:pt x="30" y="33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1" y="38"/>
                </a:lnTo>
                <a:lnTo>
                  <a:pt x="6" y="36"/>
                </a:lnTo>
                <a:lnTo>
                  <a:pt x="4" y="31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2"/>
                </a:lnTo>
                <a:lnTo>
                  <a:pt x="36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6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4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2" y="59"/>
                </a:lnTo>
                <a:lnTo>
                  <a:pt x="30" y="65"/>
                </a:lnTo>
                <a:lnTo>
                  <a:pt x="29" y="71"/>
                </a:lnTo>
                <a:lnTo>
                  <a:pt x="30" y="74"/>
                </a:lnTo>
                <a:lnTo>
                  <a:pt x="32" y="78"/>
                </a:lnTo>
                <a:lnTo>
                  <a:pt x="36" y="80"/>
                </a:lnTo>
                <a:lnTo>
                  <a:pt x="40" y="82"/>
                </a:lnTo>
                <a:lnTo>
                  <a:pt x="46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8" name="Freeform 39"/>
          <p:cNvSpPr>
            <a:spLocks noEditPoints="1"/>
          </p:cNvSpPr>
          <p:nvPr/>
        </p:nvSpPr>
        <p:spPr bwMode="auto">
          <a:xfrm>
            <a:off x="3835400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59" name="Freeform 40"/>
          <p:cNvSpPr>
            <a:spLocks noEditPoints="1"/>
          </p:cNvSpPr>
          <p:nvPr/>
        </p:nvSpPr>
        <p:spPr bwMode="auto">
          <a:xfrm>
            <a:off x="4119563" y="3233738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7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0 h 99"/>
              <a:gd name="T70" fmla="*/ 53 w 97"/>
              <a:gd name="T71" fmla="*/ 76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6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4"/>
                </a:lnTo>
                <a:lnTo>
                  <a:pt x="51" y="10"/>
                </a:lnTo>
                <a:lnTo>
                  <a:pt x="48" y="8"/>
                </a:lnTo>
                <a:lnTo>
                  <a:pt x="44" y="6"/>
                </a:lnTo>
                <a:lnTo>
                  <a:pt x="40" y="6"/>
                </a:lnTo>
                <a:lnTo>
                  <a:pt x="32" y="6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2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6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7" y="86"/>
                </a:lnTo>
                <a:lnTo>
                  <a:pt x="89" y="84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0"/>
                </a:lnTo>
                <a:lnTo>
                  <a:pt x="53" y="84"/>
                </a:lnTo>
                <a:close/>
                <a:moveTo>
                  <a:pt x="53" y="76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78"/>
                </a:lnTo>
                <a:lnTo>
                  <a:pt x="36" y="80"/>
                </a:lnTo>
                <a:lnTo>
                  <a:pt x="42" y="82"/>
                </a:lnTo>
                <a:lnTo>
                  <a:pt x="48" y="80"/>
                </a:lnTo>
                <a:lnTo>
                  <a:pt x="53" y="7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0" name="Freeform 41"/>
          <p:cNvSpPr>
            <a:spLocks noEditPoints="1"/>
          </p:cNvSpPr>
          <p:nvPr/>
        </p:nvSpPr>
        <p:spPr bwMode="auto">
          <a:xfrm>
            <a:off x="4421188" y="3195638"/>
            <a:ext cx="26987" cy="115887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3 w 32"/>
              <a:gd name="T5" fmla="*/ 89 h 146"/>
              <a:gd name="T6" fmla="*/ 13 w 32"/>
              <a:gd name="T7" fmla="*/ 80 h 146"/>
              <a:gd name="T8" fmla="*/ 9 w 32"/>
              <a:gd name="T9" fmla="*/ 68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5 h 146"/>
              <a:gd name="T16" fmla="*/ 0 w 32"/>
              <a:gd name="T17" fmla="*/ 17 h 146"/>
              <a:gd name="T18" fmla="*/ 0 w 32"/>
              <a:gd name="T19" fmla="*/ 13 h 146"/>
              <a:gd name="T20" fmla="*/ 2 w 32"/>
              <a:gd name="T21" fmla="*/ 7 h 146"/>
              <a:gd name="T22" fmla="*/ 4 w 32"/>
              <a:gd name="T23" fmla="*/ 6 h 146"/>
              <a:gd name="T24" fmla="*/ 7 w 32"/>
              <a:gd name="T25" fmla="*/ 2 h 146"/>
              <a:gd name="T26" fmla="*/ 11 w 32"/>
              <a:gd name="T27" fmla="*/ 0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6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6 h 146"/>
              <a:gd name="T44" fmla="*/ 28 w 32"/>
              <a:gd name="T45" fmla="*/ 47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8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7 h 146"/>
              <a:gd name="T64" fmla="*/ 28 w 32"/>
              <a:gd name="T65" fmla="*/ 140 h 146"/>
              <a:gd name="T66" fmla="*/ 23 w 32"/>
              <a:gd name="T67" fmla="*/ 144 h 146"/>
              <a:gd name="T68" fmla="*/ 15 w 32"/>
              <a:gd name="T69" fmla="*/ 146 h 146"/>
              <a:gd name="T70" fmla="*/ 9 w 32"/>
              <a:gd name="T71" fmla="*/ 144 h 146"/>
              <a:gd name="T72" fmla="*/ 4 w 32"/>
              <a:gd name="T73" fmla="*/ 140 h 146"/>
              <a:gd name="T74" fmla="*/ 0 w 32"/>
              <a:gd name="T75" fmla="*/ 137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8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3" y="89"/>
                </a:lnTo>
                <a:lnTo>
                  <a:pt x="13" y="80"/>
                </a:lnTo>
                <a:lnTo>
                  <a:pt x="9" y="68"/>
                </a:lnTo>
                <a:lnTo>
                  <a:pt x="4" y="47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3"/>
                </a:lnTo>
                <a:lnTo>
                  <a:pt x="2" y="7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3" y="2"/>
                </a:lnTo>
                <a:lnTo>
                  <a:pt x="28" y="6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6"/>
                </a:lnTo>
                <a:lnTo>
                  <a:pt x="28" y="47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2" y="129"/>
                </a:lnTo>
                <a:lnTo>
                  <a:pt x="32" y="137"/>
                </a:lnTo>
                <a:lnTo>
                  <a:pt x="28" y="140"/>
                </a:lnTo>
                <a:lnTo>
                  <a:pt x="23" y="144"/>
                </a:lnTo>
                <a:lnTo>
                  <a:pt x="15" y="146"/>
                </a:lnTo>
                <a:lnTo>
                  <a:pt x="9" y="144"/>
                </a:lnTo>
                <a:lnTo>
                  <a:pt x="4" y="140"/>
                </a:lnTo>
                <a:lnTo>
                  <a:pt x="0" y="137"/>
                </a:lnTo>
                <a:lnTo>
                  <a:pt x="0" y="129"/>
                </a:lnTo>
                <a:lnTo>
                  <a:pt x="0" y="123"/>
                </a:lnTo>
                <a:lnTo>
                  <a:pt x="4" y="118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1" name="Freeform 42"/>
          <p:cNvSpPr>
            <a:spLocks/>
          </p:cNvSpPr>
          <p:nvPr/>
        </p:nvSpPr>
        <p:spPr bwMode="auto">
          <a:xfrm>
            <a:off x="3592513" y="2624138"/>
            <a:ext cx="219075" cy="219075"/>
          </a:xfrm>
          <a:custGeom>
            <a:avLst/>
            <a:gdLst>
              <a:gd name="T0" fmla="*/ 276 w 276"/>
              <a:gd name="T1" fmla="*/ 139 h 276"/>
              <a:gd name="T2" fmla="*/ 270 w 276"/>
              <a:gd name="T3" fmla="*/ 101 h 276"/>
              <a:gd name="T4" fmla="*/ 257 w 276"/>
              <a:gd name="T5" fmla="*/ 69 h 276"/>
              <a:gd name="T6" fmla="*/ 234 w 276"/>
              <a:gd name="T7" fmla="*/ 40 h 276"/>
              <a:gd name="T8" fmla="*/ 207 w 276"/>
              <a:gd name="T9" fmla="*/ 19 h 276"/>
              <a:gd name="T10" fmla="*/ 173 w 276"/>
              <a:gd name="T11" fmla="*/ 6 h 276"/>
              <a:gd name="T12" fmla="*/ 137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4 w 276"/>
              <a:gd name="T23" fmla="*/ 101 h 276"/>
              <a:gd name="T24" fmla="*/ 0 w 276"/>
              <a:gd name="T25" fmla="*/ 139 h 276"/>
              <a:gd name="T26" fmla="*/ 4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0 h 276"/>
              <a:gd name="T36" fmla="*/ 137 w 276"/>
              <a:gd name="T37" fmla="*/ 276 h 276"/>
              <a:gd name="T38" fmla="*/ 173 w 276"/>
              <a:gd name="T39" fmla="*/ 270 h 276"/>
              <a:gd name="T40" fmla="*/ 207 w 276"/>
              <a:gd name="T41" fmla="*/ 257 h 276"/>
              <a:gd name="T42" fmla="*/ 234 w 276"/>
              <a:gd name="T43" fmla="*/ 236 h 276"/>
              <a:gd name="T44" fmla="*/ 257 w 276"/>
              <a:gd name="T45" fmla="*/ 207 h 276"/>
              <a:gd name="T46" fmla="*/ 270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0" y="101"/>
                </a:lnTo>
                <a:lnTo>
                  <a:pt x="257" y="69"/>
                </a:lnTo>
                <a:lnTo>
                  <a:pt x="234" y="40"/>
                </a:lnTo>
                <a:lnTo>
                  <a:pt x="207" y="19"/>
                </a:lnTo>
                <a:lnTo>
                  <a:pt x="173" y="6"/>
                </a:lnTo>
                <a:lnTo>
                  <a:pt x="137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4" y="101"/>
                </a:lnTo>
                <a:lnTo>
                  <a:pt x="0" y="139"/>
                </a:lnTo>
                <a:lnTo>
                  <a:pt x="4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0"/>
                </a:lnTo>
                <a:lnTo>
                  <a:pt x="137" y="276"/>
                </a:lnTo>
                <a:lnTo>
                  <a:pt x="173" y="270"/>
                </a:lnTo>
                <a:lnTo>
                  <a:pt x="207" y="257"/>
                </a:lnTo>
                <a:lnTo>
                  <a:pt x="234" y="236"/>
                </a:lnTo>
                <a:lnTo>
                  <a:pt x="257" y="207"/>
                </a:lnTo>
                <a:lnTo>
                  <a:pt x="270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2" name="Freeform 43"/>
          <p:cNvSpPr>
            <a:spLocks/>
          </p:cNvSpPr>
          <p:nvPr/>
        </p:nvSpPr>
        <p:spPr bwMode="auto">
          <a:xfrm>
            <a:off x="3683000" y="2832100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2 w 42"/>
              <a:gd name="T13" fmla="*/ 14 h 340"/>
              <a:gd name="T14" fmla="*/ 2 w 42"/>
              <a:gd name="T15" fmla="*/ 21 h 340"/>
              <a:gd name="T16" fmla="*/ 4 w 42"/>
              <a:gd name="T17" fmla="*/ 31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5 h 340"/>
              <a:gd name="T24" fmla="*/ 19 w 42"/>
              <a:gd name="T25" fmla="*/ 179 h 340"/>
              <a:gd name="T26" fmla="*/ 25 w 42"/>
              <a:gd name="T27" fmla="*/ 221 h 340"/>
              <a:gd name="T28" fmla="*/ 31 w 42"/>
              <a:gd name="T29" fmla="*/ 257 h 340"/>
              <a:gd name="T30" fmla="*/ 35 w 42"/>
              <a:gd name="T31" fmla="*/ 289 h 340"/>
              <a:gd name="T32" fmla="*/ 38 w 42"/>
              <a:gd name="T33" fmla="*/ 314 h 340"/>
              <a:gd name="T34" fmla="*/ 40 w 42"/>
              <a:gd name="T35" fmla="*/ 323 h 340"/>
              <a:gd name="T36" fmla="*/ 42 w 42"/>
              <a:gd name="T37" fmla="*/ 331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2" y="14"/>
                </a:lnTo>
                <a:lnTo>
                  <a:pt x="2" y="21"/>
                </a:lnTo>
                <a:lnTo>
                  <a:pt x="4" y="31"/>
                </a:lnTo>
                <a:lnTo>
                  <a:pt x="6" y="59"/>
                </a:lnTo>
                <a:lnTo>
                  <a:pt x="10" y="95"/>
                </a:lnTo>
                <a:lnTo>
                  <a:pt x="14" y="135"/>
                </a:lnTo>
                <a:lnTo>
                  <a:pt x="19" y="179"/>
                </a:lnTo>
                <a:lnTo>
                  <a:pt x="25" y="221"/>
                </a:lnTo>
                <a:lnTo>
                  <a:pt x="31" y="257"/>
                </a:lnTo>
                <a:lnTo>
                  <a:pt x="35" y="289"/>
                </a:lnTo>
                <a:lnTo>
                  <a:pt x="38" y="314"/>
                </a:lnTo>
                <a:lnTo>
                  <a:pt x="40" y="323"/>
                </a:lnTo>
                <a:lnTo>
                  <a:pt x="42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3" name="Freeform 44"/>
          <p:cNvSpPr>
            <a:spLocks/>
          </p:cNvSpPr>
          <p:nvPr/>
        </p:nvSpPr>
        <p:spPr bwMode="auto">
          <a:xfrm>
            <a:off x="3698875" y="3052763"/>
            <a:ext cx="22225" cy="49212"/>
          </a:xfrm>
          <a:custGeom>
            <a:avLst/>
            <a:gdLst>
              <a:gd name="T0" fmla="*/ 29 w 29"/>
              <a:gd name="T1" fmla="*/ 0 h 63"/>
              <a:gd name="T2" fmla="*/ 23 w 29"/>
              <a:gd name="T3" fmla="*/ 63 h 63"/>
              <a:gd name="T4" fmla="*/ 0 w 29"/>
              <a:gd name="T5" fmla="*/ 4 h 63"/>
              <a:gd name="T6" fmla="*/ 0 60000 65536"/>
              <a:gd name="T7" fmla="*/ 0 60000 65536"/>
              <a:gd name="T8" fmla="*/ 0 60000 65536"/>
              <a:gd name="T9" fmla="*/ 0 w 29"/>
              <a:gd name="T10" fmla="*/ 0 h 63"/>
              <a:gd name="T11" fmla="*/ 29 w 2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63">
                <a:moveTo>
                  <a:pt x="29" y="0"/>
                </a:moveTo>
                <a:lnTo>
                  <a:pt x="23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4" name="Freeform 45"/>
          <p:cNvSpPr>
            <a:spLocks noEditPoints="1"/>
          </p:cNvSpPr>
          <p:nvPr/>
        </p:nvSpPr>
        <p:spPr bwMode="auto">
          <a:xfrm>
            <a:off x="3649663" y="2705100"/>
            <a:ext cx="57150" cy="80963"/>
          </a:xfrm>
          <a:custGeom>
            <a:avLst/>
            <a:gdLst>
              <a:gd name="T0" fmla="*/ 45 w 72"/>
              <a:gd name="T1" fmla="*/ 61 h 100"/>
              <a:gd name="T2" fmla="*/ 41 w 72"/>
              <a:gd name="T3" fmla="*/ 64 h 100"/>
              <a:gd name="T4" fmla="*/ 38 w 72"/>
              <a:gd name="T5" fmla="*/ 66 h 100"/>
              <a:gd name="T6" fmla="*/ 32 w 72"/>
              <a:gd name="T7" fmla="*/ 68 h 100"/>
              <a:gd name="T8" fmla="*/ 26 w 72"/>
              <a:gd name="T9" fmla="*/ 70 h 100"/>
              <a:gd name="T10" fmla="*/ 19 w 72"/>
              <a:gd name="T11" fmla="*/ 68 h 100"/>
              <a:gd name="T12" fmla="*/ 11 w 72"/>
              <a:gd name="T13" fmla="*/ 64 h 100"/>
              <a:gd name="T14" fmla="*/ 5 w 72"/>
              <a:gd name="T15" fmla="*/ 59 h 100"/>
              <a:gd name="T16" fmla="*/ 1 w 72"/>
              <a:gd name="T17" fmla="*/ 51 h 100"/>
              <a:gd name="T18" fmla="*/ 0 w 72"/>
              <a:gd name="T19" fmla="*/ 45 h 100"/>
              <a:gd name="T20" fmla="*/ 0 w 72"/>
              <a:gd name="T21" fmla="*/ 38 h 100"/>
              <a:gd name="T22" fmla="*/ 1 w 72"/>
              <a:gd name="T23" fmla="*/ 26 h 100"/>
              <a:gd name="T24" fmla="*/ 3 w 72"/>
              <a:gd name="T25" fmla="*/ 17 h 100"/>
              <a:gd name="T26" fmla="*/ 7 w 72"/>
              <a:gd name="T27" fmla="*/ 11 h 100"/>
              <a:gd name="T28" fmla="*/ 11 w 72"/>
              <a:gd name="T29" fmla="*/ 7 h 100"/>
              <a:gd name="T30" fmla="*/ 17 w 72"/>
              <a:gd name="T31" fmla="*/ 4 h 100"/>
              <a:gd name="T32" fmla="*/ 24 w 72"/>
              <a:gd name="T33" fmla="*/ 0 h 100"/>
              <a:gd name="T34" fmla="*/ 34 w 72"/>
              <a:gd name="T35" fmla="*/ 0 h 100"/>
              <a:gd name="T36" fmla="*/ 39 w 72"/>
              <a:gd name="T37" fmla="*/ 0 h 100"/>
              <a:gd name="T38" fmla="*/ 43 w 72"/>
              <a:gd name="T39" fmla="*/ 0 h 100"/>
              <a:gd name="T40" fmla="*/ 47 w 72"/>
              <a:gd name="T41" fmla="*/ 2 h 100"/>
              <a:gd name="T42" fmla="*/ 51 w 72"/>
              <a:gd name="T43" fmla="*/ 6 h 100"/>
              <a:gd name="T44" fmla="*/ 62 w 72"/>
              <a:gd name="T45" fmla="*/ 0 h 100"/>
              <a:gd name="T46" fmla="*/ 66 w 72"/>
              <a:gd name="T47" fmla="*/ 0 h 100"/>
              <a:gd name="T48" fmla="*/ 66 w 72"/>
              <a:gd name="T49" fmla="*/ 85 h 100"/>
              <a:gd name="T50" fmla="*/ 66 w 72"/>
              <a:gd name="T51" fmla="*/ 91 h 100"/>
              <a:gd name="T52" fmla="*/ 66 w 72"/>
              <a:gd name="T53" fmla="*/ 95 h 100"/>
              <a:gd name="T54" fmla="*/ 68 w 72"/>
              <a:gd name="T55" fmla="*/ 97 h 100"/>
              <a:gd name="T56" fmla="*/ 72 w 72"/>
              <a:gd name="T57" fmla="*/ 97 h 100"/>
              <a:gd name="T58" fmla="*/ 72 w 72"/>
              <a:gd name="T59" fmla="*/ 100 h 100"/>
              <a:gd name="T60" fmla="*/ 36 w 72"/>
              <a:gd name="T61" fmla="*/ 100 h 100"/>
              <a:gd name="T62" fmla="*/ 36 w 72"/>
              <a:gd name="T63" fmla="*/ 97 h 100"/>
              <a:gd name="T64" fmla="*/ 39 w 72"/>
              <a:gd name="T65" fmla="*/ 97 h 100"/>
              <a:gd name="T66" fmla="*/ 41 w 72"/>
              <a:gd name="T67" fmla="*/ 97 h 100"/>
              <a:gd name="T68" fmla="*/ 43 w 72"/>
              <a:gd name="T69" fmla="*/ 95 h 100"/>
              <a:gd name="T70" fmla="*/ 45 w 72"/>
              <a:gd name="T71" fmla="*/ 95 h 100"/>
              <a:gd name="T72" fmla="*/ 45 w 72"/>
              <a:gd name="T73" fmla="*/ 93 h 100"/>
              <a:gd name="T74" fmla="*/ 45 w 72"/>
              <a:gd name="T75" fmla="*/ 89 h 100"/>
              <a:gd name="T76" fmla="*/ 45 w 72"/>
              <a:gd name="T77" fmla="*/ 61 h 100"/>
              <a:gd name="T78" fmla="*/ 45 w 72"/>
              <a:gd name="T79" fmla="*/ 55 h 100"/>
              <a:gd name="T80" fmla="*/ 45 w 72"/>
              <a:gd name="T81" fmla="*/ 26 h 100"/>
              <a:gd name="T82" fmla="*/ 45 w 72"/>
              <a:gd name="T83" fmla="*/ 21 h 100"/>
              <a:gd name="T84" fmla="*/ 45 w 72"/>
              <a:gd name="T85" fmla="*/ 15 h 100"/>
              <a:gd name="T86" fmla="*/ 43 w 72"/>
              <a:gd name="T87" fmla="*/ 11 h 100"/>
              <a:gd name="T88" fmla="*/ 41 w 72"/>
              <a:gd name="T89" fmla="*/ 7 h 100"/>
              <a:gd name="T90" fmla="*/ 39 w 72"/>
              <a:gd name="T91" fmla="*/ 6 h 100"/>
              <a:gd name="T92" fmla="*/ 38 w 72"/>
              <a:gd name="T93" fmla="*/ 4 h 100"/>
              <a:gd name="T94" fmla="*/ 34 w 72"/>
              <a:gd name="T95" fmla="*/ 4 h 100"/>
              <a:gd name="T96" fmla="*/ 30 w 72"/>
              <a:gd name="T97" fmla="*/ 6 h 100"/>
              <a:gd name="T98" fmla="*/ 24 w 72"/>
              <a:gd name="T99" fmla="*/ 9 h 100"/>
              <a:gd name="T100" fmla="*/ 22 w 72"/>
              <a:gd name="T101" fmla="*/ 13 h 100"/>
              <a:gd name="T102" fmla="*/ 20 w 72"/>
              <a:gd name="T103" fmla="*/ 19 h 100"/>
              <a:gd name="T104" fmla="*/ 20 w 72"/>
              <a:gd name="T105" fmla="*/ 26 h 100"/>
              <a:gd name="T106" fmla="*/ 20 w 72"/>
              <a:gd name="T107" fmla="*/ 36 h 100"/>
              <a:gd name="T108" fmla="*/ 20 w 72"/>
              <a:gd name="T109" fmla="*/ 45 h 100"/>
              <a:gd name="T110" fmla="*/ 22 w 72"/>
              <a:gd name="T111" fmla="*/ 53 h 100"/>
              <a:gd name="T112" fmla="*/ 24 w 72"/>
              <a:gd name="T113" fmla="*/ 57 h 100"/>
              <a:gd name="T114" fmla="*/ 28 w 72"/>
              <a:gd name="T115" fmla="*/ 61 h 100"/>
              <a:gd name="T116" fmla="*/ 32 w 72"/>
              <a:gd name="T117" fmla="*/ 63 h 100"/>
              <a:gd name="T118" fmla="*/ 36 w 72"/>
              <a:gd name="T119" fmla="*/ 61 h 100"/>
              <a:gd name="T120" fmla="*/ 38 w 72"/>
              <a:gd name="T121" fmla="*/ 61 h 100"/>
              <a:gd name="T122" fmla="*/ 41 w 72"/>
              <a:gd name="T123" fmla="*/ 57 h 100"/>
              <a:gd name="T124" fmla="*/ 45 w 72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0"/>
              <a:gd name="T191" fmla="*/ 72 w 7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0">
                <a:moveTo>
                  <a:pt x="45" y="61"/>
                </a:moveTo>
                <a:lnTo>
                  <a:pt x="41" y="64"/>
                </a:lnTo>
                <a:lnTo>
                  <a:pt x="38" y="66"/>
                </a:lnTo>
                <a:lnTo>
                  <a:pt x="32" y="68"/>
                </a:lnTo>
                <a:lnTo>
                  <a:pt x="26" y="70"/>
                </a:lnTo>
                <a:lnTo>
                  <a:pt x="19" y="68"/>
                </a:lnTo>
                <a:lnTo>
                  <a:pt x="11" y="64"/>
                </a:lnTo>
                <a:lnTo>
                  <a:pt x="5" y="59"/>
                </a:lnTo>
                <a:lnTo>
                  <a:pt x="1" y="51"/>
                </a:lnTo>
                <a:lnTo>
                  <a:pt x="0" y="45"/>
                </a:lnTo>
                <a:lnTo>
                  <a:pt x="0" y="38"/>
                </a:lnTo>
                <a:lnTo>
                  <a:pt x="1" y="26"/>
                </a:lnTo>
                <a:lnTo>
                  <a:pt x="3" y="17"/>
                </a:lnTo>
                <a:lnTo>
                  <a:pt x="7" y="11"/>
                </a:lnTo>
                <a:lnTo>
                  <a:pt x="11" y="7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9" y="0"/>
                </a:lnTo>
                <a:lnTo>
                  <a:pt x="43" y="0"/>
                </a:lnTo>
                <a:lnTo>
                  <a:pt x="47" y="2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5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7"/>
                </a:lnTo>
                <a:lnTo>
                  <a:pt x="72" y="100"/>
                </a:lnTo>
                <a:lnTo>
                  <a:pt x="36" y="100"/>
                </a:lnTo>
                <a:lnTo>
                  <a:pt x="36" y="97"/>
                </a:lnTo>
                <a:lnTo>
                  <a:pt x="39" y="97"/>
                </a:lnTo>
                <a:lnTo>
                  <a:pt x="41" y="97"/>
                </a:lnTo>
                <a:lnTo>
                  <a:pt x="43" y="95"/>
                </a:lnTo>
                <a:lnTo>
                  <a:pt x="45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6"/>
                </a:lnTo>
                <a:lnTo>
                  <a:pt x="45" y="21"/>
                </a:lnTo>
                <a:lnTo>
                  <a:pt x="45" y="15"/>
                </a:lnTo>
                <a:lnTo>
                  <a:pt x="43" y="11"/>
                </a:lnTo>
                <a:lnTo>
                  <a:pt x="41" y="7"/>
                </a:lnTo>
                <a:lnTo>
                  <a:pt x="39" y="6"/>
                </a:lnTo>
                <a:lnTo>
                  <a:pt x="38" y="4"/>
                </a:lnTo>
                <a:lnTo>
                  <a:pt x="34" y="4"/>
                </a:lnTo>
                <a:lnTo>
                  <a:pt x="30" y="6"/>
                </a:lnTo>
                <a:lnTo>
                  <a:pt x="24" y="9"/>
                </a:lnTo>
                <a:lnTo>
                  <a:pt x="22" y="13"/>
                </a:lnTo>
                <a:lnTo>
                  <a:pt x="20" y="19"/>
                </a:lnTo>
                <a:lnTo>
                  <a:pt x="20" y="26"/>
                </a:lnTo>
                <a:lnTo>
                  <a:pt x="20" y="36"/>
                </a:lnTo>
                <a:lnTo>
                  <a:pt x="20" y="45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5" name="Freeform 46"/>
          <p:cNvSpPr>
            <a:spLocks/>
          </p:cNvSpPr>
          <p:nvPr/>
        </p:nvSpPr>
        <p:spPr bwMode="auto">
          <a:xfrm>
            <a:off x="3706813" y="2754313"/>
            <a:ext cx="42862" cy="65087"/>
          </a:xfrm>
          <a:custGeom>
            <a:avLst/>
            <a:gdLst>
              <a:gd name="T0" fmla="*/ 47 w 53"/>
              <a:gd name="T1" fmla="*/ 81 h 81"/>
              <a:gd name="T2" fmla="*/ 0 w 53"/>
              <a:gd name="T3" fmla="*/ 81 h 81"/>
              <a:gd name="T4" fmla="*/ 0 w 53"/>
              <a:gd name="T5" fmla="*/ 79 h 81"/>
              <a:gd name="T6" fmla="*/ 13 w 53"/>
              <a:gd name="T7" fmla="*/ 64 h 81"/>
              <a:gd name="T8" fmla="*/ 23 w 53"/>
              <a:gd name="T9" fmla="*/ 53 h 81"/>
              <a:gd name="T10" fmla="*/ 28 w 53"/>
              <a:gd name="T11" fmla="*/ 45 h 81"/>
              <a:gd name="T12" fmla="*/ 32 w 53"/>
              <a:gd name="T13" fmla="*/ 38 h 81"/>
              <a:gd name="T14" fmla="*/ 32 w 53"/>
              <a:gd name="T15" fmla="*/ 28 h 81"/>
              <a:gd name="T16" fmla="*/ 32 w 53"/>
              <a:gd name="T17" fmla="*/ 22 h 81"/>
              <a:gd name="T18" fmla="*/ 28 w 53"/>
              <a:gd name="T19" fmla="*/ 19 h 81"/>
              <a:gd name="T20" fmla="*/ 24 w 53"/>
              <a:gd name="T21" fmla="*/ 15 h 81"/>
              <a:gd name="T22" fmla="*/ 19 w 53"/>
              <a:gd name="T23" fmla="*/ 15 h 81"/>
              <a:gd name="T24" fmla="*/ 13 w 53"/>
              <a:gd name="T25" fmla="*/ 15 h 81"/>
              <a:gd name="T26" fmla="*/ 7 w 53"/>
              <a:gd name="T27" fmla="*/ 19 h 81"/>
              <a:gd name="T28" fmla="*/ 4 w 53"/>
              <a:gd name="T29" fmla="*/ 22 h 81"/>
              <a:gd name="T30" fmla="*/ 2 w 53"/>
              <a:gd name="T31" fmla="*/ 22 h 81"/>
              <a:gd name="T32" fmla="*/ 4 w 53"/>
              <a:gd name="T33" fmla="*/ 15 h 81"/>
              <a:gd name="T34" fmla="*/ 7 w 53"/>
              <a:gd name="T35" fmla="*/ 9 h 81"/>
              <a:gd name="T36" fmla="*/ 11 w 53"/>
              <a:gd name="T37" fmla="*/ 5 h 81"/>
              <a:gd name="T38" fmla="*/ 19 w 53"/>
              <a:gd name="T39" fmla="*/ 2 h 81"/>
              <a:gd name="T40" fmla="*/ 26 w 53"/>
              <a:gd name="T41" fmla="*/ 0 h 81"/>
              <a:gd name="T42" fmla="*/ 32 w 53"/>
              <a:gd name="T43" fmla="*/ 2 h 81"/>
              <a:gd name="T44" fmla="*/ 38 w 53"/>
              <a:gd name="T45" fmla="*/ 3 h 81"/>
              <a:gd name="T46" fmla="*/ 42 w 53"/>
              <a:gd name="T47" fmla="*/ 7 h 81"/>
              <a:gd name="T48" fmla="*/ 45 w 53"/>
              <a:gd name="T49" fmla="*/ 11 h 81"/>
              <a:gd name="T50" fmla="*/ 47 w 53"/>
              <a:gd name="T51" fmla="*/ 15 h 81"/>
              <a:gd name="T52" fmla="*/ 49 w 53"/>
              <a:gd name="T53" fmla="*/ 21 h 81"/>
              <a:gd name="T54" fmla="*/ 47 w 53"/>
              <a:gd name="T55" fmla="*/ 28 h 81"/>
              <a:gd name="T56" fmla="*/ 43 w 53"/>
              <a:gd name="T57" fmla="*/ 36 h 81"/>
              <a:gd name="T58" fmla="*/ 40 w 53"/>
              <a:gd name="T59" fmla="*/ 41 h 81"/>
              <a:gd name="T60" fmla="*/ 34 w 53"/>
              <a:gd name="T61" fmla="*/ 49 h 81"/>
              <a:gd name="T62" fmla="*/ 28 w 53"/>
              <a:gd name="T63" fmla="*/ 57 h 81"/>
              <a:gd name="T64" fmla="*/ 19 w 53"/>
              <a:gd name="T65" fmla="*/ 66 h 81"/>
              <a:gd name="T66" fmla="*/ 36 w 53"/>
              <a:gd name="T67" fmla="*/ 66 h 81"/>
              <a:gd name="T68" fmla="*/ 42 w 53"/>
              <a:gd name="T69" fmla="*/ 66 h 81"/>
              <a:gd name="T70" fmla="*/ 43 w 53"/>
              <a:gd name="T71" fmla="*/ 66 h 81"/>
              <a:gd name="T72" fmla="*/ 45 w 53"/>
              <a:gd name="T73" fmla="*/ 64 h 81"/>
              <a:gd name="T74" fmla="*/ 47 w 53"/>
              <a:gd name="T75" fmla="*/ 64 h 81"/>
              <a:gd name="T76" fmla="*/ 49 w 53"/>
              <a:gd name="T77" fmla="*/ 62 h 81"/>
              <a:gd name="T78" fmla="*/ 49 w 53"/>
              <a:gd name="T79" fmla="*/ 58 h 81"/>
              <a:gd name="T80" fmla="*/ 53 w 53"/>
              <a:gd name="T81" fmla="*/ 58 h 81"/>
              <a:gd name="T82" fmla="*/ 47 w 53"/>
              <a:gd name="T83" fmla="*/ 81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81"/>
              <a:gd name="T128" fmla="*/ 53 w 53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81">
                <a:moveTo>
                  <a:pt x="47" y="81"/>
                </a:moveTo>
                <a:lnTo>
                  <a:pt x="0" y="81"/>
                </a:lnTo>
                <a:lnTo>
                  <a:pt x="0" y="79"/>
                </a:lnTo>
                <a:lnTo>
                  <a:pt x="13" y="64"/>
                </a:lnTo>
                <a:lnTo>
                  <a:pt x="23" y="53"/>
                </a:lnTo>
                <a:lnTo>
                  <a:pt x="28" y="45"/>
                </a:lnTo>
                <a:lnTo>
                  <a:pt x="32" y="38"/>
                </a:lnTo>
                <a:lnTo>
                  <a:pt x="32" y="28"/>
                </a:lnTo>
                <a:lnTo>
                  <a:pt x="32" y="22"/>
                </a:lnTo>
                <a:lnTo>
                  <a:pt x="28" y="19"/>
                </a:lnTo>
                <a:lnTo>
                  <a:pt x="24" y="15"/>
                </a:lnTo>
                <a:lnTo>
                  <a:pt x="19" y="15"/>
                </a:lnTo>
                <a:lnTo>
                  <a:pt x="13" y="15"/>
                </a:lnTo>
                <a:lnTo>
                  <a:pt x="7" y="19"/>
                </a:lnTo>
                <a:lnTo>
                  <a:pt x="4" y="22"/>
                </a:lnTo>
                <a:lnTo>
                  <a:pt x="2" y="22"/>
                </a:lnTo>
                <a:lnTo>
                  <a:pt x="4" y="15"/>
                </a:lnTo>
                <a:lnTo>
                  <a:pt x="7" y="9"/>
                </a:lnTo>
                <a:lnTo>
                  <a:pt x="11" y="5"/>
                </a:lnTo>
                <a:lnTo>
                  <a:pt x="19" y="2"/>
                </a:lnTo>
                <a:lnTo>
                  <a:pt x="26" y="0"/>
                </a:lnTo>
                <a:lnTo>
                  <a:pt x="32" y="2"/>
                </a:lnTo>
                <a:lnTo>
                  <a:pt x="38" y="3"/>
                </a:lnTo>
                <a:lnTo>
                  <a:pt x="42" y="7"/>
                </a:lnTo>
                <a:lnTo>
                  <a:pt x="45" y="11"/>
                </a:lnTo>
                <a:lnTo>
                  <a:pt x="47" y="15"/>
                </a:lnTo>
                <a:lnTo>
                  <a:pt x="49" y="21"/>
                </a:lnTo>
                <a:lnTo>
                  <a:pt x="47" y="28"/>
                </a:lnTo>
                <a:lnTo>
                  <a:pt x="43" y="36"/>
                </a:lnTo>
                <a:lnTo>
                  <a:pt x="40" y="41"/>
                </a:lnTo>
                <a:lnTo>
                  <a:pt x="34" y="49"/>
                </a:lnTo>
                <a:lnTo>
                  <a:pt x="28" y="57"/>
                </a:lnTo>
                <a:lnTo>
                  <a:pt x="19" y="66"/>
                </a:lnTo>
                <a:lnTo>
                  <a:pt x="36" y="66"/>
                </a:lnTo>
                <a:lnTo>
                  <a:pt x="42" y="66"/>
                </a:lnTo>
                <a:lnTo>
                  <a:pt x="43" y="66"/>
                </a:lnTo>
                <a:lnTo>
                  <a:pt x="45" y="64"/>
                </a:lnTo>
                <a:lnTo>
                  <a:pt x="47" y="64"/>
                </a:lnTo>
                <a:lnTo>
                  <a:pt x="49" y="62"/>
                </a:lnTo>
                <a:lnTo>
                  <a:pt x="49" y="58"/>
                </a:lnTo>
                <a:lnTo>
                  <a:pt x="53" y="58"/>
                </a:lnTo>
                <a:lnTo>
                  <a:pt x="47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6" name="Line 47"/>
          <p:cNvSpPr>
            <a:spLocks noChangeShapeType="1"/>
          </p:cNvSpPr>
          <p:nvPr/>
        </p:nvSpPr>
        <p:spPr bwMode="auto">
          <a:xfrm>
            <a:off x="1771650" y="4294188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7" name="Line 48"/>
          <p:cNvSpPr>
            <a:spLocks noChangeShapeType="1"/>
          </p:cNvSpPr>
          <p:nvPr/>
        </p:nvSpPr>
        <p:spPr bwMode="auto">
          <a:xfrm>
            <a:off x="1751013" y="4503738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8" name="Line 49"/>
          <p:cNvSpPr>
            <a:spLocks noChangeShapeType="1"/>
          </p:cNvSpPr>
          <p:nvPr/>
        </p:nvSpPr>
        <p:spPr bwMode="auto">
          <a:xfrm>
            <a:off x="19954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69" name="Line 50"/>
          <p:cNvSpPr>
            <a:spLocks noChangeShapeType="1"/>
          </p:cNvSpPr>
          <p:nvPr/>
        </p:nvSpPr>
        <p:spPr bwMode="auto">
          <a:xfrm>
            <a:off x="2286000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0" name="Line 51"/>
          <p:cNvSpPr>
            <a:spLocks noChangeShapeType="1"/>
          </p:cNvSpPr>
          <p:nvPr/>
        </p:nvSpPr>
        <p:spPr bwMode="auto">
          <a:xfrm>
            <a:off x="2568575" y="4287838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1" name="Line 52"/>
          <p:cNvSpPr>
            <a:spLocks noChangeShapeType="1"/>
          </p:cNvSpPr>
          <p:nvPr/>
        </p:nvSpPr>
        <p:spPr bwMode="auto">
          <a:xfrm>
            <a:off x="2859088" y="4287838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2" name="Line 53"/>
          <p:cNvSpPr>
            <a:spLocks noChangeShapeType="1"/>
          </p:cNvSpPr>
          <p:nvPr/>
        </p:nvSpPr>
        <p:spPr bwMode="auto">
          <a:xfrm>
            <a:off x="31559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3" name="Line 54"/>
          <p:cNvSpPr>
            <a:spLocks noChangeShapeType="1"/>
          </p:cNvSpPr>
          <p:nvPr/>
        </p:nvSpPr>
        <p:spPr bwMode="auto">
          <a:xfrm>
            <a:off x="3446463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4" name="Line 55"/>
          <p:cNvSpPr>
            <a:spLocks noChangeShapeType="1"/>
          </p:cNvSpPr>
          <p:nvPr/>
        </p:nvSpPr>
        <p:spPr bwMode="auto">
          <a:xfrm>
            <a:off x="3729038" y="4297363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5" name="Line 56"/>
          <p:cNvSpPr>
            <a:spLocks noChangeShapeType="1"/>
          </p:cNvSpPr>
          <p:nvPr/>
        </p:nvSpPr>
        <p:spPr bwMode="auto">
          <a:xfrm>
            <a:off x="4019550" y="4297363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6" name="Freeform 57"/>
          <p:cNvSpPr>
            <a:spLocks noEditPoints="1"/>
          </p:cNvSpPr>
          <p:nvPr/>
        </p:nvSpPr>
        <p:spPr bwMode="auto">
          <a:xfrm>
            <a:off x="2108200" y="4373563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0 h 145"/>
              <a:gd name="T6" fmla="*/ 55 w 103"/>
              <a:gd name="T7" fmla="*/ 46 h 145"/>
              <a:gd name="T8" fmla="*/ 65 w 103"/>
              <a:gd name="T9" fmla="*/ 44 h 145"/>
              <a:gd name="T10" fmla="*/ 74 w 103"/>
              <a:gd name="T11" fmla="*/ 46 h 145"/>
              <a:gd name="T12" fmla="*/ 84 w 103"/>
              <a:gd name="T13" fmla="*/ 50 h 145"/>
              <a:gd name="T14" fmla="*/ 89 w 103"/>
              <a:gd name="T15" fmla="*/ 55 h 145"/>
              <a:gd name="T16" fmla="*/ 93 w 103"/>
              <a:gd name="T17" fmla="*/ 59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101 w 103"/>
              <a:gd name="T29" fmla="*/ 110 h 145"/>
              <a:gd name="T30" fmla="*/ 97 w 103"/>
              <a:gd name="T31" fmla="*/ 118 h 145"/>
              <a:gd name="T32" fmla="*/ 91 w 103"/>
              <a:gd name="T33" fmla="*/ 126 h 145"/>
              <a:gd name="T34" fmla="*/ 85 w 103"/>
              <a:gd name="T35" fmla="*/ 133 h 145"/>
              <a:gd name="T36" fmla="*/ 80 w 103"/>
              <a:gd name="T37" fmla="*/ 137 h 145"/>
              <a:gd name="T38" fmla="*/ 72 w 103"/>
              <a:gd name="T39" fmla="*/ 141 h 145"/>
              <a:gd name="T40" fmla="*/ 65 w 103"/>
              <a:gd name="T41" fmla="*/ 143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39 h 145"/>
              <a:gd name="T50" fmla="*/ 30 w 103"/>
              <a:gd name="T51" fmla="*/ 135 h 145"/>
              <a:gd name="T52" fmla="*/ 13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5 h 145"/>
              <a:gd name="T60" fmla="*/ 10 w 103"/>
              <a:gd name="T61" fmla="*/ 12 h 145"/>
              <a:gd name="T62" fmla="*/ 8 w 103"/>
              <a:gd name="T63" fmla="*/ 8 h 145"/>
              <a:gd name="T64" fmla="*/ 6 w 103"/>
              <a:gd name="T65" fmla="*/ 6 h 145"/>
              <a:gd name="T66" fmla="*/ 4 w 103"/>
              <a:gd name="T67" fmla="*/ 6 h 145"/>
              <a:gd name="T68" fmla="*/ 0 w 103"/>
              <a:gd name="T69" fmla="*/ 4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5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0 h 145"/>
              <a:gd name="T82" fmla="*/ 40 w 103"/>
              <a:gd name="T83" fmla="*/ 124 h 145"/>
              <a:gd name="T84" fmla="*/ 40 w 103"/>
              <a:gd name="T85" fmla="*/ 129 h 145"/>
              <a:gd name="T86" fmla="*/ 44 w 103"/>
              <a:gd name="T87" fmla="*/ 133 h 145"/>
              <a:gd name="T88" fmla="*/ 49 w 103"/>
              <a:gd name="T89" fmla="*/ 137 h 145"/>
              <a:gd name="T90" fmla="*/ 55 w 103"/>
              <a:gd name="T91" fmla="*/ 137 h 145"/>
              <a:gd name="T92" fmla="*/ 61 w 103"/>
              <a:gd name="T93" fmla="*/ 137 h 145"/>
              <a:gd name="T94" fmla="*/ 65 w 103"/>
              <a:gd name="T95" fmla="*/ 135 h 145"/>
              <a:gd name="T96" fmla="*/ 68 w 103"/>
              <a:gd name="T97" fmla="*/ 129 h 145"/>
              <a:gd name="T98" fmla="*/ 70 w 103"/>
              <a:gd name="T99" fmla="*/ 124 h 145"/>
              <a:gd name="T100" fmla="*/ 72 w 103"/>
              <a:gd name="T101" fmla="*/ 110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2 h 145"/>
              <a:gd name="T108" fmla="*/ 70 w 103"/>
              <a:gd name="T109" fmla="*/ 67 h 145"/>
              <a:gd name="T110" fmla="*/ 68 w 103"/>
              <a:gd name="T111" fmla="*/ 61 h 145"/>
              <a:gd name="T112" fmla="*/ 65 w 103"/>
              <a:gd name="T113" fmla="*/ 59 h 145"/>
              <a:gd name="T114" fmla="*/ 61 w 103"/>
              <a:gd name="T115" fmla="*/ 55 h 145"/>
              <a:gd name="T116" fmla="*/ 57 w 103"/>
              <a:gd name="T117" fmla="*/ 55 h 145"/>
              <a:gd name="T118" fmla="*/ 49 w 103"/>
              <a:gd name="T119" fmla="*/ 57 h 145"/>
              <a:gd name="T120" fmla="*/ 44 w 103"/>
              <a:gd name="T121" fmla="*/ 59 h 145"/>
              <a:gd name="T122" fmla="*/ 38 w 103"/>
              <a:gd name="T123" fmla="*/ 65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0"/>
                </a:lnTo>
                <a:lnTo>
                  <a:pt x="55" y="46"/>
                </a:lnTo>
                <a:lnTo>
                  <a:pt x="65" y="44"/>
                </a:lnTo>
                <a:lnTo>
                  <a:pt x="74" y="46"/>
                </a:lnTo>
                <a:lnTo>
                  <a:pt x="84" y="50"/>
                </a:lnTo>
                <a:lnTo>
                  <a:pt x="89" y="55"/>
                </a:lnTo>
                <a:lnTo>
                  <a:pt x="93" y="59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101" y="110"/>
                </a:lnTo>
                <a:lnTo>
                  <a:pt x="97" y="118"/>
                </a:lnTo>
                <a:lnTo>
                  <a:pt x="91" y="126"/>
                </a:lnTo>
                <a:lnTo>
                  <a:pt x="85" y="133"/>
                </a:lnTo>
                <a:lnTo>
                  <a:pt x="80" y="137"/>
                </a:lnTo>
                <a:lnTo>
                  <a:pt x="72" y="141"/>
                </a:lnTo>
                <a:lnTo>
                  <a:pt x="65" y="143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39"/>
                </a:lnTo>
                <a:lnTo>
                  <a:pt x="30" y="135"/>
                </a:lnTo>
                <a:lnTo>
                  <a:pt x="13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5"/>
                </a:lnTo>
                <a:lnTo>
                  <a:pt x="10" y="12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5"/>
                </a:moveTo>
                <a:lnTo>
                  <a:pt x="38" y="109"/>
                </a:lnTo>
                <a:lnTo>
                  <a:pt x="38" y="116"/>
                </a:lnTo>
                <a:lnTo>
                  <a:pt x="38" y="120"/>
                </a:lnTo>
                <a:lnTo>
                  <a:pt x="40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7"/>
                </a:lnTo>
                <a:lnTo>
                  <a:pt x="55" y="137"/>
                </a:lnTo>
                <a:lnTo>
                  <a:pt x="61" y="137"/>
                </a:lnTo>
                <a:lnTo>
                  <a:pt x="65" y="135"/>
                </a:lnTo>
                <a:lnTo>
                  <a:pt x="68" y="129"/>
                </a:lnTo>
                <a:lnTo>
                  <a:pt x="70" y="124"/>
                </a:lnTo>
                <a:lnTo>
                  <a:pt x="72" y="110"/>
                </a:lnTo>
                <a:lnTo>
                  <a:pt x="74" y="91"/>
                </a:lnTo>
                <a:lnTo>
                  <a:pt x="74" y="82"/>
                </a:lnTo>
                <a:lnTo>
                  <a:pt x="72" y="72"/>
                </a:lnTo>
                <a:lnTo>
                  <a:pt x="70" y="67"/>
                </a:lnTo>
                <a:lnTo>
                  <a:pt x="68" y="61"/>
                </a:lnTo>
                <a:lnTo>
                  <a:pt x="65" y="59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7" name="Freeform 58"/>
          <p:cNvSpPr>
            <a:spLocks/>
          </p:cNvSpPr>
          <p:nvPr/>
        </p:nvSpPr>
        <p:spPr bwMode="auto">
          <a:xfrm>
            <a:off x="1733550" y="4292600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5 h 260"/>
              <a:gd name="T10" fmla="*/ 51 w 82"/>
              <a:gd name="T11" fmla="*/ 9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6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0 h 260"/>
              <a:gd name="T30" fmla="*/ 61 w 82"/>
              <a:gd name="T31" fmla="*/ 104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1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6 w 82"/>
              <a:gd name="T49" fmla="*/ 142 h 260"/>
              <a:gd name="T50" fmla="*/ 51 w 82"/>
              <a:gd name="T51" fmla="*/ 142 h 260"/>
              <a:gd name="T52" fmla="*/ 61 w 82"/>
              <a:gd name="T53" fmla="*/ 142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4 h 260"/>
              <a:gd name="T60" fmla="*/ 72 w 82"/>
              <a:gd name="T61" fmla="*/ 157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9 h 260"/>
              <a:gd name="T70" fmla="*/ 40 w 82"/>
              <a:gd name="T71" fmla="*/ 212 h 260"/>
              <a:gd name="T72" fmla="*/ 38 w 82"/>
              <a:gd name="T73" fmla="*/ 216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2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4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1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8 h 260"/>
              <a:gd name="T112" fmla="*/ 48 w 82"/>
              <a:gd name="T113" fmla="*/ 252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5"/>
                </a:lnTo>
                <a:lnTo>
                  <a:pt x="51" y="9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6"/>
                </a:lnTo>
                <a:lnTo>
                  <a:pt x="67" y="74"/>
                </a:lnTo>
                <a:lnTo>
                  <a:pt x="76" y="81"/>
                </a:lnTo>
                <a:lnTo>
                  <a:pt x="82" y="89"/>
                </a:lnTo>
                <a:lnTo>
                  <a:pt x="80" y="95"/>
                </a:lnTo>
                <a:lnTo>
                  <a:pt x="72" y="100"/>
                </a:lnTo>
                <a:lnTo>
                  <a:pt x="61" y="104"/>
                </a:lnTo>
                <a:lnTo>
                  <a:pt x="46" y="110"/>
                </a:lnTo>
                <a:lnTo>
                  <a:pt x="31" y="116"/>
                </a:lnTo>
                <a:lnTo>
                  <a:pt x="15" y="121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9" y="146"/>
                </a:lnTo>
                <a:lnTo>
                  <a:pt x="70" y="148"/>
                </a:lnTo>
                <a:lnTo>
                  <a:pt x="72" y="154"/>
                </a:lnTo>
                <a:lnTo>
                  <a:pt x="72" y="157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9"/>
                </a:lnTo>
                <a:lnTo>
                  <a:pt x="40" y="212"/>
                </a:lnTo>
                <a:lnTo>
                  <a:pt x="38" y="216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2"/>
                </a:lnTo>
                <a:lnTo>
                  <a:pt x="74" y="220"/>
                </a:lnTo>
                <a:lnTo>
                  <a:pt x="76" y="222"/>
                </a:lnTo>
                <a:lnTo>
                  <a:pt x="78" y="224"/>
                </a:lnTo>
                <a:lnTo>
                  <a:pt x="76" y="226"/>
                </a:lnTo>
                <a:lnTo>
                  <a:pt x="74" y="228"/>
                </a:lnTo>
                <a:lnTo>
                  <a:pt x="70" y="231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8"/>
                </a:lnTo>
                <a:lnTo>
                  <a:pt x="48" y="252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8" name="Freeform 59"/>
          <p:cNvSpPr>
            <a:spLocks/>
          </p:cNvSpPr>
          <p:nvPr/>
        </p:nvSpPr>
        <p:spPr bwMode="auto">
          <a:xfrm>
            <a:off x="4210050" y="4292600"/>
            <a:ext cx="61913" cy="211138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5 h 266"/>
              <a:gd name="T10" fmla="*/ 51 w 78"/>
              <a:gd name="T11" fmla="*/ 9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49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80 h 266"/>
              <a:gd name="T24" fmla="*/ 76 w 78"/>
              <a:gd name="T25" fmla="*/ 87 h 266"/>
              <a:gd name="T26" fmla="*/ 65 w 78"/>
              <a:gd name="T27" fmla="*/ 95 h 266"/>
              <a:gd name="T28" fmla="*/ 46 w 78"/>
              <a:gd name="T29" fmla="*/ 102 h 266"/>
              <a:gd name="T30" fmla="*/ 30 w 78"/>
              <a:gd name="T31" fmla="*/ 108 h 266"/>
              <a:gd name="T32" fmla="*/ 15 w 78"/>
              <a:gd name="T33" fmla="*/ 116 h 266"/>
              <a:gd name="T34" fmla="*/ 4 w 78"/>
              <a:gd name="T35" fmla="*/ 119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6 h 266"/>
              <a:gd name="T46" fmla="*/ 47 w 78"/>
              <a:gd name="T47" fmla="*/ 136 h 266"/>
              <a:gd name="T48" fmla="*/ 59 w 78"/>
              <a:gd name="T49" fmla="*/ 136 h 266"/>
              <a:gd name="T50" fmla="*/ 68 w 78"/>
              <a:gd name="T51" fmla="*/ 138 h 266"/>
              <a:gd name="T52" fmla="*/ 70 w 78"/>
              <a:gd name="T53" fmla="*/ 140 h 266"/>
              <a:gd name="T54" fmla="*/ 72 w 78"/>
              <a:gd name="T55" fmla="*/ 144 h 266"/>
              <a:gd name="T56" fmla="*/ 72 w 78"/>
              <a:gd name="T57" fmla="*/ 150 h 266"/>
              <a:gd name="T58" fmla="*/ 70 w 78"/>
              <a:gd name="T59" fmla="*/ 155 h 266"/>
              <a:gd name="T60" fmla="*/ 66 w 78"/>
              <a:gd name="T61" fmla="*/ 161 h 266"/>
              <a:gd name="T62" fmla="*/ 57 w 78"/>
              <a:gd name="T63" fmla="*/ 174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7 h 266"/>
              <a:gd name="T70" fmla="*/ 34 w 78"/>
              <a:gd name="T71" fmla="*/ 211 h 266"/>
              <a:gd name="T72" fmla="*/ 34 w 78"/>
              <a:gd name="T73" fmla="*/ 214 h 266"/>
              <a:gd name="T74" fmla="*/ 34 w 78"/>
              <a:gd name="T75" fmla="*/ 216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6 h 266"/>
              <a:gd name="T84" fmla="*/ 55 w 78"/>
              <a:gd name="T85" fmla="*/ 216 h 266"/>
              <a:gd name="T86" fmla="*/ 61 w 78"/>
              <a:gd name="T87" fmla="*/ 216 h 266"/>
              <a:gd name="T88" fmla="*/ 65 w 78"/>
              <a:gd name="T89" fmla="*/ 216 h 266"/>
              <a:gd name="T90" fmla="*/ 68 w 78"/>
              <a:gd name="T91" fmla="*/ 216 h 266"/>
              <a:gd name="T92" fmla="*/ 70 w 78"/>
              <a:gd name="T93" fmla="*/ 216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6" y="21"/>
                </a:lnTo>
                <a:lnTo>
                  <a:pt x="40" y="36"/>
                </a:lnTo>
                <a:lnTo>
                  <a:pt x="42" y="49"/>
                </a:lnTo>
                <a:lnTo>
                  <a:pt x="53" y="61"/>
                </a:lnTo>
                <a:lnTo>
                  <a:pt x="68" y="70"/>
                </a:lnTo>
                <a:lnTo>
                  <a:pt x="78" y="80"/>
                </a:lnTo>
                <a:lnTo>
                  <a:pt x="76" y="87"/>
                </a:lnTo>
                <a:lnTo>
                  <a:pt x="65" y="95"/>
                </a:lnTo>
                <a:lnTo>
                  <a:pt x="46" y="102"/>
                </a:lnTo>
                <a:lnTo>
                  <a:pt x="30" y="108"/>
                </a:lnTo>
                <a:lnTo>
                  <a:pt x="15" y="116"/>
                </a:lnTo>
                <a:lnTo>
                  <a:pt x="4" y="119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6"/>
                </a:lnTo>
                <a:lnTo>
                  <a:pt x="47" y="136"/>
                </a:lnTo>
                <a:lnTo>
                  <a:pt x="59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50"/>
                </a:lnTo>
                <a:lnTo>
                  <a:pt x="70" y="155"/>
                </a:lnTo>
                <a:lnTo>
                  <a:pt x="66" y="161"/>
                </a:lnTo>
                <a:lnTo>
                  <a:pt x="57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7"/>
                </a:lnTo>
                <a:lnTo>
                  <a:pt x="34" y="211"/>
                </a:lnTo>
                <a:lnTo>
                  <a:pt x="34" y="214"/>
                </a:lnTo>
                <a:lnTo>
                  <a:pt x="34" y="216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6"/>
                </a:lnTo>
                <a:lnTo>
                  <a:pt x="55" y="216"/>
                </a:lnTo>
                <a:lnTo>
                  <a:pt x="61" y="216"/>
                </a:lnTo>
                <a:lnTo>
                  <a:pt x="65" y="216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79" name="Freeform 60"/>
          <p:cNvSpPr>
            <a:spLocks noEditPoints="1"/>
          </p:cNvSpPr>
          <p:nvPr/>
        </p:nvSpPr>
        <p:spPr bwMode="auto">
          <a:xfrm>
            <a:off x="2386013" y="4408488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8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5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9 w 95"/>
              <a:gd name="T41" fmla="*/ 8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3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2" y="74"/>
                </a:lnTo>
                <a:lnTo>
                  <a:pt x="4" y="68"/>
                </a:lnTo>
                <a:lnTo>
                  <a:pt x="10" y="61"/>
                </a:lnTo>
                <a:lnTo>
                  <a:pt x="27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4" y="17"/>
                </a:lnTo>
                <a:lnTo>
                  <a:pt x="52" y="15"/>
                </a:lnTo>
                <a:lnTo>
                  <a:pt x="50" y="11"/>
                </a:lnTo>
                <a:lnTo>
                  <a:pt x="48" y="9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4" y="9"/>
                </a:lnTo>
                <a:lnTo>
                  <a:pt x="19" y="8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3"/>
                </a:lnTo>
                <a:lnTo>
                  <a:pt x="80" y="19"/>
                </a:lnTo>
                <a:lnTo>
                  <a:pt x="82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4" y="85"/>
                </a:lnTo>
                <a:lnTo>
                  <a:pt x="86" y="87"/>
                </a:lnTo>
                <a:lnTo>
                  <a:pt x="90" y="85"/>
                </a:lnTo>
                <a:lnTo>
                  <a:pt x="93" y="83"/>
                </a:lnTo>
                <a:lnTo>
                  <a:pt x="95" y="85"/>
                </a:lnTo>
                <a:lnTo>
                  <a:pt x="90" y="93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49"/>
                </a:lnTo>
                <a:lnTo>
                  <a:pt x="38" y="55"/>
                </a:lnTo>
                <a:lnTo>
                  <a:pt x="33" y="61"/>
                </a:lnTo>
                <a:lnTo>
                  <a:pt x="31" y="66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0" name="Freeform 61"/>
          <p:cNvSpPr>
            <a:spLocks noEditPoints="1"/>
          </p:cNvSpPr>
          <p:nvPr/>
        </p:nvSpPr>
        <p:spPr bwMode="auto">
          <a:xfrm>
            <a:off x="2684463" y="4408488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1" name="Freeform 62"/>
          <p:cNvSpPr>
            <a:spLocks noEditPoints="1"/>
          </p:cNvSpPr>
          <p:nvPr/>
        </p:nvSpPr>
        <p:spPr bwMode="auto">
          <a:xfrm>
            <a:off x="2967038" y="4408488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7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5 h 101"/>
              <a:gd name="T18" fmla="*/ 46 w 95"/>
              <a:gd name="T19" fmla="*/ 9 h 101"/>
              <a:gd name="T20" fmla="*/ 38 w 95"/>
              <a:gd name="T21" fmla="*/ 8 h 101"/>
              <a:gd name="T22" fmla="*/ 27 w 95"/>
              <a:gd name="T23" fmla="*/ 9 h 101"/>
              <a:gd name="T24" fmla="*/ 23 w 95"/>
              <a:gd name="T25" fmla="*/ 15 h 101"/>
              <a:gd name="T26" fmla="*/ 27 w 95"/>
              <a:gd name="T27" fmla="*/ 19 h 101"/>
              <a:gd name="T28" fmla="*/ 31 w 95"/>
              <a:gd name="T29" fmla="*/ 28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8 h 101"/>
              <a:gd name="T38" fmla="*/ 8 w 95"/>
              <a:gd name="T39" fmla="*/ 13 h 101"/>
              <a:gd name="T40" fmla="*/ 17 w 95"/>
              <a:gd name="T41" fmla="*/ 8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30 h 101"/>
              <a:gd name="T52" fmla="*/ 82 w 95"/>
              <a:gd name="T53" fmla="*/ 76 h 101"/>
              <a:gd name="T54" fmla="*/ 82 w 95"/>
              <a:gd name="T55" fmla="*/ 83 h 101"/>
              <a:gd name="T56" fmla="*/ 84 w 95"/>
              <a:gd name="T57" fmla="*/ 85 h 101"/>
              <a:gd name="T58" fmla="*/ 86 w 95"/>
              <a:gd name="T59" fmla="*/ 87 h 101"/>
              <a:gd name="T60" fmla="*/ 92 w 95"/>
              <a:gd name="T61" fmla="*/ 83 h 101"/>
              <a:gd name="T62" fmla="*/ 90 w 95"/>
              <a:gd name="T63" fmla="*/ 93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49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5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9"/>
                </a:lnTo>
                <a:lnTo>
                  <a:pt x="6" y="95"/>
                </a:lnTo>
                <a:lnTo>
                  <a:pt x="2" y="91"/>
                </a:lnTo>
                <a:lnTo>
                  <a:pt x="0" y="87"/>
                </a:lnTo>
                <a:lnTo>
                  <a:pt x="0" y="82"/>
                </a:lnTo>
                <a:lnTo>
                  <a:pt x="0" y="74"/>
                </a:lnTo>
                <a:lnTo>
                  <a:pt x="4" y="68"/>
                </a:lnTo>
                <a:lnTo>
                  <a:pt x="10" y="61"/>
                </a:lnTo>
                <a:lnTo>
                  <a:pt x="25" y="51"/>
                </a:lnTo>
                <a:lnTo>
                  <a:pt x="54" y="38"/>
                </a:lnTo>
                <a:lnTo>
                  <a:pt x="54" y="28"/>
                </a:lnTo>
                <a:lnTo>
                  <a:pt x="54" y="21"/>
                </a:lnTo>
                <a:lnTo>
                  <a:pt x="52" y="17"/>
                </a:lnTo>
                <a:lnTo>
                  <a:pt x="52" y="15"/>
                </a:lnTo>
                <a:lnTo>
                  <a:pt x="50" y="11"/>
                </a:lnTo>
                <a:lnTo>
                  <a:pt x="46" y="9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9"/>
                </a:lnTo>
                <a:lnTo>
                  <a:pt x="25" y="11"/>
                </a:lnTo>
                <a:lnTo>
                  <a:pt x="23" y="15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8"/>
                </a:lnTo>
                <a:lnTo>
                  <a:pt x="31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4" y="21"/>
                </a:lnTo>
                <a:lnTo>
                  <a:pt x="8" y="13"/>
                </a:lnTo>
                <a:lnTo>
                  <a:pt x="12" y="9"/>
                </a:lnTo>
                <a:lnTo>
                  <a:pt x="17" y="8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3"/>
                </a:lnTo>
                <a:lnTo>
                  <a:pt x="80" y="19"/>
                </a:lnTo>
                <a:lnTo>
                  <a:pt x="80" y="23"/>
                </a:lnTo>
                <a:lnTo>
                  <a:pt x="82" y="30"/>
                </a:lnTo>
                <a:lnTo>
                  <a:pt x="82" y="38"/>
                </a:lnTo>
                <a:lnTo>
                  <a:pt x="82" y="76"/>
                </a:lnTo>
                <a:lnTo>
                  <a:pt x="82" y="82"/>
                </a:lnTo>
                <a:lnTo>
                  <a:pt x="82" y="83"/>
                </a:lnTo>
                <a:lnTo>
                  <a:pt x="82" y="85"/>
                </a:lnTo>
                <a:lnTo>
                  <a:pt x="84" y="85"/>
                </a:lnTo>
                <a:lnTo>
                  <a:pt x="84" y="87"/>
                </a:lnTo>
                <a:lnTo>
                  <a:pt x="86" y="87"/>
                </a:lnTo>
                <a:lnTo>
                  <a:pt x="90" y="85"/>
                </a:lnTo>
                <a:lnTo>
                  <a:pt x="92" y="83"/>
                </a:lnTo>
                <a:lnTo>
                  <a:pt x="95" y="85"/>
                </a:lnTo>
                <a:lnTo>
                  <a:pt x="90" y="93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5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49"/>
                </a:lnTo>
                <a:lnTo>
                  <a:pt x="38" y="55"/>
                </a:lnTo>
                <a:lnTo>
                  <a:pt x="33" y="61"/>
                </a:lnTo>
                <a:lnTo>
                  <a:pt x="29" y="66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2" name="Freeform 63"/>
          <p:cNvSpPr>
            <a:spLocks noEditPoints="1"/>
          </p:cNvSpPr>
          <p:nvPr/>
        </p:nvSpPr>
        <p:spPr bwMode="auto">
          <a:xfrm>
            <a:off x="3268663" y="4371975"/>
            <a:ext cx="25400" cy="115888"/>
          </a:xfrm>
          <a:custGeom>
            <a:avLst/>
            <a:gdLst>
              <a:gd name="T0" fmla="*/ 19 w 32"/>
              <a:gd name="T1" fmla="*/ 97 h 147"/>
              <a:gd name="T2" fmla="*/ 15 w 32"/>
              <a:gd name="T3" fmla="*/ 97 h 147"/>
              <a:gd name="T4" fmla="*/ 15 w 32"/>
              <a:gd name="T5" fmla="*/ 90 h 147"/>
              <a:gd name="T6" fmla="*/ 13 w 32"/>
              <a:gd name="T7" fmla="*/ 80 h 147"/>
              <a:gd name="T8" fmla="*/ 10 w 32"/>
              <a:gd name="T9" fmla="*/ 69 h 147"/>
              <a:gd name="T10" fmla="*/ 4 w 32"/>
              <a:gd name="T11" fmla="*/ 46 h 147"/>
              <a:gd name="T12" fmla="*/ 2 w 32"/>
              <a:gd name="T13" fmla="*/ 35 h 147"/>
              <a:gd name="T14" fmla="*/ 0 w 32"/>
              <a:gd name="T15" fmla="*/ 25 h 147"/>
              <a:gd name="T16" fmla="*/ 0 w 32"/>
              <a:gd name="T17" fmla="*/ 17 h 147"/>
              <a:gd name="T18" fmla="*/ 0 w 32"/>
              <a:gd name="T19" fmla="*/ 12 h 147"/>
              <a:gd name="T20" fmla="*/ 2 w 32"/>
              <a:gd name="T21" fmla="*/ 8 h 147"/>
              <a:gd name="T22" fmla="*/ 4 w 32"/>
              <a:gd name="T23" fmla="*/ 4 h 147"/>
              <a:gd name="T24" fmla="*/ 8 w 32"/>
              <a:gd name="T25" fmla="*/ 2 h 147"/>
              <a:gd name="T26" fmla="*/ 12 w 32"/>
              <a:gd name="T27" fmla="*/ 0 h 147"/>
              <a:gd name="T28" fmla="*/ 17 w 32"/>
              <a:gd name="T29" fmla="*/ 0 h 147"/>
              <a:gd name="T30" fmla="*/ 23 w 32"/>
              <a:gd name="T31" fmla="*/ 0 h 147"/>
              <a:gd name="T32" fmla="*/ 29 w 32"/>
              <a:gd name="T33" fmla="*/ 4 h 147"/>
              <a:gd name="T34" fmla="*/ 32 w 32"/>
              <a:gd name="T35" fmla="*/ 10 h 147"/>
              <a:gd name="T36" fmla="*/ 32 w 32"/>
              <a:gd name="T37" fmla="*/ 17 h 147"/>
              <a:gd name="T38" fmla="*/ 32 w 32"/>
              <a:gd name="T39" fmla="*/ 21 h 147"/>
              <a:gd name="T40" fmla="*/ 32 w 32"/>
              <a:gd name="T41" fmla="*/ 29 h 147"/>
              <a:gd name="T42" fmla="*/ 31 w 32"/>
              <a:gd name="T43" fmla="*/ 36 h 147"/>
              <a:gd name="T44" fmla="*/ 29 w 32"/>
              <a:gd name="T45" fmla="*/ 46 h 147"/>
              <a:gd name="T46" fmla="*/ 23 w 32"/>
              <a:gd name="T47" fmla="*/ 69 h 147"/>
              <a:gd name="T48" fmla="*/ 21 w 32"/>
              <a:gd name="T49" fmla="*/ 82 h 147"/>
              <a:gd name="T50" fmla="*/ 19 w 32"/>
              <a:gd name="T51" fmla="*/ 97 h 147"/>
              <a:gd name="T52" fmla="*/ 17 w 32"/>
              <a:gd name="T53" fmla="*/ 112 h 147"/>
              <a:gd name="T54" fmla="*/ 23 w 32"/>
              <a:gd name="T55" fmla="*/ 114 h 147"/>
              <a:gd name="T56" fmla="*/ 29 w 32"/>
              <a:gd name="T57" fmla="*/ 118 h 147"/>
              <a:gd name="T58" fmla="*/ 32 w 32"/>
              <a:gd name="T59" fmla="*/ 124 h 147"/>
              <a:gd name="T60" fmla="*/ 32 w 32"/>
              <a:gd name="T61" fmla="*/ 129 h 147"/>
              <a:gd name="T62" fmla="*/ 32 w 32"/>
              <a:gd name="T63" fmla="*/ 135 h 147"/>
              <a:gd name="T64" fmla="*/ 29 w 32"/>
              <a:gd name="T65" fmla="*/ 141 h 147"/>
              <a:gd name="T66" fmla="*/ 23 w 32"/>
              <a:gd name="T67" fmla="*/ 145 h 147"/>
              <a:gd name="T68" fmla="*/ 17 w 32"/>
              <a:gd name="T69" fmla="*/ 147 h 147"/>
              <a:gd name="T70" fmla="*/ 10 w 32"/>
              <a:gd name="T71" fmla="*/ 145 h 147"/>
              <a:gd name="T72" fmla="*/ 4 w 32"/>
              <a:gd name="T73" fmla="*/ 141 h 147"/>
              <a:gd name="T74" fmla="*/ 0 w 32"/>
              <a:gd name="T75" fmla="*/ 135 h 147"/>
              <a:gd name="T76" fmla="*/ 0 w 32"/>
              <a:gd name="T77" fmla="*/ 129 h 147"/>
              <a:gd name="T78" fmla="*/ 0 w 32"/>
              <a:gd name="T79" fmla="*/ 124 h 147"/>
              <a:gd name="T80" fmla="*/ 4 w 32"/>
              <a:gd name="T81" fmla="*/ 118 h 147"/>
              <a:gd name="T82" fmla="*/ 10 w 32"/>
              <a:gd name="T83" fmla="*/ 114 h 147"/>
              <a:gd name="T84" fmla="*/ 17 w 32"/>
              <a:gd name="T85" fmla="*/ 112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7"/>
              <a:gd name="T131" fmla="*/ 32 w 32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7">
                <a:moveTo>
                  <a:pt x="19" y="97"/>
                </a:moveTo>
                <a:lnTo>
                  <a:pt x="15" y="97"/>
                </a:lnTo>
                <a:lnTo>
                  <a:pt x="15" y="90"/>
                </a:lnTo>
                <a:lnTo>
                  <a:pt x="13" y="80"/>
                </a:lnTo>
                <a:lnTo>
                  <a:pt x="10" y="69"/>
                </a:lnTo>
                <a:lnTo>
                  <a:pt x="4" y="46"/>
                </a:lnTo>
                <a:lnTo>
                  <a:pt x="2" y="35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10"/>
                </a:lnTo>
                <a:lnTo>
                  <a:pt x="32" y="17"/>
                </a:lnTo>
                <a:lnTo>
                  <a:pt x="32" y="21"/>
                </a:lnTo>
                <a:lnTo>
                  <a:pt x="32" y="29"/>
                </a:lnTo>
                <a:lnTo>
                  <a:pt x="31" y="36"/>
                </a:lnTo>
                <a:lnTo>
                  <a:pt x="29" y="46"/>
                </a:lnTo>
                <a:lnTo>
                  <a:pt x="23" y="69"/>
                </a:lnTo>
                <a:lnTo>
                  <a:pt x="21" y="82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8"/>
                </a:lnTo>
                <a:lnTo>
                  <a:pt x="32" y="124"/>
                </a:lnTo>
                <a:lnTo>
                  <a:pt x="32" y="129"/>
                </a:lnTo>
                <a:lnTo>
                  <a:pt x="32" y="135"/>
                </a:lnTo>
                <a:lnTo>
                  <a:pt x="29" y="141"/>
                </a:lnTo>
                <a:lnTo>
                  <a:pt x="23" y="145"/>
                </a:lnTo>
                <a:lnTo>
                  <a:pt x="17" y="147"/>
                </a:lnTo>
                <a:lnTo>
                  <a:pt x="10" y="145"/>
                </a:lnTo>
                <a:lnTo>
                  <a:pt x="4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3" name="Freeform 64"/>
          <p:cNvSpPr>
            <a:spLocks/>
          </p:cNvSpPr>
          <p:nvPr/>
        </p:nvSpPr>
        <p:spPr bwMode="auto">
          <a:xfrm>
            <a:off x="2732088" y="3800475"/>
            <a:ext cx="219075" cy="219075"/>
          </a:xfrm>
          <a:custGeom>
            <a:avLst/>
            <a:gdLst>
              <a:gd name="T0" fmla="*/ 276 w 276"/>
              <a:gd name="T1" fmla="*/ 137 h 275"/>
              <a:gd name="T2" fmla="*/ 272 w 276"/>
              <a:gd name="T3" fmla="*/ 101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9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1 h 275"/>
              <a:gd name="T24" fmla="*/ 0 w 276"/>
              <a:gd name="T25" fmla="*/ 137 h 275"/>
              <a:gd name="T26" fmla="*/ 6 w 276"/>
              <a:gd name="T27" fmla="*/ 175 h 275"/>
              <a:gd name="T28" fmla="*/ 19 w 276"/>
              <a:gd name="T29" fmla="*/ 207 h 275"/>
              <a:gd name="T30" fmla="*/ 40 w 276"/>
              <a:gd name="T31" fmla="*/ 235 h 275"/>
              <a:gd name="T32" fmla="*/ 69 w 276"/>
              <a:gd name="T33" fmla="*/ 256 h 275"/>
              <a:gd name="T34" fmla="*/ 101 w 276"/>
              <a:gd name="T35" fmla="*/ 270 h 275"/>
              <a:gd name="T36" fmla="*/ 139 w 276"/>
              <a:gd name="T37" fmla="*/ 275 h 275"/>
              <a:gd name="T38" fmla="*/ 175 w 276"/>
              <a:gd name="T39" fmla="*/ 270 h 275"/>
              <a:gd name="T40" fmla="*/ 207 w 276"/>
              <a:gd name="T41" fmla="*/ 256 h 275"/>
              <a:gd name="T42" fmla="*/ 236 w 276"/>
              <a:gd name="T43" fmla="*/ 235 h 275"/>
              <a:gd name="T44" fmla="*/ 257 w 276"/>
              <a:gd name="T45" fmla="*/ 207 h 275"/>
              <a:gd name="T46" fmla="*/ 272 w 276"/>
              <a:gd name="T47" fmla="*/ 175 h 275"/>
              <a:gd name="T48" fmla="*/ 276 w 276"/>
              <a:gd name="T49" fmla="*/ 137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7"/>
                </a:moveTo>
                <a:lnTo>
                  <a:pt x="272" y="101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9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1"/>
                </a:lnTo>
                <a:lnTo>
                  <a:pt x="0" y="137"/>
                </a:lnTo>
                <a:lnTo>
                  <a:pt x="6" y="175"/>
                </a:lnTo>
                <a:lnTo>
                  <a:pt x="19" y="207"/>
                </a:lnTo>
                <a:lnTo>
                  <a:pt x="40" y="235"/>
                </a:lnTo>
                <a:lnTo>
                  <a:pt x="69" y="256"/>
                </a:lnTo>
                <a:lnTo>
                  <a:pt x="101" y="270"/>
                </a:lnTo>
                <a:lnTo>
                  <a:pt x="139" y="275"/>
                </a:lnTo>
                <a:lnTo>
                  <a:pt x="175" y="270"/>
                </a:lnTo>
                <a:lnTo>
                  <a:pt x="207" y="256"/>
                </a:lnTo>
                <a:lnTo>
                  <a:pt x="236" y="235"/>
                </a:lnTo>
                <a:lnTo>
                  <a:pt x="257" y="207"/>
                </a:lnTo>
                <a:lnTo>
                  <a:pt x="272" y="175"/>
                </a:lnTo>
                <a:lnTo>
                  <a:pt x="276" y="1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4" name="Freeform 65"/>
          <p:cNvSpPr>
            <a:spLocks/>
          </p:cNvSpPr>
          <p:nvPr/>
        </p:nvSpPr>
        <p:spPr bwMode="auto">
          <a:xfrm>
            <a:off x="2824163" y="4008438"/>
            <a:ext cx="33337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0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8 h 340"/>
              <a:gd name="T12" fmla="*/ 0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3 w 42"/>
              <a:gd name="T23" fmla="*/ 135 h 340"/>
              <a:gd name="T24" fmla="*/ 19 w 42"/>
              <a:gd name="T25" fmla="*/ 178 h 340"/>
              <a:gd name="T26" fmla="*/ 25 w 42"/>
              <a:gd name="T27" fmla="*/ 218 h 340"/>
              <a:gd name="T28" fmla="*/ 28 w 42"/>
              <a:gd name="T29" fmla="*/ 256 h 340"/>
              <a:gd name="T30" fmla="*/ 34 w 42"/>
              <a:gd name="T31" fmla="*/ 288 h 340"/>
              <a:gd name="T32" fmla="*/ 38 w 42"/>
              <a:gd name="T33" fmla="*/ 313 h 340"/>
              <a:gd name="T34" fmla="*/ 40 w 42"/>
              <a:gd name="T35" fmla="*/ 323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6 h 340"/>
              <a:gd name="T42" fmla="*/ 42 w 42"/>
              <a:gd name="T43" fmla="*/ 338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3" y="135"/>
                </a:lnTo>
                <a:lnTo>
                  <a:pt x="19" y="178"/>
                </a:lnTo>
                <a:lnTo>
                  <a:pt x="25" y="218"/>
                </a:lnTo>
                <a:lnTo>
                  <a:pt x="28" y="256"/>
                </a:lnTo>
                <a:lnTo>
                  <a:pt x="34" y="288"/>
                </a:lnTo>
                <a:lnTo>
                  <a:pt x="38" y="313"/>
                </a:lnTo>
                <a:lnTo>
                  <a:pt x="40" y="323"/>
                </a:lnTo>
                <a:lnTo>
                  <a:pt x="40" y="330"/>
                </a:lnTo>
                <a:lnTo>
                  <a:pt x="42" y="334"/>
                </a:lnTo>
                <a:lnTo>
                  <a:pt x="42" y="336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5" name="Freeform 66"/>
          <p:cNvSpPr>
            <a:spLocks/>
          </p:cNvSpPr>
          <p:nvPr/>
        </p:nvSpPr>
        <p:spPr bwMode="auto">
          <a:xfrm>
            <a:off x="2838450" y="4229100"/>
            <a:ext cx="23813" cy="49213"/>
          </a:xfrm>
          <a:custGeom>
            <a:avLst/>
            <a:gdLst>
              <a:gd name="T0" fmla="*/ 30 w 30"/>
              <a:gd name="T1" fmla="*/ 0 h 63"/>
              <a:gd name="T2" fmla="*/ 25 w 30"/>
              <a:gd name="T3" fmla="*/ 63 h 63"/>
              <a:gd name="T4" fmla="*/ 0 w 30"/>
              <a:gd name="T5" fmla="*/ 4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5" y="63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6" name="Freeform 67"/>
          <p:cNvSpPr>
            <a:spLocks noEditPoints="1"/>
          </p:cNvSpPr>
          <p:nvPr/>
        </p:nvSpPr>
        <p:spPr bwMode="auto">
          <a:xfrm>
            <a:off x="2790825" y="3881438"/>
            <a:ext cx="57150" cy="80962"/>
          </a:xfrm>
          <a:custGeom>
            <a:avLst/>
            <a:gdLst>
              <a:gd name="T0" fmla="*/ 46 w 72"/>
              <a:gd name="T1" fmla="*/ 62 h 102"/>
              <a:gd name="T2" fmla="*/ 40 w 72"/>
              <a:gd name="T3" fmla="*/ 66 h 102"/>
              <a:gd name="T4" fmla="*/ 36 w 72"/>
              <a:gd name="T5" fmla="*/ 68 h 102"/>
              <a:gd name="T6" fmla="*/ 31 w 72"/>
              <a:gd name="T7" fmla="*/ 70 h 102"/>
              <a:gd name="T8" fmla="*/ 27 w 72"/>
              <a:gd name="T9" fmla="*/ 70 h 102"/>
              <a:gd name="T10" fmla="*/ 17 w 72"/>
              <a:gd name="T11" fmla="*/ 70 h 102"/>
              <a:gd name="T12" fmla="*/ 12 w 72"/>
              <a:gd name="T13" fmla="*/ 66 h 102"/>
              <a:gd name="T14" fmla="*/ 6 w 72"/>
              <a:gd name="T15" fmla="*/ 60 h 102"/>
              <a:gd name="T16" fmla="*/ 2 w 72"/>
              <a:gd name="T17" fmla="*/ 53 h 102"/>
              <a:gd name="T18" fmla="*/ 0 w 72"/>
              <a:gd name="T19" fmla="*/ 47 h 102"/>
              <a:gd name="T20" fmla="*/ 0 w 72"/>
              <a:gd name="T21" fmla="*/ 38 h 102"/>
              <a:gd name="T22" fmla="*/ 0 w 72"/>
              <a:gd name="T23" fmla="*/ 28 h 102"/>
              <a:gd name="T24" fmla="*/ 4 w 72"/>
              <a:gd name="T25" fmla="*/ 19 h 102"/>
              <a:gd name="T26" fmla="*/ 8 w 72"/>
              <a:gd name="T27" fmla="*/ 13 h 102"/>
              <a:gd name="T28" fmla="*/ 12 w 72"/>
              <a:gd name="T29" fmla="*/ 9 h 102"/>
              <a:gd name="T30" fmla="*/ 17 w 72"/>
              <a:gd name="T31" fmla="*/ 5 h 102"/>
              <a:gd name="T32" fmla="*/ 25 w 72"/>
              <a:gd name="T33" fmla="*/ 1 h 102"/>
              <a:gd name="T34" fmla="*/ 33 w 72"/>
              <a:gd name="T35" fmla="*/ 0 h 102"/>
              <a:gd name="T36" fmla="*/ 38 w 72"/>
              <a:gd name="T37" fmla="*/ 1 h 102"/>
              <a:gd name="T38" fmla="*/ 44 w 72"/>
              <a:gd name="T39" fmla="*/ 1 h 102"/>
              <a:gd name="T40" fmla="*/ 48 w 72"/>
              <a:gd name="T41" fmla="*/ 3 h 102"/>
              <a:gd name="T42" fmla="*/ 52 w 72"/>
              <a:gd name="T43" fmla="*/ 7 h 102"/>
              <a:gd name="T44" fmla="*/ 63 w 72"/>
              <a:gd name="T45" fmla="*/ 0 h 102"/>
              <a:gd name="T46" fmla="*/ 65 w 72"/>
              <a:gd name="T47" fmla="*/ 0 h 102"/>
              <a:gd name="T48" fmla="*/ 65 w 72"/>
              <a:gd name="T49" fmla="*/ 87 h 102"/>
              <a:gd name="T50" fmla="*/ 65 w 72"/>
              <a:gd name="T51" fmla="*/ 93 h 102"/>
              <a:gd name="T52" fmla="*/ 67 w 72"/>
              <a:gd name="T53" fmla="*/ 96 h 102"/>
              <a:gd name="T54" fmla="*/ 69 w 72"/>
              <a:gd name="T55" fmla="*/ 98 h 102"/>
              <a:gd name="T56" fmla="*/ 72 w 72"/>
              <a:gd name="T57" fmla="*/ 98 h 102"/>
              <a:gd name="T58" fmla="*/ 72 w 72"/>
              <a:gd name="T59" fmla="*/ 102 h 102"/>
              <a:gd name="T60" fmla="*/ 36 w 72"/>
              <a:gd name="T61" fmla="*/ 102 h 102"/>
              <a:gd name="T62" fmla="*/ 36 w 72"/>
              <a:gd name="T63" fmla="*/ 98 h 102"/>
              <a:gd name="T64" fmla="*/ 40 w 72"/>
              <a:gd name="T65" fmla="*/ 98 h 102"/>
              <a:gd name="T66" fmla="*/ 42 w 72"/>
              <a:gd name="T67" fmla="*/ 98 h 102"/>
              <a:gd name="T68" fmla="*/ 44 w 72"/>
              <a:gd name="T69" fmla="*/ 96 h 102"/>
              <a:gd name="T70" fmla="*/ 44 w 72"/>
              <a:gd name="T71" fmla="*/ 96 h 102"/>
              <a:gd name="T72" fmla="*/ 44 w 72"/>
              <a:gd name="T73" fmla="*/ 93 h 102"/>
              <a:gd name="T74" fmla="*/ 46 w 72"/>
              <a:gd name="T75" fmla="*/ 89 h 102"/>
              <a:gd name="T76" fmla="*/ 46 w 72"/>
              <a:gd name="T77" fmla="*/ 62 h 102"/>
              <a:gd name="T78" fmla="*/ 46 w 72"/>
              <a:gd name="T79" fmla="*/ 55 h 102"/>
              <a:gd name="T80" fmla="*/ 46 w 72"/>
              <a:gd name="T81" fmla="*/ 28 h 102"/>
              <a:gd name="T82" fmla="*/ 44 w 72"/>
              <a:gd name="T83" fmla="*/ 20 h 102"/>
              <a:gd name="T84" fmla="*/ 44 w 72"/>
              <a:gd name="T85" fmla="*/ 17 h 102"/>
              <a:gd name="T86" fmla="*/ 44 w 72"/>
              <a:gd name="T87" fmla="*/ 13 h 102"/>
              <a:gd name="T88" fmla="*/ 42 w 72"/>
              <a:gd name="T89" fmla="*/ 9 h 102"/>
              <a:gd name="T90" fmla="*/ 38 w 72"/>
              <a:gd name="T91" fmla="*/ 7 h 102"/>
              <a:gd name="T92" fmla="*/ 36 w 72"/>
              <a:gd name="T93" fmla="*/ 5 h 102"/>
              <a:gd name="T94" fmla="*/ 34 w 72"/>
              <a:gd name="T95" fmla="*/ 5 h 102"/>
              <a:gd name="T96" fmla="*/ 29 w 72"/>
              <a:gd name="T97" fmla="*/ 5 h 102"/>
              <a:gd name="T98" fmla="*/ 25 w 72"/>
              <a:gd name="T99" fmla="*/ 9 h 102"/>
              <a:gd name="T100" fmla="*/ 23 w 72"/>
              <a:gd name="T101" fmla="*/ 15 h 102"/>
              <a:gd name="T102" fmla="*/ 21 w 72"/>
              <a:gd name="T103" fmla="*/ 20 h 102"/>
              <a:gd name="T104" fmla="*/ 21 w 72"/>
              <a:gd name="T105" fmla="*/ 28 h 102"/>
              <a:gd name="T106" fmla="*/ 19 w 72"/>
              <a:gd name="T107" fmla="*/ 38 h 102"/>
              <a:gd name="T108" fmla="*/ 21 w 72"/>
              <a:gd name="T109" fmla="*/ 47 h 102"/>
              <a:gd name="T110" fmla="*/ 21 w 72"/>
              <a:gd name="T111" fmla="*/ 53 h 102"/>
              <a:gd name="T112" fmla="*/ 25 w 72"/>
              <a:gd name="T113" fmla="*/ 58 h 102"/>
              <a:gd name="T114" fmla="*/ 27 w 72"/>
              <a:gd name="T115" fmla="*/ 62 h 102"/>
              <a:gd name="T116" fmla="*/ 33 w 72"/>
              <a:gd name="T117" fmla="*/ 62 h 102"/>
              <a:gd name="T118" fmla="*/ 34 w 72"/>
              <a:gd name="T119" fmla="*/ 62 h 102"/>
              <a:gd name="T120" fmla="*/ 38 w 72"/>
              <a:gd name="T121" fmla="*/ 60 h 102"/>
              <a:gd name="T122" fmla="*/ 42 w 72"/>
              <a:gd name="T123" fmla="*/ 58 h 102"/>
              <a:gd name="T124" fmla="*/ 46 w 72"/>
              <a:gd name="T125" fmla="*/ 55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2"/>
              <a:gd name="T191" fmla="*/ 72 w 72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2">
                <a:moveTo>
                  <a:pt x="46" y="62"/>
                </a:moveTo>
                <a:lnTo>
                  <a:pt x="40" y="66"/>
                </a:lnTo>
                <a:lnTo>
                  <a:pt x="36" y="68"/>
                </a:lnTo>
                <a:lnTo>
                  <a:pt x="31" y="70"/>
                </a:lnTo>
                <a:lnTo>
                  <a:pt x="27" y="70"/>
                </a:lnTo>
                <a:lnTo>
                  <a:pt x="17" y="70"/>
                </a:lnTo>
                <a:lnTo>
                  <a:pt x="12" y="66"/>
                </a:lnTo>
                <a:lnTo>
                  <a:pt x="6" y="60"/>
                </a:lnTo>
                <a:lnTo>
                  <a:pt x="2" y="53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9"/>
                </a:lnTo>
                <a:lnTo>
                  <a:pt x="17" y="5"/>
                </a:lnTo>
                <a:lnTo>
                  <a:pt x="25" y="1"/>
                </a:lnTo>
                <a:lnTo>
                  <a:pt x="33" y="0"/>
                </a:lnTo>
                <a:lnTo>
                  <a:pt x="38" y="1"/>
                </a:lnTo>
                <a:lnTo>
                  <a:pt x="44" y="1"/>
                </a:lnTo>
                <a:lnTo>
                  <a:pt x="48" y="3"/>
                </a:lnTo>
                <a:lnTo>
                  <a:pt x="52" y="7"/>
                </a:lnTo>
                <a:lnTo>
                  <a:pt x="63" y="0"/>
                </a:lnTo>
                <a:lnTo>
                  <a:pt x="65" y="0"/>
                </a:lnTo>
                <a:lnTo>
                  <a:pt x="65" y="87"/>
                </a:lnTo>
                <a:lnTo>
                  <a:pt x="65" y="93"/>
                </a:lnTo>
                <a:lnTo>
                  <a:pt x="67" y="96"/>
                </a:lnTo>
                <a:lnTo>
                  <a:pt x="69" y="98"/>
                </a:lnTo>
                <a:lnTo>
                  <a:pt x="72" y="98"/>
                </a:lnTo>
                <a:lnTo>
                  <a:pt x="72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2" y="98"/>
                </a:lnTo>
                <a:lnTo>
                  <a:pt x="44" y="96"/>
                </a:lnTo>
                <a:lnTo>
                  <a:pt x="44" y="93"/>
                </a:lnTo>
                <a:lnTo>
                  <a:pt x="46" y="89"/>
                </a:lnTo>
                <a:lnTo>
                  <a:pt x="46" y="62"/>
                </a:lnTo>
                <a:close/>
                <a:moveTo>
                  <a:pt x="46" y="55"/>
                </a:moveTo>
                <a:lnTo>
                  <a:pt x="46" y="28"/>
                </a:lnTo>
                <a:lnTo>
                  <a:pt x="44" y="20"/>
                </a:lnTo>
                <a:lnTo>
                  <a:pt x="44" y="17"/>
                </a:lnTo>
                <a:lnTo>
                  <a:pt x="44" y="13"/>
                </a:lnTo>
                <a:lnTo>
                  <a:pt x="42" y="9"/>
                </a:lnTo>
                <a:lnTo>
                  <a:pt x="38" y="7"/>
                </a:lnTo>
                <a:lnTo>
                  <a:pt x="36" y="5"/>
                </a:lnTo>
                <a:lnTo>
                  <a:pt x="34" y="5"/>
                </a:lnTo>
                <a:lnTo>
                  <a:pt x="29" y="5"/>
                </a:lnTo>
                <a:lnTo>
                  <a:pt x="25" y="9"/>
                </a:lnTo>
                <a:lnTo>
                  <a:pt x="23" y="15"/>
                </a:lnTo>
                <a:lnTo>
                  <a:pt x="21" y="20"/>
                </a:lnTo>
                <a:lnTo>
                  <a:pt x="21" y="28"/>
                </a:lnTo>
                <a:lnTo>
                  <a:pt x="19" y="38"/>
                </a:lnTo>
                <a:lnTo>
                  <a:pt x="21" y="47"/>
                </a:lnTo>
                <a:lnTo>
                  <a:pt x="21" y="53"/>
                </a:lnTo>
                <a:lnTo>
                  <a:pt x="25" y="58"/>
                </a:lnTo>
                <a:lnTo>
                  <a:pt x="27" y="62"/>
                </a:lnTo>
                <a:lnTo>
                  <a:pt x="33" y="62"/>
                </a:lnTo>
                <a:lnTo>
                  <a:pt x="34" y="62"/>
                </a:lnTo>
                <a:lnTo>
                  <a:pt x="38" y="60"/>
                </a:lnTo>
                <a:lnTo>
                  <a:pt x="42" y="58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7" name="Freeform 68"/>
          <p:cNvSpPr>
            <a:spLocks/>
          </p:cNvSpPr>
          <p:nvPr/>
        </p:nvSpPr>
        <p:spPr bwMode="auto">
          <a:xfrm>
            <a:off x="2847975" y="3930650"/>
            <a:ext cx="41275" cy="65088"/>
          </a:xfrm>
          <a:custGeom>
            <a:avLst/>
            <a:gdLst>
              <a:gd name="T0" fmla="*/ 14 w 52"/>
              <a:gd name="T1" fmla="*/ 38 h 82"/>
              <a:gd name="T2" fmla="*/ 25 w 52"/>
              <a:gd name="T3" fmla="*/ 34 h 82"/>
              <a:gd name="T4" fmla="*/ 29 w 52"/>
              <a:gd name="T5" fmla="*/ 29 h 82"/>
              <a:gd name="T6" fmla="*/ 31 w 52"/>
              <a:gd name="T7" fmla="*/ 21 h 82"/>
              <a:gd name="T8" fmla="*/ 27 w 52"/>
              <a:gd name="T9" fmla="*/ 13 h 82"/>
              <a:gd name="T10" fmla="*/ 17 w 52"/>
              <a:gd name="T11" fmla="*/ 10 h 82"/>
              <a:gd name="T12" fmla="*/ 8 w 52"/>
              <a:gd name="T13" fmla="*/ 13 h 82"/>
              <a:gd name="T14" fmla="*/ 2 w 52"/>
              <a:gd name="T15" fmla="*/ 17 h 82"/>
              <a:gd name="T16" fmla="*/ 14 w 52"/>
              <a:gd name="T17" fmla="*/ 4 h 82"/>
              <a:gd name="T18" fmla="*/ 29 w 52"/>
              <a:gd name="T19" fmla="*/ 0 h 82"/>
              <a:gd name="T20" fmla="*/ 38 w 52"/>
              <a:gd name="T21" fmla="*/ 2 h 82"/>
              <a:gd name="T22" fmla="*/ 46 w 52"/>
              <a:gd name="T23" fmla="*/ 10 h 82"/>
              <a:gd name="T24" fmla="*/ 48 w 52"/>
              <a:gd name="T25" fmla="*/ 19 h 82"/>
              <a:gd name="T26" fmla="*/ 40 w 52"/>
              <a:gd name="T27" fmla="*/ 27 h 82"/>
              <a:gd name="T28" fmla="*/ 42 w 52"/>
              <a:gd name="T29" fmla="*/ 34 h 82"/>
              <a:gd name="T30" fmla="*/ 52 w 52"/>
              <a:gd name="T31" fmla="*/ 44 h 82"/>
              <a:gd name="T32" fmla="*/ 52 w 52"/>
              <a:gd name="T33" fmla="*/ 59 h 82"/>
              <a:gd name="T34" fmla="*/ 42 w 52"/>
              <a:gd name="T35" fmla="*/ 74 h 82"/>
              <a:gd name="T36" fmla="*/ 27 w 52"/>
              <a:gd name="T37" fmla="*/ 82 h 82"/>
              <a:gd name="T38" fmla="*/ 12 w 52"/>
              <a:gd name="T39" fmla="*/ 82 h 82"/>
              <a:gd name="T40" fmla="*/ 2 w 52"/>
              <a:gd name="T41" fmla="*/ 78 h 82"/>
              <a:gd name="T42" fmla="*/ 0 w 52"/>
              <a:gd name="T43" fmla="*/ 72 h 82"/>
              <a:gd name="T44" fmla="*/ 2 w 52"/>
              <a:gd name="T45" fmla="*/ 67 h 82"/>
              <a:gd name="T46" fmla="*/ 6 w 52"/>
              <a:gd name="T47" fmla="*/ 65 h 82"/>
              <a:gd name="T48" fmla="*/ 10 w 52"/>
              <a:gd name="T49" fmla="*/ 65 h 82"/>
              <a:gd name="T50" fmla="*/ 14 w 52"/>
              <a:gd name="T51" fmla="*/ 67 h 82"/>
              <a:gd name="T52" fmla="*/ 21 w 52"/>
              <a:gd name="T53" fmla="*/ 72 h 82"/>
              <a:gd name="T54" fmla="*/ 31 w 52"/>
              <a:gd name="T55" fmla="*/ 72 h 82"/>
              <a:gd name="T56" fmla="*/ 38 w 52"/>
              <a:gd name="T57" fmla="*/ 67 h 82"/>
              <a:gd name="T58" fmla="*/ 36 w 52"/>
              <a:gd name="T59" fmla="*/ 55 h 82"/>
              <a:gd name="T60" fmla="*/ 27 w 52"/>
              <a:gd name="T61" fmla="*/ 44 h 82"/>
              <a:gd name="T62" fmla="*/ 14 w 52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82"/>
              <a:gd name="T98" fmla="*/ 52 w 52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82">
                <a:moveTo>
                  <a:pt x="14" y="38"/>
                </a:moveTo>
                <a:lnTo>
                  <a:pt x="14" y="38"/>
                </a:lnTo>
                <a:lnTo>
                  <a:pt x="21" y="36"/>
                </a:lnTo>
                <a:lnTo>
                  <a:pt x="25" y="34"/>
                </a:lnTo>
                <a:lnTo>
                  <a:pt x="27" y="32"/>
                </a:lnTo>
                <a:lnTo>
                  <a:pt x="29" y="29"/>
                </a:lnTo>
                <a:lnTo>
                  <a:pt x="31" y="25"/>
                </a:lnTo>
                <a:lnTo>
                  <a:pt x="31" y="21"/>
                </a:lnTo>
                <a:lnTo>
                  <a:pt x="29" y="17"/>
                </a:lnTo>
                <a:lnTo>
                  <a:pt x="27" y="13"/>
                </a:lnTo>
                <a:lnTo>
                  <a:pt x="23" y="10"/>
                </a:lnTo>
                <a:lnTo>
                  <a:pt x="17" y="10"/>
                </a:lnTo>
                <a:lnTo>
                  <a:pt x="12" y="10"/>
                </a:lnTo>
                <a:lnTo>
                  <a:pt x="8" y="13"/>
                </a:lnTo>
                <a:lnTo>
                  <a:pt x="4" y="17"/>
                </a:lnTo>
                <a:lnTo>
                  <a:pt x="2" y="17"/>
                </a:lnTo>
                <a:lnTo>
                  <a:pt x="8" y="10"/>
                </a:lnTo>
                <a:lnTo>
                  <a:pt x="14" y="4"/>
                </a:lnTo>
                <a:lnTo>
                  <a:pt x="21" y="2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6"/>
                </a:lnTo>
                <a:lnTo>
                  <a:pt x="46" y="10"/>
                </a:lnTo>
                <a:lnTo>
                  <a:pt x="48" y="15"/>
                </a:lnTo>
                <a:lnTo>
                  <a:pt x="48" y="19"/>
                </a:lnTo>
                <a:lnTo>
                  <a:pt x="46" y="23"/>
                </a:lnTo>
                <a:lnTo>
                  <a:pt x="40" y="27"/>
                </a:lnTo>
                <a:lnTo>
                  <a:pt x="35" y="31"/>
                </a:lnTo>
                <a:lnTo>
                  <a:pt x="42" y="34"/>
                </a:lnTo>
                <a:lnTo>
                  <a:pt x="48" y="38"/>
                </a:lnTo>
                <a:lnTo>
                  <a:pt x="52" y="44"/>
                </a:lnTo>
                <a:lnTo>
                  <a:pt x="52" y="51"/>
                </a:lnTo>
                <a:lnTo>
                  <a:pt x="52" y="59"/>
                </a:lnTo>
                <a:lnTo>
                  <a:pt x="48" y="67"/>
                </a:lnTo>
                <a:lnTo>
                  <a:pt x="42" y="74"/>
                </a:lnTo>
                <a:lnTo>
                  <a:pt x="36" y="78"/>
                </a:lnTo>
                <a:lnTo>
                  <a:pt x="27" y="82"/>
                </a:lnTo>
                <a:lnTo>
                  <a:pt x="17" y="82"/>
                </a:lnTo>
                <a:lnTo>
                  <a:pt x="12" y="82"/>
                </a:lnTo>
                <a:lnTo>
                  <a:pt x="6" y="82"/>
                </a:lnTo>
                <a:lnTo>
                  <a:pt x="2" y="78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2" y="67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0" y="65"/>
                </a:lnTo>
                <a:lnTo>
                  <a:pt x="12" y="65"/>
                </a:lnTo>
                <a:lnTo>
                  <a:pt x="14" y="67"/>
                </a:lnTo>
                <a:lnTo>
                  <a:pt x="17" y="70"/>
                </a:lnTo>
                <a:lnTo>
                  <a:pt x="21" y="72"/>
                </a:lnTo>
                <a:lnTo>
                  <a:pt x="27" y="74"/>
                </a:lnTo>
                <a:lnTo>
                  <a:pt x="31" y="72"/>
                </a:lnTo>
                <a:lnTo>
                  <a:pt x="35" y="70"/>
                </a:lnTo>
                <a:lnTo>
                  <a:pt x="38" y="67"/>
                </a:lnTo>
                <a:lnTo>
                  <a:pt x="38" y="63"/>
                </a:lnTo>
                <a:lnTo>
                  <a:pt x="36" y="55"/>
                </a:lnTo>
                <a:lnTo>
                  <a:pt x="33" y="48"/>
                </a:lnTo>
                <a:lnTo>
                  <a:pt x="27" y="44"/>
                </a:lnTo>
                <a:lnTo>
                  <a:pt x="21" y="42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8" name="Line 69"/>
          <p:cNvSpPr>
            <a:spLocks noChangeShapeType="1"/>
          </p:cNvSpPr>
          <p:nvPr/>
        </p:nvSpPr>
        <p:spPr bwMode="auto">
          <a:xfrm flipH="1" flipV="1">
            <a:off x="2659063" y="3889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89" name="Freeform 70"/>
          <p:cNvSpPr>
            <a:spLocks/>
          </p:cNvSpPr>
          <p:nvPr/>
        </p:nvSpPr>
        <p:spPr bwMode="auto">
          <a:xfrm>
            <a:off x="2647950" y="3863975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0" name="Line 71"/>
          <p:cNvSpPr>
            <a:spLocks noChangeShapeType="1"/>
          </p:cNvSpPr>
          <p:nvPr/>
        </p:nvSpPr>
        <p:spPr bwMode="auto">
          <a:xfrm flipH="1" flipV="1">
            <a:off x="2630488" y="3841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1" name="Freeform 72"/>
          <p:cNvSpPr>
            <a:spLocks/>
          </p:cNvSpPr>
          <p:nvPr/>
        </p:nvSpPr>
        <p:spPr bwMode="auto">
          <a:xfrm>
            <a:off x="2589213" y="3817938"/>
            <a:ext cx="41275" cy="23812"/>
          </a:xfrm>
          <a:custGeom>
            <a:avLst/>
            <a:gdLst>
              <a:gd name="T0" fmla="*/ 53 w 53"/>
              <a:gd name="T1" fmla="*/ 30 h 30"/>
              <a:gd name="T2" fmla="*/ 24 w 53"/>
              <a:gd name="T3" fmla="*/ 9 h 30"/>
              <a:gd name="T4" fmla="*/ 0 w 53"/>
              <a:gd name="T5" fmla="*/ 0 h 30"/>
              <a:gd name="T6" fmla="*/ 0 60000 65536"/>
              <a:gd name="T7" fmla="*/ 0 60000 65536"/>
              <a:gd name="T8" fmla="*/ 0 60000 65536"/>
              <a:gd name="T9" fmla="*/ 0 w 53"/>
              <a:gd name="T10" fmla="*/ 0 h 30"/>
              <a:gd name="T11" fmla="*/ 53 w 5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0">
                <a:moveTo>
                  <a:pt x="53" y="30"/>
                </a:moveTo>
                <a:lnTo>
                  <a:pt x="24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2" name="Line 73"/>
          <p:cNvSpPr>
            <a:spLocks noChangeShapeType="1"/>
          </p:cNvSpPr>
          <p:nvPr/>
        </p:nvSpPr>
        <p:spPr bwMode="auto">
          <a:xfrm flipH="1" flipV="1">
            <a:off x="2552700" y="3810000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3" name="Freeform 74"/>
          <p:cNvSpPr>
            <a:spLocks/>
          </p:cNvSpPr>
          <p:nvPr/>
        </p:nvSpPr>
        <p:spPr bwMode="auto">
          <a:xfrm>
            <a:off x="2514600" y="3810000"/>
            <a:ext cx="38100" cy="9525"/>
          </a:xfrm>
          <a:custGeom>
            <a:avLst/>
            <a:gdLst>
              <a:gd name="T0" fmla="*/ 47 w 47"/>
              <a:gd name="T1" fmla="*/ 0 h 12"/>
              <a:gd name="T2" fmla="*/ 11 w 47"/>
              <a:gd name="T3" fmla="*/ 6 h 12"/>
              <a:gd name="T4" fmla="*/ 0 w 47"/>
              <a:gd name="T5" fmla="*/ 12 h 12"/>
              <a:gd name="T6" fmla="*/ 0 60000 65536"/>
              <a:gd name="T7" fmla="*/ 0 60000 65536"/>
              <a:gd name="T8" fmla="*/ 0 60000 65536"/>
              <a:gd name="T9" fmla="*/ 0 w 47"/>
              <a:gd name="T10" fmla="*/ 0 h 12"/>
              <a:gd name="T11" fmla="*/ 47 w 4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2">
                <a:moveTo>
                  <a:pt x="47" y="0"/>
                </a:moveTo>
                <a:lnTo>
                  <a:pt x="11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4" name="Line 75"/>
          <p:cNvSpPr>
            <a:spLocks noChangeShapeType="1"/>
          </p:cNvSpPr>
          <p:nvPr/>
        </p:nvSpPr>
        <p:spPr bwMode="auto">
          <a:xfrm flipH="1">
            <a:off x="2476500" y="3827463"/>
            <a:ext cx="206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5" name="Freeform 76"/>
          <p:cNvSpPr>
            <a:spLocks/>
          </p:cNvSpPr>
          <p:nvPr/>
        </p:nvSpPr>
        <p:spPr bwMode="auto">
          <a:xfrm>
            <a:off x="2457450" y="3841750"/>
            <a:ext cx="19050" cy="25400"/>
          </a:xfrm>
          <a:custGeom>
            <a:avLst/>
            <a:gdLst>
              <a:gd name="T0" fmla="*/ 22 w 22"/>
              <a:gd name="T1" fmla="*/ 0 h 32"/>
              <a:gd name="T2" fmla="*/ 1 w 22"/>
              <a:gd name="T3" fmla="*/ 29 h 32"/>
              <a:gd name="T4" fmla="*/ 0 w 22"/>
              <a:gd name="T5" fmla="*/ 32 h 32"/>
              <a:gd name="T6" fmla="*/ 0 60000 65536"/>
              <a:gd name="T7" fmla="*/ 0 60000 65536"/>
              <a:gd name="T8" fmla="*/ 0 60000 65536"/>
              <a:gd name="T9" fmla="*/ 0 w 22"/>
              <a:gd name="T10" fmla="*/ 0 h 32"/>
              <a:gd name="T11" fmla="*/ 22 w 22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2">
                <a:moveTo>
                  <a:pt x="22" y="0"/>
                </a:moveTo>
                <a:lnTo>
                  <a:pt x="1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6" name="Line 77"/>
          <p:cNvSpPr>
            <a:spLocks noChangeShapeType="1"/>
          </p:cNvSpPr>
          <p:nvPr/>
        </p:nvSpPr>
        <p:spPr bwMode="auto">
          <a:xfrm flipH="1">
            <a:off x="2449513" y="38862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7" name="Freeform 78"/>
          <p:cNvSpPr>
            <a:spLocks/>
          </p:cNvSpPr>
          <p:nvPr/>
        </p:nvSpPr>
        <p:spPr bwMode="auto">
          <a:xfrm>
            <a:off x="2444750" y="3889375"/>
            <a:ext cx="4763" cy="53975"/>
          </a:xfrm>
          <a:custGeom>
            <a:avLst/>
            <a:gdLst>
              <a:gd name="T0" fmla="*/ 6 w 6"/>
              <a:gd name="T1" fmla="*/ 0 h 66"/>
              <a:gd name="T2" fmla="*/ 0 w 6"/>
              <a:gd name="T3" fmla="*/ 38 h 66"/>
              <a:gd name="T4" fmla="*/ 4 w 6"/>
              <a:gd name="T5" fmla="*/ 66 h 66"/>
              <a:gd name="T6" fmla="*/ 0 60000 65536"/>
              <a:gd name="T7" fmla="*/ 0 60000 65536"/>
              <a:gd name="T8" fmla="*/ 0 60000 65536"/>
              <a:gd name="T9" fmla="*/ 0 w 6"/>
              <a:gd name="T10" fmla="*/ 0 h 66"/>
              <a:gd name="T11" fmla="*/ 6 w 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6">
                <a:moveTo>
                  <a:pt x="6" y="0"/>
                </a:moveTo>
                <a:lnTo>
                  <a:pt x="0" y="38"/>
                </a:lnTo>
                <a:lnTo>
                  <a:pt x="4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8" name="Line 79"/>
          <p:cNvSpPr>
            <a:spLocks noChangeShapeType="1"/>
          </p:cNvSpPr>
          <p:nvPr/>
        </p:nvSpPr>
        <p:spPr bwMode="auto">
          <a:xfrm>
            <a:off x="2452688" y="3960813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99" name="Freeform 80"/>
          <p:cNvSpPr>
            <a:spLocks/>
          </p:cNvSpPr>
          <p:nvPr/>
        </p:nvSpPr>
        <p:spPr bwMode="auto">
          <a:xfrm>
            <a:off x="2459038" y="3975100"/>
            <a:ext cx="28575" cy="31750"/>
          </a:xfrm>
          <a:custGeom>
            <a:avLst/>
            <a:gdLst>
              <a:gd name="T0" fmla="*/ 0 w 37"/>
              <a:gd name="T1" fmla="*/ 0 h 40"/>
              <a:gd name="T2" fmla="*/ 21 w 37"/>
              <a:gd name="T3" fmla="*/ 29 h 40"/>
              <a:gd name="T4" fmla="*/ 37 w 37"/>
              <a:gd name="T5" fmla="*/ 40 h 40"/>
              <a:gd name="T6" fmla="*/ 0 60000 65536"/>
              <a:gd name="T7" fmla="*/ 0 60000 65536"/>
              <a:gd name="T8" fmla="*/ 0 60000 65536"/>
              <a:gd name="T9" fmla="*/ 0 w 37"/>
              <a:gd name="T10" fmla="*/ 0 h 40"/>
              <a:gd name="T11" fmla="*/ 37 w 3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0">
                <a:moveTo>
                  <a:pt x="0" y="0"/>
                </a:moveTo>
                <a:lnTo>
                  <a:pt x="21" y="29"/>
                </a:lnTo>
                <a:lnTo>
                  <a:pt x="37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0" name="Line 81"/>
          <p:cNvSpPr>
            <a:spLocks noChangeShapeType="1"/>
          </p:cNvSpPr>
          <p:nvPr/>
        </p:nvSpPr>
        <p:spPr bwMode="auto">
          <a:xfrm>
            <a:off x="2503488" y="4016375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1" name="Freeform 82"/>
          <p:cNvSpPr>
            <a:spLocks/>
          </p:cNvSpPr>
          <p:nvPr/>
        </p:nvSpPr>
        <p:spPr bwMode="auto">
          <a:xfrm>
            <a:off x="2524125" y="4025900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2" name="Line 83"/>
          <p:cNvSpPr>
            <a:spLocks noChangeShapeType="1"/>
          </p:cNvSpPr>
          <p:nvPr/>
        </p:nvSpPr>
        <p:spPr bwMode="auto">
          <a:xfrm>
            <a:off x="2578100" y="4025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3" name="Freeform 84"/>
          <p:cNvSpPr>
            <a:spLocks/>
          </p:cNvSpPr>
          <p:nvPr/>
        </p:nvSpPr>
        <p:spPr bwMode="auto">
          <a:xfrm>
            <a:off x="2582863" y="3998913"/>
            <a:ext cx="46037" cy="26987"/>
          </a:xfrm>
          <a:custGeom>
            <a:avLst/>
            <a:gdLst>
              <a:gd name="T0" fmla="*/ 0 w 57"/>
              <a:gd name="T1" fmla="*/ 34 h 34"/>
              <a:gd name="T2" fmla="*/ 32 w 57"/>
              <a:gd name="T3" fmla="*/ 19 h 34"/>
              <a:gd name="T4" fmla="*/ 57 w 57"/>
              <a:gd name="T5" fmla="*/ 0 h 34"/>
              <a:gd name="T6" fmla="*/ 0 60000 65536"/>
              <a:gd name="T7" fmla="*/ 0 60000 65536"/>
              <a:gd name="T8" fmla="*/ 0 60000 65536"/>
              <a:gd name="T9" fmla="*/ 0 w 57"/>
              <a:gd name="T10" fmla="*/ 0 h 34"/>
              <a:gd name="T11" fmla="*/ 57 w 57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4">
                <a:moveTo>
                  <a:pt x="0" y="34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4" name="Line 85"/>
          <p:cNvSpPr>
            <a:spLocks noChangeShapeType="1"/>
          </p:cNvSpPr>
          <p:nvPr/>
        </p:nvSpPr>
        <p:spPr bwMode="auto">
          <a:xfrm flipV="1">
            <a:off x="2640013" y="3975100"/>
            <a:ext cx="79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5" name="Freeform 86"/>
          <p:cNvSpPr>
            <a:spLocks/>
          </p:cNvSpPr>
          <p:nvPr/>
        </p:nvSpPr>
        <p:spPr bwMode="auto">
          <a:xfrm>
            <a:off x="2647950" y="3932238"/>
            <a:ext cx="12700" cy="42862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6" name="Line 87"/>
          <p:cNvSpPr>
            <a:spLocks noChangeShapeType="1"/>
          </p:cNvSpPr>
          <p:nvPr/>
        </p:nvSpPr>
        <p:spPr bwMode="auto">
          <a:xfrm>
            <a:off x="2535238" y="4017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7" name="Line 88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8" name="Line 89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09" name="Line 90"/>
          <p:cNvSpPr>
            <a:spLocks noChangeShapeType="1"/>
          </p:cNvSpPr>
          <p:nvPr/>
        </p:nvSpPr>
        <p:spPr bwMode="auto">
          <a:xfrm>
            <a:off x="2535238" y="4019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0" name="Line 91"/>
          <p:cNvSpPr>
            <a:spLocks noChangeShapeType="1"/>
          </p:cNvSpPr>
          <p:nvPr/>
        </p:nvSpPr>
        <p:spPr bwMode="auto">
          <a:xfrm>
            <a:off x="2536825" y="402113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1" name="Line 92"/>
          <p:cNvSpPr>
            <a:spLocks noChangeShapeType="1"/>
          </p:cNvSpPr>
          <p:nvPr/>
        </p:nvSpPr>
        <p:spPr bwMode="auto">
          <a:xfrm>
            <a:off x="2536825" y="4024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2" name="Line 93"/>
          <p:cNvSpPr>
            <a:spLocks noChangeShapeType="1"/>
          </p:cNvSpPr>
          <p:nvPr/>
        </p:nvSpPr>
        <p:spPr bwMode="auto">
          <a:xfrm>
            <a:off x="2536825" y="40290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3" name="Line 94"/>
          <p:cNvSpPr>
            <a:spLocks noChangeShapeType="1"/>
          </p:cNvSpPr>
          <p:nvPr/>
        </p:nvSpPr>
        <p:spPr bwMode="auto">
          <a:xfrm>
            <a:off x="2536825" y="4035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4" name="Freeform 95"/>
          <p:cNvSpPr>
            <a:spLocks/>
          </p:cNvSpPr>
          <p:nvPr/>
        </p:nvSpPr>
        <p:spPr bwMode="auto">
          <a:xfrm>
            <a:off x="2538413" y="4041775"/>
            <a:ext cx="3175" cy="34925"/>
          </a:xfrm>
          <a:custGeom>
            <a:avLst/>
            <a:gdLst>
              <a:gd name="T0" fmla="*/ 0 w 4"/>
              <a:gd name="T1" fmla="*/ 0 h 43"/>
              <a:gd name="T2" fmla="*/ 2 w 4"/>
              <a:gd name="T3" fmla="*/ 28 h 43"/>
              <a:gd name="T4" fmla="*/ 4 w 4"/>
              <a:gd name="T5" fmla="*/ 43 h 43"/>
              <a:gd name="T6" fmla="*/ 0 60000 65536"/>
              <a:gd name="T7" fmla="*/ 0 60000 65536"/>
              <a:gd name="T8" fmla="*/ 0 60000 65536"/>
              <a:gd name="T9" fmla="*/ 0 w 4"/>
              <a:gd name="T10" fmla="*/ 0 h 43"/>
              <a:gd name="T11" fmla="*/ 4 w 4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3">
                <a:moveTo>
                  <a:pt x="0" y="0"/>
                </a:moveTo>
                <a:lnTo>
                  <a:pt x="2" y="28"/>
                </a:lnTo>
                <a:lnTo>
                  <a:pt x="4" y="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5" name="Freeform 96"/>
          <p:cNvSpPr>
            <a:spLocks/>
          </p:cNvSpPr>
          <p:nvPr/>
        </p:nvSpPr>
        <p:spPr bwMode="auto">
          <a:xfrm>
            <a:off x="2543175" y="4095750"/>
            <a:ext cx="6350" cy="57150"/>
          </a:xfrm>
          <a:custGeom>
            <a:avLst/>
            <a:gdLst>
              <a:gd name="T0" fmla="*/ 0 w 7"/>
              <a:gd name="T1" fmla="*/ 0 h 72"/>
              <a:gd name="T2" fmla="*/ 4 w 7"/>
              <a:gd name="T3" fmla="*/ 40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4" y="40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6" name="Line 97"/>
          <p:cNvSpPr>
            <a:spLocks noChangeShapeType="1"/>
          </p:cNvSpPr>
          <p:nvPr/>
        </p:nvSpPr>
        <p:spPr bwMode="auto">
          <a:xfrm>
            <a:off x="2552700" y="4171950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7" name="Freeform 98"/>
          <p:cNvSpPr>
            <a:spLocks/>
          </p:cNvSpPr>
          <p:nvPr/>
        </p:nvSpPr>
        <p:spPr bwMode="auto">
          <a:xfrm>
            <a:off x="2554288" y="4192588"/>
            <a:ext cx="6350" cy="36512"/>
          </a:xfrm>
          <a:custGeom>
            <a:avLst/>
            <a:gdLst>
              <a:gd name="T0" fmla="*/ 0 w 8"/>
              <a:gd name="T1" fmla="*/ 0 h 45"/>
              <a:gd name="T2" fmla="*/ 6 w 8"/>
              <a:gd name="T3" fmla="*/ 37 h 45"/>
              <a:gd name="T4" fmla="*/ 8 w 8"/>
              <a:gd name="T5" fmla="*/ 45 h 45"/>
              <a:gd name="T6" fmla="*/ 0 60000 65536"/>
              <a:gd name="T7" fmla="*/ 0 60000 65536"/>
              <a:gd name="T8" fmla="*/ 0 60000 65536"/>
              <a:gd name="T9" fmla="*/ 0 w 8"/>
              <a:gd name="T10" fmla="*/ 0 h 45"/>
              <a:gd name="T11" fmla="*/ 8 w 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5">
                <a:moveTo>
                  <a:pt x="0" y="0"/>
                </a:moveTo>
                <a:lnTo>
                  <a:pt x="6" y="37"/>
                </a:lnTo>
                <a:lnTo>
                  <a:pt x="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8" name="Line 99"/>
          <p:cNvSpPr>
            <a:spLocks noChangeShapeType="1"/>
          </p:cNvSpPr>
          <p:nvPr/>
        </p:nvSpPr>
        <p:spPr bwMode="auto">
          <a:xfrm>
            <a:off x="2563813" y="42465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19" name="Line 100"/>
          <p:cNvSpPr>
            <a:spLocks noChangeShapeType="1"/>
          </p:cNvSpPr>
          <p:nvPr/>
        </p:nvSpPr>
        <p:spPr bwMode="auto">
          <a:xfrm>
            <a:off x="2563813" y="4246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0" name="Line 101"/>
          <p:cNvSpPr>
            <a:spLocks noChangeShapeType="1"/>
          </p:cNvSpPr>
          <p:nvPr/>
        </p:nvSpPr>
        <p:spPr bwMode="auto">
          <a:xfrm>
            <a:off x="2566988" y="426720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1" name="Line 102"/>
          <p:cNvSpPr>
            <a:spLocks noChangeShapeType="1"/>
          </p:cNvSpPr>
          <p:nvPr/>
        </p:nvSpPr>
        <p:spPr bwMode="auto">
          <a:xfrm>
            <a:off x="2566988" y="4275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2" name="Line 103"/>
          <p:cNvSpPr>
            <a:spLocks noChangeShapeType="1"/>
          </p:cNvSpPr>
          <p:nvPr/>
        </p:nvSpPr>
        <p:spPr bwMode="auto">
          <a:xfrm>
            <a:off x="2568575" y="42799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3" name="Line 104"/>
          <p:cNvSpPr>
            <a:spLocks noChangeShapeType="1"/>
          </p:cNvSpPr>
          <p:nvPr/>
        </p:nvSpPr>
        <p:spPr bwMode="auto">
          <a:xfrm>
            <a:off x="2568575" y="42830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4" name="Line 105"/>
          <p:cNvSpPr>
            <a:spLocks noChangeShapeType="1"/>
          </p:cNvSpPr>
          <p:nvPr/>
        </p:nvSpPr>
        <p:spPr bwMode="auto">
          <a:xfrm>
            <a:off x="2570163" y="4286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5" name="Line 106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6" name="Line 107"/>
          <p:cNvSpPr>
            <a:spLocks noChangeShapeType="1"/>
          </p:cNvSpPr>
          <p:nvPr/>
        </p:nvSpPr>
        <p:spPr bwMode="auto">
          <a:xfrm>
            <a:off x="2570163" y="4287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7" name="Freeform 108"/>
          <p:cNvSpPr>
            <a:spLocks/>
          </p:cNvSpPr>
          <p:nvPr/>
        </p:nvSpPr>
        <p:spPr bwMode="auto">
          <a:xfrm>
            <a:off x="2566988" y="4238625"/>
            <a:ext cx="6350" cy="49213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4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8" name="Line 109"/>
          <p:cNvSpPr>
            <a:spLocks noChangeShapeType="1"/>
          </p:cNvSpPr>
          <p:nvPr/>
        </p:nvSpPr>
        <p:spPr bwMode="auto">
          <a:xfrm flipH="1" flipV="1">
            <a:off x="2549525" y="42433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29" name="Freeform 110"/>
          <p:cNvSpPr>
            <a:spLocks noEditPoints="1"/>
          </p:cNvSpPr>
          <p:nvPr/>
        </p:nvSpPr>
        <p:spPr bwMode="auto">
          <a:xfrm>
            <a:off x="2501900" y="3883025"/>
            <a:ext cx="55563" cy="80963"/>
          </a:xfrm>
          <a:custGeom>
            <a:avLst/>
            <a:gdLst>
              <a:gd name="T0" fmla="*/ 60 w 70"/>
              <a:gd name="T1" fmla="*/ 86 h 103"/>
              <a:gd name="T2" fmla="*/ 60 w 70"/>
              <a:gd name="T3" fmla="*/ 95 h 103"/>
              <a:gd name="T4" fmla="*/ 62 w 70"/>
              <a:gd name="T5" fmla="*/ 99 h 103"/>
              <a:gd name="T6" fmla="*/ 70 w 70"/>
              <a:gd name="T7" fmla="*/ 101 h 103"/>
              <a:gd name="T8" fmla="*/ 38 w 70"/>
              <a:gd name="T9" fmla="*/ 103 h 103"/>
              <a:gd name="T10" fmla="*/ 40 w 70"/>
              <a:gd name="T11" fmla="*/ 101 h 103"/>
              <a:gd name="T12" fmla="*/ 45 w 70"/>
              <a:gd name="T13" fmla="*/ 99 h 103"/>
              <a:gd name="T14" fmla="*/ 47 w 70"/>
              <a:gd name="T15" fmla="*/ 95 h 103"/>
              <a:gd name="T16" fmla="*/ 47 w 70"/>
              <a:gd name="T17" fmla="*/ 86 h 103"/>
              <a:gd name="T18" fmla="*/ 41 w 70"/>
              <a:gd name="T19" fmla="*/ 63 h 103"/>
              <a:gd name="T20" fmla="*/ 30 w 70"/>
              <a:gd name="T21" fmla="*/ 71 h 103"/>
              <a:gd name="T22" fmla="*/ 19 w 70"/>
              <a:gd name="T23" fmla="*/ 71 h 103"/>
              <a:gd name="T24" fmla="*/ 7 w 70"/>
              <a:gd name="T25" fmla="*/ 63 h 103"/>
              <a:gd name="T26" fmla="*/ 2 w 70"/>
              <a:gd name="T27" fmla="*/ 48 h 103"/>
              <a:gd name="T28" fmla="*/ 2 w 70"/>
              <a:gd name="T29" fmla="*/ 29 h 103"/>
              <a:gd name="T30" fmla="*/ 11 w 70"/>
              <a:gd name="T31" fmla="*/ 12 h 103"/>
              <a:gd name="T32" fmla="*/ 26 w 70"/>
              <a:gd name="T33" fmla="*/ 2 h 103"/>
              <a:gd name="T34" fmla="*/ 40 w 70"/>
              <a:gd name="T35" fmla="*/ 0 h 103"/>
              <a:gd name="T36" fmla="*/ 45 w 70"/>
              <a:gd name="T37" fmla="*/ 2 h 103"/>
              <a:gd name="T38" fmla="*/ 53 w 70"/>
              <a:gd name="T39" fmla="*/ 2 h 103"/>
              <a:gd name="T40" fmla="*/ 60 w 70"/>
              <a:gd name="T41" fmla="*/ 0 h 103"/>
              <a:gd name="T42" fmla="*/ 47 w 70"/>
              <a:gd name="T43" fmla="*/ 21 h 103"/>
              <a:gd name="T44" fmla="*/ 45 w 70"/>
              <a:gd name="T45" fmla="*/ 12 h 103"/>
              <a:gd name="T46" fmla="*/ 41 w 70"/>
              <a:gd name="T47" fmla="*/ 8 h 103"/>
              <a:gd name="T48" fmla="*/ 32 w 70"/>
              <a:gd name="T49" fmla="*/ 6 h 103"/>
              <a:gd name="T50" fmla="*/ 22 w 70"/>
              <a:gd name="T51" fmla="*/ 8 h 103"/>
              <a:gd name="T52" fmla="*/ 15 w 70"/>
              <a:gd name="T53" fmla="*/ 18 h 103"/>
              <a:gd name="T54" fmla="*/ 13 w 70"/>
              <a:gd name="T55" fmla="*/ 33 h 103"/>
              <a:gd name="T56" fmla="*/ 15 w 70"/>
              <a:gd name="T57" fmla="*/ 48 h 103"/>
              <a:gd name="T58" fmla="*/ 22 w 70"/>
              <a:gd name="T59" fmla="*/ 57 h 103"/>
              <a:gd name="T60" fmla="*/ 34 w 70"/>
              <a:gd name="T61" fmla="*/ 59 h 103"/>
              <a:gd name="T62" fmla="*/ 41 w 70"/>
              <a:gd name="T63" fmla="*/ 57 h 103"/>
              <a:gd name="T64" fmla="*/ 47 w 70"/>
              <a:gd name="T65" fmla="*/ 52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3"/>
              <a:gd name="T101" fmla="*/ 70 w 7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3">
                <a:moveTo>
                  <a:pt x="60" y="0"/>
                </a:moveTo>
                <a:lnTo>
                  <a:pt x="60" y="86"/>
                </a:lnTo>
                <a:lnTo>
                  <a:pt x="60" y="93"/>
                </a:lnTo>
                <a:lnTo>
                  <a:pt x="60" y="95"/>
                </a:lnTo>
                <a:lnTo>
                  <a:pt x="62" y="97"/>
                </a:lnTo>
                <a:lnTo>
                  <a:pt x="62" y="99"/>
                </a:lnTo>
                <a:lnTo>
                  <a:pt x="66" y="101"/>
                </a:lnTo>
                <a:lnTo>
                  <a:pt x="70" y="101"/>
                </a:lnTo>
                <a:lnTo>
                  <a:pt x="70" y="103"/>
                </a:lnTo>
                <a:lnTo>
                  <a:pt x="38" y="103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99"/>
                </a:lnTo>
                <a:lnTo>
                  <a:pt x="45" y="97"/>
                </a:lnTo>
                <a:lnTo>
                  <a:pt x="47" y="95"/>
                </a:lnTo>
                <a:lnTo>
                  <a:pt x="47" y="92"/>
                </a:lnTo>
                <a:lnTo>
                  <a:pt x="47" y="86"/>
                </a:lnTo>
                <a:lnTo>
                  <a:pt x="47" y="57"/>
                </a:lnTo>
                <a:lnTo>
                  <a:pt x="41" y="63"/>
                </a:lnTo>
                <a:lnTo>
                  <a:pt x="36" y="69"/>
                </a:lnTo>
                <a:lnTo>
                  <a:pt x="30" y="71"/>
                </a:lnTo>
                <a:lnTo>
                  <a:pt x="26" y="71"/>
                </a:lnTo>
                <a:lnTo>
                  <a:pt x="19" y="71"/>
                </a:lnTo>
                <a:lnTo>
                  <a:pt x="13" y="67"/>
                </a:lnTo>
                <a:lnTo>
                  <a:pt x="7" y="63"/>
                </a:lnTo>
                <a:lnTo>
                  <a:pt x="3" y="56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5" y="19"/>
                </a:lnTo>
                <a:lnTo>
                  <a:pt x="11" y="12"/>
                </a:lnTo>
                <a:lnTo>
                  <a:pt x="19" y="6"/>
                </a:lnTo>
                <a:lnTo>
                  <a:pt x="26" y="2"/>
                </a:lnTo>
                <a:lnTo>
                  <a:pt x="36" y="0"/>
                </a:lnTo>
                <a:lnTo>
                  <a:pt x="40" y="0"/>
                </a:lnTo>
                <a:lnTo>
                  <a:pt x="43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0" y="0"/>
                </a:lnTo>
                <a:close/>
                <a:moveTo>
                  <a:pt x="47" y="52"/>
                </a:moveTo>
                <a:lnTo>
                  <a:pt x="47" y="21"/>
                </a:lnTo>
                <a:lnTo>
                  <a:pt x="47" y="16"/>
                </a:lnTo>
                <a:lnTo>
                  <a:pt x="45" y="12"/>
                </a:lnTo>
                <a:lnTo>
                  <a:pt x="43" y="10"/>
                </a:lnTo>
                <a:lnTo>
                  <a:pt x="41" y="8"/>
                </a:lnTo>
                <a:lnTo>
                  <a:pt x="38" y="6"/>
                </a:lnTo>
                <a:lnTo>
                  <a:pt x="32" y="6"/>
                </a:lnTo>
                <a:lnTo>
                  <a:pt x="28" y="6"/>
                </a:lnTo>
                <a:lnTo>
                  <a:pt x="22" y="8"/>
                </a:lnTo>
                <a:lnTo>
                  <a:pt x="19" y="12"/>
                </a:lnTo>
                <a:lnTo>
                  <a:pt x="15" y="18"/>
                </a:lnTo>
                <a:lnTo>
                  <a:pt x="13" y="25"/>
                </a:lnTo>
                <a:lnTo>
                  <a:pt x="13" y="33"/>
                </a:lnTo>
                <a:lnTo>
                  <a:pt x="13" y="40"/>
                </a:lnTo>
                <a:lnTo>
                  <a:pt x="15" y="48"/>
                </a:lnTo>
                <a:lnTo>
                  <a:pt x="19" y="54"/>
                </a:lnTo>
                <a:lnTo>
                  <a:pt x="22" y="57"/>
                </a:lnTo>
                <a:lnTo>
                  <a:pt x="28" y="59"/>
                </a:lnTo>
                <a:lnTo>
                  <a:pt x="34" y="59"/>
                </a:lnTo>
                <a:lnTo>
                  <a:pt x="38" y="59"/>
                </a:lnTo>
                <a:lnTo>
                  <a:pt x="41" y="57"/>
                </a:lnTo>
                <a:lnTo>
                  <a:pt x="45" y="56"/>
                </a:lnTo>
                <a:lnTo>
                  <a:pt x="4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0" name="Freeform 111"/>
          <p:cNvSpPr>
            <a:spLocks/>
          </p:cNvSpPr>
          <p:nvPr/>
        </p:nvSpPr>
        <p:spPr bwMode="auto">
          <a:xfrm>
            <a:off x="2560638" y="3933825"/>
            <a:ext cx="41275" cy="65088"/>
          </a:xfrm>
          <a:custGeom>
            <a:avLst/>
            <a:gdLst>
              <a:gd name="T0" fmla="*/ 53 w 53"/>
              <a:gd name="T1" fmla="*/ 66 h 82"/>
              <a:gd name="T2" fmla="*/ 47 w 53"/>
              <a:gd name="T3" fmla="*/ 82 h 82"/>
              <a:gd name="T4" fmla="*/ 0 w 53"/>
              <a:gd name="T5" fmla="*/ 82 h 82"/>
              <a:gd name="T6" fmla="*/ 0 w 53"/>
              <a:gd name="T7" fmla="*/ 80 h 82"/>
              <a:gd name="T8" fmla="*/ 17 w 53"/>
              <a:gd name="T9" fmla="*/ 63 h 82"/>
              <a:gd name="T10" fmla="*/ 28 w 53"/>
              <a:gd name="T11" fmla="*/ 47 h 82"/>
              <a:gd name="T12" fmla="*/ 34 w 53"/>
              <a:gd name="T13" fmla="*/ 40 h 82"/>
              <a:gd name="T14" fmla="*/ 36 w 53"/>
              <a:gd name="T15" fmla="*/ 32 h 82"/>
              <a:gd name="T16" fmla="*/ 38 w 53"/>
              <a:gd name="T17" fmla="*/ 27 h 82"/>
              <a:gd name="T18" fmla="*/ 36 w 53"/>
              <a:gd name="T19" fmla="*/ 19 h 82"/>
              <a:gd name="T20" fmla="*/ 32 w 53"/>
              <a:gd name="T21" fmla="*/ 13 h 82"/>
              <a:gd name="T22" fmla="*/ 26 w 53"/>
              <a:gd name="T23" fmla="*/ 9 h 82"/>
              <a:gd name="T24" fmla="*/ 21 w 53"/>
              <a:gd name="T25" fmla="*/ 9 h 82"/>
              <a:gd name="T26" fmla="*/ 15 w 53"/>
              <a:gd name="T27" fmla="*/ 9 h 82"/>
              <a:gd name="T28" fmla="*/ 11 w 53"/>
              <a:gd name="T29" fmla="*/ 11 h 82"/>
              <a:gd name="T30" fmla="*/ 5 w 53"/>
              <a:gd name="T31" fmla="*/ 17 h 82"/>
              <a:gd name="T32" fmla="*/ 3 w 53"/>
              <a:gd name="T33" fmla="*/ 23 h 82"/>
              <a:gd name="T34" fmla="*/ 2 w 53"/>
              <a:gd name="T35" fmla="*/ 23 h 82"/>
              <a:gd name="T36" fmla="*/ 2 w 53"/>
              <a:gd name="T37" fmla="*/ 15 h 82"/>
              <a:gd name="T38" fmla="*/ 5 w 53"/>
              <a:gd name="T39" fmla="*/ 9 h 82"/>
              <a:gd name="T40" fmla="*/ 9 w 53"/>
              <a:gd name="T41" fmla="*/ 6 h 82"/>
              <a:gd name="T42" fmla="*/ 13 w 53"/>
              <a:gd name="T43" fmla="*/ 2 h 82"/>
              <a:gd name="T44" fmla="*/ 19 w 53"/>
              <a:gd name="T45" fmla="*/ 0 h 82"/>
              <a:gd name="T46" fmla="*/ 24 w 53"/>
              <a:gd name="T47" fmla="*/ 0 h 82"/>
              <a:gd name="T48" fmla="*/ 30 w 53"/>
              <a:gd name="T49" fmla="*/ 0 h 82"/>
              <a:gd name="T50" fmla="*/ 36 w 53"/>
              <a:gd name="T51" fmla="*/ 2 h 82"/>
              <a:gd name="T52" fmla="*/ 40 w 53"/>
              <a:gd name="T53" fmla="*/ 6 h 82"/>
              <a:gd name="T54" fmla="*/ 43 w 53"/>
              <a:gd name="T55" fmla="*/ 11 h 82"/>
              <a:gd name="T56" fmla="*/ 47 w 53"/>
              <a:gd name="T57" fmla="*/ 15 h 82"/>
              <a:gd name="T58" fmla="*/ 47 w 53"/>
              <a:gd name="T59" fmla="*/ 21 h 82"/>
              <a:gd name="T60" fmla="*/ 47 w 53"/>
              <a:gd name="T61" fmla="*/ 27 h 82"/>
              <a:gd name="T62" fmla="*/ 43 w 53"/>
              <a:gd name="T63" fmla="*/ 32 h 82"/>
              <a:gd name="T64" fmla="*/ 38 w 53"/>
              <a:gd name="T65" fmla="*/ 42 h 82"/>
              <a:gd name="T66" fmla="*/ 30 w 53"/>
              <a:gd name="T67" fmla="*/ 53 h 82"/>
              <a:gd name="T68" fmla="*/ 22 w 53"/>
              <a:gd name="T69" fmla="*/ 61 h 82"/>
              <a:gd name="T70" fmla="*/ 19 w 53"/>
              <a:gd name="T71" fmla="*/ 65 h 82"/>
              <a:gd name="T72" fmla="*/ 15 w 53"/>
              <a:gd name="T73" fmla="*/ 70 h 82"/>
              <a:gd name="T74" fmla="*/ 11 w 53"/>
              <a:gd name="T75" fmla="*/ 72 h 82"/>
              <a:gd name="T76" fmla="*/ 32 w 53"/>
              <a:gd name="T77" fmla="*/ 72 h 82"/>
              <a:gd name="T78" fmla="*/ 38 w 53"/>
              <a:gd name="T79" fmla="*/ 72 h 82"/>
              <a:gd name="T80" fmla="*/ 41 w 53"/>
              <a:gd name="T81" fmla="*/ 72 h 82"/>
              <a:gd name="T82" fmla="*/ 43 w 53"/>
              <a:gd name="T83" fmla="*/ 70 h 82"/>
              <a:gd name="T84" fmla="*/ 45 w 53"/>
              <a:gd name="T85" fmla="*/ 70 h 82"/>
              <a:gd name="T86" fmla="*/ 47 w 53"/>
              <a:gd name="T87" fmla="*/ 68 h 82"/>
              <a:gd name="T88" fmla="*/ 49 w 53"/>
              <a:gd name="T89" fmla="*/ 66 h 82"/>
              <a:gd name="T90" fmla="*/ 53 w 53"/>
              <a:gd name="T91" fmla="*/ 66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82"/>
              <a:gd name="T140" fmla="*/ 53 w 53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82">
                <a:moveTo>
                  <a:pt x="53" y="66"/>
                </a:moveTo>
                <a:lnTo>
                  <a:pt x="47" y="82"/>
                </a:lnTo>
                <a:lnTo>
                  <a:pt x="0" y="82"/>
                </a:lnTo>
                <a:lnTo>
                  <a:pt x="0" y="80"/>
                </a:lnTo>
                <a:lnTo>
                  <a:pt x="17" y="63"/>
                </a:lnTo>
                <a:lnTo>
                  <a:pt x="28" y="47"/>
                </a:lnTo>
                <a:lnTo>
                  <a:pt x="34" y="40"/>
                </a:lnTo>
                <a:lnTo>
                  <a:pt x="36" y="32"/>
                </a:lnTo>
                <a:lnTo>
                  <a:pt x="38" y="27"/>
                </a:lnTo>
                <a:lnTo>
                  <a:pt x="36" y="19"/>
                </a:lnTo>
                <a:lnTo>
                  <a:pt x="32" y="13"/>
                </a:lnTo>
                <a:lnTo>
                  <a:pt x="26" y="9"/>
                </a:lnTo>
                <a:lnTo>
                  <a:pt x="21" y="9"/>
                </a:lnTo>
                <a:lnTo>
                  <a:pt x="15" y="9"/>
                </a:lnTo>
                <a:lnTo>
                  <a:pt x="11" y="11"/>
                </a:lnTo>
                <a:lnTo>
                  <a:pt x="5" y="17"/>
                </a:lnTo>
                <a:lnTo>
                  <a:pt x="3" y="23"/>
                </a:lnTo>
                <a:lnTo>
                  <a:pt x="2" y="23"/>
                </a:lnTo>
                <a:lnTo>
                  <a:pt x="2" y="15"/>
                </a:lnTo>
                <a:lnTo>
                  <a:pt x="5" y="9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0" y="6"/>
                </a:lnTo>
                <a:lnTo>
                  <a:pt x="43" y="11"/>
                </a:lnTo>
                <a:lnTo>
                  <a:pt x="47" y="15"/>
                </a:lnTo>
                <a:lnTo>
                  <a:pt x="47" y="21"/>
                </a:lnTo>
                <a:lnTo>
                  <a:pt x="47" y="27"/>
                </a:lnTo>
                <a:lnTo>
                  <a:pt x="43" y="32"/>
                </a:lnTo>
                <a:lnTo>
                  <a:pt x="38" y="42"/>
                </a:lnTo>
                <a:lnTo>
                  <a:pt x="30" y="53"/>
                </a:lnTo>
                <a:lnTo>
                  <a:pt x="22" y="61"/>
                </a:lnTo>
                <a:lnTo>
                  <a:pt x="19" y="65"/>
                </a:lnTo>
                <a:lnTo>
                  <a:pt x="15" y="70"/>
                </a:lnTo>
                <a:lnTo>
                  <a:pt x="11" y="72"/>
                </a:lnTo>
                <a:lnTo>
                  <a:pt x="32" y="72"/>
                </a:lnTo>
                <a:lnTo>
                  <a:pt x="38" y="72"/>
                </a:lnTo>
                <a:lnTo>
                  <a:pt x="41" y="72"/>
                </a:lnTo>
                <a:lnTo>
                  <a:pt x="43" y="70"/>
                </a:lnTo>
                <a:lnTo>
                  <a:pt x="45" y="70"/>
                </a:lnTo>
                <a:lnTo>
                  <a:pt x="47" y="68"/>
                </a:lnTo>
                <a:lnTo>
                  <a:pt x="49" y="66"/>
                </a:lnTo>
                <a:lnTo>
                  <a:pt x="53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1" name="Line 112"/>
          <p:cNvSpPr>
            <a:spLocks noChangeShapeType="1"/>
          </p:cNvSpPr>
          <p:nvPr/>
        </p:nvSpPr>
        <p:spPr bwMode="auto">
          <a:xfrm>
            <a:off x="2847975" y="1504950"/>
            <a:ext cx="2481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2" name="Line 113"/>
          <p:cNvSpPr>
            <a:spLocks noChangeShapeType="1"/>
          </p:cNvSpPr>
          <p:nvPr/>
        </p:nvSpPr>
        <p:spPr bwMode="auto">
          <a:xfrm>
            <a:off x="2827338" y="1712913"/>
            <a:ext cx="24812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3" name="Line 114"/>
          <p:cNvSpPr>
            <a:spLocks noChangeShapeType="1"/>
          </p:cNvSpPr>
          <p:nvPr/>
        </p:nvSpPr>
        <p:spPr bwMode="auto">
          <a:xfrm>
            <a:off x="30718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4" name="Line 115"/>
          <p:cNvSpPr>
            <a:spLocks noChangeShapeType="1"/>
          </p:cNvSpPr>
          <p:nvPr/>
        </p:nvSpPr>
        <p:spPr bwMode="auto">
          <a:xfrm>
            <a:off x="3362325" y="1497013"/>
            <a:ext cx="1588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5" name="Line 116"/>
          <p:cNvSpPr>
            <a:spLocks noChangeShapeType="1"/>
          </p:cNvSpPr>
          <p:nvPr/>
        </p:nvSpPr>
        <p:spPr bwMode="auto">
          <a:xfrm>
            <a:off x="36433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6" name="Line 117"/>
          <p:cNvSpPr>
            <a:spLocks noChangeShapeType="1"/>
          </p:cNvSpPr>
          <p:nvPr/>
        </p:nvSpPr>
        <p:spPr bwMode="auto">
          <a:xfrm>
            <a:off x="3935413" y="1497013"/>
            <a:ext cx="1587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7" name="Line 118"/>
          <p:cNvSpPr>
            <a:spLocks noChangeShapeType="1"/>
          </p:cNvSpPr>
          <p:nvPr/>
        </p:nvSpPr>
        <p:spPr bwMode="auto">
          <a:xfrm>
            <a:off x="42322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8" name="Line 119"/>
          <p:cNvSpPr>
            <a:spLocks noChangeShapeType="1"/>
          </p:cNvSpPr>
          <p:nvPr/>
        </p:nvSpPr>
        <p:spPr bwMode="auto">
          <a:xfrm>
            <a:off x="4522788" y="1508125"/>
            <a:ext cx="1587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39" name="Line 120"/>
          <p:cNvSpPr>
            <a:spLocks noChangeShapeType="1"/>
          </p:cNvSpPr>
          <p:nvPr/>
        </p:nvSpPr>
        <p:spPr bwMode="auto">
          <a:xfrm>
            <a:off x="48037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0" name="Line 121"/>
          <p:cNvSpPr>
            <a:spLocks noChangeShapeType="1"/>
          </p:cNvSpPr>
          <p:nvPr/>
        </p:nvSpPr>
        <p:spPr bwMode="auto">
          <a:xfrm>
            <a:off x="5095875" y="1508125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1" name="Freeform 122"/>
          <p:cNvSpPr>
            <a:spLocks noEditPoints="1"/>
          </p:cNvSpPr>
          <p:nvPr/>
        </p:nvSpPr>
        <p:spPr bwMode="auto">
          <a:xfrm>
            <a:off x="3184525" y="1582738"/>
            <a:ext cx="80963" cy="114300"/>
          </a:xfrm>
          <a:custGeom>
            <a:avLst/>
            <a:gdLst>
              <a:gd name="T0" fmla="*/ 38 w 102"/>
              <a:gd name="T1" fmla="*/ 0 h 144"/>
              <a:gd name="T2" fmla="*/ 38 w 102"/>
              <a:gd name="T3" fmla="*/ 57 h 144"/>
              <a:gd name="T4" fmla="*/ 45 w 102"/>
              <a:gd name="T5" fmla="*/ 51 h 144"/>
              <a:gd name="T6" fmla="*/ 55 w 102"/>
              <a:gd name="T7" fmla="*/ 45 h 144"/>
              <a:gd name="T8" fmla="*/ 64 w 102"/>
              <a:gd name="T9" fmla="*/ 45 h 144"/>
              <a:gd name="T10" fmla="*/ 74 w 102"/>
              <a:gd name="T11" fmla="*/ 45 h 144"/>
              <a:gd name="T12" fmla="*/ 83 w 102"/>
              <a:gd name="T13" fmla="*/ 51 h 144"/>
              <a:gd name="T14" fmla="*/ 89 w 102"/>
              <a:gd name="T15" fmla="*/ 55 h 144"/>
              <a:gd name="T16" fmla="*/ 93 w 102"/>
              <a:gd name="T17" fmla="*/ 60 h 144"/>
              <a:gd name="T18" fmla="*/ 97 w 102"/>
              <a:gd name="T19" fmla="*/ 66 h 144"/>
              <a:gd name="T20" fmla="*/ 100 w 102"/>
              <a:gd name="T21" fmla="*/ 74 h 144"/>
              <a:gd name="T22" fmla="*/ 102 w 102"/>
              <a:gd name="T23" fmla="*/ 81 h 144"/>
              <a:gd name="T24" fmla="*/ 102 w 102"/>
              <a:gd name="T25" fmla="*/ 91 h 144"/>
              <a:gd name="T26" fmla="*/ 100 w 102"/>
              <a:gd name="T27" fmla="*/ 100 h 144"/>
              <a:gd name="T28" fmla="*/ 99 w 102"/>
              <a:gd name="T29" fmla="*/ 110 h 144"/>
              <a:gd name="T30" fmla="*/ 97 w 102"/>
              <a:gd name="T31" fmla="*/ 119 h 144"/>
              <a:gd name="T32" fmla="*/ 91 w 102"/>
              <a:gd name="T33" fmla="*/ 127 h 144"/>
              <a:gd name="T34" fmla="*/ 85 w 102"/>
              <a:gd name="T35" fmla="*/ 133 h 144"/>
              <a:gd name="T36" fmla="*/ 80 w 102"/>
              <a:gd name="T37" fmla="*/ 138 h 144"/>
              <a:gd name="T38" fmla="*/ 72 w 102"/>
              <a:gd name="T39" fmla="*/ 142 h 144"/>
              <a:gd name="T40" fmla="*/ 64 w 102"/>
              <a:gd name="T41" fmla="*/ 144 h 144"/>
              <a:gd name="T42" fmla="*/ 55 w 102"/>
              <a:gd name="T43" fmla="*/ 144 h 144"/>
              <a:gd name="T44" fmla="*/ 47 w 102"/>
              <a:gd name="T45" fmla="*/ 144 h 144"/>
              <a:gd name="T46" fmla="*/ 42 w 102"/>
              <a:gd name="T47" fmla="*/ 142 h 144"/>
              <a:gd name="T48" fmla="*/ 34 w 102"/>
              <a:gd name="T49" fmla="*/ 140 h 144"/>
              <a:gd name="T50" fmla="*/ 28 w 102"/>
              <a:gd name="T51" fmla="*/ 136 h 144"/>
              <a:gd name="T52" fmla="*/ 13 w 102"/>
              <a:gd name="T53" fmla="*/ 144 h 144"/>
              <a:gd name="T54" fmla="*/ 9 w 102"/>
              <a:gd name="T55" fmla="*/ 144 h 144"/>
              <a:gd name="T56" fmla="*/ 9 w 102"/>
              <a:gd name="T57" fmla="*/ 22 h 144"/>
              <a:gd name="T58" fmla="*/ 9 w 102"/>
              <a:gd name="T59" fmla="*/ 15 h 144"/>
              <a:gd name="T60" fmla="*/ 9 w 102"/>
              <a:gd name="T61" fmla="*/ 11 h 144"/>
              <a:gd name="T62" fmla="*/ 7 w 102"/>
              <a:gd name="T63" fmla="*/ 9 h 144"/>
              <a:gd name="T64" fmla="*/ 6 w 102"/>
              <a:gd name="T65" fmla="*/ 7 h 144"/>
              <a:gd name="T66" fmla="*/ 4 w 102"/>
              <a:gd name="T67" fmla="*/ 5 h 144"/>
              <a:gd name="T68" fmla="*/ 0 w 102"/>
              <a:gd name="T69" fmla="*/ 5 h 144"/>
              <a:gd name="T70" fmla="*/ 0 w 102"/>
              <a:gd name="T71" fmla="*/ 0 h 144"/>
              <a:gd name="T72" fmla="*/ 38 w 102"/>
              <a:gd name="T73" fmla="*/ 0 h 144"/>
              <a:gd name="T74" fmla="*/ 38 w 102"/>
              <a:gd name="T75" fmla="*/ 66 h 144"/>
              <a:gd name="T76" fmla="*/ 38 w 102"/>
              <a:gd name="T77" fmla="*/ 108 h 144"/>
              <a:gd name="T78" fmla="*/ 38 w 102"/>
              <a:gd name="T79" fmla="*/ 115 h 144"/>
              <a:gd name="T80" fmla="*/ 38 w 102"/>
              <a:gd name="T81" fmla="*/ 121 h 144"/>
              <a:gd name="T82" fmla="*/ 38 w 102"/>
              <a:gd name="T83" fmla="*/ 125 h 144"/>
              <a:gd name="T84" fmla="*/ 40 w 102"/>
              <a:gd name="T85" fmla="*/ 131 h 144"/>
              <a:gd name="T86" fmla="*/ 44 w 102"/>
              <a:gd name="T87" fmla="*/ 134 h 144"/>
              <a:gd name="T88" fmla="*/ 49 w 102"/>
              <a:gd name="T89" fmla="*/ 136 h 144"/>
              <a:gd name="T90" fmla="*/ 55 w 102"/>
              <a:gd name="T91" fmla="*/ 138 h 144"/>
              <a:gd name="T92" fmla="*/ 59 w 102"/>
              <a:gd name="T93" fmla="*/ 136 h 144"/>
              <a:gd name="T94" fmla="*/ 64 w 102"/>
              <a:gd name="T95" fmla="*/ 134 h 144"/>
              <a:gd name="T96" fmla="*/ 68 w 102"/>
              <a:gd name="T97" fmla="*/ 131 h 144"/>
              <a:gd name="T98" fmla="*/ 70 w 102"/>
              <a:gd name="T99" fmla="*/ 123 h 144"/>
              <a:gd name="T100" fmla="*/ 72 w 102"/>
              <a:gd name="T101" fmla="*/ 112 h 144"/>
              <a:gd name="T102" fmla="*/ 74 w 102"/>
              <a:gd name="T103" fmla="*/ 91 h 144"/>
              <a:gd name="T104" fmla="*/ 72 w 102"/>
              <a:gd name="T105" fmla="*/ 81 h 144"/>
              <a:gd name="T106" fmla="*/ 72 w 102"/>
              <a:gd name="T107" fmla="*/ 74 h 144"/>
              <a:gd name="T108" fmla="*/ 70 w 102"/>
              <a:gd name="T109" fmla="*/ 66 h 144"/>
              <a:gd name="T110" fmla="*/ 68 w 102"/>
              <a:gd name="T111" fmla="*/ 62 h 144"/>
              <a:gd name="T112" fmla="*/ 64 w 102"/>
              <a:gd name="T113" fmla="*/ 58 h 144"/>
              <a:gd name="T114" fmla="*/ 61 w 102"/>
              <a:gd name="T115" fmla="*/ 57 h 144"/>
              <a:gd name="T116" fmla="*/ 57 w 102"/>
              <a:gd name="T117" fmla="*/ 57 h 144"/>
              <a:gd name="T118" fmla="*/ 49 w 102"/>
              <a:gd name="T119" fmla="*/ 57 h 144"/>
              <a:gd name="T120" fmla="*/ 44 w 102"/>
              <a:gd name="T121" fmla="*/ 60 h 144"/>
              <a:gd name="T122" fmla="*/ 38 w 102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2"/>
              <a:gd name="T187" fmla="*/ 0 h 144"/>
              <a:gd name="T188" fmla="*/ 102 w 102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2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5"/>
                </a:lnTo>
                <a:lnTo>
                  <a:pt x="64" y="45"/>
                </a:lnTo>
                <a:lnTo>
                  <a:pt x="74" y="45"/>
                </a:lnTo>
                <a:lnTo>
                  <a:pt x="83" y="51"/>
                </a:lnTo>
                <a:lnTo>
                  <a:pt x="89" y="55"/>
                </a:lnTo>
                <a:lnTo>
                  <a:pt x="93" y="60"/>
                </a:lnTo>
                <a:lnTo>
                  <a:pt x="97" y="66"/>
                </a:lnTo>
                <a:lnTo>
                  <a:pt x="100" y="74"/>
                </a:lnTo>
                <a:lnTo>
                  <a:pt x="102" y="81"/>
                </a:lnTo>
                <a:lnTo>
                  <a:pt x="102" y="91"/>
                </a:lnTo>
                <a:lnTo>
                  <a:pt x="100" y="100"/>
                </a:lnTo>
                <a:lnTo>
                  <a:pt x="99" y="110"/>
                </a:lnTo>
                <a:lnTo>
                  <a:pt x="97" y="119"/>
                </a:lnTo>
                <a:lnTo>
                  <a:pt x="91" y="127"/>
                </a:lnTo>
                <a:lnTo>
                  <a:pt x="85" y="133"/>
                </a:lnTo>
                <a:lnTo>
                  <a:pt x="80" y="138"/>
                </a:lnTo>
                <a:lnTo>
                  <a:pt x="72" y="142"/>
                </a:lnTo>
                <a:lnTo>
                  <a:pt x="64" y="144"/>
                </a:lnTo>
                <a:lnTo>
                  <a:pt x="55" y="144"/>
                </a:lnTo>
                <a:lnTo>
                  <a:pt x="47" y="144"/>
                </a:lnTo>
                <a:lnTo>
                  <a:pt x="42" y="142"/>
                </a:lnTo>
                <a:lnTo>
                  <a:pt x="34" y="140"/>
                </a:lnTo>
                <a:lnTo>
                  <a:pt x="28" y="136"/>
                </a:lnTo>
                <a:lnTo>
                  <a:pt x="13" y="144"/>
                </a:lnTo>
                <a:lnTo>
                  <a:pt x="9" y="144"/>
                </a:lnTo>
                <a:lnTo>
                  <a:pt x="9" y="22"/>
                </a:lnTo>
                <a:lnTo>
                  <a:pt x="9" y="15"/>
                </a:lnTo>
                <a:lnTo>
                  <a:pt x="9" y="11"/>
                </a:lnTo>
                <a:lnTo>
                  <a:pt x="7" y="9"/>
                </a:lnTo>
                <a:lnTo>
                  <a:pt x="6" y="7"/>
                </a:ln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5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4" y="134"/>
                </a:lnTo>
                <a:lnTo>
                  <a:pt x="49" y="136"/>
                </a:lnTo>
                <a:lnTo>
                  <a:pt x="55" y="138"/>
                </a:lnTo>
                <a:lnTo>
                  <a:pt x="59" y="136"/>
                </a:lnTo>
                <a:lnTo>
                  <a:pt x="64" y="134"/>
                </a:lnTo>
                <a:lnTo>
                  <a:pt x="68" y="131"/>
                </a:lnTo>
                <a:lnTo>
                  <a:pt x="70" y="123"/>
                </a:lnTo>
                <a:lnTo>
                  <a:pt x="72" y="112"/>
                </a:lnTo>
                <a:lnTo>
                  <a:pt x="74" y="91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8" y="62"/>
                </a:lnTo>
                <a:lnTo>
                  <a:pt x="64" y="58"/>
                </a:lnTo>
                <a:lnTo>
                  <a:pt x="61" y="57"/>
                </a:lnTo>
                <a:lnTo>
                  <a:pt x="57" y="57"/>
                </a:lnTo>
                <a:lnTo>
                  <a:pt x="49" y="57"/>
                </a:lnTo>
                <a:lnTo>
                  <a:pt x="44" y="60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2" name="Freeform 123"/>
          <p:cNvSpPr>
            <a:spLocks/>
          </p:cNvSpPr>
          <p:nvPr/>
        </p:nvSpPr>
        <p:spPr bwMode="auto">
          <a:xfrm>
            <a:off x="2809875" y="1503363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4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38 h 260"/>
              <a:gd name="T16" fmla="*/ 46 w 82"/>
              <a:gd name="T17" fmla="*/ 55 h 260"/>
              <a:gd name="T18" fmla="*/ 55 w 82"/>
              <a:gd name="T19" fmla="*/ 65 h 260"/>
              <a:gd name="T20" fmla="*/ 66 w 82"/>
              <a:gd name="T21" fmla="*/ 74 h 260"/>
              <a:gd name="T22" fmla="*/ 76 w 82"/>
              <a:gd name="T23" fmla="*/ 82 h 260"/>
              <a:gd name="T24" fmla="*/ 82 w 82"/>
              <a:gd name="T25" fmla="*/ 87 h 260"/>
              <a:gd name="T26" fmla="*/ 80 w 82"/>
              <a:gd name="T27" fmla="*/ 93 h 260"/>
              <a:gd name="T28" fmla="*/ 72 w 82"/>
              <a:gd name="T29" fmla="*/ 99 h 260"/>
              <a:gd name="T30" fmla="*/ 61 w 82"/>
              <a:gd name="T31" fmla="*/ 104 h 260"/>
              <a:gd name="T32" fmla="*/ 46 w 82"/>
              <a:gd name="T33" fmla="*/ 108 h 260"/>
              <a:gd name="T34" fmla="*/ 29 w 82"/>
              <a:gd name="T35" fmla="*/ 114 h 260"/>
              <a:gd name="T36" fmla="*/ 15 w 82"/>
              <a:gd name="T37" fmla="*/ 120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1 w 82"/>
              <a:gd name="T45" fmla="*/ 139 h 260"/>
              <a:gd name="T46" fmla="*/ 23 w 82"/>
              <a:gd name="T47" fmla="*/ 141 h 260"/>
              <a:gd name="T48" fmla="*/ 36 w 82"/>
              <a:gd name="T49" fmla="*/ 141 h 260"/>
              <a:gd name="T50" fmla="*/ 51 w 82"/>
              <a:gd name="T51" fmla="*/ 142 h 260"/>
              <a:gd name="T52" fmla="*/ 61 w 82"/>
              <a:gd name="T53" fmla="*/ 142 h 260"/>
              <a:gd name="T54" fmla="*/ 68 w 82"/>
              <a:gd name="T55" fmla="*/ 144 h 260"/>
              <a:gd name="T56" fmla="*/ 70 w 82"/>
              <a:gd name="T57" fmla="*/ 148 h 260"/>
              <a:gd name="T58" fmla="*/ 72 w 82"/>
              <a:gd name="T59" fmla="*/ 152 h 260"/>
              <a:gd name="T60" fmla="*/ 70 w 82"/>
              <a:gd name="T61" fmla="*/ 158 h 260"/>
              <a:gd name="T62" fmla="*/ 70 w 82"/>
              <a:gd name="T63" fmla="*/ 163 h 260"/>
              <a:gd name="T64" fmla="*/ 66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1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6 w 82"/>
              <a:gd name="T81" fmla="*/ 222 h 260"/>
              <a:gd name="T82" fmla="*/ 51 w 82"/>
              <a:gd name="T83" fmla="*/ 222 h 260"/>
              <a:gd name="T84" fmla="*/ 55 w 82"/>
              <a:gd name="T85" fmla="*/ 222 h 260"/>
              <a:gd name="T86" fmla="*/ 61 w 82"/>
              <a:gd name="T87" fmla="*/ 222 h 260"/>
              <a:gd name="T88" fmla="*/ 65 w 82"/>
              <a:gd name="T89" fmla="*/ 220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0 h 260"/>
              <a:gd name="T96" fmla="*/ 76 w 82"/>
              <a:gd name="T97" fmla="*/ 222 h 260"/>
              <a:gd name="T98" fmla="*/ 76 w 82"/>
              <a:gd name="T99" fmla="*/ 224 h 260"/>
              <a:gd name="T100" fmla="*/ 74 w 82"/>
              <a:gd name="T101" fmla="*/ 228 h 260"/>
              <a:gd name="T102" fmla="*/ 70 w 82"/>
              <a:gd name="T103" fmla="*/ 232 h 260"/>
              <a:gd name="T104" fmla="*/ 65 w 82"/>
              <a:gd name="T105" fmla="*/ 235 h 260"/>
              <a:gd name="T106" fmla="*/ 61 w 82"/>
              <a:gd name="T107" fmla="*/ 239 h 260"/>
              <a:gd name="T108" fmla="*/ 55 w 82"/>
              <a:gd name="T109" fmla="*/ 245 h 260"/>
              <a:gd name="T110" fmla="*/ 51 w 82"/>
              <a:gd name="T111" fmla="*/ 249 h 260"/>
              <a:gd name="T112" fmla="*/ 46 w 82"/>
              <a:gd name="T113" fmla="*/ 251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6 w 82"/>
              <a:gd name="T121" fmla="*/ 258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4"/>
                </a:lnTo>
                <a:lnTo>
                  <a:pt x="51" y="10"/>
                </a:lnTo>
                <a:lnTo>
                  <a:pt x="46" y="23"/>
                </a:lnTo>
                <a:lnTo>
                  <a:pt x="44" y="38"/>
                </a:lnTo>
                <a:lnTo>
                  <a:pt x="46" y="55"/>
                </a:lnTo>
                <a:lnTo>
                  <a:pt x="55" y="65"/>
                </a:lnTo>
                <a:lnTo>
                  <a:pt x="66" y="74"/>
                </a:lnTo>
                <a:lnTo>
                  <a:pt x="76" y="82"/>
                </a:lnTo>
                <a:lnTo>
                  <a:pt x="82" y="87"/>
                </a:lnTo>
                <a:lnTo>
                  <a:pt x="80" y="93"/>
                </a:lnTo>
                <a:lnTo>
                  <a:pt x="72" y="99"/>
                </a:lnTo>
                <a:lnTo>
                  <a:pt x="61" y="104"/>
                </a:lnTo>
                <a:lnTo>
                  <a:pt x="46" y="108"/>
                </a:lnTo>
                <a:lnTo>
                  <a:pt x="29" y="114"/>
                </a:lnTo>
                <a:lnTo>
                  <a:pt x="15" y="120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1" y="139"/>
                </a:lnTo>
                <a:lnTo>
                  <a:pt x="23" y="141"/>
                </a:lnTo>
                <a:lnTo>
                  <a:pt x="36" y="141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2"/>
                </a:lnTo>
                <a:lnTo>
                  <a:pt x="70" y="158"/>
                </a:lnTo>
                <a:lnTo>
                  <a:pt x="70" y="163"/>
                </a:lnTo>
                <a:lnTo>
                  <a:pt x="66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1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6" y="222"/>
                </a:lnTo>
                <a:lnTo>
                  <a:pt x="51" y="222"/>
                </a:lnTo>
                <a:lnTo>
                  <a:pt x="55" y="222"/>
                </a:lnTo>
                <a:lnTo>
                  <a:pt x="61" y="222"/>
                </a:lnTo>
                <a:lnTo>
                  <a:pt x="65" y="220"/>
                </a:lnTo>
                <a:lnTo>
                  <a:pt x="70" y="220"/>
                </a:lnTo>
                <a:lnTo>
                  <a:pt x="74" y="220"/>
                </a:lnTo>
                <a:lnTo>
                  <a:pt x="76" y="220"/>
                </a:lnTo>
                <a:lnTo>
                  <a:pt x="76" y="222"/>
                </a:lnTo>
                <a:lnTo>
                  <a:pt x="76" y="224"/>
                </a:lnTo>
                <a:lnTo>
                  <a:pt x="74" y="228"/>
                </a:lnTo>
                <a:lnTo>
                  <a:pt x="70" y="232"/>
                </a:lnTo>
                <a:lnTo>
                  <a:pt x="65" y="235"/>
                </a:lnTo>
                <a:lnTo>
                  <a:pt x="61" y="239"/>
                </a:lnTo>
                <a:lnTo>
                  <a:pt x="55" y="245"/>
                </a:lnTo>
                <a:lnTo>
                  <a:pt x="51" y="249"/>
                </a:lnTo>
                <a:lnTo>
                  <a:pt x="46" y="251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6" y="258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3" name="Freeform 124"/>
          <p:cNvSpPr>
            <a:spLocks/>
          </p:cNvSpPr>
          <p:nvPr/>
        </p:nvSpPr>
        <p:spPr bwMode="auto">
          <a:xfrm>
            <a:off x="5284788" y="1503363"/>
            <a:ext cx="63500" cy="211137"/>
          </a:xfrm>
          <a:custGeom>
            <a:avLst/>
            <a:gdLst>
              <a:gd name="T0" fmla="*/ 57 w 80"/>
              <a:gd name="T1" fmla="*/ 0 h 266"/>
              <a:gd name="T2" fmla="*/ 57 w 80"/>
              <a:gd name="T3" fmla="*/ 0 h 266"/>
              <a:gd name="T4" fmla="*/ 57 w 80"/>
              <a:gd name="T5" fmla="*/ 0 h 266"/>
              <a:gd name="T6" fmla="*/ 57 w 80"/>
              <a:gd name="T7" fmla="*/ 2 h 266"/>
              <a:gd name="T8" fmla="*/ 55 w 80"/>
              <a:gd name="T9" fmla="*/ 4 h 266"/>
              <a:gd name="T10" fmla="*/ 51 w 80"/>
              <a:gd name="T11" fmla="*/ 8 h 266"/>
              <a:gd name="T12" fmla="*/ 45 w 80"/>
              <a:gd name="T13" fmla="*/ 19 h 266"/>
              <a:gd name="T14" fmla="*/ 42 w 80"/>
              <a:gd name="T15" fmla="*/ 34 h 266"/>
              <a:gd name="T16" fmla="*/ 44 w 80"/>
              <a:gd name="T17" fmla="*/ 49 h 266"/>
              <a:gd name="T18" fmla="*/ 55 w 80"/>
              <a:gd name="T19" fmla="*/ 61 h 266"/>
              <a:gd name="T20" fmla="*/ 70 w 80"/>
              <a:gd name="T21" fmla="*/ 70 h 266"/>
              <a:gd name="T22" fmla="*/ 80 w 80"/>
              <a:gd name="T23" fmla="*/ 78 h 266"/>
              <a:gd name="T24" fmla="*/ 78 w 80"/>
              <a:gd name="T25" fmla="*/ 85 h 266"/>
              <a:gd name="T26" fmla="*/ 64 w 80"/>
              <a:gd name="T27" fmla="*/ 93 h 266"/>
              <a:gd name="T28" fmla="*/ 47 w 80"/>
              <a:gd name="T29" fmla="*/ 103 h 266"/>
              <a:gd name="T30" fmla="*/ 32 w 80"/>
              <a:gd name="T31" fmla="*/ 108 h 266"/>
              <a:gd name="T32" fmla="*/ 17 w 80"/>
              <a:gd name="T33" fmla="*/ 114 h 266"/>
              <a:gd name="T34" fmla="*/ 6 w 80"/>
              <a:gd name="T35" fmla="*/ 120 h 266"/>
              <a:gd name="T36" fmla="*/ 0 w 80"/>
              <a:gd name="T37" fmla="*/ 123 h 266"/>
              <a:gd name="T38" fmla="*/ 4 w 80"/>
              <a:gd name="T39" fmla="*/ 129 h 266"/>
              <a:gd name="T40" fmla="*/ 11 w 80"/>
              <a:gd name="T41" fmla="*/ 131 h 266"/>
              <a:gd name="T42" fmla="*/ 23 w 80"/>
              <a:gd name="T43" fmla="*/ 135 h 266"/>
              <a:gd name="T44" fmla="*/ 34 w 80"/>
              <a:gd name="T45" fmla="*/ 135 h 266"/>
              <a:gd name="T46" fmla="*/ 49 w 80"/>
              <a:gd name="T47" fmla="*/ 135 h 266"/>
              <a:gd name="T48" fmla="*/ 61 w 80"/>
              <a:gd name="T49" fmla="*/ 135 h 266"/>
              <a:gd name="T50" fmla="*/ 70 w 80"/>
              <a:gd name="T51" fmla="*/ 137 h 266"/>
              <a:gd name="T52" fmla="*/ 72 w 80"/>
              <a:gd name="T53" fmla="*/ 141 h 266"/>
              <a:gd name="T54" fmla="*/ 74 w 80"/>
              <a:gd name="T55" fmla="*/ 142 h 266"/>
              <a:gd name="T56" fmla="*/ 74 w 80"/>
              <a:gd name="T57" fmla="*/ 148 h 266"/>
              <a:gd name="T58" fmla="*/ 72 w 80"/>
              <a:gd name="T59" fmla="*/ 154 h 266"/>
              <a:gd name="T60" fmla="*/ 68 w 80"/>
              <a:gd name="T61" fmla="*/ 161 h 266"/>
              <a:gd name="T62" fmla="*/ 59 w 80"/>
              <a:gd name="T63" fmla="*/ 173 h 266"/>
              <a:gd name="T64" fmla="*/ 49 w 80"/>
              <a:gd name="T65" fmla="*/ 188 h 266"/>
              <a:gd name="T66" fmla="*/ 40 w 80"/>
              <a:gd name="T67" fmla="*/ 199 h 266"/>
              <a:gd name="T68" fmla="*/ 38 w 80"/>
              <a:gd name="T69" fmla="*/ 205 h 266"/>
              <a:gd name="T70" fmla="*/ 36 w 80"/>
              <a:gd name="T71" fmla="*/ 209 h 266"/>
              <a:gd name="T72" fmla="*/ 36 w 80"/>
              <a:gd name="T73" fmla="*/ 213 h 266"/>
              <a:gd name="T74" fmla="*/ 36 w 80"/>
              <a:gd name="T75" fmla="*/ 215 h 266"/>
              <a:gd name="T76" fmla="*/ 38 w 80"/>
              <a:gd name="T77" fmla="*/ 216 h 266"/>
              <a:gd name="T78" fmla="*/ 44 w 80"/>
              <a:gd name="T79" fmla="*/ 216 h 266"/>
              <a:gd name="T80" fmla="*/ 47 w 80"/>
              <a:gd name="T81" fmla="*/ 216 h 266"/>
              <a:gd name="T82" fmla="*/ 51 w 80"/>
              <a:gd name="T83" fmla="*/ 216 h 266"/>
              <a:gd name="T84" fmla="*/ 57 w 80"/>
              <a:gd name="T85" fmla="*/ 215 h 266"/>
              <a:gd name="T86" fmla="*/ 63 w 80"/>
              <a:gd name="T87" fmla="*/ 215 h 266"/>
              <a:gd name="T88" fmla="*/ 66 w 80"/>
              <a:gd name="T89" fmla="*/ 215 h 266"/>
              <a:gd name="T90" fmla="*/ 68 w 80"/>
              <a:gd name="T91" fmla="*/ 215 h 266"/>
              <a:gd name="T92" fmla="*/ 70 w 80"/>
              <a:gd name="T93" fmla="*/ 216 h 266"/>
              <a:gd name="T94" fmla="*/ 72 w 80"/>
              <a:gd name="T95" fmla="*/ 218 h 266"/>
              <a:gd name="T96" fmla="*/ 66 w 80"/>
              <a:gd name="T97" fmla="*/ 226 h 266"/>
              <a:gd name="T98" fmla="*/ 55 w 80"/>
              <a:gd name="T99" fmla="*/ 235 h 266"/>
              <a:gd name="T100" fmla="*/ 44 w 80"/>
              <a:gd name="T101" fmla="*/ 247 h 266"/>
              <a:gd name="T102" fmla="*/ 32 w 80"/>
              <a:gd name="T103" fmla="*/ 254 h 266"/>
              <a:gd name="T104" fmla="*/ 28 w 80"/>
              <a:gd name="T105" fmla="*/ 260 h 266"/>
              <a:gd name="T106" fmla="*/ 25 w 80"/>
              <a:gd name="T107" fmla="*/ 262 h 266"/>
              <a:gd name="T108" fmla="*/ 23 w 80"/>
              <a:gd name="T109" fmla="*/ 264 h 266"/>
              <a:gd name="T110" fmla="*/ 21 w 80"/>
              <a:gd name="T111" fmla="*/ 266 h 266"/>
              <a:gd name="T112" fmla="*/ 21 w 80"/>
              <a:gd name="T113" fmla="*/ 266 h 266"/>
              <a:gd name="T114" fmla="*/ 21 w 80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6"/>
              <a:gd name="T176" fmla="*/ 80 w 80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6">
                <a:moveTo>
                  <a:pt x="57" y="0"/>
                </a:moveTo>
                <a:lnTo>
                  <a:pt x="57" y="0"/>
                </a:lnTo>
                <a:lnTo>
                  <a:pt x="57" y="2"/>
                </a:lnTo>
                <a:lnTo>
                  <a:pt x="55" y="4"/>
                </a:lnTo>
                <a:lnTo>
                  <a:pt x="51" y="8"/>
                </a:lnTo>
                <a:lnTo>
                  <a:pt x="45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8" y="85"/>
                </a:lnTo>
                <a:lnTo>
                  <a:pt x="64" y="93"/>
                </a:lnTo>
                <a:lnTo>
                  <a:pt x="47" y="103"/>
                </a:lnTo>
                <a:lnTo>
                  <a:pt x="32" y="108"/>
                </a:lnTo>
                <a:lnTo>
                  <a:pt x="17" y="114"/>
                </a:lnTo>
                <a:lnTo>
                  <a:pt x="6" y="120"/>
                </a:lnTo>
                <a:lnTo>
                  <a:pt x="0" y="123"/>
                </a:lnTo>
                <a:lnTo>
                  <a:pt x="4" y="129"/>
                </a:lnTo>
                <a:lnTo>
                  <a:pt x="11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5"/>
                </a:lnTo>
                <a:lnTo>
                  <a:pt x="61" y="135"/>
                </a:lnTo>
                <a:lnTo>
                  <a:pt x="70" y="137"/>
                </a:lnTo>
                <a:lnTo>
                  <a:pt x="72" y="141"/>
                </a:lnTo>
                <a:lnTo>
                  <a:pt x="74" y="142"/>
                </a:lnTo>
                <a:lnTo>
                  <a:pt x="74" y="148"/>
                </a:lnTo>
                <a:lnTo>
                  <a:pt x="72" y="154"/>
                </a:lnTo>
                <a:lnTo>
                  <a:pt x="68" y="161"/>
                </a:lnTo>
                <a:lnTo>
                  <a:pt x="59" y="173"/>
                </a:lnTo>
                <a:lnTo>
                  <a:pt x="49" y="188"/>
                </a:lnTo>
                <a:lnTo>
                  <a:pt x="40" y="199"/>
                </a:lnTo>
                <a:lnTo>
                  <a:pt x="38" y="205"/>
                </a:lnTo>
                <a:lnTo>
                  <a:pt x="36" y="209"/>
                </a:lnTo>
                <a:lnTo>
                  <a:pt x="36" y="213"/>
                </a:lnTo>
                <a:lnTo>
                  <a:pt x="36" y="215"/>
                </a:lnTo>
                <a:lnTo>
                  <a:pt x="38" y="216"/>
                </a:lnTo>
                <a:lnTo>
                  <a:pt x="44" y="216"/>
                </a:lnTo>
                <a:lnTo>
                  <a:pt x="47" y="216"/>
                </a:lnTo>
                <a:lnTo>
                  <a:pt x="51" y="216"/>
                </a:lnTo>
                <a:lnTo>
                  <a:pt x="57" y="215"/>
                </a:lnTo>
                <a:lnTo>
                  <a:pt x="63" y="215"/>
                </a:lnTo>
                <a:lnTo>
                  <a:pt x="66" y="215"/>
                </a:lnTo>
                <a:lnTo>
                  <a:pt x="68" y="215"/>
                </a:lnTo>
                <a:lnTo>
                  <a:pt x="70" y="216"/>
                </a:lnTo>
                <a:lnTo>
                  <a:pt x="72" y="218"/>
                </a:lnTo>
                <a:lnTo>
                  <a:pt x="66" y="226"/>
                </a:lnTo>
                <a:lnTo>
                  <a:pt x="55" y="235"/>
                </a:lnTo>
                <a:lnTo>
                  <a:pt x="44" y="247"/>
                </a:lnTo>
                <a:lnTo>
                  <a:pt x="32" y="254"/>
                </a:lnTo>
                <a:lnTo>
                  <a:pt x="28" y="260"/>
                </a:lnTo>
                <a:lnTo>
                  <a:pt x="25" y="262"/>
                </a:lnTo>
                <a:lnTo>
                  <a:pt x="23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4" name="Freeform 125"/>
          <p:cNvSpPr>
            <a:spLocks noEditPoints="1"/>
          </p:cNvSpPr>
          <p:nvPr/>
        </p:nvSpPr>
        <p:spPr bwMode="auto">
          <a:xfrm>
            <a:off x="3462338" y="1619250"/>
            <a:ext cx="74612" cy="77788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0 w 95"/>
              <a:gd name="T9" fmla="*/ 72 h 99"/>
              <a:gd name="T10" fmla="*/ 10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2 w 95"/>
              <a:gd name="T17" fmla="*/ 13 h 99"/>
              <a:gd name="T18" fmla="*/ 48 w 95"/>
              <a:gd name="T19" fmla="*/ 8 h 99"/>
              <a:gd name="T20" fmla="*/ 38 w 95"/>
              <a:gd name="T21" fmla="*/ 6 h 99"/>
              <a:gd name="T22" fmla="*/ 27 w 95"/>
              <a:gd name="T23" fmla="*/ 10 h 99"/>
              <a:gd name="T24" fmla="*/ 25 w 95"/>
              <a:gd name="T25" fmla="*/ 13 h 99"/>
              <a:gd name="T26" fmla="*/ 27 w 95"/>
              <a:gd name="T27" fmla="*/ 19 h 99"/>
              <a:gd name="T28" fmla="*/ 31 w 95"/>
              <a:gd name="T29" fmla="*/ 27 h 99"/>
              <a:gd name="T30" fmla="*/ 27 w 95"/>
              <a:gd name="T31" fmla="*/ 36 h 99"/>
              <a:gd name="T32" fmla="*/ 17 w 95"/>
              <a:gd name="T33" fmla="*/ 40 h 99"/>
              <a:gd name="T34" fmla="*/ 6 w 95"/>
              <a:gd name="T35" fmla="*/ 36 h 99"/>
              <a:gd name="T36" fmla="*/ 2 w 95"/>
              <a:gd name="T37" fmla="*/ 27 h 99"/>
              <a:gd name="T38" fmla="*/ 8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2 w 95"/>
              <a:gd name="T55" fmla="*/ 82 h 99"/>
              <a:gd name="T56" fmla="*/ 84 w 95"/>
              <a:gd name="T57" fmla="*/ 86 h 99"/>
              <a:gd name="T58" fmla="*/ 86 w 95"/>
              <a:gd name="T59" fmla="*/ 86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48 h 99"/>
              <a:gd name="T74" fmla="*/ 33 w 95"/>
              <a:gd name="T75" fmla="*/ 59 h 99"/>
              <a:gd name="T76" fmla="*/ 29 w 95"/>
              <a:gd name="T77" fmla="*/ 70 h 99"/>
              <a:gd name="T78" fmla="*/ 33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19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89"/>
                </a:lnTo>
                <a:lnTo>
                  <a:pt x="0" y="86"/>
                </a:lnTo>
                <a:lnTo>
                  <a:pt x="0" y="80"/>
                </a:lnTo>
                <a:lnTo>
                  <a:pt x="0" y="72"/>
                </a:lnTo>
                <a:lnTo>
                  <a:pt x="4" y="67"/>
                </a:lnTo>
                <a:lnTo>
                  <a:pt x="10" y="61"/>
                </a:lnTo>
                <a:lnTo>
                  <a:pt x="25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2" y="13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38" y="6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3"/>
                </a:lnTo>
                <a:lnTo>
                  <a:pt x="25" y="15"/>
                </a:lnTo>
                <a:lnTo>
                  <a:pt x="27" y="19"/>
                </a:lnTo>
                <a:lnTo>
                  <a:pt x="31" y="23"/>
                </a:lnTo>
                <a:lnTo>
                  <a:pt x="31" y="27"/>
                </a:lnTo>
                <a:lnTo>
                  <a:pt x="31" y="32"/>
                </a:lnTo>
                <a:lnTo>
                  <a:pt x="27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2" y="27"/>
                </a:lnTo>
                <a:lnTo>
                  <a:pt x="4" y="19"/>
                </a:lnTo>
                <a:lnTo>
                  <a:pt x="8" y="13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3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1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2" y="82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9" y="86"/>
                </a:lnTo>
                <a:lnTo>
                  <a:pt x="91" y="82"/>
                </a:lnTo>
                <a:lnTo>
                  <a:pt x="95" y="84"/>
                </a:lnTo>
                <a:lnTo>
                  <a:pt x="89" y="91"/>
                </a:lnTo>
                <a:lnTo>
                  <a:pt x="84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38" y="53"/>
                </a:lnTo>
                <a:lnTo>
                  <a:pt x="33" y="59"/>
                </a:lnTo>
                <a:lnTo>
                  <a:pt x="31" y="65"/>
                </a:lnTo>
                <a:lnTo>
                  <a:pt x="29" y="70"/>
                </a:lnTo>
                <a:lnTo>
                  <a:pt x="31" y="74"/>
                </a:lnTo>
                <a:lnTo>
                  <a:pt x="33" y="78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5" name="Freeform 126"/>
          <p:cNvSpPr>
            <a:spLocks noEditPoints="1"/>
          </p:cNvSpPr>
          <p:nvPr/>
        </p:nvSpPr>
        <p:spPr bwMode="auto">
          <a:xfrm>
            <a:off x="3759200" y="1619250"/>
            <a:ext cx="76200" cy="77788"/>
          </a:xfrm>
          <a:custGeom>
            <a:avLst/>
            <a:gdLst>
              <a:gd name="T0" fmla="*/ 36 w 97"/>
              <a:gd name="T1" fmla="*/ 95 h 99"/>
              <a:gd name="T2" fmla="*/ 16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6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6" name="Freeform 127"/>
          <p:cNvSpPr>
            <a:spLocks noEditPoints="1"/>
          </p:cNvSpPr>
          <p:nvPr/>
        </p:nvSpPr>
        <p:spPr bwMode="auto">
          <a:xfrm>
            <a:off x="4041775" y="1619250"/>
            <a:ext cx="77788" cy="77788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2 h 99"/>
              <a:gd name="T10" fmla="*/ 12 w 97"/>
              <a:gd name="T11" fmla="*/ 61 h 99"/>
              <a:gd name="T12" fmla="*/ 53 w 97"/>
              <a:gd name="T13" fmla="*/ 36 h 99"/>
              <a:gd name="T14" fmla="*/ 53 w 97"/>
              <a:gd name="T15" fmla="*/ 21 h 99"/>
              <a:gd name="T16" fmla="*/ 53 w 97"/>
              <a:gd name="T17" fmla="*/ 13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3 h 99"/>
              <a:gd name="T26" fmla="*/ 29 w 97"/>
              <a:gd name="T27" fmla="*/ 19 h 99"/>
              <a:gd name="T28" fmla="*/ 33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3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1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2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5 w 97"/>
              <a:gd name="T69" fmla="*/ 91 h 99"/>
              <a:gd name="T70" fmla="*/ 53 w 97"/>
              <a:gd name="T71" fmla="*/ 78 h 99"/>
              <a:gd name="T72" fmla="*/ 46 w 97"/>
              <a:gd name="T73" fmla="*/ 48 h 99"/>
              <a:gd name="T74" fmla="*/ 34 w 97"/>
              <a:gd name="T75" fmla="*/ 59 h 99"/>
              <a:gd name="T76" fmla="*/ 31 w 97"/>
              <a:gd name="T77" fmla="*/ 70 h 99"/>
              <a:gd name="T78" fmla="*/ 34 w 97"/>
              <a:gd name="T79" fmla="*/ 78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89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6"/>
                </a:lnTo>
                <a:lnTo>
                  <a:pt x="53" y="27"/>
                </a:lnTo>
                <a:lnTo>
                  <a:pt x="53" y="21"/>
                </a:lnTo>
                <a:lnTo>
                  <a:pt x="53" y="15"/>
                </a:lnTo>
                <a:lnTo>
                  <a:pt x="53" y="13"/>
                </a:lnTo>
                <a:lnTo>
                  <a:pt x="52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3" y="8"/>
                </a:lnTo>
                <a:lnTo>
                  <a:pt x="29" y="10"/>
                </a:lnTo>
                <a:lnTo>
                  <a:pt x="27" y="12"/>
                </a:lnTo>
                <a:lnTo>
                  <a:pt x="25" y="13"/>
                </a:lnTo>
                <a:lnTo>
                  <a:pt x="27" y="15"/>
                </a:lnTo>
                <a:lnTo>
                  <a:pt x="29" y="19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4" y="27"/>
                </a:lnTo>
                <a:lnTo>
                  <a:pt x="4" y="19"/>
                </a:lnTo>
                <a:lnTo>
                  <a:pt x="10" y="13"/>
                </a:lnTo>
                <a:lnTo>
                  <a:pt x="14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1" y="6"/>
                </a:lnTo>
                <a:lnTo>
                  <a:pt x="78" y="12"/>
                </a:lnTo>
                <a:lnTo>
                  <a:pt x="82" y="17"/>
                </a:lnTo>
                <a:lnTo>
                  <a:pt x="82" y="21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2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90" y="86"/>
                </a:lnTo>
                <a:lnTo>
                  <a:pt x="93" y="82"/>
                </a:lnTo>
                <a:lnTo>
                  <a:pt x="97" y="84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48"/>
                </a:lnTo>
                <a:lnTo>
                  <a:pt x="40" y="53"/>
                </a:lnTo>
                <a:lnTo>
                  <a:pt x="34" y="59"/>
                </a:ln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4" y="78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7" name="Freeform 128"/>
          <p:cNvSpPr>
            <a:spLocks noEditPoints="1"/>
          </p:cNvSpPr>
          <p:nvPr/>
        </p:nvSpPr>
        <p:spPr bwMode="auto">
          <a:xfrm>
            <a:off x="4344988" y="1581150"/>
            <a:ext cx="25400" cy="115888"/>
          </a:xfrm>
          <a:custGeom>
            <a:avLst/>
            <a:gdLst>
              <a:gd name="T0" fmla="*/ 19 w 32"/>
              <a:gd name="T1" fmla="*/ 98 h 146"/>
              <a:gd name="T2" fmla="*/ 15 w 32"/>
              <a:gd name="T3" fmla="*/ 98 h 146"/>
              <a:gd name="T4" fmla="*/ 13 w 32"/>
              <a:gd name="T5" fmla="*/ 89 h 146"/>
              <a:gd name="T6" fmla="*/ 13 w 32"/>
              <a:gd name="T7" fmla="*/ 79 h 146"/>
              <a:gd name="T8" fmla="*/ 9 w 32"/>
              <a:gd name="T9" fmla="*/ 70 h 146"/>
              <a:gd name="T10" fmla="*/ 4 w 32"/>
              <a:gd name="T11" fmla="*/ 47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9 h 146"/>
              <a:gd name="T18" fmla="*/ 0 w 32"/>
              <a:gd name="T19" fmla="*/ 13 h 146"/>
              <a:gd name="T20" fmla="*/ 2 w 32"/>
              <a:gd name="T21" fmla="*/ 9 h 146"/>
              <a:gd name="T22" fmla="*/ 4 w 32"/>
              <a:gd name="T23" fmla="*/ 5 h 146"/>
              <a:gd name="T24" fmla="*/ 8 w 32"/>
              <a:gd name="T25" fmla="*/ 2 h 146"/>
              <a:gd name="T26" fmla="*/ 11 w 32"/>
              <a:gd name="T27" fmla="*/ 2 h 146"/>
              <a:gd name="T28" fmla="*/ 15 w 32"/>
              <a:gd name="T29" fmla="*/ 0 h 146"/>
              <a:gd name="T30" fmla="*/ 23 w 32"/>
              <a:gd name="T31" fmla="*/ 2 h 146"/>
              <a:gd name="T32" fmla="*/ 28 w 32"/>
              <a:gd name="T33" fmla="*/ 5 h 146"/>
              <a:gd name="T34" fmla="*/ 32 w 32"/>
              <a:gd name="T35" fmla="*/ 11 h 146"/>
              <a:gd name="T36" fmla="*/ 32 w 32"/>
              <a:gd name="T37" fmla="*/ 17 h 146"/>
              <a:gd name="T38" fmla="*/ 32 w 32"/>
              <a:gd name="T39" fmla="*/ 23 h 146"/>
              <a:gd name="T40" fmla="*/ 32 w 32"/>
              <a:gd name="T41" fmla="*/ 28 h 146"/>
              <a:gd name="T42" fmla="*/ 30 w 32"/>
              <a:gd name="T43" fmla="*/ 38 h 146"/>
              <a:gd name="T44" fmla="*/ 28 w 32"/>
              <a:gd name="T45" fmla="*/ 47 h 146"/>
              <a:gd name="T46" fmla="*/ 23 w 32"/>
              <a:gd name="T47" fmla="*/ 70 h 146"/>
              <a:gd name="T48" fmla="*/ 21 w 32"/>
              <a:gd name="T49" fmla="*/ 81 h 146"/>
              <a:gd name="T50" fmla="*/ 19 w 32"/>
              <a:gd name="T51" fmla="*/ 98 h 146"/>
              <a:gd name="T52" fmla="*/ 15 w 32"/>
              <a:gd name="T53" fmla="*/ 114 h 146"/>
              <a:gd name="T54" fmla="*/ 23 w 32"/>
              <a:gd name="T55" fmla="*/ 114 h 146"/>
              <a:gd name="T56" fmla="*/ 28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6 h 146"/>
              <a:gd name="T64" fmla="*/ 28 w 32"/>
              <a:gd name="T65" fmla="*/ 142 h 146"/>
              <a:gd name="T66" fmla="*/ 23 w 32"/>
              <a:gd name="T67" fmla="*/ 146 h 146"/>
              <a:gd name="T68" fmla="*/ 15 w 32"/>
              <a:gd name="T69" fmla="*/ 146 h 146"/>
              <a:gd name="T70" fmla="*/ 9 w 32"/>
              <a:gd name="T71" fmla="*/ 146 h 146"/>
              <a:gd name="T72" fmla="*/ 4 w 32"/>
              <a:gd name="T73" fmla="*/ 142 h 146"/>
              <a:gd name="T74" fmla="*/ 0 w 32"/>
              <a:gd name="T75" fmla="*/ 136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9 w 32"/>
              <a:gd name="T83" fmla="*/ 114 h 146"/>
              <a:gd name="T84" fmla="*/ 15 w 32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8"/>
                </a:moveTo>
                <a:lnTo>
                  <a:pt x="15" y="98"/>
                </a:lnTo>
                <a:lnTo>
                  <a:pt x="13" y="89"/>
                </a:lnTo>
                <a:lnTo>
                  <a:pt x="13" y="79"/>
                </a:lnTo>
                <a:lnTo>
                  <a:pt x="9" y="70"/>
                </a:lnTo>
                <a:lnTo>
                  <a:pt x="4" y="47"/>
                </a:lnTo>
                <a:lnTo>
                  <a:pt x="2" y="34"/>
                </a:lnTo>
                <a:lnTo>
                  <a:pt x="0" y="24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5" y="0"/>
                </a:lnTo>
                <a:lnTo>
                  <a:pt x="23" y="2"/>
                </a:lnTo>
                <a:lnTo>
                  <a:pt x="28" y="5"/>
                </a:lnTo>
                <a:lnTo>
                  <a:pt x="32" y="11"/>
                </a:lnTo>
                <a:lnTo>
                  <a:pt x="32" y="17"/>
                </a:lnTo>
                <a:lnTo>
                  <a:pt x="32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3" y="70"/>
                </a:lnTo>
                <a:lnTo>
                  <a:pt x="21" y="81"/>
                </a:lnTo>
                <a:lnTo>
                  <a:pt x="19" y="98"/>
                </a:lnTo>
                <a:close/>
                <a:moveTo>
                  <a:pt x="15" y="114"/>
                </a:moveTo>
                <a:lnTo>
                  <a:pt x="23" y="114"/>
                </a:lnTo>
                <a:lnTo>
                  <a:pt x="28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6"/>
                </a:lnTo>
                <a:lnTo>
                  <a:pt x="28" y="142"/>
                </a:lnTo>
                <a:lnTo>
                  <a:pt x="23" y="146"/>
                </a:lnTo>
                <a:lnTo>
                  <a:pt x="15" y="146"/>
                </a:lnTo>
                <a:lnTo>
                  <a:pt x="9" y="146"/>
                </a:lnTo>
                <a:lnTo>
                  <a:pt x="4" y="142"/>
                </a:lnTo>
                <a:lnTo>
                  <a:pt x="0" y="136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9" y="114"/>
                </a:lnTo>
                <a:lnTo>
                  <a:pt x="1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8" name="Freeform 129"/>
          <p:cNvSpPr>
            <a:spLocks/>
          </p:cNvSpPr>
          <p:nvPr/>
        </p:nvSpPr>
        <p:spPr bwMode="auto">
          <a:xfrm>
            <a:off x="2938463" y="1011238"/>
            <a:ext cx="219075" cy="217487"/>
          </a:xfrm>
          <a:custGeom>
            <a:avLst/>
            <a:gdLst>
              <a:gd name="T0" fmla="*/ 276 w 276"/>
              <a:gd name="T1" fmla="*/ 139 h 276"/>
              <a:gd name="T2" fmla="*/ 272 w 276"/>
              <a:gd name="T3" fmla="*/ 101 h 276"/>
              <a:gd name="T4" fmla="*/ 257 w 276"/>
              <a:gd name="T5" fmla="*/ 69 h 276"/>
              <a:gd name="T6" fmla="*/ 236 w 276"/>
              <a:gd name="T7" fmla="*/ 40 h 276"/>
              <a:gd name="T8" fmla="*/ 207 w 276"/>
              <a:gd name="T9" fmla="*/ 19 h 276"/>
              <a:gd name="T10" fmla="*/ 175 w 276"/>
              <a:gd name="T11" fmla="*/ 6 h 276"/>
              <a:gd name="T12" fmla="*/ 139 w 276"/>
              <a:gd name="T13" fmla="*/ 0 h 276"/>
              <a:gd name="T14" fmla="*/ 101 w 276"/>
              <a:gd name="T15" fmla="*/ 6 h 276"/>
              <a:gd name="T16" fmla="*/ 69 w 276"/>
              <a:gd name="T17" fmla="*/ 19 h 276"/>
              <a:gd name="T18" fmla="*/ 40 w 276"/>
              <a:gd name="T19" fmla="*/ 40 h 276"/>
              <a:gd name="T20" fmla="*/ 19 w 276"/>
              <a:gd name="T21" fmla="*/ 69 h 276"/>
              <a:gd name="T22" fmla="*/ 6 w 276"/>
              <a:gd name="T23" fmla="*/ 101 h 276"/>
              <a:gd name="T24" fmla="*/ 0 w 276"/>
              <a:gd name="T25" fmla="*/ 139 h 276"/>
              <a:gd name="T26" fmla="*/ 6 w 276"/>
              <a:gd name="T27" fmla="*/ 175 h 276"/>
              <a:gd name="T28" fmla="*/ 19 w 276"/>
              <a:gd name="T29" fmla="*/ 207 h 276"/>
              <a:gd name="T30" fmla="*/ 40 w 276"/>
              <a:gd name="T31" fmla="*/ 236 h 276"/>
              <a:gd name="T32" fmla="*/ 69 w 276"/>
              <a:gd name="T33" fmla="*/ 257 h 276"/>
              <a:gd name="T34" fmla="*/ 101 w 276"/>
              <a:gd name="T35" fmla="*/ 272 h 276"/>
              <a:gd name="T36" fmla="*/ 139 w 276"/>
              <a:gd name="T37" fmla="*/ 276 h 276"/>
              <a:gd name="T38" fmla="*/ 175 w 276"/>
              <a:gd name="T39" fmla="*/ 272 h 276"/>
              <a:gd name="T40" fmla="*/ 207 w 276"/>
              <a:gd name="T41" fmla="*/ 257 h 276"/>
              <a:gd name="T42" fmla="*/ 236 w 276"/>
              <a:gd name="T43" fmla="*/ 236 h 276"/>
              <a:gd name="T44" fmla="*/ 257 w 276"/>
              <a:gd name="T45" fmla="*/ 207 h 276"/>
              <a:gd name="T46" fmla="*/ 272 w 276"/>
              <a:gd name="T47" fmla="*/ 175 h 276"/>
              <a:gd name="T48" fmla="*/ 276 w 276"/>
              <a:gd name="T49" fmla="*/ 139 h 2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6"/>
              <a:gd name="T77" fmla="*/ 276 w 276"/>
              <a:gd name="T78" fmla="*/ 276 h 2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6">
                <a:moveTo>
                  <a:pt x="276" y="139"/>
                </a:moveTo>
                <a:lnTo>
                  <a:pt x="272" y="101"/>
                </a:lnTo>
                <a:lnTo>
                  <a:pt x="257" y="69"/>
                </a:lnTo>
                <a:lnTo>
                  <a:pt x="236" y="40"/>
                </a:lnTo>
                <a:lnTo>
                  <a:pt x="207" y="19"/>
                </a:lnTo>
                <a:lnTo>
                  <a:pt x="175" y="6"/>
                </a:lnTo>
                <a:lnTo>
                  <a:pt x="139" y="0"/>
                </a:lnTo>
                <a:lnTo>
                  <a:pt x="101" y="6"/>
                </a:lnTo>
                <a:lnTo>
                  <a:pt x="69" y="19"/>
                </a:lnTo>
                <a:lnTo>
                  <a:pt x="40" y="40"/>
                </a:lnTo>
                <a:lnTo>
                  <a:pt x="19" y="69"/>
                </a:lnTo>
                <a:lnTo>
                  <a:pt x="6" y="101"/>
                </a:lnTo>
                <a:lnTo>
                  <a:pt x="0" y="139"/>
                </a:lnTo>
                <a:lnTo>
                  <a:pt x="6" y="175"/>
                </a:lnTo>
                <a:lnTo>
                  <a:pt x="19" y="207"/>
                </a:lnTo>
                <a:lnTo>
                  <a:pt x="40" y="236"/>
                </a:lnTo>
                <a:lnTo>
                  <a:pt x="69" y="257"/>
                </a:lnTo>
                <a:lnTo>
                  <a:pt x="101" y="272"/>
                </a:lnTo>
                <a:lnTo>
                  <a:pt x="139" y="276"/>
                </a:lnTo>
                <a:lnTo>
                  <a:pt x="175" y="272"/>
                </a:lnTo>
                <a:lnTo>
                  <a:pt x="207" y="257"/>
                </a:lnTo>
                <a:lnTo>
                  <a:pt x="236" y="236"/>
                </a:lnTo>
                <a:lnTo>
                  <a:pt x="257" y="207"/>
                </a:lnTo>
                <a:lnTo>
                  <a:pt x="272" y="175"/>
                </a:lnTo>
                <a:lnTo>
                  <a:pt x="276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49" name="Freeform 130"/>
          <p:cNvSpPr>
            <a:spLocks/>
          </p:cNvSpPr>
          <p:nvPr/>
        </p:nvSpPr>
        <p:spPr bwMode="auto">
          <a:xfrm>
            <a:off x="3030538" y="1220788"/>
            <a:ext cx="33337" cy="268287"/>
          </a:xfrm>
          <a:custGeom>
            <a:avLst/>
            <a:gdLst>
              <a:gd name="T0" fmla="*/ 0 w 42"/>
              <a:gd name="T1" fmla="*/ 0 h 338"/>
              <a:gd name="T2" fmla="*/ 0 w 42"/>
              <a:gd name="T3" fmla="*/ 0 h 338"/>
              <a:gd name="T4" fmla="*/ 0 w 42"/>
              <a:gd name="T5" fmla="*/ 0 h 338"/>
              <a:gd name="T6" fmla="*/ 0 w 42"/>
              <a:gd name="T7" fmla="*/ 0 h 338"/>
              <a:gd name="T8" fmla="*/ 0 w 42"/>
              <a:gd name="T9" fmla="*/ 4 h 338"/>
              <a:gd name="T10" fmla="*/ 0 w 42"/>
              <a:gd name="T11" fmla="*/ 6 h 338"/>
              <a:gd name="T12" fmla="*/ 0 w 42"/>
              <a:gd name="T13" fmla="*/ 12 h 338"/>
              <a:gd name="T14" fmla="*/ 2 w 42"/>
              <a:gd name="T15" fmla="*/ 19 h 338"/>
              <a:gd name="T16" fmla="*/ 2 w 42"/>
              <a:gd name="T17" fmla="*/ 29 h 338"/>
              <a:gd name="T18" fmla="*/ 6 w 42"/>
              <a:gd name="T19" fmla="*/ 57 h 338"/>
              <a:gd name="T20" fmla="*/ 10 w 42"/>
              <a:gd name="T21" fmla="*/ 93 h 338"/>
              <a:gd name="T22" fmla="*/ 13 w 42"/>
              <a:gd name="T23" fmla="*/ 135 h 338"/>
              <a:gd name="T24" fmla="*/ 19 w 42"/>
              <a:gd name="T25" fmla="*/ 177 h 338"/>
              <a:gd name="T26" fmla="*/ 25 w 42"/>
              <a:gd name="T27" fmla="*/ 218 h 338"/>
              <a:gd name="T28" fmla="*/ 29 w 42"/>
              <a:gd name="T29" fmla="*/ 256 h 338"/>
              <a:gd name="T30" fmla="*/ 34 w 42"/>
              <a:gd name="T31" fmla="*/ 287 h 338"/>
              <a:gd name="T32" fmla="*/ 38 w 42"/>
              <a:gd name="T33" fmla="*/ 311 h 338"/>
              <a:gd name="T34" fmla="*/ 40 w 42"/>
              <a:gd name="T35" fmla="*/ 321 h 338"/>
              <a:gd name="T36" fmla="*/ 40 w 42"/>
              <a:gd name="T37" fmla="*/ 329 h 338"/>
              <a:gd name="T38" fmla="*/ 42 w 42"/>
              <a:gd name="T39" fmla="*/ 332 h 338"/>
              <a:gd name="T40" fmla="*/ 42 w 42"/>
              <a:gd name="T41" fmla="*/ 336 h 338"/>
              <a:gd name="T42" fmla="*/ 42 w 42"/>
              <a:gd name="T43" fmla="*/ 338 h 338"/>
              <a:gd name="T44" fmla="*/ 42 w 42"/>
              <a:gd name="T45" fmla="*/ 338 h 338"/>
              <a:gd name="T46" fmla="*/ 42 w 42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38"/>
              <a:gd name="T74" fmla="*/ 42 w 42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29"/>
                </a:lnTo>
                <a:lnTo>
                  <a:pt x="6" y="57"/>
                </a:lnTo>
                <a:lnTo>
                  <a:pt x="10" y="93"/>
                </a:lnTo>
                <a:lnTo>
                  <a:pt x="13" y="135"/>
                </a:lnTo>
                <a:lnTo>
                  <a:pt x="19" y="177"/>
                </a:lnTo>
                <a:lnTo>
                  <a:pt x="25" y="218"/>
                </a:lnTo>
                <a:lnTo>
                  <a:pt x="29" y="256"/>
                </a:lnTo>
                <a:lnTo>
                  <a:pt x="34" y="287"/>
                </a:lnTo>
                <a:lnTo>
                  <a:pt x="38" y="311"/>
                </a:lnTo>
                <a:lnTo>
                  <a:pt x="40" y="321"/>
                </a:lnTo>
                <a:lnTo>
                  <a:pt x="40" y="329"/>
                </a:lnTo>
                <a:lnTo>
                  <a:pt x="42" y="332"/>
                </a:lnTo>
                <a:lnTo>
                  <a:pt x="42" y="336"/>
                </a:lnTo>
                <a:lnTo>
                  <a:pt x="42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0" name="Freeform 131"/>
          <p:cNvSpPr>
            <a:spLocks/>
          </p:cNvSpPr>
          <p:nvPr/>
        </p:nvSpPr>
        <p:spPr bwMode="auto">
          <a:xfrm>
            <a:off x="3044825" y="1438275"/>
            <a:ext cx="23813" cy="50800"/>
          </a:xfrm>
          <a:custGeom>
            <a:avLst/>
            <a:gdLst>
              <a:gd name="T0" fmla="*/ 31 w 31"/>
              <a:gd name="T1" fmla="*/ 0 h 63"/>
              <a:gd name="T2" fmla="*/ 25 w 31"/>
              <a:gd name="T3" fmla="*/ 63 h 63"/>
              <a:gd name="T4" fmla="*/ 0 w 31"/>
              <a:gd name="T5" fmla="*/ 6 h 63"/>
              <a:gd name="T6" fmla="*/ 0 60000 65536"/>
              <a:gd name="T7" fmla="*/ 0 60000 65536"/>
              <a:gd name="T8" fmla="*/ 0 60000 65536"/>
              <a:gd name="T9" fmla="*/ 0 w 31"/>
              <a:gd name="T10" fmla="*/ 0 h 63"/>
              <a:gd name="T11" fmla="*/ 31 w 3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3">
                <a:moveTo>
                  <a:pt x="31" y="0"/>
                </a:moveTo>
                <a:lnTo>
                  <a:pt x="25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1" name="Freeform 132"/>
          <p:cNvSpPr>
            <a:spLocks noEditPoints="1"/>
          </p:cNvSpPr>
          <p:nvPr/>
        </p:nvSpPr>
        <p:spPr bwMode="auto">
          <a:xfrm>
            <a:off x="2997200" y="1092200"/>
            <a:ext cx="57150" cy="79375"/>
          </a:xfrm>
          <a:custGeom>
            <a:avLst/>
            <a:gdLst>
              <a:gd name="T0" fmla="*/ 46 w 73"/>
              <a:gd name="T1" fmla="*/ 61 h 100"/>
              <a:gd name="T2" fmla="*/ 40 w 73"/>
              <a:gd name="T3" fmla="*/ 64 h 100"/>
              <a:gd name="T4" fmla="*/ 36 w 73"/>
              <a:gd name="T5" fmla="*/ 66 h 100"/>
              <a:gd name="T6" fmla="*/ 31 w 73"/>
              <a:gd name="T7" fmla="*/ 70 h 100"/>
              <a:gd name="T8" fmla="*/ 27 w 73"/>
              <a:gd name="T9" fmla="*/ 70 h 100"/>
              <a:gd name="T10" fmla="*/ 17 w 73"/>
              <a:gd name="T11" fmla="*/ 68 h 100"/>
              <a:gd name="T12" fmla="*/ 12 w 73"/>
              <a:gd name="T13" fmla="*/ 64 h 100"/>
              <a:gd name="T14" fmla="*/ 6 w 73"/>
              <a:gd name="T15" fmla="*/ 59 h 100"/>
              <a:gd name="T16" fmla="*/ 2 w 73"/>
              <a:gd name="T17" fmla="*/ 53 h 100"/>
              <a:gd name="T18" fmla="*/ 0 w 73"/>
              <a:gd name="T19" fmla="*/ 45 h 100"/>
              <a:gd name="T20" fmla="*/ 0 w 73"/>
              <a:gd name="T21" fmla="*/ 38 h 100"/>
              <a:gd name="T22" fmla="*/ 0 w 73"/>
              <a:gd name="T23" fmla="*/ 28 h 100"/>
              <a:gd name="T24" fmla="*/ 4 w 73"/>
              <a:gd name="T25" fmla="*/ 19 h 100"/>
              <a:gd name="T26" fmla="*/ 8 w 73"/>
              <a:gd name="T27" fmla="*/ 13 h 100"/>
              <a:gd name="T28" fmla="*/ 12 w 73"/>
              <a:gd name="T29" fmla="*/ 7 h 100"/>
              <a:gd name="T30" fmla="*/ 17 w 73"/>
              <a:gd name="T31" fmla="*/ 4 h 100"/>
              <a:gd name="T32" fmla="*/ 25 w 73"/>
              <a:gd name="T33" fmla="*/ 0 h 100"/>
              <a:gd name="T34" fmla="*/ 33 w 73"/>
              <a:gd name="T35" fmla="*/ 0 h 100"/>
              <a:gd name="T36" fmla="*/ 38 w 73"/>
              <a:gd name="T37" fmla="*/ 0 h 100"/>
              <a:gd name="T38" fmla="*/ 44 w 73"/>
              <a:gd name="T39" fmla="*/ 2 h 100"/>
              <a:gd name="T40" fmla="*/ 48 w 73"/>
              <a:gd name="T41" fmla="*/ 4 h 100"/>
              <a:gd name="T42" fmla="*/ 52 w 73"/>
              <a:gd name="T43" fmla="*/ 5 h 100"/>
              <a:gd name="T44" fmla="*/ 63 w 73"/>
              <a:gd name="T45" fmla="*/ 0 h 100"/>
              <a:gd name="T46" fmla="*/ 65 w 73"/>
              <a:gd name="T47" fmla="*/ 0 h 100"/>
              <a:gd name="T48" fmla="*/ 65 w 73"/>
              <a:gd name="T49" fmla="*/ 85 h 100"/>
              <a:gd name="T50" fmla="*/ 65 w 73"/>
              <a:gd name="T51" fmla="*/ 91 h 100"/>
              <a:gd name="T52" fmla="*/ 67 w 73"/>
              <a:gd name="T53" fmla="*/ 95 h 100"/>
              <a:gd name="T54" fmla="*/ 69 w 73"/>
              <a:gd name="T55" fmla="*/ 97 h 100"/>
              <a:gd name="T56" fmla="*/ 73 w 73"/>
              <a:gd name="T57" fmla="*/ 99 h 100"/>
              <a:gd name="T58" fmla="*/ 73 w 73"/>
              <a:gd name="T59" fmla="*/ 100 h 100"/>
              <a:gd name="T60" fmla="*/ 36 w 73"/>
              <a:gd name="T61" fmla="*/ 100 h 100"/>
              <a:gd name="T62" fmla="*/ 36 w 73"/>
              <a:gd name="T63" fmla="*/ 99 h 100"/>
              <a:gd name="T64" fmla="*/ 40 w 73"/>
              <a:gd name="T65" fmla="*/ 99 h 100"/>
              <a:gd name="T66" fmla="*/ 42 w 73"/>
              <a:gd name="T67" fmla="*/ 97 h 100"/>
              <a:gd name="T68" fmla="*/ 44 w 73"/>
              <a:gd name="T69" fmla="*/ 97 h 100"/>
              <a:gd name="T70" fmla="*/ 44 w 73"/>
              <a:gd name="T71" fmla="*/ 95 h 100"/>
              <a:gd name="T72" fmla="*/ 44 w 73"/>
              <a:gd name="T73" fmla="*/ 93 h 100"/>
              <a:gd name="T74" fmla="*/ 46 w 73"/>
              <a:gd name="T75" fmla="*/ 89 h 100"/>
              <a:gd name="T76" fmla="*/ 46 w 73"/>
              <a:gd name="T77" fmla="*/ 61 h 100"/>
              <a:gd name="T78" fmla="*/ 46 w 73"/>
              <a:gd name="T79" fmla="*/ 55 h 100"/>
              <a:gd name="T80" fmla="*/ 46 w 73"/>
              <a:gd name="T81" fmla="*/ 26 h 100"/>
              <a:gd name="T82" fmla="*/ 46 w 73"/>
              <a:gd name="T83" fmla="*/ 21 h 100"/>
              <a:gd name="T84" fmla="*/ 44 w 73"/>
              <a:gd name="T85" fmla="*/ 15 h 100"/>
              <a:gd name="T86" fmla="*/ 44 w 73"/>
              <a:gd name="T87" fmla="*/ 11 h 100"/>
              <a:gd name="T88" fmla="*/ 42 w 73"/>
              <a:gd name="T89" fmla="*/ 9 h 100"/>
              <a:gd name="T90" fmla="*/ 38 w 73"/>
              <a:gd name="T91" fmla="*/ 5 h 100"/>
              <a:gd name="T92" fmla="*/ 36 w 73"/>
              <a:gd name="T93" fmla="*/ 4 h 100"/>
              <a:gd name="T94" fmla="*/ 35 w 73"/>
              <a:gd name="T95" fmla="*/ 4 h 100"/>
              <a:gd name="T96" fmla="*/ 29 w 73"/>
              <a:gd name="T97" fmla="*/ 5 h 100"/>
              <a:gd name="T98" fmla="*/ 25 w 73"/>
              <a:gd name="T99" fmla="*/ 9 h 100"/>
              <a:gd name="T100" fmla="*/ 23 w 73"/>
              <a:gd name="T101" fmla="*/ 13 h 100"/>
              <a:gd name="T102" fmla="*/ 21 w 73"/>
              <a:gd name="T103" fmla="*/ 19 h 100"/>
              <a:gd name="T104" fmla="*/ 21 w 73"/>
              <a:gd name="T105" fmla="*/ 26 h 100"/>
              <a:gd name="T106" fmla="*/ 19 w 73"/>
              <a:gd name="T107" fmla="*/ 36 h 100"/>
              <a:gd name="T108" fmla="*/ 21 w 73"/>
              <a:gd name="T109" fmla="*/ 45 h 100"/>
              <a:gd name="T110" fmla="*/ 21 w 73"/>
              <a:gd name="T111" fmla="*/ 53 h 100"/>
              <a:gd name="T112" fmla="*/ 25 w 73"/>
              <a:gd name="T113" fmla="*/ 59 h 100"/>
              <a:gd name="T114" fmla="*/ 29 w 73"/>
              <a:gd name="T115" fmla="*/ 61 h 100"/>
              <a:gd name="T116" fmla="*/ 33 w 73"/>
              <a:gd name="T117" fmla="*/ 62 h 100"/>
              <a:gd name="T118" fmla="*/ 35 w 73"/>
              <a:gd name="T119" fmla="*/ 62 h 100"/>
              <a:gd name="T120" fmla="*/ 38 w 73"/>
              <a:gd name="T121" fmla="*/ 61 h 100"/>
              <a:gd name="T122" fmla="*/ 42 w 73"/>
              <a:gd name="T123" fmla="*/ 59 h 100"/>
              <a:gd name="T124" fmla="*/ 46 w 73"/>
              <a:gd name="T125" fmla="*/ 55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00"/>
              <a:gd name="T191" fmla="*/ 73 w 73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00">
                <a:moveTo>
                  <a:pt x="46" y="61"/>
                </a:moveTo>
                <a:lnTo>
                  <a:pt x="40" y="64"/>
                </a:lnTo>
                <a:lnTo>
                  <a:pt x="36" y="66"/>
                </a:lnTo>
                <a:lnTo>
                  <a:pt x="31" y="70"/>
                </a:lnTo>
                <a:lnTo>
                  <a:pt x="27" y="70"/>
                </a:lnTo>
                <a:lnTo>
                  <a:pt x="17" y="68"/>
                </a:lnTo>
                <a:lnTo>
                  <a:pt x="12" y="64"/>
                </a:lnTo>
                <a:lnTo>
                  <a:pt x="6" y="59"/>
                </a:lnTo>
                <a:lnTo>
                  <a:pt x="2" y="53"/>
                </a:lnTo>
                <a:lnTo>
                  <a:pt x="0" y="45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8" y="13"/>
                </a:lnTo>
                <a:lnTo>
                  <a:pt x="12" y="7"/>
                </a:lnTo>
                <a:lnTo>
                  <a:pt x="17" y="4"/>
                </a:lnTo>
                <a:lnTo>
                  <a:pt x="25" y="0"/>
                </a:lnTo>
                <a:lnTo>
                  <a:pt x="33" y="0"/>
                </a:lnTo>
                <a:lnTo>
                  <a:pt x="38" y="0"/>
                </a:lnTo>
                <a:lnTo>
                  <a:pt x="44" y="2"/>
                </a:lnTo>
                <a:lnTo>
                  <a:pt x="48" y="4"/>
                </a:lnTo>
                <a:lnTo>
                  <a:pt x="52" y="5"/>
                </a:lnTo>
                <a:lnTo>
                  <a:pt x="63" y="0"/>
                </a:lnTo>
                <a:lnTo>
                  <a:pt x="65" y="0"/>
                </a:lnTo>
                <a:lnTo>
                  <a:pt x="65" y="85"/>
                </a:lnTo>
                <a:lnTo>
                  <a:pt x="65" y="91"/>
                </a:lnTo>
                <a:lnTo>
                  <a:pt x="67" y="95"/>
                </a:lnTo>
                <a:lnTo>
                  <a:pt x="69" y="97"/>
                </a:lnTo>
                <a:lnTo>
                  <a:pt x="73" y="99"/>
                </a:lnTo>
                <a:lnTo>
                  <a:pt x="73" y="100"/>
                </a:lnTo>
                <a:lnTo>
                  <a:pt x="36" y="100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4" y="95"/>
                </a:lnTo>
                <a:lnTo>
                  <a:pt x="44" y="93"/>
                </a:lnTo>
                <a:lnTo>
                  <a:pt x="46" y="89"/>
                </a:lnTo>
                <a:lnTo>
                  <a:pt x="46" y="61"/>
                </a:lnTo>
                <a:close/>
                <a:moveTo>
                  <a:pt x="46" y="55"/>
                </a:moveTo>
                <a:lnTo>
                  <a:pt x="46" y="26"/>
                </a:lnTo>
                <a:lnTo>
                  <a:pt x="46" y="21"/>
                </a:lnTo>
                <a:lnTo>
                  <a:pt x="44" y="15"/>
                </a:lnTo>
                <a:lnTo>
                  <a:pt x="44" y="11"/>
                </a:lnTo>
                <a:lnTo>
                  <a:pt x="42" y="9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29" y="5"/>
                </a:lnTo>
                <a:lnTo>
                  <a:pt x="25" y="9"/>
                </a:lnTo>
                <a:lnTo>
                  <a:pt x="23" y="13"/>
                </a:lnTo>
                <a:lnTo>
                  <a:pt x="21" y="19"/>
                </a:lnTo>
                <a:lnTo>
                  <a:pt x="21" y="26"/>
                </a:lnTo>
                <a:lnTo>
                  <a:pt x="19" y="36"/>
                </a:lnTo>
                <a:lnTo>
                  <a:pt x="21" y="45"/>
                </a:lnTo>
                <a:lnTo>
                  <a:pt x="21" y="53"/>
                </a:lnTo>
                <a:lnTo>
                  <a:pt x="25" y="59"/>
                </a:lnTo>
                <a:lnTo>
                  <a:pt x="29" y="61"/>
                </a:lnTo>
                <a:lnTo>
                  <a:pt x="33" y="62"/>
                </a:lnTo>
                <a:lnTo>
                  <a:pt x="35" y="62"/>
                </a:lnTo>
                <a:lnTo>
                  <a:pt x="38" y="61"/>
                </a:lnTo>
                <a:lnTo>
                  <a:pt x="42" y="59"/>
                </a:lnTo>
                <a:lnTo>
                  <a:pt x="4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2" name="Line 133"/>
          <p:cNvSpPr>
            <a:spLocks noChangeShapeType="1"/>
          </p:cNvSpPr>
          <p:nvPr/>
        </p:nvSpPr>
        <p:spPr bwMode="auto">
          <a:xfrm>
            <a:off x="2881313" y="2311400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3" name="Line 134"/>
          <p:cNvSpPr>
            <a:spLocks noChangeShapeType="1"/>
          </p:cNvSpPr>
          <p:nvPr/>
        </p:nvSpPr>
        <p:spPr bwMode="auto">
          <a:xfrm>
            <a:off x="2860675" y="251936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4" name="Line 135"/>
          <p:cNvSpPr>
            <a:spLocks noChangeShapeType="1"/>
          </p:cNvSpPr>
          <p:nvPr/>
        </p:nvSpPr>
        <p:spPr bwMode="auto">
          <a:xfrm>
            <a:off x="31051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5" name="Line 136"/>
          <p:cNvSpPr>
            <a:spLocks noChangeShapeType="1"/>
          </p:cNvSpPr>
          <p:nvPr/>
        </p:nvSpPr>
        <p:spPr bwMode="auto">
          <a:xfrm>
            <a:off x="33972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6" name="Line 137"/>
          <p:cNvSpPr>
            <a:spLocks noChangeShapeType="1"/>
          </p:cNvSpPr>
          <p:nvPr/>
        </p:nvSpPr>
        <p:spPr bwMode="auto">
          <a:xfrm>
            <a:off x="36766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7" name="Line 138"/>
          <p:cNvSpPr>
            <a:spLocks noChangeShapeType="1"/>
          </p:cNvSpPr>
          <p:nvPr/>
        </p:nvSpPr>
        <p:spPr bwMode="auto">
          <a:xfrm>
            <a:off x="3968750" y="2305050"/>
            <a:ext cx="1588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8" name="Line 139"/>
          <p:cNvSpPr>
            <a:spLocks noChangeShapeType="1"/>
          </p:cNvSpPr>
          <p:nvPr/>
        </p:nvSpPr>
        <p:spPr bwMode="auto">
          <a:xfrm>
            <a:off x="42656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59" name="Line 140"/>
          <p:cNvSpPr>
            <a:spLocks noChangeShapeType="1"/>
          </p:cNvSpPr>
          <p:nvPr/>
        </p:nvSpPr>
        <p:spPr bwMode="auto">
          <a:xfrm>
            <a:off x="4556125" y="2314575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0" name="Line 141"/>
          <p:cNvSpPr>
            <a:spLocks noChangeShapeType="1"/>
          </p:cNvSpPr>
          <p:nvPr/>
        </p:nvSpPr>
        <p:spPr bwMode="auto">
          <a:xfrm>
            <a:off x="48371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1" name="Line 142"/>
          <p:cNvSpPr>
            <a:spLocks noChangeShapeType="1"/>
          </p:cNvSpPr>
          <p:nvPr/>
        </p:nvSpPr>
        <p:spPr bwMode="auto">
          <a:xfrm>
            <a:off x="5129213" y="2314575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2" name="Freeform 143"/>
          <p:cNvSpPr>
            <a:spLocks noEditPoints="1"/>
          </p:cNvSpPr>
          <p:nvPr/>
        </p:nvSpPr>
        <p:spPr bwMode="auto">
          <a:xfrm>
            <a:off x="3219450" y="2390775"/>
            <a:ext cx="79375" cy="114300"/>
          </a:xfrm>
          <a:custGeom>
            <a:avLst/>
            <a:gdLst>
              <a:gd name="T0" fmla="*/ 36 w 100"/>
              <a:gd name="T1" fmla="*/ 0 h 144"/>
              <a:gd name="T2" fmla="*/ 36 w 100"/>
              <a:gd name="T3" fmla="*/ 57 h 144"/>
              <a:gd name="T4" fmla="*/ 45 w 100"/>
              <a:gd name="T5" fmla="*/ 49 h 144"/>
              <a:gd name="T6" fmla="*/ 53 w 100"/>
              <a:gd name="T7" fmla="*/ 46 h 144"/>
              <a:gd name="T8" fmla="*/ 62 w 100"/>
              <a:gd name="T9" fmla="*/ 44 h 144"/>
              <a:gd name="T10" fmla="*/ 72 w 100"/>
              <a:gd name="T11" fmla="*/ 46 h 144"/>
              <a:gd name="T12" fmla="*/ 81 w 100"/>
              <a:gd name="T13" fmla="*/ 49 h 144"/>
              <a:gd name="T14" fmla="*/ 87 w 100"/>
              <a:gd name="T15" fmla="*/ 53 h 144"/>
              <a:gd name="T16" fmla="*/ 93 w 100"/>
              <a:gd name="T17" fmla="*/ 59 h 144"/>
              <a:gd name="T18" fmla="*/ 96 w 100"/>
              <a:gd name="T19" fmla="*/ 67 h 144"/>
              <a:gd name="T20" fmla="*/ 98 w 100"/>
              <a:gd name="T21" fmla="*/ 72 h 144"/>
              <a:gd name="T22" fmla="*/ 100 w 100"/>
              <a:gd name="T23" fmla="*/ 82 h 144"/>
              <a:gd name="T24" fmla="*/ 100 w 100"/>
              <a:gd name="T25" fmla="*/ 89 h 144"/>
              <a:gd name="T26" fmla="*/ 100 w 100"/>
              <a:gd name="T27" fmla="*/ 101 h 144"/>
              <a:gd name="T28" fmla="*/ 98 w 100"/>
              <a:gd name="T29" fmla="*/ 108 h 144"/>
              <a:gd name="T30" fmla="*/ 94 w 100"/>
              <a:gd name="T31" fmla="*/ 118 h 144"/>
              <a:gd name="T32" fmla="*/ 89 w 100"/>
              <a:gd name="T33" fmla="*/ 125 h 144"/>
              <a:gd name="T34" fmla="*/ 83 w 100"/>
              <a:gd name="T35" fmla="*/ 131 h 144"/>
              <a:gd name="T36" fmla="*/ 77 w 100"/>
              <a:gd name="T37" fmla="*/ 137 h 144"/>
              <a:gd name="T38" fmla="*/ 70 w 100"/>
              <a:gd name="T39" fmla="*/ 141 h 144"/>
              <a:gd name="T40" fmla="*/ 62 w 100"/>
              <a:gd name="T41" fmla="*/ 143 h 144"/>
              <a:gd name="T42" fmla="*/ 53 w 100"/>
              <a:gd name="T43" fmla="*/ 144 h 144"/>
              <a:gd name="T44" fmla="*/ 45 w 100"/>
              <a:gd name="T45" fmla="*/ 143 h 144"/>
              <a:gd name="T46" fmla="*/ 39 w 100"/>
              <a:gd name="T47" fmla="*/ 143 h 144"/>
              <a:gd name="T48" fmla="*/ 34 w 100"/>
              <a:gd name="T49" fmla="*/ 139 h 144"/>
              <a:gd name="T50" fmla="*/ 28 w 100"/>
              <a:gd name="T51" fmla="*/ 135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1 h 144"/>
              <a:gd name="T58" fmla="*/ 7 w 100"/>
              <a:gd name="T59" fmla="*/ 15 h 144"/>
              <a:gd name="T60" fmla="*/ 7 w 100"/>
              <a:gd name="T61" fmla="*/ 12 h 144"/>
              <a:gd name="T62" fmla="*/ 5 w 100"/>
              <a:gd name="T63" fmla="*/ 8 h 144"/>
              <a:gd name="T64" fmla="*/ 5 w 100"/>
              <a:gd name="T65" fmla="*/ 6 h 144"/>
              <a:gd name="T66" fmla="*/ 1 w 100"/>
              <a:gd name="T67" fmla="*/ 4 h 144"/>
              <a:gd name="T68" fmla="*/ 0 w 100"/>
              <a:gd name="T69" fmla="*/ 4 h 144"/>
              <a:gd name="T70" fmla="*/ 0 w 100"/>
              <a:gd name="T71" fmla="*/ 0 h 144"/>
              <a:gd name="T72" fmla="*/ 36 w 100"/>
              <a:gd name="T73" fmla="*/ 0 h 144"/>
              <a:gd name="T74" fmla="*/ 36 w 100"/>
              <a:gd name="T75" fmla="*/ 65 h 144"/>
              <a:gd name="T76" fmla="*/ 36 w 100"/>
              <a:gd name="T77" fmla="*/ 106 h 144"/>
              <a:gd name="T78" fmla="*/ 36 w 100"/>
              <a:gd name="T79" fmla="*/ 114 h 144"/>
              <a:gd name="T80" fmla="*/ 36 w 100"/>
              <a:gd name="T81" fmla="*/ 120 h 144"/>
              <a:gd name="T82" fmla="*/ 37 w 100"/>
              <a:gd name="T83" fmla="*/ 124 h 144"/>
              <a:gd name="T84" fmla="*/ 39 w 100"/>
              <a:gd name="T85" fmla="*/ 129 h 144"/>
              <a:gd name="T86" fmla="*/ 41 w 100"/>
              <a:gd name="T87" fmla="*/ 133 h 144"/>
              <a:gd name="T88" fmla="*/ 47 w 100"/>
              <a:gd name="T89" fmla="*/ 137 h 144"/>
              <a:gd name="T90" fmla="*/ 53 w 100"/>
              <a:gd name="T91" fmla="*/ 137 h 144"/>
              <a:gd name="T92" fmla="*/ 58 w 100"/>
              <a:gd name="T93" fmla="*/ 137 h 144"/>
              <a:gd name="T94" fmla="*/ 62 w 100"/>
              <a:gd name="T95" fmla="*/ 135 h 144"/>
              <a:gd name="T96" fmla="*/ 66 w 100"/>
              <a:gd name="T97" fmla="*/ 129 h 144"/>
              <a:gd name="T98" fmla="*/ 70 w 100"/>
              <a:gd name="T99" fmla="*/ 122 h 144"/>
              <a:gd name="T100" fmla="*/ 72 w 100"/>
              <a:gd name="T101" fmla="*/ 110 h 144"/>
              <a:gd name="T102" fmla="*/ 72 w 100"/>
              <a:gd name="T103" fmla="*/ 91 h 144"/>
              <a:gd name="T104" fmla="*/ 72 w 100"/>
              <a:gd name="T105" fmla="*/ 82 h 144"/>
              <a:gd name="T106" fmla="*/ 70 w 100"/>
              <a:gd name="T107" fmla="*/ 72 h 144"/>
              <a:gd name="T108" fmla="*/ 68 w 100"/>
              <a:gd name="T109" fmla="*/ 67 h 144"/>
              <a:gd name="T110" fmla="*/ 66 w 100"/>
              <a:gd name="T111" fmla="*/ 61 h 144"/>
              <a:gd name="T112" fmla="*/ 62 w 100"/>
              <a:gd name="T113" fmla="*/ 57 h 144"/>
              <a:gd name="T114" fmla="*/ 58 w 100"/>
              <a:gd name="T115" fmla="*/ 55 h 144"/>
              <a:gd name="T116" fmla="*/ 55 w 100"/>
              <a:gd name="T117" fmla="*/ 55 h 144"/>
              <a:gd name="T118" fmla="*/ 49 w 100"/>
              <a:gd name="T119" fmla="*/ 57 h 144"/>
              <a:gd name="T120" fmla="*/ 41 w 100"/>
              <a:gd name="T121" fmla="*/ 59 h 144"/>
              <a:gd name="T122" fmla="*/ 36 w 100"/>
              <a:gd name="T123" fmla="*/ 65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6" y="0"/>
                </a:moveTo>
                <a:lnTo>
                  <a:pt x="36" y="57"/>
                </a:lnTo>
                <a:lnTo>
                  <a:pt x="45" y="49"/>
                </a:lnTo>
                <a:lnTo>
                  <a:pt x="53" y="46"/>
                </a:lnTo>
                <a:lnTo>
                  <a:pt x="62" y="44"/>
                </a:lnTo>
                <a:lnTo>
                  <a:pt x="72" y="46"/>
                </a:lnTo>
                <a:lnTo>
                  <a:pt x="81" y="49"/>
                </a:lnTo>
                <a:lnTo>
                  <a:pt x="87" y="53"/>
                </a:lnTo>
                <a:lnTo>
                  <a:pt x="93" y="59"/>
                </a:lnTo>
                <a:lnTo>
                  <a:pt x="96" y="67"/>
                </a:lnTo>
                <a:lnTo>
                  <a:pt x="98" y="72"/>
                </a:lnTo>
                <a:lnTo>
                  <a:pt x="100" y="82"/>
                </a:lnTo>
                <a:lnTo>
                  <a:pt x="100" y="89"/>
                </a:lnTo>
                <a:lnTo>
                  <a:pt x="100" y="101"/>
                </a:lnTo>
                <a:lnTo>
                  <a:pt x="98" y="108"/>
                </a:lnTo>
                <a:lnTo>
                  <a:pt x="94" y="118"/>
                </a:lnTo>
                <a:lnTo>
                  <a:pt x="89" y="125"/>
                </a:lnTo>
                <a:lnTo>
                  <a:pt x="83" y="131"/>
                </a:lnTo>
                <a:lnTo>
                  <a:pt x="77" y="137"/>
                </a:lnTo>
                <a:lnTo>
                  <a:pt x="70" y="141"/>
                </a:lnTo>
                <a:lnTo>
                  <a:pt x="62" y="143"/>
                </a:lnTo>
                <a:lnTo>
                  <a:pt x="53" y="144"/>
                </a:lnTo>
                <a:lnTo>
                  <a:pt x="45" y="143"/>
                </a:lnTo>
                <a:lnTo>
                  <a:pt x="39" y="143"/>
                </a:lnTo>
                <a:lnTo>
                  <a:pt x="34" y="139"/>
                </a:lnTo>
                <a:lnTo>
                  <a:pt x="28" y="135"/>
                </a:lnTo>
                <a:lnTo>
                  <a:pt x="11" y="144"/>
                </a:lnTo>
                <a:lnTo>
                  <a:pt x="7" y="144"/>
                </a:lnTo>
                <a:lnTo>
                  <a:pt x="7" y="21"/>
                </a:lnTo>
                <a:lnTo>
                  <a:pt x="7" y="15"/>
                </a:lnTo>
                <a:lnTo>
                  <a:pt x="7" y="12"/>
                </a:lnTo>
                <a:lnTo>
                  <a:pt x="5" y="8"/>
                </a:lnTo>
                <a:lnTo>
                  <a:pt x="5" y="6"/>
                </a:lnTo>
                <a:lnTo>
                  <a:pt x="1" y="4"/>
                </a:lnTo>
                <a:lnTo>
                  <a:pt x="0" y="4"/>
                </a:lnTo>
                <a:lnTo>
                  <a:pt x="0" y="0"/>
                </a:lnTo>
                <a:lnTo>
                  <a:pt x="36" y="0"/>
                </a:lnTo>
                <a:close/>
                <a:moveTo>
                  <a:pt x="36" y="65"/>
                </a:moveTo>
                <a:lnTo>
                  <a:pt x="36" y="106"/>
                </a:lnTo>
                <a:lnTo>
                  <a:pt x="36" y="114"/>
                </a:lnTo>
                <a:lnTo>
                  <a:pt x="36" y="120"/>
                </a:lnTo>
                <a:lnTo>
                  <a:pt x="37" y="124"/>
                </a:lnTo>
                <a:lnTo>
                  <a:pt x="39" y="129"/>
                </a:lnTo>
                <a:lnTo>
                  <a:pt x="41" y="133"/>
                </a:lnTo>
                <a:lnTo>
                  <a:pt x="47" y="137"/>
                </a:lnTo>
                <a:lnTo>
                  <a:pt x="53" y="137"/>
                </a:lnTo>
                <a:lnTo>
                  <a:pt x="58" y="137"/>
                </a:lnTo>
                <a:lnTo>
                  <a:pt x="62" y="135"/>
                </a:lnTo>
                <a:lnTo>
                  <a:pt x="66" y="129"/>
                </a:lnTo>
                <a:lnTo>
                  <a:pt x="70" y="122"/>
                </a:lnTo>
                <a:lnTo>
                  <a:pt x="72" y="110"/>
                </a:lnTo>
                <a:lnTo>
                  <a:pt x="72" y="91"/>
                </a:lnTo>
                <a:lnTo>
                  <a:pt x="72" y="82"/>
                </a:lnTo>
                <a:lnTo>
                  <a:pt x="70" y="72"/>
                </a:lnTo>
                <a:lnTo>
                  <a:pt x="68" y="67"/>
                </a:lnTo>
                <a:lnTo>
                  <a:pt x="66" y="61"/>
                </a:lnTo>
                <a:lnTo>
                  <a:pt x="62" y="57"/>
                </a:lnTo>
                <a:lnTo>
                  <a:pt x="58" y="55"/>
                </a:lnTo>
                <a:lnTo>
                  <a:pt x="55" y="55"/>
                </a:lnTo>
                <a:lnTo>
                  <a:pt x="49" y="57"/>
                </a:lnTo>
                <a:lnTo>
                  <a:pt x="41" y="59"/>
                </a:lnTo>
                <a:lnTo>
                  <a:pt x="36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3" name="Freeform 144"/>
          <p:cNvSpPr>
            <a:spLocks/>
          </p:cNvSpPr>
          <p:nvPr/>
        </p:nvSpPr>
        <p:spPr bwMode="auto">
          <a:xfrm>
            <a:off x="2841625" y="2309813"/>
            <a:ext cx="65088" cy="206375"/>
          </a:xfrm>
          <a:custGeom>
            <a:avLst/>
            <a:gdLst>
              <a:gd name="T0" fmla="*/ 55 w 81"/>
              <a:gd name="T1" fmla="*/ 0 h 260"/>
              <a:gd name="T2" fmla="*/ 55 w 81"/>
              <a:gd name="T3" fmla="*/ 0 h 260"/>
              <a:gd name="T4" fmla="*/ 55 w 81"/>
              <a:gd name="T5" fmla="*/ 0 h 260"/>
              <a:gd name="T6" fmla="*/ 55 w 81"/>
              <a:gd name="T7" fmla="*/ 2 h 260"/>
              <a:gd name="T8" fmla="*/ 53 w 81"/>
              <a:gd name="T9" fmla="*/ 5 h 260"/>
              <a:gd name="T10" fmla="*/ 51 w 81"/>
              <a:gd name="T11" fmla="*/ 9 h 260"/>
              <a:gd name="T12" fmla="*/ 45 w 81"/>
              <a:gd name="T13" fmla="*/ 22 h 260"/>
              <a:gd name="T14" fmla="*/ 43 w 81"/>
              <a:gd name="T15" fmla="*/ 39 h 260"/>
              <a:gd name="T16" fmla="*/ 47 w 81"/>
              <a:gd name="T17" fmla="*/ 55 h 260"/>
              <a:gd name="T18" fmla="*/ 55 w 81"/>
              <a:gd name="T19" fmla="*/ 66 h 260"/>
              <a:gd name="T20" fmla="*/ 66 w 81"/>
              <a:gd name="T21" fmla="*/ 74 h 260"/>
              <a:gd name="T22" fmla="*/ 76 w 81"/>
              <a:gd name="T23" fmla="*/ 81 h 260"/>
              <a:gd name="T24" fmla="*/ 81 w 81"/>
              <a:gd name="T25" fmla="*/ 89 h 260"/>
              <a:gd name="T26" fmla="*/ 81 w 81"/>
              <a:gd name="T27" fmla="*/ 95 h 260"/>
              <a:gd name="T28" fmla="*/ 74 w 81"/>
              <a:gd name="T29" fmla="*/ 98 h 260"/>
              <a:gd name="T30" fmla="*/ 61 w 81"/>
              <a:gd name="T31" fmla="*/ 104 h 260"/>
              <a:gd name="T32" fmla="*/ 45 w 81"/>
              <a:gd name="T33" fmla="*/ 110 h 260"/>
              <a:gd name="T34" fmla="*/ 30 w 81"/>
              <a:gd name="T35" fmla="*/ 115 h 260"/>
              <a:gd name="T36" fmla="*/ 15 w 81"/>
              <a:gd name="T37" fmla="*/ 121 h 260"/>
              <a:gd name="T38" fmla="*/ 4 w 81"/>
              <a:gd name="T39" fmla="*/ 125 h 260"/>
              <a:gd name="T40" fmla="*/ 0 w 81"/>
              <a:gd name="T41" fmla="*/ 131 h 260"/>
              <a:gd name="T42" fmla="*/ 2 w 81"/>
              <a:gd name="T43" fmla="*/ 134 h 260"/>
              <a:gd name="T44" fmla="*/ 11 w 81"/>
              <a:gd name="T45" fmla="*/ 138 h 260"/>
              <a:gd name="T46" fmla="*/ 24 w 81"/>
              <a:gd name="T47" fmla="*/ 140 h 260"/>
              <a:gd name="T48" fmla="*/ 36 w 81"/>
              <a:gd name="T49" fmla="*/ 142 h 260"/>
              <a:gd name="T50" fmla="*/ 51 w 81"/>
              <a:gd name="T51" fmla="*/ 142 h 260"/>
              <a:gd name="T52" fmla="*/ 61 w 81"/>
              <a:gd name="T53" fmla="*/ 142 h 260"/>
              <a:gd name="T54" fmla="*/ 68 w 81"/>
              <a:gd name="T55" fmla="*/ 144 h 260"/>
              <a:gd name="T56" fmla="*/ 70 w 81"/>
              <a:gd name="T57" fmla="*/ 148 h 260"/>
              <a:gd name="T58" fmla="*/ 72 w 81"/>
              <a:gd name="T59" fmla="*/ 151 h 260"/>
              <a:gd name="T60" fmla="*/ 72 w 81"/>
              <a:gd name="T61" fmla="*/ 157 h 260"/>
              <a:gd name="T62" fmla="*/ 70 w 81"/>
              <a:gd name="T63" fmla="*/ 165 h 260"/>
              <a:gd name="T64" fmla="*/ 66 w 81"/>
              <a:gd name="T65" fmla="*/ 170 h 260"/>
              <a:gd name="T66" fmla="*/ 55 w 81"/>
              <a:gd name="T67" fmla="*/ 189 h 260"/>
              <a:gd name="T68" fmla="*/ 43 w 81"/>
              <a:gd name="T69" fmla="*/ 207 h 260"/>
              <a:gd name="T70" fmla="*/ 40 w 81"/>
              <a:gd name="T71" fmla="*/ 212 h 260"/>
              <a:gd name="T72" fmla="*/ 40 w 81"/>
              <a:gd name="T73" fmla="*/ 216 h 260"/>
              <a:gd name="T74" fmla="*/ 40 w 81"/>
              <a:gd name="T75" fmla="*/ 220 h 260"/>
              <a:gd name="T76" fmla="*/ 40 w 81"/>
              <a:gd name="T77" fmla="*/ 222 h 260"/>
              <a:gd name="T78" fmla="*/ 43 w 81"/>
              <a:gd name="T79" fmla="*/ 224 h 260"/>
              <a:gd name="T80" fmla="*/ 47 w 81"/>
              <a:gd name="T81" fmla="*/ 224 h 260"/>
              <a:gd name="T82" fmla="*/ 51 w 81"/>
              <a:gd name="T83" fmla="*/ 224 h 260"/>
              <a:gd name="T84" fmla="*/ 57 w 81"/>
              <a:gd name="T85" fmla="*/ 222 h 260"/>
              <a:gd name="T86" fmla="*/ 61 w 81"/>
              <a:gd name="T87" fmla="*/ 222 h 260"/>
              <a:gd name="T88" fmla="*/ 66 w 81"/>
              <a:gd name="T89" fmla="*/ 222 h 260"/>
              <a:gd name="T90" fmla="*/ 70 w 81"/>
              <a:gd name="T91" fmla="*/ 220 h 260"/>
              <a:gd name="T92" fmla="*/ 74 w 81"/>
              <a:gd name="T93" fmla="*/ 220 h 260"/>
              <a:gd name="T94" fmla="*/ 76 w 81"/>
              <a:gd name="T95" fmla="*/ 222 h 260"/>
              <a:gd name="T96" fmla="*/ 78 w 81"/>
              <a:gd name="T97" fmla="*/ 222 h 260"/>
              <a:gd name="T98" fmla="*/ 76 w 81"/>
              <a:gd name="T99" fmla="*/ 226 h 260"/>
              <a:gd name="T100" fmla="*/ 74 w 81"/>
              <a:gd name="T101" fmla="*/ 227 h 260"/>
              <a:gd name="T102" fmla="*/ 70 w 81"/>
              <a:gd name="T103" fmla="*/ 231 h 260"/>
              <a:gd name="T104" fmla="*/ 66 w 81"/>
              <a:gd name="T105" fmla="*/ 235 h 260"/>
              <a:gd name="T106" fmla="*/ 61 w 81"/>
              <a:gd name="T107" fmla="*/ 241 h 260"/>
              <a:gd name="T108" fmla="*/ 57 w 81"/>
              <a:gd name="T109" fmla="*/ 245 h 260"/>
              <a:gd name="T110" fmla="*/ 51 w 81"/>
              <a:gd name="T111" fmla="*/ 248 h 260"/>
              <a:gd name="T112" fmla="*/ 47 w 81"/>
              <a:gd name="T113" fmla="*/ 252 h 260"/>
              <a:gd name="T114" fmla="*/ 43 w 81"/>
              <a:gd name="T115" fmla="*/ 256 h 260"/>
              <a:gd name="T116" fmla="*/ 40 w 81"/>
              <a:gd name="T117" fmla="*/ 258 h 260"/>
              <a:gd name="T118" fmla="*/ 38 w 81"/>
              <a:gd name="T119" fmla="*/ 258 h 260"/>
              <a:gd name="T120" fmla="*/ 38 w 81"/>
              <a:gd name="T121" fmla="*/ 260 h 260"/>
              <a:gd name="T122" fmla="*/ 36 w 81"/>
              <a:gd name="T123" fmla="*/ 260 h 260"/>
              <a:gd name="T124" fmla="*/ 36 w 81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"/>
              <a:gd name="T190" fmla="*/ 0 h 260"/>
              <a:gd name="T191" fmla="*/ 81 w 81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5"/>
                </a:lnTo>
                <a:lnTo>
                  <a:pt x="51" y="9"/>
                </a:lnTo>
                <a:lnTo>
                  <a:pt x="45" y="22"/>
                </a:lnTo>
                <a:lnTo>
                  <a:pt x="43" y="39"/>
                </a:lnTo>
                <a:lnTo>
                  <a:pt x="47" y="55"/>
                </a:lnTo>
                <a:lnTo>
                  <a:pt x="55" y="66"/>
                </a:lnTo>
                <a:lnTo>
                  <a:pt x="66" y="74"/>
                </a:lnTo>
                <a:lnTo>
                  <a:pt x="76" y="81"/>
                </a:lnTo>
                <a:lnTo>
                  <a:pt x="81" y="89"/>
                </a:lnTo>
                <a:lnTo>
                  <a:pt x="81" y="95"/>
                </a:lnTo>
                <a:lnTo>
                  <a:pt x="74" y="98"/>
                </a:lnTo>
                <a:lnTo>
                  <a:pt x="61" y="104"/>
                </a:lnTo>
                <a:lnTo>
                  <a:pt x="45" y="110"/>
                </a:lnTo>
                <a:lnTo>
                  <a:pt x="30" y="115"/>
                </a:lnTo>
                <a:lnTo>
                  <a:pt x="15" y="121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11" y="138"/>
                </a:lnTo>
                <a:lnTo>
                  <a:pt x="24" y="140"/>
                </a:lnTo>
                <a:lnTo>
                  <a:pt x="36" y="142"/>
                </a:lnTo>
                <a:lnTo>
                  <a:pt x="51" y="142"/>
                </a:lnTo>
                <a:lnTo>
                  <a:pt x="61" y="142"/>
                </a:lnTo>
                <a:lnTo>
                  <a:pt x="68" y="144"/>
                </a:lnTo>
                <a:lnTo>
                  <a:pt x="70" y="148"/>
                </a:lnTo>
                <a:lnTo>
                  <a:pt x="72" y="151"/>
                </a:lnTo>
                <a:lnTo>
                  <a:pt x="72" y="157"/>
                </a:lnTo>
                <a:lnTo>
                  <a:pt x="70" y="165"/>
                </a:lnTo>
                <a:lnTo>
                  <a:pt x="66" y="170"/>
                </a:lnTo>
                <a:lnTo>
                  <a:pt x="55" y="189"/>
                </a:lnTo>
                <a:lnTo>
                  <a:pt x="43" y="207"/>
                </a:lnTo>
                <a:lnTo>
                  <a:pt x="40" y="212"/>
                </a:lnTo>
                <a:lnTo>
                  <a:pt x="40" y="216"/>
                </a:lnTo>
                <a:lnTo>
                  <a:pt x="40" y="220"/>
                </a:lnTo>
                <a:lnTo>
                  <a:pt x="40" y="222"/>
                </a:lnTo>
                <a:lnTo>
                  <a:pt x="43" y="224"/>
                </a:lnTo>
                <a:lnTo>
                  <a:pt x="47" y="224"/>
                </a:lnTo>
                <a:lnTo>
                  <a:pt x="51" y="224"/>
                </a:lnTo>
                <a:lnTo>
                  <a:pt x="57" y="222"/>
                </a:lnTo>
                <a:lnTo>
                  <a:pt x="61" y="222"/>
                </a:lnTo>
                <a:lnTo>
                  <a:pt x="66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7"/>
                </a:lnTo>
                <a:lnTo>
                  <a:pt x="70" y="231"/>
                </a:lnTo>
                <a:lnTo>
                  <a:pt x="66" y="235"/>
                </a:lnTo>
                <a:lnTo>
                  <a:pt x="61" y="241"/>
                </a:lnTo>
                <a:lnTo>
                  <a:pt x="57" y="245"/>
                </a:lnTo>
                <a:lnTo>
                  <a:pt x="51" y="248"/>
                </a:lnTo>
                <a:lnTo>
                  <a:pt x="47" y="252"/>
                </a:lnTo>
                <a:lnTo>
                  <a:pt x="43" y="256"/>
                </a:lnTo>
                <a:lnTo>
                  <a:pt x="40" y="258"/>
                </a:lnTo>
                <a:lnTo>
                  <a:pt x="38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4" name="Freeform 145"/>
          <p:cNvSpPr>
            <a:spLocks/>
          </p:cNvSpPr>
          <p:nvPr/>
        </p:nvSpPr>
        <p:spPr bwMode="auto">
          <a:xfrm>
            <a:off x="5319713" y="2309813"/>
            <a:ext cx="61912" cy="211137"/>
          </a:xfrm>
          <a:custGeom>
            <a:avLst/>
            <a:gdLst>
              <a:gd name="T0" fmla="*/ 55 w 77"/>
              <a:gd name="T1" fmla="*/ 0 h 265"/>
              <a:gd name="T2" fmla="*/ 55 w 77"/>
              <a:gd name="T3" fmla="*/ 0 h 265"/>
              <a:gd name="T4" fmla="*/ 55 w 77"/>
              <a:gd name="T5" fmla="*/ 0 h 265"/>
              <a:gd name="T6" fmla="*/ 55 w 77"/>
              <a:gd name="T7" fmla="*/ 2 h 265"/>
              <a:gd name="T8" fmla="*/ 53 w 77"/>
              <a:gd name="T9" fmla="*/ 3 h 265"/>
              <a:gd name="T10" fmla="*/ 51 w 77"/>
              <a:gd name="T11" fmla="*/ 9 h 265"/>
              <a:gd name="T12" fmla="*/ 45 w 77"/>
              <a:gd name="T13" fmla="*/ 21 h 265"/>
              <a:gd name="T14" fmla="*/ 39 w 77"/>
              <a:gd name="T15" fmla="*/ 34 h 265"/>
              <a:gd name="T16" fmla="*/ 43 w 77"/>
              <a:gd name="T17" fmla="*/ 49 h 265"/>
              <a:gd name="T18" fmla="*/ 55 w 77"/>
              <a:gd name="T19" fmla="*/ 60 h 265"/>
              <a:gd name="T20" fmla="*/ 68 w 77"/>
              <a:gd name="T21" fmla="*/ 70 h 265"/>
              <a:gd name="T22" fmla="*/ 77 w 77"/>
              <a:gd name="T23" fmla="*/ 77 h 265"/>
              <a:gd name="T24" fmla="*/ 76 w 77"/>
              <a:gd name="T25" fmla="*/ 87 h 265"/>
              <a:gd name="T26" fmla="*/ 64 w 77"/>
              <a:gd name="T27" fmla="*/ 95 h 265"/>
              <a:gd name="T28" fmla="*/ 45 w 77"/>
              <a:gd name="T29" fmla="*/ 102 h 265"/>
              <a:gd name="T30" fmla="*/ 30 w 77"/>
              <a:gd name="T31" fmla="*/ 108 h 265"/>
              <a:gd name="T32" fmla="*/ 15 w 77"/>
              <a:gd name="T33" fmla="*/ 114 h 265"/>
              <a:gd name="T34" fmla="*/ 3 w 77"/>
              <a:gd name="T35" fmla="*/ 119 h 265"/>
              <a:gd name="T36" fmla="*/ 0 w 77"/>
              <a:gd name="T37" fmla="*/ 125 h 265"/>
              <a:gd name="T38" fmla="*/ 1 w 77"/>
              <a:gd name="T39" fmla="*/ 129 h 265"/>
              <a:gd name="T40" fmla="*/ 9 w 77"/>
              <a:gd name="T41" fmla="*/ 133 h 265"/>
              <a:gd name="T42" fmla="*/ 20 w 77"/>
              <a:gd name="T43" fmla="*/ 134 h 265"/>
              <a:gd name="T44" fmla="*/ 34 w 77"/>
              <a:gd name="T45" fmla="*/ 136 h 265"/>
              <a:gd name="T46" fmla="*/ 49 w 77"/>
              <a:gd name="T47" fmla="*/ 136 h 265"/>
              <a:gd name="T48" fmla="*/ 60 w 77"/>
              <a:gd name="T49" fmla="*/ 136 h 265"/>
              <a:gd name="T50" fmla="*/ 68 w 77"/>
              <a:gd name="T51" fmla="*/ 138 h 265"/>
              <a:gd name="T52" fmla="*/ 70 w 77"/>
              <a:gd name="T53" fmla="*/ 140 h 265"/>
              <a:gd name="T54" fmla="*/ 72 w 77"/>
              <a:gd name="T55" fmla="*/ 144 h 265"/>
              <a:gd name="T56" fmla="*/ 72 w 77"/>
              <a:gd name="T57" fmla="*/ 148 h 265"/>
              <a:gd name="T58" fmla="*/ 70 w 77"/>
              <a:gd name="T59" fmla="*/ 153 h 265"/>
              <a:gd name="T60" fmla="*/ 66 w 77"/>
              <a:gd name="T61" fmla="*/ 161 h 265"/>
              <a:gd name="T62" fmla="*/ 58 w 77"/>
              <a:gd name="T63" fmla="*/ 174 h 265"/>
              <a:gd name="T64" fmla="*/ 47 w 77"/>
              <a:gd name="T65" fmla="*/ 188 h 265"/>
              <a:gd name="T66" fmla="*/ 38 w 77"/>
              <a:gd name="T67" fmla="*/ 201 h 265"/>
              <a:gd name="T68" fmla="*/ 36 w 77"/>
              <a:gd name="T69" fmla="*/ 205 h 265"/>
              <a:gd name="T70" fmla="*/ 34 w 77"/>
              <a:gd name="T71" fmla="*/ 210 h 265"/>
              <a:gd name="T72" fmla="*/ 34 w 77"/>
              <a:gd name="T73" fmla="*/ 212 h 265"/>
              <a:gd name="T74" fmla="*/ 34 w 77"/>
              <a:gd name="T75" fmla="*/ 216 h 265"/>
              <a:gd name="T76" fmla="*/ 38 w 77"/>
              <a:gd name="T77" fmla="*/ 216 h 265"/>
              <a:gd name="T78" fmla="*/ 41 w 77"/>
              <a:gd name="T79" fmla="*/ 218 h 265"/>
              <a:gd name="T80" fmla="*/ 45 w 77"/>
              <a:gd name="T81" fmla="*/ 218 h 265"/>
              <a:gd name="T82" fmla="*/ 51 w 77"/>
              <a:gd name="T83" fmla="*/ 216 h 265"/>
              <a:gd name="T84" fmla="*/ 55 w 77"/>
              <a:gd name="T85" fmla="*/ 216 h 265"/>
              <a:gd name="T86" fmla="*/ 60 w 77"/>
              <a:gd name="T87" fmla="*/ 216 h 265"/>
              <a:gd name="T88" fmla="*/ 64 w 77"/>
              <a:gd name="T89" fmla="*/ 214 h 265"/>
              <a:gd name="T90" fmla="*/ 68 w 77"/>
              <a:gd name="T91" fmla="*/ 216 h 265"/>
              <a:gd name="T92" fmla="*/ 70 w 77"/>
              <a:gd name="T93" fmla="*/ 216 h 265"/>
              <a:gd name="T94" fmla="*/ 70 w 77"/>
              <a:gd name="T95" fmla="*/ 218 h 265"/>
              <a:gd name="T96" fmla="*/ 64 w 77"/>
              <a:gd name="T97" fmla="*/ 226 h 265"/>
              <a:gd name="T98" fmla="*/ 55 w 77"/>
              <a:gd name="T99" fmla="*/ 235 h 265"/>
              <a:gd name="T100" fmla="*/ 41 w 77"/>
              <a:gd name="T101" fmla="*/ 246 h 265"/>
              <a:gd name="T102" fmla="*/ 32 w 77"/>
              <a:gd name="T103" fmla="*/ 256 h 265"/>
              <a:gd name="T104" fmla="*/ 26 w 77"/>
              <a:gd name="T105" fmla="*/ 260 h 265"/>
              <a:gd name="T106" fmla="*/ 22 w 77"/>
              <a:gd name="T107" fmla="*/ 263 h 265"/>
              <a:gd name="T108" fmla="*/ 20 w 77"/>
              <a:gd name="T109" fmla="*/ 265 h 265"/>
              <a:gd name="T110" fmla="*/ 20 w 77"/>
              <a:gd name="T111" fmla="*/ 265 h 265"/>
              <a:gd name="T112" fmla="*/ 19 w 77"/>
              <a:gd name="T113" fmla="*/ 265 h 265"/>
              <a:gd name="T114" fmla="*/ 19 w 77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265"/>
              <a:gd name="T176" fmla="*/ 77 w 77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3"/>
                </a:lnTo>
                <a:lnTo>
                  <a:pt x="51" y="9"/>
                </a:lnTo>
                <a:lnTo>
                  <a:pt x="45" y="21"/>
                </a:lnTo>
                <a:lnTo>
                  <a:pt x="39" y="34"/>
                </a:lnTo>
                <a:lnTo>
                  <a:pt x="43" y="49"/>
                </a:lnTo>
                <a:lnTo>
                  <a:pt x="55" y="60"/>
                </a:lnTo>
                <a:lnTo>
                  <a:pt x="68" y="70"/>
                </a:lnTo>
                <a:lnTo>
                  <a:pt x="77" y="77"/>
                </a:lnTo>
                <a:lnTo>
                  <a:pt x="76" y="87"/>
                </a:lnTo>
                <a:lnTo>
                  <a:pt x="64" y="95"/>
                </a:lnTo>
                <a:lnTo>
                  <a:pt x="45" y="102"/>
                </a:lnTo>
                <a:lnTo>
                  <a:pt x="30" y="108"/>
                </a:lnTo>
                <a:lnTo>
                  <a:pt x="15" y="114"/>
                </a:lnTo>
                <a:lnTo>
                  <a:pt x="3" y="119"/>
                </a:lnTo>
                <a:lnTo>
                  <a:pt x="0" y="125"/>
                </a:lnTo>
                <a:lnTo>
                  <a:pt x="1" y="129"/>
                </a:lnTo>
                <a:lnTo>
                  <a:pt x="9" y="133"/>
                </a:lnTo>
                <a:lnTo>
                  <a:pt x="20" y="134"/>
                </a:lnTo>
                <a:lnTo>
                  <a:pt x="34" y="136"/>
                </a:lnTo>
                <a:lnTo>
                  <a:pt x="49" y="136"/>
                </a:lnTo>
                <a:lnTo>
                  <a:pt x="60" y="136"/>
                </a:lnTo>
                <a:lnTo>
                  <a:pt x="68" y="138"/>
                </a:lnTo>
                <a:lnTo>
                  <a:pt x="70" y="140"/>
                </a:lnTo>
                <a:lnTo>
                  <a:pt x="72" y="144"/>
                </a:lnTo>
                <a:lnTo>
                  <a:pt x="72" y="148"/>
                </a:lnTo>
                <a:lnTo>
                  <a:pt x="70" y="153"/>
                </a:lnTo>
                <a:lnTo>
                  <a:pt x="66" y="161"/>
                </a:lnTo>
                <a:lnTo>
                  <a:pt x="58" y="174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0"/>
                </a:lnTo>
                <a:lnTo>
                  <a:pt x="34" y="212"/>
                </a:lnTo>
                <a:lnTo>
                  <a:pt x="34" y="216"/>
                </a:lnTo>
                <a:lnTo>
                  <a:pt x="38" y="216"/>
                </a:lnTo>
                <a:lnTo>
                  <a:pt x="41" y="218"/>
                </a:lnTo>
                <a:lnTo>
                  <a:pt x="45" y="218"/>
                </a:lnTo>
                <a:lnTo>
                  <a:pt x="51" y="216"/>
                </a:lnTo>
                <a:lnTo>
                  <a:pt x="55" y="216"/>
                </a:lnTo>
                <a:lnTo>
                  <a:pt x="60" y="216"/>
                </a:lnTo>
                <a:lnTo>
                  <a:pt x="64" y="214"/>
                </a:lnTo>
                <a:lnTo>
                  <a:pt x="68" y="216"/>
                </a:lnTo>
                <a:lnTo>
                  <a:pt x="70" y="216"/>
                </a:lnTo>
                <a:lnTo>
                  <a:pt x="70" y="218"/>
                </a:lnTo>
                <a:lnTo>
                  <a:pt x="64" y="226"/>
                </a:lnTo>
                <a:lnTo>
                  <a:pt x="55" y="235"/>
                </a:lnTo>
                <a:lnTo>
                  <a:pt x="41" y="246"/>
                </a:lnTo>
                <a:lnTo>
                  <a:pt x="32" y="256"/>
                </a:lnTo>
                <a:lnTo>
                  <a:pt x="26" y="260"/>
                </a:lnTo>
                <a:lnTo>
                  <a:pt x="22" y="263"/>
                </a:lnTo>
                <a:lnTo>
                  <a:pt x="20" y="265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5" name="Freeform 146"/>
          <p:cNvSpPr>
            <a:spLocks noEditPoints="1"/>
          </p:cNvSpPr>
          <p:nvPr/>
        </p:nvSpPr>
        <p:spPr bwMode="auto">
          <a:xfrm>
            <a:off x="3495675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5 w 95"/>
              <a:gd name="T3" fmla="*/ 99 h 100"/>
              <a:gd name="T4" fmla="*/ 6 w 95"/>
              <a:gd name="T5" fmla="*/ 95 h 100"/>
              <a:gd name="T6" fmla="*/ 2 w 95"/>
              <a:gd name="T7" fmla="*/ 85 h 100"/>
              <a:gd name="T8" fmla="*/ 2 w 95"/>
              <a:gd name="T9" fmla="*/ 74 h 100"/>
              <a:gd name="T10" fmla="*/ 10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40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8 w 95"/>
              <a:gd name="T27" fmla="*/ 19 h 100"/>
              <a:gd name="T28" fmla="*/ 32 w 95"/>
              <a:gd name="T29" fmla="*/ 28 h 100"/>
              <a:gd name="T30" fmla="*/ 28 w 95"/>
              <a:gd name="T31" fmla="*/ 36 h 100"/>
              <a:gd name="T32" fmla="*/ 17 w 95"/>
              <a:gd name="T33" fmla="*/ 40 h 100"/>
              <a:gd name="T34" fmla="*/ 8 w 95"/>
              <a:gd name="T35" fmla="*/ 36 h 100"/>
              <a:gd name="T36" fmla="*/ 2 w 95"/>
              <a:gd name="T37" fmla="*/ 26 h 100"/>
              <a:gd name="T38" fmla="*/ 10 w 95"/>
              <a:gd name="T39" fmla="*/ 13 h 100"/>
              <a:gd name="T40" fmla="*/ 19 w 95"/>
              <a:gd name="T41" fmla="*/ 5 h 100"/>
              <a:gd name="T42" fmla="*/ 36 w 95"/>
              <a:gd name="T43" fmla="*/ 2 h 100"/>
              <a:gd name="T44" fmla="*/ 57 w 95"/>
              <a:gd name="T45" fmla="*/ 0 h 100"/>
              <a:gd name="T46" fmla="*/ 70 w 95"/>
              <a:gd name="T47" fmla="*/ 5 h 100"/>
              <a:gd name="T48" fmla="*/ 82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4 w 95"/>
              <a:gd name="T55" fmla="*/ 83 h 100"/>
              <a:gd name="T56" fmla="*/ 84 w 95"/>
              <a:gd name="T57" fmla="*/ 85 h 100"/>
              <a:gd name="T58" fmla="*/ 87 w 95"/>
              <a:gd name="T59" fmla="*/ 87 h 100"/>
              <a:gd name="T60" fmla="*/ 93 w 95"/>
              <a:gd name="T61" fmla="*/ 81 h 100"/>
              <a:gd name="T62" fmla="*/ 91 w 95"/>
              <a:gd name="T63" fmla="*/ 91 h 100"/>
              <a:gd name="T64" fmla="*/ 80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6 w 95"/>
              <a:gd name="T73" fmla="*/ 49 h 100"/>
              <a:gd name="T74" fmla="*/ 34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21" y="100"/>
                </a:lnTo>
                <a:lnTo>
                  <a:pt x="15" y="99"/>
                </a:lnTo>
                <a:lnTo>
                  <a:pt x="10" y="97"/>
                </a:lnTo>
                <a:lnTo>
                  <a:pt x="6" y="95"/>
                </a:lnTo>
                <a:lnTo>
                  <a:pt x="4" y="91"/>
                </a:lnTo>
                <a:lnTo>
                  <a:pt x="2" y="85"/>
                </a:lnTo>
                <a:lnTo>
                  <a:pt x="0" y="81"/>
                </a:lnTo>
                <a:lnTo>
                  <a:pt x="2" y="74"/>
                </a:lnTo>
                <a:lnTo>
                  <a:pt x="4" y="66"/>
                </a:lnTo>
                <a:lnTo>
                  <a:pt x="10" y="61"/>
                </a:lnTo>
                <a:lnTo>
                  <a:pt x="27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3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4" y="7"/>
                </a:lnTo>
                <a:lnTo>
                  <a:pt x="40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8" y="19"/>
                </a:lnTo>
                <a:lnTo>
                  <a:pt x="30" y="24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10" y="13"/>
                </a:lnTo>
                <a:lnTo>
                  <a:pt x="13" y="9"/>
                </a:lnTo>
                <a:lnTo>
                  <a:pt x="19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7" y="0"/>
                </a:lnTo>
                <a:lnTo>
                  <a:pt x="65" y="2"/>
                </a:lnTo>
                <a:lnTo>
                  <a:pt x="70" y="5"/>
                </a:lnTo>
                <a:lnTo>
                  <a:pt x="78" y="11"/>
                </a:lnTo>
                <a:lnTo>
                  <a:pt x="82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4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5"/>
                </a:lnTo>
                <a:lnTo>
                  <a:pt x="93" y="81"/>
                </a:lnTo>
                <a:lnTo>
                  <a:pt x="95" y="85"/>
                </a:lnTo>
                <a:lnTo>
                  <a:pt x="91" y="91"/>
                </a:lnTo>
                <a:lnTo>
                  <a:pt x="85" y="97"/>
                </a:lnTo>
                <a:lnTo>
                  <a:pt x="80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6" y="49"/>
                </a:lnTo>
                <a:lnTo>
                  <a:pt x="38" y="55"/>
                </a:lnTo>
                <a:lnTo>
                  <a:pt x="34" y="59"/>
                </a:lnTo>
                <a:lnTo>
                  <a:pt x="30" y="64"/>
                </a:lnTo>
                <a:lnTo>
                  <a:pt x="28" y="70"/>
                </a:lnTo>
                <a:lnTo>
                  <a:pt x="30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7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6" name="Freeform 147"/>
          <p:cNvSpPr>
            <a:spLocks noEditPoints="1"/>
          </p:cNvSpPr>
          <p:nvPr/>
        </p:nvSpPr>
        <p:spPr bwMode="auto">
          <a:xfrm>
            <a:off x="3792538" y="2425700"/>
            <a:ext cx="76200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6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6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7" name="Freeform 148"/>
          <p:cNvSpPr>
            <a:spLocks noEditPoints="1"/>
          </p:cNvSpPr>
          <p:nvPr/>
        </p:nvSpPr>
        <p:spPr bwMode="auto">
          <a:xfrm>
            <a:off x="4076700" y="2425700"/>
            <a:ext cx="74613" cy="79375"/>
          </a:xfrm>
          <a:custGeom>
            <a:avLst/>
            <a:gdLst>
              <a:gd name="T0" fmla="*/ 36 w 95"/>
              <a:gd name="T1" fmla="*/ 97 h 100"/>
              <a:gd name="T2" fmla="*/ 13 w 95"/>
              <a:gd name="T3" fmla="*/ 99 h 100"/>
              <a:gd name="T4" fmla="*/ 6 w 95"/>
              <a:gd name="T5" fmla="*/ 95 h 100"/>
              <a:gd name="T6" fmla="*/ 0 w 95"/>
              <a:gd name="T7" fmla="*/ 85 h 100"/>
              <a:gd name="T8" fmla="*/ 0 w 95"/>
              <a:gd name="T9" fmla="*/ 74 h 100"/>
              <a:gd name="T10" fmla="*/ 9 w 95"/>
              <a:gd name="T11" fmla="*/ 61 h 100"/>
              <a:gd name="T12" fmla="*/ 53 w 95"/>
              <a:gd name="T13" fmla="*/ 38 h 100"/>
              <a:gd name="T14" fmla="*/ 53 w 95"/>
              <a:gd name="T15" fmla="*/ 21 h 100"/>
              <a:gd name="T16" fmla="*/ 51 w 95"/>
              <a:gd name="T17" fmla="*/ 13 h 100"/>
              <a:gd name="T18" fmla="*/ 47 w 95"/>
              <a:gd name="T19" fmla="*/ 9 h 100"/>
              <a:gd name="T20" fmla="*/ 38 w 95"/>
              <a:gd name="T21" fmla="*/ 7 h 100"/>
              <a:gd name="T22" fmla="*/ 27 w 95"/>
              <a:gd name="T23" fmla="*/ 9 h 100"/>
              <a:gd name="T24" fmla="*/ 25 w 95"/>
              <a:gd name="T25" fmla="*/ 13 h 100"/>
              <a:gd name="T26" fmla="*/ 27 w 95"/>
              <a:gd name="T27" fmla="*/ 19 h 100"/>
              <a:gd name="T28" fmla="*/ 30 w 95"/>
              <a:gd name="T29" fmla="*/ 28 h 100"/>
              <a:gd name="T30" fmla="*/ 27 w 95"/>
              <a:gd name="T31" fmla="*/ 36 h 100"/>
              <a:gd name="T32" fmla="*/ 17 w 95"/>
              <a:gd name="T33" fmla="*/ 40 h 100"/>
              <a:gd name="T34" fmla="*/ 6 w 95"/>
              <a:gd name="T35" fmla="*/ 36 h 100"/>
              <a:gd name="T36" fmla="*/ 2 w 95"/>
              <a:gd name="T37" fmla="*/ 26 h 100"/>
              <a:gd name="T38" fmla="*/ 8 w 95"/>
              <a:gd name="T39" fmla="*/ 13 h 100"/>
              <a:gd name="T40" fmla="*/ 17 w 95"/>
              <a:gd name="T41" fmla="*/ 5 h 100"/>
              <a:gd name="T42" fmla="*/ 36 w 95"/>
              <a:gd name="T43" fmla="*/ 2 h 100"/>
              <a:gd name="T44" fmla="*/ 55 w 95"/>
              <a:gd name="T45" fmla="*/ 0 h 100"/>
              <a:gd name="T46" fmla="*/ 70 w 95"/>
              <a:gd name="T47" fmla="*/ 5 h 100"/>
              <a:gd name="T48" fmla="*/ 80 w 95"/>
              <a:gd name="T49" fmla="*/ 19 h 100"/>
              <a:gd name="T50" fmla="*/ 82 w 95"/>
              <a:gd name="T51" fmla="*/ 28 h 100"/>
              <a:gd name="T52" fmla="*/ 82 w 95"/>
              <a:gd name="T53" fmla="*/ 76 h 100"/>
              <a:gd name="T54" fmla="*/ 82 w 95"/>
              <a:gd name="T55" fmla="*/ 83 h 100"/>
              <a:gd name="T56" fmla="*/ 84 w 95"/>
              <a:gd name="T57" fmla="*/ 85 h 100"/>
              <a:gd name="T58" fmla="*/ 85 w 95"/>
              <a:gd name="T59" fmla="*/ 87 h 100"/>
              <a:gd name="T60" fmla="*/ 91 w 95"/>
              <a:gd name="T61" fmla="*/ 81 h 100"/>
              <a:gd name="T62" fmla="*/ 89 w 95"/>
              <a:gd name="T63" fmla="*/ 91 h 100"/>
              <a:gd name="T64" fmla="*/ 78 w 95"/>
              <a:gd name="T65" fmla="*/ 99 h 100"/>
              <a:gd name="T66" fmla="*/ 65 w 95"/>
              <a:gd name="T67" fmla="*/ 99 h 100"/>
              <a:gd name="T68" fmla="*/ 55 w 95"/>
              <a:gd name="T69" fmla="*/ 91 h 100"/>
              <a:gd name="T70" fmla="*/ 53 w 95"/>
              <a:gd name="T71" fmla="*/ 78 h 100"/>
              <a:gd name="T72" fmla="*/ 44 w 95"/>
              <a:gd name="T73" fmla="*/ 49 h 100"/>
              <a:gd name="T74" fmla="*/ 32 w 95"/>
              <a:gd name="T75" fmla="*/ 59 h 100"/>
              <a:gd name="T76" fmla="*/ 28 w 95"/>
              <a:gd name="T77" fmla="*/ 70 h 100"/>
              <a:gd name="T78" fmla="*/ 32 w 95"/>
              <a:gd name="T79" fmla="*/ 80 h 100"/>
              <a:gd name="T80" fmla="*/ 40 w 95"/>
              <a:gd name="T81" fmla="*/ 81 h 100"/>
              <a:gd name="T82" fmla="*/ 53 w 95"/>
              <a:gd name="T83" fmla="*/ 7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0"/>
              <a:gd name="T128" fmla="*/ 95 w 95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0">
                <a:moveTo>
                  <a:pt x="53" y="83"/>
                </a:moveTo>
                <a:lnTo>
                  <a:pt x="36" y="97"/>
                </a:lnTo>
                <a:lnTo>
                  <a:pt x="19" y="100"/>
                </a:lnTo>
                <a:lnTo>
                  <a:pt x="13" y="99"/>
                </a:lnTo>
                <a:lnTo>
                  <a:pt x="9" y="97"/>
                </a:lnTo>
                <a:lnTo>
                  <a:pt x="6" y="95"/>
                </a:lnTo>
                <a:lnTo>
                  <a:pt x="2" y="91"/>
                </a:lnTo>
                <a:lnTo>
                  <a:pt x="0" y="85"/>
                </a:lnTo>
                <a:lnTo>
                  <a:pt x="0" y="81"/>
                </a:lnTo>
                <a:lnTo>
                  <a:pt x="0" y="74"/>
                </a:lnTo>
                <a:lnTo>
                  <a:pt x="4" y="66"/>
                </a:lnTo>
                <a:lnTo>
                  <a:pt x="9" y="61"/>
                </a:lnTo>
                <a:lnTo>
                  <a:pt x="25" y="51"/>
                </a:lnTo>
                <a:lnTo>
                  <a:pt x="53" y="38"/>
                </a:lnTo>
                <a:lnTo>
                  <a:pt x="53" y="28"/>
                </a:lnTo>
                <a:lnTo>
                  <a:pt x="53" y="21"/>
                </a:lnTo>
                <a:lnTo>
                  <a:pt x="51" y="17"/>
                </a:lnTo>
                <a:lnTo>
                  <a:pt x="51" y="13"/>
                </a:lnTo>
                <a:lnTo>
                  <a:pt x="49" y="11"/>
                </a:lnTo>
                <a:lnTo>
                  <a:pt x="47" y="9"/>
                </a:lnTo>
                <a:lnTo>
                  <a:pt x="42" y="7"/>
                </a:lnTo>
                <a:lnTo>
                  <a:pt x="38" y="7"/>
                </a:lnTo>
                <a:lnTo>
                  <a:pt x="32" y="7"/>
                </a:lnTo>
                <a:lnTo>
                  <a:pt x="27" y="9"/>
                </a:lnTo>
                <a:lnTo>
                  <a:pt x="25" y="11"/>
                </a:lnTo>
                <a:lnTo>
                  <a:pt x="25" y="13"/>
                </a:lnTo>
                <a:lnTo>
                  <a:pt x="25" y="17"/>
                </a:lnTo>
                <a:lnTo>
                  <a:pt x="27" y="19"/>
                </a:lnTo>
                <a:lnTo>
                  <a:pt x="30" y="24"/>
                </a:lnTo>
                <a:lnTo>
                  <a:pt x="30" y="28"/>
                </a:lnTo>
                <a:lnTo>
                  <a:pt x="30" y="32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1" y="40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1"/>
                </a:lnTo>
                <a:lnTo>
                  <a:pt x="8" y="13"/>
                </a:lnTo>
                <a:lnTo>
                  <a:pt x="13" y="9"/>
                </a:lnTo>
                <a:lnTo>
                  <a:pt x="17" y="5"/>
                </a:lnTo>
                <a:lnTo>
                  <a:pt x="25" y="4"/>
                </a:lnTo>
                <a:lnTo>
                  <a:pt x="36" y="2"/>
                </a:lnTo>
                <a:lnTo>
                  <a:pt x="47" y="0"/>
                </a:lnTo>
                <a:lnTo>
                  <a:pt x="55" y="0"/>
                </a:lnTo>
                <a:lnTo>
                  <a:pt x="63" y="2"/>
                </a:lnTo>
                <a:lnTo>
                  <a:pt x="70" y="5"/>
                </a:lnTo>
                <a:lnTo>
                  <a:pt x="76" y="11"/>
                </a:lnTo>
                <a:lnTo>
                  <a:pt x="80" y="19"/>
                </a:lnTo>
                <a:lnTo>
                  <a:pt x="82" y="23"/>
                </a:lnTo>
                <a:lnTo>
                  <a:pt x="82" y="28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3"/>
                </a:lnTo>
                <a:lnTo>
                  <a:pt x="84" y="85"/>
                </a:lnTo>
                <a:lnTo>
                  <a:pt x="85" y="87"/>
                </a:lnTo>
                <a:lnTo>
                  <a:pt x="89" y="85"/>
                </a:lnTo>
                <a:lnTo>
                  <a:pt x="91" y="81"/>
                </a:lnTo>
                <a:lnTo>
                  <a:pt x="95" y="85"/>
                </a:lnTo>
                <a:lnTo>
                  <a:pt x="89" y="91"/>
                </a:lnTo>
                <a:lnTo>
                  <a:pt x="84" y="97"/>
                </a:lnTo>
                <a:lnTo>
                  <a:pt x="78" y="99"/>
                </a:lnTo>
                <a:lnTo>
                  <a:pt x="72" y="100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3"/>
                </a:lnTo>
                <a:lnTo>
                  <a:pt x="44" y="49"/>
                </a:lnTo>
                <a:lnTo>
                  <a:pt x="38" y="55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8" y="76"/>
                </a:lnTo>
                <a:lnTo>
                  <a:pt x="32" y="80"/>
                </a:lnTo>
                <a:lnTo>
                  <a:pt x="36" y="81"/>
                </a:lnTo>
                <a:lnTo>
                  <a:pt x="40" y="81"/>
                </a:lnTo>
                <a:lnTo>
                  <a:pt x="46" y="81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8" name="Freeform 149"/>
          <p:cNvSpPr>
            <a:spLocks noEditPoints="1"/>
          </p:cNvSpPr>
          <p:nvPr/>
        </p:nvSpPr>
        <p:spPr bwMode="auto">
          <a:xfrm>
            <a:off x="4378325" y="2389188"/>
            <a:ext cx="26988" cy="115887"/>
          </a:xfrm>
          <a:custGeom>
            <a:avLst/>
            <a:gdLst>
              <a:gd name="T0" fmla="*/ 21 w 34"/>
              <a:gd name="T1" fmla="*/ 97 h 146"/>
              <a:gd name="T2" fmla="*/ 15 w 34"/>
              <a:gd name="T3" fmla="*/ 97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69 h 146"/>
              <a:gd name="T10" fmla="*/ 5 w 34"/>
              <a:gd name="T11" fmla="*/ 46 h 146"/>
              <a:gd name="T12" fmla="*/ 2 w 34"/>
              <a:gd name="T13" fmla="*/ 34 h 146"/>
              <a:gd name="T14" fmla="*/ 0 w 34"/>
              <a:gd name="T15" fmla="*/ 25 h 146"/>
              <a:gd name="T16" fmla="*/ 0 w 34"/>
              <a:gd name="T17" fmla="*/ 17 h 146"/>
              <a:gd name="T18" fmla="*/ 0 w 34"/>
              <a:gd name="T19" fmla="*/ 12 h 146"/>
              <a:gd name="T20" fmla="*/ 2 w 34"/>
              <a:gd name="T21" fmla="*/ 8 h 146"/>
              <a:gd name="T22" fmla="*/ 4 w 34"/>
              <a:gd name="T23" fmla="*/ 4 h 146"/>
              <a:gd name="T24" fmla="*/ 7 w 34"/>
              <a:gd name="T25" fmla="*/ 2 h 146"/>
              <a:gd name="T26" fmla="*/ 11 w 34"/>
              <a:gd name="T27" fmla="*/ 0 h 146"/>
              <a:gd name="T28" fmla="*/ 17 w 34"/>
              <a:gd name="T29" fmla="*/ 0 h 146"/>
              <a:gd name="T30" fmla="*/ 23 w 34"/>
              <a:gd name="T31" fmla="*/ 0 h 146"/>
              <a:gd name="T32" fmla="*/ 28 w 34"/>
              <a:gd name="T33" fmla="*/ 4 h 146"/>
              <a:gd name="T34" fmla="*/ 32 w 34"/>
              <a:gd name="T35" fmla="*/ 10 h 146"/>
              <a:gd name="T36" fmla="*/ 34 w 34"/>
              <a:gd name="T37" fmla="*/ 17 h 146"/>
              <a:gd name="T38" fmla="*/ 32 w 34"/>
              <a:gd name="T39" fmla="*/ 21 h 146"/>
              <a:gd name="T40" fmla="*/ 32 w 34"/>
              <a:gd name="T41" fmla="*/ 29 h 146"/>
              <a:gd name="T42" fmla="*/ 30 w 34"/>
              <a:gd name="T43" fmla="*/ 36 h 146"/>
              <a:gd name="T44" fmla="*/ 28 w 34"/>
              <a:gd name="T45" fmla="*/ 46 h 146"/>
              <a:gd name="T46" fmla="*/ 24 w 34"/>
              <a:gd name="T47" fmla="*/ 69 h 146"/>
              <a:gd name="T48" fmla="*/ 21 w 34"/>
              <a:gd name="T49" fmla="*/ 82 h 146"/>
              <a:gd name="T50" fmla="*/ 21 w 34"/>
              <a:gd name="T51" fmla="*/ 97 h 146"/>
              <a:gd name="T52" fmla="*/ 17 w 34"/>
              <a:gd name="T53" fmla="*/ 112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4 h 146"/>
              <a:gd name="T60" fmla="*/ 34 w 34"/>
              <a:gd name="T61" fmla="*/ 129 h 146"/>
              <a:gd name="T62" fmla="*/ 32 w 34"/>
              <a:gd name="T63" fmla="*/ 135 h 146"/>
              <a:gd name="T64" fmla="*/ 28 w 34"/>
              <a:gd name="T65" fmla="*/ 141 h 146"/>
              <a:gd name="T66" fmla="*/ 23 w 34"/>
              <a:gd name="T67" fmla="*/ 145 h 146"/>
              <a:gd name="T68" fmla="*/ 17 w 34"/>
              <a:gd name="T69" fmla="*/ 146 h 146"/>
              <a:gd name="T70" fmla="*/ 9 w 34"/>
              <a:gd name="T71" fmla="*/ 145 h 146"/>
              <a:gd name="T72" fmla="*/ 5 w 34"/>
              <a:gd name="T73" fmla="*/ 141 h 146"/>
              <a:gd name="T74" fmla="*/ 2 w 34"/>
              <a:gd name="T75" fmla="*/ 135 h 146"/>
              <a:gd name="T76" fmla="*/ 0 w 34"/>
              <a:gd name="T77" fmla="*/ 129 h 146"/>
              <a:gd name="T78" fmla="*/ 2 w 34"/>
              <a:gd name="T79" fmla="*/ 124 h 146"/>
              <a:gd name="T80" fmla="*/ 5 w 34"/>
              <a:gd name="T81" fmla="*/ 118 h 146"/>
              <a:gd name="T82" fmla="*/ 9 w 34"/>
              <a:gd name="T83" fmla="*/ 114 h 146"/>
              <a:gd name="T84" fmla="*/ 17 w 34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1" y="69"/>
                </a:lnTo>
                <a:lnTo>
                  <a:pt x="5" y="46"/>
                </a:lnTo>
                <a:lnTo>
                  <a:pt x="2" y="34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4"/>
                </a:lnTo>
                <a:lnTo>
                  <a:pt x="32" y="10"/>
                </a:lnTo>
                <a:lnTo>
                  <a:pt x="34" y="17"/>
                </a:lnTo>
                <a:lnTo>
                  <a:pt x="32" y="21"/>
                </a:lnTo>
                <a:lnTo>
                  <a:pt x="32" y="29"/>
                </a:lnTo>
                <a:lnTo>
                  <a:pt x="30" y="36"/>
                </a:lnTo>
                <a:lnTo>
                  <a:pt x="28" y="46"/>
                </a:lnTo>
                <a:lnTo>
                  <a:pt x="24" y="69"/>
                </a:lnTo>
                <a:lnTo>
                  <a:pt x="21" y="82"/>
                </a:lnTo>
                <a:lnTo>
                  <a:pt x="21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8" y="118"/>
                </a:lnTo>
                <a:lnTo>
                  <a:pt x="32" y="124"/>
                </a:lnTo>
                <a:lnTo>
                  <a:pt x="34" y="129"/>
                </a:lnTo>
                <a:lnTo>
                  <a:pt x="32" y="135"/>
                </a:lnTo>
                <a:lnTo>
                  <a:pt x="28" y="141"/>
                </a:lnTo>
                <a:lnTo>
                  <a:pt x="23" y="145"/>
                </a:lnTo>
                <a:lnTo>
                  <a:pt x="17" y="146"/>
                </a:lnTo>
                <a:lnTo>
                  <a:pt x="9" y="145"/>
                </a:lnTo>
                <a:lnTo>
                  <a:pt x="5" y="141"/>
                </a:lnTo>
                <a:lnTo>
                  <a:pt x="2" y="135"/>
                </a:lnTo>
                <a:lnTo>
                  <a:pt x="0" y="129"/>
                </a:lnTo>
                <a:lnTo>
                  <a:pt x="2" y="124"/>
                </a:lnTo>
                <a:lnTo>
                  <a:pt x="5" y="118"/>
                </a:lnTo>
                <a:lnTo>
                  <a:pt x="9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69" name="Freeform 150"/>
          <p:cNvSpPr>
            <a:spLocks/>
          </p:cNvSpPr>
          <p:nvPr/>
        </p:nvSpPr>
        <p:spPr bwMode="auto">
          <a:xfrm>
            <a:off x="3265488" y="1817688"/>
            <a:ext cx="219075" cy="219075"/>
          </a:xfrm>
          <a:custGeom>
            <a:avLst/>
            <a:gdLst>
              <a:gd name="T0" fmla="*/ 276 w 276"/>
              <a:gd name="T1" fmla="*/ 136 h 275"/>
              <a:gd name="T2" fmla="*/ 270 w 276"/>
              <a:gd name="T3" fmla="*/ 100 h 275"/>
              <a:gd name="T4" fmla="*/ 257 w 276"/>
              <a:gd name="T5" fmla="*/ 68 h 275"/>
              <a:gd name="T6" fmla="*/ 236 w 276"/>
              <a:gd name="T7" fmla="*/ 40 h 275"/>
              <a:gd name="T8" fmla="*/ 207 w 276"/>
              <a:gd name="T9" fmla="*/ 19 h 275"/>
              <a:gd name="T10" fmla="*/ 175 w 276"/>
              <a:gd name="T11" fmla="*/ 4 h 275"/>
              <a:gd name="T12" fmla="*/ 137 w 276"/>
              <a:gd name="T13" fmla="*/ 0 h 275"/>
              <a:gd name="T14" fmla="*/ 101 w 276"/>
              <a:gd name="T15" fmla="*/ 4 h 275"/>
              <a:gd name="T16" fmla="*/ 69 w 276"/>
              <a:gd name="T17" fmla="*/ 19 h 275"/>
              <a:gd name="T18" fmla="*/ 40 w 276"/>
              <a:gd name="T19" fmla="*/ 40 h 275"/>
              <a:gd name="T20" fmla="*/ 19 w 276"/>
              <a:gd name="T21" fmla="*/ 68 h 275"/>
              <a:gd name="T22" fmla="*/ 6 w 276"/>
              <a:gd name="T23" fmla="*/ 100 h 275"/>
              <a:gd name="T24" fmla="*/ 0 w 276"/>
              <a:gd name="T25" fmla="*/ 136 h 275"/>
              <a:gd name="T26" fmla="*/ 6 w 276"/>
              <a:gd name="T27" fmla="*/ 173 h 275"/>
              <a:gd name="T28" fmla="*/ 19 w 276"/>
              <a:gd name="T29" fmla="*/ 207 h 275"/>
              <a:gd name="T30" fmla="*/ 40 w 276"/>
              <a:gd name="T31" fmla="*/ 233 h 275"/>
              <a:gd name="T32" fmla="*/ 69 w 276"/>
              <a:gd name="T33" fmla="*/ 256 h 275"/>
              <a:gd name="T34" fmla="*/ 101 w 276"/>
              <a:gd name="T35" fmla="*/ 269 h 275"/>
              <a:gd name="T36" fmla="*/ 137 w 276"/>
              <a:gd name="T37" fmla="*/ 275 h 275"/>
              <a:gd name="T38" fmla="*/ 175 w 276"/>
              <a:gd name="T39" fmla="*/ 269 h 275"/>
              <a:gd name="T40" fmla="*/ 207 w 276"/>
              <a:gd name="T41" fmla="*/ 256 h 275"/>
              <a:gd name="T42" fmla="*/ 236 w 276"/>
              <a:gd name="T43" fmla="*/ 233 h 275"/>
              <a:gd name="T44" fmla="*/ 257 w 276"/>
              <a:gd name="T45" fmla="*/ 207 h 275"/>
              <a:gd name="T46" fmla="*/ 270 w 276"/>
              <a:gd name="T47" fmla="*/ 173 h 275"/>
              <a:gd name="T48" fmla="*/ 276 w 276"/>
              <a:gd name="T49" fmla="*/ 136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6"/>
              <a:gd name="T76" fmla="*/ 0 h 275"/>
              <a:gd name="T77" fmla="*/ 276 w 276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6" h="275">
                <a:moveTo>
                  <a:pt x="276" y="136"/>
                </a:moveTo>
                <a:lnTo>
                  <a:pt x="270" y="100"/>
                </a:lnTo>
                <a:lnTo>
                  <a:pt x="257" y="68"/>
                </a:lnTo>
                <a:lnTo>
                  <a:pt x="236" y="40"/>
                </a:lnTo>
                <a:lnTo>
                  <a:pt x="207" y="19"/>
                </a:lnTo>
                <a:lnTo>
                  <a:pt x="175" y="4"/>
                </a:lnTo>
                <a:lnTo>
                  <a:pt x="137" y="0"/>
                </a:lnTo>
                <a:lnTo>
                  <a:pt x="101" y="4"/>
                </a:lnTo>
                <a:lnTo>
                  <a:pt x="69" y="19"/>
                </a:lnTo>
                <a:lnTo>
                  <a:pt x="40" y="40"/>
                </a:lnTo>
                <a:lnTo>
                  <a:pt x="19" y="68"/>
                </a:lnTo>
                <a:lnTo>
                  <a:pt x="6" y="100"/>
                </a:lnTo>
                <a:lnTo>
                  <a:pt x="0" y="136"/>
                </a:lnTo>
                <a:lnTo>
                  <a:pt x="6" y="173"/>
                </a:lnTo>
                <a:lnTo>
                  <a:pt x="19" y="207"/>
                </a:lnTo>
                <a:lnTo>
                  <a:pt x="40" y="233"/>
                </a:lnTo>
                <a:lnTo>
                  <a:pt x="69" y="256"/>
                </a:lnTo>
                <a:lnTo>
                  <a:pt x="101" y="269"/>
                </a:lnTo>
                <a:lnTo>
                  <a:pt x="137" y="275"/>
                </a:lnTo>
                <a:lnTo>
                  <a:pt x="175" y="269"/>
                </a:lnTo>
                <a:lnTo>
                  <a:pt x="207" y="256"/>
                </a:lnTo>
                <a:lnTo>
                  <a:pt x="236" y="233"/>
                </a:lnTo>
                <a:lnTo>
                  <a:pt x="257" y="207"/>
                </a:lnTo>
                <a:lnTo>
                  <a:pt x="270" y="173"/>
                </a:lnTo>
                <a:lnTo>
                  <a:pt x="276" y="1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0" name="Freeform 151"/>
          <p:cNvSpPr>
            <a:spLocks/>
          </p:cNvSpPr>
          <p:nvPr/>
        </p:nvSpPr>
        <p:spPr bwMode="auto">
          <a:xfrm>
            <a:off x="3355975" y="2025650"/>
            <a:ext cx="34925" cy="268288"/>
          </a:xfrm>
          <a:custGeom>
            <a:avLst/>
            <a:gdLst>
              <a:gd name="T0" fmla="*/ 0 w 44"/>
              <a:gd name="T1" fmla="*/ 0 h 338"/>
              <a:gd name="T2" fmla="*/ 0 w 44"/>
              <a:gd name="T3" fmla="*/ 0 h 338"/>
              <a:gd name="T4" fmla="*/ 0 w 44"/>
              <a:gd name="T5" fmla="*/ 0 h 338"/>
              <a:gd name="T6" fmla="*/ 0 w 44"/>
              <a:gd name="T7" fmla="*/ 2 h 338"/>
              <a:gd name="T8" fmla="*/ 2 w 44"/>
              <a:gd name="T9" fmla="*/ 4 h 338"/>
              <a:gd name="T10" fmla="*/ 2 w 44"/>
              <a:gd name="T11" fmla="*/ 7 h 338"/>
              <a:gd name="T12" fmla="*/ 2 w 44"/>
              <a:gd name="T13" fmla="*/ 13 h 338"/>
              <a:gd name="T14" fmla="*/ 2 w 44"/>
              <a:gd name="T15" fmla="*/ 21 h 338"/>
              <a:gd name="T16" fmla="*/ 4 w 44"/>
              <a:gd name="T17" fmla="*/ 30 h 338"/>
              <a:gd name="T18" fmla="*/ 6 w 44"/>
              <a:gd name="T19" fmla="*/ 59 h 338"/>
              <a:gd name="T20" fmla="*/ 10 w 44"/>
              <a:gd name="T21" fmla="*/ 93 h 338"/>
              <a:gd name="T22" fmla="*/ 16 w 44"/>
              <a:gd name="T23" fmla="*/ 135 h 338"/>
              <a:gd name="T24" fmla="*/ 19 w 44"/>
              <a:gd name="T25" fmla="*/ 176 h 338"/>
              <a:gd name="T26" fmla="*/ 25 w 44"/>
              <a:gd name="T27" fmla="*/ 218 h 338"/>
              <a:gd name="T28" fmla="*/ 31 w 44"/>
              <a:gd name="T29" fmla="*/ 256 h 338"/>
              <a:gd name="T30" fmla="*/ 36 w 44"/>
              <a:gd name="T31" fmla="*/ 288 h 338"/>
              <a:gd name="T32" fmla="*/ 40 w 44"/>
              <a:gd name="T33" fmla="*/ 313 h 338"/>
              <a:gd name="T34" fmla="*/ 40 w 44"/>
              <a:gd name="T35" fmla="*/ 322 h 338"/>
              <a:gd name="T36" fmla="*/ 42 w 44"/>
              <a:gd name="T37" fmla="*/ 328 h 338"/>
              <a:gd name="T38" fmla="*/ 42 w 44"/>
              <a:gd name="T39" fmla="*/ 334 h 338"/>
              <a:gd name="T40" fmla="*/ 42 w 44"/>
              <a:gd name="T41" fmla="*/ 336 h 338"/>
              <a:gd name="T42" fmla="*/ 44 w 44"/>
              <a:gd name="T43" fmla="*/ 338 h 338"/>
              <a:gd name="T44" fmla="*/ 44 w 44"/>
              <a:gd name="T45" fmla="*/ 338 h 338"/>
              <a:gd name="T46" fmla="*/ 44 w 44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338"/>
              <a:gd name="T74" fmla="*/ 44 w 44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3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2" y="13"/>
                </a:lnTo>
                <a:lnTo>
                  <a:pt x="2" y="21"/>
                </a:lnTo>
                <a:lnTo>
                  <a:pt x="4" y="30"/>
                </a:lnTo>
                <a:lnTo>
                  <a:pt x="6" y="59"/>
                </a:lnTo>
                <a:lnTo>
                  <a:pt x="10" y="93"/>
                </a:lnTo>
                <a:lnTo>
                  <a:pt x="16" y="135"/>
                </a:lnTo>
                <a:lnTo>
                  <a:pt x="19" y="176"/>
                </a:lnTo>
                <a:lnTo>
                  <a:pt x="25" y="218"/>
                </a:lnTo>
                <a:lnTo>
                  <a:pt x="31" y="256"/>
                </a:lnTo>
                <a:lnTo>
                  <a:pt x="36" y="288"/>
                </a:lnTo>
                <a:lnTo>
                  <a:pt x="40" y="313"/>
                </a:lnTo>
                <a:lnTo>
                  <a:pt x="40" y="322"/>
                </a:lnTo>
                <a:lnTo>
                  <a:pt x="42" y="328"/>
                </a:lnTo>
                <a:lnTo>
                  <a:pt x="42" y="334"/>
                </a:lnTo>
                <a:lnTo>
                  <a:pt x="42" y="336"/>
                </a:lnTo>
                <a:lnTo>
                  <a:pt x="44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1" name="Freeform 152"/>
          <p:cNvSpPr>
            <a:spLocks/>
          </p:cNvSpPr>
          <p:nvPr/>
        </p:nvSpPr>
        <p:spPr bwMode="auto">
          <a:xfrm>
            <a:off x="3371850" y="2246313"/>
            <a:ext cx="23813" cy="47625"/>
          </a:xfrm>
          <a:custGeom>
            <a:avLst/>
            <a:gdLst>
              <a:gd name="T0" fmla="*/ 31 w 31"/>
              <a:gd name="T1" fmla="*/ 0 h 61"/>
              <a:gd name="T2" fmla="*/ 25 w 31"/>
              <a:gd name="T3" fmla="*/ 61 h 61"/>
              <a:gd name="T4" fmla="*/ 0 w 31"/>
              <a:gd name="T5" fmla="*/ 4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31" y="0"/>
                </a:moveTo>
                <a:lnTo>
                  <a:pt x="25" y="61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2" name="Freeform 153"/>
          <p:cNvSpPr>
            <a:spLocks noEditPoints="1"/>
          </p:cNvSpPr>
          <p:nvPr/>
        </p:nvSpPr>
        <p:spPr bwMode="auto">
          <a:xfrm>
            <a:off x="3322638" y="1898650"/>
            <a:ext cx="57150" cy="80963"/>
          </a:xfrm>
          <a:custGeom>
            <a:avLst/>
            <a:gdLst>
              <a:gd name="T0" fmla="*/ 45 w 72"/>
              <a:gd name="T1" fmla="*/ 61 h 103"/>
              <a:gd name="T2" fmla="*/ 41 w 72"/>
              <a:gd name="T3" fmla="*/ 65 h 103"/>
              <a:gd name="T4" fmla="*/ 38 w 72"/>
              <a:gd name="T5" fmla="*/ 69 h 103"/>
              <a:gd name="T6" fmla="*/ 32 w 72"/>
              <a:gd name="T7" fmla="*/ 71 h 103"/>
              <a:gd name="T8" fmla="*/ 26 w 72"/>
              <a:gd name="T9" fmla="*/ 71 h 103"/>
              <a:gd name="T10" fmla="*/ 19 w 72"/>
              <a:gd name="T11" fmla="*/ 71 h 103"/>
              <a:gd name="T12" fmla="*/ 11 w 72"/>
              <a:gd name="T13" fmla="*/ 67 h 103"/>
              <a:gd name="T14" fmla="*/ 7 w 72"/>
              <a:gd name="T15" fmla="*/ 59 h 103"/>
              <a:gd name="T16" fmla="*/ 3 w 72"/>
              <a:gd name="T17" fmla="*/ 54 h 103"/>
              <a:gd name="T18" fmla="*/ 1 w 72"/>
              <a:gd name="T19" fmla="*/ 46 h 103"/>
              <a:gd name="T20" fmla="*/ 0 w 72"/>
              <a:gd name="T21" fmla="*/ 38 h 103"/>
              <a:gd name="T22" fmla="*/ 1 w 72"/>
              <a:gd name="T23" fmla="*/ 29 h 103"/>
              <a:gd name="T24" fmla="*/ 5 w 72"/>
              <a:gd name="T25" fmla="*/ 19 h 103"/>
              <a:gd name="T26" fmla="*/ 9 w 72"/>
              <a:gd name="T27" fmla="*/ 14 h 103"/>
              <a:gd name="T28" fmla="*/ 13 w 72"/>
              <a:gd name="T29" fmla="*/ 10 h 103"/>
              <a:gd name="T30" fmla="*/ 17 w 72"/>
              <a:gd name="T31" fmla="*/ 6 h 103"/>
              <a:gd name="T32" fmla="*/ 24 w 72"/>
              <a:gd name="T33" fmla="*/ 2 h 103"/>
              <a:gd name="T34" fmla="*/ 34 w 72"/>
              <a:gd name="T35" fmla="*/ 0 h 103"/>
              <a:gd name="T36" fmla="*/ 39 w 72"/>
              <a:gd name="T37" fmla="*/ 0 h 103"/>
              <a:gd name="T38" fmla="*/ 43 w 72"/>
              <a:gd name="T39" fmla="*/ 2 h 103"/>
              <a:gd name="T40" fmla="*/ 49 w 72"/>
              <a:gd name="T41" fmla="*/ 4 h 103"/>
              <a:gd name="T42" fmla="*/ 53 w 72"/>
              <a:gd name="T43" fmla="*/ 6 h 103"/>
              <a:gd name="T44" fmla="*/ 64 w 72"/>
              <a:gd name="T45" fmla="*/ 0 h 103"/>
              <a:gd name="T46" fmla="*/ 66 w 72"/>
              <a:gd name="T47" fmla="*/ 0 h 103"/>
              <a:gd name="T48" fmla="*/ 66 w 72"/>
              <a:gd name="T49" fmla="*/ 88 h 103"/>
              <a:gd name="T50" fmla="*/ 66 w 72"/>
              <a:gd name="T51" fmla="*/ 93 h 103"/>
              <a:gd name="T52" fmla="*/ 66 w 72"/>
              <a:gd name="T53" fmla="*/ 95 h 103"/>
              <a:gd name="T54" fmla="*/ 70 w 72"/>
              <a:gd name="T55" fmla="*/ 99 h 103"/>
              <a:gd name="T56" fmla="*/ 72 w 72"/>
              <a:gd name="T57" fmla="*/ 99 h 103"/>
              <a:gd name="T58" fmla="*/ 72 w 72"/>
              <a:gd name="T59" fmla="*/ 103 h 103"/>
              <a:gd name="T60" fmla="*/ 36 w 72"/>
              <a:gd name="T61" fmla="*/ 103 h 103"/>
              <a:gd name="T62" fmla="*/ 36 w 72"/>
              <a:gd name="T63" fmla="*/ 99 h 103"/>
              <a:gd name="T64" fmla="*/ 39 w 72"/>
              <a:gd name="T65" fmla="*/ 99 h 103"/>
              <a:gd name="T66" fmla="*/ 43 w 72"/>
              <a:gd name="T67" fmla="*/ 99 h 103"/>
              <a:gd name="T68" fmla="*/ 43 w 72"/>
              <a:gd name="T69" fmla="*/ 97 h 103"/>
              <a:gd name="T70" fmla="*/ 45 w 72"/>
              <a:gd name="T71" fmla="*/ 95 h 103"/>
              <a:gd name="T72" fmla="*/ 45 w 72"/>
              <a:gd name="T73" fmla="*/ 93 h 103"/>
              <a:gd name="T74" fmla="*/ 45 w 72"/>
              <a:gd name="T75" fmla="*/ 90 h 103"/>
              <a:gd name="T76" fmla="*/ 45 w 72"/>
              <a:gd name="T77" fmla="*/ 61 h 103"/>
              <a:gd name="T78" fmla="*/ 45 w 72"/>
              <a:gd name="T79" fmla="*/ 55 h 103"/>
              <a:gd name="T80" fmla="*/ 45 w 72"/>
              <a:gd name="T81" fmla="*/ 29 h 103"/>
              <a:gd name="T82" fmla="*/ 45 w 72"/>
              <a:gd name="T83" fmla="*/ 21 h 103"/>
              <a:gd name="T84" fmla="*/ 45 w 72"/>
              <a:gd name="T85" fmla="*/ 16 h 103"/>
              <a:gd name="T86" fmla="*/ 45 w 72"/>
              <a:gd name="T87" fmla="*/ 14 h 103"/>
              <a:gd name="T88" fmla="*/ 43 w 72"/>
              <a:gd name="T89" fmla="*/ 10 h 103"/>
              <a:gd name="T90" fmla="*/ 39 w 72"/>
              <a:gd name="T91" fmla="*/ 6 h 103"/>
              <a:gd name="T92" fmla="*/ 38 w 72"/>
              <a:gd name="T93" fmla="*/ 6 h 103"/>
              <a:gd name="T94" fmla="*/ 36 w 72"/>
              <a:gd name="T95" fmla="*/ 6 h 103"/>
              <a:gd name="T96" fmla="*/ 30 w 72"/>
              <a:gd name="T97" fmla="*/ 6 h 103"/>
              <a:gd name="T98" fmla="*/ 26 w 72"/>
              <a:gd name="T99" fmla="*/ 10 h 103"/>
              <a:gd name="T100" fmla="*/ 24 w 72"/>
              <a:gd name="T101" fmla="*/ 16 h 103"/>
              <a:gd name="T102" fmla="*/ 22 w 72"/>
              <a:gd name="T103" fmla="*/ 21 h 103"/>
              <a:gd name="T104" fmla="*/ 20 w 72"/>
              <a:gd name="T105" fmla="*/ 29 h 103"/>
              <a:gd name="T106" fmla="*/ 20 w 72"/>
              <a:gd name="T107" fmla="*/ 38 h 103"/>
              <a:gd name="T108" fmla="*/ 20 w 72"/>
              <a:gd name="T109" fmla="*/ 46 h 103"/>
              <a:gd name="T110" fmla="*/ 22 w 72"/>
              <a:gd name="T111" fmla="*/ 54 h 103"/>
              <a:gd name="T112" fmla="*/ 24 w 72"/>
              <a:gd name="T113" fmla="*/ 59 h 103"/>
              <a:gd name="T114" fmla="*/ 28 w 72"/>
              <a:gd name="T115" fmla="*/ 63 h 103"/>
              <a:gd name="T116" fmla="*/ 32 w 72"/>
              <a:gd name="T117" fmla="*/ 63 h 103"/>
              <a:gd name="T118" fmla="*/ 36 w 72"/>
              <a:gd name="T119" fmla="*/ 63 h 103"/>
              <a:gd name="T120" fmla="*/ 39 w 72"/>
              <a:gd name="T121" fmla="*/ 61 h 103"/>
              <a:gd name="T122" fmla="*/ 43 w 72"/>
              <a:gd name="T123" fmla="*/ 59 h 103"/>
              <a:gd name="T124" fmla="*/ 45 w 72"/>
              <a:gd name="T125" fmla="*/ 55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3"/>
              <a:gd name="T191" fmla="*/ 72 w 72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3">
                <a:moveTo>
                  <a:pt x="45" y="61"/>
                </a:moveTo>
                <a:lnTo>
                  <a:pt x="41" y="65"/>
                </a:lnTo>
                <a:lnTo>
                  <a:pt x="38" y="69"/>
                </a:lnTo>
                <a:lnTo>
                  <a:pt x="32" y="71"/>
                </a:lnTo>
                <a:lnTo>
                  <a:pt x="26" y="71"/>
                </a:lnTo>
                <a:lnTo>
                  <a:pt x="19" y="71"/>
                </a:lnTo>
                <a:lnTo>
                  <a:pt x="11" y="67"/>
                </a:lnTo>
                <a:lnTo>
                  <a:pt x="7" y="59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29"/>
                </a:lnTo>
                <a:lnTo>
                  <a:pt x="5" y="19"/>
                </a:lnTo>
                <a:lnTo>
                  <a:pt x="9" y="14"/>
                </a:lnTo>
                <a:lnTo>
                  <a:pt x="13" y="10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9" y="0"/>
                </a:lnTo>
                <a:lnTo>
                  <a:pt x="43" y="2"/>
                </a:lnTo>
                <a:lnTo>
                  <a:pt x="49" y="4"/>
                </a:lnTo>
                <a:lnTo>
                  <a:pt x="53" y="6"/>
                </a:lnTo>
                <a:lnTo>
                  <a:pt x="64" y="0"/>
                </a:lnTo>
                <a:lnTo>
                  <a:pt x="66" y="0"/>
                </a:lnTo>
                <a:lnTo>
                  <a:pt x="66" y="88"/>
                </a:lnTo>
                <a:lnTo>
                  <a:pt x="66" y="93"/>
                </a:lnTo>
                <a:lnTo>
                  <a:pt x="66" y="95"/>
                </a:lnTo>
                <a:lnTo>
                  <a:pt x="70" y="99"/>
                </a:lnTo>
                <a:lnTo>
                  <a:pt x="72" y="99"/>
                </a:lnTo>
                <a:lnTo>
                  <a:pt x="72" y="103"/>
                </a:lnTo>
                <a:lnTo>
                  <a:pt x="36" y="103"/>
                </a:lnTo>
                <a:lnTo>
                  <a:pt x="36" y="99"/>
                </a:lnTo>
                <a:lnTo>
                  <a:pt x="39" y="99"/>
                </a:lnTo>
                <a:lnTo>
                  <a:pt x="43" y="99"/>
                </a:lnTo>
                <a:lnTo>
                  <a:pt x="43" y="97"/>
                </a:lnTo>
                <a:lnTo>
                  <a:pt x="45" y="95"/>
                </a:lnTo>
                <a:lnTo>
                  <a:pt x="45" y="93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9"/>
                </a:lnTo>
                <a:lnTo>
                  <a:pt x="45" y="21"/>
                </a:lnTo>
                <a:lnTo>
                  <a:pt x="45" y="16"/>
                </a:lnTo>
                <a:lnTo>
                  <a:pt x="45" y="14"/>
                </a:lnTo>
                <a:lnTo>
                  <a:pt x="43" y="10"/>
                </a:lnTo>
                <a:lnTo>
                  <a:pt x="39" y="6"/>
                </a:lnTo>
                <a:lnTo>
                  <a:pt x="38" y="6"/>
                </a:lnTo>
                <a:lnTo>
                  <a:pt x="36" y="6"/>
                </a:lnTo>
                <a:lnTo>
                  <a:pt x="30" y="6"/>
                </a:lnTo>
                <a:lnTo>
                  <a:pt x="26" y="10"/>
                </a:lnTo>
                <a:lnTo>
                  <a:pt x="24" y="16"/>
                </a:lnTo>
                <a:lnTo>
                  <a:pt x="22" y="21"/>
                </a:lnTo>
                <a:lnTo>
                  <a:pt x="20" y="29"/>
                </a:lnTo>
                <a:lnTo>
                  <a:pt x="20" y="38"/>
                </a:lnTo>
                <a:lnTo>
                  <a:pt x="20" y="46"/>
                </a:lnTo>
                <a:lnTo>
                  <a:pt x="22" y="54"/>
                </a:lnTo>
                <a:lnTo>
                  <a:pt x="24" y="59"/>
                </a:lnTo>
                <a:lnTo>
                  <a:pt x="28" y="63"/>
                </a:lnTo>
                <a:lnTo>
                  <a:pt x="32" y="63"/>
                </a:lnTo>
                <a:lnTo>
                  <a:pt x="36" y="63"/>
                </a:lnTo>
                <a:lnTo>
                  <a:pt x="39" y="61"/>
                </a:lnTo>
                <a:lnTo>
                  <a:pt x="43" y="59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3" name="Freeform 154"/>
          <p:cNvSpPr>
            <a:spLocks/>
          </p:cNvSpPr>
          <p:nvPr/>
        </p:nvSpPr>
        <p:spPr bwMode="auto">
          <a:xfrm>
            <a:off x="3386138" y="1947863"/>
            <a:ext cx="33337" cy="65087"/>
          </a:xfrm>
          <a:custGeom>
            <a:avLst/>
            <a:gdLst>
              <a:gd name="T0" fmla="*/ 31 w 42"/>
              <a:gd name="T1" fmla="*/ 0 h 82"/>
              <a:gd name="T2" fmla="*/ 31 w 42"/>
              <a:gd name="T3" fmla="*/ 65 h 82"/>
              <a:gd name="T4" fmla="*/ 31 w 42"/>
              <a:gd name="T5" fmla="*/ 70 h 82"/>
              <a:gd name="T6" fmla="*/ 31 w 42"/>
              <a:gd name="T7" fmla="*/ 74 h 82"/>
              <a:gd name="T8" fmla="*/ 33 w 42"/>
              <a:gd name="T9" fmla="*/ 76 h 82"/>
              <a:gd name="T10" fmla="*/ 34 w 42"/>
              <a:gd name="T11" fmla="*/ 78 h 82"/>
              <a:gd name="T12" fmla="*/ 36 w 42"/>
              <a:gd name="T13" fmla="*/ 78 h 82"/>
              <a:gd name="T14" fmla="*/ 40 w 42"/>
              <a:gd name="T15" fmla="*/ 78 h 82"/>
              <a:gd name="T16" fmla="*/ 42 w 42"/>
              <a:gd name="T17" fmla="*/ 78 h 82"/>
              <a:gd name="T18" fmla="*/ 42 w 42"/>
              <a:gd name="T19" fmla="*/ 82 h 82"/>
              <a:gd name="T20" fmla="*/ 0 w 42"/>
              <a:gd name="T21" fmla="*/ 82 h 82"/>
              <a:gd name="T22" fmla="*/ 0 w 42"/>
              <a:gd name="T23" fmla="*/ 78 h 82"/>
              <a:gd name="T24" fmla="*/ 2 w 42"/>
              <a:gd name="T25" fmla="*/ 78 h 82"/>
              <a:gd name="T26" fmla="*/ 8 w 42"/>
              <a:gd name="T27" fmla="*/ 78 h 82"/>
              <a:gd name="T28" fmla="*/ 10 w 42"/>
              <a:gd name="T29" fmla="*/ 78 h 82"/>
              <a:gd name="T30" fmla="*/ 12 w 42"/>
              <a:gd name="T31" fmla="*/ 76 h 82"/>
              <a:gd name="T32" fmla="*/ 12 w 42"/>
              <a:gd name="T33" fmla="*/ 74 h 82"/>
              <a:gd name="T34" fmla="*/ 14 w 42"/>
              <a:gd name="T35" fmla="*/ 70 h 82"/>
              <a:gd name="T36" fmla="*/ 14 w 42"/>
              <a:gd name="T37" fmla="*/ 65 h 82"/>
              <a:gd name="T38" fmla="*/ 14 w 42"/>
              <a:gd name="T39" fmla="*/ 23 h 82"/>
              <a:gd name="T40" fmla="*/ 14 w 42"/>
              <a:gd name="T41" fmla="*/ 19 h 82"/>
              <a:gd name="T42" fmla="*/ 14 w 42"/>
              <a:gd name="T43" fmla="*/ 17 h 82"/>
              <a:gd name="T44" fmla="*/ 12 w 42"/>
              <a:gd name="T45" fmla="*/ 17 h 82"/>
              <a:gd name="T46" fmla="*/ 12 w 42"/>
              <a:gd name="T47" fmla="*/ 15 h 82"/>
              <a:gd name="T48" fmla="*/ 10 w 42"/>
              <a:gd name="T49" fmla="*/ 15 h 82"/>
              <a:gd name="T50" fmla="*/ 8 w 42"/>
              <a:gd name="T51" fmla="*/ 13 h 82"/>
              <a:gd name="T52" fmla="*/ 6 w 42"/>
              <a:gd name="T53" fmla="*/ 15 h 82"/>
              <a:gd name="T54" fmla="*/ 2 w 42"/>
              <a:gd name="T55" fmla="*/ 15 h 82"/>
              <a:gd name="T56" fmla="*/ 0 w 42"/>
              <a:gd name="T57" fmla="*/ 13 h 82"/>
              <a:gd name="T58" fmla="*/ 29 w 42"/>
              <a:gd name="T59" fmla="*/ 0 h 82"/>
              <a:gd name="T60" fmla="*/ 31 w 42"/>
              <a:gd name="T61" fmla="*/ 0 h 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2"/>
              <a:gd name="T94" fmla="*/ 0 h 82"/>
              <a:gd name="T95" fmla="*/ 42 w 42"/>
              <a:gd name="T96" fmla="*/ 82 h 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2" h="82">
                <a:moveTo>
                  <a:pt x="31" y="0"/>
                </a:moveTo>
                <a:lnTo>
                  <a:pt x="31" y="65"/>
                </a:lnTo>
                <a:lnTo>
                  <a:pt x="31" y="70"/>
                </a:lnTo>
                <a:lnTo>
                  <a:pt x="31" y="74"/>
                </a:lnTo>
                <a:lnTo>
                  <a:pt x="33" y="76"/>
                </a:lnTo>
                <a:lnTo>
                  <a:pt x="34" y="78"/>
                </a:lnTo>
                <a:lnTo>
                  <a:pt x="36" y="78"/>
                </a:lnTo>
                <a:lnTo>
                  <a:pt x="40" y="78"/>
                </a:lnTo>
                <a:lnTo>
                  <a:pt x="42" y="78"/>
                </a:lnTo>
                <a:lnTo>
                  <a:pt x="42" y="82"/>
                </a:lnTo>
                <a:lnTo>
                  <a:pt x="0" y="82"/>
                </a:lnTo>
                <a:lnTo>
                  <a:pt x="0" y="78"/>
                </a:lnTo>
                <a:lnTo>
                  <a:pt x="2" y="78"/>
                </a:lnTo>
                <a:lnTo>
                  <a:pt x="8" y="78"/>
                </a:lnTo>
                <a:lnTo>
                  <a:pt x="10" y="78"/>
                </a:lnTo>
                <a:lnTo>
                  <a:pt x="12" y="76"/>
                </a:lnTo>
                <a:lnTo>
                  <a:pt x="12" y="74"/>
                </a:lnTo>
                <a:lnTo>
                  <a:pt x="14" y="70"/>
                </a:lnTo>
                <a:lnTo>
                  <a:pt x="14" y="65"/>
                </a:lnTo>
                <a:lnTo>
                  <a:pt x="14" y="23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5"/>
                </a:lnTo>
                <a:lnTo>
                  <a:pt x="10" y="15"/>
                </a:lnTo>
                <a:lnTo>
                  <a:pt x="8" y="13"/>
                </a:ln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4" name="Freeform 155"/>
          <p:cNvSpPr>
            <a:spLocks noEditPoints="1"/>
          </p:cNvSpPr>
          <p:nvPr/>
        </p:nvSpPr>
        <p:spPr bwMode="auto">
          <a:xfrm>
            <a:off x="3055938" y="1141413"/>
            <a:ext cx="41275" cy="65087"/>
          </a:xfrm>
          <a:custGeom>
            <a:avLst/>
            <a:gdLst>
              <a:gd name="T0" fmla="*/ 52 w 52"/>
              <a:gd name="T1" fmla="*/ 40 h 82"/>
              <a:gd name="T2" fmla="*/ 50 w 52"/>
              <a:gd name="T3" fmla="*/ 52 h 82"/>
              <a:gd name="T4" fmla="*/ 48 w 52"/>
              <a:gd name="T5" fmla="*/ 63 h 82"/>
              <a:gd name="T6" fmla="*/ 46 w 52"/>
              <a:gd name="T7" fmla="*/ 69 h 82"/>
              <a:gd name="T8" fmla="*/ 42 w 52"/>
              <a:gd name="T9" fmla="*/ 73 h 82"/>
              <a:gd name="T10" fmla="*/ 38 w 52"/>
              <a:gd name="T11" fmla="*/ 76 h 82"/>
              <a:gd name="T12" fmla="*/ 35 w 52"/>
              <a:gd name="T13" fmla="*/ 80 h 82"/>
              <a:gd name="T14" fmla="*/ 31 w 52"/>
              <a:gd name="T15" fmla="*/ 82 h 82"/>
              <a:gd name="T16" fmla="*/ 25 w 52"/>
              <a:gd name="T17" fmla="*/ 82 h 82"/>
              <a:gd name="T18" fmla="*/ 19 w 52"/>
              <a:gd name="T19" fmla="*/ 80 h 82"/>
              <a:gd name="T20" fmla="*/ 16 w 52"/>
              <a:gd name="T21" fmla="*/ 78 h 82"/>
              <a:gd name="T22" fmla="*/ 12 w 52"/>
              <a:gd name="T23" fmla="*/ 74 h 82"/>
              <a:gd name="T24" fmla="*/ 8 w 52"/>
              <a:gd name="T25" fmla="*/ 71 h 82"/>
              <a:gd name="T26" fmla="*/ 4 w 52"/>
              <a:gd name="T27" fmla="*/ 67 h 82"/>
              <a:gd name="T28" fmla="*/ 2 w 52"/>
              <a:gd name="T29" fmla="*/ 59 h 82"/>
              <a:gd name="T30" fmla="*/ 0 w 52"/>
              <a:gd name="T31" fmla="*/ 52 h 82"/>
              <a:gd name="T32" fmla="*/ 0 w 52"/>
              <a:gd name="T33" fmla="*/ 42 h 82"/>
              <a:gd name="T34" fmla="*/ 0 w 52"/>
              <a:gd name="T35" fmla="*/ 29 h 82"/>
              <a:gd name="T36" fmla="*/ 4 w 52"/>
              <a:gd name="T37" fmla="*/ 18 h 82"/>
              <a:gd name="T38" fmla="*/ 8 w 52"/>
              <a:gd name="T39" fmla="*/ 10 h 82"/>
              <a:gd name="T40" fmla="*/ 14 w 52"/>
              <a:gd name="T41" fmla="*/ 4 h 82"/>
              <a:gd name="T42" fmla="*/ 19 w 52"/>
              <a:gd name="T43" fmla="*/ 0 h 82"/>
              <a:gd name="T44" fmla="*/ 25 w 52"/>
              <a:gd name="T45" fmla="*/ 0 h 82"/>
              <a:gd name="T46" fmla="*/ 33 w 52"/>
              <a:gd name="T47" fmla="*/ 0 h 82"/>
              <a:gd name="T48" fmla="*/ 38 w 52"/>
              <a:gd name="T49" fmla="*/ 4 h 82"/>
              <a:gd name="T50" fmla="*/ 44 w 52"/>
              <a:gd name="T51" fmla="*/ 10 h 82"/>
              <a:gd name="T52" fmla="*/ 48 w 52"/>
              <a:gd name="T53" fmla="*/ 18 h 82"/>
              <a:gd name="T54" fmla="*/ 50 w 52"/>
              <a:gd name="T55" fmla="*/ 29 h 82"/>
              <a:gd name="T56" fmla="*/ 52 w 52"/>
              <a:gd name="T57" fmla="*/ 40 h 82"/>
              <a:gd name="T58" fmla="*/ 35 w 52"/>
              <a:gd name="T59" fmla="*/ 40 h 82"/>
              <a:gd name="T60" fmla="*/ 35 w 52"/>
              <a:gd name="T61" fmla="*/ 31 h 82"/>
              <a:gd name="T62" fmla="*/ 35 w 52"/>
              <a:gd name="T63" fmla="*/ 23 h 82"/>
              <a:gd name="T64" fmla="*/ 35 w 52"/>
              <a:gd name="T65" fmla="*/ 19 h 82"/>
              <a:gd name="T66" fmla="*/ 35 w 52"/>
              <a:gd name="T67" fmla="*/ 16 h 82"/>
              <a:gd name="T68" fmla="*/ 33 w 52"/>
              <a:gd name="T69" fmla="*/ 10 h 82"/>
              <a:gd name="T70" fmla="*/ 31 w 52"/>
              <a:gd name="T71" fmla="*/ 6 h 82"/>
              <a:gd name="T72" fmla="*/ 29 w 52"/>
              <a:gd name="T73" fmla="*/ 4 h 82"/>
              <a:gd name="T74" fmla="*/ 25 w 52"/>
              <a:gd name="T75" fmla="*/ 4 h 82"/>
              <a:gd name="T76" fmla="*/ 23 w 52"/>
              <a:gd name="T77" fmla="*/ 4 h 82"/>
              <a:gd name="T78" fmla="*/ 21 w 52"/>
              <a:gd name="T79" fmla="*/ 4 h 82"/>
              <a:gd name="T80" fmla="*/ 19 w 52"/>
              <a:gd name="T81" fmla="*/ 8 h 82"/>
              <a:gd name="T82" fmla="*/ 19 w 52"/>
              <a:gd name="T83" fmla="*/ 12 h 82"/>
              <a:gd name="T84" fmla="*/ 18 w 52"/>
              <a:gd name="T85" fmla="*/ 23 h 82"/>
              <a:gd name="T86" fmla="*/ 18 w 52"/>
              <a:gd name="T87" fmla="*/ 48 h 82"/>
              <a:gd name="T88" fmla="*/ 18 w 52"/>
              <a:gd name="T89" fmla="*/ 59 h 82"/>
              <a:gd name="T90" fmla="*/ 18 w 52"/>
              <a:gd name="T91" fmla="*/ 67 h 82"/>
              <a:gd name="T92" fmla="*/ 19 w 52"/>
              <a:gd name="T93" fmla="*/ 71 h 82"/>
              <a:gd name="T94" fmla="*/ 19 w 52"/>
              <a:gd name="T95" fmla="*/ 74 h 82"/>
              <a:gd name="T96" fmla="*/ 21 w 52"/>
              <a:gd name="T97" fmla="*/ 76 h 82"/>
              <a:gd name="T98" fmla="*/ 23 w 52"/>
              <a:gd name="T99" fmla="*/ 78 h 82"/>
              <a:gd name="T100" fmla="*/ 27 w 52"/>
              <a:gd name="T101" fmla="*/ 78 h 82"/>
              <a:gd name="T102" fmla="*/ 29 w 52"/>
              <a:gd name="T103" fmla="*/ 78 h 82"/>
              <a:gd name="T104" fmla="*/ 31 w 52"/>
              <a:gd name="T105" fmla="*/ 76 h 82"/>
              <a:gd name="T106" fmla="*/ 33 w 52"/>
              <a:gd name="T107" fmla="*/ 73 h 82"/>
              <a:gd name="T108" fmla="*/ 35 w 52"/>
              <a:gd name="T109" fmla="*/ 67 h 82"/>
              <a:gd name="T110" fmla="*/ 35 w 52"/>
              <a:gd name="T111" fmla="*/ 40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82"/>
              <a:gd name="T170" fmla="*/ 52 w 52"/>
              <a:gd name="T171" fmla="*/ 82 h 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82">
                <a:moveTo>
                  <a:pt x="52" y="40"/>
                </a:moveTo>
                <a:lnTo>
                  <a:pt x="50" y="52"/>
                </a:lnTo>
                <a:lnTo>
                  <a:pt x="48" y="63"/>
                </a:lnTo>
                <a:lnTo>
                  <a:pt x="46" y="69"/>
                </a:lnTo>
                <a:lnTo>
                  <a:pt x="42" y="73"/>
                </a:lnTo>
                <a:lnTo>
                  <a:pt x="38" y="76"/>
                </a:lnTo>
                <a:lnTo>
                  <a:pt x="35" y="80"/>
                </a:lnTo>
                <a:lnTo>
                  <a:pt x="31" y="82"/>
                </a:lnTo>
                <a:lnTo>
                  <a:pt x="25" y="82"/>
                </a:lnTo>
                <a:lnTo>
                  <a:pt x="19" y="80"/>
                </a:lnTo>
                <a:lnTo>
                  <a:pt x="16" y="78"/>
                </a:lnTo>
                <a:lnTo>
                  <a:pt x="12" y="74"/>
                </a:lnTo>
                <a:lnTo>
                  <a:pt x="8" y="71"/>
                </a:lnTo>
                <a:lnTo>
                  <a:pt x="4" y="67"/>
                </a:lnTo>
                <a:lnTo>
                  <a:pt x="2" y="59"/>
                </a:lnTo>
                <a:lnTo>
                  <a:pt x="0" y="52"/>
                </a:lnTo>
                <a:lnTo>
                  <a:pt x="0" y="42"/>
                </a:lnTo>
                <a:lnTo>
                  <a:pt x="0" y="29"/>
                </a:lnTo>
                <a:lnTo>
                  <a:pt x="4" y="18"/>
                </a:lnTo>
                <a:lnTo>
                  <a:pt x="8" y="10"/>
                </a:lnTo>
                <a:lnTo>
                  <a:pt x="14" y="4"/>
                </a:lnTo>
                <a:lnTo>
                  <a:pt x="19" y="0"/>
                </a:lnTo>
                <a:lnTo>
                  <a:pt x="25" y="0"/>
                </a:lnTo>
                <a:lnTo>
                  <a:pt x="33" y="0"/>
                </a:lnTo>
                <a:lnTo>
                  <a:pt x="38" y="4"/>
                </a:lnTo>
                <a:lnTo>
                  <a:pt x="44" y="10"/>
                </a:lnTo>
                <a:lnTo>
                  <a:pt x="48" y="18"/>
                </a:lnTo>
                <a:lnTo>
                  <a:pt x="50" y="29"/>
                </a:lnTo>
                <a:lnTo>
                  <a:pt x="52" y="40"/>
                </a:lnTo>
                <a:close/>
                <a:moveTo>
                  <a:pt x="35" y="40"/>
                </a:moveTo>
                <a:lnTo>
                  <a:pt x="35" y="31"/>
                </a:lnTo>
                <a:lnTo>
                  <a:pt x="35" y="23"/>
                </a:lnTo>
                <a:lnTo>
                  <a:pt x="35" y="19"/>
                </a:lnTo>
                <a:lnTo>
                  <a:pt x="35" y="16"/>
                </a:lnTo>
                <a:lnTo>
                  <a:pt x="33" y="10"/>
                </a:lnTo>
                <a:lnTo>
                  <a:pt x="31" y="6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1" y="4"/>
                </a:lnTo>
                <a:lnTo>
                  <a:pt x="19" y="8"/>
                </a:lnTo>
                <a:lnTo>
                  <a:pt x="19" y="12"/>
                </a:lnTo>
                <a:lnTo>
                  <a:pt x="18" y="23"/>
                </a:lnTo>
                <a:lnTo>
                  <a:pt x="18" y="48"/>
                </a:lnTo>
                <a:lnTo>
                  <a:pt x="18" y="59"/>
                </a:lnTo>
                <a:lnTo>
                  <a:pt x="18" y="67"/>
                </a:lnTo>
                <a:lnTo>
                  <a:pt x="19" y="71"/>
                </a:lnTo>
                <a:lnTo>
                  <a:pt x="19" y="74"/>
                </a:lnTo>
                <a:lnTo>
                  <a:pt x="21" y="76"/>
                </a:lnTo>
                <a:lnTo>
                  <a:pt x="23" y="78"/>
                </a:lnTo>
                <a:lnTo>
                  <a:pt x="27" y="78"/>
                </a:lnTo>
                <a:lnTo>
                  <a:pt x="29" y="78"/>
                </a:lnTo>
                <a:lnTo>
                  <a:pt x="31" y="76"/>
                </a:lnTo>
                <a:lnTo>
                  <a:pt x="33" y="73"/>
                </a:lnTo>
                <a:lnTo>
                  <a:pt x="35" y="67"/>
                </a:lnTo>
                <a:lnTo>
                  <a:pt x="3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5" name="Line 156"/>
          <p:cNvSpPr>
            <a:spLocks noChangeShapeType="1"/>
          </p:cNvSpPr>
          <p:nvPr/>
        </p:nvSpPr>
        <p:spPr bwMode="auto">
          <a:xfrm flipH="1" flipV="1">
            <a:off x="3192463" y="1911350"/>
            <a:ext cx="4762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6" name="Freeform 157"/>
          <p:cNvSpPr>
            <a:spLocks/>
          </p:cNvSpPr>
          <p:nvPr/>
        </p:nvSpPr>
        <p:spPr bwMode="auto">
          <a:xfrm>
            <a:off x="3181350" y="1885950"/>
            <a:ext cx="11113" cy="25400"/>
          </a:xfrm>
          <a:custGeom>
            <a:avLst/>
            <a:gdLst>
              <a:gd name="T0" fmla="*/ 13 w 13"/>
              <a:gd name="T1" fmla="*/ 32 h 32"/>
              <a:gd name="T2" fmla="*/ 0 w 13"/>
              <a:gd name="T3" fmla="*/ 0 h 32"/>
              <a:gd name="T4" fmla="*/ 0 w 13"/>
              <a:gd name="T5" fmla="*/ 0 h 32"/>
              <a:gd name="T6" fmla="*/ 0 60000 65536"/>
              <a:gd name="T7" fmla="*/ 0 60000 65536"/>
              <a:gd name="T8" fmla="*/ 0 60000 65536"/>
              <a:gd name="T9" fmla="*/ 0 w 13"/>
              <a:gd name="T10" fmla="*/ 0 h 32"/>
              <a:gd name="T11" fmla="*/ 13 w 1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2">
                <a:moveTo>
                  <a:pt x="13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7" name="Line 158"/>
          <p:cNvSpPr>
            <a:spLocks noChangeShapeType="1"/>
          </p:cNvSpPr>
          <p:nvPr/>
        </p:nvSpPr>
        <p:spPr bwMode="auto">
          <a:xfrm flipH="1" flipV="1">
            <a:off x="3163888" y="1863725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8" name="Freeform 159"/>
          <p:cNvSpPr>
            <a:spLocks/>
          </p:cNvSpPr>
          <p:nvPr/>
        </p:nvSpPr>
        <p:spPr bwMode="auto">
          <a:xfrm>
            <a:off x="3122613" y="1839913"/>
            <a:ext cx="41275" cy="23812"/>
          </a:xfrm>
          <a:custGeom>
            <a:avLst/>
            <a:gdLst>
              <a:gd name="T0" fmla="*/ 51 w 51"/>
              <a:gd name="T1" fmla="*/ 31 h 31"/>
              <a:gd name="T2" fmla="*/ 25 w 51"/>
              <a:gd name="T3" fmla="*/ 10 h 31"/>
              <a:gd name="T4" fmla="*/ 0 w 51"/>
              <a:gd name="T5" fmla="*/ 0 h 31"/>
              <a:gd name="T6" fmla="*/ 0 60000 65536"/>
              <a:gd name="T7" fmla="*/ 0 60000 65536"/>
              <a:gd name="T8" fmla="*/ 0 60000 65536"/>
              <a:gd name="T9" fmla="*/ 0 w 51"/>
              <a:gd name="T10" fmla="*/ 0 h 31"/>
              <a:gd name="T11" fmla="*/ 51 w 5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1">
                <a:moveTo>
                  <a:pt x="51" y="31"/>
                </a:moveTo>
                <a:lnTo>
                  <a:pt x="25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79" name="Line 160"/>
          <p:cNvSpPr>
            <a:spLocks noChangeShapeType="1"/>
          </p:cNvSpPr>
          <p:nvPr/>
        </p:nvSpPr>
        <p:spPr bwMode="auto">
          <a:xfrm flipH="1" flipV="1">
            <a:off x="3086100" y="18319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0" name="Freeform 161"/>
          <p:cNvSpPr>
            <a:spLocks/>
          </p:cNvSpPr>
          <p:nvPr/>
        </p:nvSpPr>
        <p:spPr bwMode="auto">
          <a:xfrm>
            <a:off x="3048000" y="1831975"/>
            <a:ext cx="38100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6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6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1" name="Line 162"/>
          <p:cNvSpPr>
            <a:spLocks noChangeShapeType="1"/>
          </p:cNvSpPr>
          <p:nvPr/>
        </p:nvSpPr>
        <p:spPr bwMode="auto">
          <a:xfrm flipH="1">
            <a:off x="3009900" y="1847850"/>
            <a:ext cx="206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2" name="Freeform 163"/>
          <p:cNvSpPr>
            <a:spLocks/>
          </p:cNvSpPr>
          <p:nvPr/>
        </p:nvSpPr>
        <p:spPr bwMode="auto">
          <a:xfrm>
            <a:off x="2990850" y="1863725"/>
            <a:ext cx="19050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8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8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3" name="Line 164"/>
          <p:cNvSpPr>
            <a:spLocks noChangeShapeType="1"/>
          </p:cNvSpPr>
          <p:nvPr/>
        </p:nvSpPr>
        <p:spPr bwMode="auto">
          <a:xfrm flipH="1">
            <a:off x="2981325" y="19065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4" name="Freeform 165"/>
          <p:cNvSpPr>
            <a:spLocks/>
          </p:cNvSpPr>
          <p:nvPr/>
        </p:nvSpPr>
        <p:spPr bwMode="auto">
          <a:xfrm>
            <a:off x="2978150" y="1911350"/>
            <a:ext cx="3175" cy="52388"/>
          </a:xfrm>
          <a:custGeom>
            <a:avLst/>
            <a:gdLst>
              <a:gd name="T0" fmla="*/ 3 w 3"/>
              <a:gd name="T1" fmla="*/ 0 h 67"/>
              <a:gd name="T2" fmla="*/ 0 w 3"/>
              <a:gd name="T3" fmla="*/ 38 h 67"/>
              <a:gd name="T4" fmla="*/ 3 w 3"/>
              <a:gd name="T5" fmla="*/ 67 h 67"/>
              <a:gd name="T6" fmla="*/ 0 60000 65536"/>
              <a:gd name="T7" fmla="*/ 0 60000 65536"/>
              <a:gd name="T8" fmla="*/ 0 60000 65536"/>
              <a:gd name="T9" fmla="*/ 0 w 3"/>
              <a:gd name="T10" fmla="*/ 0 h 67"/>
              <a:gd name="T11" fmla="*/ 3 w 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7">
                <a:moveTo>
                  <a:pt x="3" y="0"/>
                </a:moveTo>
                <a:lnTo>
                  <a:pt x="0" y="38"/>
                </a:lnTo>
                <a:lnTo>
                  <a:pt x="3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5" name="Line 166"/>
          <p:cNvSpPr>
            <a:spLocks noChangeShapeType="1"/>
          </p:cNvSpPr>
          <p:nvPr/>
        </p:nvSpPr>
        <p:spPr bwMode="auto">
          <a:xfrm>
            <a:off x="2987675" y="1982788"/>
            <a:ext cx="476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6" name="Freeform 167"/>
          <p:cNvSpPr>
            <a:spLocks/>
          </p:cNvSpPr>
          <p:nvPr/>
        </p:nvSpPr>
        <p:spPr bwMode="auto">
          <a:xfrm>
            <a:off x="2992438" y="1995488"/>
            <a:ext cx="26987" cy="31750"/>
          </a:xfrm>
          <a:custGeom>
            <a:avLst/>
            <a:gdLst>
              <a:gd name="T0" fmla="*/ 0 w 34"/>
              <a:gd name="T1" fmla="*/ 0 h 40"/>
              <a:gd name="T2" fmla="*/ 21 w 34"/>
              <a:gd name="T3" fmla="*/ 28 h 40"/>
              <a:gd name="T4" fmla="*/ 34 w 34"/>
              <a:gd name="T5" fmla="*/ 40 h 40"/>
              <a:gd name="T6" fmla="*/ 0 60000 65536"/>
              <a:gd name="T7" fmla="*/ 0 60000 65536"/>
              <a:gd name="T8" fmla="*/ 0 60000 65536"/>
              <a:gd name="T9" fmla="*/ 0 w 34"/>
              <a:gd name="T10" fmla="*/ 0 h 40"/>
              <a:gd name="T11" fmla="*/ 34 w 3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0">
                <a:moveTo>
                  <a:pt x="0" y="0"/>
                </a:moveTo>
                <a:lnTo>
                  <a:pt x="21" y="28"/>
                </a:lnTo>
                <a:lnTo>
                  <a:pt x="34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7" name="Line 168"/>
          <p:cNvSpPr>
            <a:spLocks noChangeShapeType="1"/>
          </p:cNvSpPr>
          <p:nvPr/>
        </p:nvSpPr>
        <p:spPr bwMode="auto">
          <a:xfrm>
            <a:off x="3036888" y="2038350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8" name="Freeform 169"/>
          <p:cNvSpPr>
            <a:spLocks/>
          </p:cNvSpPr>
          <p:nvPr/>
        </p:nvSpPr>
        <p:spPr bwMode="auto">
          <a:xfrm>
            <a:off x="3057525" y="2047875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89" name="Line 170"/>
          <p:cNvSpPr>
            <a:spLocks noChangeShapeType="1"/>
          </p:cNvSpPr>
          <p:nvPr/>
        </p:nvSpPr>
        <p:spPr bwMode="auto">
          <a:xfrm>
            <a:off x="3109913" y="20478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0" name="Freeform 171"/>
          <p:cNvSpPr>
            <a:spLocks/>
          </p:cNvSpPr>
          <p:nvPr/>
        </p:nvSpPr>
        <p:spPr bwMode="auto">
          <a:xfrm>
            <a:off x="3114675" y="2020888"/>
            <a:ext cx="47625" cy="26987"/>
          </a:xfrm>
          <a:custGeom>
            <a:avLst/>
            <a:gdLst>
              <a:gd name="T0" fmla="*/ 0 w 59"/>
              <a:gd name="T1" fmla="*/ 34 h 34"/>
              <a:gd name="T2" fmla="*/ 35 w 59"/>
              <a:gd name="T3" fmla="*/ 19 h 34"/>
              <a:gd name="T4" fmla="*/ 59 w 59"/>
              <a:gd name="T5" fmla="*/ 0 h 34"/>
              <a:gd name="T6" fmla="*/ 0 60000 65536"/>
              <a:gd name="T7" fmla="*/ 0 60000 65536"/>
              <a:gd name="T8" fmla="*/ 0 60000 65536"/>
              <a:gd name="T9" fmla="*/ 0 w 59"/>
              <a:gd name="T10" fmla="*/ 0 h 34"/>
              <a:gd name="T11" fmla="*/ 59 w 5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4">
                <a:moveTo>
                  <a:pt x="0" y="34"/>
                </a:moveTo>
                <a:lnTo>
                  <a:pt x="35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1" name="Line 172"/>
          <p:cNvSpPr>
            <a:spLocks noChangeShapeType="1"/>
          </p:cNvSpPr>
          <p:nvPr/>
        </p:nvSpPr>
        <p:spPr bwMode="auto">
          <a:xfrm flipV="1">
            <a:off x="3173413" y="19954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2" name="Freeform 173"/>
          <p:cNvSpPr>
            <a:spLocks/>
          </p:cNvSpPr>
          <p:nvPr/>
        </p:nvSpPr>
        <p:spPr bwMode="auto">
          <a:xfrm>
            <a:off x="3181350" y="1954213"/>
            <a:ext cx="14288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1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1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3" name="Line 174"/>
          <p:cNvSpPr>
            <a:spLocks noChangeShapeType="1"/>
          </p:cNvSpPr>
          <p:nvPr/>
        </p:nvSpPr>
        <p:spPr bwMode="auto">
          <a:xfrm>
            <a:off x="3068638" y="20399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4" name="Line 175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5" name="Line 176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6" name="Line 177"/>
          <p:cNvSpPr>
            <a:spLocks noChangeShapeType="1"/>
          </p:cNvSpPr>
          <p:nvPr/>
        </p:nvSpPr>
        <p:spPr bwMode="auto">
          <a:xfrm>
            <a:off x="3068638" y="20415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7" name="Line 178"/>
          <p:cNvSpPr>
            <a:spLocks noChangeShapeType="1"/>
          </p:cNvSpPr>
          <p:nvPr/>
        </p:nvSpPr>
        <p:spPr bwMode="auto">
          <a:xfrm>
            <a:off x="3068638" y="2043113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8" name="Line 179"/>
          <p:cNvSpPr>
            <a:spLocks noChangeShapeType="1"/>
          </p:cNvSpPr>
          <p:nvPr/>
        </p:nvSpPr>
        <p:spPr bwMode="auto">
          <a:xfrm>
            <a:off x="3070225" y="20462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599" name="Line 180"/>
          <p:cNvSpPr>
            <a:spLocks noChangeShapeType="1"/>
          </p:cNvSpPr>
          <p:nvPr/>
        </p:nvSpPr>
        <p:spPr bwMode="auto">
          <a:xfrm>
            <a:off x="3070225" y="20510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0" name="Line 181"/>
          <p:cNvSpPr>
            <a:spLocks noChangeShapeType="1"/>
          </p:cNvSpPr>
          <p:nvPr/>
        </p:nvSpPr>
        <p:spPr bwMode="auto">
          <a:xfrm>
            <a:off x="3070225" y="20558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1" name="Freeform 182"/>
          <p:cNvSpPr>
            <a:spLocks/>
          </p:cNvSpPr>
          <p:nvPr/>
        </p:nvSpPr>
        <p:spPr bwMode="auto">
          <a:xfrm>
            <a:off x="3071813" y="2063750"/>
            <a:ext cx="3175" cy="34925"/>
          </a:xfrm>
          <a:custGeom>
            <a:avLst/>
            <a:gdLst>
              <a:gd name="T0" fmla="*/ 0 w 4"/>
              <a:gd name="T1" fmla="*/ 0 h 44"/>
              <a:gd name="T2" fmla="*/ 2 w 4"/>
              <a:gd name="T3" fmla="*/ 29 h 44"/>
              <a:gd name="T4" fmla="*/ 4 w 4"/>
              <a:gd name="T5" fmla="*/ 44 h 44"/>
              <a:gd name="T6" fmla="*/ 0 60000 65536"/>
              <a:gd name="T7" fmla="*/ 0 60000 65536"/>
              <a:gd name="T8" fmla="*/ 0 60000 65536"/>
              <a:gd name="T9" fmla="*/ 0 w 4"/>
              <a:gd name="T10" fmla="*/ 0 h 44"/>
              <a:gd name="T11" fmla="*/ 4 w 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4">
                <a:moveTo>
                  <a:pt x="0" y="0"/>
                </a:moveTo>
                <a:lnTo>
                  <a:pt x="2" y="29"/>
                </a:lnTo>
                <a:lnTo>
                  <a:pt x="4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2" name="Freeform 183"/>
          <p:cNvSpPr>
            <a:spLocks/>
          </p:cNvSpPr>
          <p:nvPr/>
        </p:nvSpPr>
        <p:spPr bwMode="auto">
          <a:xfrm>
            <a:off x="3076575" y="2116138"/>
            <a:ext cx="6350" cy="57150"/>
          </a:xfrm>
          <a:custGeom>
            <a:avLst/>
            <a:gdLst>
              <a:gd name="T0" fmla="*/ 0 w 10"/>
              <a:gd name="T1" fmla="*/ 0 h 72"/>
              <a:gd name="T2" fmla="*/ 6 w 10"/>
              <a:gd name="T3" fmla="*/ 40 h 72"/>
              <a:gd name="T4" fmla="*/ 10 w 10"/>
              <a:gd name="T5" fmla="*/ 72 h 72"/>
              <a:gd name="T6" fmla="*/ 0 60000 65536"/>
              <a:gd name="T7" fmla="*/ 0 60000 65536"/>
              <a:gd name="T8" fmla="*/ 0 60000 65536"/>
              <a:gd name="T9" fmla="*/ 0 w 10"/>
              <a:gd name="T10" fmla="*/ 0 h 72"/>
              <a:gd name="T11" fmla="*/ 10 w 1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2">
                <a:moveTo>
                  <a:pt x="0" y="0"/>
                </a:moveTo>
                <a:lnTo>
                  <a:pt x="6" y="40"/>
                </a:lnTo>
                <a:lnTo>
                  <a:pt x="10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3" name="Line 184"/>
          <p:cNvSpPr>
            <a:spLocks noChangeShapeType="1"/>
          </p:cNvSpPr>
          <p:nvPr/>
        </p:nvSpPr>
        <p:spPr bwMode="auto">
          <a:xfrm>
            <a:off x="3084513" y="2193925"/>
            <a:ext cx="3175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4" name="Freeform 185"/>
          <p:cNvSpPr>
            <a:spLocks/>
          </p:cNvSpPr>
          <p:nvPr/>
        </p:nvSpPr>
        <p:spPr bwMode="auto">
          <a:xfrm>
            <a:off x="3087688" y="2214563"/>
            <a:ext cx="4762" cy="36512"/>
          </a:xfrm>
          <a:custGeom>
            <a:avLst/>
            <a:gdLst>
              <a:gd name="T0" fmla="*/ 0 w 6"/>
              <a:gd name="T1" fmla="*/ 0 h 46"/>
              <a:gd name="T2" fmla="*/ 6 w 6"/>
              <a:gd name="T3" fmla="*/ 38 h 46"/>
              <a:gd name="T4" fmla="*/ 6 w 6"/>
              <a:gd name="T5" fmla="*/ 46 h 46"/>
              <a:gd name="T6" fmla="*/ 0 60000 65536"/>
              <a:gd name="T7" fmla="*/ 0 60000 65536"/>
              <a:gd name="T8" fmla="*/ 0 60000 65536"/>
              <a:gd name="T9" fmla="*/ 0 w 6"/>
              <a:gd name="T10" fmla="*/ 0 h 46"/>
              <a:gd name="T11" fmla="*/ 6 w 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6">
                <a:moveTo>
                  <a:pt x="0" y="0"/>
                </a:moveTo>
                <a:lnTo>
                  <a:pt x="6" y="38"/>
                </a:lnTo>
                <a:lnTo>
                  <a:pt x="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5" name="Line 186"/>
          <p:cNvSpPr>
            <a:spLocks noChangeShapeType="1"/>
          </p:cNvSpPr>
          <p:nvPr/>
        </p:nvSpPr>
        <p:spPr bwMode="auto">
          <a:xfrm>
            <a:off x="3095625" y="22685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6" name="Line 187"/>
          <p:cNvSpPr>
            <a:spLocks noChangeShapeType="1"/>
          </p:cNvSpPr>
          <p:nvPr/>
        </p:nvSpPr>
        <p:spPr bwMode="auto">
          <a:xfrm>
            <a:off x="3095625" y="2268538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7" name="Line 188"/>
          <p:cNvSpPr>
            <a:spLocks noChangeShapeType="1"/>
          </p:cNvSpPr>
          <p:nvPr/>
        </p:nvSpPr>
        <p:spPr bwMode="auto">
          <a:xfrm>
            <a:off x="3098800" y="22891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8" name="Line 189"/>
          <p:cNvSpPr>
            <a:spLocks noChangeShapeType="1"/>
          </p:cNvSpPr>
          <p:nvPr/>
        </p:nvSpPr>
        <p:spPr bwMode="auto">
          <a:xfrm>
            <a:off x="3100388" y="22955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09" name="Line 190"/>
          <p:cNvSpPr>
            <a:spLocks noChangeShapeType="1"/>
          </p:cNvSpPr>
          <p:nvPr/>
        </p:nvSpPr>
        <p:spPr bwMode="auto">
          <a:xfrm>
            <a:off x="3101975" y="230187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0" name="Line 191"/>
          <p:cNvSpPr>
            <a:spLocks noChangeShapeType="1"/>
          </p:cNvSpPr>
          <p:nvPr/>
        </p:nvSpPr>
        <p:spPr bwMode="auto">
          <a:xfrm>
            <a:off x="3101975" y="23050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1" name="Line 192"/>
          <p:cNvSpPr>
            <a:spLocks noChangeShapeType="1"/>
          </p:cNvSpPr>
          <p:nvPr/>
        </p:nvSpPr>
        <p:spPr bwMode="auto">
          <a:xfrm>
            <a:off x="3101975" y="230822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2" name="Line 193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3" name="Line 194"/>
          <p:cNvSpPr>
            <a:spLocks noChangeShapeType="1"/>
          </p:cNvSpPr>
          <p:nvPr/>
        </p:nvSpPr>
        <p:spPr bwMode="auto">
          <a:xfrm>
            <a:off x="3101975" y="23098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4" name="Freeform 195"/>
          <p:cNvSpPr>
            <a:spLocks/>
          </p:cNvSpPr>
          <p:nvPr/>
        </p:nvSpPr>
        <p:spPr bwMode="auto">
          <a:xfrm>
            <a:off x="3098800" y="2259013"/>
            <a:ext cx="7938" cy="50800"/>
          </a:xfrm>
          <a:custGeom>
            <a:avLst/>
            <a:gdLst>
              <a:gd name="T0" fmla="*/ 9 w 9"/>
              <a:gd name="T1" fmla="*/ 0 h 63"/>
              <a:gd name="T2" fmla="*/ 3 w 9"/>
              <a:gd name="T3" fmla="*/ 63 h 63"/>
              <a:gd name="T4" fmla="*/ 0 w 9"/>
              <a:gd name="T5" fmla="*/ 53 h 63"/>
              <a:gd name="T6" fmla="*/ 0 60000 65536"/>
              <a:gd name="T7" fmla="*/ 0 60000 65536"/>
              <a:gd name="T8" fmla="*/ 0 60000 65536"/>
              <a:gd name="T9" fmla="*/ 0 w 9"/>
              <a:gd name="T10" fmla="*/ 0 h 63"/>
              <a:gd name="T11" fmla="*/ 9 w 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3">
                <a:moveTo>
                  <a:pt x="9" y="0"/>
                </a:moveTo>
                <a:lnTo>
                  <a:pt x="3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5" name="Line 196"/>
          <p:cNvSpPr>
            <a:spLocks noChangeShapeType="1"/>
          </p:cNvSpPr>
          <p:nvPr/>
        </p:nvSpPr>
        <p:spPr bwMode="auto">
          <a:xfrm flipH="1" flipV="1">
            <a:off x="3082925" y="2263775"/>
            <a:ext cx="793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6" name="Freeform 197"/>
          <p:cNvSpPr>
            <a:spLocks noEditPoints="1"/>
          </p:cNvSpPr>
          <p:nvPr/>
        </p:nvSpPr>
        <p:spPr bwMode="auto">
          <a:xfrm>
            <a:off x="3035300" y="1903413"/>
            <a:ext cx="53975" cy="82550"/>
          </a:xfrm>
          <a:custGeom>
            <a:avLst/>
            <a:gdLst>
              <a:gd name="T0" fmla="*/ 61 w 68"/>
              <a:gd name="T1" fmla="*/ 85 h 102"/>
              <a:gd name="T2" fmla="*/ 61 w 68"/>
              <a:gd name="T3" fmla="*/ 95 h 102"/>
              <a:gd name="T4" fmla="*/ 63 w 68"/>
              <a:gd name="T5" fmla="*/ 99 h 102"/>
              <a:gd name="T6" fmla="*/ 68 w 68"/>
              <a:gd name="T7" fmla="*/ 101 h 102"/>
              <a:gd name="T8" fmla="*/ 38 w 68"/>
              <a:gd name="T9" fmla="*/ 102 h 102"/>
              <a:gd name="T10" fmla="*/ 40 w 68"/>
              <a:gd name="T11" fmla="*/ 101 h 102"/>
              <a:gd name="T12" fmla="*/ 44 w 68"/>
              <a:gd name="T13" fmla="*/ 99 h 102"/>
              <a:gd name="T14" fmla="*/ 47 w 68"/>
              <a:gd name="T15" fmla="*/ 95 h 102"/>
              <a:gd name="T16" fmla="*/ 47 w 68"/>
              <a:gd name="T17" fmla="*/ 85 h 102"/>
              <a:gd name="T18" fmla="*/ 42 w 68"/>
              <a:gd name="T19" fmla="*/ 63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11 w 68"/>
              <a:gd name="T31" fmla="*/ 11 h 102"/>
              <a:gd name="T32" fmla="*/ 26 w 68"/>
              <a:gd name="T33" fmla="*/ 2 h 102"/>
              <a:gd name="T34" fmla="*/ 38 w 68"/>
              <a:gd name="T35" fmla="*/ 0 h 102"/>
              <a:gd name="T36" fmla="*/ 45 w 68"/>
              <a:gd name="T37" fmla="*/ 2 h 102"/>
              <a:gd name="T38" fmla="*/ 53 w 68"/>
              <a:gd name="T39" fmla="*/ 2 h 102"/>
              <a:gd name="T40" fmla="*/ 61 w 68"/>
              <a:gd name="T41" fmla="*/ 0 h 102"/>
              <a:gd name="T42" fmla="*/ 47 w 68"/>
              <a:gd name="T43" fmla="*/ 21 h 102"/>
              <a:gd name="T44" fmla="*/ 45 w 68"/>
              <a:gd name="T45" fmla="*/ 11 h 102"/>
              <a:gd name="T46" fmla="*/ 40 w 68"/>
              <a:gd name="T47" fmla="*/ 8 h 102"/>
              <a:gd name="T48" fmla="*/ 32 w 68"/>
              <a:gd name="T49" fmla="*/ 6 h 102"/>
              <a:gd name="T50" fmla="*/ 23 w 68"/>
              <a:gd name="T51" fmla="*/ 8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3 w 68"/>
              <a:gd name="T59" fmla="*/ 57 h 102"/>
              <a:gd name="T60" fmla="*/ 32 w 68"/>
              <a:gd name="T61" fmla="*/ 59 h 102"/>
              <a:gd name="T62" fmla="*/ 42 w 68"/>
              <a:gd name="T63" fmla="*/ 57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61" y="0"/>
                </a:moveTo>
                <a:lnTo>
                  <a:pt x="61" y="85"/>
                </a:lnTo>
                <a:lnTo>
                  <a:pt x="61" y="93"/>
                </a:lnTo>
                <a:lnTo>
                  <a:pt x="61" y="95"/>
                </a:lnTo>
                <a:lnTo>
                  <a:pt x="61" y="97"/>
                </a:lnTo>
                <a:lnTo>
                  <a:pt x="63" y="99"/>
                </a:lnTo>
                <a:lnTo>
                  <a:pt x="64" y="101"/>
                </a:lnTo>
                <a:lnTo>
                  <a:pt x="68" y="101"/>
                </a:lnTo>
                <a:lnTo>
                  <a:pt x="68" y="102"/>
                </a:lnTo>
                <a:lnTo>
                  <a:pt x="38" y="102"/>
                </a:lnTo>
                <a:lnTo>
                  <a:pt x="38" y="101"/>
                </a:lnTo>
                <a:lnTo>
                  <a:pt x="40" y="101"/>
                </a:lnTo>
                <a:lnTo>
                  <a:pt x="42" y="101"/>
                </a:lnTo>
                <a:lnTo>
                  <a:pt x="44" y="99"/>
                </a:lnTo>
                <a:lnTo>
                  <a:pt x="45" y="97"/>
                </a:lnTo>
                <a:lnTo>
                  <a:pt x="47" y="95"/>
                </a:lnTo>
                <a:lnTo>
                  <a:pt x="47" y="91"/>
                </a:lnTo>
                <a:lnTo>
                  <a:pt x="47" y="85"/>
                </a:lnTo>
                <a:lnTo>
                  <a:pt x="47" y="57"/>
                </a:lnTo>
                <a:lnTo>
                  <a:pt x="42" y="63"/>
                </a:lnTo>
                <a:lnTo>
                  <a:pt x="36" y="68"/>
                </a:lnTo>
                <a:lnTo>
                  <a:pt x="30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4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6" y="19"/>
                </a:lnTo>
                <a:lnTo>
                  <a:pt x="11" y="11"/>
                </a:lnTo>
                <a:lnTo>
                  <a:pt x="17" y="6"/>
                </a:lnTo>
                <a:lnTo>
                  <a:pt x="26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5" y="2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61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5"/>
                </a:lnTo>
                <a:lnTo>
                  <a:pt x="45" y="11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3" y="8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0"/>
                </a:lnTo>
                <a:lnTo>
                  <a:pt x="15" y="47"/>
                </a:lnTo>
                <a:lnTo>
                  <a:pt x="19" y="53"/>
                </a:lnTo>
                <a:lnTo>
                  <a:pt x="23" y="57"/>
                </a:lnTo>
                <a:lnTo>
                  <a:pt x="28" y="59"/>
                </a:lnTo>
                <a:lnTo>
                  <a:pt x="32" y="59"/>
                </a:lnTo>
                <a:lnTo>
                  <a:pt x="38" y="59"/>
                </a:lnTo>
                <a:lnTo>
                  <a:pt x="42" y="57"/>
                </a:lnTo>
                <a:lnTo>
                  <a:pt x="44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7" name="Freeform 198"/>
          <p:cNvSpPr>
            <a:spLocks noEditPoints="1"/>
          </p:cNvSpPr>
          <p:nvPr/>
        </p:nvSpPr>
        <p:spPr bwMode="auto">
          <a:xfrm>
            <a:off x="3095625" y="1955800"/>
            <a:ext cx="39688" cy="65088"/>
          </a:xfrm>
          <a:custGeom>
            <a:avLst/>
            <a:gdLst>
              <a:gd name="T0" fmla="*/ 0 w 49"/>
              <a:gd name="T1" fmla="*/ 41 h 81"/>
              <a:gd name="T2" fmla="*/ 0 w 49"/>
              <a:gd name="T3" fmla="*/ 32 h 81"/>
              <a:gd name="T4" fmla="*/ 2 w 49"/>
              <a:gd name="T5" fmla="*/ 24 h 81"/>
              <a:gd name="T6" fmla="*/ 4 w 49"/>
              <a:gd name="T7" fmla="*/ 19 h 81"/>
              <a:gd name="T8" fmla="*/ 9 w 49"/>
              <a:gd name="T9" fmla="*/ 9 h 81"/>
              <a:gd name="T10" fmla="*/ 15 w 49"/>
              <a:gd name="T11" fmla="*/ 3 h 81"/>
              <a:gd name="T12" fmla="*/ 19 w 49"/>
              <a:gd name="T13" fmla="*/ 1 h 81"/>
              <a:gd name="T14" fmla="*/ 24 w 49"/>
              <a:gd name="T15" fmla="*/ 0 h 81"/>
              <a:gd name="T16" fmla="*/ 30 w 49"/>
              <a:gd name="T17" fmla="*/ 1 h 81"/>
              <a:gd name="T18" fmla="*/ 36 w 49"/>
              <a:gd name="T19" fmla="*/ 3 h 81"/>
              <a:gd name="T20" fmla="*/ 42 w 49"/>
              <a:gd name="T21" fmla="*/ 9 h 81"/>
              <a:gd name="T22" fmla="*/ 47 w 49"/>
              <a:gd name="T23" fmla="*/ 22 h 81"/>
              <a:gd name="T24" fmla="*/ 49 w 49"/>
              <a:gd name="T25" fmla="*/ 39 h 81"/>
              <a:gd name="T26" fmla="*/ 49 w 49"/>
              <a:gd name="T27" fmla="*/ 49 h 81"/>
              <a:gd name="T28" fmla="*/ 47 w 49"/>
              <a:gd name="T29" fmla="*/ 56 h 81"/>
              <a:gd name="T30" fmla="*/ 45 w 49"/>
              <a:gd name="T31" fmla="*/ 64 h 81"/>
              <a:gd name="T32" fmla="*/ 42 w 49"/>
              <a:gd name="T33" fmla="*/ 72 h 81"/>
              <a:gd name="T34" fmla="*/ 36 w 49"/>
              <a:gd name="T35" fmla="*/ 77 h 81"/>
              <a:gd name="T36" fmla="*/ 30 w 49"/>
              <a:gd name="T37" fmla="*/ 81 h 81"/>
              <a:gd name="T38" fmla="*/ 24 w 49"/>
              <a:gd name="T39" fmla="*/ 81 h 81"/>
              <a:gd name="T40" fmla="*/ 17 w 49"/>
              <a:gd name="T41" fmla="*/ 81 h 81"/>
              <a:gd name="T42" fmla="*/ 11 w 49"/>
              <a:gd name="T43" fmla="*/ 75 h 81"/>
              <a:gd name="T44" fmla="*/ 6 w 49"/>
              <a:gd name="T45" fmla="*/ 68 h 81"/>
              <a:gd name="T46" fmla="*/ 4 w 49"/>
              <a:gd name="T47" fmla="*/ 60 h 81"/>
              <a:gd name="T48" fmla="*/ 0 w 49"/>
              <a:gd name="T49" fmla="*/ 51 h 81"/>
              <a:gd name="T50" fmla="*/ 0 w 49"/>
              <a:gd name="T51" fmla="*/ 41 h 81"/>
              <a:gd name="T52" fmla="*/ 11 w 49"/>
              <a:gd name="T53" fmla="*/ 43 h 81"/>
              <a:gd name="T54" fmla="*/ 11 w 49"/>
              <a:gd name="T55" fmla="*/ 53 h 81"/>
              <a:gd name="T56" fmla="*/ 13 w 49"/>
              <a:gd name="T57" fmla="*/ 62 h 81"/>
              <a:gd name="T58" fmla="*/ 15 w 49"/>
              <a:gd name="T59" fmla="*/ 70 h 81"/>
              <a:gd name="T60" fmla="*/ 17 w 49"/>
              <a:gd name="T61" fmla="*/ 74 h 81"/>
              <a:gd name="T62" fmla="*/ 21 w 49"/>
              <a:gd name="T63" fmla="*/ 77 h 81"/>
              <a:gd name="T64" fmla="*/ 24 w 49"/>
              <a:gd name="T65" fmla="*/ 77 h 81"/>
              <a:gd name="T66" fmla="*/ 28 w 49"/>
              <a:gd name="T67" fmla="*/ 77 h 81"/>
              <a:gd name="T68" fmla="*/ 30 w 49"/>
              <a:gd name="T69" fmla="*/ 75 h 81"/>
              <a:gd name="T70" fmla="*/ 34 w 49"/>
              <a:gd name="T71" fmla="*/ 72 h 81"/>
              <a:gd name="T72" fmla="*/ 36 w 49"/>
              <a:gd name="T73" fmla="*/ 66 h 81"/>
              <a:gd name="T74" fmla="*/ 38 w 49"/>
              <a:gd name="T75" fmla="*/ 58 h 81"/>
              <a:gd name="T76" fmla="*/ 38 w 49"/>
              <a:gd name="T77" fmla="*/ 49 h 81"/>
              <a:gd name="T78" fmla="*/ 38 w 49"/>
              <a:gd name="T79" fmla="*/ 37 h 81"/>
              <a:gd name="T80" fmla="*/ 38 w 49"/>
              <a:gd name="T81" fmla="*/ 24 h 81"/>
              <a:gd name="T82" fmla="*/ 36 w 49"/>
              <a:gd name="T83" fmla="*/ 15 h 81"/>
              <a:gd name="T84" fmla="*/ 34 w 49"/>
              <a:gd name="T85" fmla="*/ 9 h 81"/>
              <a:gd name="T86" fmla="*/ 30 w 49"/>
              <a:gd name="T87" fmla="*/ 5 h 81"/>
              <a:gd name="T88" fmla="*/ 28 w 49"/>
              <a:gd name="T89" fmla="*/ 3 h 81"/>
              <a:gd name="T90" fmla="*/ 24 w 49"/>
              <a:gd name="T91" fmla="*/ 3 h 81"/>
              <a:gd name="T92" fmla="*/ 21 w 49"/>
              <a:gd name="T93" fmla="*/ 3 h 81"/>
              <a:gd name="T94" fmla="*/ 19 w 49"/>
              <a:gd name="T95" fmla="*/ 7 h 81"/>
              <a:gd name="T96" fmla="*/ 15 w 49"/>
              <a:gd name="T97" fmla="*/ 11 h 81"/>
              <a:gd name="T98" fmla="*/ 13 w 49"/>
              <a:gd name="T99" fmla="*/ 17 h 81"/>
              <a:gd name="T100" fmla="*/ 13 w 49"/>
              <a:gd name="T101" fmla="*/ 22 h 81"/>
              <a:gd name="T102" fmla="*/ 11 w 49"/>
              <a:gd name="T103" fmla="*/ 32 h 81"/>
              <a:gd name="T104" fmla="*/ 11 w 49"/>
              <a:gd name="T105" fmla="*/ 43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81"/>
              <a:gd name="T161" fmla="*/ 49 w 49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81">
                <a:moveTo>
                  <a:pt x="0" y="41"/>
                </a:moveTo>
                <a:lnTo>
                  <a:pt x="0" y="32"/>
                </a:lnTo>
                <a:lnTo>
                  <a:pt x="2" y="24"/>
                </a:lnTo>
                <a:lnTo>
                  <a:pt x="4" y="19"/>
                </a:lnTo>
                <a:lnTo>
                  <a:pt x="9" y="9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1"/>
                </a:lnTo>
                <a:lnTo>
                  <a:pt x="36" y="3"/>
                </a:lnTo>
                <a:lnTo>
                  <a:pt x="42" y="9"/>
                </a:lnTo>
                <a:lnTo>
                  <a:pt x="47" y="22"/>
                </a:lnTo>
                <a:lnTo>
                  <a:pt x="49" y="39"/>
                </a:lnTo>
                <a:lnTo>
                  <a:pt x="49" y="49"/>
                </a:lnTo>
                <a:lnTo>
                  <a:pt x="47" y="56"/>
                </a:lnTo>
                <a:lnTo>
                  <a:pt x="45" y="64"/>
                </a:lnTo>
                <a:lnTo>
                  <a:pt x="42" y="72"/>
                </a:lnTo>
                <a:lnTo>
                  <a:pt x="36" y="77"/>
                </a:lnTo>
                <a:lnTo>
                  <a:pt x="30" y="81"/>
                </a:lnTo>
                <a:lnTo>
                  <a:pt x="24" y="81"/>
                </a:lnTo>
                <a:lnTo>
                  <a:pt x="17" y="81"/>
                </a:lnTo>
                <a:lnTo>
                  <a:pt x="11" y="75"/>
                </a:lnTo>
                <a:lnTo>
                  <a:pt x="6" y="68"/>
                </a:lnTo>
                <a:lnTo>
                  <a:pt x="4" y="60"/>
                </a:lnTo>
                <a:lnTo>
                  <a:pt x="0" y="51"/>
                </a:lnTo>
                <a:lnTo>
                  <a:pt x="0" y="41"/>
                </a:lnTo>
                <a:close/>
                <a:moveTo>
                  <a:pt x="11" y="43"/>
                </a:moveTo>
                <a:lnTo>
                  <a:pt x="11" y="53"/>
                </a:lnTo>
                <a:lnTo>
                  <a:pt x="13" y="62"/>
                </a:lnTo>
                <a:lnTo>
                  <a:pt x="15" y="70"/>
                </a:lnTo>
                <a:lnTo>
                  <a:pt x="17" y="74"/>
                </a:lnTo>
                <a:lnTo>
                  <a:pt x="21" y="77"/>
                </a:lnTo>
                <a:lnTo>
                  <a:pt x="24" y="77"/>
                </a:lnTo>
                <a:lnTo>
                  <a:pt x="28" y="77"/>
                </a:lnTo>
                <a:lnTo>
                  <a:pt x="30" y="75"/>
                </a:lnTo>
                <a:lnTo>
                  <a:pt x="34" y="72"/>
                </a:lnTo>
                <a:lnTo>
                  <a:pt x="36" y="66"/>
                </a:lnTo>
                <a:lnTo>
                  <a:pt x="38" y="58"/>
                </a:lnTo>
                <a:lnTo>
                  <a:pt x="38" y="49"/>
                </a:lnTo>
                <a:lnTo>
                  <a:pt x="38" y="37"/>
                </a:lnTo>
                <a:lnTo>
                  <a:pt x="38" y="24"/>
                </a:lnTo>
                <a:lnTo>
                  <a:pt x="36" y="15"/>
                </a:lnTo>
                <a:lnTo>
                  <a:pt x="34" y="9"/>
                </a:lnTo>
                <a:lnTo>
                  <a:pt x="30" y="5"/>
                </a:lnTo>
                <a:lnTo>
                  <a:pt x="28" y="3"/>
                </a:lnTo>
                <a:lnTo>
                  <a:pt x="24" y="3"/>
                </a:lnTo>
                <a:lnTo>
                  <a:pt x="21" y="3"/>
                </a:lnTo>
                <a:lnTo>
                  <a:pt x="19" y="7"/>
                </a:lnTo>
                <a:lnTo>
                  <a:pt x="15" y="11"/>
                </a:lnTo>
                <a:lnTo>
                  <a:pt x="13" y="17"/>
                </a:lnTo>
                <a:lnTo>
                  <a:pt x="13" y="22"/>
                </a:lnTo>
                <a:lnTo>
                  <a:pt x="11" y="32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8" name="Line 199"/>
          <p:cNvSpPr>
            <a:spLocks noChangeShapeType="1"/>
          </p:cNvSpPr>
          <p:nvPr/>
        </p:nvSpPr>
        <p:spPr bwMode="auto">
          <a:xfrm flipH="1" flipV="1">
            <a:off x="3524250" y="2714625"/>
            <a:ext cx="3175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19" name="Freeform 200"/>
          <p:cNvSpPr>
            <a:spLocks/>
          </p:cNvSpPr>
          <p:nvPr/>
        </p:nvSpPr>
        <p:spPr bwMode="auto">
          <a:xfrm>
            <a:off x="3513138" y="2687638"/>
            <a:ext cx="11112" cy="26987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0 h 34"/>
              <a:gd name="T4" fmla="*/ 0 w 13"/>
              <a:gd name="T5" fmla="*/ 0 h 34"/>
              <a:gd name="T6" fmla="*/ 0 60000 65536"/>
              <a:gd name="T7" fmla="*/ 0 60000 65536"/>
              <a:gd name="T8" fmla="*/ 0 60000 65536"/>
              <a:gd name="T9" fmla="*/ 0 w 13"/>
              <a:gd name="T10" fmla="*/ 0 h 34"/>
              <a:gd name="T11" fmla="*/ 13 w 1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4">
                <a:moveTo>
                  <a:pt x="13" y="34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0" name="Line 201"/>
          <p:cNvSpPr>
            <a:spLocks noChangeShapeType="1"/>
          </p:cNvSpPr>
          <p:nvPr/>
        </p:nvSpPr>
        <p:spPr bwMode="auto">
          <a:xfrm flipH="1" flipV="1">
            <a:off x="3495675" y="266700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1" name="Freeform 202"/>
          <p:cNvSpPr>
            <a:spLocks/>
          </p:cNvSpPr>
          <p:nvPr/>
        </p:nvSpPr>
        <p:spPr bwMode="auto">
          <a:xfrm>
            <a:off x="3454400" y="2641600"/>
            <a:ext cx="41275" cy="25400"/>
          </a:xfrm>
          <a:custGeom>
            <a:avLst/>
            <a:gdLst>
              <a:gd name="T0" fmla="*/ 51 w 51"/>
              <a:gd name="T1" fmla="*/ 33 h 33"/>
              <a:gd name="T2" fmla="*/ 24 w 51"/>
              <a:gd name="T3" fmla="*/ 10 h 33"/>
              <a:gd name="T4" fmla="*/ 0 w 51"/>
              <a:gd name="T5" fmla="*/ 0 h 33"/>
              <a:gd name="T6" fmla="*/ 0 60000 65536"/>
              <a:gd name="T7" fmla="*/ 0 60000 65536"/>
              <a:gd name="T8" fmla="*/ 0 60000 65536"/>
              <a:gd name="T9" fmla="*/ 0 w 51"/>
              <a:gd name="T10" fmla="*/ 0 h 33"/>
              <a:gd name="T11" fmla="*/ 51 w 5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3">
                <a:moveTo>
                  <a:pt x="51" y="33"/>
                </a:moveTo>
                <a:lnTo>
                  <a:pt x="24" y="1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2" name="Line 203"/>
          <p:cNvSpPr>
            <a:spLocks noChangeShapeType="1"/>
          </p:cNvSpPr>
          <p:nvPr/>
        </p:nvSpPr>
        <p:spPr bwMode="auto">
          <a:xfrm flipH="1" flipV="1">
            <a:off x="3417888" y="2633663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3" name="Freeform 204"/>
          <p:cNvSpPr>
            <a:spLocks/>
          </p:cNvSpPr>
          <p:nvPr/>
        </p:nvSpPr>
        <p:spPr bwMode="auto">
          <a:xfrm>
            <a:off x="3378200" y="2633663"/>
            <a:ext cx="39688" cy="9525"/>
          </a:xfrm>
          <a:custGeom>
            <a:avLst/>
            <a:gdLst>
              <a:gd name="T0" fmla="*/ 49 w 49"/>
              <a:gd name="T1" fmla="*/ 0 h 11"/>
              <a:gd name="T2" fmla="*/ 13 w 49"/>
              <a:gd name="T3" fmla="*/ 5 h 11"/>
              <a:gd name="T4" fmla="*/ 0 w 49"/>
              <a:gd name="T5" fmla="*/ 11 h 11"/>
              <a:gd name="T6" fmla="*/ 0 60000 65536"/>
              <a:gd name="T7" fmla="*/ 0 60000 65536"/>
              <a:gd name="T8" fmla="*/ 0 60000 65536"/>
              <a:gd name="T9" fmla="*/ 0 w 49"/>
              <a:gd name="T10" fmla="*/ 0 h 11"/>
              <a:gd name="T11" fmla="*/ 49 w 4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1">
                <a:moveTo>
                  <a:pt x="49" y="0"/>
                </a:moveTo>
                <a:lnTo>
                  <a:pt x="13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4" name="Line 205"/>
          <p:cNvSpPr>
            <a:spLocks noChangeShapeType="1"/>
          </p:cNvSpPr>
          <p:nvPr/>
        </p:nvSpPr>
        <p:spPr bwMode="auto">
          <a:xfrm flipH="1">
            <a:off x="3341688" y="2649538"/>
            <a:ext cx="206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5" name="Freeform 206"/>
          <p:cNvSpPr>
            <a:spLocks/>
          </p:cNvSpPr>
          <p:nvPr/>
        </p:nvSpPr>
        <p:spPr bwMode="auto">
          <a:xfrm>
            <a:off x="3322638" y="2667000"/>
            <a:ext cx="19050" cy="23813"/>
          </a:xfrm>
          <a:custGeom>
            <a:avLst/>
            <a:gdLst>
              <a:gd name="T0" fmla="*/ 22 w 22"/>
              <a:gd name="T1" fmla="*/ 0 h 30"/>
              <a:gd name="T2" fmla="*/ 1 w 22"/>
              <a:gd name="T3" fmla="*/ 26 h 30"/>
              <a:gd name="T4" fmla="*/ 0 w 22"/>
              <a:gd name="T5" fmla="*/ 30 h 30"/>
              <a:gd name="T6" fmla="*/ 0 60000 65536"/>
              <a:gd name="T7" fmla="*/ 0 60000 65536"/>
              <a:gd name="T8" fmla="*/ 0 60000 65536"/>
              <a:gd name="T9" fmla="*/ 0 w 22"/>
              <a:gd name="T10" fmla="*/ 0 h 30"/>
              <a:gd name="T11" fmla="*/ 22 w 2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0">
                <a:moveTo>
                  <a:pt x="22" y="0"/>
                </a:moveTo>
                <a:lnTo>
                  <a:pt x="1" y="26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6" name="Line 207"/>
          <p:cNvSpPr>
            <a:spLocks noChangeShapeType="1"/>
          </p:cNvSpPr>
          <p:nvPr/>
        </p:nvSpPr>
        <p:spPr bwMode="auto">
          <a:xfrm flipH="1">
            <a:off x="3313113" y="270827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7" name="Freeform 208"/>
          <p:cNvSpPr>
            <a:spLocks/>
          </p:cNvSpPr>
          <p:nvPr/>
        </p:nvSpPr>
        <p:spPr bwMode="auto">
          <a:xfrm>
            <a:off x="3309938" y="2714625"/>
            <a:ext cx="3175" cy="50800"/>
          </a:xfrm>
          <a:custGeom>
            <a:avLst/>
            <a:gdLst>
              <a:gd name="T0" fmla="*/ 4 w 4"/>
              <a:gd name="T1" fmla="*/ 0 h 65"/>
              <a:gd name="T2" fmla="*/ 0 w 4"/>
              <a:gd name="T3" fmla="*/ 36 h 65"/>
              <a:gd name="T4" fmla="*/ 4 w 4"/>
              <a:gd name="T5" fmla="*/ 65 h 65"/>
              <a:gd name="T6" fmla="*/ 0 60000 65536"/>
              <a:gd name="T7" fmla="*/ 0 60000 65536"/>
              <a:gd name="T8" fmla="*/ 0 60000 65536"/>
              <a:gd name="T9" fmla="*/ 0 w 4"/>
              <a:gd name="T10" fmla="*/ 0 h 65"/>
              <a:gd name="T11" fmla="*/ 4 w 4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5">
                <a:moveTo>
                  <a:pt x="4" y="0"/>
                </a:moveTo>
                <a:lnTo>
                  <a:pt x="0" y="36"/>
                </a:lnTo>
                <a:lnTo>
                  <a:pt x="4" y="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8" name="Line 209"/>
          <p:cNvSpPr>
            <a:spLocks noChangeShapeType="1"/>
          </p:cNvSpPr>
          <p:nvPr/>
        </p:nvSpPr>
        <p:spPr bwMode="auto">
          <a:xfrm>
            <a:off x="3316288" y="2784475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29" name="Freeform 210"/>
          <p:cNvSpPr>
            <a:spLocks/>
          </p:cNvSpPr>
          <p:nvPr/>
        </p:nvSpPr>
        <p:spPr bwMode="auto">
          <a:xfrm>
            <a:off x="3324225" y="2797175"/>
            <a:ext cx="26988" cy="31750"/>
          </a:xfrm>
          <a:custGeom>
            <a:avLst/>
            <a:gdLst>
              <a:gd name="T0" fmla="*/ 0 w 35"/>
              <a:gd name="T1" fmla="*/ 0 h 40"/>
              <a:gd name="T2" fmla="*/ 21 w 35"/>
              <a:gd name="T3" fmla="*/ 28 h 40"/>
              <a:gd name="T4" fmla="*/ 35 w 35"/>
              <a:gd name="T5" fmla="*/ 40 h 40"/>
              <a:gd name="T6" fmla="*/ 0 60000 65536"/>
              <a:gd name="T7" fmla="*/ 0 60000 65536"/>
              <a:gd name="T8" fmla="*/ 0 60000 65536"/>
              <a:gd name="T9" fmla="*/ 0 w 35"/>
              <a:gd name="T10" fmla="*/ 0 h 40"/>
              <a:gd name="T11" fmla="*/ 35 w 3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40">
                <a:moveTo>
                  <a:pt x="0" y="0"/>
                </a:moveTo>
                <a:lnTo>
                  <a:pt x="21" y="28"/>
                </a:lnTo>
                <a:lnTo>
                  <a:pt x="3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0" name="Line 211"/>
          <p:cNvSpPr>
            <a:spLocks noChangeShapeType="1"/>
          </p:cNvSpPr>
          <p:nvPr/>
        </p:nvSpPr>
        <p:spPr bwMode="auto">
          <a:xfrm>
            <a:off x="3368675" y="284003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1" name="Freeform 212"/>
          <p:cNvSpPr>
            <a:spLocks/>
          </p:cNvSpPr>
          <p:nvPr/>
        </p:nvSpPr>
        <p:spPr bwMode="auto">
          <a:xfrm>
            <a:off x="3389313" y="2849563"/>
            <a:ext cx="34925" cy="3175"/>
          </a:xfrm>
          <a:custGeom>
            <a:avLst/>
            <a:gdLst>
              <a:gd name="T0" fmla="*/ 0 w 44"/>
              <a:gd name="T1" fmla="*/ 0 h 4"/>
              <a:gd name="T2" fmla="*/ 36 w 44"/>
              <a:gd name="T3" fmla="*/ 4 h 4"/>
              <a:gd name="T4" fmla="*/ 44 w 44"/>
              <a:gd name="T5" fmla="*/ 4 h 4"/>
              <a:gd name="T6" fmla="*/ 0 60000 65536"/>
              <a:gd name="T7" fmla="*/ 0 60000 65536"/>
              <a:gd name="T8" fmla="*/ 0 60000 65536"/>
              <a:gd name="T9" fmla="*/ 0 w 44"/>
              <a:gd name="T10" fmla="*/ 0 h 4"/>
              <a:gd name="T11" fmla="*/ 44 w 4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">
                <a:moveTo>
                  <a:pt x="0" y="0"/>
                </a:moveTo>
                <a:lnTo>
                  <a:pt x="36" y="4"/>
                </a:lnTo>
                <a:lnTo>
                  <a:pt x="44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2" name="Line 213"/>
          <p:cNvSpPr>
            <a:spLocks noChangeShapeType="1"/>
          </p:cNvSpPr>
          <p:nvPr/>
        </p:nvSpPr>
        <p:spPr bwMode="auto">
          <a:xfrm>
            <a:off x="3441700" y="284956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3" name="Freeform 214"/>
          <p:cNvSpPr>
            <a:spLocks/>
          </p:cNvSpPr>
          <p:nvPr/>
        </p:nvSpPr>
        <p:spPr bwMode="auto">
          <a:xfrm>
            <a:off x="3446463" y="2822575"/>
            <a:ext cx="47625" cy="26988"/>
          </a:xfrm>
          <a:custGeom>
            <a:avLst/>
            <a:gdLst>
              <a:gd name="T0" fmla="*/ 0 w 59"/>
              <a:gd name="T1" fmla="*/ 32 h 32"/>
              <a:gd name="T2" fmla="*/ 34 w 59"/>
              <a:gd name="T3" fmla="*/ 19 h 32"/>
              <a:gd name="T4" fmla="*/ 59 w 59"/>
              <a:gd name="T5" fmla="*/ 0 h 32"/>
              <a:gd name="T6" fmla="*/ 0 60000 65536"/>
              <a:gd name="T7" fmla="*/ 0 60000 65536"/>
              <a:gd name="T8" fmla="*/ 0 60000 65536"/>
              <a:gd name="T9" fmla="*/ 0 w 59"/>
              <a:gd name="T10" fmla="*/ 0 h 32"/>
              <a:gd name="T11" fmla="*/ 59 w 5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">
                <a:moveTo>
                  <a:pt x="0" y="32"/>
                </a:moveTo>
                <a:lnTo>
                  <a:pt x="34" y="19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4" name="Line 215"/>
          <p:cNvSpPr>
            <a:spLocks noChangeShapeType="1"/>
          </p:cNvSpPr>
          <p:nvPr/>
        </p:nvSpPr>
        <p:spPr bwMode="auto">
          <a:xfrm flipV="1">
            <a:off x="3505200" y="279717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5" name="Freeform 216"/>
          <p:cNvSpPr>
            <a:spLocks/>
          </p:cNvSpPr>
          <p:nvPr/>
        </p:nvSpPr>
        <p:spPr bwMode="auto">
          <a:xfrm>
            <a:off x="3513138" y="2755900"/>
            <a:ext cx="12700" cy="41275"/>
          </a:xfrm>
          <a:custGeom>
            <a:avLst/>
            <a:gdLst>
              <a:gd name="T0" fmla="*/ 0 w 17"/>
              <a:gd name="T1" fmla="*/ 53 h 53"/>
              <a:gd name="T2" fmla="*/ 13 w 17"/>
              <a:gd name="T3" fmla="*/ 20 h 53"/>
              <a:gd name="T4" fmla="*/ 17 w 17"/>
              <a:gd name="T5" fmla="*/ 0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0" y="53"/>
                </a:moveTo>
                <a:lnTo>
                  <a:pt x="13" y="2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6" name="Line 217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7" name="Line 218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8" name="Line 219"/>
          <p:cNvSpPr>
            <a:spLocks noChangeShapeType="1"/>
          </p:cNvSpPr>
          <p:nvPr/>
        </p:nvSpPr>
        <p:spPr bwMode="auto">
          <a:xfrm>
            <a:off x="3400425" y="28432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39" name="Line 220"/>
          <p:cNvSpPr>
            <a:spLocks noChangeShapeType="1"/>
          </p:cNvSpPr>
          <p:nvPr/>
        </p:nvSpPr>
        <p:spPr bwMode="auto">
          <a:xfrm>
            <a:off x="3400425" y="28448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0" name="Line 221"/>
          <p:cNvSpPr>
            <a:spLocks noChangeShapeType="1"/>
          </p:cNvSpPr>
          <p:nvPr/>
        </p:nvSpPr>
        <p:spPr bwMode="auto">
          <a:xfrm>
            <a:off x="3400425" y="28463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1" name="Line 222"/>
          <p:cNvSpPr>
            <a:spLocks noChangeShapeType="1"/>
          </p:cNvSpPr>
          <p:nvPr/>
        </p:nvSpPr>
        <p:spPr bwMode="auto">
          <a:xfrm>
            <a:off x="3400425" y="28495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2" name="Line 223"/>
          <p:cNvSpPr>
            <a:spLocks noChangeShapeType="1"/>
          </p:cNvSpPr>
          <p:nvPr/>
        </p:nvSpPr>
        <p:spPr bwMode="auto">
          <a:xfrm>
            <a:off x="3402013" y="28527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3" name="Line 224"/>
          <p:cNvSpPr>
            <a:spLocks noChangeShapeType="1"/>
          </p:cNvSpPr>
          <p:nvPr/>
        </p:nvSpPr>
        <p:spPr bwMode="auto">
          <a:xfrm>
            <a:off x="3402013" y="28575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4" name="Freeform 225"/>
          <p:cNvSpPr>
            <a:spLocks/>
          </p:cNvSpPr>
          <p:nvPr/>
        </p:nvSpPr>
        <p:spPr bwMode="auto">
          <a:xfrm>
            <a:off x="3403600" y="2867025"/>
            <a:ext cx="1588" cy="33338"/>
          </a:xfrm>
          <a:custGeom>
            <a:avLst/>
            <a:gdLst>
              <a:gd name="T0" fmla="*/ 0 w 4"/>
              <a:gd name="T1" fmla="*/ 0 h 42"/>
              <a:gd name="T2" fmla="*/ 2 w 4"/>
              <a:gd name="T3" fmla="*/ 27 h 42"/>
              <a:gd name="T4" fmla="*/ 4 w 4"/>
              <a:gd name="T5" fmla="*/ 42 h 42"/>
              <a:gd name="T6" fmla="*/ 0 60000 65536"/>
              <a:gd name="T7" fmla="*/ 0 60000 65536"/>
              <a:gd name="T8" fmla="*/ 0 60000 65536"/>
              <a:gd name="T9" fmla="*/ 0 w 4"/>
              <a:gd name="T10" fmla="*/ 0 h 42"/>
              <a:gd name="T11" fmla="*/ 4 w 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2">
                <a:moveTo>
                  <a:pt x="0" y="0"/>
                </a:moveTo>
                <a:lnTo>
                  <a:pt x="2" y="27"/>
                </a:lnTo>
                <a:lnTo>
                  <a:pt x="4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5" name="Freeform 226"/>
          <p:cNvSpPr>
            <a:spLocks/>
          </p:cNvSpPr>
          <p:nvPr/>
        </p:nvSpPr>
        <p:spPr bwMode="auto">
          <a:xfrm>
            <a:off x="3406775" y="2917825"/>
            <a:ext cx="7938" cy="57150"/>
          </a:xfrm>
          <a:custGeom>
            <a:avLst/>
            <a:gdLst>
              <a:gd name="T0" fmla="*/ 0 w 9"/>
              <a:gd name="T1" fmla="*/ 0 h 72"/>
              <a:gd name="T2" fmla="*/ 4 w 9"/>
              <a:gd name="T3" fmla="*/ 39 h 72"/>
              <a:gd name="T4" fmla="*/ 9 w 9"/>
              <a:gd name="T5" fmla="*/ 72 h 72"/>
              <a:gd name="T6" fmla="*/ 0 60000 65536"/>
              <a:gd name="T7" fmla="*/ 0 60000 65536"/>
              <a:gd name="T8" fmla="*/ 0 60000 65536"/>
              <a:gd name="T9" fmla="*/ 0 w 9"/>
              <a:gd name="T10" fmla="*/ 0 h 72"/>
              <a:gd name="T11" fmla="*/ 9 w 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2">
                <a:moveTo>
                  <a:pt x="0" y="0"/>
                </a:moveTo>
                <a:lnTo>
                  <a:pt x="4" y="39"/>
                </a:lnTo>
                <a:lnTo>
                  <a:pt x="9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6" name="Line 227"/>
          <p:cNvSpPr>
            <a:spLocks noChangeShapeType="1"/>
          </p:cNvSpPr>
          <p:nvPr/>
        </p:nvSpPr>
        <p:spPr bwMode="auto">
          <a:xfrm>
            <a:off x="3416300" y="299561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7" name="Freeform 228"/>
          <p:cNvSpPr>
            <a:spLocks/>
          </p:cNvSpPr>
          <p:nvPr/>
        </p:nvSpPr>
        <p:spPr bwMode="auto">
          <a:xfrm>
            <a:off x="3419475" y="3016250"/>
            <a:ext cx="4763" cy="36513"/>
          </a:xfrm>
          <a:custGeom>
            <a:avLst/>
            <a:gdLst>
              <a:gd name="T0" fmla="*/ 0 w 6"/>
              <a:gd name="T1" fmla="*/ 0 h 45"/>
              <a:gd name="T2" fmla="*/ 6 w 6"/>
              <a:gd name="T3" fmla="*/ 38 h 45"/>
              <a:gd name="T4" fmla="*/ 6 w 6"/>
              <a:gd name="T5" fmla="*/ 45 h 45"/>
              <a:gd name="T6" fmla="*/ 0 60000 65536"/>
              <a:gd name="T7" fmla="*/ 0 60000 65536"/>
              <a:gd name="T8" fmla="*/ 0 60000 65536"/>
              <a:gd name="T9" fmla="*/ 0 w 6"/>
              <a:gd name="T10" fmla="*/ 0 h 45"/>
              <a:gd name="T11" fmla="*/ 6 w 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5">
                <a:moveTo>
                  <a:pt x="0" y="0"/>
                </a:moveTo>
                <a:lnTo>
                  <a:pt x="6" y="38"/>
                </a:lnTo>
                <a:lnTo>
                  <a:pt x="6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8" name="Line 229"/>
          <p:cNvSpPr>
            <a:spLocks noChangeShapeType="1"/>
          </p:cNvSpPr>
          <p:nvPr/>
        </p:nvSpPr>
        <p:spPr bwMode="auto">
          <a:xfrm>
            <a:off x="3427413" y="30718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49" name="Line 230"/>
          <p:cNvSpPr>
            <a:spLocks noChangeShapeType="1"/>
          </p:cNvSpPr>
          <p:nvPr/>
        </p:nvSpPr>
        <p:spPr bwMode="auto">
          <a:xfrm>
            <a:off x="3427413" y="30718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0" name="Line 231"/>
          <p:cNvSpPr>
            <a:spLocks noChangeShapeType="1"/>
          </p:cNvSpPr>
          <p:nvPr/>
        </p:nvSpPr>
        <p:spPr bwMode="auto">
          <a:xfrm>
            <a:off x="3430588" y="3089275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1" name="Line 232"/>
          <p:cNvSpPr>
            <a:spLocks noChangeShapeType="1"/>
          </p:cNvSpPr>
          <p:nvPr/>
        </p:nvSpPr>
        <p:spPr bwMode="auto">
          <a:xfrm>
            <a:off x="3432175" y="30972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2" name="Line 233"/>
          <p:cNvSpPr>
            <a:spLocks noChangeShapeType="1"/>
          </p:cNvSpPr>
          <p:nvPr/>
        </p:nvSpPr>
        <p:spPr bwMode="auto">
          <a:xfrm>
            <a:off x="3433763" y="31035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3" name="Line 234"/>
          <p:cNvSpPr>
            <a:spLocks noChangeShapeType="1"/>
          </p:cNvSpPr>
          <p:nvPr/>
        </p:nvSpPr>
        <p:spPr bwMode="auto">
          <a:xfrm>
            <a:off x="3433763" y="31083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4" name="Line 235"/>
          <p:cNvSpPr>
            <a:spLocks noChangeShapeType="1"/>
          </p:cNvSpPr>
          <p:nvPr/>
        </p:nvSpPr>
        <p:spPr bwMode="auto">
          <a:xfrm>
            <a:off x="3433763" y="31099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5" name="Line 236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6" name="Line 237"/>
          <p:cNvSpPr>
            <a:spLocks noChangeShapeType="1"/>
          </p:cNvSpPr>
          <p:nvPr/>
        </p:nvSpPr>
        <p:spPr bwMode="auto">
          <a:xfrm>
            <a:off x="3433763" y="31115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7" name="Freeform 238"/>
          <p:cNvSpPr>
            <a:spLocks/>
          </p:cNvSpPr>
          <p:nvPr/>
        </p:nvSpPr>
        <p:spPr bwMode="auto">
          <a:xfrm>
            <a:off x="3430588" y="3060700"/>
            <a:ext cx="6350" cy="50800"/>
          </a:xfrm>
          <a:custGeom>
            <a:avLst/>
            <a:gdLst>
              <a:gd name="T0" fmla="*/ 10 w 10"/>
              <a:gd name="T1" fmla="*/ 0 h 63"/>
              <a:gd name="T2" fmla="*/ 4 w 10"/>
              <a:gd name="T3" fmla="*/ 63 h 63"/>
              <a:gd name="T4" fmla="*/ 0 w 10"/>
              <a:gd name="T5" fmla="*/ 53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10" y="0"/>
                </a:moveTo>
                <a:lnTo>
                  <a:pt x="4" y="63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8" name="Line 239"/>
          <p:cNvSpPr>
            <a:spLocks noChangeShapeType="1"/>
          </p:cNvSpPr>
          <p:nvPr/>
        </p:nvSpPr>
        <p:spPr bwMode="auto">
          <a:xfrm flipH="1" flipV="1">
            <a:off x="3414713" y="3065463"/>
            <a:ext cx="793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59" name="Freeform 240"/>
          <p:cNvSpPr>
            <a:spLocks noEditPoints="1"/>
          </p:cNvSpPr>
          <p:nvPr/>
        </p:nvSpPr>
        <p:spPr bwMode="auto">
          <a:xfrm>
            <a:off x="3367088" y="2705100"/>
            <a:ext cx="53975" cy="82550"/>
          </a:xfrm>
          <a:custGeom>
            <a:avLst/>
            <a:gdLst>
              <a:gd name="T0" fmla="*/ 58 w 68"/>
              <a:gd name="T1" fmla="*/ 87 h 102"/>
              <a:gd name="T2" fmla="*/ 60 w 68"/>
              <a:gd name="T3" fmla="*/ 97 h 102"/>
              <a:gd name="T4" fmla="*/ 62 w 68"/>
              <a:gd name="T5" fmla="*/ 99 h 102"/>
              <a:gd name="T6" fmla="*/ 68 w 68"/>
              <a:gd name="T7" fmla="*/ 100 h 102"/>
              <a:gd name="T8" fmla="*/ 38 w 68"/>
              <a:gd name="T9" fmla="*/ 102 h 102"/>
              <a:gd name="T10" fmla="*/ 38 w 68"/>
              <a:gd name="T11" fmla="*/ 100 h 102"/>
              <a:gd name="T12" fmla="*/ 43 w 68"/>
              <a:gd name="T13" fmla="*/ 99 h 102"/>
              <a:gd name="T14" fmla="*/ 45 w 68"/>
              <a:gd name="T15" fmla="*/ 97 h 102"/>
              <a:gd name="T16" fmla="*/ 47 w 68"/>
              <a:gd name="T17" fmla="*/ 87 h 102"/>
              <a:gd name="T18" fmla="*/ 41 w 68"/>
              <a:gd name="T19" fmla="*/ 64 h 102"/>
              <a:gd name="T20" fmla="*/ 30 w 68"/>
              <a:gd name="T21" fmla="*/ 70 h 102"/>
              <a:gd name="T22" fmla="*/ 19 w 68"/>
              <a:gd name="T23" fmla="*/ 70 h 102"/>
              <a:gd name="T24" fmla="*/ 7 w 68"/>
              <a:gd name="T25" fmla="*/ 63 h 102"/>
              <a:gd name="T26" fmla="*/ 2 w 68"/>
              <a:gd name="T27" fmla="*/ 47 h 102"/>
              <a:gd name="T28" fmla="*/ 2 w 68"/>
              <a:gd name="T29" fmla="*/ 28 h 102"/>
              <a:gd name="T30" fmla="*/ 9 w 68"/>
              <a:gd name="T31" fmla="*/ 11 h 102"/>
              <a:gd name="T32" fmla="*/ 24 w 68"/>
              <a:gd name="T33" fmla="*/ 2 h 102"/>
              <a:gd name="T34" fmla="*/ 38 w 68"/>
              <a:gd name="T35" fmla="*/ 0 h 102"/>
              <a:gd name="T36" fmla="*/ 45 w 68"/>
              <a:gd name="T37" fmla="*/ 4 h 102"/>
              <a:gd name="T38" fmla="*/ 53 w 68"/>
              <a:gd name="T39" fmla="*/ 2 h 102"/>
              <a:gd name="T40" fmla="*/ 58 w 68"/>
              <a:gd name="T41" fmla="*/ 0 h 102"/>
              <a:gd name="T42" fmla="*/ 47 w 68"/>
              <a:gd name="T43" fmla="*/ 21 h 102"/>
              <a:gd name="T44" fmla="*/ 45 w 68"/>
              <a:gd name="T45" fmla="*/ 13 h 102"/>
              <a:gd name="T46" fmla="*/ 39 w 68"/>
              <a:gd name="T47" fmla="*/ 7 h 102"/>
              <a:gd name="T48" fmla="*/ 32 w 68"/>
              <a:gd name="T49" fmla="*/ 6 h 102"/>
              <a:gd name="T50" fmla="*/ 22 w 68"/>
              <a:gd name="T51" fmla="*/ 7 h 102"/>
              <a:gd name="T52" fmla="*/ 15 w 68"/>
              <a:gd name="T53" fmla="*/ 17 h 102"/>
              <a:gd name="T54" fmla="*/ 13 w 68"/>
              <a:gd name="T55" fmla="*/ 32 h 102"/>
              <a:gd name="T56" fmla="*/ 15 w 68"/>
              <a:gd name="T57" fmla="*/ 47 h 102"/>
              <a:gd name="T58" fmla="*/ 22 w 68"/>
              <a:gd name="T59" fmla="*/ 57 h 102"/>
              <a:gd name="T60" fmla="*/ 32 w 68"/>
              <a:gd name="T61" fmla="*/ 61 h 102"/>
              <a:gd name="T62" fmla="*/ 41 w 68"/>
              <a:gd name="T63" fmla="*/ 59 h 102"/>
              <a:gd name="T64" fmla="*/ 47 w 68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102"/>
              <a:gd name="T101" fmla="*/ 68 w 68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102">
                <a:moveTo>
                  <a:pt x="58" y="0"/>
                </a:moveTo>
                <a:lnTo>
                  <a:pt x="58" y="87"/>
                </a:lnTo>
                <a:lnTo>
                  <a:pt x="58" y="93"/>
                </a:lnTo>
                <a:lnTo>
                  <a:pt x="60" y="97"/>
                </a:lnTo>
                <a:lnTo>
                  <a:pt x="60" y="99"/>
                </a:lnTo>
                <a:lnTo>
                  <a:pt x="62" y="99"/>
                </a:lnTo>
                <a:lnTo>
                  <a:pt x="64" y="100"/>
                </a:lnTo>
                <a:lnTo>
                  <a:pt x="68" y="100"/>
                </a:lnTo>
                <a:lnTo>
                  <a:pt x="68" y="102"/>
                </a:lnTo>
                <a:lnTo>
                  <a:pt x="38" y="102"/>
                </a:lnTo>
                <a:lnTo>
                  <a:pt x="38" y="100"/>
                </a:lnTo>
                <a:lnTo>
                  <a:pt x="41" y="100"/>
                </a:lnTo>
                <a:lnTo>
                  <a:pt x="43" y="99"/>
                </a:lnTo>
                <a:lnTo>
                  <a:pt x="45" y="99"/>
                </a:lnTo>
                <a:lnTo>
                  <a:pt x="45" y="97"/>
                </a:lnTo>
                <a:lnTo>
                  <a:pt x="47" y="93"/>
                </a:lnTo>
                <a:lnTo>
                  <a:pt x="47" y="87"/>
                </a:lnTo>
                <a:lnTo>
                  <a:pt x="47" y="57"/>
                </a:lnTo>
                <a:lnTo>
                  <a:pt x="41" y="64"/>
                </a:lnTo>
                <a:lnTo>
                  <a:pt x="36" y="68"/>
                </a:lnTo>
                <a:lnTo>
                  <a:pt x="30" y="70"/>
                </a:lnTo>
                <a:lnTo>
                  <a:pt x="24" y="70"/>
                </a:lnTo>
                <a:lnTo>
                  <a:pt x="19" y="70"/>
                </a:lnTo>
                <a:lnTo>
                  <a:pt x="13" y="66"/>
                </a:lnTo>
                <a:lnTo>
                  <a:pt x="7" y="63"/>
                </a:lnTo>
                <a:lnTo>
                  <a:pt x="3" y="55"/>
                </a:lnTo>
                <a:lnTo>
                  <a:pt x="2" y="47"/>
                </a:lnTo>
                <a:lnTo>
                  <a:pt x="0" y="38"/>
                </a:lnTo>
                <a:lnTo>
                  <a:pt x="2" y="28"/>
                </a:lnTo>
                <a:lnTo>
                  <a:pt x="3" y="19"/>
                </a:lnTo>
                <a:lnTo>
                  <a:pt x="9" y="11"/>
                </a:lnTo>
                <a:lnTo>
                  <a:pt x="17" y="6"/>
                </a:lnTo>
                <a:lnTo>
                  <a:pt x="24" y="2"/>
                </a:lnTo>
                <a:lnTo>
                  <a:pt x="34" y="0"/>
                </a:lnTo>
                <a:lnTo>
                  <a:pt x="38" y="0"/>
                </a:lnTo>
                <a:lnTo>
                  <a:pt x="41" y="2"/>
                </a:lnTo>
                <a:lnTo>
                  <a:pt x="45" y="4"/>
                </a:lnTo>
                <a:lnTo>
                  <a:pt x="49" y="6"/>
                </a:lnTo>
                <a:lnTo>
                  <a:pt x="53" y="2"/>
                </a:lnTo>
                <a:lnTo>
                  <a:pt x="57" y="0"/>
                </a:lnTo>
                <a:lnTo>
                  <a:pt x="58" y="0"/>
                </a:lnTo>
                <a:close/>
                <a:moveTo>
                  <a:pt x="47" y="51"/>
                </a:moveTo>
                <a:lnTo>
                  <a:pt x="47" y="21"/>
                </a:lnTo>
                <a:lnTo>
                  <a:pt x="47" y="17"/>
                </a:lnTo>
                <a:lnTo>
                  <a:pt x="45" y="13"/>
                </a:lnTo>
                <a:lnTo>
                  <a:pt x="43" y="9"/>
                </a:lnTo>
                <a:lnTo>
                  <a:pt x="39" y="7"/>
                </a:lnTo>
                <a:lnTo>
                  <a:pt x="36" y="6"/>
                </a:lnTo>
                <a:lnTo>
                  <a:pt x="32" y="6"/>
                </a:lnTo>
                <a:lnTo>
                  <a:pt x="26" y="6"/>
                </a:lnTo>
                <a:lnTo>
                  <a:pt x="22" y="7"/>
                </a:lnTo>
                <a:lnTo>
                  <a:pt x="19" y="11"/>
                </a:lnTo>
                <a:lnTo>
                  <a:pt x="15" y="17"/>
                </a:lnTo>
                <a:lnTo>
                  <a:pt x="13" y="25"/>
                </a:lnTo>
                <a:lnTo>
                  <a:pt x="13" y="32"/>
                </a:lnTo>
                <a:lnTo>
                  <a:pt x="13" y="42"/>
                </a:lnTo>
                <a:lnTo>
                  <a:pt x="15" y="47"/>
                </a:lnTo>
                <a:lnTo>
                  <a:pt x="19" y="53"/>
                </a:lnTo>
                <a:lnTo>
                  <a:pt x="22" y="57"/>
                </a:lnTo>
                <a:lnTo>
                  <a:pt x="28" y="59"/>
                </a:lnTo>
                <a:lnTo>
                  <a:pt x="32" y="61"/>
                </a:lnTo>
                <a:lnTo>
                  <a:pt x="36" y="59"/>
                </a:lnTo>
                <a:lnTo>
                  <a:pt x="41" y="59"/>
                </a:lnTo>
                <a:lnTo>
                  <a:pt x="43" y="55"/>
                </a:lnTo>
                <a:lnTo>
                  <a:pt x="4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0" name="Freeform 241"/>
          <p:cNvSpPr>
            <a:spLocks/>
          </p:cNvSpPr>
          <p:nvPr/>
        </p:nvSpPr>
        <p:spPr bwMode="auto">
          <a:xfrm>
            <a:off x="3435350" y="2757488"/>
            <a:ext cx="23813" cy="65087"/>
          </a:xfrm>
          <a:custGeom>
            <a:avLst/>
            <a:gdLst>
              <a:gd name="T0" fmla="*/ 0 w 30"/>
              <a:gd name="T1" fmla="*/ 10 h 82"/>
              <a:gd name="T2" fmla="*/ 19 w 30"/>
              <a:gd name="T3" fmla="*/ 0 h 82"/>
              <a:gd name="T4" fmla="*/ 21 w 30"/>
              <a:gd name="T5" fmla="*/ 0 h 82"/>
              <a:gd name="T6" fmla="*/ 21 w 30"/>
              <a:gd name="T7" fmla="*/ 69 h 82"/>
              <a:gd name="T8" fmla="*/ 21 w 30"/>
              <a:gd name="T9" fmla="*/ 74 h 82"/>
              <a:gd name="T10" fmla="*/ 21 w 30"/>
              <a:gd name="T11" fmla="*/ 76 h 82"/>
              <a:gd name="T12" fmla="*/ 21 w 30"/>
              <a:gd name="T13" fmla="*/ 78 h 82"/>
              <a:gd name="T14" fmla="*/ 23 w 30"/>
              <a:gd name="T15" fmla="*/ 80 h 82"/>
              <a:gd name="T16" fmla="*/ 27 w 30"/>
              <a:gd name="T17" fmla="*/ 80 h 82"/>
              <a:gd name="T18" fmla="*/ 30 w 30"/>
              <a:gd name="T19" fmla="*/ 80 h 82"/>
              <a:gd name="T20" fmla="*/ 30 w 30"/>
              <a:gd name="T21" fmla="*/ 82 h 82"/>
              <a:gd name="T22" fmla="*/ 0 w 30"/>
              <a:gd name="T23" fmla="*/ 82 h 82"/>
              <a:gd name="T24" fmla="*/ 0 w 30"/>
              <a:gd name="T25" fmla="*/ 80 h 82"/>
              <a:gd name="T26" fmla="*/ 6 w 30"/>
              <a:gd name="T27" fmla="*/ 80 h 82"/>
              <a:gd name="T28" fmla="*/ 8 w 30"/>
              <a:gd name="T29" fmla="*/ 80 h 82"/>
              <a:gd name="T30" fmla="*/ 10 w 30"/>
              <a:gd name="T31" fmla="*/ 78 h 82"/>
              <a:gd name="T32" fmla="*/ 10 w 30"/>
              <a:gd name="T33" fmla="*/ 76 h 82"/>
              <a:gd name="T34" fmla="*/ 10 w 30"/>
              <a:gd name="T35" fmla="*/ 74 h 82"/>
              <a:gd name="T36" fmla="*/ 10 w 30"/>
              <a:gd name="T37" fmla="*/ 69 h 82"/>
              <a:gd name="T38" fmla="*/ 10 w 30"/>
              <a:gd name="T39" fmla="*/ 23 h 82"/>
              <a:gd name="T40" fmla="*/ 10 w 30"/>
              <a:gd name="T41" fmla="*/ 16 h 82"/>
              <a:gd name="T42" fmla="*/ 10 w 30"/>
              <a:gd name="T43" fmla="*/ 12 h 82"/>
              <a:gd name="T44" fmla="*/ 10 w 30"/>
              <a:gd name="T45" fmla="*/ 12 h 82"/>
              <a:gd name="T46" fmla="*/ 8 w 30"/>
              <a:gd name="T47" fmla="*/ 10 h 82"/>
              <a:gd name="T48" fmla="*/ 8 w 30"/>
              <a:gd name="T49" fmla="*/ 10 h 82"/>
              <a:gd name="T50" fmla="*/ 6 w 30"/>
              <a:gd name="T51" fmla="*/ 10 h 82"/>
              <a:gd name="T52" fmla="*/ 4 w 30"/>
              <a:gd name="T53" fmla="*/ 10 h 82"/>
              <a:gd name="T54" fmla="*/ 0 w 30"/>
              <a:gd name="T55" fmla="*/ 10 h 82"/>
              <a:gd name="T56" fmla="*/ 0 w 30"/>
              <a:gd name="T57" fmla="*/ 10 h 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82"/>
              <a:gd name="T89" fmla="*/ 30 w 30"/>
              <a:gd name="T90" fmla="*/ 82 h 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82">
                <a:moveTo>
                  <a:pt x="0" y="10"/>
                </a:moveTo>
                <a:lnTo>
                  <a:pt x="19" y="0"/>
                </a:lnTo>
                <a:lnTo>
                  <a:pt x="21" y="0"/>
                </a:lnTo>
                <a:lnTo>
                  <a:pt x="21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3" y="80"/>
                </a:lnTo>
                <a:lnTo>
                  <a:pt x="27" y="80"/>
                </a:lnTo>
                <a:lnTo>
                  <a:pt x="30" y="80"/>
                </a:lnTo>
                <a:lnTo>
                  <a:pt x="30" y="82"/>
                </a:lnTo>
                <a:lnTo>
                  <a:pt x="0" y="82"/>
                </a:lnTo>
                <a:lnTo>
                  <a:pt x="0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10" y="76"/>
                </a:lnTo>
                <a:lnTo>
                  <a:pt x="10" y="74"/>
                </a:lnTo>
                <a:lnTo>
                  <a:pt x="10" y="69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1" name="Line 242"/>
          <p:cNvSpPr>
            <a:spLocks noChangeShapeType="1"/>
          </p:cNvSpPr>
          <p:nvPr/>
        </p:nvSpPr>
        <p:spPr bwMode="auto">
          <a:xfrm flipH="1">
            <a:off x="3001963" y="3422650"/>
            <a:ext cx="944562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2" name="Line 243"/>
          <p:cNvSpPr>
            <a:spLocks noChangeShapeType="1"/>
          </p:cNvSpPr>
          <p:nvPr/>
        </p:nvSpPr>
        <p:spPr bwMode="auto">
          <a:xfrm>
            <a:off x="3952875" y="3417888"/>
            <a:ext cx="1219200" cy="3079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3" name="Line 244"/>
          <p:cNvSpPr>
            <a:spLocks noChangeShapeType="1"/>
          </p:cNvSpPr>
          <p:nvPr/>
        </p:nvSpPr>
        <p:spPr bwMode="auto">
          <a:xfrm>
            <a:off x="4005263" y="2592388"/>
            <a:ext cx="1587" cy="349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4" name="Line 245"/>
          <p:cNvSpPr>
            <a:spLocks noChangeShapeType="1"/>
          </p:cNvSpPr>
          <p:nvPr/>
        </p:nvSpPr>
        <p:spPr bwMode="auto">
          <a:xfrm>
            <a:off x="3881438" y="1795463"/>
            <a:ext cx="1587" cy="346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5" name="Line 246"/>
          <p:cNvSpPr>
            <a:spLocks noChangeShapeType="1"/>
          </p:cNvSpPr>
          <p:nvPr/>
        </p:nvSpPr>
        <p:spPr bwMode="auto">
          <a:xfrm>
            <a:off x="1771650" y="51927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6" name="Line 247"/>
          <p:cNvSpPr>
            <a:spLocks noChangeShapeType="1"/>
          </p:cNvSpPr>
          <p:nvPr/>
        </p:nvSpPr>
        <p:spPr bwMode="auto">
          <a:xfrm>
            <a:off x="1751013" y="54006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7" name="Line 248"/>
          <p:cNvSpPr>
            <a:spLocks noChangeShapeType="1"/>
          </p:cNvSpPr>
          <p:nvPr/>
        </p:nvSpPr>
        <p:spPr bwMode="auto">
          <a:xfrm>
            <a:off x="19954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8" name="Line 249"/>
          <p:cNvSpPr>
            <a:spLocks noChangeShapeType="1"/>
          </p:cNvSpPr>
          <p:nvPr/>
        </p:nvSpPr>
        <p:spPr bwMode="auto">
          <a:xfrm>
            <a:off x="2286000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69" name="Line 250"/>
          <p:cNvSpPr>
            <a:spLocks noChangeShapeType="1"/>
          </p:cNvSpPr>
          <p:nvPr/>
        </p:nvSpPr>
        <p:spPr bwMode="auto">
          <a:xfrm>
            <a:off x="2568575" y="5186363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0" name="Line 251"/>
          <p:cNvSpPr>
            <a:spLocks noChangeShapeType="1"/>
          </p:cNvSpPr>
          <p:nvPr/>
        </p:nvSpPr>
        <p:spPr bwMode="auto">
          <a:xfrm>
            <a:off x="2859088" y="518636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1" name="Line 252"/>
          <p:cNvSpPr>
            <a:spLocks noChangeShapeType="1"/>
          </p:cNvSpPr>
          <p:nvPr/>
        </p:nvSpPr>
        <p:spPr bwMode="auto">
          <a:xfrm>
            <a:off x="31559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2" name="Line 253"/>
          <p:cNvSpPr>
            <a:spLocks noChangeShapeType="1"/>
          </p:cNvSpPr>
          <p:nvPr/>
        </p:nvSpPr>
        <p:spPr bwMode="auto">
          <a:xfrm>
            <a:off x="3446463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3" name="Line 254"/>
          <p:cNvSpPr>
            <a:spLocks noChangeShapeType="1"/>
          </p:cNvSpPr>
          <p:nvPr/>
        </p:nvSpPr>
        <p:spPr bwMode="auto">
          <a:xfrm>
            <a:off x="3729038" y="5194300"/>
            <a:ext cx="1587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4" name="Line 255"/>
          <p:cNvSpPr>
            <a:spLocks noChangeShapeType="1"/>
          </p:cNvSpPr>
          <p:nvPr/>
        </p:nvSpPr>
        <p:spPr bwMode="auto">
          <a:xfrm>
            <a:off x="4019550" y="5194300"/>
            <a:ext cx="1588" cy="204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5" name="Freeform 256"/>
          <p:cNvSpPr>
            <a:spLocks noEditPoints="1"/>
          </p:cNvSpPr>
          <p:nvPr/>
        </p:nvSpPr>
        <p:spPr bwMode="auto">
          <a:xfrm>
            <a:off x="2108200" y="5272088"/>
            <a:ext cx="80963" cy="114300"/>
          </a:xfrm>
          <a:custGeom>
            <a:avLst/>
            <a:gdLst>
              <a:gd name="T0" fmla="*/ 38 w 103"/>
              <a:gd name="T1" fmla="*/ 0 h 144"/>
              <a:gd name="T2" fmla="*/ 38 w 103"/>
              <a:gd name="T3" fmla="*/ 57 h 144"/>
              <a:gd name="T4" fmla="*/ 48 w 103"/>
              <a:gd name="T5" fmla="*/ 49 h 144"/>
              <a:gd name="T6" fmla="*/ 55 w 103"/>
              <a:gd name="T7" fmla="*/ 45 h 144"/>
              <a:gd name="T8" fmla="*/ 65 w 103"/>
              <a:gd name="T9" fmla="*/ 43 h 144"/>
              <a:gd name="T10" fmla="*/ 74 w 103"/>
              <a:gd name="T11" fmla="*/ 45 h 144"/>
              <a:gd name="T12" fmla="*/ 84 w 103"/>
              <a:gd name="T13" fmla="*/ 49 h 144"/>
              <a:gd name="T14" fmla="*/ 89 w 103"/>
              <a:gd name="T15" fmla="*/ 55 h 144"/>
              <a:gd name="T16" fmla="*/ 93 w 103"/>
              <a:gd name="T17" fmla="*/ 59 h 144"/>
              <a:gd name="T18" fmla="*/ 97 w 103"/>
              <a:gd name="T19" fmla="*/ 66 h 144"/>
              <a:gd name="T20" fmla="*/ 101 w 103"/>
              <a:gd name="T21" fmla="*/ 74 h 144"/>
              <a:gd name="T22" fmla="*/ 103 w 103"/>
              <a:gd name="T23" fmla="*/ 81 h 144"/>
              <a:gd name="T24" fmla="*/ 103 w 103"/>
              <a:gd name="T25" fmla="*/ 89 h 144"/>
              <a:gd name="T26" fmla="*/ 103 w 103"/>
              <a:gd name="T27" fmla="*/ 100 h 144"/>
              <a:gd name="T28" fmla="*/ 101 w 103"/>
              <a:gd name="T29" fmla="*/ 110 h 144"/>
              <a:gd name="T30" fmla="*/ 97 w 103"/>
              <a:gd name="T31" fmla="*/ 117 h 144"/>
              <a:gd name="T32" fmla="*/ 91 w 103"/>
              <a:gd name="T33" fmla="*/ 125 h 144"/>
              <a:gd name="T34" fmla="*/ 85 w 103"/>
              <a:gd name="T35" fmla="*/ 133 h 144"/>
              <a:gd name="T36" fmla="*/ 80 w 103"/>
              <a:gd name="T37" fmla="*/ 136 h 144"/>
              <a:gd name="T38" fmla="*/ 72 w 103"/>
              <a:gd name="T39" fmla="*/ 140 h 144"/>
              <a:gd name="T40" fmla="*/ 65 w 103"/>
              <a:gd name="T41" fmla="*/ 142 h 144"/>
              <a:gd name="T42" fmla="*/ 55 w 103"/>
              <a:gd name="T43" fmla="*/ 144 h 144"/>
              <a:gd name="T44" fmla="*/ 48 w 103"/>
              <a:gd name="T45" fmla="*/ 142 h 144"/>
              <a:gd name="T46" fmla="*/ 42 w 103"/>
              <a:gd name="T47" fmla="*/ 142 h 144"/>
              <a:gd name="T48" fmla="*/ 36 w 103"/>
              <a:gd name="T49" fmla="*/ 138 h 144"/>
              <a:gd name="T50" fmla="*/ 30 w 103"/>
              <a:gd name="T51" fmla="*/ 134 h 144"/>
              <a:gd name="T52" fmla="*/ 13 w 103"/>
              <a:gd name="T53" fmla="*/ 144 h 144"/>
              <a:gd name="T54" fmla="*/ 10 w 103"/>
              <a:gd name="T55" fmla="*/ 144 h 144"/>
              <a:gd name="T56" fmla="*/ 10 w 103"/>
              <a:gd name="T57" fmla="*/ 22 h 144"/>
              <a:gd name="T58" fmla="*/ 10 w 103"/>
              <a:gd name="T59" fmla="*/ 15 h 144"/>
              <a:gd name="T60" fmla="*/ 10 w 103"/>
              <a:gd name="T61" fmla="*/ 11 h 144"/>
              <a:gd name="T62" fmla="*/ 8 w 103"/>
              <a:gd name="T63" fmla="*/ 7 h 144"/>
              <a:gd name="T64" fmla="*/ 6 w 103"/>
              <a:gd name="T65" fmla="*/ 5 h 144"/>
              <a:gd name="T66" fmla="*/ 4 w 103"/>
              <a:gd name="T67" fmla="*/ 5 h 144"/>
              <a:gd name="T68" fmla="*/ 0 w 103"/>
              <a:gd name="T69" fmla="*/ 3 h 144"/>
              <a:gd name="T70" fmla="*/ 0 w 103"/>
              <a:gd name="T71" fmla="*/ 0 h 144"/>
              <a:gd name="T72" fmla="*/ 38 w 103"/>
              <a:gd name="T73" fmla="*/ 0 h 144"/>
              <a:gd name="T74" fmla="*/ 38 w 103"/>
              <a:gd name="T75" fmla="*/ 64 h 144"/>
              <a:gd name="T76" fmla="*/ 38 w 103"/>
              <a:gd name="T77" fmla="*/ 108 h 144"/>
              <a:gd name="T78" fmla="*/ 38 w 103"/>
              <a:gd name="T79" fmla="*/ 114 h 144"/>
              <a:gd name="T80" fmla="*/ 38 w 103"/>
              <a:gd name="T81" fmla="*/ 119 h 144"/>
              <a:gd name="T82" fmla="*/ 40 w 103"/>
              <a:gd name="T83" fmla="*/ 123 h 144"/>
              <a:gd name="T84" fmla="*/ 40 w 103"/>
              <a:gd name="T85" fmla="*/ 129 h 144"/>
              <a:gd name="T86" fmla="*/ 44 w 103"/>
              <a:gd name="T87" fmla="*/ 133 h 144"/>
              <a:gd name="T88" fmla="*/ 49 w 103"/>
              <a:gd name="T89" fmla="*/ 136 h 144"/>
              <a:gd name="T90" fmla="*/ 55 w 103"/>
              <a:gd name="T91" fmla="*/ 136 h 144"/>
              <a:gd name="T92" fmla="*/ 61 w 103"/>
              <a:gd name="T93" fmla="*/ 136 h 144"/>
              <a:gd name="T94" fmla="*/ 65 w 103"/>
              <a:gd name="T95" fmla="*/ 134 h 144"/>
              <a:gd name="T96" fmla="*/ 68 w 103"/>
              <a:gd name="T97" fmla="*/ 129 h 144"/>
              <a:gd name="T98" fmla="*/ 70 w 103"/>
              <a:gd name="T99" fmla="*/ 123 h 144"/>
              <a:gd name="T100" fmla="*/ 72 w 103"/>
              <a:gd name="T101" fmla="*/ 110 h 144"/>
              <a:gd name="T102" fmla="*/ 74 w 103"/>
              <a:gd name="T103" fmla="*/ 91 h 144"/>
              <a:gd name="T104" fmla="*/ 74 w 103"/>
              <a:gd name="T105" fmla="*/ 81 h 144"/>
              <a:gd name="T106" fmla="*/ 72 w 103"/>
              <a:gd name="T107" fmla="*/ 72 h 144"/>
              <a:gd name="T108" fmla="*/ 70 w 103"/>
              <a:gd name="T109" fmla="*/ 66 h 144"/>
              <a:gd name="T110" fmla="*/ 68 w 103"/>
              <a:gd name="T111" fmla="*/ 60 h 144"/>
              <a:gd name="T112" fmla="*/ 65 w 103"/>
              <a:gd name="T113" fmla="*/ 57 h 144"/>
              <a:gd name="T114" fmla="*/ 61 w 103"/>
              <a:gd name="T115" fmla="*/ 55 h 144"/>
              <a:gd name="T116" fmla="*/ 57 w 103"/>
              <a:gd name="T117" fmla="*/ 55 h 144"/>
              <a:gd name="T118" fmla="*/ 49 w 103"/>
              <a:gd name="T119" fmla="*/ 57 h 144"/>
              <a:gd name="T120" fmla="*/ 44 w 103"/>
              <a:gd name="T121" fmla="*/ 59 h 144"/>
              <a:gd name="T122" fmla="*/ 38 w 103"/>
              <a:gd name="T123" fmla="*/ 64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4"/>
              <a:gd name="T188" fmla="*/ 103 w 103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4">
                <a:moveTo>
                  <a:pt x="38" y="0"/>
                </a:moveTo>
                <a:lnTo>
                  <a:pt x="38" y="57"/>
                </a:lnTo>
                <a:lnTo>
                  <a:pt x="48" y="49"/>
                </a:lnTo>
                <a:lnTo>
                  <a:pt x="55" y="45"/>
                </a:lnTo>
                <a:lnTo>
                  <a:pt x="65" y="43"/>
                </a:lnTo>
                <a:lnTo>
                  <a:pt x="74" y="45"/>
                </a:lnTo>
                <a:lnTo>
                  <a:pt x="84" y="49"/>
                </a:lnTo>
                <a:lnTo>
                  <a:pt x="89" y="55"/>
                </a:lnTo>
                <a:lnTo>
                  <a:pt x="93" y="59"/>
                </a:lnTo>
                <a:lnTo>
                  <a:pt x="97" y="66"/>
                </a:lnTo>
                <a:lnTo>
                  <a:pt x="101" y="74"/>
                </a:lnTo>
                <a:lnTo>
                  <a:pt x="103" y="81"/>
                </a:lnTo>
                <a:lnTo>
                  <a:pt x="103" y="89"/>
                </a:lnTo>
                <a:lnTo>
                  <a:pt x="103" y="100"/>
                </a:lnTo>
                <a:lnTo>
                  <a:pt x="101" y="110"/>
                </a:lnTo>
                <a:lnTo>
                  <a:pt x="97" y="117"/>
                </a:lnTo>
                <a:lnTo>
                  <a:pt x="91" y="125"/>
                </a:lnTo>
                <a:lnTo>
                  <a:pt x="85" y="133"/>
                </a:lnTo>
                <a:lnTo>
                  <a:pt x="80" y="136"/>
                </a:lnTo>
                <a:lnTo>
                  <a:pt x="72" y="140"/>
                </a:lnTo>
                <a:lnTo>
                  <a:pt x="65" y="142"/>
                </a:lnTo>
                <a:lnTo>
                  <a:pt x="55" y="144"/>
                </a:lnTo>
                <a:lnTo>
                  <a:pt x="48" y="142"/>
                </a:lnTo>
                <a:lnTo>
                  <a:pt x="42" y="142"/>
                </a:lnTo>
                <a:lnTo>
                  <a:pt x="36" y="138"/>
                </a:lnTo>
                <a:lnTo>
                  <a:pt x="30" y="134"/>
                </a:lnTo>
                <a:lnTo>
                  <a:pt x="13" y="144"/>
                </a:lnTo>
                <a:lnTo>
                  <a:pt x="10" y="144"/>
                </a:lnTo>
                <a:lnTo>
                  <a:pt x="10" y="22"/>
                </a:lnTo>
                <a:lnTo>
                  <a:pt x="10" y="15"/>
                </a:lnTo>
                <a:lnTo>
                  <a:pt x="10" y="11"/>
                </a:lnTo>
                <a:lnTo>
                  <a:pt x="8" y="7"/>
                </a:lnTo>
                <a:lnTo>
                  <a:pt x="6" y="5"/>
                </a:lnTo>
                <a:lnTo>
                  <a:pt x="4" y="5"/>
                </a:ln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4"/>
                </a:moveTo>
                <a:lnTo>
                  <a:pt x="38" y="108"/>
                </a:lnTo>
                <a:lnTo>
                  <a:pt x="38" y="114"/>
                </a:lnTo>
                <a:lnTo>
                  <a:pt x="38" y="119"/>
                </a:lnTo>
                <a:lnTo>
                  <a:pt x="40" y="123"/>
                </a:lnTo>
                <a:lnTo>
                  <a:pt x="40" y="129"/>
                </a:lnTo>
                <a:lnTo>
                  <a:pt x="44" y="133"/>
                </a:lnTo>
                <a:lnTo>
                  <a:pt x="49" y="136"/>
                </a:lnTo>
                <a:lnTo>
                  <a:pt x="55" y="136"/>
                </a:lnTo>
                <a:lnTo>
                  <a:pt x="61" y="136"/>
                </a:lnTo>
                <a:lnTo>
                  <a:pt x="65" y="134"/>
                </a:lnTo>
                <a:lnTo>
                  <a:pt x="68" y="129"/>
                </a:lnTo>
                <a:lnTo>
                  <a:pt x="70" y="123"/>
                </a:lnTo>
                <a:lnTo>
                  <a:pt x="72" y="110"/>
                </a:lnTo>
                <a:lnTo>
                  <a:pt x="74" y="91"/>
                </a:lnTo>
                <a:lnTo>
                  <a:pt x="74" y="81"/>
                </a:lnTo>
                <a:lnTo>
                  <a:pt x="72" y="72"/>
                </a:lnTo>
                <a:lnTo>
                  <a:pt x="70" y="66"/>
                </a:lnTo>
                <a:lnTo>
                  <a:pt x="68" y="60"/>
                </a:lnTo>
                <a:lnTo>
                  <a:pt x="65" y="57"/>
                </a:lnTo>
                <a:lnTo>
                  <a:pt x="61" y="55"/>
                </a:lnTo>
                <a:lnTo>
                  <a:pt x="57" y="55"/>
                </a:lnTo>
                <a:lnTo>
                  <a:pt x="49" y="57"/>
                </a:lnTo>
                <a:lnTo>
                  <a:pt x="44" y="59"/>
                </a:lnTo>
                <a:lnTo>
                  <a:pt x="38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6" name="Freeform 257"/>
          <p:cNvSpPr>
            <a:spLocks/>
          </p:cNvSpPr>
          <p:nvPr/>
        </p:nvSpPr>
        <p:spPr bwMode="auto">
          <a:xfrm>
            <a:off x="1733550" y="5191125"/>
            <a:ext cx="63500" cy="206375"/>
          </a:xfrm>
          <a:custGeom>
            <a:avLst/>
            <a:gdLst>
              <a:gd name="T0" fmla="*/ 55 w 82"/>
              <a:gd name="T1" fmla="*/ 0 h 260"/>
              <a:gd name="T2" fmla="*/ 55 w 82"/>
              <a:gd name="T3" fmla="*/ 0 h 260"/>
              <a:gd name="T4" fmla="*/ 55 w 82"/>
              <a:gd name="T5" fmla="*/ 0 h 260"/>
              <a:gd name="T6" fmla="*/ 53 w 82"/>
              <a:gd name="T7" fmla="*/ 2 h 260"/>
              <a:gd name="T8" fmla="*/ 53 w 82"/>
              <a:gd name="T9" fmla="*/ 6 h 260"/>
              <a:gd name="T10" fmla="*/ 51 w 82"/>
              <a:gd name="T11" fmla="*/ 10 h 260"/>
              <a:gd name="T12" fmla="*/ 46 w 82"/>
              <a:gd name="T13" fmla="*/ 23 h 260"/>
              <a:gd name="T14" fmla="*/ 44 w 82"/>
              <a:gd name="T15" fmla="*/ 40 h 260"/>
              <a:gd name="T16" fmla="*/ 48 w 82"/>
              <a:gd name="T17" fmla="*/ 55 h 260"/>
              <a:gd name="T18" fmla="*/ 55 w 82"/>
              <a:gd name="T19" fmla="*/ 67 h 260"/>
              <a:gd name="T20" fmla="*/ 67 w 82"/>
              <a:gd name="T21" fmla="*/ 74 h 260"/>
              <a:gd name="T22" fmla="*/ 76 w 82"/>
              <a:gd name="T23" fmla="*/ 82 h 260"/>
              <a:gd name="T24" fmla="*/ 82 w 82"/>
              <a:gd name="T25" fmla="*/ 89 h 260"/>
              <a:gd name="T26" fmla="*/ 80 w 82"/>
              <a:gd name="T27" fmla="*/ 95 h 260"/>
              <a:gd name="T28" fmla="*/ 72 w 82"/>
              <a:gd name="T29" fmla="*/ 101 h 260"/>
              <a:gd name="T30" fmla="*/ 61 w 82"/>
              <a:gd name="T31" fmla="*/ 105 h 260"/>
              <a:gd name="T32" fmla="*/ 46 w 82"/>
              <a:gd name="T33" fmla="*/ 110 h 260"/>
              <a:gd name="T34" fmla="*/ 31 w 82"/>
              <a:gd name="T35" fmla="*/ 116 h 260"/>
              <a:gd name="T36" fmla="*/ 15 w 82"/>
              <a:gd name="T37" fmla="*/ 122 h 260"/>
              <a:gd name="T38" fmla="*/ 4 w 82"/>
              <a:gd name="T39" fmla="*/ 127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9 h 260"/>
              <a:gd name="T46" fmla="*/ 25 w 82"/>
              <a:gd name="T47" fmla="*/ 141 h 260"/>
              <a:gd name="T48" fmla="*/ 36 w 82"/>
              <a:gd name="T49" fmla="*/ 143 h 260"/>
              <a:gd name="T50" fmla="*/ 51 w 82"/>
              <a:gd name="T51" fmla="*/ 143 h 260"/>
              <a:gd name="T52" fmla="*/ 61 w 82"/>
              <a:gd name="T53" fmla="*/ 143 h 260"/>
              <a:gd name="T54" fmla="*/ 69 w 82"/>
              <a:gd name="T55" fmla="*/ 146 h 260"/>
              <a:gd name="T56" fmla="*/ 70 w 82"/>
              <a:gd name="T57" fmla="*/ 148 h 260"/>
              <a:gd name="T58" fmla="*/ 72 w 82"/>
              <a:gd name="T59" fmla="*/ 152 h 260"/>
              <a:gd name="T60" fmla="*/ 72 w 82"/>
              <a:gd name="T61" fmla="*/ 158 h 260"/>
              <a:gd name="T62" fmla="*/ 70 w 82"/>
              <a:gd name="T63" fmla="*/ 165 h 260"/>
              <a:gd name="T64" fmla="*/ 67 w 82"/>
              <a:gd name="T65" fmla="*/ 171 h 260"/>
              <a:gd name="T66" fmla="*/ 55 w 82"/>
              <a:gd name="T67" fmla="*/ 190 h 260"/>
              <a:gd name="T68" fmla="*/ 42 w 82"/>
              <a:gd name="T69" fmla="*/ 207 h 260"/>
              <a:gd name="T70" fmla="*/ 40 w 82"/>
              <a:gd name="T71" fmla="*/ 213 h 260"/>
              <a:gd name="T72" fmla="*/ 38 w 82"/>
              <a:gd name="T73" fmla="*/ 217 h 260"/>
              <a:gd name="T74" fmla="*/ 38 w 82"/>
              <a:gd name="T75" fmla="*/ 220 h 260"/>
              <a:gd name="T76" fmla="*/ 40 w 82"/>
              <a:gd name="T77" fmla="*/ 222 h 260"/>
              <a:gd name="T78" fmla="*/ 42 w 82"/>
              <a:gd name="T79" fmla="*/ 224 h 260"/>
              <a:gd name="T80" fmla="*/ 48 w 82"/>
              <a:gd name="T81" fmla="*/ 224 h 260"/>
              <a:gd name="T82" fmla="*/ 51 w 82"/>
              <a:gd name="T83" fmla="*/ 224 h 260"/>
              <a:gd name="T84" fmla="*/ 55 w 82"/>
              <a:gd name="T85" fmla="*/ 224 h 260"/>
              <a:gd name="T86" fmla="*/ 61 w 82"/>
              <a:gd name="T87" fmla="*/ 222 h 260"/>
              <a:gd name="T88" fmla="*/ 67 w 82"/>
              <a:gd name="T89" fmla="*/ 222 h 260"/>
              <a:gd name="T90" fmla="*/ 70 w 82"/>
              <a:gd name="T91" fmla="*/ 220 h 260"/>
              <a:gd name="T92" fmla="*/ 74 w 82"/>
              <a:gd name="T93" fmla="*/ 220 h 260"/>
              <a:gd name="T94" fmla="*/ 76 w 82"/>
              <a:gd name="T95" fmla="*/ 222 h 260"/>
              <a:gd name="T96" fmla="*/ 78 w 82"/>
              <a:gd name="T97" fmla="*/ 222 h 260"/>
              <a:gd name="T98" fmla="*/ 76 w 82"/>
              <a:gd name="T99" fmla="*/ 226 h 260"/>
              <a:gd name="T100" fmla="*/ 74 w 82"/>
              <a:gd name="T101" fmla="*/ 228 h 260"/>
              <a:gd name="T102" fmla="*/ 70 w 82"/>
              <a:gd name="T103" fmla="*/ 232 h 260"/>
              <a:gd name="T104" fmla="*/ 67 w 82"/>
              <a:gd name="T105" fmla="*/ 237 h 260"/>
              <a:gd name="T106" fmla="*/ 61 w 82"/>
              <a:gd name="T107" fmla="*/ 241 h 260"/>
              <a:gd name="T108" fmla="*/ 55 w 82"/>
              <a:gd name="T109" fmla="*/ 245 h 260"/>
              <a:gd name="T110" fmla="*/ 51 w 82"/>
              <a:gd name="T111" fmla="*/ 249 h 260"/>
              <a:gd name="T112" fmla="*/ 48 w 82"/>
              <a:gd name="T113" fmla="*/ 253 h 260"/>
              <a:gd name="T114" fmla="*/ 42 w 82"/>
              <a:gd name="T115" fmla="*/ 256 h 260"/>
              <a:gd name="T116" fmla="*/ 40 w 82"/>
              <a:gd name="T117" fmla="*/ 258 h 260"/>
              <a:gd name="T118" fmla="*/ 38 w 82"/>
              <a:gd name="T119" fmla="*/ 260 h 260"/>
              <a:gd name="T120" fmla="*/ 38 w 82"/>
              <a:gd name="T121" fmla="*/ 260 h 260"/>
              <a:gd name="T122" fmla="*/ 36 w 82"/>
              <a:gd name="T123" fmla="*/ 260 h 260"/>
              <a:gd name="T124" fmla="*/ 36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5" y="0"/>
                </a:moveTo>
                <a:lnTo>
                  <a:pt x="55" y="0"/>
                </a:lnTo>
                <a:lnTo>
                  <a:pt x="53" y="2"/>
                </a:lnTo>
                <a:lnTo>
                  <a:pt x="53" y="6"/>
                </a:lnTo>
                <a:lnTo>
                  <a:pt x="51" y="10"/>
                </a:lnTo>
                <a:lnTo>
                  <a:pt x="46" y="23"/>
                </a:lnTo>
                <a:lnTo>
                  <a:pt x="44" y="40"/>
                </a:lnTo>
                <a:lnTo>
                  <a:pt x="48" y="55"/>
                </a:lnTo>
                <a:lnTo>
                  <a:pt x="55" y="67"/>
                </a:lnTo>
                <a:lnTo>
                  <a:pt x="67" y="74"/>
                </a:lnTo>
                <a:lnTo>
                  <a:pt x="76" y="82"/>
                </a:lnTo>
                <a:lnTo>
                  <a:pt x="82" y="89"/>
                </a:lnTo>
                <a:lnTo>
                  <a:pt x="80" y="95"/>
                </a:lnTo>
                <a:lnTo>
                  <a:pt x="72" y="101"/>
                </a:lnTo>
                <a:lnTo>
                  <a:pt x="61" y="105"/>
                </a:lnTo>
                <a:lnTo>
                  <a:pt x="46" y="110"/>
                </a:lnTo>
                <a:lnTo>
                  <a:pt x="31" y="116"/>
                </a:lnTo>
                <a:lnTo>
                  <a:pt x="15" y="122"/>
                </a:lnTo>
                <a:lnTo>
                  <a:pt x="4" y="127"/>
                </a:lnTo>
                <a:lnTo>
                  <a:pt x="0" y="131"/>
                </a:lnTo>
                <a:lnTo>
                  <a:pt x="2" y="135"/>
                </a:lnTo>
                <a:lnTo>
                  <a:pt x="12" y="139"/>
                </a:lnTo>
                <a:lnTo>
                  <a:pt x="25" y="141"/>
                </a:lnTo>
                <a:lnTo>
                  <a:pt x="36" y="143"/>
                </a:lnTo>
                <a:lnTo>
                  <a:pt x="51" y="143"/>
                </a:lnTo>
                <a:lnTo>
                  <a:pt x="61" y="143"/>
                </a:lnTo>
                <a:lnTo>
                  <a:pt x="69" y="146"/>
                </a:lnTo>
                <a:lnTo>
                  <a:pt x="70" y="148"/>
                </a:lnTo>
                <a:lnTo>
                  <a:pt x="72" y="152"/>
                </a:lnTo>
                <a:lnTo>
                  <a:pt x="72" y="158"/>
                </a:lnTo>
                <a:lnTo>
                  <a:pt x="70" y="165"/>
                </a:lnTo>
                <a:lnTo>
                  <a:pt x="67" y="171"/>
                </a:lnTo>
                <a:lnTo>
                  <a:pt x="55" y="190"/>
                </a:lnTo>
                <a:lnTo>
                  <a:pt x="42" y="207"/>
                </a:lnTo>
                <a:lnTo>
                  <a:pt x="40" y="213"/>
                </a:lnTo>
                <a:lnTo>
                  <a:pt x="38" y="217"/>
                </a:lnTo>
                <a:lnTo>
                  <a:pt x="38" y="220"/>
                </a:lnTo>
                <a:lnTo>
                  <a:pt x="40" y="222"/>
                </a:lnTo>
                <a:lnTo>
                  <a:pt x="42" y="224"/>
                </a:lnTo>
                <a:lnTo>
                  <a:pt x="48" y="224"/>
                </a:lnTo>
                <a:lnTo>
                  <a:pt x="51" y="224"/>
                </a:lnTo>
                <a:lnTo>
                  <a:pt x="55" y="224"/>
                </a:lnTo>
                <a:lnTo>
                  <a:pt x="61" y="222"/>
                </a:lnTo>
                <a:lnTo>
                  <a:pt x="67" y="222"/>
                </a:lnTo>
                <a:lnTo>
                  <a:pt x="70" y="220"/>
                </a:lnTo>
                <a:lnTo>
                  <a:pt x="74" y="220"/>
                </a:lnTo>
                <a:lnTo>
                  <a:pt x="76" y="222"/>
                </a:lnTo>
                <a:lnTo>
                  <a:pt x="78" y="222"/>
                </a:lnTo>
                <a:lnTo>
                  <a:pt x="76" y="226"/>
                </a:lnTo>
                <a:lnTo>
                  <a:pt x="74" y="228"/>
                </a:lnTo>
                <a:lnTo>
                  <a:pt x="70" y="232"/>
                </a:lnTo>
                <a:lnTo>
                  <a:pt x="67" y="237"/>
                </a:lnTo>
                <a:lnTo>
                  <a:pt x="61" y="241"/>
                </a:lnTo>
                <a:lnTo>
                  <a:pt x="55" y="245"/>
                </a:lnTo>
                <a:lnTo>
                  <a:pt x="51" y="249"/>
                </a:lnTo>
                <a:lnTo>
                  <a:pt x="48" y="253"/>
                </a:lnTo>
                <a:lnTo>
                  <a:pt x="42" y="256"/>
                </a:lnTo>
                <a:lnTo>
                  <a:pt x="40" y="258"/>
                </a:lnTo>
                <a:lnTo>
                  <a:pt x="38" y="260"/>
                </a:lnTo>
                <a:lnTo>
                  <a:pt x="36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7" name="Freeform 258"/>
          <p:cNvSpPr>
            <a:spLocks/>
          </p:cNvSpPr>
          <p:nvPr/>
        </p:nvSpPr>
        <p:spPr bwMode="auto">
          <a:xfrm>
            <a:off x="4210050" y="5191125"/>
            <a:ext cx="61913" cy="209550"/>
          </a:xfrm>
          <a:custGeom>
            <a:avLst/>
            <a:gdLst>
              <a:gd name="T0" fmla="*/ 55 w 78"/>
              <a:gd name="T1" fmla="*/ 0 h 266"/>
              <a:gd name="T2" fmla="*/ 55 w 78"/>
              <a:gd name="T3" fmla="*/ 0 h 266"/>
              <a:gd name="T4" fmla="*/ 55 w 78"/>
              <a:gd name="T5" fmla="*/ 0 h 266"/>
              <a:gd name="T6" fmla="*/ 55 w 78"/>
              <a:gd name="T7" fmla="*/ 2 h 266"/>
              <a:gd name="T8" fmla="*/ 53 w 78"/>
              <a:gd name="T9" fmla="*/ 6 h 266"/>
              <a:gd name="T10" fmla="*/ 51 w 78"/>
              <a:gd name="T11" fmla="*/ 10 h 266"/>
              <a:gd name="T12" fmla="*/ 46 w 78"/>
              <a:gd name="T13" fmla="*/ 21 h 266"/>
              <a:gd name="T14" fmla="*/ 40 w 78"/>
              <a:gd name="T15" fmla="*/ 36 h 266"/>
              <a:gd name="T16" fmla="*/ 42 w 78"/>
              <a:gd name="T17" fmla="*/ 50 h 266"/>
              <a:gd name="T18" fmla="*/ 53 w 78"/>
              <a:gd name="T19" fmla="*/ 61 h 266"/>
              <a:gd name="T20" fmla="*/ 68 w 78"/>
              <a:gd name="T21" fmla="*/ 70 h 266"/>
              <a:gd name="T22" fmla="*/ 78 w 78"/>
              <a:gd name="T23" fmla="*/ 78 h 266"/>
              <a:gd name="T24" fmla="*/ 76 w 78"/>
              <a:gd name="T25" fmla="*/ 88 h 266"/>
              <a:gd name="T26" fmla="*/ 65 w 78"/>
              <a:gd name="T27" fmla="*/ 95 h 266"/>
              <a:gd name="T28" fmla="*/ 46 w 78"/>
              <a:gd name="T29" fmla="*/ 103 h 266"/>
              <a:gd name="T30" fmla="*/ 30 w 78"/>
              <a:gd name="T31" fmla="*/ 108 h 266"/>
              <a:gd name="T32" fmla="*/ 15 w 78"/>
              <a:gd name="T33" fmla="*/ 114 h 266"/>
              <a:gd name="T34" fmla="*/ 4 w 78"/>
              <a:gd name="T35" fmla="*/ 120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3 h 266"/>
              <a:gd name="T42" fmla="*/ 21 w 78"/>
              <a:gd name="T43" fmla="*/ 135 h 266"/>
              <a:gd name="T44" fmla="*/ 34 w 78"/>
              <a:gd name="T45" fmla="*/ 137 h 266"/>
              <a:gd name="T46" fmla="*/ 47 w 78"/>
              <a:gd name="T47" fmla="*/ 137 h 266"/>
              <a:gd name="T48" fmla="*/ 59 w 78"/>
              <a:gd name="T49" fmla="*/ 137 h 266"/>
              <a:gd name="T50" fmla="*/ 68 w 78"/>
              <a:gd name="T51" fmla="*/ 139 h 266"/>
              <a:gd name="T52" fmla="*/ 70 w 78"/>
              <a:gd name="T53" fmla="*/ 141 h 266"/>
              <a:gd name="T54" fmla="*/ 72 w 78"/>
              <a:gd name="T55" fmla="*/ 144 h 266"/>
              <a:gd name="T56" fmla="*/ 72 w 78"/>
              <a:gd name="T57" fmla="*/ 148 h 266"/>
              <a:gd name="T58" fmla="*/ 70 w 78"/>
              <a:gd name="T59" fmla="*/ 154 h 266"/>
              <a:gd name="T60" fmla="*/ 66 w 78"/>
              <a:gd name="T61" fmla="*/ 162 h 266"/>
              <a:gd name="T62" fmla="*/ 57 w 78"/>
              <a:gd name="T63" fmla="*/ 175 h 266"/>
              <a:gd name="T64" fmla="*/ 47 w 78"/>
              <a:gd name="T65" fmla="*/ 188 h 266"/>
              <a:gd name="T66" fmla="*/ 38 w 78"/>
              <a:gd name="T67" fmla="*/ 201 h 266"/>
              <a:gd name="T68" fmla="*/ 36 w 78"/>
              <a:gd name="T69" fmla="*/ 205 h 266"/>
              <a:gd name="T70" fmla="*/ 34 w 78"/>
              <a:gd name="T71" fmla="*/ 211 h 266"/>
              <a:gd name="T72" fmla="*/ 34 w 78"/>
              <a:gd name="T73" fmla="*/ 213 h 266"/>
              <a:gd name="T74" fmla="*/ 34 w 78"/>
              <a:gd name="T75" fmla="*/ 217 h 266"/>
              <a:gd name="T76" fmla="*/ 38 w 78"/>
              <a:gd name="T77" fmla="*/ 218 h 266"/>
              <a:gd name="T78" fmla="*/ 42 w 78"/>
              <a:gd name="T79" fmla="*/ 218 h 266"/>
              <a:gd name="T80" fmla="*/ 46 w 78"/>
              <a:gd name="T81" fmla="*/ 218 h 266"/>
              <a:gd name="T82" fmla="*/ 51 w 78"/>
              <a:gd name="T83" fmla="*/ 217 h 266"/>
              <a:gd name="T84" fmla="*/ 55 w 78"/>
              <a:gd name="T85" fmla="*/ 217 h 266"/>
              <a:gd name="T86" fmla="*/ 61 w 78"/>
              <a:gd name="T87" fmla="*/ 217 h 266"/>
              <a:gd name="T88" fmla="*/ 65 w 78"/>
              <a:gd name="T89" fmla="*/ 217 h 266"/>
              <a:gd name="T90" fmla="*/ 68 w 78"/>
              <a:gd name="T91" fmla="*/ 217 h 266"/>
              <a:gd name="T92" fmla="*/ 70 w 78"/>
              <a:gd name="T93" fmla="*/ 217 h 266"/>
              <a:gd name="T94" fmla="*/ 70 w 78"/>
              <a:gd name="T95" fmla="*/ 218 h 266"/>
              <a:gd name="T96" fmla="*/ 65 w 78"/>
              <a:gd name="T97" fmla="*/ 226 h 266"/>
              <a:gd name="T98" fmla="*/ 55 w 78"/>
              <a:gd name="T99" fmla="*/ 237 h 266"/>
              <a:gd name="T100" fmla="*/ 42 w 78"/>
              <a:gd name="T101" fmla="*/ 247 h 266"/>
              <a:gd name="T102" fmla="*/ 32 w 78"/>
              <a:gd name="T103" fmla="*/ 256 h 266"/>
              <a:gd name="T104" fmla="*/ 27 w 78"/>
              <a:gd name="T105" fmla="*/ 260 h 266"/>
              <a:gd name="T106" fmla="*/ 23 w 78"/>
              <a:gd name="T107" fmla="*/ 264 h 266"/>
              <a:gd name="T108" fmla="*/ 21 w 78"/>
              <a:gd name="T109" fmla="*/ 266 h 266"/>
              <a:gd name="T110" fmla="*/ 19 w 78"/>
              <a:gd name="T111" fmla="*/ 266 h 266"/>
              <a:gd name="T112" fmla="*/ 19 w 78"/>
              <a:gd name="T113" fmla="*/ 266 h 266"/>
              <a:gd name="T114" fmla="*/ 19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6"/>
                </a:lnTo>
                <a:lnTo>
                  <a:pt x="51" y="10"/>
                </a:lnTo>
                <a:lnTo>
                  <a:pt x="46" y="21"/>
                </a:lnTo>
                <a:lnTo>
                  <a:pt x="40" y="36"/>
                </a:lnTo>
                <a:lnTo>
                  <a:pt x="42" y="50"/>
                </a:lnTo>
                <a:lnTo>
                  <a:pt x="53" y="61"/>
                </a:lnTo>
                <a:lnTo>
                  <a:pt x="68" y="70"/>
                </a:lnTo>
                <a:lnTo>
                  <a:pt x="78" y="78"/>
                </a:lnTo>
                <a:lnTo>
                  <a:pt x="76" y="88"/>
                </a:lnTo>
                <a:lnTo>
                  <a:pt x="65" y="95"/>
                </a:lnTo>
                <a:lnTo>
                  <a:pt x="46" y="103"/>
                </a:lnTo>
                <a:lnTo>
                  <a:pt x="30" y="108"/>
                </a:lnTo>
                <a:lnTo>
                  <a:pt x="15" y="114"/>
                </a:lnTo>
                <a:lnTo>
                  <a:pt x="4" y="120"/>
                </a:lnTo>
                <a:lnTo>
                  <a:pt x="0" y="125"/>
                </a:lnTo>
                <a:lnTo>
                  <a:pt x="2" y="129"/>
                </a:lnTo>
                <a:lnTo>
                  <a:pt x="9" y="133"/>
                </a:lnTo>
                <a:lnTo>
                  <a:pt x="21" y="135"/>
                </a:lnTo>
                <a:lnTo>
                  <a:pt x="34" y="137"/>
                </a:lnTo>
                <a:lnTo>
                  <a:pt x="47" y="137"/>
                </a:lnTo>
                <a:lnTo>
                  <a:pt x="59" y="137"/>
                </a:lnTo>
                <a:lnTo>
                  <a:pt x="68" y="139"/>
                </a:lnTo>
                <a:lnTo>
                  <a:pt x="70" y="141"/>
                </a:lnTo>
                <a:lnTo>
                  <a:pt x="72" y="144"/>
                </a:lnTo>
                <a:lnTo>
                  <a:pt x="72" y="148"/>
                </a:lnTo>
                <a:lnTo>
                  <a:pt x="70" y="154"/>
                </a:lnTo>
                <a:lnTo>
                  <a:pt x="66" y="162"/>
                </a:lnTo>
                <a:lnTo>
                  <a:pt x="57" y="175"/>
                </a:lnTo>
                <a:lnTo>
                  <a:pt x="47" y="188"/>
                </a:lnTo>
                <a:lnTo>
                  <a:pt x="38" y="201"/>
                </a:lnTo>
                <a:lnTo>
                  <a:pt x="36" y="205"/>
                </a:lnTo>
                <a:lnTo>
                  <a:pt x="34" y="211"/>
                </a:lnTo>
                <a:lnTo>
                  <a:pt x="34" y="213"/>
                </a:lnTo>
                <a:lnTo>
                  <a:pt x="34" y="217"/>
                </a:lnTo>
                <a:lnTo>
                  <a:pt x="38" y="218"/>
                </a:lnTo>
                <a:lnTo>
                  <a:pt x="42" y="218"/>
                </a:lnTo>
                <a:lnTo>
                  <a:pt x="46" y="218"/>
                </a:lnTo>
                <a:lnTo>
                  <a:pt x="51" y="217"/>
                </a:lnTo>
                <a:lnTo>
                  <a:pt x="55" y="217"/>
                </a:lnTo>
                <a:lnTo>
                  <a:pt x="61" y="217"/>
                </a:lnTo>
                <a:lnTo>
                  <a:pt x="65" y="217"/>
                </a:lnTo>
                <a:lnTo>
                  <a:pt x="68" y="217"/>
                </a:lnTo>
                <a:lnTo>
                  <a:pt x="70" y="217"/>
                </a:lnTo>
                <a:lnTo>
                  <a:pt x="70" y="218"/>
                </a:lnTo>
                <a:lnTo>
                  <a:pt x="65" y="226"/>
                </a:lnTo>
                <a:lnTo>
                  <a:pt x="55" y="237"/>
                </a:lnTo>
                <a:lnTo>
                  <a:pt x="42" y="247"/>
                </a:lnTo>
                <a:lnTo>
                  <a:pt x="32" y="256"/>
                </a:lnTo>
                <a:lnTo>
                  <a:pt x="27" y="260"/>
                </a:lnTo>
                <a:lnTo>
                  <a:pt x="23" y="264"/>
                </a:lnTo>
                <a:lnTo>
                  <a:pt x="21" y="266"/>
                </a:lnTo>
                <a:lnTo>
                  <a:pt x="19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8" name="Freeform 259"/>
          <p:cNvSpPr>
            <a:spLocks noEditPoints="1"/>
          </p:cNvSpPr>
          <p:nvPr/>
        </p:nvSpPr>
        <p:spPr bwMode="auto">
          <a:xfrm>
            <a:off x="2386013" y="5307013"/>
            <a:ext cx="74612" cy="79375"/>
          </a:xfrm>
          <a:custGeom>
            <a:avLst/>
            <a:gdLst>
              <a:gd name="T0" fmla="*/ 37 w 95"/>
              <a:gd name="T1" fmla="*/ 97 h 101"/>
              <a:gd name="T2" fmla="*/ 16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2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8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5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8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9 w 95"/>
              <a:gd name="T41" fmla="*/ 6 h 101"/>
              <a:gd name="T42" fmla="*/ 37 w 95"/>
              <a:gd name="T43" fmla="*/ 2 h 101"/>
              <a:gd name="T44" fmla="*/ 57 w 95"/>
              <a:gd name="T45" fmla="*/ 2 h 101"/>
              <a:gd name="T46" fmla="*/ 71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3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6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7" y="97"/>
                </a:lnTo>
                <a:lnTo>
                  <a:pt x="21" y="101"/>
                </a:lnTo>
                <a:lnTo>
                  <a:pt x="16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2" y="74"/>
                </a:lnTo>
                <a:lnTo>
                  <a:pt x="4" y="69"/>
                </a:lnTo>
                <a:lnTo>
                  <a:pt x="10" y="61"/>
                </a:lnTo>
                <a:lnTo>
                  <a:pt x="27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4" y="17"/>
                </a:lnTo>
                <a:lnTo>
                  <a:pt x="52" y="14"/>
                </a:lnTo>
                <a:lnTo>
                  <a:pt x="50" y="12"/>
                </a:lnTo>
                <a:lnTo>
                  <a:pt x="48" y="10"/>
                </a:lnTo>
                <a:lnTo>
                  <a:pt x="44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5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8" y="40"/>
                </a:lnTo>
                <a:lnTo>
                  <a:pt x="12" y="40"/>
                </a:lnTo>
                <a:lnTo>
                  <a:pt x="6" y="36"/>
                </a:lnTo>
                <a:lnTo>
                  <a:pt x="4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4" y="10"/>
                </a:lnTo>
                <a:lnTo>
                  <a:pt x="19" y="6"/>
                </a:lnTo>
                <a:lnTo>
                  <a:pt x="25" y="4"/>
                </a:lnTo>
                <a:lnTo>
                  <a:pt x="37" y="2"/>
                </a:lnTo>
                <a:lnTo>
                  <a:pt x="48" y="0"/>
                </a:lnTo>
                <a:lnTo>
                  <a:pt x="57" y="2"/>
                </a:lnTo>
                <a:lnTo>
                  <a:pt x="65" y="4"/>
                </a:lnTo>
                <a:lnTo>
                  <a:pt x="71" y="6"/>
                </a:lnTo>
                <a:lnTo>
                  <a:pt x="76" y="12"/>
                </a:lnTo>
                <a:lnTo>
                  <a:pt x="80" y="19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4" y="86"/>
                </a:lnTo>
                <a:lnTo>
                  <a:pt x="86" y="88"/>
                </a:lnTo>
                <a:lnTo>
                  <a:pt x="90" y="86"/>
                </a:lnTo>
                <a:lnTo>
                  <a:pt x="93" y="84"/>
                </a:lnTo>
                <a:lnTo>
                  <a:pt x="95" y="86"/>
                </a:lnTo>
                <a:lnTo>
                  <a:pt x="90" y="91"/>
                </a:lnTo>
                <a:lnTo>
                  <a:pt x="86" y="97"/>
                </a:lnTo>
                <a:lnTo>
                  <a:pt x="78" y="99"/>
                </a:lnTo>
                <a:lnTo>
                  <a:pt x="73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6" y="50"/>
                </a:lnTo>
                <a:lnTo>
                  <a:pt x="38" y="55"/>
                </a:lnTo>
                <a:lnTo>
                  <a:pt x="33" y="61"/>
                </a:lnTo>
                <a:lnTo>
                  <a:pt x="31" y="67"/>
                </a:lnTo>
                <a:lnTo>
                  <a:pt x="29" y="72"/>
                </a:lnTo>
                <a:lnTo>
                  <a:pt x="31" y="76"/>
                </a:lnTo>
                <a:lnTo>
                  <a:pt x="33" y="80"/>
                </a:lnTo>
                <a:lnTo>
                  <a:pt x="37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79" name="Freeform 260"/>
          <p:cNvSpPr>
            <a:spLocks noEditPoints="1"/>
          </p:cNvSpPr>
          <p:nvPr/>
        </p:nvSpPr>
        <p:spPr bwMode="auto">
          <a:xfrm>
            <a:off x="2684463" y="5307013"/>
            <a:ext cx="74612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0" name="Freeform 261"/>
          <p:cNvSpPr>
            <a:spLocks noEditPoints="1"/>
          </p:cNvSpPr>
          <p:nvPr/>
        </p:nvSpPr>
        <p:spPr bwMode="auto">
          <a:xfrm>
            <a:off x="2967038" y="5307013"/>
            <a:ext cx="76200" cy="79375"/>
          </a:xfrm>
          <a:custGeom>
            <a:avLst/>
            <a:gdLst>
              <a:gd name="T0" fmla="*/ 35 w 95"/>
              <a:gd name="T1" fmla="*/ 97 h 101"/>
              <a:gd name="T2" fmla="*/ 14 w 95"/>
              <a:gd name="T3" fmla="*/ 99 h 101"/>
              <a:gd name="T4" fmla="*/ 6 w 95"/>
              <a:gd name="T5" fmla="*/ 95 h 101"/>
              <a:gd name="T6" fmla="*/ 0 w 95"/>
              <a:gd name="T7" fmla="*/ 86 h 101"/>
              <a:gd name="T8" fmla="*/ 0 w 95"/>
              <a:gd name="T9" fmla="*/ 74 h 101"/>
              <a:gd name="T10" fmla="*/ 10 w 95"/>
              <a:gd name="T11" fmla="*/ 61 h 101"/>
              <a:gd name="T12" fmla="*/ 54 w 95"/>
              <a:gd name="T13" fmla="*/ 38 h 101"/>
              <a:gd name="T14" fmla="*/ 54 w 95"/>
              <a:gd name="T15" fmla="*/ 21 h 101"/>
              <a:gd name="T16" fmla="*/ 52 w 95"/>
              <a:gd name="T17" fmla="*/ 14 h 101"/>
              <a:gd name="T18" fmla="*/ 46 w 95"/>
              <a:gd name="T19" fmla="*/ 10 h 101"/>
              <a:gd name="T20" fmla="*/ 38 w 95"/>
              <a:gd name="T21" fmla="*/ 8 h 101"/>
              <a:gd name="T22" fmla="*/ 27 w 95"/>
              <a:gd name="T23" fmla="*/ 10 h 101"/>
              <a:gd name="T24" fmla="*/ 23 w 95"/>
              <a:gd name="T25" fmla="*/ 16 h 101"/>
              <a:gd name="T26" fmla="*/ 27 w 95"/>
              <a:gd name="T27" fmla="*/ 19 h 101"/>
              <a:gd name="T28" fmla="*/ 31 w 95"/>
              <a:gd name="T29" fmla="*/ 29 h 101"/>
              <a:gd name="T30" fmla="*/ 27 w 95"/>
              <a:gd name="T31" fmla="*/ 36 h 101"/>
              <a:gd name="T32" fmla="*/ 17 w 95"/>
              <a:gd name="T33" fmla="*/ 40 h 101"/>
              <a:gd name="T34" fmla="*/ 6 w 95"/>
              <a:gd name="T35" fmla="*/ 36 h 101"/>
              <a:gd name="T36" fmla="*/ 2 w 95"/>
              <a:gd name="T37" fmla="*/ 29 h 101"/>
              <a:gd name="T38" fmla="*/ 8 w 95"/>
              <a:gd name="T39" fmla="*/ 14 h 101"/>
              <a:gd name="T40" fmla="*/ 17 w 95"/>
              <a:gd name="T41" fmla="*/ 6 h 101"/>
              <a:gd name="T42" fmla="*/ 36 w 95"/>
              <a:gd name="T43" fmla="*/ 2 h 101"/>
              <a:gd name="T44" fmla="*/ 55 w 95"/>
              <a:gd name="T45" fmla="*/ 2 h 101"/>
              <a:gd name="T46" fmla="*/ 69 w 95"/>
              <a:gd name="T47" fmla="*/ 6 h 101"/>
              <a:gd name="T48" fmla="*/ 80 w 95"/>
              <a:gd name="T49" fmla="*/ 19 h 101"/>
              <a:gd name="T50" fmla="*/ 82 w 95"/>
              <a:gd name="T51" fmla="*/ 29 h 101"/>
              <a:gd name="T52" fmla="*/ 82 w 95"/>
              <a:gd name="T53" fmla="*/ 76 h 101"/>
              <a:gd name="T54" fmla="*/ 82 w 95"/>
              <a:gd name="T55" fmla="*/ 84 h 101"/>
              <a:gd name="T56" fmla="*/ 84 w 95"/>
              <a:gd name="T57" fmla="*/ 86 h 101"/>
              <a:gd name="T58" fmla="*/ 86 w 95"/>
              <a:gd name="T59" fmla="*/ 88 h 101"/>
              <a:gd name="T60" fmla="*/ 92 w 95"/>
              <a:gd name="T61" fmla="*/ 84 h 101"/>
              <a:gd name="T62" fmla="*/ 90 w 95"/>
              <a:gd name="T63" fmla="*/ 91 h 101"/>
              <a:gd name="T64" fmla="*/ 78 w 95"/>
              <a:gd name="T65" fmla="*/ 99 h 101"/>
              <a:gd name="T66" fmla="*/ 65 w 95"/>
              <a:gd name="T67" fmla="*/ 99 h 101"/>
              <a:gd name="T68" fmla="*/ 55 w 95"/>
              <a:gd name="T69" fmla="*/ 91 h 101"/>
              <a:gd name="T70" fmla="*/ 54 w 95"/>
              <a:gd name="T71" fmla="*/ 78 h 101"/>
              <a:gd name="T72" fmla="*/ 44 w 95"/>
              <a:gd name="T73" fmla="*/ 50 h 101"/>
              <a:gd name="T74" fmla="*/ 33 w 95"/>
              <a:gd name="T75" fmla="*/ 61 h 101"/>
              <a:gd name="T76" fmla="*/ 29 w 95"/>
              <a:gd name="T77" fmla="*/ 72 h 101"/>
              <a:gd name="T78" fmla="*/ 33 w 95"/>
              <a:gd name="T79" fmla="*/ 80 h 101"/>
              <a:gd name="T80" fmla="*/ 40 w 95"/>
              <a:gd name="T81" fmla="*/ 82 h 101"/>
              <a:gd name="T82" fmla="*/ 54 w 95"/>
              <a:gd name="T83" fmla="*/ 78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01"/>
              <a:gd name="T128" fmla="*/ 95 w 95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01">
                <a:moveTo>
                  <a:pt x="54" y="86"/>
                </a:moveTo>
                <a:lnTo>
                  <a:pt x="35" y="97"/>
                </a:lnTo>
                <a:lnTo>
                  <a:pt x="19" y="101"/>
                </a:lnTo>
                <a:lnTo>
                  <a:pt x="14" y="99"/>
                </a:lnTo>
                <a:lnTo>
                  <a:pt x="10" y="97"/>
                </a:lnTo>
                <a:lnTo>
                  <a:pt x="6" y="95"/>
                </a:lnTo>
                <a:lnTo>
                  <a:pt x="2" y="91"/>
                </a:lnTo>
                <a:lnTo>
                  <a:pt x="0" y="86"/>
                </a:lnTo>
                <a:lnTo>
                  <a:pt x="0" y="82"/>
                </a:lnTo>
                <a:lnTo>
                  <a:pt x="0" y="74"/>
                </a:lnTo>
                <a:lnTo>
                  <a:pt x="4" y="69"/>
                </a:lnTo>
                <a:lnTo>
                  <a:pt x="10" y="61"/>
                </a:lnTo>
                <a:lnTo>
                  <a:pt x="25" y="52"/>
                </a:lnTo>
                <a:lnTo>
                  <a:pt x="54" y="38"/>
                </a:lnTo>
                <a:lnTo>
                  <a:pt x="54" y="29"/>
                </a:lnTo>
                <a:lnTo>
                  <a:pt x="54" y="21"/>
                </a:lnTo>
                <a:lnTo>
                  <a:pt x="52" y="17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2" y="8"/>
                </a:lnTo>
                <a:lnTo>
                  <a:pt x="38" y="8"/>
                </a:lnTo>
                <a:lnTo>
                  <a:pt x="33" y="8"/>
                </a:lnTo>
                <a:lnTo>
                  <a:pt x="27" y="10"/>
                </a:lnTo>
                <a:lnTo>
                  <a:pt x="25" y="12"/>
                </a:lnTo>
                <a:lnTo>
                  <a:pt x="23" y="16"/>
                </a:lnTo>
                <a:lnTo>
                  <a:pt x="25" y="17"/>
                </a:lnTo>
                <a:lnTo>
                  <a:pt x="27" y="19"/>
                </a:lnTo>
                <a:lnTo>
                  <a:pt x="31" y="25"/>
                </a:lnTo>
                <a:lnTo>
                  <a:pt x="31" y="29"/>
                </a:lnTo>
                <a:lnTo>
                  <a:pt x="31" y="33"/>
                </a:lnTo>
                <a:lnTo>
                  <a:pt x="27" y="36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6" y="36"/>
                </a:lnTo>
                <a:lnTo>
                  <a:pt x="2" y="33"/>
                </a:lnTo>
                <a:lnTo>
                  <a:pt x="2" y="29"/>
                </a:lnTo>
                <a:lnTo>
                  <a:pt x="4" y="21"/>
                </a:lnTo>
                <a:lnTo>
                  <a:pt x="8" y="14"/>
                </a:lnTo>
                <a:lnTo>
                  <a:pt x="12" y="10"/>
                </a:lnTo>
                <a:lnTo>
                  <a:pt x="17" y="6"/>
                </a:lnTo>
                <a:lnTo>
                  <a:pt x="25" y="4"/>
                </a:lnTo>
                <a:lnTo>
                  <a:pt x="36" y="2"/>
                </a:lnTo>
                <a:lnTo>
                  <a:pt x="48" y="0"/>
                </a:lnTo>
                <a:lnTo>
                  <a:pt x="55" y="2"/>
                </a:lnTo>
                <a:lnTo>
                  <a:pt x="63" y="4"/>
                </a:lnTo>
                <a:lnTo>
                  <a:pt x="69" y="6"/>
                </a:lnTo>
                <a:lnTo>
                  <a:pt x="76" y="12"/>
                </a:lnTo>
                <a:lnTo>
                  <a:pt x="80" y="19"/>
                </a:lnTo>
                <a:lnTo>
                  <a:pt x="80" y="23"/>
                </a:lnTo>
                <a:lnTo>
                  <a:pt x="82" y="29"/>
                </a:lnTo>
                <a:lnTo>
                  <a:pt x="82" y="38"/>
                </a:lnTo>
                <a:lnTo>
                  <a:pt x="82" y="76"/>
                </a:lnTo>
                <a:lnTo>
                  <a:pt x="82" y="80"/>
                </a:lnTo>
                <a:lnTo>
                  <a:pt x="82" y="84"/>
                </a:lnTo>
                <a:lnTo>
                  <a:pt x="82" y="86"/>
                </a:lnTo>
                <a:lnTo>
                  <a:pt x="84" y="86"/>
                </a:lnTo>
                <a:lnTo>
                  <a:pt x="84" y="88"/>
                </a:lnTo>
                <a:lnTo>
                  <a:pt x="86" y="88"/>
                </a:lnTo>
                <a:lnTo>
                  <a:pt x="90" y="86"/>
                </a:lnTo>
                <a:lnTo>
                  <a:pt x="92" y="84"/>
                </a:lnTo>
                <a:lnTo>
                  <a:pt x="95" y="86"/>
                </a:lnTo>
                <a:lnTo>
                  <a:pt x="90" y="91"/>
                </a:lnTo>
                <a:lnTo>
                  <a:pt x="84" y="97"/>
                </a:lnTo>
                <a:lnTo>
                  <a:pt x="78" y="99"/>
                </a:lnTo>
                <a:lnTo>
                  <a:pt x="71" y="101"/>
                </a:lnTo>
                <a:lnTo>
                  <a:pt x="65" y="99"/>
                </a:lnTo>
                <a:lnTo>
                  <a:pt x="59" y="97"/>
                </a:lnTo>
                <a:lnTo>
                  <a:pt x="55" y="91"/>
                </a:lnTo>
                <a:lnTo>
                  <a:pt x="54" y="86"/>
                </a:lnTo>
                <a:close/>
                <a:moveTo>
                  <a:pt x="54" y="78"/>
                </a:moveTo>
                <a:lnTo>
                  <a:pt x="54" y="44"/>
                </a:lnTo>
                <a:lnTo>
                  <a:pt x="44" y="50"/>
                </a:lnTo>
                <a:lnTo>
                  <a:pt x="38" y="55"/>
                </a:lnTo>
                <a:lnTo>
                  <a:pt x="33" y="61"/>
                </a:lnTo>
                <a:lnTo>
                  <a:pt x="29" y="67"/>
                </a:lnTo>
                <a:lnTo>
                  <a:pt x="29" y="72"/>
                </a:lnTo>
                <a:lnTo>
                  <a:pt x="29" y="76"/>
                </a:lnTo>
                <a:lnTo>
                  <a:pt x="33" y="80"/>
                </a:lnTo>
                <a:lnTo>
                  <a:pt x="35" y="82"/>
                </a:lnTo>
                <a:lnTo>
                  <a:pt x="40" y="82"/>
                </a:lnTo>
                <a:lnTo>
                  <a:pt x="46" y="82"/>
                </a:lnTo>
                <a:lnTo>
                  <a:pt x="54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1" name="Freeform 262"/>
          <p:cNvSpPr>
            <a:spLocks noEditPoints="1"/>
          </p:cNvSpPr>
          <p:nvPr/>
        </p:nvSpPr>
        <p:spPr bwMode="auto">
          <a:xfrm>
            <a:off x="3268663" y="5270500"/>
            <a:ext cx="25400" cy="115888"/>
          </a:xfrm>
          <a:custGeom>
            <a:avLst/>
            <a:gdLst>
              <a:gd name="T0" fmla="*/ 19 w 32"/>
              <a:gd name="T1" fmla="*/ 97 h 146"/>
              <a:gd name="T2" fmla="*/ 15 w 32"/>
              <a:gd name="T3" fmla="*/ 97 h 146"/>
              <a:gd name="T4" fmla="*/ 15 w 32"/>
              <a:gd name="T5" fmla="*/ 89 h 146"/>
              <a:gd name="T6" fmla="*/ 13 w 32"/>
              <a:gd name="T7" fmla="*/ 80 h 146"/>
              <a:gd name="T8" fmla="*/ 10 w 32"/>
              <a:gd name="T9" fmla="*/ 68 h 146"/>
              <a:gd name="T10" fmla="*/ 4 w 32"/>
              <a:gd name="T11" fmla="*/ 45 h 146"/>
              <a:gd name="T12" fmla="*/ 2 w 32"/>
              <a:gd name="T13" fmla="*/ 34 h 146"/>
              <a:gd name="T14" fmla="*/ 0 w 32"/>
              <a:gd name="T15" fmla="*/ 24 h 146"/>
              <a:gd name="T16" fmla="*/ 0 w 32"/>
              <a:gd name="T17" fmla="*/ 17 h 146"/>
              <a:gd name="T18" fmla="*/ 0 w 32"/>
              <a:gd name="T19" fmla="*/ 11 h 146"/>
              <a:gd name="T20" fmla="*/ 2 w 32"/>
              <a:gd name="T21" fmla="*/ 7 h 146"/>
              <a:gd name="T22" fmla="*/ 4 w 32"/>
              <a:gd name="T23" fmla="*/ 4 h 146"/>
              <a:gd name="T24" fmla="*/ 8 w 32"/>
              <a:gd name="T25" fmla="*/ 2 h 146"/>
              <a:gd name="T26" fmla="*/ 12 w 32"/>
              <a:gd name="T27" fmla="*/ 0 h 146"/>
              <a:gd name="T28" fmla="*/ 17 w 32"/>
              <a:gd name="T29" fmla="*/ 0 h 146"/>
              <a:gd name="T30" fmla="*/ 23 w 32"/>
              <a:gd name="T31" fmla="*/ 0 h 146"/>
              <a:gd name="T32" fmla="*/ 29 w 32"/>
              <a:gd name="T33" fmla="*/ 4 h 146"/>
              <a:gd name="T34" fmla="*/ 32 w 32"/>
              <a:gd name="T35" fmla="*/ 9 h 146"/>
              <a:gd name="T36" fmla="*/ 32 w 32"/>
              <a:gd name="T37" fmla="*/ 17 h 146"/>
              <a:gd name="T38" fmla="*/ 32 w 32"/>
              <a:gd name="T39" fmla="*/ 21 h 146"/>
              <a:gd name="T40" fmla="*/ 32 w 32"/>
              <a:gd name="T41" fmla="*/ 28 h 146"/>
              <a:gd name="T42" fmla="*/ 31 w 32"/>
              <a:gd name="T43" fmla="*/ 36 h 146"/>
              <a:gd name="T44" fmla="*/ 29 w 32"/>
              <a:gd name="T45" fmla="*/ 45 h 146"/>
              <a:gd name="T46" fmla="*/ 23 w 32"/>
              <a:gd name="T47" fmla="*/ 68 h 146"/>
              <a:gd name="T48" fmla="*/ 21 w 32"/>
              <a:gd name="T49" fmla="*/ 81 h 146"/>
              <a:gd name="T50" fmla="*/ 19 w 32"/>
              <a:gd name="T51" fmla="*/ 97 h 146"/>
              <a:gd name="T52" fmla="*/ 17 w 32"/>
              <a:gd name="T53" fmla="*/ 112 h 146"/>
              <a:gd name="T54" fmla="*/ 23 w 32"/>
              <a:gd name="T55" fmla="*/ 114 h 146"/>
              <a:gd name="T56" fmla="*/ 29 w 32"/>
              <a:gd name="T57" fmla="*/ 117 h 146"/>
              <a:gd name="T58" fmla="*/ 32 w 32"/>
              <a:gd name="T59" fmla="*/ 123 h 146"/>
              <a:gd name="T60" fmla="*/ 32 w 32"/>
              <a:gd name="T61" fmla="*/ 129 h 146"/>
              <a:gd name="T62" fmla="*/ 32 w 32"/>
              <a:gd name="T63" fmla="*/ 135 h 146"/>
              <a:gd name="T64" fmla="*/ 29 w 32"/>
              <a:gd name="T65" fmla="*/ 140 h 146"/>
              <a:gd name="T66" fmla="*/ 23 w 32"/>
              <a:gd name="T67" fmla="*/ 144 h 146"/>
              <a:gd name="T68" fmla="*/ 17 w 32"/>
              <a:gd name="T69" fmla="*/ 146 h 146"/>
              <a:gd name="T70" fmla="*/ 10 w 32"/>
              <a:gd name="T71" fmla="*/ 144 h 146"/>
              <a:gd name="T72" fmla="*/ 4 w 32"/>
              <a:gd name="T73" fmla="*/ 140 h 146"/>
              <a:gd name="T74" fmla="*/ 0 w 32"/>
              <a:gd name="T75" fmla="*/ 135 h 146"/>
              <a:gd name="T76" fmla="*/ 0 w 32"/>
              <a:gd name="T77" fmla="*/ 129 h 146"/>
              <a:gd name="T78" fmla="*/ 0 w 32"/>
              <a:gd name="T79" fmla="*/ 123 h 146"/>
              <a:gd name="T80" fmla="*/ 4 w 32"/>
              <a:gd name="T81" fmla="*/ 117 h 146"/>
              <a:gd name="T82" fmla="*/ 10 w 32"/>
              <a:gd name="T83" fmla="*/ 114 h 146"/>
              <a:gd name="T84" fmla="*/ 17 w 32"/>
              <a:gd name="T85" fmla="*/ 112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"/>
              <a:gd name="T130" fmla="*/ 0 h 146"/>
              <a:gd name="T131" fmla="*/ 32 w 32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" h="146">
                <a:moveTo>
                  <a:pt x="19" y="97"/>
                </a:moveTo>
                <a:lnTo>
                  <a:pt x="15" y="97"/>
                </a:lnTo>
                <a:lnTo>
                  <a:pt x="15" y="89"/>
                </a:lnTo>
                <a:lnTo>
                  <a:pt x="13" y="80"/>
                </a:lnTo>
                <a:lnTo>
                  <a:pt x="10" y="68"/>
                </a:lnTo>
                <a:lnTo>
                  <a:pt x="4" y="45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4"/>
                </a:lnTo>
                <a:lnTo>
                  <a:pt x="32" y="9"/>
                </a:lnTo>
                <a:lnTo>
                  <a:pt x="32" y="17"/>
                </a:lnTo>
                <a:lnTo>
                  <a:pt x="32" y="21"/>
                </a:lnTo>
                <a:lnTo>
                  <a:pt x="32" y="28"/>
                </a:lnTo>
                <a:lnTo>
                  <a:pt x="31" y="36"/>
                </a:lnTo>
                <a:lnTo>
                  <a:pt x="29" y="45"/>
                </a:lnTo>
                <a:lnTo>
                  <a:pt x="23" y="68"/>
                </a:lnTo>
                <a:lnTo>
                  <a:pt x="21" y="81"/>
                </a:lnTo>
                <a:lnTo>
                  <a:pt x="19" y="97"/>
                </a:lnTo>
                <a:close/>
                <a:moveTo>
                  <a:pt x="17" y="112"/>
                </a:moveTo>
                <a:lnTo>
                  <a:pt x="23" y="114"/>
                </a:lnTo>
                <a:lnTo>
                  <a:pt x="29" y="117"/>
                </a:lnTo>
                <a:lnTo>
                  <a:pt x="32" y="123"/>
                </a:lnTo>
                <a:lnTo>
                  <a:pt x="32" y="129"/>
                </a:lnTo>
                <a:lnTo>
                  <a:pt x="32" y="135"/>
                </a:lnTo>
                <a:lnTo>
                  <a:pt x="29" y="140"/>
                </a:lnTo>
                <a:lnTo>
                  <a:pt x="23" y="144"/>
                </a:lnTo>
                <a:lnTo>
                  <a:pt x="17" y="146"/>
                </a:lnTo>
                <a:lnTo>
                  <a:pt x="10" y="144"/>
                </a:lnTo>
                <a:lnTo>
                  <a:pt x="4" y="140"/>
                </a:lnTo>
                <a:lnTo>
                  <a:pt x="0" y="135"/>
                </a:lnTo>
                <a:lnTo>
                  <a:pt x="0" y="129"/>
                </a:lnTo>
                <a:lnTo>
                  <a:pt x="0" y="123"/>
                </a:lnTo>
                <a:lnTo>
                  <a:pt x="4" y="117"/>
                </a:lnTo>
                <a:lnTo>
                  <a:pt x="10" y="114"/>
                </a:lnTo>
                <a:lnTo>
                  <a:pt x="17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2" name="Line 263"/>
          <p:cNvSpPr>
            <a:spLocks noChangeShapeType="1"/>
          </p:cNvSpPr>
          <p:nvPr/>
        </p:nvSpPr>
        <p:spPr bwMode="auto">
          <a:xfrm flipH="1" flipV="1">
            <a:off x="2947988" y="47783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3" name="Freeform 264"/>
          <p:cNvSpPr>
            <a:spLocks/>
          </p:cNvSpPr>
          <p:nvPr/>
        </p:nvSpPr>
        <p:spPr bwMode="auto">
          <a:xfrm>
            <a:off x="2935288" y="4752975"/>
            <a:ext cx="12700" cy="25400"/>
          </a:xfrm>
          <a:custGeom>
            <a:avLst/>
            <a:gdLst>
              <a:gd name="T0" fmla="*/ 15 w 15"/>
              <a:gd name="T1" fmla="*/ 32 h 32"/>
              <a:gd name="T2" fmla="*/ 0 w 15"/>
              <a:gd name="T3" fmla="*/ 0 h 32"/>
              <a:gd name="T4" fmla="*/ 0 w 15"/>
              <a:gd name="T5" fmla="*/ 0 h 32"/>
              <a:gd name="T6" fmla="*/ 0 60000 65536"/>
              <a:gd name="T7" fmla="*/ 0 60000 65536"/>
              <a:gd name="T8" fmla="*/ 0 60000 65536"/>
              <a:gd name="T9" fmla="*/ 0 w 15"/>
              <a:gd name="T10" fmla="*/ 0 h 32"/>
              <a:gd name="T11" fmla="*/ 15 w 15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2">
                <a:moveTo>
                  <a:pt x="15" y="3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4" name="Line 265"/>
          <p:cNvSpPr>
            <a:spLocks noChangeShapeType="1"/>
          </p:cNvSpPr>
          <p:nvPr/>
        </p:nvSpPr>
        <p:spPr bwMode="auto">
          <a:xfrm flipH="1" flipV="1">
            <a:off x="2919413" y="4730750"/>
            <a:ext cx="476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5" name="Freeform 266"/>
          <p:cNvSpPr>
            <a:spLocks/>
          </p:cNvSpPr>
          <p:nvPr/>
        </p:nvSpPr>
        <p:spPr bwMode="auto">
          <a:xfrm>
            <a:off x="2876550" y="4705350"/>
            <a:ext cx="42863" cy="25400"/>
          </a:xfrm>
          <a:custGeom>
            <a:avLst/>
            <a:gdLst>
              <a:gd name="T0" fmla="*/ 54 w 54"/>
              <a:gd name="T1" fmla="*/ 32 h 32"/>
              <a:gd name="T2" fmla="*/ 25 w 54"/>
              <a:gd name="T3" fmla="*/ 11 h 32"/>
              <a:gd name="T4" fmla="*/ 0 w 54"/>
              <a:gd name="T5" fmla="*/ 0 h 32"/>
              <a:gd name="T6" fmla="*/ 0 60000 65536"/>
              <a:gd name="T7" fmla="*/ 0 60000 65536"/>
              <a:gd name="T8" fmla="*/ 0 60000 65536"/>
              <a:gd name="T9" fmla="*/ 0 w 54"/>
              <a:gd name="T10" fmla="*/ 0 h 32"/>
              <a:gd name="T11" fmla="*/ 54 w 5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2">
                <a:moveTo>
                  <a:pt x="54" y="32"/>
                </a:moveTo>
                <a:lnTo>
                  <a:pt x="25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6" name="Line 267"/>
          <p:cNvSpPr>
            <a:spLocks noChangeShapeType="1"/>
          </p:cNvSpPr>
          <p:nvPr/>
        </p:nvSpPr>
        <p:spPr bwMode="auto">
          <a:xfrm flipH="1" flipV="1">
            <a:off x="2841625" y="469900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7" name="Freeform 268"/>
          <p:cNvSpPr>
            <a:spLocks/>
          </p:cNvSpPr>
          <p:nvPr/>
        </p:nvSpPr>
        <p:spPr bwMode="auto">
          <a:xfrm>
            <a:off x="2803525" y="4699000"/>
            <a:ext cx="38100" cy="7938"/>
          </a:xfrm>
          <a:custGeom>
            <a:avLst/>
            <a:gdLst>
              <a:gd name="T0" fmla="*/ 50 w 50"/>
              <a:gd name="T1" fmla="*/ 0 h 10"/>
              <a:gd name="T2" fmla="*/ 12 w 50"/>
              <a:gd name="T3" fmla="*/ 4 h 10"/>
              <a:gd name="T4" fmla="*/ 0 w 50"/>
              <a:gd name="T5" fmla="*/ 10 h 10"/>
              <a:gd name="T6" fmla="*/ 0 60000 65536"/>
              <a:gd name="T7" fmla="*/ 0 60000 65536"/>
              <a:gd name="T8" fmla="*/ 0 60000 65536"/>
              <a:gd name="T9" fmla="*/ 0 w 50"/>
              <a:gd name="T10" fmla="*/ 0 h 10"/>
              <a:gd name="T11" fmla="*/ 50 w 5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0">
                <a:moveTo>
                  <a:pt x="50" y="0"/>
                </a:moveTo>
                <a:lnTo>
                  <a:pt x="12" y="4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8" name="Line 269"/>
          <p:cNvSpPr>
            <a:spLocks noChangeShapeType="1"/>
          </p:cNvSpPr>
          <p:nvPr/>
        </p:nvSpPr>
        <p:spPr bwMode="auto">
          <a:xfrm flipH="1">
            <a:off x="2763838" y="4714875"/>
            <a:ext cx="2063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89" name="Freeform 270"/>
          <p:cNvSpPr>
            <a:spLocks/>
          </p:cNvSpPr>
          <p:nvPr/>
        </p:nvSpPr>
        <p:spPr bwMode="auto">
          <a:xfrm>
            <a:off x="2746375" y="4730750"/>
            <a:ext cx="17463" cy="25400"/>
          </a:xfrm>
          <a:custGeom>
            <a:avLst/>
            <a:gdLst>
              <a:gd name="T0" fmla="*/ 23 w 23"/>
              <a:gd name="T1" fmla="*/ 0 h 32"/>
              <a:gd name="T2" fmla="*/ 2 w 23"/>
              <a:gd name="T3" fmla="*/ 29 h 32"/>
              <a:gd name="T4" fmla="*/ 0 w 23"/>
              <a:gd name="T5" fmla="*/ 32 h 32"/>
              <a:gd name="T6" fmla="*/ 0 60000 65536"/>
              <a:gd name="T7" fmla="*/ 0 60000 65536"/>
              <a:gd name="T8" fmla="*/ 0 60000 65536"/>
              <a:gd name="T9" fmla="*/ 0 w 23"/>
              <a:gd name="T10" fmla="*/ 0 h 32"/>
              <a:gd name="T11" fmla="*/ 23 w 2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2">
                <a:moveTo>
                  <a:pt x="23" y="0"/>
                </a:moveTo>
                <a:lnTo>
                  <a:pt x="2" y="29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0" name="Line 271"/>
          <p:cNvSpPr>
            <a:spLocks noChangeShapeType="1"/>
          </p:cNvSpPr>
          <p:nvPr/>
        </p:nvSpPr>
        <p:spPr bwMode="auto">
          <a:xfrm flipH="1">
            <a:off x="2736850" y="47752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1" name="Freeform 272"/>
          <p:cNvSpPr>
            <a:spLocks/>
          </p:cNvSpPr>
          <p:nvPr/>
        </p:nvSpPr>
        <p:spPr bwMode="auto">
          <a:xfrm>
            <a:off x="2732088" y="4778375"/>
            <a:ext cx="4762" cy="52388"/>
          </a:xfrm>
          <a:custGeom>
            <a:avLst/>
            <a:gdLst>
              <a:gd name="T0" fmla="*/ 6 w 6"/>
              <a:gd name="T1" fmla="*/ 0 h 64"/>
              <a:gd name="T2" fmla="*/ 0 w 6"/>
              <a:gd name="T3" fmla="*/ 36 h 64"/>
              <a:gd name="T4" fmla="*/ 4 w 6"/>
              <a:gd name="T5" fmla="*/ 64 h 64"/>
              <a:gd name="T6" fmla="*/ 0 60000 65536"/>
              <a:gd name="T7" fmla="*/ 0 60000 65536"/>
              <a:gd name="T8" fmla="*/ 0 60000 65536"/>
              <a:gd name="T9" fmla="*/ 0 w 6"/>
              <a:gd name="T10" fmla="*/ 0 h 64"/>
              <a:gd name="T11" fmla="*/ 6 w 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4">
                <a:moveTo>
                  <a:pt x="6" y="0"/>
                </a:moveTo>
                <a:lnTo>
                  <a:pt x="0" y="36"/>
                </a:lnTo>
                <a:lnTo>
                  <a:pt x="4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2" name="Line 273"/>
          <p:cNvSpPr>
            <a:spLocks noChangeShapeType="1"/>
          </p:cNvSpPr>
          <p:nvPr/>
        </p:nvSpPr>
        <p:spPr bwMode="auto">
          <a:xfrm>
            <a:off x="2741613" y="4848225"/>
            <a:ext cx="635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3" name="Freeform 274"/>
          <p:cNvSpPr>
            <a:spLocks/>
          </p:cNvSpPr>
          <p:nvPr/>
        </p:nvSpPr>
        <p:spPr bwMode="auto">
          <a:xfrm>
            <a:off x="2747963" y="4864100"/>
            <a:ext cx="28575" cy="30163"/>
          </a:xfrm>
          <a:custGeom>
            <a:avLst/>
            <a:gdLst>
              <a:gd name="T0" fmla="*/ 0 w 36"/>
              <a:gd name="T1" fmla="*/ 0 h 38"/>
              <a:gd name="T2" fmla="*/ 21 w 36"/>
              <a:gd name="T3" fmla="*/ 29 h 38"/>
              <a:gd name="T4" fmla="*/ 36 w 36"/>
              <a:gd name="T5" fmla="*/ 38 h 38"/>
              <a:gd name="T6" fmla="*/ 0 60000 65536"/>
              <a:gd name="T7" fmla="*/ 0 60000 65536"/>
              <a:gd name="T8" fmla="*/ 0 60000 65536"/>
              <a:gd name="T9" fmla="*/ 0 w 36"/>
              <a:gd name="T10" fmla="*/ 0 h 38"/>
              <a:gd name="T11" fmla="*/ 36 w 36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38">
                <a:moveTo>
                  <a:pt x="0" y="0"/>
                </a:moveTo>
                <a:lnTo>
                  <a:pt x="21" y="29"/>
                </a:lnTo>
                <a:lnTo>
                  <a:pt x="36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4" name="Line 275"/>
          <p:cNvSpPr>
            <a:spLocks noChangeShapeType="1"/>
          </p:cNvSpPr>
          <p:nvPr/>
        </p:nvSpPr>
        <p:spPr bwMode="auto">
          <a:xfrm>
            <a:off x="2790825" y="4903788"/>
            <a:ext cx="2063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5" name="Freeform 276"/>
          <p:cNvSpPr>
            <a:spLocks/>
          </p:cNvSpPr>
          <p:nvPr/>
        </p:nvSpPr>
        <p:spPr bwMode="auto">
          <a:xfrm>
            <a:off x="2811463" y="4913313"/>
            <a:ext cx="34925" cy="4762"/>
          </a:xfrm>
          <a:custGeom>
            <a:avLst/>
            <a:gdLst>
              <a:gd name="T0" fmla="*/ 0 w 43"/>
              <a:gd name="T1" fmla="*/ 0 h 6"/>
              <a:gd name="T2" fmla="*/ 38 w 43"/>
              <a:gd name="T3" fmla="*/ 6 h 6"/>
              <a:gd name="T4" fmla="*/ 43 w 43"/>
              <a:gd name="T5" fmla="*/ 4 h 6"/>
              <a:gd name="T6" fmla="*/ 0 60000 65536"/>
              <a:gd name="T7" fmla="*/ 0 60000 65536"/>
              <a:gd name="T8" fmla="*/ 0 60000 65536"/>
              <a:gd name="T9" fmla="*/ 0 w 43"/>
              <a:gd name="T10" fmla="*/ 0 h 6"/>
              <a:gd name="T11" fmla="*/ 43 w 4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6">
                <a:moveTo>
                  <a:pt x="0" y="0"/>
                </a:moveTo>
                <a:lnTo>
                  <a:pt x="38" y="6"/>
                </a:lnTo>
                <a:lnTo>
                  <a:pt x="43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6" name="Line 277"/>
          <p:cNvSpPr>
            <a:spLocks noChangeShapeType="1"/>
          </p:cNvSpPr>
          <p:nvPr/>
        </p:nvSpPr>
        <p:spPr bwMode="auto">
          <a:xfrm flipV="1">
            <a:off x="2867025" y="49133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7" name="Freeform 278"/>
          <p:cNvSpPr>
            <a:spLocks/>
          </p:cNvSpPr>
          <p:nvPr/>
        </p:nvSpPr>
        <p:spPr bwMode="auto">
          <a:xfrm>
            <a:off x="2870200" y="4887913"/>
            <a:ext cx="46038" cy="25400"/>
          </a:xfrm>
          <a:custGeom>
            <a:avLst/>
            <a:gdLst>
              <a:gd name="T0" fmla="*/ 0 w 57"/>
              <a:gd name="T1" fmla="*/ 32 h 32"/>
              <a:gd name="T2" fmla="*/ 32 w 57"/>
              <a:gd name="T3" fmla="*/ 19 h 32"/>
              <a:gd name="T4" fmla="*/ 57 w 57"/>
              <a:gd name="T5" fmla="*/ 0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32"/>
                </a:moveTo>
                <a:lnTo>
                  <a:pt x="32" y="19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8" name="Line 279"/>
          <p:cNvSpPr>
            <a:spLocks noChangeShapeType="1"/>
          </p:cNvSpPr>
          <p:nvPr/>
        </p:nvSpPr>
        <p:spPr bwMode="auto">
          <a:xfrm flipV="1">
            <a:off x="2928938" y="486410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699" name="Freeform 280"/>
          <p:cNvSpPr>
            <a:spLocks/>
          </p:cNvSpPr>
          <p:nvPr/>
        </p:nvSpPr>
        <p:spPr bwMode="auto">
          <a:xfrm>
            <a:off x="2935288" y="4819650"/>
            <a:ext cx="14287" cy="44450"/>
          </a:xfrm>
          <a:custGeom>
            <a:avLst/>
            <a:gdLst>
              <a:gd name="T0" fmla="*/ 0 w 17"/>
              <a:gd name="T1" fmla="*/ 55 h 55"/>
              <a:gd name="T2" fmla="*/ 15 w 17"/>
              <a:gd name="T3" fmla="*/ 23 h 55"/>
              <a:gd name="T4" fmla="*/ 17 w 17"/>
              <a:gd name="T5" fmla="*/ 0 h 55"/>
              <a:gd name="T6" fmla="*/ 0 60000 65536"/>
              <a:gd name="T7" fmla="*/ 0 60000 65536"/>
              <a:gd name="T8" fmla="*/ 0 60000 65536"/>
              <a:gd name="T9" fmla="*/ 0 w 17"/>
              <a:gd name="T10" fmla="*/ 0 h 55"/>
              <a:gd name="T11" fmla="*/ 17 w 1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5">
                <a:moveTo>
                  <a:pt x="0" y="55"/>
                </a:moveTo>
                <a:lnTo>
                  <a:pt x="15" y="23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0" name="Line 281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1" name="Line 282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2" name="Line 283"/>
          <p:cNvSpPr>
            <a:spLocks noChangeShapeType="1"/>
          </p:cNvSpPr>
          <p:nvPr/>
        </p:nvSpPr>
        <p:spPr bwMode="auto">
          <a:xfrm>
            <a:off x="2824163" y="49069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3" name="Line 284"/>
          <p:cNvSpPr>
            <a:spLocks noChangeShapeType="1"/>
          </p:cNvSpPr>
          <p:nvPr/>
        </p:nvSpPr>
        <p:spPr bwMode="auto">
          <a:xfrm>
            <a:off x="2824163" y="49085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4" name="Line 285"/>
          <p:cNvSpPr>
            <a:spLocks noChangeShapeType="1"/>
          </p:cNvSpPr>
          <p:nvPr/>
        </p:nvSpPr>
        <p:spPr bwMode="auto">
          <a:xfrm>
            <a:off x="2824163" y="4910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5" name="Line 286"/>
          <p:cNvSpPr>
            <a:spLocks noChangeShapeType="1"/>
          </p:cNvSpPr>
          <p:nvPr/>
        </p:nvSpPr>
        <p:spPr bwMode="auto">
          <a:xfrm>
            <a:off x="2824163" y="4913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6" name="Line 287"/>
          <p:cNvSpPr>
            <a:spLocks noChangeShapeType="1"/>
          </p:cNvSpPr>
          <p:nvPr/>
        </p:nvSpPr>
        <p:spPr bwMode="auto">
          <a:xfrm>
            <a:off x="2824163" y="49180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7" name="Line 288"/>
          <p:cNvSpPr>
            <a:spLocks noChangeShapeType="1"/>
          </p:cNvSpPr>
          <p:nvPr/>
        </p:nvSpPr>
        <p:spPr bwMode="auto">
          <a:xfrm>
            <a:off x="2825750" y="492442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8" name="Freeform 289"/>
          <p:cNvSpPr>
            <a:spLocks/>
          </p:cNvSpPr>
          <p:nvPr/>
        </p:nvSpPr>
        <p:spPr bwMode="auto">
          <a:xfrm>
            <a:off x="2825750" y="4930775"/>
            <a:ext cx="3175" cy="33338"/>
          </a:xfrm>
          <a:custGeom>
            <a:avLst/>
            <a:gdLst>
              <a:gd name="T0" fmla="*/ 0 w 4"/>
              <a:gd name="T1" fmla="*/ 0 h 41"/>
              <a:gd name="T2" fmla="*/ 4 w 4"/>
              <a:gd name="T3" fmla="*/ 28 h 41"/>
              <a:gd name="T4" fmla="*/ 4 w 4"/>
              <a:gd name="T5" fmla="*/ 41 h 41"/>
              <a:gd name="T6" fmla="*/ 0 60000 65536"/>
              <a:gd name="T7" fmla="*/ 0 60000 65536"/>
              <a:gd name="T8" fmla="*/ 0 60000 65536"/>
              <a:gd name="T9" fmla="*/ 0 w 4"/>
              <a:gd name="T10" fmla="*/ 0 h 41"/>
              <a:gd name="T11" fmla="*/ 4 w 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1">
                <a:moveTo>
                  <a:pt x="0" y="0"/>
                </a:moveTo>
                <a:lnTo>
                  <a:pt x="4" y="28"/>
                </a:lnTo>
                <a:lnTo>
                  <a:pt x="4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09" name="Freeform 290"/>
          <p:cNvSpPr>
            <a:spLocks/>
          </p:cNvSpPr>
          <p:nvPr/>
        </p:nvSpPr>
        <p:spPr bwMode="auto">
          <a:xfrm>
            <a:off x="2832100" y="4984750"/>
            <a:ext cx="6350" cy="57150"/>
          </a:xfrm>
          <a:custGeom>
            <a:avLst/>
            <a:gdLst>
              <a:gd name="T0" fmla="*/ 0 w 7"/>
              <a:gd name="T1" fmla="*/ 0 h 72"/>
              <a:gd name="T2" fmla="*/ 3 w 7"/>
              <a:gd name="T3" fmla="*/ 38 h 72"/>
              <a:gd name="T4" fmla="*/ 7 w 7"/>
              <a:gd name="T5" fmla="*/ 72 h 72"/>
              <a:gd name="T6" fmla="*/ 0 60000 65536"/>
              <a:gd name="T7" fmla="*/ 0 60000 65536"/>
              <a:gd name="T8" fmla="*/ 0 60000 65536"/>
              <a:gd name="T9" fmla="*/ 0 w 7"/>
              <a:gd name="T10" fmla="*/ 0 h 72"/>
              <a:gd name="T11" fmla="*/ 7 w 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2">
                <a:moveTo>
                  <a:pt x="0" y="0"/>
                </a:moveTo>
                <a:lnTo>
                  <a:pt x="3" y="38"/>
                </a:lnTo>
                <a:lnTo>
                  <a:pt x="7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0" name="Line 291"/>
          <p:cNvSpPr>
            <a:spLocks noChangeShapeType="1"/>
          </p:cNvSpPr>
          <p:nvPr/>
        </p:nvSpPr>
        <p:spPr bwMode="auto">
          <a:xfrm>
            <a:off x="2840038" y="50593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1" name="Freeform 292"/>
          <p:cNvSpPr>
            <a:spLocks/>
          </p:cNvSpPr>
          <p:nvPr/>
        </p:nvSpPr>
        <p:spPr bwMode="auto">
          <a:xfrm>
            <a:off x="2843213" y="5080000"/>
            <a:ext cx="4762" cy="36513"/>
          </a:xfrm>
          <a:custGeom>
            <a:avLst/>
            <a:gdLst>
              <a:gd name="T0" fmla="*/ 0 w 5"/>
              <a:gd name="T1" fmla="*/ 0 h 45"/>
              <a:gd name="T2" fmla="*/ 3 w 5"/>
              <a:gd name="T3" fmla="*/ 38 h 45"/>
              <a:gd name="T4" fmla="*/ 5 w 5"/>
              <a:gd name="T5" fmla="*/ 45 h 45"/>
              <a:gd name="T6" fmla="*/ 0 60000 65536"/>
              <a:gd name="T7" fmla="*/ 0 60000 65536"/>
              <a:gd name="T8" fmla="*/ 0 60000 65536"/>
              <a:gd name="T9" fmla="*/ 0 w 5"/>
              <a:gd name="T10" fmla="*/ 0 h 45"/>
              <a:gd name="T11" fmla="*/ 5 w 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5">
                <a:moveTo>
                  <a:pt x="0" y="0"/>
                </a:moveTo>
                <a:lnTo>
                  <a:pt x="3" y="38"/>
                </a:lnTo>
                <a:lnTo>
                  <a:pt x="5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2" name="Line 293"/>
          <p:cNvSpPr>
            <a:spLocks noChangeShapeType="1"/>
          </p:cNvSpPr>
          <p:nvPr/>
        </p:nvSpPr>
        <p:spPr bwMode="auto">
          <a:xfrm>
            <a:off x="2851150" y="51355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3" name="Line 294"/>
          <p:cNvSpPr>
            <a:spLocks noChangeShapeType="1"/>
          </p:cNvSpPr>
          <p:nvPr/>
        </p:nvSpPr>
        <p:spPr bwMode="auto">
          <a:xfrm>
            <a:off x="2851150" y="5135563"/>
            <a:ext cx="3175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4" name="Line 295"/>
          <p:cNvSpPr>
            <a:spLocks noChangeShapeType="1"/>
          </p:cNvSpPr>
          <p:nvPr/>
        </p:nvSpPr>
        <p:spPr bwMode="auto">
          <a:xfrm>
            <a:off x="2854325" y="5156200"/>
            <a:ext cx="1588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5" name="Line 296"/>
          <p:cNvSpPr>
            <a:spLocks noChangeShapeType="1"/>
          </p:cNvSpPr>
          <p:nvPr/>
        </p:nvSpPr>
        <p:spPr bwMode="auto">
          <a:xfrm>
            <a:off x="2855913" y="51641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6" name="Line 297"/>
          <p:cNvSpPr>
            <a:spLocks noChangeShapeType="1"/>
          </p:cNvSpPr>
          <p:nvPr/>
        </p:nvSpPr>
        <p:spPr bwMode="auto">
          <a:xfrm>
            <a:off x="2855913" y="516731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7" name="Line 298"/>
          <p:cNvSpPr>
            <a:spLocks noChangeShapeType="1"/>
          </p:cNvSpPr>
          <p:nvPr/>
        </p:nvSpPr>
        <p:spPr bwMode="auto">
          <a:xfrm>
            <a:off x="2857500" y="51720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8" name="Line 299"/>
          <p:cNvSpPr>
            <a:spLocks noChangeShapeType="1"/>
          </p:cNvSpPr>
          <p:nvPr/>
        </p:nvSpPr>
        <p:spPr bwMode="auto">
          <a:xfrm>
            <a:off x="2857500" y="51736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19" name="Line 300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0" name="Line 301"/>
          <p:cNvSpPr>
            <a:spLocks noChangeShapeType="1"/>
          </p:cNvSpPr>
          <p:nvPr/>
        </p:nvSpPr>
        <p:spPr bwMode="auto">
          <a:xfrm>
            <a:off x="2857500" y="517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1" name="Freeform 302"/>
          <p:cNvSpPr>
            <a:spLocks noEditPoints="1"/>
          </p:cNvSpPr>
          <p:nvPr/>
        </p:nvSpPr>
        <p:spPr bwMode="auto">
          <a:xfrm>
            <a:off x="2790825" y="4778375"/>
            <a:ext cx="53975" cy="82550"/>
          </a:xfrm>
          <a:custGeom>
            <a:avLst/>
            <a:gdLst>
              <a:gd name="T0" fmla="*/ 59 w 69"/>
              <a:gd name="T1" fmla="*/ 87 h 102"/>
              <a:gd name="T2" fmla="*/ 59 w 69"/>
              <a:gd name="T3" fmla="*/ 97 h 102"/>
              <a:gd name="T4" fmla="*/ 63 w 69"/>
              <a:gd name="T5" fmla="*/ 99 h 102"/>
              <a:gd name="T6" fmla="*/ 69 w 69"/>
              <a:gd name="T7" fmla="*/ 101 h 102"/>
              <a:gd name="T8" fmla="*/ 36 w 69"/>
              <a:gd name="T9" fmla="*/ 102 h 102"/>
              <a:gd name="T10" fmla="*/ 38 w 69"/>
              <a:gd name="T11" fmla="*/ 101 h 102"/>
              <a:gd name="T12" fmla="*/ 44 w 69"/>
              <a:gd name="T13" fmla="*/ 99 h 102"/>
              <a:gd name="T14" fmla="*/ 46 w 69"/>
              <a:gd name="T15" fmla="*/ 97 h 102"/>
              <a:gd name="T16" fmla="*/ 46 w 69"/>
              <a:gd name="T17" fmla="*/ 87 h 102"/>
              <a:gd name="T18" fmla="*/ 40 w 69"/>
              <a:gd name="T19" fmla="*/ 64 h 102"/>
              <a:gd name="T20" fmla="*/ 31 w 69"/>
              <a:gd name="T21" fmla="*/ 70 h 102"/>
              <a:gd name="T22" fmla="*/ 19 w 69"/>
              <a:gd name="T23" fmla="*/ 70 h 102"/>
              <a:gd name="T24" fmla="*/ 8 w 69"/>
              <a:gd name="T25" fmla="*/ 63 h 102"/>
              <a:gd name="T26" fmla="*/ 0 w 69"/>
              <a:gd name="T27" fmla="*/ 47 h 102"/>
              <a:gd name="T28" fmla="*/ 0 w 69"/>
              <a:gd name="T29" fmla="*/ 28 h 102"/>
              <a:gd name="T30" fmla="*/ 10 w 69"/>
              <a:gd name="T31" fmla="*/ 11 h 102"/>
              <a:gd name="T32" fmla="*/ 25 w 69"/>
              <a:gd name="T33" fmla="*/ 2 h 102"/>
              <a:gd name="T34" fmla="*/ 38 w 69"/>
              <a:gd name="T35" fmla="*/ 0 h 102"/>
              <a:gd name="T36" fmla="*/ 46 w 69"/>
              <a:gd name="T37" fmla="*/ 4 h 102"/>
              <a:gd name="T38" fmla="*/ 52 w 69"/>
              <a:gd name="T39" fmla="*/ 2 h 102"/>
              <a:gd name="T40" fmla="*/ 59 w 69"/>
              <a:gd name="T41" fmla="*/ 0 h 102"/>
              <a:gd name="T42" fmla="*/ 46 w 69"/>
              <a:gd name="T43" fmla="*/ 21 h 102"/>
              <a:gd name="T44" fmla="*/ 46 w 69"/>
              <a:gd name="T45" fmla="*/ 13 h 102"/>
              <a:gd name="T46" fmla="*/ 40 w 69"/>
              <a:gd name="T47" fmla="*/ 8 h 102"/>
              <a:gd name="T48" fmla="*/ 33 w 69"/>
              <a:gd name="T49" fmla="*/ 6 h 102"/>
              <a:gd name="T50" fmla="*/ 21 w 69"/>
              <a:gd name="T51" fmla="*/ 8 h 102"/>
              <a:gd name="T52" fmla="*/ 15 w 69"/>
              <a:gd name="T53" fmla="*/ 17 h 102"/>
              <a:gd name="T54" fmla="*/ 12 w 69"/>
              <a:gd name="T55" fmla="*/ 32 h 102"/>
              <a:gd name="T56" fmla="*/ 15 w 69"/>
              <a:gd name="T57" fmla="*/ 47 h 102"/>
              <a:gd name="T58" fmla="*/ 23 w 69"/>
              <a:gd name="T59" fmla="*/ 57 h 102"/>
              <a:gd name="T60" fmla="*/ 33 w 69"/>
              <a:gd name="T61" fmla="*/ 61 h 102"/>
              <a:gd name="T62" fmla="*/ 40 w 69"/>
              <a:gd name="T63" fmla="*/ 59 h 102"/>
              <a:gd name="T64" fmla="*/ 46 w 69"/>
              <a:gd name="T65" fmla="*/ 51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02"/>
              <a:gd name="T101" fmla="*/ 69 w 69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02">
                <a:moveTo>
                  <a:pt x="59" y="0"/>
                </a:moveTo>
                <a:lnTo>
                  <a:pt x="59" y="87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3" y="99"/>
                </a:lnTo>
                <a:lnTo>
                  <a:pt x="65" y="101"/>
                </a:lnTo>
                <a:lnTo>
                  <a:pt x="69" y="101"/>
                </a:lnTo>
                <a:lnTo>
                  <a:pt x="69" y="102"/>
                </a:lnTo>
                <a:lnTo>
                  <a:pt x="36" y="102"/>
                </a:lnTo>
                <a:lnTo>
                  <a:pt x="36" y="101"/>
                </a:lnTo>
                <a:lnTo>
                  <a:pt x="38" y="101"/>
                </a:lnTo>
                <a:lnTo>
                  <a:pt x="42" y="101"/>
                </a:lnTo>
                <a:lnTo>
                  <a:pt x="44" y="99"/>
                </a:lnTo>
                <a:lnTo>
                  <a:pt x="46" y="99"/>
                </a:lnTo>
                <a:lnTo>
                  <a:pt x="46" y="97"/>
                </a:lnTo>
                <a:lnTo>
                  <a:pt x="46" y="93"/>
                </a:lnTo>
                <a:lnTo>
                  <a:pt x="46" y="87"/>
                </a:lnTo>
                <a:lnTo>
                  <a:pt x="46" y="57"/>
                </a:lnTo>
                <a:lnTo>
                  <a:pt x="40" y="64"/>
                </a:lnTo>
                <a:lnTo>
                  <a:pt x="34" y="68"/>
                </a:lnTo>
                <a:lnTo>
                  <a:pt x="31" y="70"/>
                </a:lnTo>
                <a:lnTo>
                  <a:pt x="25" y="70"/>
                </a:lnTo>
                <a:lnTo>
                  <a:pt x="19" y="70"/>
                </a:lnTo>
                <a:lnTo>
                  <a:pt x="12" y="66"/>
                </a:lnTo>
                <a:lnTo>
                  <a:pt x="8" y="63"/>
                </a:lnTo>
                <a:lnTo>
                  <a:pt x="2" y="55"/>
                </a:lnTo>
                <a:lnTo>
                  <a:pt x="0" y="47"/>
                </a:lnTo>
                <a:lnTo>
                  <a:pt x="0" y="38"/>
                </a:lnTo>
                <a:lnTo>
                  <a:pt x="0" y="28"/>
                </a:lnTo>
                <a:lnTo>
                  <a:pt x="4" y="19"/>
                </a:lnTo>
                <a:lnTo>
                  <a:pt x="10" y="11"/>
                </a:lnTo>
                <a:lnTo>
                  <a:pt x="17" y="6"/>
                </a:lnTo>
                <a:lnTo>
                  <a:pt x="25" y="2"/>
                </a:lnTo>
                <a:lnTo>
                  <a:pt x="34" y="0"/>
                </a:lnTo>
                <a:lnTo>
                  <a:pt x="38" y="0"/>
                </a:lnTo>
                <a:lnTo>
                  <a:pt x="42" y="2"/>
                </a:lnTo>
                <a:lnTo>
                  <a:pt x="46" y="4"/>
                </a:lnTo>
                <a:lnTo>
                  <a:pt x="48" y="6"/>
                </a:lnTo>
                <a:lnTo>
                  <a:pt x="52" y="2"/>
                </a:lnTo>
                <a:lnTo>
                  <a:pt x="57" y="0"/>
                </a:lnTo>
                <a:lnTo>
                  <a:pt x="59" y="0"/>
                </a:lnTo>
                <a:close/>
                <a:moveTo>
                  <a:pt x="46" y="51"/>
                </a:moveTo>
                <a:lnTo>
                  <a:pt x="46" y="21"/>
                </a:lnTo>
                <a:lnTo>
                  <a:pt x="46" y="17"/>
                </a:lnTo>
                <a:lnTo>
                  <a:pt x="46" y="13"/>
                </a:lnTo>
                <a:lnTo>
                  <a:pt x="44" y="9"/>
                </a:lnTo>
                <a:lnTo>
                  <a:pt x="40" y="8"/>
                </a:lnTo>
                <a:lnTo>
                  <a:pt x="36" y="6"/>
                </a:lnTo>
                <a:lnTo>
                  <a:pt x="33" y="6"/>
                </a:lnTo>
                <a:lnTo>
                  <a:pt x="27" y="6"/>
                </a:lnTo>
                <a:lnTo>
                  <a:pt x="21" y="8"/>
                </a:lnTo>
                <a:lnTo>
                  <a:pt x="17" y="11"/>
                </a:lnTo>
                <a:lnTo>
                  <a:pt x="15" y="17"/>
                </a:lnTo>
                <a:lnTo>
                  <a:pt x="14" y="25"/>
                </a:lnTo>
                <a:lnTo>
                  <a:pt x="12" y="32"/>
                </a:lnTo>
                <a:lnTo>
                  <a:pt x="14" y="42"/>
                </a:lnTo>
                <a:lnTo>
                  <a:pt x="15" y="47"/>
                </a:lnTo>
                <a:lnTo>
                  <a:pt x="17" y="53"/>
                </a:lnTo>
                <a:lnTo>
                  <a:pt x="23" y="57"/>
                </a:lnTo>
                <a:lnTo>
                  <a:pt x="27" y="59"/>
                </a:lnTo>
                <a:lnTo>
                  <a:pt x="33" y="61"/>
                </a:lnTo>
                <a:lnTo>
                  <a:pt x="36" y="59"/>
                </a:lnTo>
                <a:lnTo>
                  <a:pt x="40" y="59"/>
                </a:lnTo>
                <a:lnTo>
                  <a:pt x="44" y="55"/>
                </a:lnTo>
                <a:lnTo>
                  <a:pt x="4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2" name="Freeform 303"/>
          <p:cNvSpPr>
            <a:spLocks/>
          </p:cNvSpPr>
          <p:nvPr/>
        </p:nvSpPr>
        <p:spPr bwMode="auto">
          <a:xfrm>
            <a:off x="2851150" y="4829175"/>
            <a:ext cx="34925" cy="65088"/>
          </a:xfrm>
          <a:custGeom>
            <a:avLst/>
            <a:gdLst>
              <a:gd name="T0" fmla="*/ 4 w 44"/>
              <a:gd name="T1" fmla="*/ 9 h 81"/>
              <a:gd name="T2" fmla="*/ 15 w 44"/>
              <a:gd name="T3" fmla="*/ 1 h 81"/>
              <a:gd name="T4" fmla="*/ 29 w 44"/>
              <a:gd name="T5" fmla="*/ 0 h 81"/>
              <a:gd name="T6" fmla="*/ 36 w 44"/>
              <a:gd name="T7" fmla="*/ 5 h 81"/>
              <a:gd name="T8" fmla="*/ 40 w 44"/>
              <a:gd name="T9" fmla="*/ 17 h 81"/>
              <a:gd name="T10" fmla="*/ 36 w 44"/>
              <a:gd name="T11" fmla="*/ 28 h 81"/>
              <a:gd name="T12" fmla="*/ 36 w 44"/>
              <a:gd name="T13" fmla="*/ 38 h 81"/>
              <a:gd name="T14" fmla="*/ 44 w 44"/>
              <a:gd name="T15" fmla="*/ 47 h 81"/>
              <a:gd name="T16" fmla="*/ 44 w 44"/>
              <a:gd name="T17" fmla="*/ 60 h 81"/>
              <a:gd name="T18" fmla="*/ 38 w 44"/>
              <a:gd name="T19" fmla="*/ 72 h 81"/>
              <a:gd name="T20" fmla="*/ 27 w 44"/>
              <a:gd name="T21" fmla="*/ 79 h 81"/>
              <a:gd name="T22" fmla="*/ 13 w 44"/>
              <a:gd name="T23" fmla="*/ 81 h 81"/>
              <a:gd name="T24" fmla="*/ 2 w 44"/>
              <a:gd name="T25" fmla="*/ 79 h 81"/>
              <a:gd name="T26" fmla="*/ 0 w 44"/>
              <a:gd name="T27" fmla="*/ 76 h 81"/>
              <a:gd name="T28" fmla="*/ 0 w 44"/>
              <a:gd name="T29" fmla="*/ 74 h 81"/>
              <a:gd name="T30" fmla="*/ 4 w 44"/>
              <a:gd name="T31" fmla="*/ 72 h 81"/>
              <a:gd name="T32" fmla="*/ 8 w 44"/>
              <a:gd name="T33" fmla="*/ 72 h 81"/>
              <a:gd name="T34" fmla="*/ 12 w 44"/>
              <a:gd name="T35" fmla="*/ 74 h 81"/>
              <a:gd name="T36" fmla="*/ 15 w 44"/>
              <a:gd name="T37" fmla="*/ 76 h 81"/>
              <a:gd name="T38" fmla="*/ 21 w 44"/>
              <a:gd name="T39" fmla="*/ 77 h 81"/>
              <a:gd name="T40" fmla="*/ 31 w 44"/>
              <a:gd name="T41" fmla="*/ 72 h 81"/>
              <a:gd name="T42" fmla="*/ 36 w 44"/>
              <a:gd name="T43" fmla="*/ 60 h 81"/>
              <a:gd name="T44" fmla="*/ 34 w 44"/>
              <a:gd name="T45" fmla="*/ 53 h 81"/>
              <a:gd name="T46" fmla="*/ 31 w 44"/>
              <a:gd name="T47" fmla="*/ 47 h 81"/>
              <a:gd name="T48" fmla="*/ 23 w 44"/>
              <a:gd name="T49" fmla="*/ 43 h 81"/>
              <a:gd name="T50" fmla="*/ 15 w 44"/>
              <a:gd name="T51" fmla="*/ 41 h 81"/>
              <a:gd name="T52" fmla="*/ 13 w 44"/>
              <a:gd name="T53" fmla="*/ 39 h 81"/>
              <a:gd name="T54" fmla="*/ 23 w 44"/>
              <a:gd name="T55" fmla="*/ 36 h 81"/>
              <a:gd name="T56" fmla="*/ 29 w 44"/>
              <a:gd name="T57" fmla="*/ 30 h 81"/>
              <a:gd name="T58" fmla="*/ 32 w 44"/>
              <a:gd name="T59" fmla="*/ 20 h 81"/>
              <a:gd name="T60" fmla="*/ 29 w 44"/>
              <a:gd name="T61" fmla="*/ 11 h 81"/>
              <a:gd name="T62" fmla="*/ 17 w 44"/>
              <a:gd name="T63" fmla="*/ 7 h 81"/>
              <a:gd name="T64" fmla="*/ 8 w 44"/>
              <a:gd name="T65" fmla="*/ 11 h 81"/>
              <a:gd name="T66" fmla="*/ 0 w 44"/>
              <a:gd name="T67" fmla="*/ 17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"/>
              <a:gd name="T103" fmla="*/ 0 h 81"/>
              <a:gd name="T104" fmla="*/ 44 w 44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" h="81">
                <a:moveTo>
                  <a:pt x="0" y="17"/>
                </a:moveTo>
                <a:lnTo>
                  <a:pt x="4" y="9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lnTo>
                  <a:pt x="29" y="0"/>
                </a:lnTo>
                <a:lnTo>
                  <a:pt x="32" y="3"/>
                </a:lnTo>
                <a:lnTo>
                  <a:pt x="36" y="5"/>
                </a:lnTo>
                <a:lnTo>
                  <a:pt x="40" y="11"/>
                </a:lnTo>
                <a:lnTo>
                  <a:pt x="40" y="17"/>
                </a:lnTo>
                <a:lnTo>
                  <a:pt x="40" y="22"/>
                </a:lnTo>
                <a:lnTo>
                  <a:pt x="36" y="28"/>
                </a:lnTo>
                <a:lnTo>
                  <a:pt x="29" y="34"/>
                </a:lnTo>
                <a:lnTo>
                  <a:pt x="36" y="38"/>
                </a:lnTo>
                <a:lnTo>
                  <a:pt x="40" y="41"/>
                </a:lnTo>
                <a:lnTo>
                  <a:pt x="44" y="47"/>
                </a:lnTo>
                <a:lnTo>
                  <a:pt x="44" y="55"/>
                </a:lnTo>
                <a:lnTo>
                  <a:pt x="44" y="60"/>
                </a:lnTo>
                <a:lnTo>
                  <a:pt x="42" y="66"/>
                </a:lnTo>
                <a:lnTo>
                  <a:pt x="38" y="72"/>
                </a:lnTo>
                <a:lnTo>
                  <a:pt x="32" y="76"/>
                </a:lnTo>
                <a:lnTo>
                  <a:pt x="27" y="79"/>
                </a:lnTo>
                <a:lnTo>
                  <a:pt x="21" y="81"/>
                </a:lnTo>
                <a:lnTo>
                  <a:pt x="13" y="81"/>
                </a:lnTo>
                <a:lnTo>
                  <a:pt x="6" y="81"/>
                </a:lnTo>
                <a:lnTo>
                  <a:pt x="2" y="79"/>
                </a:lnTo>
                <a:lnTo>
                  <a:pt x="0" y="77"/>
                </a:lnTo>
                <a:lnTo>
                  <a:pt x="0" y="76"/>
                </a:lnTo>
                <a:lnTo>
                  <a:pt x="0" y="74"/>
                </a:lnTo>
                <a:lnTo>
                  <a:pt x="2" y="72"/>
                </a:lnTo>
                <a:lnTo>
                  <a:pt x="4" y="72"/>
                </a:lnTo>
                <a:lnTo>
                  <a:pt x="6" y="72"/>
                </a:lnTo>
                <a:lnTo>
                  <a:pt x="8" y="72"/>
                </a:lnTo>
                <a:lnTo>
                  <a:pt x="8" y="74"/>
                </a:lnTo>
                <a:lnTo>
                  <a:pt x="12" y="74"/>
                </a:lnTo>
                <a:lnTo>
                  <a:pt x="13" y="76"/>
                </a:lnTo>
                <a:lnTo>
                  <a:pt x="15" y="76"/>
                </a:lnTo>
                <a:lnTo>
                  <a:pt x="19" y="77"/>
                </a:lnTo>
                <a:lnTo>
                  <a:pt x="21" y="77"/>
                </a:lnTo>
                <a:lnTo>
                  <a:pt x="27" y="76"/>
                </a:lnTo>
                <a:lnTo>
                  <a:pt x="31" y="72"/>
                </a:lnTo>
                <a:lnTo>
                  <a:pt x="34" y="68"/>
                </a:lnTo>
                <a:lnTo>
                  <a:pt x="36" y="60"/>
                </a:lnTo>
                <a:lnTo>
                  <a:pt x="34" y="57"/>
                </a:lnTo>
                <a:lnTo>
                  <a:pt x="34" y="53"/>
                </a:lnTo>
                <a:lnTo>
                  <a:pt x="32" y="49"/>
                </a:lnTo>
                <a:lnTo>
                  <a:pt x="31" y="47"/>
                </a:lnTo>
                <a:lnTo>
                  <a:pt x="27" y="45"/>
                </a:lnTo>
                <a:lnTo>
                  <a:pt x="23" y="43"/>
                </a:lnTo>
                <a:lnTo>
                  <a:pt x="19" y="41"/>
                </a:lnTo>
                <a:lnTo>
                  <a:pt x="15" y="41"/>
                </a:lnTo>
                <a:lnTo>
                  <a:pt x="13" y="41"/>
                </a:lnTo>
                <a:lnTo>
                  <a:pt x="13" y="39"/>
                </a:lnTo>
                <a:lnTo>
                  <a:pt x="17" y="38"/>
                </a:lnTo>
                <a:lnTo>
                  <a:pt x="23" y="36"/>
                </a:lnTo>
                <a:lnTo>
                  <a:pt x="27" y="34"/>
                </a:lnTo>
                <a:lnTo>
                  <a:pt x="29" y="30"/>
                </a:lnTo>
                <a:lnTo>
                  <a:pt x="31" y="26"/>
                </a:lnTo>
                <a:lnTo>
                  <a:pt x="32" y="20"/>
                </a:lnTo>
                <a:lnTo>
                  <a:pt x="31" y="15"/>
                </a:lnTo>
                <a:lnTo>
                  <a:pt x="29" y="11"/>
                </a:lnTo>
                <a:lnTo>
                  <a:pt x="23" y="7"/>
                </a:lnTo>
                <a:lnTo>
                  <a:pt x="17" y="7"/>
                </a:lnTo>
                <a:lnTo>
                  <a:pt x="12" y="9"/>
                </a:lnTo>
                <a:lnTo>
                  <a:pt x="8" y="11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3" name="Line 304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4" name="Line 305"/>
          <p:cNvSpPr>
            <a:spLocks noChangeShapeType="1"/>
          </p:cNvSpPr>
          <p:nvPr/>
        </p:nvSpPr>
        <p:spPr bwMode="auto">
          <a:xfrm>
            <a:off x="2862263" y="518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5" name="Line 306"/>
          <p:cNvSpPr>
            <a:spLocks noChangeShapeType="1"/>
          </p:cNvSpPr>
          <p:nvPr/>
        </p:nvSpPr>
        <p:spPr bwMode="auto">
          <a:xfrm flipV="1">
            <a:off x="2863850" y="517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6" name="Line 307"/>
          <p:cNvSpPr>
            <a:spLocks noChangeShapeType="1"/>
          </p:cNvSpPr>
          <p:nvPr/>
        </p:nvSpPr>
        <p:spPr bwMode="auto">
          <a:xfrm flipV="1">
            <a:off x="2865438" y="5168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7" name="Line 308"/>
          <p:cNvSpPr>
            <a:spLocks noChangeShapeType="1"/>
          </p:cNvSpPr>
          <p:nvPr/>
        </p:nvSpPr>
        <p:spPr bwMode="auto">
          <a:xfrm flipV="1">
            <a:off x="2868613" y="5160963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8" name="Freeform 309"/>
          <p:cNvSpPr>
            <a:spLocks/>
          </p:cNvSpPr>
          <p:nvPr/>
        </p:nvSpPr>
        <p:spPr bwMode="auto">
          <a:xfrm>
            <a:off x="2876550" y="5133975"/>
            <a:ext cx="19050" cy="26988"/>
          </a:xfrm>
          <a:custGeom>
            <a:avLst/>
            <a:gdLst>
              <a:gd name="T0" fmla="*/ 0 w 23"/>
              <a:gd name="T1" fmla="*/ 34 h 34"/>
              <a:gd name="T2" fmla="*/ 14 w 23"/>
              <a:gd name="T3" fmla="*/ 15 h 34"/>
              <a:gd name="T4" fmla="*/ 23 w 23"/>
              <a:gd name="T5" fmla="*/ 0 h 34"/>
              <a:gd name="T6" fmla="*/ 0 60000 65536"/>
              <a:gd name="T7" fmla="*/ 0 60000 65536"/>
              <a:gd name="T8" fmla="*/ 0 60000 65536"/>
              <a:gd name="T9" fmla="*/ 0 w 23"/>
              <a:gd name="T10" fmla="*/ 0 h 34"/>
              <a:gd name="T11" fmla="*/ 23 w 2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4">
                <a:moveTo>
                  <a:pt x="0" y="34"/>
                </a:moveTo>
                <a:lnTo>
                  <a:pt x="14" y="15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9" name="Line 310"/>
          <p:cNvSpPr>
            <a:spLocks noChangeShapeType="1"/>
          </p:cNvSpPr>
          <p:nvPr/>
        </p:nvSpPr>
        <p:spPr bwMode="auto">
          <a:xfrm flipV="1">
            <a:off x="2906713" y="5106988"/>
            <a:ext cx="793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0" name="Freeform 311"/>
          <p:cNvSpPr>
            <a:spLocks/>
          </p:cNvSpPr>
          <p:nvPr/>
        </p:nvSpPr>
        <p:spPr bwMode="auto">
          <a:xfrm>
            <a:off x="2914650" y="5075238"/>
            <a:ext cx="30163" cy="31750"/>
          </a:xfrm>
          <a:custGeom>
            <a:avLst/>
            <a:gdLst>
              <a:gd name="T0" fmla="*/ 0 w 38"/>
              <a:gd name="T1" fmla="*/ 42 h 42"/>
              <a:gd name="T2" fmla="*/ 23 w 38"/>
              <a:gd name="T3" fmla="*/ 15 h 42"/>
              <a:gd name="T4" fmla="*/ 38 w 38"/>
              <a:gd name="T5" fmla="*/ 0 h 42"/>
              <a:gd name="T6" fmla="*/ 0 60000 65536"/>
              <a:gd name="T7" fmla="*/ 0 60000 65536"/>
              <a:gd name="T8" fmla="*/ 0 60000 65536"/>
              <a:gd name="T9" fmla="*/ 0 w 38"/>
              <a:gd name="T10" fmla="*/ 0 h 42"/>
              <a:gd name="T11" fmla="*/ 38 w 3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2">
                <a:moveTo>
                  <a:pt x="0" y="42"/>
                </a:moveTo>
                <a:lnTo>
                  <a:pt x="23" y="1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1" name="Line 312"/>
          <p:cNvSpPr>
            <a:spLocks noChangeShapeType="1"/>
          </p:cNvSpPr>
          <p:nvPr/>
        </p:nvSpPr>
        <p:spPr bwMode="auto">
          <a:xfrm flipV="1">
            <a:off x="2959100" y="5053013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2" name="Freeform 313"/>
          <p:cNvSpPr>
            <a:spLocks/>
          </p:cNvSpPr>
          <p:nvPr/>
        </p:nvSpPr>
        <p:spPr bwMode="auto">
          <a:xfrm>
            <a:off x="2971800" y="5040313"/>
            <a:ext cx="39688" cy="12700"/>
          </a:xfrm>
          <a:custGeom>
            <a:avLst/>
            <a:gdLst>
              <a:gd name="T0" fmla="*/ 0 w 49"/>
              <a:gd name="T1" fmla="*/ 17 h 17"/>
              <a:gd name="T2" fmla="*/ 27 w 49"/>
              <a:gd name="T3" fmla="*/ 4 h 17"/>
              <a:gd name="T4" fmla="*/ 49 w 49"/>
              <a:gd name="T5" fmla="*/ 0 h 17"/>
              <a:gd name="T6" fmla="*/ 0 60000 65536"/>
              <a:gd name="T7" fmla="*/ 0 60000 65536"/>
              <a:gd name="T8" fmla="*/ 0 60000 65536"/>
              <a:gd name="T9" fmla="*/ 0 w 49"/>
              <a:gd name="T10" fmla="*/ 0 h 17"/>
              <a:gd name="T11" fmla="*/ 49 w 49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7">
                <a:moveTo>
                  <a:pt x="0" y="17"/>
                </a:moveTo>
                <a:lnTo>
                  <a:pt x="27" y="4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3" name="Line 314"/>
          <p:cNvSpPr>
            <a:spLocks noChangeShapeType="1"/>
          </p:cNvSpPr>
          <p:nvPr/>
        </p:nvSpPr>
        <p:spPr bwMode="auto">
          <a:xfrm>
            <a:off x="3028950" y="50450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4" name="Line 315"/>
          <p:cNvSpPr>
            <a:spLocks noChangeShapeType="1"/>
          </p:cNvSpPr>
          <p:nvPr/>
        </p:nvSpPr>
        <p:spPr bwMode="auto">
          <a:xfrm>
            <a:off x="3035300" y="5045075"/>
            <a:ext cx="2063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5" name="Freeform 316"/>
          <p:cNvSpPr>
            <a:spLocks/>
          </p:cNvSpPr>
          <p:nvPr/>
        </p:nvSpPr>
        <p:spPr bwMode="auto">
          <a:xfrm>
            <a:off x="3055938" y="5057775"/>
            <a:ext cx="20637" cy="19050"/>
          </a:xfrm>
          <a:custGeom>
            <a:avLst/>
            <a:gdLst>
              <a:gd name="T0" fmla="*/ 0 w 25"/>
              <a:gd name="T1" fmla="*/ 0 h 25"/>
              <a:gd name="T2" fmla="*/ 25 w 25"/>
              <a:gd name="T3" fmla="*/ 23 h 25"/>
              <a:gd name="T4" fmla="*/ 25 w 25"/>
              <a:gd name="T5" fmla="*/ 25 h 25"/>
              <a:gd name="T6" fmla="*/ 0 60000 65536"/>
              <a:gd name="T7" fmla="*/ 0 60000 65536"/>
              <a:gd name="T8" fmla="*/ 0 60000 65536"/>
              <a:gd name="T9" fmla="*/ 0 w 25"/>
              <a:gd name="T10" fmla="*/ 0 h 25"/>
              <a:gd name="T11" fmla="*/ 25 w 2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5">
                <a:moveTo>
                  <a:pt x="0" y="0"/>
                </a:moveTo>
                <a:lnTo>
                  <a:pt x="25" y="23"/>
                </a:lnTo>
                <a:lnTo>
                  <a:pt x="25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6" name="Line 317"/>
          <p:cNvSpPr>
            <a:spLocks noChangeShapeType="1"/>
          </p:cNvSpPr>
          <p:nvPr/>
        </p:nvSpPr>
        <p:spPr bwMode="auto">
          <a:xfrm>
            <a:off x="3087688" y="5092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7" name="Freeform 318"/>
          <p:cNvSpPr>
            <a:spLocks/>
          </p:cNvSpPr>
          <p:nvPr/>
        </p:nvSpPr>
        <p:spPr bwMode="auto">
          <a:xfrm>
            <a:off x="3094038" y="5097463"/>
            <a:ext cx="28575" cy="41275"/>
          </a:xfrm>
          <a:custGeom>
            <a:avLst/>
            <a:gdLst>
              <a:gd name="T0" fmla="*/ 0 w 36"/>
              <a:gd name="T1" fmla="*/ 0 h 54"/>
              <a:gd name="T2" fmla="*/ 21 w 36"/>
              <a:gd name="T3" fmla="*/ 29 h 54"/>
              <a:gd name="T4" fmla="*/ 36 w 36"/>
              <a:gd name="T5" fmla="*/ 54 h 54"/>
              <a:gd name="T6" fmla="*/ 0 60000 65536"/>
              <a:gd name="T7" fmla="*/ 0 60000 65536"/>
              <a:gd name="T8" fmla="*/ 0 60000 65536"/>
              <a:gd name="T9" fmla="*/ 0 w 36"/>
              <a:gd name="T10" fmla="*/ 0 h 54"/>
              <a:gd name="T11" fmla="*/ 36 w 3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54">
                <a:moveTo>
                  <a:pt x="0" y="0"/>
                </a:moveTo>
                <a:lnTo>
                  <a:pt x="21" y="29"/>
                </a:lnTo>
                <a:lnTo>
                  <a:pt x="36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8" name="Line 319"/>
          <p:cNvSpPr>
            <a:spLocks noChangeShapeType="1"/>
          </p:cNvSpPr>
          <p:nvPr/>
        </p:nvSpPr>
        <p:spPr bwMode="auto">
          <a:xfrm>
            <a:off x="3132138" y="51546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39" name="Line 320"/>
          <p:cNvSpPr>
            <a:spLocks noChangeShapeType="1"/>
          </p:cNvSpPr>
          <p:nvPr/>
        </p:nvSpPr>
        <p:spPr bwMode="auto">
          <a:xfrm>
            <a:off x="3136900" y="5160963"/>
            <a:ext cx="793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0" name="Line 321"/>
          <p:cNvSpPr>
            <a:spLocks noChangeShapeType="1"/>
          </p:cNvSpPr>
          <p:nvPr/>
        </p:nvSpPr>
        <p:spPr bwMode="auto">
          <a:xfrm>
            <a:off x="3144838" y="5176838"/>
            <a:ext cx="793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1" name="Line 322"/>
          <p:cNvSpPr>
            <a:spLocks noChangeShapeType="1"/>
          </p:cNvSpPr>
          <p:nvPr/>
        </p:nvSpPr>
        <p:spPr bwMode="auto">
          <a:xfrm>
            <a:off x="3152775" y="5189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2" name="Line 323"/>
          <p:cNvSpPr>
            <a:spLocks noChangeShapeType="1"/>
          </p:cNvSpPr>
          <p:nvPr/>
        </p:nvSpPr>
        <p:spPr bwMode="auto">
          <a:xfrm>
            <a:off x="3157538" y="51943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3" name="Line 324"/>
          <p:cNvSpPr>
            <a:spLocks noChangeShapeType="1"/>
          </p:cNvSpPr>
          <p:nvPr/>
        </p:nvSpPr>
        <p:spPr bwMode="auto">
          <a:xfrm>
            <a:off x="3159125" y="51974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4" name="Line 325"/>
          <p:cNvSpPr>
            <a:spLocks noChangeShapeType="1"/>
          </p:cNvSpPr>
          <p:nvPr/>
        </p:nvSpPr>
        <p:spPr bwMode="auto">
          <a:xfrm>
            <a:off x="3160713" y="51990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5" name="Freeform 326"/>
          <p:cNvSpPr>
            <a:spLocks/>
          </p:cNvSpPr>
          <p:nvPr/>
        </p:nvSpPr>
        <p:spPr bwMode="auto">
          <a:xfrm>
            <a:off x="3144838" y="5153025"/>
            <a:ext cx="15875" cy="46038"/>
          </a:xfrm>
          <a:custGeom>
            <a:avLst/>
            <a:gdLst>
              <a:gd name="T0" fmla="*/ 0 w 19"/>
              <a:gd name="T1" fmla="*/ 0 h 59"/>
              <a:gd name="T2" fmla="*/ 19 w 19"/>
              <a:gd name="T3" fmla="*/ 59 h 59"/>
              <a:gd name="T4" fmla="*/ 12 w 19"/>
              <a:gd name="T5" fmla="*/ 51 h 59"/>
              <a:gd name="T6" fmla="*/ 0 60000 65536"/>
              <a:gd name="T7" fmla="*/ 0 60000 65536"/>
              <a:gd name="T8" fmla="*/ 0 60000 65536"/>
              <a:gd name="T9" fmla="*/ 0 w 19"/>
              <a:gd name="T10" fmla="*/ 0 h 59"/>
              <a:gd name="T11" fmla="*/ 19 w 19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9">
                <a:moveTo>
                  <a:pt x="0" y="0"/>
                </a:moveTo>
                <a:lnTo>
                  <a:pt x="19" y="59"/>
                </a:lnTo>
                <a:lnTo>
                  <a:pt x="12" y="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6" name="Line 327"/>
          <p:cNvSpPr>
            <a:spLocks noChangeShapeType="1"/>
          </p:cNvSpPr>
          <p:nvPr/>
        </p:nvSpPr>
        <p:spPr bwMode="auto">
          <a:xfrm flipH="1" flipV="1">
            <a:off x="3124200" y="5164138"/>
            <a:ext cx="158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7" name="Line 328"/>
          <p:cNvSpPr>
            <a:spLocks noChangeShapeType="1"/>
          </p:cNvSpPr>
          <p:nvPr/>
        </p:nvSpPr>
        <p:spPr bwMode="auto">
          <a:xfrm flipV="1">
            <a:off x="2943225" y="4992688"/>
            <a:ext cx="139700" cy="106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8" name="Line 329"/>
          <p:cNvSpPr>
            <a:spLocks noChangeShapeType="1"/>
          </p:cNvSpPr>
          <p:nvPr/>
        </p:nvSpPr>
        <p:spPr bwMode="auto">
          <a:xfrm>
            <a:off x="2954338" y="4992688"/>
            <a:ext cx="128587" cy="115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49" name="Line 330"/>
          <p:cNvSpPr>
            <a:spLocks noChangeShapeType="1"/>
          </p:cNvSpPr>
          <p:nvPr/>
        </p:nvSpPr>
        <p:spPr bwMode="auto">
          <a:xfrm>
            <a:off x="4778375" y="5154613"/>
            <a:ext cx="2481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0" name="Line 331"/>
          <p:cNvSpPr>
            <a:spLocks noChangeShapeType="1"/>
          </p:cNvSpPr>
          <p:nvPr/>
        </p:nvSpPr>
        <p:spPr bwMode="auto">
          <a:xfrm>
            <a:off x="4757738" y="5362575"/>
            <a:ext cx="2481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1" name="Line 332"/>
          <p:cNvSpPr>
            <a:spLocks noChangeShapeType="1"/>
          </p:cNvSpPr>
          <p:nvPr/>
        </p:nvSpPr>
        <p:spPr bwMode="auto">
          <a:xfrm>
            <a:off x="5002213" y="5146675"/>
            <a:ext cx="1587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2" name="Line 333"/>
          <p:cNvSpPr>
            <a:spLocks noChangeShapeType="1"/>
          </p:cNvSpPr>
          <p:nvPr/>
        </p:nvSpPr>
        <p:spPr bwMode="auto">
          <a:xfrm>
            <a:off x="5292725" y="5146675"/>
            <a:ext cx="1588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3" name="Line 334"/>
          <p:cNvSpPr>
            <a:spLocks noChangeShapeType="1"/>
          </p:cNvSpPr>
          <p:nvPr/>
        </p:nvSpPr>
        <p:spPr bwMode="auto">
          <a:xfrm>
            <a:off x="5575300" y="5146675"/>
            <a:ext cx="1588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4" name="Line 335"/>
          <p:cNvSpPr>
            <a:spLocks noChangeShapeType="1"/>
          </p:cNvSpPr>
          <p:nvPr/>
        </p:nvSpPr>
        <p:spPr bwMode="auto">
          <a:xfrm>
            <a:off x="5865813" y="5146675"/>
            <a:ext cx="1587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5" name="Line 336"/>
          <p:cNvSpPr>
            <a:spLocks noChangeShapeType="1"/>
          </p:cNvSpPr>
          <p:nvPr/>
        </p:nvSpPr>
        <p:spPr bwMode="auto">
          <a:xfrm>
            <a:off x="6162675" y="5157788"/>
            <a:ext cx="1588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6" name="Line 337"/>
          <p:cNvSpPr>
            <a:spLocks noChangeShapeType="1"/>
          </p:cNvSpPr>
          <p:nvPr/>
        </p:nvSpPr>
        <p:spPr bwMode="auto">
          <a:xfrm>
            <a:off x="6453188" y="5157788"/>
            <a:ext cx="1587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7" name="Line 338"/>
          <p:cNvSpPr>
            <a:spLocks noChangeShapeType="1"/>
          </p:cNvSpPr>
          <p:nvPr/>
        </p:nvSpPr>
        <p:spPr bwMode="auto">
          <a:xfrm>
            <a:off x="6735763" y="5157788"/>
            <a:ext cx="1587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8" name="Line 339"/>
          <p:cNvSpPr>
            <a:spLocks noChangeShapeType="1"/>
          </p:cNvSpPr>
          <p:nvPr/>
        </p:nvSpPr>
        <p:spPr bwMode="auto">
          <a:xfrm>
            <a:off x="7026275" y="5157788"/>
            <a:ext cx="1588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59" name="Freeform 340"/>
          <p:cNvSpPr>
            <a:spLocks noEditPoints="1"/>
          </p:cNvSpPr>
          <p:nvPr/>
        </p:nvSpPr>
        <p:spPr bwMode="auto">
          <a:xfrm>
            <a:off x="5114925" y="5232400"/>
            <a:ext cx="80963" cy="114300"/>
          </a:xfrm>
          <a:custGeom>
            <a:avLst/>
            <a:gdLst>
              <a:gd name="T0" fmla="*/ 38 w 103"/>
              <a:gd name="T1" fmla="*/ 0 h 145"/>
              <a:gd name="T2" fmla="*/ 38 w 103"/>
              <a:gd name="T3" fmla="*/ 57 h 145"/>
              <a:gd name="T4" fmla="*/ 48 w 103"/>
              <a:gd name="T5" fmla="*/ 52 h 145"/>
              <a:gd name="T6" fmla="*/ 55 w 103"/>
              <a:gd name="T7" fmla="*/ 46 h 145"/>
              <a:gd name="T8" fmla="*/ 65 w 103"/>
              <a:gd name="T9" fmla="*/ 46 h 145"/>
              <a:gd name="T10" fmla="*/ 74 w 103"/>
              <a:gd name="T11" fmla="*/ 48 h 145"/>
              <a:gd name="T12" fmla="*/ 84 w 103"/>
              <a:gd name="T13" fmla="*/ 52 h 145"/>
              <a:gd name="T14" fmla="*/ 90 w 103"/>
              <a:gd name="T15" fmla="*/ 55 h 145"/>
              <a:gd name="T16" fmla="*/ 93 w 103"/>
              <a:gd name="T17" fmla="*/ 61 h 145"/>
              <a:gd name="T18" fmla="*/ 97 w 103"/>
              <a:gd name="T19" fmla="*/ 67 h 145"/>
              <a:gd name="T20" fmla="*/ 101 w 103"/>
              <a:gd name="T21" fmla="*/ 74 h 145"/>
              <a:gd name="T22" fmla="*/ 103 w 103"/>
              <a:gd name="T23" fmla="*/ 82 h 145"/>
              <a:gd name="T24" fmla="*/ 103 w 103"/>
              <a:gd name="T25" fmla="*/ 91 h 145"/>
              <a:gd name="T26" fmla="*/ 103 w 103"/>
              <a:gd name="T27" fmla="*/ 101 h 145"/>
              <a:gd name="T28" fmla="*/ 99 w 103"/>
              <a:gd name="T29" fmla="*/ 110 h 145"/>
              <a:gd name="T30" fmla="*/ 97 w 103"/>
              <a:gd name="T31" fmla="*/ 120 h 145"/>
              <a:gd name="T32" fmla="*/ 91 w 103"/>
              <a:gd name="T33" fmla="*/ 128 h 145"/>
              <a:gd name="T34" fmla="*/ 86 w 103"/>
              <a:gd name="T35" fmla="*/ 133 h 145"/>
              <a:gd name="T36" fmla="*/ 80 w 103"/>
              <a:gd name="T37" fmla="*/ 139 h 145"/>
              <a:gd name="T38" fmla="*/ 72 w 103"/>
              <a:gd name="T39" fmla="*/ 143 h 145"/>
              <a:gd name="T40" fmla="*/ 65 w 103"/>
              <a:gd name="T41" fmla="*/ 145 h 145"/>
              <a:gd name="T42" fmla="*/ 55 w 103"/>
              <a:gd name="T43" fmla="*/ 145 h 145"/>
              <a:gd name="T44" fmla="*/ 48 w 103"/>
              <a:gd name="T45" fmla="*/ 145 h 145"/>
              <a:gd name="T46" fmla="*/ 42 w 103"/>
              <a:gd name="T47" fmla="*/ 143 h 145"/>
              <a:gd name="T48" fmla="*/ 36 w 103"/>
              <a:gd name="T49" fmla="*/ 141 h 145"/>
              <a:gd name="T50" fmla="*/ 29 w 103"/>
              <a:gd name="T51" fmla="*/ 137 h 145"/>
              <a:gd name="T52" fmla="*/ 14 w 103"/>
              <a:gd name="T53" fmla="*/ 145 h 145"/>
              <a:gd name="T54" fmla="*/ 10 w 103"/>
              <a:gd name="T55" fmla="*/ 145 h 145"/>
              <a:gd name="T56" fmla="*/ 10 w 103"/>
              <a:gd name="T57" fmla="*/ 23 h 145"/>
              <a:gd name="T58" fmla="*/ 10 w 103"/>
              <a:gd name="T59" fmla="*/ 16 h 145"/>
              <a:gd name="T60" fmla="*/ 10 w 103"/>
              <a:gd name="T61" fmla="*/ 12 h 145"/>
              <a:gd name="T62" fmla="*/ 8 w 103"/>
              <a:gd name="T63" fmla="*/ 10 h 145"/>
              <a:gd name="T64" fmla="*/ 6 w 103"/>
              <a:gd name="T65" fmla="*/ 8 h 145"/>
              <a:gd name="T66" fmla="*/ 4 w 103"/>
              <a:gd name="T67" fmla="*/ 6 h 145"/>
              <a:gd name="T68" fmla="*/ 0 w 103"/>
              <a:gd name="T69" fmla="*/ 6 h 145"/>
              <a:gd name="T70" fmla="*/ 0 w 103"/>
              <a:gd name="T71" fmla="*/ 0 h 145"/>
              <a:gd name="T72" fmla="*/ 38 w 103"/>
              <a:gd name="T73" fmla="*/ 0 h 145"/>
              <a:gd name="T74" fmla="*/ 38 w 103"/>
              <a:gd name="T75" fmla="*/ 67 h 145"/>
              <a:gd name="T76" fmla="*/ 38 w 103"/>
              <a:gd name="T77" fmla="*/ 109 h 145"/>
              <a:gd name="T78" fmla="*/ 38 w 103"/>
              <a:gd name="T79" fmla="*/ 116 h 145"/>
              <a:gd name="T80" fmla="*/ 38 w 103"/>
              <a:gd name="T81" fmla="*/ 122 h 145"/>
              <a:gd name="T82" fmla="*/ 38 w 103"/>
              <a:gd name="T83" fmla="*/ 126 h 145"/>
              <a:gd name="T84" fmla="*/ 40 w 103"/>
              <a:gd name="T85" fmla="*/ 131 h 145"/>
              <a:gd name="T86" fmla="*/ 44 w 103"/>
              <a:gd name="T87" fmla="*/ 135 h 145"/>
              <a:gd name="T88" fmla="*/ 50 w 103"/>
              <a:gd name="T89" fmla="*/ 137 h 145"/>
              <a:gd name="T90" fmla="*/ 55 w 103"/>
              <a:gd name="T91" fmla="*/ 139 h 145"/>
              <a:gd name="T92" fmla="*/ 61 w 103"/>
              <a:gd name="T93" fmla="*/ 137 h 145"/>
              <a:gd name="T94" fmla="*/ 65 w 103"/>
              <a:gd name="T95" fmla="*/ 135 h 145"/>
              <a:gd name="T96" fmla="*/ 69 w 103"/>
              <a:gd name="T97" fmla="*/ 131 h 145"/>
              <a:gd name="T98" fmla="*/ 71 w 103"/>
              <a:gd name="T99" fmla="*/ 124 h 145"/>
              <a:gd name="T100" fmla="*/ 72 w 103"/>
              <a:gd name="T101" fmla="*/ 112 h 145"/>
              <a:gd name="T102" fmla="*/ 74 w 103"/>
              <a:gd name="T103" fmla="*/ 91 h 145"/>
              <a:gd name="T104" fmla="*/ 74 w 103"/>
              <a:gd name="T105" fmla="*/ 82 h 145"/>
              <a:gd name="T106" fmla="*/ 72 w 103"/>
              <a:gd name="T107" fmla="*/ 74 h 145"/>
              <a:gd name="T108" fmla="*/ 71 w 103"/>
              <a:gd name="T109" fmla="*/ 67 h 145"/>
              <a:gd name="T110" fmla="*/ 69 w 103"/>
              <a:gd name="T111" fmla="*/ 63 h 145"/>
              <a:gd name="T112" fmla="*/ 65 w 103"/>
              <a:gd name="T113" fmla="*/ 59 h 145"/>
              <a:gd name="T114" fmla="*/ 61 w 103"/>
              <a:gd name="T115" fmla="*/ 57 h 145"/>
              <a:gd name="T116" fmla="*/ 57 w 103"/>
              <a:gd name="T117" fmla="*/ 57 h 145"/>
              <a:gd name="T118" fmla="*/ 50 w 103"/>
              <a:gd name="T119" fmla="*/ 57 h 145"/>
              <a:gd name="T120" fmla="*/ 44 w 103"/>
              <a:gd name="T121" fmla="*/ 61 h 145"/>
              <a:gd name="T122" fmla="*/ 38 w 103"/>
              <a:gd name="T123" fmla="*/ 67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"/>
              <a:gd name="T187" fmla="*/ 0 h 145"/>
              <a:gd name="T188" fmla="*/ 103 w 103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" h="145">
                <a:moveTo>
                  <a:pt x="38" y="0"/>
                </a:moveTo>
                <a:lnTo>
                  <a:pt x="38" y="57"/>
                </a:lnTo>
                <a:lnTo>
                  <a:pt x="48" y="52"/>
                </a:lnTo>
                <a:lnTo>
                  <a:pt x="55" y="46"/>
                </a:lnTo>
                <a:lnTo>
                  <a:pt x="65" y="46"/>
                </a:lnTo>
                <a:lnTo>
                  <a:pt x="74" y="48"/>
                </a:lnTo>
                <a:lnTo>
                  <a:pt x="84" y="52"/>
                </a:lnTo>
                <a:lnTo>
                  <a:pt x="90" y="55"/>
                </a:lnTo>
                <a:lnTo>
                  <a:pt x="93" y="61"/>
                </a:lnTo>
                <a:lnTo>
                  <a:pt x="97" y="67"/>
                </a:lnTo>
                <a:lnTo>
                  <a:pt x="101" y="74"/>
                </a:lnTo>
                <a:lnTo>
                  <a:pt x="103" y="82"/>
                </a:lnTo>
                <a:lnTo>
                  <a:pt x="103" y="91"/>
                </a:lnTo>
                <a:lnTo>
                  <a:pt x="103" y="101"/>
                </a:lnTo>
                <a:lnTo>
                  <a:pt x="99" y="110"/>
                </a:lnTo>
                <a:lnTo>
                  <a:pt x="97" y="120"/>
                </a:lnTo>
                <a:lnTo>
                  <a:pt x="91" y="128"/>
                </a:lnTo>
                <a:lnTo>
                  <a:pt x="86" y="133"/>
                </a:lnTo>
                <a:lnTo>
                  <a:pt x="80" y="139"/>
                </a:lnTo>
                <a:lnTo>
                  <a:pt x="72" y="143"/>
                </a:lnTo>
                <a:lnTo>
                  <a:pt x="65" y="145"/>
                </a:lnTo>
                <a:lnTo>
                  <a:pt x="55" y="145"/>
                </a:lnTo>
                <a:lnTo>
                  <a:pt x="48" y="145"/>
                </a:lnTo>
                <a:lnTo>
                  <a:pt x="42" y="143"/>
                </a:lnTo>
                <a:lnTo>
                  <a:pt x="36" y="141"/>
                </a:lnTo>
                <a:lnTo>
                  <a:pt x="29" y="137"/>
                </a:lnTo>
                <a:lnTo>
                  <a:pt x="14" y="145"/>
                </a:lnTo>
                <a:lnTo>
                  <a:pt x="10" y="145"/>
                </a:lnTo>
                <a:lnTo>
                  <a:pt x="10" y="23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8"/>
                </a:lnTo>
                <a:lnTo>
                  <a:pt x="4" y="6"/>
                </a:lnTo>
                <a:lnTo>
                  <a:pt x="0" y="6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7"/>
                </a:moveTo>
                <a:lnTo>
                  <a:pt x="38" y="109"/>
                </a:lnTo>
                <a:lnTo>
                  <a:pt x="38" y="116"/>
                </a:lnTo>
                <a:lnTo>
                  <a:pt x="38" y="122"/>
                </a:lnTo>
                <a:lnTo>
                  <a:pt x="38" y="126"/>
                </a:lnTo>
                <a:lnTo>
                  <a:pt x="40" y="131"/>
                </a:lnTo>
                <a:lnTo>
                  <a:pt x="44" y="135"/>
                </a:lnTo>
                <a:lnTo>
                  <a:pt x="50" y="137"/>
                </a:lnTo>
                <a:lnTo>
                  <a:pt x="55" y="139"/>
                </a:lnTo>
                <a:lnTo>
                  <a:pt x="61" y="137"/>
                </a:lnTo>
                <a:lnTo>
                  <a:pt x="65" y="135"/>
                </a:lnTo>
                <a:lnTo>
                  <a:pt x="69" y="131"/>
                </a:lnTo>
                <a:lnTo>
                  <a:pt x="71" y="124"/>
                </a:lnTo>
                <a:lnTo>
                  <a:pt x="72" y="112"/>
                </a:lnTo>
                <a:lnTo>
                  <a:pt x="74" y="91"/>
                </a:lnTo>
                <a:lnTo>
                  <a:pt x="74" y="82"/>
                </a:lnTo>
                <a:lnTo>
                  <a:pt x="72" y="74"/>
                </a:lnTo>
                <a:lnTo>
                  <a:pt x="71" y="67"/>
                </a:lnTo>
                <a:lnTo>
                  <a:pt x="69" y="63"/>
                </a:lnTo>
                <a:lnTo>
                  <a:pt x="65" y="59"/>
                </a:lnTo>
                <a:lnTo>
                  <a:pt x="61" y="57"/>
                </a:lnTo>
                <a:lnTo>
                  <a:pt x="57" y="57"/>
                </a:lnTo>
                <a:lnTo>
                  <a:pt x="50" y="57"/>
                </a:lnTo>
                <a:lnTo>
                  <a:pt x="44" y="61"/>
                </a:lnTo>
                <a:lnTo>
                  <a:pt x="38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0" name="Freeform 341"/>
          <p:cNvSpPr>
            <a:spLocks/>
          </p:cNvSpPr>
          <p:nvPr/>
        </p:nvSpPr>
        <p:spPr bwMode="auto">
          <a:xfrm>
            <a:off x="4740275" y="5153025"/>
            <a:ext cx="65088" cy="206375"/>
          </a:xfrm>
          <a:custGeom>
            <a:avLst/>
            <a:gdLst>
              <a:gd name="T0" fmla="*/ 56 w 82"/>
              <a:gd name="T1" fmla="*/ 0 h 260"/>
              <a:gd name="T2" fmla="*/ 56 w 82"/>
              <a:gd name="T3" fmla="*/ 0 h 260"/>
              <a:gd name="T4" fmla="*/ 56 w 82"/>
              <a:gd name="T5" fmla="*/ 0 h 260"/>
              <a:gd name="T6" fmla="*/ 54 w 82"/>
              <a:gd name="T7" fmla="*/ 2 h 260"/>
              <a:gd name="T8" fmla="*/ 54 w 82"/>
              <a:gd name="T9" fmla="*/ 4 h 260"/>
              <a:gd name="T10" fmla="*/ 52 w 82"/>
              <a:gd name="T11" fmla="*/ 9 h 260"/>
              <a:gd name="T12" fmla="*/ 46 w 82"/>
              <a:gd name="T13" fmla="*/ 23 h 260"/>
              <a:gd name="T14" fmla="*/ 44 w 82"/>
              <a:gd name="T15" fmla="*/ 38 h 260"/>
              <a:gd name="T16" fmla="*/ 48 w 82"/>
              <a:gd name="T17" fmla="*/ 55 h 260"/>
              <a:gd name="T18" fmla="*/ 56 w 82"/>
              <a:gd name="T19" fmla="*/ 64 h 260"/>
              <a:gd name="T20" fmla="*/ 67 w 82"/>
              <a:gd name="T21" fmla="*/ 74 h 260"/>
              <a:gd name="T22" fmla="*/ 76 w 82"/>
              <a:gd name="T23" fmla="*/ 81 h 260"/>
              <a:gd name="T24" fmla="*/ 82 w 82"/>
              <a:gd name="T25" fmla="*/ 87 h 260"/>
              <a:gd name="T26" fmla="*/ 80 w 82"/>
              <a:gd name="T27" fmla="*/ 93 h 260"/>
              <a:gd name="T28" fmla="*/ 73 w 82"/>
              <a:gd name="T29" fmla="*/ 98 h 260"/>
              <a:gd name="T30" fmla="*/ 61 w 82"/>
              <a:gd name="T31" fmla="*/ 104 h 260"/>
              <a:gd name="T32" fmla="*/ 46 w 82"/>
              <a:gd name="T33" fmla="*/ 108 h 260"/>
              <a:gd name="T34" fmla="*/ 31 w 82"/>
              <a:gd name="T35" fmla="*/ 114 h 260"/>
              <a:gd name="T36" fmla="*/ 16 w 82"/>
              <a:gd name="T37" fmla="*/ 119 h 260"/>
              <a:gd name="T38" fmla="*/ 4 w 82"/>
              <a:gd name="T39" fmla="*/ 125 h 260"/>
              <a:gd name="T40" fmla="*/ 0 w 82"/>
              <a:gd name="T41" fmla="*/ 131 h 260"/>
              <a:gd name="T42" fmla="*/ 2 w 82"/>
              <a:gd name="T43" fmla="*/ 135 h 260"/>
              <a:gd name="T44" fmla="*/ 12 w 82"/>
              <a:gd name="T45" fmla="*/ 138 h 260"/>
              <a:gd name="T46" fmla="*/ 25 w 82"/>
              <a:gd name="T47" fmla="*/ 140 h 260"/>
              <a:gd name="T48" fmla="*/ 37 w 82"/>
              <a:gd name="T49" fmla="*/ 140 h 260"/>
              <a:gd name="T50" fmla="*/ 52 w 82"/>
              <a:gd name="T51" fmla="*/ 142 h 260"/>
              <a:gd name="T52" fmla="*/ 61 w 82"/>
              <a:gd name="T53" fmla="*/ 142 h 260"/>
              <a:gd name="T54" fmla="*/ 69 w 82"/>
              <a:gd name="T55" fmla="*/ 144 h 260"/>
              <a:gd name="T56" fmla="*/ 71 w 82"/>
              <a:gd name="T57" fmla="*/ 148 h 260"/>
              <a:gd name="T58" fmla="*/ 73 w 82"/>
              <a:gd name="T59" fmla="*/ 152 h 260"/>
              <a:gd name="T60" fmla="*/ 73 w 82"/>
              <a:gd name="T61" fmla="*/ 157 h 260"/>
              <a:gd name="T62" fmla="*/ 71 w 82"/>
              <a:gd name="T63" fmla="*/ 163 h 260"/>
              <a:gd name="T64" fmla="*/ 67 w 82"/>
              <a:gd name="T65" fmla="*/ 171 h 260"/>
              <a:gd name="T66" fmla="*/ 56 w 82"/>
              <a:gd name="T67" fmla="*/ 190 h 260"/>
              <a:gd name="T68" fmla="*/ 42 w 82"/>
              <a:gd name="T69" fmla="*/ 207 h 260"/>
              <a:gd name="T70" fmla="*/ 40 w 82"/>
              <a:gd name="T71" fmla="*/ 210 h 260"/>
              <a:gd name="T72" fmla="*/ 38 w 82"/>
              <a:gd name="T73" fmla="*/ 216 h 260"/>
              <a:gd name="T74" fmla="*/ 38 w 82"/>
              <a:gd name="T75" fmla="*/ 218 h 260"/>
              <a:gd name="T76" fmla="*/ 40 w 82"/>
              <a:gd name="T77" fmla="*/ 220 h 260"/>
              <a:gd name="T78" fmla="*/ 42 w 82"/>
              <a:gd name="T79" fmla="*/ 222 h 260"/>
              <a:gd name="T80" fmla="*/ 48 w 82"/>
              <a:gd name="T81" fmla="*/ 222 h 260"/>
              <a:gd name="T82" fmla="*/ 52 w 82"/>
              <a:gd name="T83" fmla="*/ 222 h 260"/>
              <a:gd name="T84" fmla="*/ 56 w 82"/>
              <a:gd name="T85" fmla="*/ 222 h 260"/>
              <a:gd name="T86" fmla="*/ 61 w 82"/>
              <a:gd name="T87" fmla="*/ 222 h 260"/>
              <a:gd name="T88" fmla="*/ 67 w 82"/>
              <a:gd name="T89" fmla="*/ 220 h 260"/>
              <a:gd name="T90" fmla="*/ 71 w 82"/>
              <a:gd name="T91" fmla="*/ 220 h 260"/>
              <a:gd name="T92" fmla="*/ 75 w 82"/>
              <a:gd name="T93" fmla="*/ 220 h 260"/>
              <a:gd name="T94" fmla="*/ 76 w 82"/>
              <a:gd name="T95" fmla="*/ 220 h 260"/>
              <a:gd name="T96" fmla="*/ 78 w 82"/>
              <a:gd name="T97" fmla="*/ 222 h 260"/>
              <a:gd name="T98" fmla="*/ 76 w 82"/>
              <a:gd name="T99" fmla="*/ 224 h 260"/>
              <a:gd name="T100" fmla="*/ 75 w 82"/>
              <a:gd name="T101" fmla="*/ 228 h 260"/>
              <a:gd name="T102" fmla="*/ 71 w 82"/>
              <a:gd name="T103" fmla="*/ 231 h 260"/>
              <a:gd name="T104" fmla="*/ 67 w 82"/>
              <a:gd name="T105" fmla="*/ 235 h 260"/>
              <a:gd name="T106" fmla="*/ 61 w 82"/>
              <a:gd name="T107" fmla="*/ 239 h 260"/>
              <a:gd name="T108" fmla="*/ 56 w 82"/>
              <a:gd name="T109" fmla="*/ 245 h 260"/>
              <a:gd name="T110" fmla="*/ 52 w 82"/>
              <a:gd name="T111" fmla="*/ 248 h 260"/>
              <a:gd name="T112" fmla="*/ 48 w 82"/>
              <a:gd name="T113" fmla="*/ 250 h 260"/>
              <a:gd name="T114" fmla="*/ 42 w 82"/>
              <a:gd name="T115" fmla="*/ 254 h 260"/>
              <a:gd name="T116" fmla="*/ 40 w 82"/>
              <a:gd name="T117" fmla="*/ 256 h 260"/>
              <a:gd name="T118" fmla="*/ 38 w 82"/>
              <a:gd name="T119" fmla="*/ 258 h 260"/>
              <a:gd name="T120" fmla="*/ 37 w 82"/>
              <a:gd name="T121" fmla="*/ 258 h 260"/>
              <a:gd name="T122" fmla="*/ 37 w 82"/>
              <a:gd name="T123" fmla="*/ 260 h 260"/>
              <a:gd name="T124" fmla="*/ 37 w 82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"/>
              <a:gd name="T190" fmla="*/ 0 h 260"/>
              <a:gd name="T191" fmla="*/ 82 w 82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" h="260">
                <a:moveTo>
                  <a:pt x="56" y="0"/>
                </a:moveTo>
                <a:lnTo>
                  <a:pt x="56" y="0"/>
                </a:lnTo>
                <a:lnTo>
                  <a:pt x="54" y="2"/>
                </a:lnTo>
                <a:lnTo>
                  <a:pt x="54" y="4"/>
                </a:lnTo>
                <a:lnTo>
                  <a:pt x="52" y="9"/>
                </a:lnTo>
                <a:lnTo>
                  <a:pt x="46" y="23"/>
                </a:lnTo>
                <a:lnTo>
                  <a:pt x="44" y="38"/>
                </a:lnTo>
                <a:lnTo>
                  <a:pt x="48" y="55"/>
                </a:lnTo>
                <a:lnTo>
                  <a:pt x="56" y="64"/>
                </a:lnTo>
                <a:lnTo>
                  <a:pt x="67" y="74"/>
                </a:lnTo>
                <a:lnTo>
                  <a:pt x="76" y="81"/>
                </a:lnTo>
                <a:lnTo>
                  <a:pt x="82" y="87"/>
                </a:lnTo>
                <a:lnTo>
                  <a:pt x="80" y="93"/>
                </a:lnTo>
                <a:lnTo>
                  <a:pt x="73" y="98"/>
                </a:lnTo>
                <a:lnTo>
                  <a:pt x="61" y="104"/>
                </a:lnTo>
                <a:lnTo>
                  <a:pt x="46" y="108"/>
                </a:lnTo>
                <a:lnTo>
                  <a:pt x="31" y="114"/>
                </a:lnTo>
                <a:lnTo>
                  <a:pt x="16" y="119"/>
                </a:lnTo>
                <a:lnTo>
                  <a:pt x="4" y="125"/>
                </a:lnTo>
                <a:lnTo>
                  <a:pt x="0" y="131"/>
                </a:lnTo>
                <a:lnTo>
                  <a:pt x="2" y="135"/>
                </a:lnTo>
                <a:lnTo>
                  <a:pt x="12" y="138"/>
                </a:lnTo>
                <a:lnTo>
                  <a:pt x="25" y="140"/>
                </a:lnTo>
                <a:lnTo>
                  <a:pt x="37" y="140"/>
                </a:lnTo>
                <a:lnTo>
                  <a:pt x="52" y="142"/>
                </a:lnTo>
                <a:lnTo>
                  <a:pt x="61" y="142"/>
                </a:lnTo>
                <a:lnTo>
                  <a:pt x="69" y="144"/>
                </a:lnTo>
                <a:lnTo>
                  <a:pt x="71" y="148"/>
                </a:lnTo>
                <a:lnTo>
                  <a:pt x="73" y="152"/>
                </a:lnTo>
                <a:lnTo>
                  <a:pt x="73" y="157"/>
                </a:lnTo>
                <a:lnTo>
                  <a:pt x="71" y="163"/>
                </a:lnTo>
                <a:lnTo>
                  <a:pt x="67" y="171"/>
                </a:lnTo>
                <a:lnTo>
                  <a:pt x="56" y="190"/>
                </a:lnTo>
                <a:lnTo>
                  <a:pt x="42" y="207"/>
                </a:lnTo>
                <a:lnTo>
                  <a:pt x="40" y="210"/>
                </a:lnTo>
                <a:lnTo>
                  <a:pt x="38" y="216"/>
                </a:lnTo>
                <a:lnTo>
                  <a:pt x="38" y="218"/>
                </a:lnTo>
                <a:lnTo>
                  <a:pt x="40" y="220"/>
                </a:lnTo>
                <a:lnTo>
                  <a:pt x="42" y="222"/>
                </a:lnTo>
                <a:lnTo>
                  <a:pt x="48" y="222"/>
                </a:lnTo>
                <a:lnTo>
                  <a:pt x="52" y="222"/>
                </a:lnTo>
                <a:lnTo>
                  <a:pt x="56" y="222"/>
                </a:lnTo>
                <a:lnTo>
                  <a:pt x="61" y="222"/>
                </a:lnTo>
                <a:lnTo>
                  <a:pt x="67" y="220"/>
                </a:lnTo>
                <a:lnTo>
                  <a:pt x="71" y="220"/>
                </a:lnTo>
                <a:lnTo>
                  <a:pt x="75" y="220"/>
                </a:lnTo>
                <a:lnTo>
                  <a:pt x="76" y="220"/>
                </a:lnTo>
                <a:lnTo>
                  <a:pt x="78" y="222"/>
                </a:lnTo>
                <a:lnTo>
                  <a:pt x="76" y="224"/>
                </a:lnTo>
                <a:lnTo>
                  <a:pt x="75" y="228"/>
                </a:lnTo>
                <a:lnTo>
                  <a:pt x="71" y="231"/>
                </a:lnTo>
                <a:lnTo>
                  <a:pt x="67" y="235"/>
                </a:lnTo>
                <a:lnTo>
                  <a:pt x="61" y="239"/>
                </a:lnTo>
                <a:lnTo>
                  <a:pt x="56" y="245"/>
                </a:lnTo>
                <a:lnTo>
                  <a:pt x="52" y="248"/>
                </a:lnTo>
                <a:lnTo>
                  <a:pt x="48" y="250"/>
                </a:lnTo>
                <a:lnTo>
                  <a:pt x="42" y="254"/>
                </a:lnTo>
                <a:lnTo>
                  <a:pt x="40" y="256"/>
                </a:lnTo>
                <a:lnTo>
                  <a:pt x="38" y="258"/>
                </a:lnTo>
                <a:lnTo>
                  <a:pt x="37" y="258"/>
                </a:lnTo>
                <a:lnTo>
                  <a:pt x="37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1" name="Freeform 342"/>
          <p:cNvSpPr>
            <a:spLocks/>
          </p:cNvSpPr>
          <p:nvPr/>
        </p:nvSpPr>
        <p:spPr bwMode="auto">
          <a:xfrm>
            <a:off x="7218363" y="5153025"/>
            <a:ext cx="61912" cy="211138"/>
          </a:xfrm>
          <a:custGeom>
            <a:avLst/>
            <a:gdLst>
              <a:gd name="T0" fmla="*/ 55 w 78"/>
              <a:gd name="T1" fmla="*/ 0 h 265"/>
              <a:gd name="T2" fmla="*/ 55 w 78"/>
              <a:gd name="T3" fmla="*/ 0 h 265"/>
              <a:gd name="T4" fmla="*/ 55 w 78"/>
              <a:gd name="T5" fmla="*/ 0 h 265"/>
              <a:gd name="T6" fmla="*/ 55 w 78"/>
              <a:gd name="T7" fmla="*/ 2 h 265"/>
              <a:gd name="T8" fmla="*/ 53 w 78"/>
              <a:gd name="T9" fmla="*/ 4 h 265"/>
              <a:gd name="T10" fmla="*/ 52 w 78"/>
              <a:gd name="T11" fmla="*/ 7 h 265"/>
              <a:gd name="T12" fmla="*/ 46 w 78"/>
              <a:gd name="T13" fmla="*/ 19 h 265"/>
              <a:gd name="T14" fmla="*/ 40 w 78"/>
              <a:gd name="T15" fmla="*/ 34 h 265"/>
              <a:gd name="T16" fmla="*/ 42 w 78"/>
              <a:gd name="T17" fmla="*/ 49 h 265"/>
              <a:gd name="T18" fmla="*/ 53 w 78"/>
              <a:gd name="T19" fmla="*/ 60 h 265"/>
              <a:gd name="T20" fmla="*/ 69 w 78"/>
              <a:gd name="T21" fmla="*/ 70 h 265"/>
              <a:gd name="T22" fmla="*/ 78 w 78"/>
              <a:gd name="T23" fmla="*/ 78 h 265"/>
              <a:gd name="T24" fmla="*/ 76 w 78"/>
              <a:gd name="T25" fmla="*/ 85 h 265"/>
              <a:gd name="T26" fmla="*/ 65 w 78"/>
              <a:gd name="T27" fmla="*/ 95 h 265"/>
              <a:gd name="T28" fmla="*/ 46 w 78"/>
              <a:gd name="T29" fmla="*/ 102 h 265"/>
              <a:gd name="T30" fmla="*/ 31 w 78"/>
              <a:gd name="T31" fmla="*/ 108 h 265"/>
              <a:gd name="T32" fmla="*/ 15 w 78"/>
              <a:gd name="T33" fmla="*/ 114 h 265"/>
              <a:gd name="T34" fmla="*/ 4 w 78"/>
              <a:gd name="T35" fmla="*/ 119 h 265"/>
              <a:gd name="T36" fmla="*/ 0 w 78"/>
              <a:gd name="T37" fmla="*/ 123 h 265"/>
              <a:gd name="T38" fmla="*/ 2 w 78"/>
              <a:gd name="T39" fmla="*/ 129 h 265"/>
              <a:gd name="T40" fmla="*/ 10 w 78"/>
              <a:gd name="T41" fmla="*/ 131 h 265"/>
              <a:gd name="T42" fmla="*/ 21 w 78"/>
              <a:gd name="T43" fmla="*/ 135 h 265"/>
              <a:gd name="T44" fmla="*/ 34 w 78"/>
              <a:gd name="T45" fmla="*/ 135 h 265"/>
              <a:gd name="T46" fmla="*/ 48 w 78"/>
              <a:gd name="T47" fmla="*/ 135 h 265"/>
              <a:gd name="T48" fmla="*/ 59 w 78"/>
              <a:gd name="T49" fmla="*/ 135 h 265"/>
              <a:gd name="T50" fmla="*/ 69 w 78"/>
              <a:gd name="T51" fmla="*/ 136 h 265"/>
              <a:gd name="T52" fmla="*/ 71 w 78"/>
              <a:gd name="T53" fmla="*/ 140 h 265"/>
              <a:gd name="T54" fmla="*/ 72 w 78"/>
              <a:gd name="T55" fmla="*/ 142 h 265"/>
              <a:gd name="T56" fmla="*/ 72 w 78"/>
              <a:gd name="T57" fmla="*/ 148 h 265"/>
              <a:gd name="T58" fmla="*/ 71 w 78"/>
              <a:gd name="T59" fmla="*/ 153 h 265"/>
              <a:gd name="T60" fmla="*/ 67 w 78"/>
              <a:gd name="T61" fmla="*/ 161 h 265"/>
              <a:gd name="T62" fmla="*/ 57 w 78"/>
              <a:gd name="T63" fmla="*/ 172 h 265"/>
              <a:gd name="T64" fmla="*/ 48 w 78"/>
              <a:gd name="T65" fmla="*/ 188 h 265"/>
              <a:gd name="T66" fmla="*/ 38 w 78"/>
              <a:gd name="T67" fmla="*/ 199 h 265"/>
              <a:gd name="T68" fmla="*/ 36 w 78"/>
              <a:gd name="T69" fmla="*/ 205 h 265"/>
              <a:gd name="T70" fmla="*/ 34 w 78"/>
              <a:gd name="T71" fmla="*/ 209 h 265"/>
              <a:gd name="T72" fmla="*/ 34 w 78"/>
              <a:gd name="T73" fmla="*/ 212 h 265"/>
              <a:gd name="T74" fmla="*/ 34 w 78"/>
              <a:gd name="T75" fmla="*/ 214 h 265"/>
              <a:gd name="T76" fmla="*/ 38 w 78"/>
              <a:gd name="T77" fmla="*/ 216 h 265"/>
              <a:gd name="T78" fmla="*/ 42 w 78"/>
              <a:gd name="T79" fmla="*/ 216 h 265"/>
              <a:gd name="T80" fmla="*/ 46 w 78"/>
              <a:gd name="T81" fmla="*/ 216 h 265"/>
              <a:gd name="T82" fmla="*/ 52 w 78"/>
              <a:gd name="T83" fmla="*/ 216 h 265"/>
              <a:gd name="T84" fmla="*/ 55 w 78"/>
              <a:gd name="T85" fmla="*/ 214 h 265"/>
              <a:gd name="T86" fmla="*/ 61 w 78"/>
              <a:gd name="T87" fmla="*/ 214 h 265"/>
              <a:gd name="T88" fmla="*/ 65 w 78"/>
              <a:gd name="T89" fmla="*/ 214 h 265"/>
              <a:gd name="T90" fmla="*/ 69 w 78"/>
              <a:gd name="T91" fmla="*/ 214 h 265"/>
              <a:gd name="T92" fmla="*/ 71 w 78"/>
              <a:gd name="T93" fmla="*/ 216 h 265"/>
              <a:gd name="T94" fmla="*/ 71 w 78"/>
              <a:gd name="T95" fmla="*/ 218 h 265"/>
              <a:gd name="T96" fmla="*/ 65 w 78"/>
              <a:gd name="T97" fmla="*/ 226 h 265"/>
              <a:gd name="T98" fmla="*/ 55 w 78"/>
              <a:gd name="T99" fmla="*/ 235 h 265"/>
              <a:gd name="T100" fmla="*/ 42 w 78"/>
              <a:gd name="T101" fmla="*/ 247 h 265"/>
              <a:gd name="T102" fmla="*/ 33 w 78"/>
              <a:gd name="T103" fmla="*/ 254 h 265"/>
              <a:gd name="T104" fmla="*/ 27 w 78"/>
              <a:gd name="T105" fmla="*/ 260 h 265"/>
              <a:gd name="T106" fmla="*/ 23 w 78"/>
              <a:gd name="T107" fmla="*/ 262 h 265"/>
              <a:gd name="T108" fmla="*/ 21 w 78"/>
              <a:gd name="T109" fmla="*/ 264 h 265"/>
              <a:gd name="T110" fmla="*/ 19 w 78"/>
              <a:gd name="T111" fmla="*/ 265 h 265"/>
              <a:gd name="T112" fmla="*/ 19 w 78"/>
              <a:gd name="T113" fmla="*/ 265 h 265"/>
              <a:gd name="T114" fmla="*/ 19 w 78"/>
              <a:gd name="T115" fmla="*/ 265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5"/>
              <a:gd name="T176" fmla="*/ 78 w 78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5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4"/>
                </a:lnTo>
                <a:lnTo>
                  <a:pt x="52" y="7"/>
                </a:lnTo>
                <a:lnTo>
                  <a:pt x="46" y="19"/>
                </a:lnTo>
                <a:lnTo>
                  <a:pt x="40" y="34"/>
                </a:lnTo>
                <a:lnTo>
                  <a:pt x="42" y="49"/>
                </a:lnTo>
                <a:lnTo>
                  <a:pt x="53" y="60"/>
                </a:lnTo>
                <a:lnTo>
                  <a:pt x="69" y="70"/>
                </a:lnTo>
                <a:lnTo>
                  <a:pt x="78" y="78"/>
                </a:lnTo>
                <a:lnTo>
                  <a:pt x="76" y="85"/>
                </a:lnTo>
                <a:lnTo>
                  <a:pt x="65" y="95"/>
                </a:lnTo>
                <a:lnTo>
                  <a:pt x="46" y="102"/>
                </a:lnTo>
                <a:lnTo>
                  <a:pt x="31" y="108"/>
                </a:lnTo>
                <a:lnTo>
                  <a:pt x="15" y="114"/>
                </a:lnTo>
                <a:lnTo>
                  <a:pt x="4" y="119"/>
                </a:lnTo>
                <a:lnTo>
                  <a:pt x="0" y="123"/>
                </a:lnTo>
                <a:lnTo>
                  <a:pt x="2" y="129"/>
                </a:lnTo>
                <a:lnTo>
                  <a:pt x="10" y="131"/>
                </a:lnTo>
                <a:lnTo>
                  <a:pt x="21" y="135"/>
                </a:lnTo>
                <a:lnTo>
                  <a:pt x="34" y="135"/>
                </a:lnTo>
                <a:lnTo>
                  <a:pt x="48" y="135"/>
                </a:lnTo>
                <a:lnTo>
                  <a:pt x="59" y="135"/>
                </a:lnTo>
                <a:lnTo>
                  <a:pt x="69" y="136"/>
                </a:lnTo>
                <a:lnTo>
                  <a:pt x="71" y="140"/>
                </a:lnTo>
                <a:lnTo>
                  <a:pt x="72" y="142"/>
                </a:lnTo>
                <a:lnTo>
                  <a:pt x="72" y="148"/>
                </a:lnTo>
                <a:lnTo>
                  <a:pt x="71" y="153"/>
                </a:lnTo>
                <a:lnTo>
                  <a:pt x="67" y="161"/>
                </a:lnTo>
                <a:lnTo>
                  <a:pt x="57" y="172"/>
                </a:lnTo>
                <a:lnTo>
                  <a:pt x="48" y="188"/>
                </a:lnTo>
                <a:lnTo>
                  <a:pt x="38" y="199"/>
                </a:lnTo>
                <a:lnTo>
                  <a:pt x="36" y="205"/>
                </a:lnTo>
                <a:lnTo>
                  <a:pt x="34" y="209"/>
                </a:lnTo>
                <a:lnTo>
                  <a:pt x="34" y="212"/>
                </a:lnTo>
                <a:lnTo>
                  <a:pt x="34" y="214"/>
                </a:lnTo>
                <a:lnTo>
                  <a:pt x="38" y="216"/>
                </a:lnTo>
                <a:lnTo>
                  <a:pt x="42" y="216"/>
                </a:lnTo>
                <a:lnTo>
                  <a:pt x="46" y="216"/>
                </a:lnTo>
                <a:lnTo>
                  <a:pt x="52" y="216"/>
                </a:lnTo>
                <a:lnTo>
                  <a:pt x="55" y="214"/>
                </a:lnTo>
                <a:lnTo>
                  <a:pt x="61" y="214"/>
                </a:lnTo>
                <a:lnTo>
                  <a:pt x="65" y="214"/>
                </a:lnTo>
                <a:lnTo>
                  <a:pt x="69" y="214"/>
                </a:lnTo>
                <a:lnTo>
                  <a:pt x="71" y="216"/>
                </a:lnTo>
                <a:lnTo>
                  <a:pt x="71" y="218"/>
                </a:lnTo>
                <a:lnTo>
                  <a:pt x="65" y="226"/>
                </a:lnTo>
                <a:lnTo>
                  <a:pt x="55" y="235"/>
                </a:lnTo>
                <a:lnTo>
                  <a:pt x="42" y="247"/>
                </a:lnTo>
                <a:lnTo>
                  <a:pt x="33" y="254"/>
                </a:lnTo>
                <a:lnTo>
                  <a:pt x="27" y="260"/>
                </a:lnTo>
                <a:lnTo>
                  <a:pt x="23" y="262"/>
                </a:lnTo>
                <a:lnTo>
                  <a:pt x="21" y="264"/>
                </a:lnTo>
                <a:lnTo>
                  <a:pt x="19" y="2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2" name="Freeform 343"/>
          <p:cNvSpPr>
            <a:spLocks noEditPoints="1"/>
          </p:cNvSpPr>
          <p:nvPr/>
        </p:nvSpPr>
        <p:spPr bwMode="auto">
          <a:xfrm>
            <a:off x="5392738" y="5268913"/>
            <a:ext cx="74612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2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3 h 99"/>
              <a:gd name="T18" fmla="*/ 47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4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3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5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2" y="74"/>
                </a:lnTo>
                <a:lnTo>
                  <a:pt x="3" y="66"/>
                </a:lnTo>
                <a:lnTo>
                  <a:pt x="9" y="61"/>
                </a:lnTo>
                <a:lnTo>
                  <a:pt x="26" y="49"/>
                </a:lnTo>
                <a:lnTo>
                  <a:pt x="53" y="36"/>
                </a:lnTo>
                <a:lnTo>
                  <a:pt x="53" y="26"/>
                </a:lnTo>
                <a:lnTo>
                  <a:pt x="53" y="21"/>
                </a:lnTo>
                <a:lnTo>
                  <a:pt x="53" y="15"/>
                </a:lnTo>
                <a:lnTo>
                  <a:pt x="51" y="13"/>
                </a:lnTo>
                <a:lnTo>
                  <a:pt x="49" y="11"/>
                </a:lnTo>
                <a:lnTo>
                  <a:pt x="47" y="7"/>
                </a:lnTo>
                <a:lnTo>
                  <a:pt x="43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4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3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3" y="9"/>
                </a:lnTo>
                <a:lnTo>
                  <a:pt x="19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7" y="0"/>
                </a:lnTo>
                <a:lnTo>
                  <a:pt x="64" y="2"/>
                </a:lnTo>
                <a:lnTo>
                  <a:pt x="70" y="6"/>
                </a:lnTo>
                <a:lnTo>
                  <a:pt x="76" y="11"/>
                </a:lnTo>
                <a:lnTo>
                  <a:pt x="79" y="17"/>
                </a:lnTo>
                <a:lnTo>
                  <a:pt x="81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3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2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5" y="49"/>
                </a:lnTo>
                <a:lnTo>
                  <a:pt x="38" y="53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30" y="74"/>
                </a:lnTo>
                <a:lnTo>
                  <a:pt x="32" y="78"/>
                </a:lnTo>
                <a:lnTo>
                  <a:pt x="36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3" name="Freeform 344"/>
          <p:cNvSpPr>
            <a:spLocks noEditPoints="1"/>
          </p:cNvSpPr>
          <p:nvPr/>
        </p:nvSpPr>
        <p:spPr bwMode="auto">
          <a:xfrm>
            <a:off x="5691188" y="5268913"/>
            <a:ext cx="74612" cy="77787"/>
          </a:xfrm>
          <a:custGeom>
            <a:avLst/>
            <a:gdLst>
              <a:gd name="T0" fmla="*/ 34 w 95"/>
              <a:gd name="T1" fmla="*/ 95 h 99"/>
              <a:gd name="T2" fmla="*/ 13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0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1 w 95"/>
              <a:gd name="T15" fmla="*/ 21 h 99"/>
              <a:gd name="T16" fmla="*/ 51 w 95"/>
              <a:gd name="T17" fmla="*/ 13 h 99"/>
              <a:gd name="T18" fmla="*/ 45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2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7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68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3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4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" y="66"/>
                </a:lnTo>
                <a:lnTo>
                  <a:pt x="9" y="61"/>
                </a:lnTo>
                <a:lnTo>
                  <a:pt x="24" y="49"/>
                </a:lnTo>
                <a:lnTo>
                  <a:pt x="53" y="36"/>
                </a:lnTo>
                <a:lnTo>
                  <a:pt x="53" y="26"/>
                </a:lnTo>
                <a:lnTo>
                  <a:pt x="51" y="21"/>
                </a:lnTo>
                <a:lnTo>
                  <a:pt x="51" y="15"/>
                </a:lnTo>
                <a:lnTo>
                  <a:pt x="51" y="13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2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2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1" y="9"/>
                </a:lnTo>
                <a:lnTo>
                  <a:pt x="17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68" y="6"/>
                </a:lnTo>
                <a:lnTo>
                  <a:pt x="76" y="11"/>
                </a:lnTo>
                <a:lnTo>
                  <a:pt x="79" y="17"/>
                </a:lnTo>
                <a:lnTo>
                  <a:pt x="79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1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0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3" y="49"/>
                </a:lnTo>
                <a:lnTo>
                  <a:pt x="38" y="53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4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4" name="Freeform 345"/>
          <p:cNvSpPr>
            <a:spLocks noEditPoints="1"/>
          </p:cNvSpPr>
          <p:nvPr/>
        </p:nvSpPr>
        <p:spPr bwMode="auto">
          <a:xfrm>
            <a:off x="5973763" y="5268913"/>
            <a:ext cx="76200" cy="77787"/>
          </a:xfrm>
          <a:custGeom>
            <a:avLst/>
            <a:gdLst>
              <a:gd name="T0" fmla="*/ 34 w 95"/>
              <a:gd name="T1" fmla="*/ 95 h 99"/>
              <a:gd name="T2" fmla="*/ 13 w 95"/>
              <a:gd name="T3" fmla="*/ 99 h 99"/>
              <a:gd name="T4" fmla="*/ 5 w 95"/>
              <a:gd name="T5" fmla="*/ 93 h 99"/>
              <a:gd name="T6" fmla="*/ 0 w 95"/>
              <a:gd name="T7" fmla="*/ 85 h 99"/>
              <a:gd name="T8" fmla="*/ 0 w 95"/>
              <a:gd name="T9" fmla="*/ 74 h 99"/>
              <a:gd name="T10" fmla="*/ 9 w 95"/>
              <a:gd name="T11" fmla="*/ 61 h 99"/>
              <a:gd name="T12" fmla="*/ 53 w 95"/>
              <a:gd name="T13" fmla="*/ 36 h 99"/>
              <a:gd name="T14" fmla="*/ 53 w 95"/>
              <a:gd name="T15" fmla="*/ 21 h 99"/>
              <a:gd name="T16" fmla="*/ 51 w 95"/>
              <a:gd name="T17" fmla="*/ 13 h 99"/>
              <a:gd name="T18" fmla="*/ 45 w 95"/>
              <a:gd name="T19" fmla="*/ 7 h 99"/>
              <a:gd name="T20" fmla="*/ 38 w 95"/>
              <a:gd name="T21" fmla="*/ 6 h 99"/>
              <a:gd name="T22" fmla="*/ 26 w 95"/>
              <a:gd name="T23" fmla="*/ 9 h 99"/>
              <a:gd name="T24" fmla="*/ 22 w 95"/>
              <a:gd name="T25" fmla="*/ 13 h 99"/>
              <a:gd name="T26" fmla="*/ 26 w 95"/>
              <a:gd name="T27" fmla="*/ 19 h 99"/>
              <a:gd name="T28" fmla="*/ 30 w 95"/>
              <a:gd name="T29" fmla="*/ 26 h 99"/>
              <a:gd name="T30" fmla="*/ 26 w 95"/>
              <a:gd name="T31" fmla="*/ 36 h 99"/>
              <a:gd name="T32" fmla="*/ 17 w 95"/>
              <a:gd name="T33" fmla="*/ 40 h 99"/>
              <a:gd name="T34" fmla="*/ 5 w 95"/>
              <a:gd name="T35" fmla="*/ 36 h 99"/>
              <a:gd name="T36" fmla="*/ 2 w 95"/>
              <a:gd name="T37" fmla="*/ 26 h 99"/>
              <a:gd name="T38" fmla="*/ 7 w 95"/>
              <a:gd name="T39" fmla="*/ 13 h 99"/>
              <a:gd name="T40" fmla="*/ 17 w 95"/>
              <a:gd name="T41" fmla="*/ 6 h 99"/>
              <a:gd name="T42" fmla="*/ 36 w 95"/>
              <a:gd name="T43" fmla="*/ 0 h 99"/>
              <a:gd name="T44" fmla="*/ 55 w 95"/>
              <a:gd name="T45" fmla="*/ 0 h 99"/>
              <a:gd name="T46" fmla="*/ 68 w 95"/>
              <a:gd name="T47" fmla="*/ 6 h 99"/>
              <a:gd name="T48" fmla="*/ 79 w 95"/>
              <a:gd name="T49" fmla="*/ 17 h 99"/>
              <a:gd name="T50" fmla="*/ 81 w 95"/>
              <a:gd name="T51" fmla="*/ 28 h 99"/>
              <a:gd name="T52" fmla="*/ 81 w 95"/>
              <a:gd name="T53" fmla="*/ 74 h 99"/>
              <a:gd name="T54" fmla="*/ 81 w 95"/>
              <a:gd name="T55" fmla="*/ 83 h 99"/>
              <a:gd name="T56" fmla="*/ 83 w 95"/>
              <a:gd name="T57" fmla="*/ 85 h 99"/>
              <a:gd name="T58" fmla="*/ 85 w 95"/>
              <a:gd name="T59" fmla="*/ 85 h 99"/>
              <a:gd name="T60" fmla="*/ 91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4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3 w 95"/>
              <a:gd name="T73" fmla="*/ 49 h 99"/>
              <a:gd name="T74" fmla="*/ 32 w 95"/>
              <a:gd name="T75" fmla="*/ 59 h 99"/>
              <a:gd name="T76" fmla="*/ 28 w 95"/>
              <a:gd name="T77" fmla="*/ 70 h 99"/>
              <a:gd name="T78" fmla="*/ 32 w 95"/>
              <a:gd name="T79" fmla="*/ 78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3"/>
                </a:moveTo>
                <a:lnTo>
                  <a:pt x="34" y="95"/>
                </a:lnTo>
                <a:lnTo>
                  <a:pt x="19" y="99"/>
                </a:lnTo>
                <a:lnTo>
                  <a:pt x="13" y="99"/>
                </a:lnTo>
                <a:lnTo>
                  <a:pt x="9" y="97"/>
                </a:lnTo>
                <a:lnTo>
                  <a:pt x="5" y="93"/>
                </a:lnTo>
                <a:lnTo>
                  <a:pt x="2" y="89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" y="66"/>
                </a:lnTo>
                <a:lnTo>
                  <a:pt x="9" y="61"/>
                </a:lnTo>
                <a:lnTo>
                  <a:pt x="24" y="49"/>
                </a:lnTo>
                <a:lnTo>
                  <a:pt x="53" y="36"/>
                </a:lnTo>
                <a:lnTo>
                  <a:pt x="53" y="26"/>
                </a:lnTo>
                <a:lnTo>
                  <a:pt x="53" y="21"/>
                </a:lnTo>
                <a:lnTo>
                  <a:pt x="51" y="15"/>
                </a:lnTo>
                <a:lnTo>
                  <a:pt x="51" y="13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8" y="6"/>
                </a:lnTo>
                <a:lnTo>
                  <a:pt x="32" y="7"/>
                </a:lnTo>
                <a:lnTo>
                  <a:pt x="26" y="9"/>
                </a:lnTo>
                <a:lnTo>
                  <a:pt x="24" y="11"/>
                </a:lnTo>
                <a:lnTo>
                  <a:pt x="22" y="13"/>
                </a:lnTo>
                <a:lnTo>
                  <a:pt x="24" y="15"/>
                </a:lnTo>
                <a:lnTo>
                  <a:pt x="26" y="19"/>
                </a:lnTo>
                <a:lnTo>
                  <a:pt x="30" y="23"/>
                </a:lnTo>
                <a:lnTo>
                  <a:pt x="30" y="26"/>
                </a:lnTo>
                <a:lnTo>
                  <a:pt x="30" y="32"/>
                </a:lnTo>
                <a:lnTo>
                  <a:pt x="26" y="36"/>
                </a:lnTo>
                <a:lnTo>
                  <a:pt x="22" y="38"/>
                </a:lnTo>
                <a:lnTo>
                  <a:pt x="17" y="40"/>
                </a:lnTo>
                <a:lnTo>
                  <a:pt x="11" y="38"/>
                </a:lnTo>
                <a:lnTo>
                  <a:pt x="5" y="36"/>
                </a:lnTo>
                <a:lnTo>
                  <a:pt x="2" y="32"/>
                </a:lnTo>
                <a:lnTo>
                  <a:pt x="2" y="26"/>
                </a:lnTo>
                <a:lnTo>
                  <a:pt x="3" y="19"/>
                </a:lnTo>
                <a:lnTo>
                  <a:pt x="7" y="13"/>
                </a:lnTo>
                <a:lnTo>
                  <a:pt x="11" y="9"/>
                </a:lnTo>
                <a:lnTo>
                  <a:pt x="17" y="6"/>
                </a:lnTo>
                <a:lnTo>
                  <a:pt x="24" y="4"/>
                </a:lnTo>
                <a:lnTo>
                  <a:pt x="36" y="0"/>
                </a:lnTo>
                <a:lnTo>
                  <a:pt x="47" y="0"/>
                </a:lnTo>
                <a:lnTo>
                  <a:pt x="55" y="0"/>
                </a:lnTo>
                <a:lnTo>
                  <a:pt x="62" y="2"/>
                </a:lnTo>
                <a:lnTo>
                  <a:pt x="68" y="6"/>
                </a:lnTo>
                <a:lnTo>
                  <a:pt x="76" y="11"/>
                </a:lnTo>
                <a:lnTo>
                  <a:pt x="79" y="17"/>
                </a:lnTo>
                <a:lnTo>
                  <a:pt x="79" y="23"/>
                </a:lnTo>
                <a:lnTo>
                  <a:pt x="81" y="28"/>
                </a:lnTo>
                <a:lnTo>
                  <a:pt x="81" y="38"/>
                </a:lnTo>
                <a:lnTo>
                  <a:pt x="81" y="74"/>
                </a:lnTo>
                <a:lnTo>
                  <a:pt x="81" y="80"/>
                </a:lnTo>
                <a:lnTo>
                  <a:pt x="81" y="83"/>
                </a:lnTo>
                <a:lnTo>
                  <a:pt x="83" y="85"/>
                </a:lnTo>
                <a:lnTo>
                  <a:pt x="85" y="85"/>
                </a:lnTo>
                <a:lnTo>
                  <a:pt x="89" y="85"/>
                </a:lnTo>
                <a:lnTo>
                  <a:pt x="91" y="82"/>
                </a:lnTo>
                <a:lnTo>
                  <a:pt x="95" y="83"/>
                </a:lnTo>
                <a:lnTo>
                  <a:pt x="89" y="91"/>
                </a:lnTo>
                <a:lnTo>
                  <a:pt x="83" y="95"/>
                </a:lnTo>
                <a:lnTo>
                  <a:pt x="78" y="99"/>
                </a:lnTo>
                <a:lnTo>
                  <a:pt x="70" y="99"/>
                </a:lnTo>
                <a:lnTo>
                  <a:pt x="64" y="99"/>
                </a:lnTo>
                <a:lnTo>
                  <a:pt x="59" y="95"/>
                </a:lnTo>
                <a:lnTo>
                  <a:pt x="55" y="91"/>
                </a:lnTo>
                <a:lnTo>
                  <a:pt x="53" y="83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3" y="49"/>
                </a:lnTo>
                <a:lnTo>
                  <a:pt x="38" y="53"/>
                </a:lnTo>
                <a:lnTo>
                  <a:pt x="32" y="59"/>
                </a:lnTo>
                <a:lnTo>
                  <a:pt x="28" y="64"/>
                </a:lnTo>
                <a:lnTo>
                  <a:pt x="28" y="70"/>
                </a:lnTo>
                <a:lnTo>
                  <a:pt x="28" y="74"/>
                </a:lnTo>
                <a:lnTo>
                  <a:pt x="32" y="78"/>
                </a:lnTo>
                <a:lnTo>
                  <a:pt x="34" y="82"/>
                </a:lnTo>
                <a:lnTo>
                  <a:pt x="40" y="82"/>
                </a:lnTo>
                <a:lnTo>
                  <a:pt x="45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5" name="Freeform 346"/>
          <p:cNvSpPr>
            <a:spLocks noEditPoints="1"/>
          </p:cNvSpPr>
          <p:nvPr/>
        </p:nvSpPr>
        <p:spPr bwMode="auto">
          <a:xfrm>
            <a:off x="6275388" y="5230813"/>
            <a:ext cx="25400" cy="115887"/>
          </a:xfrm>
          <a:custGeom>
            <a:avLst/>
            <a:gdLst>
              <a:gd name="T0" fmla="*/ 19 w 33"/>
              <a:gd name="T1" fmla="*/ 99 h 147"/>
              <a:gd name="T2" fmla="*/ 16 w 33"/>
              <a:gd name="T3" fmla="*/ 99 h 147"/>
              <a:gd name="T4" fmla="*/ 16 w 33"/>
              <a:gd name="T5" fmla="*/ 90 h 147"/>
              <a:gd name="T6" fmla="*/ 14 w 33"/>
              <a:gd name="T7" fmla="*/ 80 h 147"/>
              <a:gd name="T8" fmla="*/ 10 w 33"/>
              <a:gd name="T9" fmla="*/ 71 h 147"/>
              <a:gd name="T10" fmla="*/ 4 w 33"/>
              <a:gd name="T11" fmla="*/ 48 h 147"/>
              <a:gd name="T12" fmla="*/ 2 w 33"/>
              <a:gd name="T13" fmla="*/ 35 h 147"/>
              <a:gd name="T14" fmla="*/ 0 w 33"/>
              <a:gd name="T15" fmla="*/ 25 h 147"/>
              <a:gd name="T16" fmla="*/ 0 w 33"/>
              <a:gd name="T17" fmla="*/ 19 h 147"/>
              <a:gd name="T18" fmla="*/ 0 w 33"/>
              <a:gd name="T19" fmla="*/ 14 h 147"/>
              <a:gd name="T20" fmla="*/ 2 w 33"/>
              <a:gd name="T21" fmla="*/ 10 h 147"/>
              <a:gd name="T22" fmla="*/ 4 w 33"/>
              <a:gd name="T23" fmla="*/ 6 h 147"/>
              <a:gd name="T24" fmla="*/ 8 w 33"/>
              <a:gd name="T25" fmla="*/ 2 h 147"/>
              <a:gd name="T26" fmla="*/ 12 w 33"/>
              <a:gd name="T27" fmla="*/ 2 h 147"/>
              <a:gd name="T28" fmla="*/ 18 w 33"/>
              <a:gd name="T29" fmla="*/ 0 h 147"/>
              <a:gd name="T30" fmla="*/ 23 w 33"/>
              <a:gd name="T31" fmla="*/ 2 h 147"/>
              <a:gd name="T32" fmla="*/ 29 w 33"/>
              <a:gd name="T33" fmla="*/ 6 h 147"/>
              <a:gd name="T34" fmla="*/ 33 w 33"/>
              <a:gd name="T35" fmla="*/ 12 h 147"/>
              <a:gd name="T36" fmla="*/ 33 w 33"/>
              <a:gd name="T37" fmla="*/ 18 h 147"/>
              <a:gd name="T38" fmla="*/ 33 w 33"/>
              <a:gd name="T39" fmla="*/ 23 h 147"/>
              <a:gd name="T40" fmla="*/ 33 w 33"/>
              <a:gd name="T41" fmla="*/ 29 h 147"/>
              <a:gd name="T42" fmla="*/ 31 w 33"/>
              <a:gd name="T43" fmla="*/ 38 h 147"/>
              <a:gd name="T44" fmla="*/ 29 w 33"/>
              <a:gd name="T45" fmla="*/ 48 h 147"/>
              <a:gd name="T46" fmla="*/ 23 w 33"/>
              <a:gd name="T47" fmla="*/ 71 h 147"/>
              <a:gd name="T48" fmla="*/ 21 w 33"/>
              <a:gd name="T49" fmla="*/ 84 h 147"/>
              <a:gd name="T50" fmla="*/ 19 w 33"/>
              <a:gd name="T51" fmla="*/ 99 h 147"/>
              <a:gd name="T52" fmla="*/ 18 w 33"/>
              <a:gd name="T53" fmla="*/ 114 h 147"/>
              <a:gd name="T54" fmla="*/ 23 w 33"/>
              <a:gd name="T55" fmla="*/ 114 h 147"/>
              <a:gd name="T56" fmla="*/ 29 w 33"/>
              <a:gd name="T57" fmla="*/ 118 h 147"/>
              <a:gd name="T58" fmla="*/ 33 w 33"/>
              <a:gd name="T59" fmla="*/ 124 h 147"/>
              <a:gd name="T60" fmla="*/ 33 w 33"/>
              <a:gd name="T61" fmla="*/ 131 h 147"/>
              <a:gd name="T62" fmla="*/ 33 w 33"/>
              <a:gd name="T63" fmla="*/ 137 h 147"/>
              <a:gd name="T64" fmla="*/ 29 w 33"/>
              <a:gd name="T65" fmla="*/ 143 h 147"/>
              <a:gd name="T66" fmla="*/ 23 w 33"/>
              <a:gd name="T67" fmla="*/ 147 h 147"/>
              <a:gd name="T68" fmla="*/ 18 w 33"/>
              <a:gd name="T69" fmla="*/ 147 h 147"/>
              <a:gd name="T70" fmla="*/ 10 w 33"/>
              <a:gd name="T71" fmla="*/ 147 h 147"/>
              <a:gd name="T72" fmla="*/ 4 w 33"/>
              <a:gd name="T73" fmla="*/ 143 h 147"/>
              <a:gd name="T74" fmla="*/ 0 w 33"/>
              <a:gd name="T75" fmla="*/ 137 h 147"/>
              <a:gd name="T76" fmla="*/ 0 w 33"/>
              <a:gd name="T77" fmla="*/ 131 h 147"/>
              <a:gd name="T78" fmla="*/ 0 w 33"/>
              <a:gd name="T79" fmla="*/ 124 h 147"/>
              <a:gd name="T80" fmla="*/ 4 w 33"/>
              <a:gd name="T81" fmla="*/ 118 h 147"/>
              <a:gd name="T82" fmla="*/ 10 w 33"/>
              <a:gd name="T83" fmla="*/ 114 h 147"/>
              <a:gd name="T84" fmla="*/ 18 w 33"/>
              <a:gd name="T85" fmla="*/ 114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"/>
              <a:gd name="T130" fmla="*/ 0 h 147"/>
              <a:gd name="T131" fmla="*/ 33 w 33"/>
              <a:gd name="T132" fmla="*/ 147 h 1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" h="147">
                <a:moveTo>
                  <a:pt x="19" y="99"/>
                </a:moveTo>
                <a:lnTo>
                  <a:pt x="16" y="99"/>
                </a:lnTo>
                <a:lnTo>
                  <a:pt x="16" y="90"/>
                </a:lnTo>
                <a:lnTo>
                  <a:pt x="14" y="80"/>
                </a:lnTo>
                <a:lnTo>
                  <a:pt x="10" y="71"/>
                </a:lnTo>
                <a:lnTo>
                  <a:pt x="4" y="48"/>
                </a:lnTo>
                <a:lnTo>
                  <a:pt x="2" y="35"/>
                </a:lnTo>
                <a:lnTo>
                  <a:pt x="0" y="25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4" y="6"/>
                </a:lnTo>
                <a:lnTo>
                  <a:pt x="8" y="2"/>
                </a:lnTo>
                <a:lnTo>
                  <a:pt x="12" y="2"/>
                </a:lnTo>
                <a:lnTo>
                  <a:pt x="18" y="0"/>
                </a:lnTo>
                <a:lnTo>
                  <a:pt x="23" y="2"/>
                </a:lnTo>
                <a:lnTo>
                  <a:pt x="29" y="6"/>
                </a:lnTo>
                <a:lnTo>
                  <a:pt x="33" y="12"/>
                </a:lnTo>
                <a:lnTo>
                  <a:pt x="33" y="18"/>
                </a:lnTo>
                <a:lnTo>
                  <a:pt x="33" y="23"/>
                </a:lnTo>
                <a:lnTo>
                  <a:pt x="33" y="29"/>
                </a:lnTo>
                <a:lnTo>
                  <a:pt x="31" y="38"/>
                </a:lnTo>
                <a:lnTo>
                  <a:pt x="29" y="48"/>
                </a:lnTo>
                <a:lnTo>
                  <a:pt x="23" y="71"/>
                </a:lnTo>
                <a:lnTo>
                  <a:pt x="21" y="84"/>
                </a:lnTo>
                <a:lnTo>
                  <a:pt x="19" y="99"/>
                </a:lnTo>
                <a:close/>
                <a:moveTo>
                  <a:pt x="18" y="114"/>
                </a:moveTo>
                <a:lnTo>
                  <a:pt x="23" y="114"/>
                </a:lnTo>
                <a:lnTo>
                  <a:pt x="29" y="118"/>
                </a:lnTo>
                <a:lnTo>
                  <a:pt x="33" y="124"/>
                </a:lnTo>
                <a:lnTo>
                  <a:pt x="33" y="131"/>
                </a:lnTo>
                <a:lnTo>
                  <a:pt x="33" y="137"/>
                </a:lnTo>
                <a:lnTo>
                  <a:pt x="29" y="143"/>
                </a:lnTo>
                <a:lnTo>
                  <a:pt x="23" y="147"/>
                </a:lnTo>
                <a:lnTo>
                  <a:pt x="18" y="147"/>
                </a:lnTo>
                <a:lnTo>
                  <a:pt x="10" y="147"/>
                </a:lnTo>
                <a:lnTo>
                  <a:pt x="4" y="143"/>
                </a:lnTo>
                <a:lnTo>
                  <a:pt x="0" y="137"/>
                </a:lnTo>
                <a:lnTo>
                  <a:pt x="0" y="131"/>
                </a:lnTo>
                <a:lnTo>
                  <a:pt x="0" y="124"/>
                </a:lnTo>
                <a:lnTo>
                  <a:pt x="4" y="118"/>
                </a:lnTo>
                <a:lnTo>
                  <a:pt x="10" y="114"/>
                </a:lnTo>
                <a:lnTo>
                  <a:pt x="18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6" name="Freeform 347"/>
          <p:cNvSpPr>
            <a:spLocks/>
          </p:cNvSpPr>
          <p:nvPr/>
        </p:nvSpPr>
        <p:spPr bwMode="auto">
          <a:xfrm>
            <a:off x="6032500" y="4659313"/>
            <a:ext cx="219075" cy="219075"/>
          </a:xfrm>
          <a:custGeom>
            <a:avLst/>
            <a:gdLst>
              <a:gd name="T0" fmla="*/ 275 w 275"/>
              <a:gd name="T1" fmla="*/ 139 h 275"/>
              <a:gd name="T2" fmla="*/ 269 w 275"/>
              <a:gd name="T3" fmla="*/ 102 h 275"/>
              <a:gd name="T4" fmla="*/ 256 w 275"/>
              <a:gd name="T5" fmla="*/ 68 h 275"/>
              <a:gd name="T6" fmla="*/ 233 w 275"/>
              <a:gd name="T7" fmla="*/ 42 h 275"/>
              <a:gd name="T8" fmla="*/ 207 w 275"/>
              <a:gd name="T9" fmla="*/ 19 h 275"/>
              <a:gd name="T10" fmla="*/ 173 w 275"/>
              <a:gd name="T11" fmla="*/ 6 h 275"/>
              <a:gd name="T12" fmla="*/ 136 w 275"/>
              <a:gd name="T13" fmla="*/ 0 h 275"/>
              <a:gd name="T14" fmla="*/ 100 w 275"/>
              <a:gd name="T15" fmla="*/ 6 h 275"/>
              <a:gd name="T16" fmla="*/ 66 w 275"/>
              <a:gd name="T17" fmla="*/ 19 h 275"/>
              <a:gd name="T18" fmla="*/ 40 w 275"/>
              <a:gd name="T19" fmla="*/ 42 h 275"/>
              <a:gd name="T20" fmla="*/ 17 w 275"/>
              <a:gd name="T21" fmla="*/ 68 h 275"/>
              <a:gd name="T22" fmla="*/ 4 w 275"/>
              <a:gd name="T23" fmla="*/ 102 h 275"/>
              <a:gd name="T24" fmla="*/ 0 w 275"/>
              <a:gd name="T25" fmla="*/ 139 h 275"/>
              <a:gd name="T26" fmla="*/ 4 w 275"/>
              <a:gd name="T27" fmla="*/ 175 h 275"/>
              <a:gd name="T28" fmla="*/ 17 w 275"/>
              <a:gd name="T29" fmla="*/ 207 h 275"/>
              <a:gd name="T30" fmla="*/ 40 w 275"/>
              <a:gd name="T31" fmla="*/ 235 h 275"/>
              <a:gd name="T32" fmla="*/ 66 w 275"/>
              <a:gd name="T33" fmla="*/ 256 h 275"/>
              <a:gd name="T34" fmla="*/ 100 w 275"/>
              <a:gd name="T35" fmla="*/ 271 h 275"/>
              <a:gd name="T36" fmla="*/ 136 w 275"/>
              <a:gd name="T37" fmla="*/ 275 h 275"/>
              <a:gd name="T38" fmla="*/ 173 w 275"/>
              <a:gd name="T39" fmla="*/ 271 h 275"/>
              <a:gd name="T40" fmla="*/ 207 w 275"/>
              <a:gd name="T41" fmla="*/ 256 h 275"/>
              <a:gd name="T42" fmla="*/ 233 w 275"/>
              <a:gd name="T43" fmla="*/ 235 h 275"/>
              <a:gd name="T44" fmla="*/ 256 w 275"/>
              <a:gd name="T45" fmla="*/ 207 h 275"/>
              <a:gd name="T46" fmla="*/ 269 w 275"/>
              <a:gd name="T47" fmla="*/ 175 h 275"/>
              <a:gd name="T48" fmla="*/ 275 w 275"/>
              <a:gd name="T49" fmla="*/ 139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5"/>
              <a:gd name="T76" fmla="*/ 0 h 275"/>
              <a:gd name="T77" fmla="*/ 275 w 275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5" h="275">
                <a:moveTo>
                  <a:pt x="275" y="139"/>
                </a:moveTo>
                <a:lnTo>
                  <a:pt x="269" y="102"/>
                </a:lnTo>
                <a:lnTo>
                  <a:pt x="256" y="68"/>
                </a:lnTo>
                <a:lnTo>
                  <a:pt x="233" y="42"/>
                </a:lnTo>
                <a:lnTo>
                  <a:pt x="207" y="19"/>
                </a:lnTo>
                <a:lnTo>
                  <a:pt x="173" y="6"/>
                </a:lnTo>
                <a:lnTo>
                  <a:pt x="136" y="0"/>
                </a:lnTo>
                <a:lnTo>
                  <a:pt x="100" y="6"/>
                </a:lnTo>
                <a:lnTo>
                  <a:pt x="66" y="19"/>
                </a:lnTo>
                <a:lnTo>
                  <a:pt x="40" y="42"/>
                </a:lnTo>
                <a:lnTo>
                  <a:pt x="17" y="68"/>
                </a:lnTo>
                <a:lnTo>
                  <a:pt x="4" y="102"/>
                </a:lnTo>
                <a:lnTo>
                  <a:pt x="0" y="139"/>
                </a:lnTo>
                <a:lnTo>
                  <a:pt x="4" y="175"/>
                </a:lnTo>
                <a:lnTo>
                  <a:pt x="17" y="207"/>
                </a:lnTo>
                <a:lnTo>
                  <a:pt x="40" y="235"/>
                </a:lnTo>
                <a:lnTo>
                  <a:pt x="66" y="256"/>
                </a:lnTo>
                <a:lnTo>
                  <a:pt x="100" y="271"/>
                </a:lnTo>
                <a:lnTo>
                  <a:pt x="136" y="275"/>
                </a:lnTo>
                <a:lnTo>
                  <a:pt x="173" y="271"/>
                </a:lnTo>
                <a:lnTo>
                  <a:pt x="207" y="256"/>
                </a:lnTo>
                <a:lnTo>
                  <a:pt x="233" y="235"/>
                </a:lnTo>
                <a:lnTo>
                  <a:pt x="256" y="207"/>
                </a:lnTo>
                <a:lnTo>
                  <a:pt x="269" y="175"/>
                </a:lnTo>
                <a:lnTo>
                  <a:pt x="275" y="13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7" name="Freeform 348"/>
          <p:cNvSpPr>
            <a:spLocks/>
          </p:cNvSpPr>
          <p:nvPr/>
        </p:nvSpPr>
        <p:spPr bwMode="auto">
          <a:xfrm>
            <a:off x="6122988" y="4868863"/>
            <a:ext cx="33337" cy="268287"/>
          </a:xfrm>
          <a:custGeom>
            <a:avLst/>
            <a:gdLst>
              <a:gd name="T0" fmla="*/ 0 w 41"/>
              <a:gd name="T1" fmla="*/ 0 h 338"/>
              <a:gd name="T2" fmla="*/ 0 w 41"/>
              <a:gd name="T3" fmla="*/ 0 h 338"/>
              <a:gd name="T4" fmla="*/ 0 w 41"/>
              <a:gd name="T5" fmla="*/ 0 h 338"/>
              <a:gd name="T6" fmla="*/ 0 w 41"/>
              <a:gd name="T7" fmla="*/ 0 h 338"/>
              <a:gd name="T8" fmla="*/ 0 w 41"/>
              <a:gd name="T9" fmla="*/ 4 h 338"/>
              <a:gd name="T10" fmla="*/ 0 w 41"/>
              <a:gd name="T11" fmla="*/ 6 h 338"/>
              <a:gd name="T12" fmla="*/ 2 w 41"/>
              <a:gd name="T13" fmla="*/ 11 h 338"/>
              <a:gd name="T14" fmla="*/ 2 w 41"/>
              <a:gd name="T15" fmla="*/ 19 h 338"/>
              <a:gd name="T16" fmla="*/ 3 w 41"/>
              <a:gd name="T17" fmla="*/ 28 h 338"/>
              <a:gd name="T18" fmla="*/ 5 w 41"/>
              <a:gd name="T19" fmla="*/ 57 h 338"/>
              <a:gd name="T20" fmla="*/ 9 w 41"/>
              <a:gd name="T21" fmla="*/ 93 h 338"/>
              <a:gd name="T22" fmla="*/ 13 w 41"/>
              <a:gd name="T23" fmla="*/ 135 h 338"/>
              <a:gd name="T24" fmla="*/ 19 w 41"/>
              <a:gd name="T25" fmla="*/ 176 h 338"/>
              <a:gd name="T26" fmla="*/ 24 w 41"/>
              <a:gd name="T27" fmla="*/ 218 h 338"/>
              <a:gd name="T28" fmla="*/ 30 w 41"/>
              <a:gd name="T29" fmla="*/ 256 h 338"/>
              <a:gd name="T30" fmla="*/ 34 w 41"/>
              <a:gd name="T31" fmla="*/ 286 h 338"/>
              <a:gd name="T32" fmla="*/ 38 w 41"/>
              <a:gd name="T33" fmla="*/ 311 h 338"/>
              <a:gd name="T34" fmla="*/ 40 w 41"/>
              <a:gd name="T35" fmla="*/ 321 h 338"/>
              <a:gd name="T36" fmla="*/ 41 w 41"/>
              <a:gd name="T37" fmla="*/ 328 h 338"/>
              <a:gd name="T38" fmla="*/ 41 w 41"/>
              <a:gd name="T39" fmla="*/ 332 h 338"/>
              <a:gd name="T40" fmla="*/ 41 w 41"/>
              <a:gd name="T41" fmla="*/ 336 h 338"/>
              <a:gd name="T42" fmla="*/ 41 w 41"/>
              <a:gd name="T43" fmla="*/ 338 h 338"/>
              <a:gd name="T44" fmla="*/ 41 w 41"/>
              <a:gd name="T45" fmla="*/ 338 h 338"/>
              <a:gd name="T46" fmla="*/ 41 w 41"/>
              <a:gd name="T47" fmla="*/ 338 h 3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"/>
              <a:gd name="T73" fmla="*/ 0 h 338"/>
              <a:gd name="T74" fmla="*/ 41 w 41"/>
              <a:gd name="T75" fmla="*/ 338 h 3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" h="33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6"/>
                </a:lnTo>
                <a:lnTo>
                  <a:pt x="2" y="11"/>
                </a:lnTo>
                <a:lnTo>
                  <a:pt x="2" y="19"/>
                </a:lnTo>
                <a:lnTo>
                  <a:pt x="3" y="28"/>
                </a:lnTo>
                <a:lnTo>
                  <a:pt x="5" y="57"/>
                </a:lnTo>
                <a:lnTo>
                  <a:pt x="9" y="93"/>
                </a:lnTo>
                <a:lnTo>
                  <a:pt x="13" y="135"/>
                </a:lnTo>
                <a:lnTo>
                  <a:pt x="19" y="176"/>
                </a:lnTo>
                <a:lnTo>
                  <a:pt x="24" y="218"/>
                </a:lnTo>
                <a:lnTo>
                  <a:pt x="30" y="256"/>
                </a:lnTo>
                <a:lnTo>
                  <a:pt x="34" y="286"/>
                </a:lnTo>
                <a:lnTo>
                  <a:pt x="38" y="311"/>
                </a:lnTo>
                <a:lnTo>
                  <a:pt x="40" y="321"/>
                </a:lnTo>
                <a:lnTo>
                  <a:pt x="41" y="328"/>
                </a:lnTo>
                <a:lnTo>
                  <a:pt x="41" y="332"/>
                </a:lnTo>
                <a:lnTo>
                  <a:pt x="41" y="336"/>
                </a:lnTo>
                <a:lnTo>
                  <a:pt x="41" y="3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8" name="Freeform 349"/>
          <p:cNvSpPr>
            <a:spLocks/>
          </p:cNvSpPr>
          <p:nvPr/>
        </p:nvSpPr>
        <p:spPr bwMode="auto">
          <a:xfrm>
            <a:off x="6138863" y="5087938"/>
            <a:ext cx="22225" cy="49212"/>
          </a:xfrm>
          <a:custGeom>
            <a:avLst/>
            <a:gdLst>
              <a:gd name="T0" fmla="*/ 28 w 28"/>
              <a:gd name="T1" fmla="*/ 0 h 63"/>
              <a:gd name="T2" fmla="*/ 22 w 28"/>
              <a:gd name="T3" fmla="*/ 63 h 63"/>
              <a:gd name="T4" fmla="*/ 0 w 28"/>
              <a:gd name="T5" fmla="*/ 6 h 63"/>
              <a:gd name="T6" fmla="*/ 0 60000 65536"/>
              <a:gd name="T7" fmla="*/ 0 60000 65536"/>
              <a:gd name="T8" fmla="*/ 0 60000 65536"/>
              <a:gd name="T9" fmla="*/ 0 w 28"/>
              <a:gd name="T10" fmla="*/ 0 h 63"/>
              <a:gd name="T11" fmla="*/ 28 w 2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3">
                <a:moveTo>
                  <a:pt x="28" y="0"/>
                </a:moveTo>
                <a:lnTo>
                  <a:pt x="22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69" name="Freeform 350"/>
          <p:cNvSpPr>
            <a:spLocks noEditPoints="1"/>
          </p:cNvSpPr>
          <p:nvPr/>
        </p:nvSpPr>
        <p:spPr bwMode="auto">
          <a:xfrm>
            <a:off x="6089650" y="4741863"/>
            <a:ext cx="58738" cy="79375"/>
          </a:xfrm>
          <a:custGeom>
            <a:avLst/>
            <a:gdLst>
              <a:gd name="T0" fmla="*/ 45 w 72"/>
              <a:gd name="T1" fmla="*/ 61 h 101"/>
              <a:gd name="T2" fmla="*/ 42 w 72"/>
              <a:gd name="T3" fmla="*/ 65 h 101"/>
              <a:gd name="T4" fmla="*/ 38 w 72"/>
              <a:gd name="T5" fmla="*/ 67 h 101"/>
              <a:gd name="T6" fmla="*/ 32 w 72"/>
              <a:gd name="T7" fmla="*/ 71 h 101"/>
              <a:gd name="T8" fmla="*/ 26 w 72"/>
              <a:gd name="T9" fmla="*/ 71 h 101"/>
              <a:gd name="T10" fmla="*/ 19 w 72"/>
              <a:gd name="T11" fmla="*/ 69 h 101"/>
              <a:gd name="T12" fmla="*/ 11 w 72"/>
              <a:gd name="T13" fmla="*/ 65 h 101"/>
              <a:gd name="T14" fmla="*/ 6 w 72"/>
              <a:gd name="T15" fmla="*/ 59 h 101"/>
              <a:gd name="T16" fmla="*/ 2 w 72"/>
              <a:gd name="T17" fmla="*/ 54 h 101"/>
              <a:gd name="T18" fmla="*/ 0 w 72"/>
              <a:gd name="T19" fmla="*/ 46 h 101"/>
              <a:gd name="T20" fmla="*/ 0 w 72"/>
              <a:gd name="T21" fmla="*/ 38 h 101"/>
              <a:gd name="T22" fmla="*/ 2 w 72"/>
              <a:gd name="T23" fmla="*/ 29 h 101"/>
              <a:gd name="T24" fmla="*/ 4 w 72"/>
              <a:gd name="T25" fmla="*/ 19 h 101"/>
              <a:gd name="T26" fmla="*/ 7 w 72"/>
              <a:gd name="T27" fmla="*/ 14 h 101"/>
              <a:gd name="T28" fmla="*/ 11 w 72"/>
              <a:gd name="T29" fmla="*/ 8 h 101"/>
              <a:gd name="T30" fmla="*/ 17 w 72"/>
              <a:gd name="T31" fmla="*/ 4 h 101"/>
              <a:gd name="T32" fmla="*/ 25 w 72"/>
              <a:gd name="T33" fmla="*/ 0 h 101"/>
              <a:gd name="T34" fmla="*/ 34 w 72"/>
              <a:gd name="T35" fmla="*/ 0 h 101"/>
              <a:gd name="T36" fmla="*/ 40 w 72"/>
              <a:gd name="T37" fmla="*/ 0 h 101"/>
              <a:gd name="T38" fmla="*/ 44 w 72"/>
              <a:gd name="T39" fmla="*/ 2 h 101"/>
              <a:gd name="T40" fmla="*/ 47 w 72"/>
              <a:gd name="T41" fmla="*/ 4 h 101"/>
              <a:gd name="T42" fmla="*/ 51 w 72"/>
              <a:gd name="T43" fmla="*/ 6 h 101"/>
              <a:gd name="T44" fmla="*/ 63 w 72"/>
              <a:gd name="T45" fmla="*/ 0 h 101"/>
              <a:gd name="T46" fmla="*/ 66 w 72"/>
              <a:gd name="T47" fmla="*/ 0 h 101"/>
              <a:gd name="T48" fmla="*/ 66 w 72"/>
              <a:gd name="T49" fmla="*/ 86 h 101"/>
              <a:gd name="T50" fmla="*/ 66 w 72"/>
              <a:gd name="T51" fmla="*/ 92 h 101"/>
              <a:gd name="T52" fmla="*/ 66 w 72"/>
              <a:gd name="T53" fmla="*/ 95 h 101"/>
              <a:gd name="T54" fmla="*/ 68 w 72"/>
              <a:gd name="T55" fmla="*/ 97 h 101"/>
              <a:gd name="T56" fmla="*/ 72 w 72"/>
              <a:gd name="T57" fmla="*/ 99 h 101"/>
              <a:gd name="T58" fmla="*/ 72 w 72"/>
              <a:gd name="T59" fmla="*/ 101 h 101"/>
              <a:gd name="T60" fmla="*/ 36 w 72"/>
              <a:gd name="T61" fmla="*/ 101 h 101"/>
              <a:gd name="T62" fmla="*/ 36 w 72"/>
              <a:gd name="T63" fmla="*/ 99 h 101"/>
              <a:gd name="T64" fmla="*/ 40 w 72"/>
              <a:gd name="T65" fmla="*/ 99 h 101"/>
              <a:gd name="T66" fmla="*/ 42 w 72"/>
              <a:gd name="T67" fmla="*/ 97 h 101"/>
              <a:gd name="T68" fmla="*/ 44 w 72"/>
              <a:gd name="T69" fmla="*/ 97 h 101"/>
              <a:gd name="T70" fmla="*/ 45 w 72"/>
              <a:gd name="T71" fmla="*/ 95 h 101"/>
              <a:gd name="T72" fmla="*/ 45 w 72"/>
              <a:gd name="T73" fmla="*/ 94 h 101"/>
              <a:gd name="T74" fmla="*/ 45 w 72"/>
              <a:gd name="T75" fmla="*/ 90 h 101"/>
              <a:gd name="T76" fmla="*/ 45 w 72"/>
              <a:gd name="T77" fmla="*/ 61 h 101"/>
              <a:gd name="T78" fmla="*/ 45 w 72"/>
              <a:gd name="T79" fmla="*/ 56 h 101"/>
              <a:gd name="T80" fmla="*/ 45 w 72"/>
              <a:gd name="T81" fmla="*/ 27 h 101"/>
              <a:gd name="T82" fmla="*/ 45 w 72"/>
              <a:gd name="T83" fmla="*/ 21 h 101"/>
              <a:gd name="T84" fmla="*/ 45 w 72"/>
              <a:gd name="T85" fmla="*/ 16 h 101"/>
              <a:gd name="T86" fmla="*/ 44 w 72"/>
              <a:gd name="T87" fmla="*/ 12 h 101"/>
              <a:gd name="T88" fmla="*/ 42 w 72"/>
              <a:gd name="T89" fmla="*/ 10 h 101"/>
              <a:gd name="T90" fmla="*/ 40 w 72"/>
              <a:gd name="T91" fmla="*/ 6 h 101"/>
              <a:gd name="T92" fmla="*/ 38 w 72"/>
              <a:gd name="T93" fmla="*/ 4 h 101"/>
              <a:gd name="T94" fmla="*/ 34 w 72"/>
              <a:gd name="T95" fmla="*/ 4 h 101"/>
              <a:gd name="T96" fmla="*/ 28 w 72"/>
              <a:gd name="T97" fmla="*/ 6 h 101"/>
              <a:gd name="T98" fmla="*/ 25 w 72"/>
              <a:gd name="T99" fmla="*/ 10 h 101"/>
              <a:gd name="T100" fmla="*/ 23 w 72"/>
              <a:gd name="T101" fmla="*/ 14 h 101"/>
              <a:gd name="T102" fmla="*/ 21 w 72"/>
              <a:gd name="T103" fmla="*/ 19 h 101"/>
              <a:gd name="T104" fmla="*/ 21 w 72"/>
              <a:gd name="T105" fmla="*/ 27 h 101"/>
              <a:gd name="T106" fmla="*/ 21 w 72"/>
              <a:gd name="T107" fmla="*/ 37 h 101"/>
              <a:gd name="T108" fmla="*/ 21 w 72"/>
              <a:gd name="T109" fmla="*/ 46 h 101"/>
              <a:gd name="T110" fmla="*/ 23 w 72"/>
              <a:gd name="T111" fmla="*/ 54 h 101"/>
              <a:gd name="T112" fmla="*/ 25 w 72"/>
              <a:gd name="T113" fmla="*/ 59 h 101"/>
              <a:gd name="T114" fmla="*/ 28 w 72"/>
              <a:gd name="T115" fmla="*/ 61 h 101"/>
              <a:gd name="T116" fmla="*/ 32 w 72"/>
              <a:gd name="T117" fmla="*/ 63 h 101"/>
              <a:gd name="T118" fmla="*/ 36 w 72"/>
              <a:gd name="T119" fmla="*/ 63 h 101"/>
              <a:gd name="T120" fmla="*/ 38 w 72"/>
              <a:gd name="T121" fmla="*/ 61 h 101"/>
              <a:gd name="T122" fmla="*/ 42 w 72"/>
              <a:gd name="T123" fmla="*/ 59 h 101"/>
              <a:gd name="T124" fmla="*/ 45 w 72"/>
              <a:gd name="T125" fmla="*/ 56 h 1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1"/>
              <a:gd name="T191" fmla="*/ 72 w 72"/>
              <a:gd name="T192" fmla="*/ 101 h 1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1">
                <a:moveTo>
                  <a:pt x="45" y="61"/>
                </a:moveTo>
                <a:lnTo>
                  <a:pt x="42" y="65"/>
                </a:lnTo>
                <a:lnTo>
                  <a:pt x="38" y="67"/>
                </a:lnTo>
                <a:lnTo>
                  <a:pt x="32" y="71"/>
                </a:lnTo>
                <a:lnTo>
                  <a:pt x="26" y="71"/>
                </a:lnTo>
                <a:lnTo>
                  <a:pt x="19" y="69"/>
                </a:lnTo>
                <a:lnTo>
                  <a:pt x="11" y="65"/>
                </a:lnTo>
                <a:lnTo>
                  <a:pt x="6" y="59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2" y="29"/>
                </a:lnTo>
                <a:lnTo>
                  <a:pt x="4" y="19"/>
                </a:lnTo>
                <a:lnTo>
                  <a:pt x="7" y="14"/>
                </a:lnTo>
                <a:lnTo>
                  <a:pt x="11" y="8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0" y="0"/>
                </a:lnTo>
                <a:lnTo>
                  <a:pt x="44" y="2"/>
                </a:lnTo>
                <a:lnTo>
                  <a:pt x="47" y="4"/>
                </a:lnTo>
                <a:lnTo>
                  <a:pt x="51" y="6"/>
                </a:lnTo>
                <a:lnTo>
                  <a:pt x="63" y="0"/>
                </a:lnTo>
                <a:lnTo>
                  <a:pt x="66" y="0"/>
                </a:lnTo>
                <a:lnTo>
                  <a:pt x="66" y="86"/>
                </a:lnTo>
                <a:lnTo>
                  <a:pt x="66" y="92"/>
                </a:lnTo>
                <a:lnTo>
                  <a:pt x="66" y="95"/>
                </a:lnTo>
                <a:lnTo>
                  <a:pt x="68" y="97"/>
                </a:lnTo>
                <a:lnTo>
                  <a:pt x="72" y="99"/>
                </a:lnTo>
                <a:lnTo>
                  <a:pt x="72" y="101"/>
                </a:lnTo>
                <a:lnTo>
                  <a:pt x="36" y="101"/>
                </a:lnTo>
                <a:lnTo>
                  <a:pt x="36" y="99"/>
                </a:lnTo>
                <a:lnTo>
                  <a:pt x="40" y="99"/>
                </a:lnTo>
                <a:lnTo>
                  <a:pt x="42" y="97"/>
                </a:lnTo>
                <a:lnTo>
                  <a:pt x="44" y="97"/>
                </a:lnTo>
                <a:lnTo>
                  <a:pt x="45" y="95"/>
                </a:lnTo>
                <a:lnTo>
                  <a:pt x="45" y="94"/>
                </a:lnTo>
                <a:lnTo>
                  <a:pt x="45" y="90"/>
                </a:lnTo>
                <a:lnTo>
                  <a:pt x="45" y="61"/>
                </a:lnTo>
                <a:close/>
                <a:moveTo>
                  <a:pt x="45" y="56"/>
                </a:moveTo>
                <a:lnTo>
                  <a:pt x="45" y="27"/>
                </a:lnTo>
                <a:lnTo>
                  <a:pt x="45" y="21"/>
                </a:lnTo>
                <a:lnTo>
                  <a:pt x="45" y="16"/>
                </a:lnTo>
                <a:lnTo>
                  <a:pt x="44" y="12"/>
                </a:lnTo>
                <a:lnTo>
                  <a:pt x="42" y="10"/>
                </a:lnTo>
                <a:lnTo>
                  <a:pt x="40" y="6"/>
                </a:lnTo>
                <a:lnTo>
                  <a:pt x="38" y="4"/>
                </a:lnTo>
                <a:lnTo>
                  <a:pt x="34" y="4"/>
                </a:lnTo>
                <a:lnTo>
                  <a:pt x="28" y="6"/>
                </a:lnTo>
                <a:lnTo>
                  <a:pt x="25" y="10"/>
                </a:lnTo>
                <a:lnTo>
                  <a:pt x="23" y="14"/>
                </a:lnTo>
                <a:lnTo>
                  <a:pt x="21" y="19"/>
                </a:lnTo>
                <a:lnTo>
                  <a:pt x="21" y="27"/>
                </a:lnTo>
                <a:lnTo>
                  <a:pt x="21" y="37"/>
                </a:lnTo>
                <a:lnTo>
                  <a:pt x="21" y="46"/>
                </a:lnTo>
                <a:lnTo>
                  <a:pt x="23" y="54"/>
                </a:lnTo>
                <a:lnTo>
                  <a:pt x="25" y="59"/>
                </a:lnTo>
                <a:lnTo>
                  <a:pt x="28" y="61"/>
                </a:lnTo>
                <a:lnTo>
                  <a:pt x="32" y="63"/>
                </a:lnTo>
                <a:lnTo>
                  <a:pt x="36" y="63"/>
                </a:lnTo>
                <a:lnTo>
                  <a:pt x="38" y="61"/>
                </a:lnTo>
                <a:lnTo>
                  <a:pt x="42" y="59"/>
                </a:lnTo>
                <a:lnTo>
                  <a:pt x="45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0" name="Freeform 351"/>
          <p:cNvSpPr>
            <a:spLocks/>
          </p:cNvSpPr>
          <p:nvPr/>
        </p:nvSpPr>
        <p:spPr bwMode="auto">
          <a:xfrm>
            <a:off x="6148388" y="4791075"/>
            <a:ext cx="41275" cy="65088"/>
          </a:xfrm>
          <a:custGeom>
            <a:avLst/>
            <a:gdLst>
              <a:gd name="T0" fmla="*/ 15 w 53"/>
              <a:gd name="T1" fmla="*/ 36 h 82"/>
              <a:gd name="T2" fmla="*/ 25 w 53"/>
              <a:gd name="T3" fmla="*/ 32 h 82"/>
              <a:gd name="T4" fmla="*/ 29 w 53"/>
              <a:gd name="T5" fmla="*/ 27 h 82"/>
              <a:gd name="T6" fmla="*/ 30 w 53"/>
              <a:gd name="T7" fmla="*/ 21 h 82"/>
              <a:gd name="T8" fmla="*/ 27 w 53"/>
              <a:gd name="T9" fmla="*/ 12 h 82"/>
              <a:gd name="T10" fmla="*/ 19 w 53"/>
              <a:gd name="T11" fmla="*/ 8 h 82"/>
              <a:gd name="T12" fmla="*/ 8 w 53"/>
              <a:gd name="T13" fmla="*/ 12 h 82"/>
              <a:gd name="T14" fmla="*/ 2 w 53"/>
              <a:gd name="T15" fmla="*/ 15 h 82"/>
              <a:gd name="T16" fmla="*/ 13 w 53"/>
              <a:gd name="T17" fmla="*/ 4 h 82"/>
              <a:gd name="T18" fmla="*/ 29 w 53"/>
              <a:gd name="T19" fmla="*/ 0 h 82"/>
              <a:gd name="T20" fmla="*/ 38 w 53"/>
              <a:gd name="T21" fmla="*/ 2 h 82"/>
              <a:gd name="T22" fmla="*/ 48 w 53"/>
              <a:gd name="T23" fmla="*/ 10 h 82"/>
              <a:gd name="T24" fmla="*/ 48 w 53"/>
              <a:gd name="T25" fmla="*/ 19 h 82"/>
              <a:gd name="T26" fmla="*/ 42 w 53"/>
              <a:gd name="T27" fmla="*/ 27 h 82"/>
              <a:gd name="T28" fmla="*/ 42 w 53"/>
              <a:gd name="T29" fmla="*/ 32 h 82"/>
              <a:gd name="T30" fmla="*/ 51 w 53"/>
              <a:gd name="T31" fmla="*/ 44 h 82"/>
              <a:gd name="T32" fmla="*/ 51 w 53"/>
              <a:gd name="T33" fmla="*/ 59 h 82"/>
              <a:gd name="T34" fmla="*/ 44 w 53"/>
              <a:gd name="T35" fmla="*/ 72 h 82"/>
              <a:gd name="T36" fmla="*/ 29 w 53"/>
              <a:gd name="T37" fmla="*/ 80 h 82"/>
              <a:gd name="T38" fmla="*/ 11 w 53"/>
              <a:gd name="T39" fmla="*/ 82 h 82"/>
              <a:gd name="T40" fmla="*/ 4 w 53"/>
              <a:gd name="T41" fmla="*/ 78 h 82"/>
              <a:gd name="T42" fmla="*/ 0 w 53"/>
              <a:gd name="T43" fmla="*/ 70 h 82"/>
              <a:gd name="T44" fmla="*/ 2 w 53"/>
              <a:gd name="T45" fmla="*/ 65 h 82"/>
              <a:gd name="T46" fmla="*/ 6 w 53"/>
              <a:gd name="T47" fmla="*/ 63 h 82"/>
              <a:gd name="T48" fmla="*/ 10 w 53"/>
              <a:gd name="T49" fmla="*/ 63 h 82"/>
              <a:gd name="T50" fmla="*/ 13 w 53"/>
              <a:gd name="T51" fmla="*/ 67 h 82"/>
              <a:gd name="T52" fmla="*/ 23 w 53"/>
              <a:gd name="T53" fmla="*/ 72 h 82"/>
              <a:gd name="T54" fmla="*/ 32 w 53"/>
              <a:gd name="T55" fmla="*/ 72 h 82"/>
              <a:gd name="T56" fmla="*/ 38 w 53"/>
              <a:gd name="T57" fmla="*/ 67 h 82"/>
              <a:gd name="T58" fmla="*/ 38 w 53"/>
              <a:gd name="T59" fmla="*/ 53 h 82"/>
              <a:gd name="T60" fmla="*/ 29 w 53"/>
              <a:gd name="T61" fmla="*/ 44 h 82"/>
              <a:gd name="T62" fmla="*/ 15 w 53"/>
              <a:gd name="T63" fmla="*/ 38 h 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"/>
              <a:gd name="T97" fmla="*/ 0 h 82"/>
              <a:gd name="T98" fmla="*/ 53 w 53"/>
              <a:gd name="T99" fmla="*/ 82 h 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" h="82">
                <a:moveTo>
                  <a:pt x="15" y="38"/>
                </a:moveTo>
                <a:lnTo>
                  <a:pt x="15" y="36"/>
                </a:lnTo>
                <a:lnTo>
                  <a:pt x="21" y="34"/>
                </a:lnTo>
                <a:lnTo>
                  <a:pt x="25" y="32"/>
                </a:lnTo>
                <a:lnTo>
                  <a:pt x="27" y="31"/>
                </a:lnTo>
                <a:lnTo>
                  <a:pt x="29" y="27"/>
                </a:lnTo>
                <a:lnTo>
                  <a:pt x="30" y="25"/>
                </a:lnTo>
                <a:lnTo>
                  <a:pt x="30" y="21"/>
                </a:lnTo>
                <a:lnTo>
                  <a:pt x="30" y="15"/>
                </a:lnTo>
                <a:lnTo>
                  <a:pt x="27" y="12"/>
                </a:lnTo>
                <a:lnTo>
                  <a:pt x="23" y="10"/>
                </a:lnTo>
                <a:lnTo>
                  <a:pt x="19" y="8"/>
                </a:lnTo>
                <a:lnTo>
                  <a:pt x="13" y="10"/>
                </a:lnTo>
                <a:lnTo>
                  <a:pt x="8" y="12"/>
                </a:lnTo>
                <a:lnTo>
                  <a:pt x="4" y="15"/>
                </a:lnTo>
                <a:lnTo>
                  <a:pt x="2" y="15"/>
                </a:lnTo>
                <a:lnTo>
                  <a:pt x="8" y="8"/>
                </a:lnTo>
                <a:lnTo>
                  <a:pt x="13" y="4"/>
                </a:lnTo>
                <a:lnTo>
                  <a:pt x="21" y="0"/>
                </a:lnTo>
                <a:lnTo>
                  <a:pt x="29" y="0"/>
                </a:lnTo>
                <a:lnTo>
                  <a:pt x="34" y="0"/>
                </a:lnTo>
                <a:lnTo>
                  <a:pt x="38" y="2"/>
                </a:lnTo>
                <a:lnTo>
                  <a:pt x="44" y="4"/>
                </a:lnTo>
                <a:lnTo>
                  <a:pt x="48" y="10"/>
                </a:lnTo>
                <a:lnTo>
                  <a:pt x="49" y="15"/>
                </a:lnTo>
                <a:lnTo>
                  <a:pt x="48" y="19"/>
                </a:lnTo>
                <a:lnTo>
                  <a:pt x="46" y="23"/>
                </a:lnTo>
                <a:lnTo>
                  <a:pt x="42" y="27"/>
                </a:lnTo>
                <a:lnTo>
                  <a:pt x="36" y="29"/>
                </a:lnTo>
                <a:lnTo>
                  <a:pt x="42" y="32"/>
                </a:lnTo>
                <a:lnTo>
                  <a:pt x="48" y="38"/>
                </a:lnTo>
                <a:lnTo>
                  <a:pt x="51" y="44"/>
                </a:lnTo>
                <a:lnTo>
                  <a:pt x="53" y="49"/>
                </a:lnTo>
                <a:lnTo>
                  <a:pt x="51" y="59"/>
                </a:lnTo>
                <a:lnTo>
                  <a:pt x="48" y="67"/>
                </a:lnTo>
                <a:lnTo>
                  <a:pt x="44" y="72"/>
                </a:lnTo>
                <a:lnTo>
                  <a:pt x="36" y="78"/>
                </a:lnTo>
                <a:lnTo>
                  <a:pt x="29" y="80"/>
                </a:lnTo>
                <a:lnTo>
                  <a:pt x="19" y="82"/>
                </a:lnTo>
                <a:lnTo>
                  <a:pt x="11" y="82"/>
                </a:lnTo>
                <a:lnTo>
                  <a:pt x="8" y="80"/>
                </a:lnTo>
                <a:lnTo>
                  <a:pt x="4" y="78"/>
                </a:lnTo>
                <a:lnTo>
                  <a:pt x="0" y="74"/>
                </a:lnTo>
                <a:lnTo>
                  <a:pt x="0" y="70"/>
                </a:lnTo>
                <a:lnTo>
                  <a:pt x="0" y="68"/>
                </a:lnTo>
                <a:lnTo>
                  <a:pt x="2" y="65"/>
                </a:lnTo>
                <a:lnTo>
                  <a:pt x="4" y="63"/>
                </a:lnTo>
                <a:lnTo>
                  <a:pt x="6" y="63"/>
                </a:lnTo>
                <a:lnTo>
                  <a:pt x="8" y="63"/>
                </a:lnTo>
                <a:lnTo>
                  <a:pt x="10" y="63"/>
                </a:lnTo>
                <a:lnTo>
                  <a:pt x="11" y="65"/>
                </a:lnTo>
                <a:lnTo>
                  <a:pt x="13" y="67"/>
                </a:lnTo>
                <a:lnTo>
                  <a:pt x="17" y="68"/>
                </a:lnTo>
                <a:lnTo>
                  <a:pt x="23" y="72"/>
                </a:lnTo>
                <a:lnTo>
                  <a:pt x="29" y="72"/>
                </a:lnTo>
                <a:lnTo>
                  <a:pt x="32" y="72"/>
                </a:lnTo>
                <a:lnTo>
                  <a:pt x="36" y="70"/>
                </a:lnTo>
                <a:lnTo>
                  <a:pt x="38" y="67"/>
                </a:lnTo>
                <a:lnTo>
                  <a:pt x="38" y="61"/>
                </a:lnTo>
                <a:lnTo>
                  <a:pt x="38" y="53"/>
                </a:lnTo>
                <a:lnTo>
                  <a:pt x="32" y="48"/>
                </a:lnTo>
                <a:lnTo>
                  <a:pt x="29" y="44"/>
                </a:lnTo>
                <a:lnTo>
                  <a:pt x="23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1" name="Line 352"/>
          <p:cNvSpPr>
            <a:spLocks noChangeShapeType="1"/>
          </p:cNvSpPr>
          <p:nvPr/>
        </p:nvSpPr>
        <p:spPr bwMode="auto">
          <a:xfrm>
            <a:off x="4816475" y="6081713"/>
            <a:ext cx="2482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2" name="Line 353"/>
          <p:cNvSpPr>
            <a:spLocks noChangeShapeType="1"/>
          </p:cNvSpPr>
          <p:nvPr/>
        </p:nvSpPr>
        <p:spPr bwMode="auto">
          <a:xfrm>
            <a:off x="4795838" y="6289675"/>
            <a:ext cx="2482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3" name="Line 354"/>
          <p:cNvSpPr>
            <a:spLocks noChangeShapeType="1"/>
          </p:cNvSpPr>
          <p:nvPr/>
        </p:nvSpPr>
        <p:spPr bwMode="auto">
          <a:xfrm>
            <a:off x="5041900" y="6073775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4" name="Line 355"/>
          <p:cNvSpPr>
            <a:spLocks noChangeShapeType="1"/>
          </p:cNvSpPr>
          <p:nvPr/>
        </p:nvSpPr>
        <p:spPr bwMode="auto">
          <a:xfrm>
            <a:off x="5332413" y="6073775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5" name="Line 356"/>
          <p:cNvSpPr>
            <a:spLocks noChangeShapeType="1"/>
          </p:cNvSpPr>
          <p:nvPr/>
        </p:nvSpPr>
        <p:spPr bwMode="auto">
          <a:xfrm>
            <a:off x="5611813" y="6073775"/>
            <a:ext cx="15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6" name="Line 357"/>
          <p:cNvSpPr>
            <a:spLocks noChangeShapeType="1"/>
          </p:cNvSpPr>
          <p:nvPr/>
        </p:nvSpPr>
        <p:spPr bwMode="auto">
          <a:xfrm>
            <a:off x="5905500" y="6073775"/>
            <a:ext cx="1588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7" name="Line 358"/>
          <p:cNvSpPr>
            <a:spLocks noChangeShapeType="1"/>
          </p:cNvSpPr>
          <p:nvPr/>
        </p:nvSpPr>
        <p:spPr bwMode="auto">
          <a:xfrm>
            <a:off x="6200775" y="6083300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8" name="Line 359"/>
          <p:cNvSpPr>
            <a:spLocks noChangeShapeType="1"/>
          </p:cNvSpPr>
          <p:nvPr/>
        </p:nvSpPr>
        <p:spPr bwMode="auto">
          <a:xfrm>
            <a:off x="6492875" y="6083300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79" name="Line 360"/>
          <p:cNvSpPr>
            <a:spLocks noChangeShapeType="1"/>
          </p:cNvSpPr>
          <p:nvPr/>
        </p:nvSpPr>
        <p:spPr bwMode="auto">
          <a:xfrm>
            <a:off x="6773863" y="6083300"/>
            <a:ext cx="158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0" name="Line 361"/>
          <p:cNvSpPr>
            <a:spLocks noChangeShapeType="1"/>
          </p:cNvSpPr>
          <p:nvPr/>
        </p:nvSpPr>
        <p:spPr bwMode="auto">
          <a:xfrm>
            <a:off x="7064375" y="6083300"/>
            <a:ext cx="158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1" name="Freeform 362"/>
          <p:cNvSpPr>
            <a:spLocks noEditPoints="1"/>
          </p:cNvSpPr>
          <p:nvPr/>
        </p:nvSpPr>
        <p:spPr bwMode="auto">
          <a:xfrm>
            <a:off x="5154613" y="6159500"/>
            <a:ext cx="79375" cy="114300"/>
          </a:xfrm>
          <a:custGeom>
            <a:avLst/>
            <a:gdLst>
              <a:gd name="T0" fmla="*/ 38 w 100"/>
              <a:gd name="T1" fmla="*/ 0 h 144"/>
              <a:gd name="T2" fmla="*/ 38 w 100"/>
              <a:gd name="T3" fmla="*/ 57 h 144"/>
              <a:gd name="T4" fmla="*/ 45 w 100"/>
              <a:gd name="T5" fmla="*/ 51 h 144"/>
              <a:gd name="T6" fmla="*/ 55 w 100"/>
              <a:gd name="T7" fmla="*/ 47 h 144"/>
              <a:gd name="T8" fmla="*/ 64 w 100"/>
              <a:gd name="T9" fmla="*/ 45 h 144"/>
              <a:gd name="T10" fmla="*/ 74 w 100"/>
              <a:gd name="T11" fmla="*/ 47 h 144"/>
              <a:gd name="T12" fmla="*/ 83 w 100"/>
              <a:gd name="T13" fmla="*/ 51 h 144"/>
              <a:gd name="T14" fmla="*/ 87 w 100"/>
              <a:gd name="T15" fmla="*/ 55 h 144"/>
              <a:gd name="T16" fmla="*/ 93 w 100"/>
              <a:gd name="T17" fmla="*/ 61 h 144"/>
              <a:gd name="T18" fmla="*/ 97 w 100"/>
              <a:gd name="T19" fmla="*/ 66 h 144"/>
              <a:gd name="T20" fmla="*/ 98 w 100"/>
              <a:gd name="T21" fmla="*/ 74 h 144"/>
              <a:gd name="T22" fmla="*/ 100 w 100"/>
              <a:gd name="T23" fmla="*/ 81 h 144"/>
              <a:gd name="T24" fmla="*/ 100 w 100"/>
              <a:gd name="T25" fmla="*/ 91 h 144"/>
              <a:gd name="T26" fmla="*/ 100 w 100"/>
              <a:gd name="T27" fmla="*/ 100 h 144"/>
              <a:gd name="T28" fmla="*/ 98 w 100"/>
              <a:gd name="T29" fmla="*/ 110 h 144"/>
              <a:gd name="T30" fmla="*/ 95 w 100"/>
              <a:gd name="T31" fmla="*/ 119 h 144"/>
              <a:gd name="T32" fmla="*/ 91 w 100"/>
              <a:gd name="T33" fmla="*/ 127 h 144"/>
              <a:gd name="T34" fmla="*/ 85 w 100"/>
              <a:gd name="T35" fmla="*/ 133 h 144"/>
              <a:gd name="T36" fmla="*/ 78 w 100"/>
              <a:gd name="T37" fmla="*/ 138 h 144"/>
              <a:gd name="T38" fmla="*/ 70 w 100"/>
              <a:gd name="T39" fmla="*/ 142 h 144"/>
              <a:gd name="T40" fmla="*/ 62 w 100"/>
              <a:gd name="T41" fmla="*/ 144 h 144"/>
              <a:gd name="T42" fmla="*/ 55 w 100"/>
              <a:gd name="T43" fmla="*/ 144 h 144"/>
              <a:gd name="T44" fmla="*/ 47 w 100"/>
              <a:gd name="T45" fmla="*/ 144 h 144"/>
              <a:gd name="T46" fmla="*/ 40 w 100"/>
              <a:gd name="T47" fmla="*/ 142 h 144"/>
              <a:gd name="T48" fmla="*/ 34 w 100"/>
              <a:gd name="T49" fmla="*/ 140 h 144"/>
              <a:gd name="T50" fmla="*/ 28 w 100"/>
              <a:gd name="T51" fmla="*/ 136 h 144"/>
              <a:gd name="T52" fmla="*/ 11 w 100"/>
              <a:gd name="T53" fmla="*/ 144 h 144"/>
              <a:gd name="T54" fmla="*/ 7 w 100"/>
              <a:gd name="T55" fmla="*/ 144 h 144"/>
              <a:gd name="T56" fmla="*/ 7 w 100"/>
              <a:gd name="T57" fmla="*/ 23 h 144"/>
              <a:gd name="T58" fmla="*/ 7 w 100"/>
              <a:gd name="T59" fmla="*/ 15 h 144"/>
              <a:gd name="T60" fmla="*/ 7 w 100"/>
              <a:gd name="T61" fmla="*/ 11 h 144"/>
              <a:gd name="T62" fmla="*/ 7 w 100"/>
              <a:gd name="T63" fmla="*/ 9 h 144"/>
              <a:gd name="T64" fmla="*/ 5 w 100"/>
              <a:gd name="T65" fmla="*/ 7 h 144"/>
              <a:gd name="T66" fmla="*/ 3 w 100"/>
              <a:gd name="T67" fmla="*/ 5 h 144"/>
              <a:gd name="T68" fmla="*/ 0 w 100"/>
              <a:gd name="T69" fmla="*/ 5 h 144"/>
              <a:gd name="T70" fmla="*/ 0 w 100"/>
              <a:gd name="T71" fmla="*/ 0 h 144"/>
              <a:gd name="T72" fmla="*/ 38 w 100"/>
              <a:gd name="T73" fmla="*/ 0 h 144"/>
              <a:gd name="T74" fmla="*/ 38 w 100"/>
              <a:gd name="T75" fmla="*/ 66 h 144"/>
              <a:gd name="T76" fmla="*/ 38 w 100"/>
              <a:gd name="T77" fmla="*/ 108 h 144"/>
              <a:gd name="T78" fmla="*/ 38 w 100"/>
              <a:gd name="T79" fmla="*/ 116 h 144"/>
              <a:gd name="T80" fmla="*/ 38 w 100"/>
              <a:gd name="T81" fmla="*/ 121 h 144"/>
              <a:gd name="T82" fmla="*/ 38 w 100"/>
              <a:gd name="T83" fmla="*/ 125 h 144"/>
              <a:gd name="T84" fmla="*/ 40 w 100"/>
              <a:gd name="T85" fmla="*/ 131 h 144"/>
              <a:gd name="T86" fmla="*/ 43 w 100"/>
              <a:gd name="T87" fmla="*/ 135 h 144"/>
              <a:gd name="T88" fmla="*/ 47 w 100"/>
              <a:gd name="T89" fmla="*/ 136 h 144"/>
              <a:gd name="T90" fmla="*/ 53 w 100"/>
              <a:gd name="T91" fmla="*/ 138 h 144"/>
              <a:gd name="T92" fmla="*/ 59 w 100"/>
              <a:gd name="T93" fmla="*/ 136 h 144"/>
              <a:gd name="T94" fmla="*/ 62 w 100"/>
              <a:gd name="T95" fmla="*/ 135 h 144"/>
              <a:gd name="T96" fmla="*/ 66 w 100"/>
              <a:gd name="T97" fmla="*/ 131 h 144"/>
              <a:gd name="T98" fmla="*/ 70 w 100"/>
              <a:gd name="T99" fmla="*/ 123 h 144"/>
              <a:gd name="T100" fmla="*/ 72 w 100"/>
              <a:gd name="T101" fmla="*/ 112 h 144"/>
              <a:gd name="T102" fmla="*/ 72 w 100"/>
              <a:gd name="T103" fmla="*/ 93 h 144"/>
              <a:gd name="T104" fmla="*/ 72 w 100"/>
              <a:gd name="T105" fmla="*/ 81 h 144"/>
              <a:gd name="T106" fmla="*/ 72 w 100"/>
              <a:gd name="T107" fmla="*/ 74 h 144"/>
              <a:gd name="T108" fmla="*/ 70 w 100"/>
              <a:gd name="T109" fmla="*/ 66 h 144"/>
              <a:gd name="T110" fmla="*/ 66 w 100"/>
              <a:gd name="T111" fmla="*/ 62 h 144"/>
              <a:gd name="T112" fmla="*/ 64 w 100"/>
              <a:gd name="T113" fmla="*/ 59 h 144"/>
              <a:gd name="T114" fmla="*/ 60 w 100"/>
              <a:gd name="T115" fmla="*/ 57 h 144"/>
              <a:gd name="T116" fmla="*/ 55 w 100"/>
              <a:gd name="T117" fmla="*/ 57 h 144"/>
              <a:gd name="T118" fmla="*/ 49 w 100"/>
              <a:gd name="T119" fmla="*/ 57 h 144"/>
              <a:gd name="T120" fmla="*/ 43 w 100"/>
              <a:gd name="T121" fmla="*/ 61 h 144"/>
              <a:gd name="T122" fmla="*/ 38 w 100"/>
              <a:gd name="T123" fmla="*/ 6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"/>
              <a:gd name="T187" fmla="*/ 0 h 144"/>
              <a:gd name="T188" fmla="*/ 100 w 100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" h="144">
                <a:moveTo>
                  <a:pt x="38" y="0"/>
                </a:moveTo>
                <a:lnTo>
                  <a:pt x="38" y="57"/>
                </a:lnTo>
                <a:lnTo>
                  <a:pt x="45" y="51"/>
                </a:lnTo>
                <a:lnTo>
                  <a:pt x="55" y="47"/>
                </a:lnTo>
                <a:lnTo>
                  <a:pt x="64" y="45"/>
                </a:lnTo>
                <a:lnTo>
                  <a:pt x="74" y="47"/>
                </a:lnTo>
                <a:lnTo>
                  <a:pt x="83" y="51"/>
                </a:lnTo>
                <a:lnTo>
                  <a:pt x="87" y="55"/>
                </a:lnTo>
                <a:lnTo>
                  <a:pt x="93" y="61"/>
                </a:lnTo>
                <a:lnTo>
                  <a:pt x="97" y="66"/>
                </a:lnTo>
                <a:lnTo>
                  <a:pt x="98" y="74"/>
                </a:lnTo>
                <a:lnTo>
                  <a:pt x="100" y="81"/>
                </a:lnTo>
                <a:lnTo>
                  <a:pt x="100" y="91"/>
                </a:lnTo>
                <a:lnTo>
                  <a:pt x="100" y="100"/>
                </a:lnTo>
                <a:lnTo>
                  <a:pt x="98" y="110"/>
                </a:lnTo>
                <a:lnTo>
                  <a:pt x="95" y="119"/>
                </a:lnTo>
                <a:lnTo>
                  <a:pt x="91" y="127"/>
                </a:lnTo>
                <a:lnTo>
                  <a:pt x="85" y="133"/>
                </a:lnTo>
                <a:lnTo>
                  <a:pt x="78" y="138"/>
                </a:lnTo>
                <a:lnTo>
                  <a:pt x="70" y="142"/>
                </a:lnTo>
                <a:lnTo>
                  <a:pt x="62" y="144"/>
                </a:lnTo>
                <a:lnTo>
                  <a:pt x="55" y="144"/>
                </a:lnTo>
                <a:lnTo>
                  <a:pt x="47" y="144"/>
                </a:lnTo>
                <a:lnTo>
                  <a:pt x="40" y="142"/>
                </a:lnTo>
                <a:lnTo>
                  <a:pt x="34" y="140"/>
                </a:lnTo>
                <a:lnTo>
                  <a:pt x="28" y="136"/>
                </a:lnTo>
                <a:lnTo>
                  <a:pt x="11" y="144"/>
                </a:lnTo>
                <a:lnTo>
                  <a:pt x="7" y="144"/>
                </a:lnTo>
                <a:lnTo>
                  <a:pt x="7" y="23"/>
                </a:lnTo>
                <a:lnTo>
                  <a:pt x="7" y="15"/>
                </a:lnTo>
                <a:lnTo>
                  <a:pt x="7" y="11"/>
                </a:lnTo>
                <a:lnTo>
                  <a:pt x="7" y="9"/>
                </a:lnTo>
                <a:lnTo>
                  <a:pt x="5" y="7"/>
                </a:lnTo>
                <a:lnTo>
                  <a:pt x="3" y="5"/>
                </a:lnTo>
                <a:lnTo>
                  <a:pt x="0" y="5"/>
                </a:lnTo>
                <a:lnTo>
                  <a:pt x="0" y="0"/>
                </a:lnTo>
                <a:lnTo>
                  <a:pt x="38" y="0"/>
                </a:lnTo>
                <a:close/>
                <a:moveTo>
                  <a:pt x="38" y="66"/>
                </a:moveTo>
                <a:lnTo>
                  <a:pt x="38" y="108"/>
                </a:lnTo>
                <a:lnTo>
                  <a:pt x="38" y="116"/>
                </a:lnTo>
                <a:lnTo>
                  <a:pt x="38" y="121"/>
                </a:lnTo>
                <a:lnTo>
                  <a:pt x="38" y="125"/>
                </a:lnTo>
                <a:lnTo>
                  <a:pt x="40" y="131"/>
                </a:lnTo>
                <a:lnTo>
                  <a:pt x="43" y="135"/>
                </a:lnTo>
                <a:lnTo>
                  <a:pt x="47" y="136"/>
                </a:lnTo>
                <a:lnTo>
                  <a:pt x="53" y="138"/>
                </a:lnTo>
                <a:lnTo>
                  <a:pt x="59" y="136"/>
                </a:lnTo>
                <a:lnTo>
                  <a:pt x="62" y="135"/>
                </a:lnTo>
                <a:lnTo>
                  <a:pt x="66" y="131"/>
                </a:lnTo>
                <a:lnTo>
                  <a:pt x="70" y="123"/>
                </a:lnTo>
                <a:lnTo>
                  <a:pt x="72" y="112"/>
                </a:lnTo>
                <a:lnTo>
                  <a:pt x="72" y="93"/>
                </a:lnTo>
                <a:lnTo>
                  <a:pt x="72" y="81"/>
                </a:lnTo>
                <a:lnTo>
                  <a:pt x="72" y="74"/>
                </a:lnTo>
                <a:lnTo>
                  <a:pt x="70" y="66"/>
                </a:lnTo>
                <a:lnTo>
                  <a:pt x="66" y="62"/>
                </a:lnTo>
                <a:lnTo>
                  <a:pt x="64" y="59"/>
                </a:lnTo>
                <a:lnTo>
                  <a:pt x="60" y="57"/>
                </a:lnTo>
                <a:lnTo>
                  <a:pt x="55" y="57"/>
                </a:lnTo>
                <a:lnTo>
                  <a:pt x="49" y="57"/>
                </a:lnTo>
                <a:lnTo>
                  <a:pt x="43" y="61"/>
                </a:lnTo>
                <a:lnTo>
                  <a:pt x="3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2" name="Freeform 363"/>
          <p:cNvSpPr>
            <a:spLocks/>
          </p:cNvSpPr>
          <p:nvPr/>
        </p:nvSpPr>
        <p:spPr bwMode="auto">
          <a:xfrm>
            <a:off x="4776788" y="6080125"/>
            <a:ext cx="66675" cy="206375"/>
          </a:xfrm>
          <a:custGeom>
            <a:avLst/>
            <a:gdLst>
              <a:gd name="T0" fmla="*/ 55 w 84"/>
              <a:gd name="T1" fmla="*/ 0 h 260"/>
              <a:gd name="T2" fmla="*/ 55 w 84"/>
              <a:gd name="T3" fmla="*/ 0 h 260"/>
              <a:gd name="T4" fmla="*/ 55 w 84"/>
              <a:gd name="T5" fmla="*/ 0 h 260"/>
              <a:gd name="T6" fmla="*/ 55 w 84"/>
              <a:gd name="T7" fmla="*/ 2 h 260"/>
              <a:gd name="T8" fmla="*/ 53 w 84"/>
              <a:gd name="T9" fmla="*/ 4 h 260"/>
              <a:gd name="T10" fmla="*/ 51 w 84"/>
              <a:gd name="T11" fmla="*/ 10 h 260"/>
              <a:gd name="T12" fmla="*/ 47 w 84"/>
              <a:gd name="T13" fmla="*/ 23 h 260"/>
              <a:gd name="T14" fmla="*/ 44 w 84"/>
              <a:gd name="T15" fmla="*/ 38 h 260"/>
              <a:gd name="T16" fmla="*/ 47 w 84"/>
              <a:gd name="T17" fmla="*/ 55 h 260"/>
              <a:gd name="T18" fmla="*/ 57 w 84"/>
              <a:gd name="T19" fmla="*/ 65 h 260"/>
              <a:gd name="T20" fmla="*/ 66 w 84"/>
              <a:gd name="T21" fmla="*/ 74 h 260"/>
              <a:gd name="T22" fmla="*/ 78 w 84"/>
              <a:gd name="T23" fmla="*/ 82 h 260"/>
              <a:gd name="T24" fmla="*/ 84 w 84"/>
              <a:gd name="T25" fmla="*/ 88 h 260"/>
              <a:gd name="T26" fmla="*/ 82 w 84"/>
              <a:gd name="T27" fmla="*/ 93 h 260"/>
              <a:gd name="T28" fmla="*/ 74 w 84"/>
              <a:gd name="T29" fmla="*/ 99 h 260"/>
              <a:gd name="T30" fmla="*/ 61 w 84"/>
              <a:gd name="T31" fmla="*/ 105 h 260"/>
              <a:gd name="T32" fmla="*/ 47 w 84"/>
              <a:gd name="T33" fmla="*/ 110 h 260"/>
              <a:gd name="T34" fmla="*/ 30 w 84"/>
              <a:gd name="T35" fmla="*/ 114 h 260"/>
              <a:gd name="T36" fmla="*/ 15 w 84"/>
              <a:gd name="T37" fmla="*/ 120 h 260"/>
              <a:gd name="T38" fmla="*/ 6 w 84"/>
              <a:gd name="T39" fmla="*/ 125 h 260"/>
              <a:gd name="T40" fmla="*/ 0 w 84"/>
              <a:gd name="T41" fmla="*/ 131 h 260"/>
              <a:gd name="T42" fmla="*/ 4 w 84"/>
              <a:gd name="T43" fmla="*/ 135 h 260"/>
              <a:gd name="T44" fmla="*/ 13 w 84"/>
              <a:gd name="T45" fmla="*/ 139 h 260"/>
              <a:gd name="T46" fmla="*/ 25 w 84"/>
              <a:gd name="T47" fmla="*/ 141 h 260"/>
              <a:gd name="T48" fmla="*/ 38 w 84"/>
              <a:gd name="T49" fmla="*/ 143 h 260"/>
              <a:gd name="T50" fmla="*/ 51 w 84"/>
              <a:gd name="T51" fmla="*/ 143 h 260"/>
              <a:gd name="T52" fmla="*/ 63 w 84"/>
              <a:gd name="T53" fmla="*/ 143 h 260"/>
              <a:gd name="T54" fmla="*/ 68 w 84"/>
              <a:gd name="T55" fmla="*/ 144 h 260"/>
              <a:gd name="T56" fmla="*/ 72 w 84"/>
              <a:gd name="T57" fmla="*/ 148 h 260"/>
              <a:gd name="T58" fmla="*/ 72 w 84"/>
              <a:gd name="T59" fmla="*/ 152 h 260"/>
              <a:gd name="T60" fmla="*/ 72 w 84"/>
              <a:gd name="T61" fmla="*/ 158 h 260"/>
              <a:gd name="T62" fmla="*/ 70 w 84"/>
              <a:gd name="T63" fmla="*/ 163 h 260"/>
              <a:gd name="T64" fmla="*/ 68 w 84"/>
              <a:gd name="T65" fmla="*/ 171 h 260"/>
              <a:gd name="T66" fmla="*/ 55 w 84"/>
              <a:gd name="T67" fmla="*/ 190 h 260"/>
              <a:gd name="T68" fmla="*/ 44 w 84"/>
              <a:gd name="T69" fmla="*/ 207 h 260"/>
              <a:gd name="T70" fmla="*/ 42 w 84"/>
              <a:gd name="T71" fmla="*/ 213 h 260"/>
              <a:gd name="T72" fmla="*/ 40 w 84"/>
              <a:gd name="T73" fmla="*/ 217 h 260"/>
              <a:gd name="T74" fmla="*/ 40 w 84"/>
              <a:gd name="T75" fmla="*/ 218 h 260"/>
              <a:gd name="T76" fmla="*/ 40 w 84"/>
              <a:gd name="T77" fmla="*/ 222 h 260"/>
              <a:gd name="T78" fmla="*/ 44 w 84"/>
              <a:gd name="T79" fmla="*/ 222 h 260"/>
              <a:gd name="T80" fmla="*/ 47 w 84"/>
              <a:gd name="T81" fmla="*/ 224 h 260"/>
              <a:gd name="T82" fmla="*/ 51 w 84"/>
              <a:gd name="T83" fmla="*/ 222 h 260"/>
              <a:gd name="T84" fmla="*/ 57 w 84"/>
              <a:gd name="T85" fmla="*/ 222 h 260"/>
              <a:gd name="T86" fmla="*/ 61 w 84"/>
              <a:gd name="T87" fmla="*/ 222 h 260"/>
              <a:gd name="T88" fmla="*/ 66 w 84"/>
              <a:gd name="T89" fmla="*/ 220 h 260"/>
              <a:gd name="T90" fmla="*/ 70 w 84"/>
              <a:gd name="T91" fmla="*/ 220 h 260"/>
              <a:gd name="T92" fmla="*/ 74 w 84"/>
              <a:gd name="T93" fmla="*/ 220 h 260"/>
              <a:gd name="T94" fmla="*/ 78 w 84"/>
              <a:gd name="T95" fmla="*/ 220 h 260"/>
              <a:gd name="T96" fmla="*/ 78 w 84"/>
              <a:gd name="T97" fmla="*/ 222 h 260"/>
              <a:gd name="T98" fmla="*/ 78 w 84"/>
              <a:gd name="T99" fmla="*/ 224 h 260"/>
              <a:gd name="T100" fmla="*/ 74 w 84"/>
              <a:gd name="T101" fmla="*/ 228 h 260"/>
              <a:gd name="T102" fmla="*/ 70 w 84"/>
              <a:gd name="T103" fmla="*/ 232 h 260"/>
              <a:gd name="T104" fmla="*/ 66 w 84"/>
              <a:gd name="T105" fmla="*/ 236 h 260"/>
              <a:gd name="T106" fmla="*/ 61 w 84"/>
              <a:gd name="T107" fmla="*/ 239 h 260"/>
              <a:gd name="T108" fmla="*/ 57 w 84"/>
              <a:gd name="T109" fmla="*/ 245 h 260"/>
              <a:gd name="T110" fmla="*/ 51 w 84"/>
              <a:gd name="T111" fmla="*/ 249 h 260"/>
              <a:gd name="T112" fmla="*/ 47 w 84"/>
              <a:gd name="T113" fmla="*/ 251 h 260"/>
              <a:gd name="T114" fmla="*/ 44 w 84"/>
              <a:gd name="T115" fmla="*/ 255 h 260"/>
              <a:gd name="T116" fmla="*/ 40 w 84"/>
              <a:gd name="T117" fmla="*/ 256 h 260"/>
              <a:gd name="T118" fmla="*/ 38 w 84"/>
              <a:gd name="T119" fmla="*/ 258 h 260"/>
              <a:gd name="T120" fmla="*/ 38 w 84"/>
              <a:gd name="T121" fmla="*/ 260 h 260"/>
              <a:gd name="T122" fmla="*/ 38 w 84"/>
              <a:gd name="T123" fmla="*/ 260 h 260"/>
              <a:gd name="T124" fmla="*/ 38 w 84"/>
              <a:gd name="T125" fmla="*/ 260 h 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"/>
              <a:gd name="T190" fmla="*/ 0 h 260"/>
              <a:gd name="T191" fmla="*/ 84 w 84"/>
              <a:gd name="T192" fmla="*/ 260 h 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" h="260">
                <a:moveTo>
                  <a:pt x="55" y="0"/>
                </a:moveTo>
                <a:lnTo>
                  <a:pt x="55" y="0"/>
                </a:lnTo>
                <a:lnTo>
                  <a:pt x="55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4" y="38"/>
                </a:lnTo>
                <a:lnTo>
                  <a:pt x="47" y="55"/>
                </a:lnTo>
                <a:lnTo>
                  <a:pt x="57" y="65"/>
                </a:lnTo>
                <a:lnTo>
                  <a:pt x="66" y="74"/>
                </a:lnTo>
                <a:lnTo>
                  <a:pt x="78" y="82"/>
                </a:lnTo>
                <a:lnTo>
                  <a:pt x="84" y="88"/>
                </a:lnTo>
                <a:lnTo>
                  <a:pt x="82" y="93"/>
                </a:lnTo>
                <a:lnTo>
                  <a:pt x="74" y="99"/>
                </a:lnTo>
                <a:lnTo>
                  <a:pt x="61" y="105"/>
                </a:lnTo>
                <a:lnTo>
                  <a:pt x="47" y="110"/>
                </a:lnTo>
                <a:lnTo>
                  <a:pt x="30" y="114"/>
                </a:lnTo>
                <a:lnTo>
                  <a:pt x="15" y="120"/>
                </a:lnTo>
                <a:lnTo>
                  <a:pt x="6" y="125"/>
                </a:lnTo>
                <a:lnTo>
                  <a:pt x="0" y="131"/>
                </a:lnTo>
                <a:lnTo>
                  <a:pt x="4" y="135"/>
                </a:lnTo>
                <a:lnTo>
                  <a:pt x="13" y="139"/>
                </a:lnTo>
                <a:lnTo>
                  <a:pt x="25" y="141"/>
                </a:lnTo>
                <a:lnTo>
                  <a:pt x="38" y="143"/>
                </a:lnTo>
                <a:lnTo>
                  <a:pt x="51" y="143"/>
                </a:lnTo>
                <a:lnTo>
                  <a:pt x="63" y="143"/>
                </a:lnTo>
                <a:lnTo>
                  <a:pt x="68" y="144"/>
                </a:lnTo>
                <a:lnTo>
                  <a:pt x="72" y="148"/>
                </a:lnTo>
                <a:lnTo>
                  <a:pt x="72" y="152"/>
                </a:lnTo>
                <a:lnTo>
                  <a:pt x="72" y="158"/>
                </a:lnTo>
                <a:lnTo>
                  <a:pt x="70" y="163"/>
                </a:lnTo>
                <a:lnTo>
                  <a:pt x="68" y="171"/>
                </a:lnTo>
                <a:lnTo>
                  <a:pt x="55" y="190"/>
                </a:lnTo>
                <a:lnTo>
                  <a:pt x="44" y="207"/>
                </a:lnTo>
                <a:lnTo>
                  <a:pt x="42" y="213"/>
                </a:lnTo>
                <a:lnTo>
                  <a:pt x="40" y="217"/>
                </a:lnTo>
                <a:lnTo>
                  <a:pt x="40" y="218"/>
                </a:lnTo>
                <a:lnTo>
                  <a:pt x="40" y="222"/>
                </a:lnTo>
                <a:lnTo>
                  <a:pt x="44" y="222"/>
                </a:lnTo>
                <a:lnTo>
                  <a:pt x="47" y="224"/>
                </a:lnTo>
                <a:lnTo>
                  <a:pt x="51" y="222"/>
                </a:lnTo>
                <a:lnTo>
                  <a:pt x="57" y="222"/>
                </a:lnTo>
                <a:lnTo>
                  <a:pt x="61" y="222"/>
                </a:lnTo>
                <a:lnTo>
                  <a:pt x="66" y="220"/>
                </a:lnTo>
                <a:lnTo>
                  <a:pt x="70" y="220"/>
                </a:lnTo>
                <a:lnTo>
                  <a:pt x="74" y="220"/>
                </a:lnTo>
                <a:lnTo>
                  <a:pt x="78" y="220"/>
                </a:lnTo>
                <a:lnTo>
                  <a:pt x="78" y="222"/>
                </a:lnTo>
                <a:lnTo>
                  <a:pt x="78" y="224"/>
                </a:lnTo>
                <a:lnTo>
                  <a:pt x="74" y="228"/>
                </a:lnTo>
                <a:lnTo>
                  <a:pt x="70" y="232"/>
                </a:lnTo>
                <a:lnTo>
                  <a:pt x="66" y="236"/>
                </a:lnTo>
                <a:lnTo>
                  <a:pt x="61" y="239"/>
                </a:lnTo>
                <a:lnTo>
                  <a:pt x="57" y="245"/>
                </a:lnTo>
                <a:lnTo>
                  <a:pt x="51" y="249"/>
                </a:lnTo>
                <a:lnTo>
                  <a:pt x="47" y="251"/>
                </a:lnTo>
                <a:lnTo>
                  <a:pt x="44" y="255"/>
                </a:lnTo>
                <a:lnTo>
                  <a:pt x="40" y="256"/>
                </a:lnTo>
                <a:lnTo>
                  <a:pt x="38" y="258"/>
                </a:lnTo>
                <a:lnTo>
                  <a:pt x="38" y="2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3" name="Freeform 364"/>
          <p:cNvSpPr>
            <a:spLocks/>
          </p:cNvSpPr>
          <p:nvPr/>
        </p:nvSpPr>
        <p:spPr bwMode="auto">
          <a:xfrm>
            <a:off x="7254875" y="6080125"/>
            <a:ext cx="61913" cy="209550"/>
          </a:xfrm>
          <a:custGeom>
            <a:avLst/>
            <a:gdLst>
              <a:gd name="T0" fmla="*/ 57 w 78"/>
              <a:gd name="T1" fmla="*/ 0 h 266"/>
              <a:gd name="T2" fmla="*/ 57 w 78"/>
              <a:gd name="T3" fmla="*/ 0 h 266"/>
              <a:gd name="T4" fmla="*/ 57 w 78"/>
              <a:gd name="T5" fmla="*/ 0 h 266"/>
              <a:gd name="T6" fmla="*/ 55 w 78"/>
              <a:gd name="T7" fmla="*/ 2 h 266"/>
              <a:gd name="T8" fmla="*/ 53 w 78"/>
              <a:gd name="T9" fmla="*/ 4 h 266"/>
              <a:gd name="T10" fmla="*/ 51 w 78"/>
              <a:gd name="T11" fmla="*/ 8 h 266"/>
              <a:gd name="T12" fmla="*/ 45 w 78"/>
              <a:gd name="T13" fmla="*/ 21 h 266"/>
              <a:gd name="T14" fmla="*/ 41 w 78"/>
              <a:gd name="T15" fmla="*/ 34 h 266"/>
              <a:gd name="T16" fmla="*/ 43 w 78"/>
              <a:gd name="T17" fmla="*/ 50 h 266"/>
              <a:gd name="T18" fmla="*/ 55 w 78"/>
              <a:gd name="T19" fmla="*/ 61 h 266"/>
              <a:gd name="T20" fmla="*/ 70 w 78"/>
              <a:gd name="T21" fmla="*/ 70 h 266"/>
              <a:gd name="T22" fmla="*/ 78 w 78"/>
              <a:gd name="T23" fmla="*/ 78 h 266"/>
              <a:gd name="T24" fmla="*/ 76 w 78"/>
              <a:gd name="T25" fmla="*/ 86 h 266"/>
              <a:gd name="T26" fmla="*/ 64 w 78"/>
              <a:gd name="T27" fmla="*/ 95 h 266"/>
              <a:gd name="T28" fmla="*/ 45 w 78"/>
              <a:gd name="T29" fmla="*/ 103 h 266"/>
              <a:gd name="T30" fmla="*/ 30 w 78"/>
              <a:gd name="T31" fmla="*/ 108 h 266"/>
              <a:gd name="T32" fmla="*/ 17 w 78"/>
              <a:gd name="T33" fmla="*/ 114 h 266"/>
              <a:gd name="T34" fmla="*/ 5 w 78"/>
              <a:gd name="T35" fmla="*/ 120 h 266"/>
              <a:gd name="T36" fmla="*/ 0 w 78"/>
              <a:gd name="T37" fmla="*/ 125 h 266"/>
              <a:gd name="T38" fmla="*/ 2 w 78"/>
              <a:gd name="T39" fmla="*/ 129 h 266"/>
              <a:gd name="T40" fmla="*/ 9 w 78"/>
              <a:gd name="T41" fmla="*/ 131 h 266"/>
              <a:gd name="T42" fmla="*/ 23 w 78"/>
              <a:gd name="T43" fmla="*/ 135 h 266"/>
              <a:gd name="T44" fmla="*/ 34 w 78"/>
              <a:gd name="T45" fmla="*/ 135 h 266"/>
              <a:gd name="T46" fmla="*/ 49 w 78"/>
              <a:gd name="T47" fmla="*/ 137 h 266"/>
              <a:gd name="T48" fmla="*/ 60 w 78"/>
              <a:gd name="T49" fmla="*/ 137 h 266"/>
              <a:gd name="T50" fmla="*/ 68 w 78"/>
              <a:gd name="T51" fmla="*/ 137 h 266"/>
              <a:gd name="T52" fmla="*/ 72 w 78"/>
              <a:gd name="T53" fmla="*/ 141 h 266"/>
              <a:gd name="T54" fmla="*/ 72 w 78"/>
              <a:gd name="T55" fmla="*/ 144 h 266"/>
              <a:gd name="T56" fmla="*/ 72 w 78"/>
              <a:gd name="T57" fmla="*/ 148 h 266"/>
              <a:gd name="T58" fmla="*/ 70 w 78"/>
              <a:gd name="T59" fmla="*/ 154 h 266"/>
              <a:gd name="T60" fmla="*/ 68 w 78"/>
              <a:gd name="T61" fmla="*/ 162 h 266"/>
              <a:gd name="T62" fmla="*/ 59 w 78"/>
              <a:gd name="T63" fmla="*/ 175 h 266"/>
              <a:gd name="T64" fmla="*/ 47 w 78"/>
              <a:gd name="T65" fmla="*/ 188 h 266"/>
              <a:gd name="T66" fmla="*/ 40 w 78"/>
              <a:gd name="T67" fmla="*/ 200 h 266"/>
              <a:gd name="T68" fmla="*/ 36 w 78"/>
              <a:gd name="T69" fmla="*/ 205 h 266"/>
              <a:gd name="T70" fmla="*/ 34 w 78"/>
              <a:gd name="T71" fmla="*/ 209 h 266"/>
              <a:gd name="T72" fmla="*/ 34 w 78"/>
              <a:gd name="T73" fmla="*/ 213 h 266"/>
              <a:gd name="T74" fmla="*/ 36 w 78"/>
              <a:gd name="T75" fmla="*/ 215 h 266"/>
              <a:gd name="T76" fmla="*/ 38 w 78"/>
              <a:gd name="T77" fmla="*/ 217 h 266"/>
              <a:gd name="T78" fmla="*/ 41 w 78"/>
              <a:gd name="T79" fmla="*/ 217 h 266"/>
              <a:gd name="T80" fmla="*/ 47 w 78"/>
              <a:gd name="T81" fmla="*/ 217 h 266"/>
              <a:gd name="T82" fmla="*/ 51 w 78"/>
              <a:gd name="T83" fmla="*/ 217 h 266"/>
              <a:gd name="T84" fmla="*/ 57 w 78"/>
              <a:gd name="T85" fmla="*/ 217 h 266"/>
              <a:gd name="T86" fmla="*/ 60 w 78"/>
              <a:gd name="T87" fmla="*/ 215 h 266"/>
              <a:gd name="T88" fmla="*/ 64 w 78"/>
              <a:gd name="T89" fmla="*/ 215 h 266"/>
              <a:gd name="T90" fmla="*/ 68 w 78"/>
              <a:gd name="T91" fmla="*/ 215 h 266"/>
              <a:gd name="T92" fmla="*/ 70 w 78"/>
              <a:gd name="T93" fmla="*/ 217 h 266"/>
              <a:gd name="T94" fmla="*/ 70 w 78"/>
              <a:gd name="T95" fmla="*/ 218 h 266"/>
              <a:gd name="T96" fmla="*/ 64 w 78"/>
              <a:gd name="T97" fmla="*/ 226 h 266"/>
              <a:gd name="T98" fmla="*/ 55 w 78"/>
              <a:gd name="T99" fmla="*/ 236 h 266"/>
              <a:gd name="T100" fmla="*/ 43 w 78"/>
              <a:gd name="T101" fmla="*/ 247 h 266"/>
              <a:gd name="T102" fmla="*/ 32 w 78"/>
              <a:gd name="T103" fmla="*/ 256 h 266"/>
              <a:gd name="T104" fmla="*/ 26 w 78"/>
              <a:gd name="T105" fmla="*/ 260 h 266"/>
              <a:gd name="T106" fmla="*/ 24 w 78"/>
              <a:gd name="T107" fmla="*/ 262 h 266"/>
              <a:gd name="T108" fmla="*/ 21 w 78"/>
              <a:gd name="T109" fmla="*/ 264 h 266"/>
              <a:gd name="T110" fmla="*/ 21 w 78"/>
              <a:gd name="T111" fmla="*/ 266 h 266"/>
              <a:gd name="T112" fmla="*/ 21 w 78"/>
              <a:gd name="T113" fmla="*/ 266 h 266"/>
              <a:gd name="T114" fmla="*/ 21 w 78"/>
              <a:gd name="T115" fmla="*/ 266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266"/>
              <a:gd name="T176" fmla="*/ 78 w 78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266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3" y="4"/>
                </a:lnTo>
                <a:lnTo>
                  <a:pt x="51" y="8"/>
                </a:lnTo>
                <a:lnTo>
                  <a:pt x="45" y="21"/>
                </a:lnTo>
                <a:lnTo>
                  <a:pt x="41" y="34"/>
                </a:lnTo>
                <a:lnTo>
                  <a:pt x="43" y="50"/>
                </a:lnTo>
                <a:lnTo>
                  <a:pt x="55" y="61"/>
                </a:lnTo>
                <a:lnTo>
                  <a:pt x="70" y="70"/>
                </a:lnTo>
                <a:lnTo>
                  <a:pt x="78" y="78"/>
                </a:lnTo>
                <a:lnTo>
                  <a:pt x="76" y="86"/>
                </a:lnTo>
                <a:lnTo>
                  <a:pt x="64" y="95"/>
                </a:lnTo>
                <a:lnTo>
                  <a:pt x="45" y="103"/>
                </a:lnTo>
                <a:lnTo>
                  <a:pt x="30" y="108"/>
                </a:lnTo>
                <a:lnTo>
                  <a:pt x="17" y="114"/>
                </a:lnTo>
                <a:lnTo>
                  <a:pt x="5" y="120"/>
                </a:lnTo>
                <a:lnTo>
                  <a:pt x="0" y="125"/>
                </a:lnTo>
                <a:lnTo>
                  <a:pt x="2" y="129"/>
                </a:lnTo>
                <a:lnTo>
                  <a:pt x="9" y="131"/>
                </a:lnTo>
                <a:lnTo>
                  <a:pt x="23" y="135"/>
                </a:lnTo>
                <a:lnTo>
                  <a:pt x="34" y="135"/>
                </a:lnTo>
                <a:lnTo>
                  <a:pt x="49" y="137"/>
                </a:lnTo>
                <a:lnTo>
                  <a:pt x="60" y="137"/>
                </a:lnTo>
                <a:lnTo>
                  <a:pt x="68" y="137"/>
                </a:lnTo>
                <a:lnTo>
                  <a:pt x="72" y="141"/>
                </a:lnTo>
                <a:lnTo>
                  <a:pt x="72" y="144"/>
                </a:lnTo>
                <a:lnTo>
                  <a:pt x="72" y="148"/>
                </a:lnTo>
                <a:lnTo>
                  <a:pt x="70" y="154"/>
                </a:lnTo>
                <a:lnTo>
                  <a:pt x="68" y="162"/>
                </a:lnTo>
                <a:lnTo>
                  <a:pt x="59" y="175"/>
                </a:lnTo>
                <a:lnTo>
                  <a:pt x="47" y="188"/>
                </a:lnTo>
                <a:lnTo>
                  <a:pt x="40" y="200"/>
                </a:lnTo>
                <a:lnTo>
                  <a:pt x="36" y="205"/>
                </a:lnTo>
                <a:lnTo>
                  <a:pt x="34" y="209"/>
                </a:lnTo>
                <a:lnTo>
                  <a:pt x="34" y="213"/>
                </a:lnTo>
                <a:lnTo>
                  <a:pt x="36" y="215"/>
                </a:lnTo>
                <a:lnTo>
                  <a:pt x="38" y="217"/>
                </a:lnTo>
                <a:lnTo>
                  <a:pt x="41" y="217"/>
                </a:lnTo>
                <a:lnTo>
                  <a:pt x="47" y="217"/>
                </a:lnTo>
                <a:lnTo>
                  <a:pt x="51" y="217"/>
                </a:lnTo>
                <a:lnTo>
                  <a:pt x="57" y="217"/>
                </a:lnTo>
                <a:lnTo>
                  <a:pt x="60" y="215"/>
                </a:lnTo>
                <a:lnTo>
                  <a:pt x="64" y="215"/>
                </a:lnTo>
                <a:lnTo>
                  <a:pt x="68" y="215"/>
                </a:lnTo>
                <a:lnTo>
                  <a:pt x="70" y="217"/>
                </a:lnTo>
                <a:lnTo>
                  <a:pt x="70" y="218"/>
                </a:lnTo>
                <a:lnTo>
                  <a:pt x="64" y="226"/>
                </a:lnTo>
                <a:lnTo>
                  <a:pt x="55" y="236"/>
                </a:lnTo>
                <a:lnTo>
                  <a:pt x="43" y="247"/>
                </a:lnTo>
                <a:lnTo>
                  <a:pt x="32" y="256"/>
                </a:lnTo>
                <a:lnTo>
                  <a:pt x="26" y="260"/>
                </a:lnTo>
                <a:lnTo>
                  <a:pt x="24" y="262"/>
                </a:lnTo>
                <a:lnTo>
                  <a:pt x="21" y="264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4" name="Freeform 365"/>
          <p:cNvSpPr>
            <a:spLocks noEditPoints="1"/>
          </p:cNvSpPr>
          <p:nvPr/>
        </p:nvSpPr>
        <p:spPr bwMode="auto">
          <a:xfrm>
            <a:off x="5430838" y="6196013"/>
            <a:ext cx="76200" cy="77787"/>
          </a:xfrm>
          <a:custGeom>
            <a:avLst/>
            <a:gdLst>
              <a:gd name="T0" fmla="*/ 36 w 97"/>
              <a:gd name="T1" fmla="*/ 95 h 99"/>
              <a:gd name="T2" fmla="*/ 15 w 97"/>
              <a:gd name="T3" fmla="*/ 99 h 99"/>
              <a:gd name="T4" fmla="*/ 6 w 97"/>
              <a:gd name="T5" fmla="*/ 93 h 99"/>
              <a:gd name="T6" fmla="*/ 2 w 97"/>
              <a:gd name="T7" fmla="*/ 86 h 99"/>
              <a:gd name="T8" fmla="*/ 2 w 97"/>
              <a:gd name="T9" fmla="*/ 74 h 99"/>
              <a:gd name="T10" fmla="*/ 12 w 97"/>
              <a:gd name="T11" fmla="*/ 61 h 99"/>
              <a:gd name="T12" fmla="*/ 53 w 97"/>
              <a:gd name="T13" fmla="*/ 38 h 99"/>
              <a:gd name="T14" fmla="*/ 53 w 97"/>
              <a:gd name="T15" fmla="*/ 21 h 99"/>
              <a:gd name="T16" fmla="*/ 53 w 97"/>
              <a:gd name="T17" fmla="*/ 14 h 99"/>
              <a:gd name="T18" fmla="*/ 48 w 97"/>
              <a:gd name="T19" fmla="*/ 8 h 99"/>
              <a:gd name="T20" fmla="*/ 40 w 97"/>
              <a:gd name="T21" fmla="*/ 6 h 99"/>
              <a:gd name="T22" fmla="*/ 29 w 97"/>
              <a:gd name="T23" fmla="*/ 10 h 99"/>
              <a:gd name="T24" fmla="*/ 25 w 97"/>
              <a:gd name="T25" fmla="*/ 14 h 99"/>
              <a:gd name="T26" fmla="*/ 29 w 97"/>
              <a:gd name="T27" fmla="*/ 19 h 99"/>
              <a:gd name="T28" fmla="*/ 32 w 97"/>
              <a:gd name="T29" fmla="*/ 27 h 99"/>
              <a:gd name="T30" fmla="*/ 29 w 97"/>
              <a:gd name="T31" fmla="*/ 36 h 99"/>
              <a:gd name="T32" fmla="*/ 19 w 97"/>
              <a:gd name="T33" fmla="*/ 40 h 99"/>
              <a:gd name="T34" fmla="*/ 8 w 97"/>
              <a:gd name="T35" fmla="*/ 36 h 99"/>
              <a:gd name="T36" fmla="*/ 4 w 97"/>
              <a:gd name="T37" fmla="*/ 27 h 99"/>
              <a:gd name="T38" fmla="*/ 10 w 97"/>
              <a:gd name="T39" fmla="*/ 14 h 99"/>
              <a:gd name="T40" fmla="*/ 19 w 97"/>
              <a:gd name="T41" fmla="*/ 6 h 99"/>
              <a:gd name="T42" fmla="*/ 36 w 97"/>
              <a:gd name="T43" fmla="*/ 0 h 99"/>
              <a:gd name="T44" fmla="*/ 57 w 97"/>
              <a:gd name="T45" fmla="*/ 0 h 99"/>
              <a:gd name="T46" fmla="*/ 70 w 97"/>
              <a:gd name="T47" fmla="*/ 6 h 99"/>
              <a:gd name="T48" fmla="*/ 82 w 97"/>
              <a:gd name="T49" fmla="*/ 17 h 99"/>
              <a:gd name="T50" fmla="*/ 84 w 97"/>
              <a:gd name="T51" fmla="*/ 29 h 99"/>
              <a:gd name="T52" fmla="*/ 84 w 97"/>
              <a:gd name="T53" fmla="*/ 74 h 99"/>
              <a:gd name="T54" fmla="*/ 84 w 97"/>
              <a:gd name="T55" fmla="*/ 84 h 99"/>
              <a:gd name="T56" fmla="*/ 86 w 97"/>
              <a:gd name="T57" fmla="*/ 86 h 99"/>
              <a:gd name="T58" fmla="*/ 88 w 97"/>
              <a:gd name="T59" fmla="*/ 86 h 99"/>
              <a:gd name="T60" fmla="*/ 93 w 97"/>
              <a:gd name="T61" fmla="*/ 82 h 99"/>
              <a:gd name="T62" fmla="*/ 91 w 97"/>
              <a:gd name="T63" fmla="*/ 91 h 99"/>
              <a:gd name="T64" fmla="*/ 80 w 97"/>
              <a:gd name="T65" fmla="*/ 99 h 99"/>
              <a:gd name="T66" fmla="*/ 65 w 97"/>
              <a:gd name="T67" fmla="*/ 99 h 99"/>
              <a:gd name="T68" fmla="*/ 57 w 97"/>
              <a:gd name="T69" fmla="*/ 91 h 99"/>
              <a:gd name="T70" fmla="*/ 53 w 97"/>
              <a:gd name="T71" fmla="*/ 78 h 99"/>
              <a:gd name="T72" fmla="*/ 46 w 97"/>
              <a:gd name="T73" fmla="*/ 50 h 99"/>
              <a:gd name="T74" fmla="*/ 34 w 97"/>
              <a:gd name="T75" fmla="*/ 59 h 99"/>
              <a:gd name="T76" fmla="*/ 31 w 97"/>
              <a:gd name="T77" fmla="*/ 71 h 99"/>
              <a:gd name="T78" fmla="*/ 34 w 97"/>
              <a:gd name="T79" fmla="*/ 80 h 99"/>
              <a:gd name="T80" fmla="*/ 42 w 97"/>
              <a:gd name="T81" fmla="*/ 82 h 99"/>
              <a:gd name="T82" fmla="*/ 53 w 97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99"/>
              <a:gd name="T128" fmla="*/ 97 w 97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2" y="97"/>
                </a:lnTo>
                <a:lnTo>
                  <a:pt x="6" y="93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2" y="74"/>
                </a:lnTo>
                <a:lnTo>
                  <a:pt x="6" y="67"/>
                </a:lnTo>
                <a:lnTo>
                  <a:pt x="12" y="61"/>
                </a:lnTo>
                <a:lnTo>
                  <a:pt x="27" y="50"/>
                </a:lnTo>
                <a:lnTo>
                  <a:pt x="53" y="38"/>
                </a:lnTo>
                <a:lnTo>
                  <a:pt x="53" y="27"/>
                </a:lnTo>
                <a:lnTo>
                  <a:pt x="53" y="21"/>
                </a:lnTo>
                <a:lnTo>
                  <a:pt x="53" y="17"/>
                </a:lnTo>
                <a:lnTo>
                  <a:pt x="53" y="14"/>
                </a:lnTo>
                <a:lnTo>
                  <a:pt x="51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2" y="8"/>
                </a:lnTo>
                <a:lnTo>
                  <a:pt x="29" y="10"/>
                </a:lnTo>
                <a:lnTo>
                  <a:pt x="27" y="12"/>
                </a:lnTo>
                <a:lnTo>
                  <a:pt x="25" y="14"/>
                </a:lnTo>
                <a:lnTo>
                  <a:pt x="27" y="16"/>
                </a:lnTo>
                <a:lnTo>
                  <a:pt x="29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5" y="38"/>
                </a:lnTo>
                <a:lnTo>
                  <a:pt x="19" y="40"/>
                </a:lnTo>
                <a:lnTo>
                  <a:pt x="13" y="38"/>
                </a:lnTo>
                <a:lnTo>
                  <a:pt x="8" y="36"/>
                </a:lnTo>
                <a:lnTo>
                  <a:pt x="4" y="33"/>
                </a:lnTo>
                <a:lnTo>
                  <a:pt x="4" y="27"/>
                </a:lnTo>
                <a:lnTo>
                  <a:pt x="4" y="19"/>
                </a:lnTo>
                <a:lnTo>
                  <a:pt x="10" y="14"/>
                </a:lnTo>
                <a:lnTo>
                  <a:pt x="13" y="10"/>
                </a:lnTo>
                <a:lnTo>
                  <a:pt x="19" y="6"/>
                </a:lnTo>
                <a:lnTo>
                  <a:pt x="27" y="4"/>
                </a:lnTo>
                <a:lnTo>
                  <a:pt x="36" y="0"/>
                </a:lnTo>
                <a:lnTo>
                  <a:pt x="50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8" y="12"/>
                </a:lnTo>
                <a:lnTo>
                  <a:pt x="82" y="17"/>
                </a:lnTo>
                <a:lnTo>
                  <a:pt x="82" y="23"/>
                </a:lnTo>
                <a:lnTo>
                  <a:pt x="84" y="29"/>
                </a:lnTo>
                <a:lnTo>
                  <a:pt x="84" y="38"/>
                </a:lnTo>
                <a:lnTo>
                  <a:pt x="84" y="74"/>
                </a:lnTo>
                <a:lnTo>
                  <a:pt x="84" y="80"/>
                </a:lnTo>
                <a:lnTo>
                  <a:pt x="84" y="84"/>
                </a:lnTo>
                <a:lnTo>
                  <a:pt x="86" y="86"/>
                </a:lnTo>
                <a:lnTo>
                  <a:pt x="88" y="86"/>
                </a:lnTo>
                <a:lnTo>
                  <a:pt x="89" y="86"/>
                </a:lnTo>
                <a:lnTo>
                  <a:pt x="93" y="82"/>
                </a:lnTo>
                <a:lnTo>
                  <a:pt x="97" y="86"/>
                </a:lnTo>
                <a:lnTo>
                  <a:pt x="91" y="91"/>
                </a:lnTo>
                <a:lnTo>
                  <a:pt x="86" y="95"/>
                </a:lnTo>
                <a:lnTo>
                  <a:pt x="80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7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50"/>
                </a:lnTo>
                <a:lnTo>
                  <a:pt x="40" y="54"/>
                </a:lnTo>
                <a:lnTo>
                  <a:pt x="34" y="59"/>
                </a:lnTo>
                <a:lnTo>
                  <a:pt x="31" y="65"/>
                </a:lnTo>
                <a:lnTo>
                  <a:pt x="31" y="71"/>
                </a:lnTo>
                <a:lnTo>
                  <a:pt x="31" y="74"/>
                </a:lnTo>
                <a:lnTo>
                  <a:pt x="34" y="80"/>
                </a:lnTo>
                <a:lnTo>
                  <a:pt x="36" y="82"/>
                </a:lnTo>
                <a:lnTo>
                  <a:pt x="42" y="82"/>
                </a:lnTo>
                <a:lnTo>
                  <a:pt x="48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5" name="Freeform 366"/>
          <p:cNvSpPr>
            <a:spLocks noEditPoints="1"/>
          </p:cNvSpPr>
          <p:nvPr/>
        </p:nvSpPr>
        <p:spPr bwMode="auto">
          <a:xfrm>
            <a:off x="5729288" y="6196013"/>
            <a:ext cx="74612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2 w 95"/>
              <a:gd name="T9" fmla="*/ 74 h 99"/>
              <a:gd name="T10" fmla="*/ 10 w 95"/>
              <a:gd name="T11" fmla="*/ 61 h 99"/>
              <a:gd name="T12" fmla="*/ 53 w 95"/>
              <a:gd name="T13" fmla="*/ 38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40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2 w 95"/>
              <a:gd name="T29" fmla="*/ 27 h 99"/>
              <a:gd name="T30" fmla="*/ 29 w 95"/>
              <a:gd name="T31" fmla="*/ 36 h 99"/>
              <a:gd name="T32" fmla="*/ 17 w 95"/>
              <a:gd name="T33" fmla="*/ 40 h 99"/>
              <a:gd name="T34" fmla="*/ 8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4 w 95"/>
              <a:gd name="T55" fmla="*/ 84 h 99"/>
              <a:gd name="T56" fmla="*/ 84 w 95"/>
              <a:gd name="T57" fmla="*/ 86 h 99"/>
              <a:gd name="T58" fmla="*/ 87 w 95"/>
              <a:gd name="T59" fmla="*/ 86 h 99"/>
              <a:gd name="T60" fmla="*/ 93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50 h 99"/>
              <a:gd name="T74" fmla="*/ 34 w 95"/>
              <a:gd name="T75" fmla="*/ 59 h 99"/>
              <a:gd name="T76" fmla="*/ 29 w 95"/>
              <a:gd name="T77" fmla="*/ 71 h 99"/>
              <a:gd name="T78" fmla="*/ 32 w 95"/>
              <a:gd name="T79" fmla="*/ 80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2" y="74"/>
                </a:lnTo>
                <a:lnTo>
                  <a:pt x="4" y="67"/>
                </a:lnTo>
                <a:lnTo>
                  <a:pt x="10" y="61"/>
                </a:lnTo>
                <a:lnTo>
                  <a:pt x="27" y="50"/>
                </a:lnTo>
                <a:lnTo>
                  <a:pt x="53" y="38"/>
                </a:lnTo>
                <a:lnTo>
                  <a:pt x="53" y="27"/>
                </a:lnTo>
                <a:lnTo>
                  <a:pt x="53" y="21"/>
                </a:lnTo>
                <a:lnTo>
                  <a:pt x="53" y="17"/>
                </a:lnTo>
                <a:lnTo>
                  <a:pt x="51" y="14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2" y="8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6"/>
                </a:lnTo>
                <a:lnTo>
                  <a:pt x="27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8" y="36"/>
                </a:lnTo>
                <a:lnTo>
                  <a:pt x="4" y="33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5" y="86"/>
                </a:lnTo>
                <a:lnTo>
                  <a:pt x="89" y="91"/>
                </a:lnTo>
                <a:lnTo>
                  <a:pt x="86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50"/>
                </a:lnTo>
                <a:lnTo>
                  <a:pt x="38" y="54"/>
                </a:lnTo>
                <a:lnTo>
                  <a:pt x="34" y="59"/>
                </a:lnTo>
                <a:lnTo>
                  <a:pt x="31" y="65"/>
                </a:lnTo>
                <a:lnTo>
                  <a:pt x="29" y="71"/>
                </a:lnTo>
                <a:lnTo>
                  <a:pt x="31" y="74"/>
                </a:lnTo>
                <a:lnTo>
                  <a:pt x="32" y="80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6" name="Freeform 367"/>
          <p:cNvSpPr>
            <a:spLocks noEditPoints="1"/>
          </p:cNvSpPr>
          <p:nvPr/>
        </p:nvSpPr>
        <p:spPr bwMode="auto">
          <a:xfrm>
            <a:off x="6011863" y="6196013"/>
            <a:ext cx="76200" cy="77787"/>
          </a:xfrm>
          <a:custGeom>
            <a:avLst/>
            <a:gdLst>
              <a:gd name="T0" fmla="*/ 36 w 95"/>
              <a:gd name="T1" fmla="*/ 95 h 99"/>
              <a:gd name="T2" fmla="*/ 15 w 95"/>
              <a:gd name="T3" fmla="*/ 99 h 99"/>
              <a:gd name="T4" fmla="*/ 6 w 95"/>
              <a:gd name="T5" fmla="*/ 93 h 99"/>
              <a:gd name="T6" fmla="*/ 0 w 95"/>
              <a:gd name="T7" fmla="*/ 86 h 99"/>
              <a:gd name="T8" fmla="*/ 2 w 95"/>
              <a:gd name="T9" fmla="*/ 74 h 99"/>
              <a:gd name="T10" fmla="*/ 10 w 95"/>
              <a:gd name="T11" fmla="*/ 61 h 99"/>
              <a:gd name="T12" fmla="*/ 53 w 95"/>
              <a:gd name="T13" fmla="*/ 38 h 99"/>
              <a:gd name="T14" fmla="*/ 53 w 95"/>
              <a:gd name="T15" fmla="*/ 21 h 99"/>
              <a:gd name="T16" fmla="*/ 51 w 95"/>
              <a:gd name="T17" fmla="*/ 14 h 99"/>
              <a:gd name="T18" fmla="*/ 48 w 95"/>
              <a:gd name="T19" fmla="*/ 8 h 99"/>
              <a:gd name="T20" fmla="*/ 40 w 95"/>
              <a:gd name="T21" fmla="*/ 6 h 99"/>
              <a:gd name="T22" fmla="*/ 27 w 95"/>
              <a:gd name="T23" fmla="*/ 10 h 99"/>
              <a:gd name="T24" fmla="*/ 25 w 95"/>
              <a:gd name="T25" fmla="*/ 14 h 99"/>
              <a:gd name="T26" fmla="*/ 27 w 95"/>
              <a:gd name="T27" fmla="*/ 19 h 99"/>
              <a:gd name="T28" fmla="*/ 32 w 95"/>
              <a:gd name="T29" fmla="*/ 27 h 99"/>
              <a:gd name="T30" fmla="*/ 29 w 95"/>
              <a:gd name="T31" fmla="*/ 36 h 99"/>
              <a:gd name="T32" fmla="*/ 17 w 95"/>
              <a:gd name="T33" fmla="*/ 40 h 99"/>
              <a:gd name="T34" fmla="*/ 8 w 95"/>
              <a:gd name="T35" fmla="*/ 36 h 99"/>
              <a:gd name="T36" fmla="*/ 2 w 95"/>
              <a:gd name="T37" fmla="*/ 27 h 99"/>
              <a:gd name="T38" fmla="*/ 8 w 95"/>
              <a:gd name="T39" fmla="*/ 14 h 99"/>
              <a:gd name="T40" fmla="*/ 19 w 95"/>
              <a:gd name="T41" fmla="*/ 6 h 99"/>
              <a:gd name="T42" fmla="*/ 36 w 95"/>
              <a:gd name="T43" fmla="*/ 0 h 99"/>
              <a:gd name="T44" fmla="*/ 57 w 95"/>
              <a:gd name="T45" fmla="*/ 0 h 99"/>
              <a:gd name="T46" fmla="*/ 70 w 95"/>
              <a:gd name="T47" fmla="*/ 6 h 99"/>
              <a:gd name="T48" fmla="*/ 80 w 95"/>
              <a:gd name="T49" fmla="*/ 17 h 99"/>
              <a:gd name="T50" fmla="*/ 82 w 95"/>
              <a:gd name="T51" fmla="*/ 29 h 99"/>
              <a:gd name="T52" fmla="*/ 82 w 95"/>
              <a:gd name="T53" fmla="*/ 74 h 99"/>
              <a:gd name="T54" fmla="*/ 84 w 95"/>
              <a:gd name="T55" fmla="*/ 84 h 99"/>
              <a:gd name="T56" fmla="*/ 84 w 95"/>
              <a:gd name="T57" fmla="*/ 86 h 99"/>
              <a:gd name="T58" fmla="*/ 87 w 95"/>
              <a:gd name="T59" fmla="*/ 86 h 99"/>
              <a:gd name="T60" fmla="*/ 93 w 95"/>
              <a:gd name="T61" fmla="*/ 82 h 99"/>
              <a:gd name="T62" fmla="*/ 89 w 95"/>
              <a:gd name="T63" fmla="*/ 91 h 99"/>
              <a:gd name="T64" fmla="*/ 78 w 95"/>
              <a:gd name="T65" fmla="*/ 99 h 99"/>
              <a:gd name="T66" fmla="*/ 65 w 95"/>
              <a:gd name="T67" fmla="*/ 99 h 99"/>
              <a:gd name="T68" fmla="*/ 55 w 95"/>
              <a:gd name="T69" fmla="*/ 91 h 99"/>
              <a:gd name="T70" fmla="*/ 53 w 95"/>
              <a:gd name="T71" fmla="*/ 78 h 99"/>
              <a:gd name="T72" fmla="*/ 46 w 95"/>
              <a:gd name="T73" fmla="*/ 50 h 99"/>
              <a:gd name="T74" fmla="*/ 34 w 95"/>
              <a:gd name="T75" fmla="*/ 59 h 99"/>
              <a:gd name="T76" fmla="*/ 29 w 95"/>
              <a:gd name="T77" fmla="*/ 71 h 99"/>
              <a:gd name="T78" fmla="*/ 32 w 95"/>
              <a:gd name="T79" fmla="*/ 80 h 99"/>
              <a:gd name="T80" fmla="*/ 40 w 95"/>
              <a:gd name="T81" fmla="*/ 82 h 99"/>
              <a:gd name="T82" fmla="*/ 53 w 95"/>
              <a:gd name="T83" fmla="*/ 78 h 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99"/>
              <a:gd name="T128" fmla="*/ 95 w 95"/>
              <a:gd name="T129" fmla="*/ 99 h 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99">
                <a:moveTo>
                  <a:pt x="53" y="84"/>
                </a:moveTo>
                <a:lnTo>
                  <a:pt x="36" y="95"/>
                </a:lnTo>
                <a:lnTo>
                  <a:pt x="21" y="99"/>
                </a:lnTo>
                <a:lnTo>
                  <a:pt x="15" y="99"/>
                </a:lnTo>
                <a:lnTo>
                  <a:pt x="10" y="97"/>
                </a:lnTo>
                <a:lnTo>
                  <a:pt x="6" y="93"/>
                </a:lnTo>
                <a:lnTo>
                  <a:pt x="2" y="90"/>
                </a:lnTo>
                <a:lnTo>
                  <a:pt x="0" y="86"/>
                </a:lnTo>
                <a:lnTo>
                  <a:pt x="0" y="80"/>
                </a:lnTo>
                <a:lnTo>
                  <a:pt x="2" y="74"/>
                </a:lnTo>
                <a:lnTo>
                  <a:pt x="4" y="67"/>
                </a:lnTo>
                <a:lnTo>
                  <a:pt x="10" y="61"/>
                </a:lnTo>
                <a:lnTo>
                  <a:pt x="27" y="50"/>
                </a:lnTo>
                <a:lnTo>
                  <a:pt x="53" y="38"/>
                </a:lnTo>
                <a:lnTo>
                  <a:pt x="53" y="27"/>
                </a:lnTo>
                <a:lnTo>
                  <a:pt x="53" y="21"/>
                </a:lnTo>
                <a:lnTo>
                  <a:pt x="53" y="17"/>
                </a:lnTo>
                <a:lnTo>
                  <a:pt x="51" y="14"/>
                </a:lnTo>
                <a:lnTo>
                  <a:pt x="50" y="12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2" y="8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5" y="16"/>
                </a:lnTo>
                <a:lnTo>
                  <a:pt x="27" y="19"/>
                </a:lnTo>
                <a:lnTo>
                  <a:pt x="31" y="23"/>
                </a:lnTo>
                <a:lnTo>
                  <a:pt x="32" y="27"/>
                </a:lnTo>
                <a:lnTo>
                  <a:pt x="31" y="33"/>
                </a:lnTo>
                <a:lnTo>
                  <a:pt x="29" y="36"/>
                </a:lnTo>
                <a:lnTo>
                  <a:pt x="23" y="38"/>
                </a:lnTo>
                <a:lnTo>
                  <a:pt x="17" y="40"/>
                </a:lnTo>
                <a:lnTo>
                  <a:pt x="12" y="38"/>
                </a:lnTo>
                <a:lnTo>
                  <a:pt x="8" y="36"/>
                </a:lnTo>
                <a:lnTo>
                  <a:pt x="4" y="33"/>
                </a:lnTo>
                <a:lnTo>
                  <a:pt x="2" y="27"/>
                </a:lnTo>
                <a:lnTo>
                  <a:pt x="4" y="19"/>
                </a:lnTo>
                <a:lnTo>
                  <a:pt x="8" y="14"/>
                </a:lnTo>
                <a:lnTo>
                  <a:pt x="13" y="10"/>
                </a:lnTo>
                <a:lnTo>
                  <a:pt x="19" y="6"/>
                </a:lnTo>
                <a:lnTo>
                  <a:pt x="25" y="4"/>
                </a:lnTo>
                <a:lnTo>
                  <a:pt x="36" y="0"/>
                </a:lnTo>
                <a:lnTo>
                  <a:pt x="48" y="0"/>
                </a:lnTo>
                <a:lnTo>
                  <a:pt x="57" y="0"/>
                </a:lnTo>
                <a:lnTo>
                  <a:pt x="65" y="2"/>
                </a:lnTo>
                <a:lnTo>
                  <a:pt x="70" y="6"/>
                </a:lnTo>
                <a:lnTo>
                  <a:pt x="76" y="12"/>
                </a:lnTo>
                <a:lnTo>
                  <a:pt x="80" y="17"/>
                </a:lnTo>
                <a:lnTo>
                  <a:pt x="82" y="23"/>
                </a:lnTo>
                <a:lnTo>
                  <a:pt x="82" y="29"/>
                </a:lnTo>
                <a:lnTo>
                  <a:pt x="82" y="38"/>
                </a:lnTo>
                <a:lnTo>
                  <a:pt x="82" y="74"/>
                </a:lnTo>
                <a:lnTo>
                  <a:pt x="82" y="80"/>
                </a:lnTo>
                <a:lnTo>
                  <a:pt x="84" y="84"/>
                </a:lnTo>
                <a:lnTo>
                  <a:pt x="84" y="86"/>
                </a:lnTo>
                <a:lnTo>
                  <a:pt x="86" y="86"/>
                </a:lnTo>
                <a:lnTo>
                  <a:pt x="87" y="86"/>
                </a:lnTo>
                <a:lnTo>
                  <a:pt x="89" y="86"/>
                </a:lnTo>
                <a:lnTo>
                  <a:pt x="93" y="82"/>
                </a:lnTo>
                <a:lnTo>
                  <a:pt x="95" y="86"/>
                </a:lnTo>
                <a:lnTo>
                  <a:pt x="89" y="91"/>
                </a:lnTo>
                <a:lnTo>
                  <a:pt x="86" y="95"/>
                </a:lnTo>
                <a:lnTo>
                  <a:pt x="78" y="99"/>
                </a:lnTo>
                <a:lnTo>
                  <a:pt x="72" y="99"/>
                </a:lnTo>
                <a:lnTo>
                  <a:pt x="65" y="99"/>
                </a:lnTo>
                <a:lnTo>
                  <a:pt x="59" y="95"/>
                </a:lnTo>
                <a:lnTo>
                  <a:pt x="55" y="91"/>
                </a:lnTo>
                <a:lnTo>
                  <a:pt x="53" y="84"/>
                </a:lnTo>
                <a:close/>
                <a:moveTo>
                  <a:pt x="53" y="78"/>
                </a:moveTo>
                <a:lnTo>
                  <a:pt x="53" y="44"/>
                </a:lnTo>
                <a:lnTo>
                  <a:pt x="46" y="50"/>
                </a:lnTo>
                <a:lnTo>
                  <a:pt x="38" y="54"/>
                </a:lnTo>
                <a:lnTo>
                  <a:pt x="34" y="59"/>
                </a:lnTo>
                <a:lnTo>
                  <a:pt x="31" y="65"/>
                </a:lnTo>
                <a:lnTo>
                  <a:pt x="29" y="71"/>
                </a:lnTo>
                <a:lnTo>
                  <a:pt x="31" y="74"/>
                </a:lnTo>
                <a:lnTo>
                  <a:pt x="32" y="80"/>
                </a:lnTo>
                <a:lnTo>
                  <a:pt x="36" y="82"/>
                </a:lnTo>
                <a:lnTo>
                  <a:pt x="40" y="82"/>
                </a:lnTo>
                <a:lnTo>
                  <a:pt x="46" y="80"/>
                </a:lnTo>
                <a:lnTo>
                  <a:pt x="53" y="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7" name="Freeform 368"/>
          <p:cNvSpPr>
            <a:spLocks noEditPoints="1"/>
          </p:cNvSpPr>
          <p:nvPr/>
        </p:nvSpPr>
        <p:spPr bwMode="auto">
          <a:xfrm>
            <a:off x="6313488" y="6157913"/>
            <a:ext cx="26987" cy="115887"/>
          </a:xfrm>
          <a:custGeom>
            <a:avLst/>
            <a:gdLst>
              <a:gd name="T0" fmla="*/ 21 w 34"/>
              <a:gd name="T1" fmla="*/ 99 h 146"/>
              <a:gd name="T2" fmla="*/ 15 w 34"/>
              <a:gd name="T3" fmla="*/ 99 h 146"/>
              <a:gd name="T4" fmla="*/ 15 w 34"/>
              <a:gd name="T5" fmla="*/ 89 h 146"/>
              <a:gd name="T6" fmla="*/ 13 w 34"/>
              <a:gd name="T7" fmla="*/ 80 h 146"/>
              <a:gd name="T8" fmla="*/ 11 w 34"/>
              <a:gd name="T9" fmla="*/ 70 h 146"/>
              <a:gd name="T10" fmla="*/ 6 w 34"/>
              <a:gd name="T11" fmla="*/ 47 h 146"/>
              <a:gd name="T12" fmla="*/ 2 w 34"/>
              <a:gd name="T13" fmla="*/ 34 h 146"/>
              <a:gd name="T14" fmla="*/ 2 w 34"/>
              <a:gd name="T15" fmla="*/ 25 h 146"/>
              <a:gd name="T16" fmla="*/ 0 w 34"/>
              <a:gd name="T17" fmla="*/ 19 h 146"/>
              <a:gd name="T18" fmla="*/ 2 w 34"/>
              <a:gd name="T19" fmla="*/ 13 h 146"/>
              <a:gd name="T20" fmla="*/ 2 w 34"/>
              <a:gd name="T21" fmla="*/ 9 h 146"/>
              <a:gd name="T22" fmla="*/ 6 w 34"/>
              <a:gd name="T23" fmla="*/ 6 h 146"/>
              <a:gd name="T24" fmla="*/ 9 w 34"/>
              <a:gd name="T25" fmla="*/ 2 h 146"/>
              <a:gd name="T26" fmla="*/ 13 w 34"/>
              <a:gd name="T27" fmla="*/ 2 h 146"/>
              <a:gd name="T28" fmla="*/ 17 w 34"/>
              <a:gd name="T29" fmla="*/ 0 h 146"/>
              <a:gd name="T30" fmla="*/ 25 w 34"/>
              <a:gd name="T31" fmla="*/ 2 h 146"/>
              <a:gd name="T32" fmla="*/ 28 w 34"/>
              <a:gd name="T33" fmla="*/ 6 h 146"/>
              <a:gd name="T34" fmla="*/ 32 w 34"/>
              <a:gd name="T35" fmla="*/ 11 h 146"/>
              <a:gd name="T36" fmla="*/ 34 w 34"/>
              <a:gd name="T37" fmla="*/ 17 h 146"/>
              <a:gd name="T38" fmla="*/ 34 w 34"/>
              <a:gd name="T39" fmla="*/ 23 h 146"/>
              <a:gd name="T40" fmla="*/ 32 w 34"/>
              <a:gd name="T41" fmla="*/ 28 h 146"/>
              <a:gd name="T42" fmla="*/ 30 w 34"/>
              <a:gd name="T43" fmla="*/ 38 h 146"/>
              <a:gd name="T44" fmla="*/ 28 w 34"/>
              <a:gd name="T45" fmla="*/ 47 h 146"/>
              <a:gd name="T46" fmla="*/ 25 w 34"/>
              <a:gd name="T47" fmla="*/ 70 h 146"/>
              <a:gd name="T48" fmla="*/ 23 w 34"/>
              <a:gd name="T49" fmla="*/ 83 h 146"/>
              <a:gd name="T50" fmla="*/ 21 w 34"/>
              <a:gd name="T51" fmla="*/ 99 h 146"/>
              <a:gd name="T52" fmla="*/ 17 w 34"/>
              <a:gd name="T53" fmla="*/ 114 h 146"/>
              <a:gd name="T54" fmla="*/ 23 w 34"/>
              <a:gd name="T55" fmla="*/ 114 h 146"/>
              <a:gd name="T56" fmla="*/ 28 w 34"/>
              <a:gd name="T57" fmla="*/ 118 h 146"/>
              <a:gd name="T58" fmla="*/ 32 w 34"/>
              <a:gd name="T59" fmla="*/ 123 h 146"/>
              <a:gd name="T60" fmla="*/ 34 w 34"/>
              <a:gd name="T61" fmla="*/ 131 h 146"/>
              <a:gd name="T62" fmla="*/ 32 w 34"/>
              <a:gd name="T63" fmla="*/ 137 h 146"/>
              <a:gd name="T64" fmla="*/ 28 w 34"/>
              <a:gd name="T65" fmla="*/ 142 h 146"/>
              <a:gd name="T66" fmla="*/ 23 w 34"/>
              <a:gd name="T67" fmla="*/ 146 h 146"/>
              <a:gd name="T68" fmla="*/ 17 w 34"/>
              <a:gd name="T69" fmla="*/ 146 h 146"/>
              <a:gd name="T70" fmla="*/ 11 w 34"/>
              <a:gd name="T71" fmla="*/ 146 h 146"/>
              <a:gd name="T72" fmla="*/ 6 w 34"/>
              <a:gd name="T73" fmla="*/ 142 h 146"/>
              <a:gd name="T74" fmla="*/ 2 w 34"/>
              <a:gd name="T75" fmla="*/ 137 h 146"/>
              <a:gd name="T76" fmla="*/ 0 w 34"/>
              <a:gd name="T77" fmla="*/ 131 h 146"/>
              <a:gd name="T78" fmla="*/ 2 w 34"/>
              <a:gd name="T79" fmla="*/ 123 h 146"/>
              <a:gd name="T80" fmla="*/ 6 w 34"/>
              <a:gd name="T81" fmla="*/ 118 h 146"/>
              <a:gd name="T82" fmla="*/ 11 w 34"/>
              <a:gd name="T83" fmla="*/ 114 h 146"/>
              <a:gd name="T84" fmla="*/ 17 w 34"/>
              <a:gd name="T85" fmla="*/ 114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"/>
              <a:gd name="T130" fmla="*/ 0 h 146"/>
              <a:gd name="T131" fmla="*/ 34 w 34"/>
              <a:gd name="T132" fmla="*/ 146 h 1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" h="146">
                <a:moveTo>
                  <a:pt x="21" y="99"/>
                </a:moveTo>
                <a:lnTo>
                  <a:pt x="15" y="99"/>
                </a:lnTo>
                <a:lnTo>
                  <a:pt x="15" y="89"/>
                </a:lnTo>
                <a:lnTo>
                  <a:pt x="13" y="80"/>
                </a:lnTo>
                <a:lnTo>
                  <a:pt x="11" y="70"/>
                </a:lnTo>
                <a:lnTo>
                  <a:pt x="6" y="47"/>
                </a:lnTo>
                <a:lnTo>
                  <a:pt x="2" y="34"/>
                </a:lnTo>
                <a:lnTo>
                  <a:pt x="2" y="25"/>
                </a:lnTo>
                <a:lnTo>
                  <a:pt x="0" y="19"/>
                </a:lnTo>
                <a:lnTo>
                  <a:pt x="2" y="13"/>
                </a:lnTo>
                <a:lnTo>
                  <a:pt x="2" y="9"/>
                </a:lnTo>
                <a:lnTo>
                  <a:pt x="6" y="6"/>
                </a:lnTo>
                <a:lnTo>
                  <a:pt x="9" y="2"/>
                </a:lnTo>
                <a:lnTo>
                  <a:pt x="13" y="2"/>
                </a:lnTo>
                <a:lnTo>
                  <a:pt x="17" y="0"/>
                </a:lnTo>
                <a:lnTo>
                  <a:pt x="25" y="2"/>
                </a:lnTo>
                <a:lnTo>
                  <a:pt x="28" y="6"/>
                </a:lnTo>
                <a:lnTo>
                  <a:pt x="32" y="11"/>
                </a:lnTo>
                <a:lnTo>
                  <a:pt x="34" y="17"/>
                </a:lnTo>
                <a:lnTo>
                  <a:pt x="34" y="23"/>
                </a:lnTo>
                <a:lnTo>
                  <a:pt x="32" y="28"/>
                </a:lnTo>
                <a:lnTo>
                  <a:pt x="30" y="38"/>
                </a:lnTo>
                <a:lnTo>
                  <a:pt x="28" y="47"/>
                </a:lnTo>
                <a:lnTo>
                  <a:pt x="25" y="70"/>
                </a:lnTo>
                <a:lnTo>
                  <a:pt x="23" y="83"/>
                </a:lnTo>
                <a:lnTo>
                  <a:pt x="21" y="99"/>
                </a:lnTo>
                <a:close/>
                <a:moveTo>
                  <a:pt x="17" y="114"/>
                </a:moveTo>
                <a:lnTo>
                  <a:pt x="23" y="114"/>
                </a:lnTo>
                <a:lnTo>
                  <a:pt x="28" y="118"/>
                </a:lnTo>
                <a:lnTo>
                  <a:pt x="32" y="123"/>
                </a:lnTo>
                <a:lnTo>
                  <a:pt x="34" y="131"/>
                </a:lnTo>
                <a:lnTo>
                  <a:pt x="32" y="137"/>
                </a:lnTo>
                <a:lnTo>
                  <a:pt x="28" y="142"/>
                </a:lnTo>
                <a:lnTo>
                  <a:pt x="23" y="146"/>
                </a:lnTo>
                <a:lnTo>
                  <a:pt x="17" y="146"/>
                </a:lnTo>
                <a:lnTo>
                  <a:pt x="11" y="146"/>
                </a:lnTo>
                <a:lnTo>
                  <a:pt x="6" y="142"/>
                </a:lnTo>
                <a:lnTo>
                  <a:pt x="2" y="137"/>
                </a:lnTo>
                <a:lnTo>
                  <a:pt x="0" y="131"/>
                </a:lnTo>
                <a:lnTo>
                  <a:pt x="2" y="123"/>
                </a:lnTo>
                <a:lnTo>
                  <a:pt x="6" y="118"/>
                </a:lnTo>
                <a:lnTo>
                  <a:pt x="11" y="114"/>
                </a:lnTo>
                <a:lnTo>
                  <a:pt x="17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8" name="Freeform 369"/>
          <p:cNvSpPr>
            <a:spLocks/>
          </p:cNvSpPr>
          <p:nvPr/>
        </p:nvSpPr>
        <p:spPr bwMode="auto">
          <a:xfrm>
            <a:off x="6362700" y="5581650"/>
            <a:ext cx="219075" cy="219075"/>
          </a:xfrm>
          <a:custGeom>
            <a:avLst/>
            <a:gdLst>
              <a:gd name="T0" fmla="*/ 275 w 275"/>
              <a:gd name="T1" fmla="*/ 138 h 275"/>
              <a:gd name="T2" fmla="*/ 271 w 275"/>
              <a:gd name="T3" fmla="*/ 100 h 275"/>
              <a:gd name="T4" fmla="*/ 258 w 275"/>
              <a:gd name="T5" fmla="*/ 68 h 275"/>
              <a:gd name="T6" fmla="*/ 235 w 275"/>
              <a:gd name="T7" fmla="*/ 40 h 275"/>
              <a:gd name="T8" fmla="*/ 208 w 275"/>
              <a:gd name="T9" fmla="*/ 19 h 275"/>
              <a:gd name="T10" fmla="*/ 174 w 275"/>
              <a:gd name="T11" fmla="*/ 5 h 275"/>
              <a:gd name="T12" fmla="*/ 138 w 275"/>
              <a:gd name="T13" fmla="*/ 0 h 275"/>
              <a:gd name="T14" fmla="*/ 102 w 275"/>
              <a:gd name="T15" fmla="*/ 5 h 275"/>
              <a:gd name="T16" fmla="*/ 68 w 275"/>
              <a:gd name="T17" fmla="*/ 19 h 275"/>
              <a:gd name="T18" fmla="*/ 41 w 275"/>
              <a:gd name="T19" fmla="*/ 40 h 275"/>
              <a:gd name="T20" fmla="*/ 19 w 275"/>
              <a:gd name="T21" fmla="*/ 68 h 275"/>
              <a:gd name="T22" fmla="*/ 5 w 275"/>
              <a:gd name="T23" fmla="*/ 100 h 275"/>
              <a:gd name="T24" fmla="*/ 0 w 275"/>
              <a:gd name="T25" fmla="*/ 138 h 275"/>
              <a:gd name="T26" fmla="*/ 5 w 275"/>
              <a:gd name="T27" fmla="*/ 174 h 275"/>
              <a:gd name="T28" fmla="*/ 19 w 275"/>
              <a:gd name="T29" fmla="*/ 207 h 275"/>
              <a:gd name="T30" fmla="*/ 41 w 275"/>
              <a:gd name="T31" fmla="*/ 235 h 275"/>
              <a:gd name="T32" fmla="*/ 68 w 275"/>
              <a:gd name="T33" fmla="*/ 256 h 275"/>
              <a:gd name="T34" fmla="*/ 102 w 275"/>
              <a:gd name="T35" fmla="*/ 271 h 275"/>
              <a:gd name="T36" fmla="*/ 138 w 275"/>
              <a:gd name="T37" fmla="*/ 275 h 275"/>
              <a:gd name="T38" fmla="*/ 174 w 275"/>
              <a:gd name="T39" fmla="*/ 271 h 275"/>
              <a:gd name="T40" fmla="*/ 208 w 275"/>
              <a:gd name="T41" fmla="*/ 256 h 275"/>
              <a:gd name="T42" fmla="*/ 235 w 275"/>
              <a:gd name="T43" fmla="*/ 235 h 275"/>
              <a:gd name="T44" fmla="*/ 258 w 275"/>
              <a:gd name="T45" fmla="*/ 207 h 275"/>
              <a:gd name="T46" fmla="*/ 271 w 275"/>
              <a:gd name="T47" fmla="*/ 174 h 275"/>
              <a:gd name="T48" fmla="*/ 275 w 275"/>
              <a:gd name="T49" fmla="*/ 138 h 2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5"/>
              <a:gd name="T76" fmla="*/ 0 h 275"/>
              <a:gd name="T77" fmla="*/ 275 w 275"/>
              <a:gd name="T78" fmla="*/ 275 h 2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5" h="275">
                <a:moveTo>
                  <a:pt x="275" y="138"/>
                </a:moveTo>
                <a:lnTo>
                  <a:pt x="271" y="100"/>
                </a:lnTo>
                <a:lnTo>
                  <a:pt x="258" y="68"/>
                </a:lnTo>
                <a:lnTo>
                  <a:pt x="235" y="40"/>
                </a:lnTo>
                <a:lnTo>
                  <a:pt x="208" y="19"/>
                </a:lnTo>
                <a:lnTo>
                  <a:pt x="174" y="5"/>
                </a:lnTo>
                <a:lnTo>
                  <a:pt x="138" y="0"/>
                </a:lnTo>
                <a:lnTo>
                  <a:pt x="102" y="5"/>
                </a:lnTo>
                <a:lnTo>
                  <a:pt x="68" y="19"/>
                </a:lnTo>
                <a:lnTo>
                  <a:pt x="41" y="40"/>
                </a:lnTo>
                <a:lnTo>
                  <a:pt x="19" y="68"/>
                </a:lnTo>
                <a:lnTo>
                  <a:pt x="5" y="100"/>
                </a:lnTo>
                <a:lnTo>
                  <a:pt x="0" y="138"/>
                </a:lnTo>
                <a:lnTo>
                  <a:pt x="5" y="174"/>
                </a:lnTo>
                <a:lnTo>
                  <a:pt x="19" y="207"/>
                </a:lnTo>
                <a:lnTo>
                  <a:pt x="41" y="235"/>
                </a:lnTo>
                <a:lnTo>
                  <a:pt x="68" y="256"/>
                </a:lnTo>
                <a:lnTo>
                  <a:pt x="102" y="271"/>
                </a:lnTo>
                <a:lnTo>
                  <a:pt x="138" y="275"/>
                </a:lnTo>
                <a:lnTo>
                  <a:pt x="174" y="271"/>
                </a:lnTo>
                <a:lnTo>
                  <a:pt x="208" y="256"/>
                </a:lnTo>
                <a:lnTo>
                  <a:pt x="235" y="235"/>
                </a:lnTo>
                <a:lnTo>
                  <a:pt x="258" y="207"/>
                </a:lnTo>
                <a:lnTo>
                  <a:pt x="271" y="174"/>
                </a:lnTo>
                <a:lnTo>
                  <a:pt x="275" y="1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89" name="Freeform 370"/>
          <p:cNvSpPr>
            <a:spLocks/>
          </p:cNvSpPr>
          <p:nvPr/>
        </p:nvSpPr>
        <p:spPr bwMode="auto">
          <a:xfrm>
            <a:off x="6454775" y="5789613"/>
            <a:ext cx="33338" cy="269875"/>
          </a:xfrm>
          <a:custGeom>
            <a:avLst/>
            <a:gdLst>
              <a:gd name="T0" fmla="*/ 0 w 42"/>
              <a:gd name="T1" fmla="*/ 0 h 340"/>
              <a:gd name="T2" fmla="*/ 0 w 42"/>
              <a:gd name="T3" fmla="*/ 0 h 340"/>
              <a:gd name="T4" fmla="*/ 0 w 42"/>
              <a:gd name="T5" fmla="*/ 2 h 340"/>
              <a:gd name="T6" fmla="*/ 0 w 42"/>
              <a:gd name="T7" fmla="*/ 2 h 340"/>
              <a:gd name="T8" fmla="*/ 0 w 42"/>
              <a:gd name="T9" fmla="*/ 4 h 340"/>
              <a:gd name="T10" fmla="*/ 0 w 42"/>
              <a:gd name="T11" fmla="*/ 7 h 340"/>
              <a:gd name="T12" fmla="*/ 2 w 42"/>
              <a:gd name="T13" fmla="*/ 13 h 340"/>
              <a:gd name="T14" fmla="*/ 2 w 42"/>
              <a:gd name="T15" fmla="*/ 21 h 340"/>
              <a:gd name="T16" fmla="*/ 2 w 42"/>
              <a:gd name="T17" fmla="*/ 30 h 340"/>
              <a:gd name="T18" fmla="*/ 6 w 42"/>
              <a:gd name="T19" fmla="*/ 59 h 340"/>
              <a:gd name="T20" fmla="*/ 10 w 42"/>
              <a:gd name="T21" fmla="*/ 95 h 340"/>
              <a:gd name="T22" fmla="*/ 14 w 42"/>
              <a:gd name="T23" fmla="*/ 134 h 340"/>
              <a:gd name="T24" fmla="*/ 19 w 42"/>
              <a:gd name="T25" fmla="*/ 178 h 340"/>
              <a:gd name="T26" fmla="*/ 25 w 42"/>
              <a:gd name="T27" fmla="*/ 220 h 340"/>
              <a:gd name="T28" fmla="*/ 31 w 42"/>
              <a:gd name="T29" fmla="*/ 256 h 340"/>
              <a:gd name="T30" fmla="*/ 35 w 42"/>
              <a:gd name="T31" fmla="*/ 288 h 340"/>
              <a:gd name="T32" fmla="*/ 38 w 42"/>
              <a:gd name="T33" fmla="*/ 313 h 340"/>
              <a:gd name="T34" fmla="*/ 40 w 42"/>
              <a:gd name="T35" fmla="*/ 322 h 340"/>
              <a:gd name="T36" fmla="*/ 40 w 42"/>
              <a:gd name="T37" fmla="*/ 330 h 340"/>
              <a:gd name="T38" fmla="*/ 42 w 42"/>
              <a:gd name="T39" fmla="*/ 334 h 340"/>
              <a:gd name="T40" fmla="*/ 42 w 42"/>
              <a:gd name="T41" fmla="*/ 338 h 340"/>
              <a:gd name="T42" fmla="*/ 42 w 42"/>
              <a:gd name="T43" fmla="*/ 340 h 340"/>
              <a:gd name="T44" fmla="*/ 42 w 42"/>
              <a:gd name="T45" fmla="*/ 340 h 340"/>
              <a:gd name="T46" fmla="*/ 42 w 42"/>
              <a:gd name="T47" fmla="*/ 340 h 3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"/>
              <a:gd name="T73" fmla="*/ 0 h 340"/>
              <a:gd name="T74" fmla="*/ 42 w 42"/>
              <a:gd name="T75" fmla="*/ 340 h 3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" h="34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2" y="13"/>
                </a:lnTo>
                <a:lnTo>
                  <a:pt x="2" y="21"/>
                </a:lnTo>
                <a:lnTo>
                  <a:pt x="2" y="30"/>
                </a:lnTo>
                <a:lnTo>
                  <a:pt x="6" y="59"/>
                </a:lnTo>
                <a:lnTo>
                  <a:pt x="10" y="95"/>
                </a:lnTo>
                <a:lnTo>
                  <a:pt x="14" y="134"/>
                </a:lnTo>
                <a:lnTo>
                  <a:pt x="19" y="178"/>
                </a:lnTo>
                <a:lnTo>
                  <a:pt x="25" y="220"/>
                </a:lnTo>
                <a:lnTo>
                  <a:pt x="31" y="256"/>
                </a:lnTo>
                <a:lnTo>
                  <a:pt x="35" y="288"/>
                </a:lnTo>
                <a:lnTo>
                  <a:pt x="38" y="313"/>
                </a:lnTo>
                <a:lnTo>
                  <a:pt x="40" y="322"/>
                </a:lnTo>
                <a:lnTo>
                  <a:pt x="40" y="330"/>
                </a:lnTo>
                <a:lnTo>
                  <a:pt x="42" y="334"/>
                </a:lnTo>
                <a:lnTo>
                  <a:pt x="42" y="338"/>
                </a:lnTo>
                <a:lnTo>
                  <a:pt x="42" y="3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0" name="Freeform 371"/>
          <p:cNvSpPr>
            <a:spLocks/>
          </p:cNvSpPr>
          <p:nvPr/>
        </p:nvSpPr>
        <p:spPr bwMode="auto">
          <a:xfrm>
            <a:off x="6469063" y="6010275"/>
            <a:ext cx="23812" cy="49213"/>
          </a:xfrm>
          <a:custGeom>
            <a:avLst/>
            <a:gdLst>
              <a:gd name="T0" fmla="*/ 30 w 30"/>
              <a:gd name="T1" fmla="*/ 0 h 63"/>
              <a:gd name="T2" fmla="*/ 24 w 30"/>
              <a:gd name="T3" fmla="*/ 63 h 63"/>
              <a:gd name="T4" fmla="*/ 0 w 30"/>
              <a:gd name="T5" fmla="*/ 6 h 63"/>
              <a:gd name="T6" fmla="*/ 0 60000 65536"/>
              <a:gd name="T7" fmla="*/ 0 60000 65536"/>
              <a:gd name="T8" fmla="*/ 0 60000 65536"/>
              <a:gd name="T9" fmla="*/ 0 w 30"/>
              <a:gd name="T10" fmla="*/ 0 h 63"/>
              <a:gd name="T11" fmla="*/ 30 w 3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3">
                <a:moveTo>
                  <a:pt x="30" y="0"/>
                </a:moveTo>
                <a:lnTo>
                  <a:pt x="24" y="63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1" name="Freeform 372"/>
          <p:cNvSpPr>
            <a:spLocks noEditPoints="1"/>
          </p:cNvSpPr>
          <p:nvPr/>
        </p:nvSpPr>
        <p:spPr bwMode="auto">
          <a:xfrm>
            <a:off x="6421438" y="5664200"/>
            <a:ext cx="57150" cy="79375"/>
          </a:xfrm>
          <a:custGeom>
            <a:avLst/>
            <a:gdLst>
              <a:gd name="T0" fmla="*/ 45 w 72"/>
              <a:gd name="T1" fmla="*/ 61 h 101"/>
              <a:gd name="T2" fmla="*/ 41 w 72"/>
              <a:gd name="T3" fmla="*/ 65 h 101"/>
              <a:gd name="T4" fmla="*/ 36 w 72"/>
              <a:gd name="T5" fmla="*/ 67 h 101"/>
              <a:gd name="T6" fmla="*/ 32 w 72"/>
              <a:gd name="T7" fmla="*/ 69 h 101"/>
              <a:gd name="T8" fmla="*/ 26 w 72"/>
              <a:gd name="T9" fmla="*/ 70 h 101"/>
              <a:gd name="T10" fmla="*/ 19 w 72"/>
              <a:gd name="T11" fmla="*/ 69 h 101"/>
              <a:gd name="T12" fmla="*/ 11 w 72"/>
              <a:gd name="T13" fmla="*/ 65 h 101"/>
              <a:gd name="T14" fmla="*/ 5 w 72"/>
              <a:gd name="T15" fmla="*/ 59 h 101"/>
              <a:gd name="T16" fmla="*/ 2 w 72"/>
              <a:gd name="T17" fmla="*/ 53 h 101"/>
              <a:gd name="T18" fmla="*/ 0 w 72"/>
              <a:gd name="T19" fmla="*/ 46 h 101"/>
              <a:gd name="T20" fmla="*/ 0 w 72"/>
              <a:gd name="T21" fmla="*/ 38 h 101"/>
              <a:gd name="T22" fmla="*/ 2 w 72"/>
              <a:gd name="T23" fmla="*/ 27 h 101"/>
              <a:gd name="T24" fmla="*/ 3 w 72"/>
              <a:gd name="T25" fmla="*/ 17 h 101"/>
              <a:gd name="T26" fmla="*/ 7 w 72"/>
              <a:gd name="T27" fmla="*/ 14 h 101"/>
              <a:gd name="T28" fmla="*/ 11 w 72"/>
              <a:gd name="T29" fmla="*/ 8 h 101"/>
              <a:gd name="T30" fmla="*/ 17 w 72"/>
              <a:gd name="T31" fmla="*/ 4 h 101"/>
              <a:gd name="T32" fmla="*/ 24 w 72"/>
              <a:gd name="T33" fmla="*/ 0 h 101"/>
              <a:gd name="T34" fmla="*/ 34 w 72"/>
              <a:gd name="T35" fmla="*/ 0 h 101"/>
              <a:gd name="T36" fmla="*/ 38 w 72"/>
              <a:gd name="T37" fmla="*/ 0 h 101"/>
              <a:gd name="T38" fmla="*/ 43 w 72"/>
              <a:gd name="T39" fmla="*/ 0 h 101"/>
              <a:gd name="T40" fmla="*/ 47 w 72"/>
              <a:gd name="T41" fmla="*/ 4 h 101"/>
              <a:gd name="T42" fmla="*/ 51 w 72"/>
              <a:gd name="T43" fmla="*/ 6 h 101"/>
              <a:gd name="T44" fmla="*/ 62 w 72"/>
              <a:gd name="T45" fmla="*/ 0 h 101"/>
              <a:gd name="T46" fmla="*/ 66 w 72"/>
              <a:gd name="T47" fmla="*/ 0 h 101"/>
              <a:gd name="T48" fmla="*/ 66 w 72"/>
              <a:gd name="T49" fmla="*/ 86 h 101"/>
              <a:gd name="T50" fmla="*/ 66 w 72"/>
              <a:gd name="T51" fmla="*/ 91 h 101"/>
              <a:gd name="T52" fmla="*/ 66 w 72"/>
              <a:gd name="T53" fmla="*/ 95 h 101"/>
              <a:gd name="T54" fmla="*/ 68 w 72"/>
              <a:gd name="T55" fmla="*/ 97 h 101"/>
              <a:gd name="T56" fmla="*/ 72 w 72"/>
              <a:gd name="T57" fmla="*/ 99 h 101"/>
              <a:gd name="T58" fmla="*/ 72 w 72"/>
              <a:gd name="T59" fmla="*/ 101 h 101"/>
              <a:gd name="T60" fmla="*/ 36 w 72"/>
              <a:gd name="T61" fmla="*/ 101 h 101"/>
              <a:gd name="T62" fmla="*/ 36 w 72"/>
              <a:gd name="T63" fmla="*/ 99 h 101"/>
              <a:gd name="T64" fmla="*/ 40 w 72"/>
              <a:gd name="T65" fmla="*/ 97 h 101"/>
              <a:gd name="T66" fmla="*/ 41 w 72"/>
              <a:gd name="T67" fmla="*/ 97 h 101"/>
              <a:gd name="T68" fmla="*/ 43 w 72"/>
              <a:gd name="T69" fmla="*/ 97 h 101"/>
              <a:gd name="T70" fmla="*/ 43 w 72"/>
              <a:gd name="T71" fmla="*/ 95 h 101"/>
              <a:gd name="T72" fmla="*/ 45 w 72"/>
              <a:gd name="T73" fmla="*/ 93 h 101"/>
              <a:gd name="T74" fmla="*/ 45 w 72"/>
              <a:gd name="T75" fmla="*/ 89 h 101"/>
              <a:gd name="T76" fmla="*/ 45 w 72"/>
              <a:gd name="T77" fmla="*/ 61 h 101"/>
              <a:gd name="T78" fmla="*/ 45 w 72"/>
              <a:gd name="T79" fmla="*/ 55 h 101"/>
              <a:gd name="T80" fmla="*/ 45 w 72"/>
              <a:gd name="T81" fmla="*/ 27 h 101"/>
              <a:gd name="T82" fmla="*/ 45 w 72"/>
              <a:gd name="T83" fmla="*/ 21 h 101"/>
              <a:gd name="T84" fmla="*/ 45 w 72"/>
              <a:gd name="T85" fmla="*/ 15 h 101"/>
              <a:gd name="T86" fmla="*/ 43 w 72"/>
              <a:gd name="T87" fmla="*/ 12 h 101"/>
              <a:gd name="T88" fmla="*/ 41 w 72"/>
              <a:gd name="T89" fmla="*/ 8 h 101"/>
              <a:gd name="T90" fmla="*/ 40 w 72"/>
              <a:gd name="T91" fmla="*/ 6 h 101"/>
              <a:gd name="T92" fmla="*/ 36 w 72"/>
              <a:gd name="T93" fmla="*/ 4 h 101"/>
              <a:gd name="T94" fmla="*/ 34 w 72"/>
              <a:gd name="T95" fmla="*/ 4 h 101"/>
              <a:gd name="T96" fmla="*/ 28 w 72"/>
              <a:gd name="T97" fmla="*/ 6 h 101"/>
              <a:gd name="T98" fmla="*/ 24 w 72"/>
              <a:gd name="T99" fmla="*/ 10 h 101"/>
              <a:gd name="T100" fmla="*/ 22 w 72"/>
              <a:gd name="T101" fmla="*/ 14 h 101"/>
              <a:gd name="T102" fmla="*/ 21 w 72"/>
              <a:gd name="T103" fmla="*/ 19 h 101"/>
              <a:gd name="T104" fmla="*/ 21 w 72"/>
              <a:gd name="T105" fmla="*/ 27 h 101"/>
              <a:gd name="T106" fmla="*/ 21 w 72"/>
              <a:gd name="T107" fmla="*/ 36 h 101"/>
              <a:gd name="T108" fmla="*/ 21 w 72"/>
              <a:gd name="T109" fmla="*/ 46 h 101"/>
              <a:gd name="T110" fmla="*/ 22 w 72"/>
              <a:gd name="T111" fmla="*/ 53 h 101"/>
              <a:gd name="T112" fmla="*/ 24 w 72"/>
              <a:gd name="T113" fmla="*/ 57 h 101"/>
              <a:gd name="T114" fmla="*/ 28 w 72"/>
              <a:gd name="T115" fmla="*/ 61 h 101"/>
              <a:gd name="T116" fmla="*/ 32 w 72"/>
              <a:gd name="T117" fmla="*/ 63 h 101"/>
              <a:gd name="T118" fmla="*/ 36 w 72"/>
              <a:gd name="T119" fmla="*/ 61 h 101"/>
              <a:gd name="T120" fmla="*/ 38 w 72"/>
              <a:gd name="T121" fmla="*/ 61 h 101"/>
              <a:gd name="T122" fmla="*/ 41 w 72"/>
              <a:gd name="T123" fmla="*/ 57 h 101"/>
              <a:gd name="T124" fmla="*/ 45 w 72"/>
              <a:gd name="T125" fmla="*/ 55 h 1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"/>
              <a:gd name="T190" fmla="*/ 0 h 101"/>
              <a:gd name="T191" fmla="*/ 72 w 72"/>
              <a:gd name="T192" fmla="*/ 101 h 1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" h="101">
                <a:moveTo>
                  <a:pt x="45" y="61"/>
                </a:moveTo>
                <a:lnTo>
                  <a:pt x="41" y="65"/>
                </a:lnTo>
                <a:lnTo>
                  <a:pt x="36" y="67"/>
                </a:lnTo>
                <a:lnTo>
                  <a:pt x="32" y="69"/>
                </a:lnTo>
                <a:lnTo>
                  <a:pt x="26" y="70"/>
                </a:lnTo>
                <a:lnTo>
                  <a:pt x="19" y="69"/>
                </a:lnTo>
                <a:lnTo>
                  <a:pt x="11" y="65"/>
                </a:lnTo>
                <a:lnTo>
                  <a:pt x="5" y="59"/>
                </a:lnTo>
                <a:lnTo>
                  <a:pt x="2" y="53"/>
                </a:lnTo>
                <a:lnTo>
                  <a:pt x="0" y="46"/>
                </a:lnTo>
                <a:lnTo>
                  <a:pt x="0" y="38"/>
                </a:lnTo>
                <a:lnTo>
                  <a:pt x="2" y="27"/>
                </a:lnTo>
                <a:lnTo>
                  <a:pt x="3" y="17"/>
                </a:lnTo>
                <a:lnTo>
                  <a:pt x="7" y="14"/>
                </a:lnTo>
                <a:lnTo>
                  <a:pt x="11" y="8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38" y="0"/>
                </a:lnTo>
                <a:lnTo>
                  <a:pt x="43" y="0"/>
                </a:lnTo>
                <a:lnTo>
                  <a:pt x="47" y="4"/>
                </a:lnTo>
                <a:lnTo>
                  <a:pt x="51" y="6"/>
                </a:lnTo>
                <a:lnTo>
                  <a:pt x="62" y="0"/>
                </a:lnTo>
                <a:lnTo>
                  <a:pt x="66" y="0"/>
                </a:lnTo>
                <a:lnTo>
                  <a:pt x="66" y="86"/>
                </a:lnTo>
                <a:lnTo>
                  <a:pt x="66" y="91"/>
                </a:lnTo>
                <a:lnTo>
                  <a:pt x="66" y="95"/>
                </a:lnTo>
                <a:lnTo>
                  <a:pt x="68" y="97"/>
                </a:lnTo>
                <a:lnTo>
                  <a:pt x="72" y="99"/>
                </a:lnTo>
                <a:lnTo>
                  <a:pt x="72" y="101"/>
                </a:lnTo>
                <a:lnTo>
                  <a:pt x="36" y="101"/>
                </a:lnTo>
                <a:lnTo>
                  <a:pt x="36" y="99"/>
                </a:lnTo>
                <a:lnTo>
                  <a:pt x="40" y="97"/>
                </a:lnTo>
                <a:lnTo>
                  <a:pt x="41" y="97"/>
                </a:lnTo>
                <a:lnTo>
                  <a:pt x="43" y="97"/>
                </a:lnTo>
                <a:lnTo>
                  <a:pt x="43" y="95"/>
                </a:lnTo>
                <a:lnTo>
                  <a:pt x="45" y="93"/>
                </a:lnTo>
                <a:lnTo>
                  <a:pt x="45" y="89"/>
                </a:lnTo>
                <a:lnTo>
                  <a:pt x="45" y="61"/>
                </a:lnTo>
                <a:close/>
                <a:moveTo>
                  <a:pt x="45" y="55"/>
                </a:moveTo>
                <a:lnTo>
                  <a:pt x="45" y="27"/>
                </a:lnTo>
                <a:lnTo>
                  <a:pt x="45" y="21"/>
                </a:lnTo>
                <a:lnTo>
                  <a:pt x="45" y="15"/>
                </a:lnTo>
                <a:lnTo>
                  <a:pt x="43" y="12"/>
                </a:lnTo>
                <a:lnTo>
                  <a:pt x="41" y="8"/>
                </a:lnTo>
                <a:lnTo>
                  <a:pt x="40" y="6"/>
                </a:lnTo>
                <a:lnTo>
                  <a:pt x="36" y="4"/>
                </a:lnTo>
                <a:lnTo>
                  <a:pt x="34" y="4"/>
                </a:lnTo>
                <a:lnTo>
                  <a:pt x="28" y="6"/>
                </a:lnTo>
                <a:lnTo>
                  <a:pt x="24" y="10"/>
                </a:lnTo>
                <a:lnTo>
                  <a:pt x="22" y="14"/>
                </a:lnTo>
                <a:lnTo>
                  <a:pt x="21" y="19"/>
                </a:lnTo>
                <a:lnTo>
                  <a:pt x="21" y="27"/>
                </a:lnTo>
                <a:lnTo>
                  <a:pt x="21" y="36"/>
                </a:lnTo>
                <a:lnTo>
                  <a:pt x="21" y="46"/>
                </a:lnTo>
                <a:lnTo>
                  <a:pt x="22" y="53"/>
                </a:lnTo>
                <a:lnTo>
                  <a:pt x="24" y="57"/>
                </a:lnTo>
                <a:lnTo>
                  <a:pt x="28" y="61"/>
                </a:lnTo>
                <a:lnTo>
                  <a:pt x="32" y="63"/>
                </a:lnTo>
                <a:lnTo>
                  <a:pt x="36" y="61"/>
                </a:lnTo>
                <a:lnTo>
                  <a:pt x="38" y="61"/>
                </a:lnTo>
                <a:lnTo>
                  <a:pt x="41" y="57"/>
                </a:lnTo>
                <a:lnTo>
                  <a:pt x="45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2" name="Freeform 373"/>
          <p:cNvSpPr>
            <a:spLocks noEditPoints="1"/>
          </p:cNvSpPr>
          <p:nvPr/>
        </p:nvSpPr>
        <p:spPr bwMode="auto">
          <a:xfrm>
            <a:off x="6480175" y="5711825"/>
            <a:ext cx="41275" cy="65088"/>
          </a:xfrm>
          <a:custGeom>
            <a:avLst/>
            <a:gdLst>
              <a:gd name="T0" fmla="*/ 0 w 51"/>
              <a:gd name="T1" fmla="*/ 51 h 82"/>
              <a:gd name="T2" fmla="*/ 36 w 51"/>
              <a:gd name="T3" fmla="*/ 0 h 82"/>
              <a:gd name="T4" fmla="*/ 43 w 51"/>
              <a:gd name="T5" fmla="*/ 0 h 82"/>
              <a:gd name="T6" fmla="*/ 43 w 51"/>
              <a:gd name="T7" fmla="*/ 51 h 82"/>
              <a:gd name="T8" fmla="*/ 51 w 51"/>
              <a:gd name="T9" fmla="*/ 51 h 82"/>
              <a:gd name="T10" fmla="*/ 51 w 51"/>
              <a:gd name="T11" fmla="*/ 65 h 82"/>
              <a:gd name="T12" fmla="*/ 43 w 51"/>
              <a:gd name="T13" fmla="*/ 65 h 82"/>
              <a:gd name="T14" fmla="*/ 43 w 51"/>
              <a:gd name="T15" fmla="*/ 82 h 82"/>
              <a:gd name="T16" fmla="*/ 26 w 51"/>
              <a:gd name="T17" fmla="*/ 82 h 82"/>
              <a:gd name="T18" fmla="*/ 26 w 51"/>
              <a:gd name="T19" fmla="*/ 65 h 82"/>
              <a:gd name="T20" fmla="*/ 0 w 51"/>
              <a:gd name="T21" fmla="*/ 65 h 82"/>
              <a:gd name="T22" fmla="*/ 0 w 51"/>
              <a:gd name="T23" fmla="*/ 51 h 82"/>
              <a:gd name="T24" fmla="*/ 3 w 51"/>
              <a:gd name="T25" fmla="*/ 51 h 82"/>
              <a:gd name="T26" fmla="*/ 26 w 51"/>
              <a:gd name="T27" fmla="*/ 51 h 82"/>
              <a:gd name="T28" fmla="*/ 26 w 51"/>
              <a:gd name="T29" fmla="*/ 21 h 82"/>
              <a:gd name="T30" fmla="*/ 3 w 51"/>
              <a:gd name="T31" fmla="*/ 51 h 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1"/>
              <a:gd name="T49" fmla="*/ 0 h 82"/>
              <a:gd name="T50" fmla="*/ 51 w 51"/>
              <a:gd name="T51" fmla="*/ 82 h 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1" h="82">
                <a:moveTo>
                  <a:pt x="0" y="51"/>
                </a:moveTo>
                <a:lnTo>
                  <a:pt x="36" y="0"/>
                </a:lnTo>
                <a:lnTo>
                  <a:pt x="43" y="0"/>
                </a:lnTo>
                <a:lnTo>
                  <a:pt x="43" y="51"/>
                </a:lnTo>
                <a:lnTo>
                  <a:pt x="51" y="51"/>
                </a:lnTo>
                <a:lnTo>
                  <a:pt x="51" y="65"/>
                </a:lnTo>
                <a:lnTo>
                  <a:pt x="43" y="65"/>
                </a:lnTo>
                <a:lnTo>
                  <a:pt x="43" y="82"/>
                </a:lnTo>
                <a:lnTo>
                  <a:pt x="26" y="82"/>
                </a:lnTo>
                <a:lnTo>
                  <a:pt x="26" y="65"/>
                </a:lnTo>
                <a:lnTo>
                  <a:pt x="0" y="65"/>
                </a:lnTo>
                <a:lnTo>
                  <a:pt x="0" y="51"/>
                </a:lnTo>
                <a:close/>
                <a:moveTo>
                  <a:pt x="3" y="51"/>
                </a:moveTo>
                <a:lnTo>
                  <a:pt x="26" y="51"/>
                </a:lnTo>
                <a:lnTo>
                  <a:pt x="26" y="21"/>
                </a:lnTo>
                <a:lnTo>
                  <a:pt x="3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3" name="Freeform 374"/>
          <p:cNvSpPr>
            <a:spLocks/>
          </p:cNvSpPr>
          <p:nvPr/>
        </p:nvSpPr>
        <p:spPr bwMode="auto">
          <a:xfrm>
            <a:off x="6380163" y="5599113"/>
            <a:ext cx="185737" cy="187325"/>
          </a:xfrm>
          <a:custGeom>
            <a:avLst/>
            <a:gdLst>
              <a:gd name="T0" fmla="*/ 236 w 236"/>
              <a:gd name="T1" fmla="*/ 117 h 235"/>
              <a:gd name="T2" fmla="*/ 232 w 236"/>
              <a:gd name="T3" fmla="*/ 85 h 235"/>
              <a:gd name="T4" fmla="*/ 221 w 236"/>
              <a:gd name="T5" fmla="*/ 57 h 235"/>
              <a:gd name="T6" fmla="*/ 202 w 236"/>
              <a:gd name="T7" fmla="*/ 34 h 235"/>
              <a:gd name="T8" fmla="*/ 177 w 236"/>
              <a:gd name="T9" fmla="*/ 15 h 235"/>
              <a:gd name="T10" fmla="*/ 149 w 236"/>
              <a:gd name="T11" fmla="*/ 3 h 235"/>
              <a:gd name="T12" fmla="*/ 118 w 236"/>
              <a:gd name="T13" fmla="*/ 0 h 235"/>
              <a:gd name="T14" fmla="*/ 86 w 236"/>
              <a:gd name="T15" fmla="*/ 3 h 235"/>
              <a:gd name="T16" fmla="*/ 59 w 236"/>
              <a:gd name="T17" fmla="*/ 15 h 235"/>
              <a:gd name="T18" fmla="*/ 35 w 236"/>
              <a:gd name="T19" fmla="*/ 34 h 235"/>
              <a:gd name="T20" fmla="*/ 16 w 236"/>
              <a:gd name="T21" fmla="*/ 57 h 235"/>
              <a:gd name="T22" fmla="*/ 4 w 236"/>
              <a:gd name="T23" fmla="*/ 85 h 235"/>
              <a:gd name="T24" fmla="*/ 0 w 236"/>
              <a:gd name="T25" fmla="*/ 117 h 235"/>
              <a:gd name="T26" fmla="*/ 4 w 236"/>
              <a:gd name="T27" fmla="*/ 148 h 235"/>
              <a:gd name="T28" fmla="*/ 16 w 236"/>
              <a:gd name="T29" fmla="*/ 176 h 235"/>
              <a:gd name="T30" fmla="*/ 35 w 236"/>
              <a:gd name="T31" fmla="*/ 201 h 235"/>
              <a:gd name="T32" fmla="*/ 59 w 236"/>
              <a:gd name="T33" fmla="*/ 218 h 235"/>
              <a:gd name="T34" fmla="*/ 86 w 236"/>
              <a:gd name="T35" fmla="*/ 231 h 235"/>
              <a:gd name="T36" fmla="*/ 118 w 236"/>
              <a:gd name="T37" fmla="*/ 235 h 235"/>
              <a:gd name="T38" fmla="*/ 149 w 236"/>
              <a:gd name="T39" fmla="*/ 231 h 235"/>
              <a:gd name="T40" fmla="*/ 177 w 236"/>
              <a:gd name="T41" fmla="*/ 218 h 235"/>
              <a:gd name="T42" fmla="*/ 202 w 236"/>
              <a:gd name="T43" fmla="*/ 201 h 235"/>
              <a:gd name="T44" fmla="*/ 221 w 236"/>
              <a:gd name="T45" fmla="*/ 176 h 235"/>
              <a:gd name="T46" fmla="*/ 232 w 236"/>
              <a:gd name="T47" fmla="*/ 148 h 235"/>
              <a:gd name="T48" fmla="*/ 236 w 236"/>
              <a:gd name="T49" fmla="*/ 117 h 2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6"/>
              <a:gd name="T76" fmla="*/ 0 h 235"/>
              <a:gd name="T77" fmla="*/ 236 w 236"/>
              <a:gd name="T78" fmla="*/ 235 h 2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6" h="235">
                <a:moveTo>
                  <a:pt x="236" y="117"/>
                </a:moveTo>
                <a:lnTo>
                  <a:pt x="232" y="85"/>
                </a:lnTo>
                <a:lnTo>
                  <a:pt x="221" y="57"/>
                </a:lnTo>
                <a:lnTo>
                  <a:pt x="202" y="34"/>
                </a:lnTo>
                <a:lnTo>
                  <a:pt x="177" y="15"/>
                </a:lnTo>
                <a:lnTo>
                  <a:pt x="149" y="3"/>
                </a:lnTo>
                <a:lnTo>
                  <a:pt x="118" y="0"/>
                </a:lnTo>
                <a:lnTo>
                  <a:pt x="86" y="3"/>
                </a:lnTo>
                <a:lnTo>
                  <a:pt x="59" y="15"/>
                </a:lnTo>
                <a:lnTo>
                  <a:pt x="35" y="34"/>
                </a:lnTo>
                <a:lnTo>
                  <a:pt x="16" y="57"/>
                </a:lnTo>
                <a:lnTo>
                  <a:pt x="4" y="85"/>
                </a:lnTo>
                <a:lnTo>
                  <a:pt x="0" y="117"/>
                </a:lnTo>
                <a:lnTo>
                  <a:pt x="4" y="148"/>
                </a:lnTo>
                <a:lnTo>
                  <a:pt x="16" y="176"/>
                </a:lnTo>
                <a:lnTo>
                  <a:pt x="35" y="201"/>
                </a:lnTo>
                <a:lnTo>
                  <a:pt x="59" y="218"/>
                </a:lnTo>
                <a:lnTo>
                  <a:pt x="86" y="231"/>
                </a:lnTo>
                <a:lnTo>
                  <a:pt x="118" y="235"/>
                </a:lnTo>
                <a:lnTo>
                  <a:pt x="149" y="231"/>
                </a:lnTo>
                <a:lnTo>
                  <a:pt x="177" y="218"/>
                </a:lnTo>
                <a:lnTo>
                  <a:pt x="202" y="201"/>
                </a:lnTo>
                <a:lnTo>
                  <a:pt x="221" y="176"/>
                </a:lnTo>
                <a:lnTo>
                  <a:pt x="232" y="148"/>
                </a:lnTo>
                <a:lnTo>
                  <a:pt x="236" y="11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4" name="Line 375"/>
          <p:cNvSpPr>
            <a:spLocks noChangeShapeType="1"/>
          </p:cNvSpPr>
          <p:nvPr/>
        </p:nvSpPr>
        <p:spPr bwMode="auto">
          <a:xfrm flipH="1">
            <a:off x="3279775" y="4584700"/>
            <a:ext cx="66675" cy="460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5" name="Line 376"/>
          <p:cNvSpPr>
            <a:spLocks noChangeShapeType="1"/>
          </p:cNvSpPr>
          <p:nvPr/>
        </p:nvSpPr>
        <p:spPr bwMode="auto">
          <a:xfrm>
            <a:off x="5795963" y="4584700"/>
            <a:ext cx="44450" cy="436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6" name="Line 377"/>
          <p:cNvSpPr>
            <a:spLocks noChangeShapeType="1"/>
          </p:cNvSpPr>
          <p:nvPr/>
        </p:nvSpPr>
        <p:spPr bwMode="auto">
          <a:xfrm>
            <a:off x="5868988" y="5459413"/>
            <a:ext cx="125412" cy="4429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7" name="Freeform 378"/>
          <p:cNvSpPr>
            <a:spLocks/>
          </p:cNvSpPr>
          <p:nvPr/>
        </p:nvSpPr>
        <p:spPr bwMode="auto">
          <a:xfrm>
            <a:off x="2124075" y="1520825"/>
            <a:ext cx="93663" cy="212725"/>
          </a:xfrm>
          <a:custGeom>
            <a:avLst/>
            <a:gdLst>
              <a:gd name="T0" fmla="*/ 118 w 118"/>
              <a:gd name="T1" fmla="*/ 267 h 267"/>
              <a:gd name="T2" fmla="*/ 66 w 118"/>
              <a:gd name="T3" fmla="*/ 267 h 267"/>
              <a:gd name="T4" fmla="*/ 66 w 118"/>
              <a:gd name="T5" fmla="*/ 76 h 267"/>
              <a:gd name="T6" fmla="*/ 36 w 118"/>
              <a:gd name="T7" fmla="*/ 100 h 267"/>
              <a:gd name="T8" fmla="*/ 0 w 118"/>
              <a:gd name="T9" fmla="*/ 118 h 267"/>
              <a:gd name="T10" fmla="*/ 0 w 118"/>
              <a:gd name="T11" fmla="*/ 66 h 267"/>
              <a:gd name="T12" fmla="*/ 21 w 118"/>
              <a:gd name="T13" fmla="*/ 57 h 267"/>
              <a:gd name="T14" fmla="*/ 44 w 118"/>
              <a:gd name="T15" fmla="*/ 42 h 267"/>
              <a:gd name="T16" fmla="*/ 63 w 118"/>
              <a:gd name="T17" fmla="*/ 23 h 267"/>
              <a:gd name="T18" fmla="*/ 76 w 118"/>
              <a:gd name="T19" fmla="*/ 0 h 267"/>
              <a:gd name="T20" fmla="*/ 118 w 118"/>
              <a:gd name="T21" fmla="*/ 0 h 267"/>
              <a:gd name="T22" fmla="*/ 118 w 118"/>
              <a:gd name="T23" fmla="*/ 267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"/>
              <a:gd name="T37" fmla="*/ 0 h 267"/>
              <a:gd name="T38" fmla="*/ 118 w 118"/>
              <a:gd name="T39" fmla="*/ 267 h 2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" h="267">
                <a:moveTo>
                  <a:pt x="118" y="267"/>
                </a:moveTo>
                <a:lnTo>
                  <a:pt x="66" y="267"/>
                </a:lnTo>
                <a:lnTo>
                  <a:pt x="66" y="76"/>
                </a:lnTo>
                <a:lnTo>
                  <a:pt x="36" y="100"/>
                </a:lnTo>
                <a:lnTo>
                  <a:pt x="0" y="118"/>
                </a:lnTo>
                <a:lnTo>
                  <a:pt x="0" y="66"/>
                </a:lnTo>
                <a:lnTo>
                  <a:pt x="21" y="57"/>
                </a:lnTo>
                <a:lnTo>
                  <a:pt x="44" y="42"/>
                </a:lnTo>
                <a:lnTo>
                  <a:pt x="63" y="23"/>
                </a:lnTo>
                <a:lnTo>
                  <a:pt x="76" y="0"/>
                </a:lnTo>
                <a:lnTo>
                  <a:pt x="118" y="0"/>
                </a:lnTo>
                <a:lnTo>
                  <a:pt x="118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8" name="Freeform 379"/>
          <p:cNvSpPr>
            <a:spLocks/>
          </p:cNvSpPr>
          <p:nvPr/>
        </p:nvSpPr>
        <p:spPr bwMode="auto">
          <a:xfrm>
            <a:off x="2116138" y="2309813"/>
            <a:ext cx="138112" cy="212725"/>
          </a:xfrm>
          <a:custGeom>
            <a:avLst/>
            <a:gdLst>
              <a:gd name="T0" fmla="*/ 174 w 174"/>
              <a:gd name="T1" fmla="*/ 218 h 267"/>
              <a:gd name="T2" fmla="*/ 174 w 174"/>
              <a:gd name="T3" fmla="*/ 267 h 267"/>
              <a:gd name="T4" fmla="*/ 0 w 174"/>
              <a:gd name="T5" fmla="*/ 267 h 267"/>
              <a:gd name="T6" fmla="*/ 5 w 174"/>
              <a:gd name="T7" fmla="*/ 243 h 267"/>
              <a:gd name="T8" fmla="*/ 17 w 174"/>
              <a:gd name="T9" fmla="*/ 218 h 267"/>
              <a:gd name="T10" fmla="*/ 30 w 174"/>
              <a:gd name="T11" fmla="*/ 201 h 267"/>
              <a:gd name="T12" fmla="*/ 47 w 174"/>
              <a:gd name="T13" fmla="*/ 178 h 267"/>
              <a:gd name="T14" fmla="*/ 72 w 174"/>
              <a:gd name="T15" fmla="*/ 155 h 267"/>
              <a:gd name="T16" fmla="*/ 93 w 174"/>
              <a:gd name="T17" fmla="*/ 136 h 267"/>
              <a:gd name="T18" fmla="*/ 106 w 174"/>
              <a:gd name="T19" fmla="*/ 121 h 267"/>
              <a:gd name="T20" fmla="*/ 113 w 174"/>
              <a:gd name="T21" fmla="*/ 112 h 267"/>
              <a:gd name="T22" fmla="*/ 121 w 174"/>
              <a:gd name="T23" fmla="*/ 96 h 267"/>
              <a:gd name="T24" fmla="*/ 125 w 174"/>
              <a:gd name="T25" fmla="*/ 81 h 267"/>
              <a:gd name="T26" fmla="*/ 123 w 174"/>
              <a:gd name="T27" fmla="*/ 70 h 267"/>
              <a:gd name="T28" fmla="*/ 119 w 174"/>
              <a:gd name="T29" fmla="*/ 62 h 267"/>
              <a:gd name="T30" fmla="*/ 115 w 174"/>
              <a:gd name="T31" fmla="*/ 55 h 267"/>
              <a:gd name="T32" fmla="*/ 108 w 174"/>
              <a:gd name="T33" fmla="*/ 51 h 267"/>
              <a:gd name="T34" fmla="*/ 100 w 174"/>
              <a:gd name="T35" fmla="*/ 47 h 267"/>
              <a:gd name="T36" fmla="*/ 91 w 174"/>
              <a:gd name="T37" fmla="*/ 47 h 267"/>
              <a:gd name="T38" fmla="*/ 79 w 174"/>
              <a:gd name="T39" fmla="*/ 47 h 267"/>
              <a:gd name="T40" fmla="*/ 72 w 174"/>
              <a:gd name="T41" fmla="*/ 51 h 267"/>
              <a:gd name="T42" fmla="*/ 64 w 174"/>
              <a:gd name="T43" fmla="*/ 55 h 267"/>
              <a:gd name="T44" fmla="*/ 60 w 174"/>
              <a:gd name="T45" fmla="*/ 60 h 267"/>
              <a:gd name="T46" fmla="*/ 58 w 174"/>
              <a:gd name="T47" fmla="*/ 68 h 267"/>
              <a:gd name="T48" fmla="*/ 55 w 174"/>
              <a:gd name="T49" fmla="*/ 76 h 267"/>
              <a:gd name="T50" fmla="*/ 55 w 174"/>
              <a:gd name="T51" fmla="*/ 85 h 267"/>
              <a:gd name="T52" fmla="*/ 3 w 174"/>
              <a:gd name="T53" fmla="*/ 81 h 267"/>
              <a:gd name="T54" fmla="*/ 9 w 174"/>
              <a:gd name="T55" fmla="*/ 55 h 267"/>
              <a:gd name="T56" fmla="*/ 19 w 174"/>
              <a:gd name="T57" fmla="*/ 34 h 267"/>
              <a:gd name="T58" fmla="*/ 32 w 174"/>
              <a:gd name="T59" fmla="*/ 19 h 267"/>
              <a:gd name="T60" fmla="*/ 49 w 174"/>
              <a:gd name="T61" fmla="*/ 7 h 267"/>
              <a:gd name="T62" fmla="*/ 68 w 174"/>
              <a:gd name="T63" fmla="*/ 2 h 267"/>
              <a:gd name="T64" fmla="*/ 91 w 174"/>
              <a:gd name="T65" fmla="*/ 0 h 267"/>
              <a:gd name="T66" fmla="*/ 115 w 174"/>
              <a:gd name="T67" fmla="*/ 2 h 267"/>
              <a:gd name="T68" fmla="*/ 136 w 174"/>
              <a:gd name="T69" fmla="*/ 9 h 267"/>
              <a:gd name="T70" fmla="*/ 151 w 174"/>
              <a:gd name="T71" fmla="*/ 21 h 267"/>
              <a:gd name="T72" fmla="*/ 165 w 174"/>
              <a:gd name="T73" fmla="*/ 36 h 267"/>
              <a:gd name="T74" fmla="*/ 172 w 174"/>
              <a:gd name="T75" fmla="*/ 53 h 267"/>
              <a:gd name="T76" fmla="*/ 174 w 174"/>
              <a:gd name="T77" fmla="*/ 74 h 267"/>
              <a:gd name="T78" fmla="*/ 172 w 174"/>
              <a:gd name="T79" fmla="*/ 91 h 267"/>
              <a:gd name="T80" fmla="*/ 169 w 174"/>
              <a:gd name="T81" fmla="*/ 106 h 267"/>
              <a:gd name="T82" fmla="*/ 161 w 174"/>
              <a:gd name="T83" fmla="*/ 123 h 267"/>
              <a:gd name="T84" fmla="*/ 150 w 174"/>
              <a:gd name="T85" fmla="*/ 140 h 267"/>
              <a:gd name="T86" fmla="*/ 136 w 174"/>
              <a:gd name="T87" fmla="*/ 155 h 267"/>
              <a:gd name="T88" fmla="*/ 115 w 174"/>
              <a:gd name="T89" fmla="*/ 174 h 267"/>
              <a:gd name="T90" fmla="*/ 108 w 174"/>
              <a:gd name="T91" fmla="*/ 182 h 267"/>
              <a:gd name="T92" fmla="*/ 100 w 174"/>
              <a:gd name="T93" fmla="*/ 189 h 267"/>
              <a:gd name="T94" fmla="*/ 93 w 174"/>
              <a:gd name="T95" fmla="*/ 195 h 267"/>
              <a:gd name="T96" fmla="*/ 89 w 174"/>
              <a:gd name="T97" fmla="*/ 199 h 267"/>
              <a:gd name="T98" fmla="*/ 85 w 174"/>
              <a:gd name="T99" fmla="*/ 203 h 267"/>
              <a:gd name="T100" fmla="*/ 79 w 174"/>
              <a:gd name="T101" fmla="*/ 210 h 267"/>
              <a:gd name="T102" fmla="*/ 75 w 174"/>
              <a:gd name="T103" fmla="*/ 218 h 267"/>
              <a:gd name="T104" fmla="*/ 174 w 174"/>
              <a:gd name="T105" fmla="*/ 218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267"/>
              <a:gd name="T161" fmla="*/ 174 w 174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267">
                <a:moveTo>
                  <a:pt x="174" y="218"/>
                </a:moveTo>
                <a:lnTo>
                  <a:pt x="174" y="267"/>
                </a:lnTo>
                <a:lnTo>
                  <a:pt x="0" y="267"/>
                </a:lnTo>
                <a:lnTo>
                  <a:pt x="5" y="243"/>
                </a:lnTo>
                <a:lnTo>
                  <a:pt x="17" y="218"/>
                </a:lnTo>
                <a:lnTo>
                  <a:pt x="30" y="201"/>
                </a:lnTo>
                <a:lnTo>
                  <a:pt x="47" y="178"/>
                </a:lnTo>
                <a:lnTo>
                  <a:pt x="72" y="155"/>
                </a:lnTo>
                <a:lnTo>
                  <a:pt x="93" y="136"/>
                </a:lnTo>
                <a:lnTo>
                  <a:pt x="106" y="121"/>
                </a:lnTo>
                <a:lnTo>
                  <a:pt x="113" y="112"/>
                </a:lnTo>
                <a:lnTo>
                  <a:pt x="121" y="96"/>
                </a:lnTo>
                <a:lnTo>
                  <a:pt x="125" y="81"/>
                </a:lnTo>
                <a:lnTo>
                  <a:pt x="123" y="70"/>
                </a:lnTo>
                <a:lnTo>
                  <a:pt x="119" y="62"/>
                </a:lnTo>
                <a:lnTo>
                  <a:pt x="115" y="55"/>
                </a:lnTo>
                <a:lnTo>
                  <a:pt x="108" y="51"/>
                </a:lnTo>
                <a:lnTo>
                  <a:pt x="100" y="47"/>
                </a:lnTo>
                <a:lnTo>
                  <a:pt x="91" y="47"/>
                </a:lnTo>
                <a:lnTo>
                  <a:pt x="79" y="47"/>
                </a:lnTo>
                <a:lnTo>
                  <a:pt x="72" y="51"/>
                </a:lnTo>
                <a:lnTo>
                  <a:pt x="64" y="55"/>
                </a:lnTo>
                <a:lnTo>
                  <a:pt x="60" y="60"/>
                </a:lnTo>
                <a:lnTo>
                  <a:pt x="58" y="68"/>
                </a:lnTo>
                <a:lnTo>
                  <a:pt x="55" y="76"/>
                </a:lnTo>
                <a:lnTo>
                  <a:pt x="55" y="85"/>
                </a:lnTo>
                <a:lnTo>
                  <a:pt x="3" y="81"/>
                </a:lnTo>
                <a:lnTo>
                  <a:pt x="9" y="55"/>
                </a:lnTo>
                <a:lnTo>
                  <a:pt x="19" y="34"/>
                </a:lnTo>
                <a:lnTo>
                  <a:pt x="32" y="19"/>
                </a:lnTo>
                <a:lnTo>
                  <a:pt x="49" y="7"/>
                </a:lnTo>
                <a:lnTo>
                  <a:pt x="68" y="2"/>
                </a:lnTo>
                <a:lnTo>
                  <a:pt x="91" y="0"/>
                </a:lnTo>
                <a:lnTo>
                  <a:pt x="115" y="2"/>
                </a:lnTo>
                <a:lnTo>
                  <a:pt x="136" y="9"/>
                </a:lnTo>
                <a:lnTo>
                  <a:pt x="151" y="21"/>
                </a:lnTo>
                <a:lnTo>
                  <a:pt x="165" y="36"/>
                </a:lnTo>
                <a:lnTo>
                  <a:pt x="172" y="53"/>
                </a:lnTo>
                <a:lnTo>
                  <a:pt x="174" y="74"/>
                </a:lnTo>
                <a:lnTo>
                  <a:pt x="172" y="91"/>
                </a:lnTo>
                <a:lnTo>
                  <a:pt x="169" y="106"/>
                </a:lnTo>
                <a:lnTo>
                  <a:pt x="161" y="123"/>
                </a:lnTo>
                <a:lnTo>
                  <a:pt x="150" y="140"/>
                </a:lnTo>
                <a:lnTo>
                  <a:pt x="136" y="155"/>
                </a:lnTo>
                <a:lnTo>
                  <a:pt x="115" y="174"/>
                </a:lnTo>
                <a:lnTo>
                  <a:pt x="108" y="182"/>
                </a:lnTo>
                <a:lnTo>
                  <a:pt x="100" y="189"/>
                </a:lnTo>
                <a:lnTo>
                  <a:pt x="93" y="195"/>
                </a:lnTo>
                <a:lnTo>
                  <a:pt x="89" y="199"/>
                </a:lnTo>
                <a:lnTo>
                  <a:pt x="85" y="203"/>
                </a:lnTo>
                <a:lnTo>
                  <a:pt x="79" y="210"/>
                </a:lnTo>
                <a:lnTo>
                  <a:pt x="75" y="218"/>
                </a:lnTo>
                <a:lnTo>
                  <a:pt x="174" y="2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99" name="Freeform 380"/>
          <p:cNvSpPr>
            <a:spLocks/>
          </p:cNvSpPr>
          <p:nvPr/>
        </p:nvSpPr>
        <p:spPr bwMode="auto">
          <a:xfrm>
            <a:off x="2116138" y="3125788"/>
            <a:ext cx="138112" cy="215900"/>
          </a:xfrm>
          <a:custGeom>
            <a:avLst/>
            <a:gdLst>
              <a:gd name="T0" fmla="*/ 51 w 174"/>
              <a:gd name="T1" fmla="*/ 186 h 271"/>
              <a:gd name="T2" fmla="*/ 56 w 174"/>
              <a:gd name="T3" fmla="*/ 206 h 271"/>
              <a:gd name="T4" fmla="*/ 70 w 174"/>
              <a:gd name="T5" fmla="*/ 220 h 271"/>
              <a:gd name="T6" fmla="*/ 87 w 174"/>
              <a:gd name="T7" fmla="*/ 224 h 271"/>
              <a:gd name="T8" fmla="*/ 106 w 174"/>
              <a:gd name="T9" fmla="*/ 220 h 271"/>
              <a:gd name="T10" fmla="*/ 117 w 174"/>
              <a:gd name="T11" fmla="*/ 208 h 271"/>
              <a:gd name="T12" fmla="*/ 123 w 174"/>
              <a:gd name="T13" fmla="*/ 193 h 271"/>
              <a:gd name="T14" fmla="*/ 123 w 174"/>
              <a:gd name="T15" fmla="*/ 174 h 271"/>
              <a:gd name="T16" fmla="*/ 113 w 174"/>
              <a:gd name="T17" fmla="*/ 157 h 271"/>
              <a:gd name="T18" fmla="*/ 100 w 174"/>
              <a:gd name="T19" fmla="*/ 148 h 271"/>
              <a:gd name="T20" fmla="*/ 81 w 174"/>
              <a:gd name="T21" fmla="*/ 148 h 271"/>
              <a:gd name="T22" fmla="*/ 75 w 174"/>
              <a:gd name="T23" fmla="*/ 108 h 271"/>
              <a:gd name="T24" fmla="*/ 91 w 174"/>
              <a:gd name="T25" fmla="*/ 106 h 271"/>
              <a:gd name="T26" fmla="*/ 102 w 174"/>
              <a:gd name="T27" fmla="*/ 98 h 271"/>
              <a:gd name="T28" fmla="*/ 112 w 174"/>
              <a:gd name="T29" fmla="*/ 83 h 271"/>
              <a:gd name="T30" fmla="*/ 112 w 174"/>
              <a:gd name="T31" fmla="*/ 66 h 271"/>
              <a:gd name="T32" fmla="*/ 104 w 174"/>
              <a:gd name="T33" fmla="*/ 53 h 271"/>
              <a:gd name="T34" fmla="*/ 93 w 174"/>
              <a:gd name="T35" fmla="*/ 47 h 271"/>
              <a:gd name="T36" fmla="*/ 77 w 174"/>
              <a:gd name="T37" fmla="*/ 47 h 271"/>
              <a:gd name="T38" fmla="*/ 64 w 174"/>
              <a:gd name="T39" fmla="*/ 55 h 271"/>
              <a:gd name="T40" fmla="*/ 56 w 174"/>
              <a:gd name="T41" fmla="*/ 70 h 271"/>
              <a:gd name="T42" fmla="*/ 3 w 174"/>
              <a:gd name="T43" fmla="*/ 74 h 271"/>
              <a:gd name="T44" fmla="*/ 19 w 174"/>
              <a:gd name="T45" fmla="*/ 32 h 271"/>
              <a:gd name="T46" fmla="*/ 34 w 174"/>
              <a:gd name="T47" fmla="*/ 15 h 271"/>
              <a:gd name="T48" fmla="*/ 64 w 174"/>
              <a:gd name="T49" fmla="*/ 1 h 271"/>
              <a:gd name="T50" fmla="*/ 108 w 174"/>
              <a:gd name="T51" fmla="*/ 1 h 271"/>
              <a:gd name="T52" fmla="*/ 144 w 174"/>
              <a:gd name="T53" fmla="*/ 24 h 271"/>
              <a:gd name="T54" fmla="*/ 163 w 174"/>
              <a:gd name="T55" fmla="*/ 70 h 271"/>
              <a:gd name="T56" fmla="*/ 146 w 174"/>
              <a:gd name="T57" fmla="*/ 112 h 271"/>
              <a:gd name="T58" fmla="*/ 146 w 174"/>
              <a:gd name="T59" fmla="*/ 134 h 271"/>
              <a:gd name="T60" fmla="*/ 170 w 174"/>
              <a:gd name="T61" fmla="*/ 167 h 271"/>
              <a:gd name="T62" fmla="*/ 172 w 174"/>
              <a:gd name="T63" fmla="*/ 210 h 271"/>
              <a:gd name="T64" fmla="*/ 150 w 174"/>
              <a:gd name="T65" fmla="*/ 246 h 271"/>
              <a:gd name="T66" fmla="*/ 110 w 174"/>
              <a:gd name="T67" fmla="*/ 269 h 271"/>
              <a:gd name="T68" fmla="*/ 64 w 174"/>
              <a:gd name="T69" fmla="*/ 269 h 271"/>
              <a:gd name="T70" fmla="*/ 26 w 174"/>
              <a:gd name="T71" fmla="*/ 248 h 271"/>
              <a:gd name="T72" fmla="*/ 5 w 174"/>
              <a:gd name="T73" fmla="*/ 214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4"/>
              <a:gd name="T112" fmla="*/ 0 h 271"/>
              <a:gd name="T113" fmla="*/ 174 w 174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4" h="271">
                <a:moveTo>
                  <a:pt x="0" y="191"/>
                </a:moveTo>
                <a:lnTo>
                  <a:pt x="51" y="186"/>
                </a:lnTo>
                <a:lnTo>
                  <a:pt x="53" y="197"/>
                </a:lnTo>
                <a:lnTo>
                  <a:pt x="56" y="206"/>
                </a:lnTo>
                <a:lnTo>
                  <a:pt x="62" y="214"/>
                </a:lnTo>
                <a:lnTo>
                  <a:pt x="70" y="220"/>
                </a:lnTo>
                <a:lnTo>
                  <a:pt x="77" y="224"/>
                </a:lnTo>
                <a:lnTo>
                  <a:pt x="87" y="224"/>
                </a:lnTo>
                <a:lnTo>
                  <a:pt x="96" y="224"/>
                </a:lnTo>
                <a:lnTo>
                  <a:pt x="106" y="220"/>
                </a:lnTo>
                <a:lnTo>
                  <a:pt x="113" y="214"/>
                </a:lnTo>
                <a:lnTo>
                  <a:pt x="117" y="208"/>
                </a:lnTo>
                <a:lnTo>
                  <a:pt x="121" y="201"/>
                </a:lnTo>
                <a:lnTo>
                  <a:pt x="123" y="193"/>
                </a:lnTo>
                <a:lnTo>
                  <a:pt x="125" y="184"/>
                </a:lnTo>
                <a:lnTo>
                  <a:pt x="123" y="174"/>
                </a:lnTo>
                <a:lnTo>
                  <a:pt x="119" y="165"/>
                </a:lnTo>
                <a:lnTo>
                  <a:pt x="113" y="157"/>
                </a:lnTo>
                <a:lnTo>
                  <a:pt x="108" y="151"/>
                </a:lnTo>
                <a:lnTo>
                  <a:pt x="100" y="148"/>
                </a:lnTo>
                <a:lnTo>
                  <a:pt x="91" y="146"/>
                </a:lnTo>
                <a:lnTo>
                  <a:pt x="81" y="148"/>
                </a:lnTo>
                <a:lnTo>
                  <a:pt x="70" y="151"/>
                </a:lnTo>
                <a:lnTo>
                  <a:pt x="75" y="108"/>
                </a:lnTo>
                <a:lnTo>
                  <a:pt x="83" y="108"/>
                </a:lnTo>
                <a:lnTo>
                  <a:pt x="91" y="106"/>
                </a:lnTo>
                <a:lnTo>
                  <a:pt x="96" y="104"/>
                </a:lnTo>
                <a:lnTo>
                  <a:pt x="102" y="98"/>
                </a:lnTo>
                <a:lnTo>
                  <a:pt x="108" y="93"/>
                </a:lnTo>
                <a:lnTo>
                  <a:pt x="112" y="83"/>
                </a:lnTo>
                <a:lnTo>
                  <a:pt x="112" y="74"/>
                </a:lnTo>
                <a:lnTo>
                  <a:pt x="112" y="66"/>
                </a:lnTo>
                <a:lnTo>
                  <a:pt x="110" y="58"/>
                </a:lnTo>
                <a:lnTo>
                  <a:pt x="104" y="53"/>
                </a:lnTo>
                <a:lnTo>
                  <a:pt x="100" y="49"/>
                </a:lnTo>
                <a:lnTo>
                  <a:pt x="93" y="47"/>
                </a:lnTo>
                <a:lnTo>
                  <a:pt x="85" y="45"/>
                </a:lnTo>
                <a:lnTo>
                  <a:pt x="77" y="47"/>
                </a:lnTo>
                <a:lnTo>
                  <a:pt x="70" y="49"/>
                </a:lnTo>
                <a:lnTo>
                  <a:pt x="64" y="55"/>
                </a:lnTo>
                <a:lnTo>
                  <a:pt x="60" y="62"/>
                </a:lnTo>
                <a:lnTo>
                  <a:pt x="56" y="70"/>
                </a:lnTo>
                <a:lnTo>
                  <a:pt x="55" y="81"/>
                </a:lnTo>
                <a:lnTo>
                  <a:pt x="3" y="74"/>
                </a:lnTo>
                <a:lnTo>
                  <a:pt x="9" y="49"/>
                </a:lnTo>
                <a:lnTo>
                  <a:pt x="19" y="32"/>
                </a:lnTo>
                <a:lnTo>
                  <a:pt x="26" y="22"/>
                </a:lnTo>
                <a:lnTo>
                  <a:pt x="34" y="15"/>
                </a:lnTo>
                <a:lnTo>
                  <a:pt x="45" y="7"/>
                </a:lnTo>
                <a:lnTo>
                  <a:pt x="64" y="1"/>
                </a:lnTo>
                <a:lnTo>
                  <a:pt x="85" y="0"/>
                </a:lnTo>
                <a:lnTo>
                  <a:pt x="108" y="1"/>
                </a:lnTo>
                <a:lnTo>
                  <a:pt x="127" y="11"/>
                </a:lnTo>
                <a:lnTo>
                  <a:pt x="144" y="24"/>
                </a:lnTo>
                <a:lnTo>
                  <a:pt x="159" y="45"/>
                </a:lnTo>
                <a:lnTo>
                  <a:pt x="163" y="70"/>
                </a:lnTo>
                <a:lnTo>
                  <a:pt x="159" y="93"/>
                </a:lnTo>
                <a:lnTo>
                  <a:pt x="146" y="112"/>
                </a:lnTo>
                <a:lnTo>
                  <a:pt x="125" y="127"/>
                </a:lnTo>
                <a:lnTo>
                  <a:pt x="146" y="134"/>
                </a:lnTo>
                <a:lnTo>
                  <a:pt x="161" y="148"/>
                </a:lnTo>
                <a:lnTo>
                  <a:pt x="170" y="167"/>
                </a:lnTo>
                <a:lnTo>
                  <a:pt x="174" y="189"/>
                </a:lnTo>
                <a:lnTo>
                  <a:pt x="172" y="210"/>
                </a:lnTo>
                <a:lnTo>
                  <a:pt x="163" y="229"/>
                </a:lnTo>
                <a:lnTo>
                  <a:pt x="150" y="246"/>
                </a:lnTo>
                <a:lnTo>
                  <a:pt x="131" y="260"/>
                </a:lnTo>
                <a:lnTo>
                  <a:pt x="110" y="269"/>
                </a:lnTo>
                <a:lnTo>
                  <a:pt x="87" y="271"/>
                </a:lnTo>
                <a:lnTo>
                  <a:pt x="64" y="269"/>
                </a:lnTo>
                <a:lnTo>
                  <a:pt x="43" y="261"/>
                </a:lnTo>
                <a:lnTo>
                  <a:pt x="26" y="248"/>
                </a:lnTo>
                <a:lnTo>
                  <a:pt x="13" y="233"/>
                </a:lnTo>
                <a:lnTo>
                  <a:pt x="5" y="214"/>
                </a:lnTo>
                <a:lnTo>
                  <a:pt x="0" y="1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800" name="Freeform 381"/>
          <p:cNvSpPr>
            <a:spLocks noEditPoints="1"/>
          </p:cNvSpPr>
          <p:nvPr/>
        </p:nvSpPr>
        <p:spPr bwMode="auto">
          <a:xfrm>
            <a:off x="1303338" y="4338638"/>
            <a:ext cx="150812" cy="209550"/>
          </a:xfrm>
          <a:custGeom>
            <a:avLst/>
            <a:gdLst>
              <a:gd name="T0" fmla="*/ 104 w 190"/>
              <a:gd name="T1" fmla="*/ 264 h 264"/>
              <a:gd name="T2" fmla="*/ 104 w 190"/>
              <a:gd name="T3" fmla="*/ 208 h 264"/>
              <a:gd name="T4" fmla="*/ 0 w 190"/>
              <a:gd name="T5" fmla="*/ 208 h 264"/>
              <a:gd name="T6" fmla="*/ 0 w 190"/>
              <a:gd name="T7" fmla="*/ 163 h 264"/>
              <a:gd name="T8" fmla="*/ 110 w 190"/>
              <a:gd name="T9" fmla="*/ 0 h 264"/>
              <a:gd name="T10" fmla="*/ 154 w 190"/>
              <a:gd name="T11" fmla="*/ 0 h 264"/>
              <a:gd name="T12" fmla="*/ 154 w 190"/>
              <a:gd name="T13" fmla="*/ 163 h 264"/>
              <a:gd name="T14" fmla="*/ 190 w 190"/>
              <a:gd name="T15" fmla="*/ 163 h 264"/>
              <a:gd name="T16" fmla="*/ 190 w 190"/>
              <a:gd name="T17" fmla="*/ 208 h 264"/>
              <a:gd name="T18" fmla="*/ 154 w 190"/>
              <a:gd name="T19" fmla="*/ 208 h 264"/>
              <a:gd name="T20" fmla="*/ 154 w 190"/>
              <a:gd name="T21" fmla="*/ 264 h 264"/>
              <a:gd name="T22" fmla="*/ 104 w 190"/>
              <a:gd name="T23" fmla="*/ 264 h 264"/>
              <a:gd name="T24" fmla="*/ 104 w 190"/>
              <a:gd name="T25" fmla="*/ 163 h 264"/>
              <a:gd name="T26" fmla="*/ 104 w 190"/>
              <a:gd name="T27" fmla="*/ 77 h 264"/>
              <a:gd name="T28" fmla="*/ 46 w 190"/>
              <a:gd name="T29" fmla="*/ 163 h 264"/>
              <a:gd name="T30" fmla="*/ 104 w 190"/>
              <a:gd name="T31" fmla="*/ 163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264"/>
              <a:gd name="T50" fmla="*/ 190 w 190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264">
                <a:moveTo>
                  <a:pt x="104" y="264"/>
                </a:moveTo>
                <a:lnTo>
                  <a:pt x="104" y="208"/>
                </a:lnTo>
                <a:lnTo>
                  <a:pt x="0" y="208"/>
                </a:lnTo>
                <a:lnTo>
                  <a:pt x="0" y="163"/>
                </a:lnTo>
                <a:lnTo>
                  <a:pt x="110" y="0"/>
                </a:lnTo>
                <a:lnTo>
                  <a:pt x="154" y="0"/>
                </a:lnTo>
                <a:lnTo>
                  <a:pt x="154" y="163"/>
                </a:lnTo>
                <a:lnTo>
                  <a:pt x="190" y="163"/>
                </a:lnTo>
                <a:lnTo>
                  <a:pt x="190" y="208"/>
                </a:lnTo>
                <a:lnTo>
                  <a:pt x="154" y="208"/>
                </a:lnTo>
                <a:lnTo>
                  <a:pt x="154" y="264"/>
                </a:lnTo>
                <a:lnTo>
                  <a:pt x="104" y="264"/>
                </a:lnTo>
                <a:close/>
                <a:moveTo>
                  <a:pt x="104" y="163"/>
                </a:moveTo>
                <a:lnTo>
                  <a:pt x="104" y="77"/>
                </a:lnTo>
                <a:lnTo>
                  <a:pt x="46" y="163"/>
                </a:lnTo>
                <a:lnTo>
                  <a:pt x="104" y="1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801" name="Freeform 382"/>
          <p:cNvSpPr>
            <a:spLocks/>
          </p:cNvSpPr>
          <p:nvPr/>
        </p:nvSpPr>
        <p:spPr bwMode="auto">
          <a:xfrm>
            <a:off x="1241425" y="5184775"/>
            <a:ext cx="141288" cy="212725"/>
          </a:xfrm>
          <a:custGeom>
            <a:avLst/>
            <a:gdLst>
              <a:gd name="T0" fmla="*/ 0 w 179"/>
              <a:gd name="T1" fmla="*/ 188 h 267"/>
              <a:gd name="T2" fmla="*/ 48 w 179"/>
              <a:gd name="T3" fmla="*/ 182 h 267"/>
              <a:gd name="T4" fmla="*/ 50 w 179"/>
              <a:gd name="T5" fmla="*/ 193 h 267"/>
              <a:gd name="T6" fmla="*/ 53 w 179"/>
              <a:gd name="T7" fmla="*/ 203 h 267"/>
              <a:gd name="T8" fmla="*/ 61 w 179"/>
              <a:gd name="T9" fmla="*/ 210 h 267"/>
              <a:gd name="T10" fmla="*/ 69 w 179"/>
              <a:gd name="T11" fmla="*/ 216 h 267"/>
              <a:gd name="T12" fmla="*/ 78 w 179"/>
              <a:gd name="T13" fmla="*/ 220 h 267"/>
              <a:gd name="T14" fmla="*/ 88 w 179"/>
              <a:gd name="T15" fmla="*/ 220 h 267"/>
              <a:gd name="T16" fmla="*/ 99 w 179"/>
              <a:gd name="T17" fmla="*/ 220 h 267"/>
              <a:gd name="T18" fmla="*/ 108 w 179"/>
              <a:gd name="T19" fmla="*/ 216 h 267"/>
              <a:gd name="T20" fmla="*/ 116 w 179"/>
              <a:gd name="T21" fmla="*/ 208 h 267"/>
              <a:gd name="T22" fmla="*/ 126 w 179"/>
              <a:gd name="T23" fmla="*/ 195 h 267"/>
              <a:gd name="T24" fmla="*/ 129 w 179"/>
              <a:gd name="T25" fmla="*/ 174 h 267"/>
              <a:gd name="T26" fmla="*/ 126 w 179"/>
              <a:gd name="T27" fmla="*/ 155 h 267"/>
              <a:gd name="T28" fmla="*/ 118 w 179"/>
              <a:gd name="T29" fmla="*/ 142 h 267"/>
              <a:gd name="T30" fmla="*/ 112 w 179"/>
              <a:gd name="T31" fmla="*/ 138 h 267"/>
              <a:gd name="T32" fmla="*/ 105 w 179"/>
              <a:gd name="T33" fmla="*/ 134 h 267"/>
              <a:gd name="T34" fmla="*/ 97 w 179"/>
              <a:gd name="T35" fmla="*/ 132 h 267"/>
              <a:gd name="T36" fmla="*/ 89 w 179"/>
              <a:gd name="T37" fmla="*/ 131 h 267"/>
              <a:gd name="T38" fmla="*/ 69 w 179"/>
              <a:gd name="T39" fmla="*/ 136 h 267"/>
              <a:gd name="T40" fmla="*/ 50 w 179"/>
              <a:gd name="T41" fmla="*/ 151 h 267"/>
              <a:gd name="T42" fmla="*/ 4 w 179"/>
              <a:gd name="T43" fmla="*/ 144 h 267"/>
              <a:gd name="T44" fmla="*/ 34 w 179"/>
              <a:gd name="T45" fmla="*/ 0 h 267"/>
              <a:gd name="T46" fmla="*/ 167 w 179"/>
              <a:gd name="T47" fmla="*/ 0 h 267"/>
              <a:gd name="T48" fmla="*/ 167 w 179"/>
              <a:gd name="T49" fmla="*/ 49 h 267"/>
              <a:gd name="T50" fmla="*/ 76 w 179"/>
              <a:gd name="T51" fmla="*/ 49 h 267"/>
              <a:gd name="T52" fmla="*/ 65 w 179"/>
              <a:gd name="T53" fmla="*/ 95 h 267"/>
              <a:gd name="T54" fmla="*/ 82 w 179"/>
              <a:gd name="T55" fmla="*/ 87 h 267"/>
              <a:gd name="T56" fmla="*/ 99 w 179"/>
              <a:gd name="T57" fmla="*/ 85 h 267"/>
              <a:gd name="T58" fmla="*/ 120 w 179"/>
              <a:gd name="T59" fmla="*/ 87 h 267"/>
              <a:gd name="T60" fmla="*/ 139 w 179"/>
              <a:gd name="T61" fmla="*/ 96 h 267"/>
              <a:gd name="T62" fmla="*/ 156 w 179"/>
              <a:gd name="T63" fmla="*/ 110 h 267"/>
              <a:gd name="T64" fmla="*/ 169 w 179"/>
              <a:gd name="T65" fmla="*/ 127 h 267"/>
              <a:gd name="T66" fmla="*/ 177 w 179"/>
              <a:gd name="T67" fmla="*/ 150 h 267"/>
              <a:gd name="T68" fmla="*/ 179 w 179"/>
              <a:gd name="T69" fmla="*/ 174 h 267"/>
              <a:gd name="T70" fmla="*/ 175 w 179"/>
              <a:gd name="T71" fmla="*/ 205 h 267"/>
              <a:gd name="T72" fmla="*/ 160 w 179"/>
              <a:gd name="T73" fmla="*/ 231 h 267"/>
              <a:gd name="T74" fmla="*/ 141 w 179"/>
              <a:gd name="T75" fmla="*/ 252 h 267"/>
              <a:gd name="T76" fmla="*/ 116 w 179"/>
              <a:gd name="T77" fmla="*/ 263 h 267"/>
              <a:gd name="T78" fmla="*/ 88 w 179"/>
              <a:gd name="T79" fmla="*/ 267 h 267"/>
              <a:gd name="T80" fmla="*/ 65 w 179"/>
              <a:gd name="T81" fmla="*/ 265 h 267"/>
              <a:gd name="T82" fmla="*/ 46 w 179"/>
              <a:gd name="T83" fmla="*/ 258 h 267"/>
              <a:gd name="T84" fmla="*/ 29 w 179"/>
              <a:gd name="T85" fmla="*/ 244 h 267"/>
              <a:gd name="T86" fmla="*/ 15 w 179"/>
              <a:gd name="T87" fmla="*/ 229 h 267"/>
              <a:gd name="T88" fmla="*/ 6 w 179"/>
              <a:gd name="T89" fmla="*/ 210 h 267"/>
              <a:gd name="T90" fmla="*/ 0 w 179"/>
              <a:gd name="T91" fmla="*/ 188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267"/>
              <a:gd name="T140" fmla="*/ 179 w 179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267">
                <a:moveTo>
                  <a:pt x="0" y="188"/>
                </a:moveTo>
                <a:lnTo>
                  <a:pt x="48" y="182"/>
                </a:lnTo>
                <a:lnTo>
                  <a:pt x="50" y="193"/>
                </a:lnTo>
                <a:lnTo>
                  <a:pt x="53" y="203"/>
                </a:lnTo>
                <a:lnTo>
                  <a:pt x="61" y="210"/>
                </a:lnTo>
                <a:lnTo>
                  <a:pt x="69" y="216"/>
                </a:lnTo>
                <a:lnTo>
                  <a:pt x="78" y="220"/>
                </a:lnTo>
                <a:lnTo>
                  <a:pt x="88" y="220"/>
                </a:lnTo>
                <a:lnTo>
                  <a:pt x="99" y="220"/>
                </a:lnTo>
                <a:lnTo>
                  <a:pt x="108" y="216"/>
                </a:lnTo>
                <a:lnTo>
                  <a:pt x="116" y="208"/>
                </a:lnTo>
                <a:lnTo>
                  <a:pt x="126" y="195"/>
                </a:lnTo>
                <a:lnTo>
                  <a:pt x="129" y="174"/>
                </a:lnTo>
                <a:lnTo>
                  <a:pt x="126" y="155"/>
                </a:lnTo>
                <a:lnTo>
                  <a:pt x="118" y="142"/>
                </a:lnTo>
                <a:lnTo>
                  <a:pt x="112" y="138"/>
                </a:lnTo>
                <a:lnTo>
                  <a:pt x="105" y="134"/>
                </a:lnTo>
                <a:lnTo>
                  <a:pt x="97" y="132"/>
                </a:lnTo>
                <a:lnTo>
                  <a:pt x="89" y="131"/>
                </a:lnTo>
                <a:lnTo>
                  <a:pt x="69" y="136"/>
                </a:lnTo>
                <a:lnTo>
                  <a:pt x="50" y="151"/>
                </a:lnTo>
                <a:lnTo>
                  <a:pt x="4" y="144"/>
                </a:lnTo>
                <a:lnTo>
                  <a:pt x="34" y="0"/>
                </a:lnTo>
                <a:lnTo>
                  <a:pt x="167" y="0"/>
                </a:lnTo>
                <a:lnTo>
                  <a:pt x="167" y="49"/>
                </a:lnTo>
                <a:lnTo>
                  <a:pt x="76" y="49"/>
                </a:lnTo>
                <a:lnTo>
                  <a:pt x="65" y="95"/>
                </a:lnTo>
                <a:lnTo>
                  <a:pt x="82" y="87"/>
                </a:lnTo>
                <a:lnTo>
                  <a:pt x="99" y="85"/>
                </a:lnTo>
                <a:lnTo>
                  <a:pt x="120" y="87"/>
                </a:lnTo>
                <a:lnTo>
                  <a:pt x="139" y="96"/>
                </a:lnTo>
                <a:lnTo>
                  <a:pt x="156" y="110"/>
                </a:lnTo>
                <a:lnTo>
                  <a:pt x="169" y="127"/>
                </a:lnTo>
                <a:lnTo>
                  <a:pt x="177" y="150"/>
                </a:lnTo>
                <a:lnTo>
                  <a:pt x="179" y="174"/>
                </a:lnTo>
                <a:lnTo>
                  <a:pt x="175" y="205"/>
                </a:lnTo>
                <a:lnTo>
                  <a:pt x="160" y="231"/>
                </a:lnTo>
                <a:lnTo>
                  <a:pt x="141" y="252"/>
                </a:lnTo>
                <a:lnTo>
                  <a:pt x="116" y="263"/>
                </a:lnTo>
                <a:lnTo>
                  <a:pt x="88" y="267"/>
                </a:lnTo>
                <a:lnTo>
                  <a:pt x="65" y="265"/>
                </a:lnTo>
                <a:lnTo>
                  <a:pt x="46" y="258"/>
                </a:lnTo>
                <a:lnTo>
                  <a:pt x="29" y="244"/>
                </a:lnTo>
                <a:lnTo>
                  <a:pt x="15" y="229"/>
                </a:lnTo>
                <a:lnTo>
                  <a:pt x="6" y="21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802" name="Freeform 383"/>
          <p:cNvSpPr>
            <a:spLocks noEditPoints="1"/>
          </p:cNvSpPr>
          <p:nvPr/>
        </p:nvSpPr>
        <p:spPr bwMode="auto">
          <a:xfrm>
            <a:off x="7458075" y="4278313"/>
            <a:ext cx="138113" cy="215900"/>
          </a:xfrm>
          <a:custGeom>
            <a:avLst/>
            <a:gdLst>
              <a:gd name="T0" fmla="*/ 120 w 175"/>
              <a:gd name="T1" fmla="*/ 78 h 271"/>
              <a:gd name="T2" fmla="*/ 116 w 175"/>
              <a:gd name="T3" fmla="*/ 59 h 271"/>
              <a:gd name="T4" fmla="*/ 105 w 175"/>
              <a:gd name="T5" fmla="*/ 49 h 271"/>
              <a:gd name="T6" fmla="*/ 89 w 175"/>
              <a:gd name="T7" fmla="*/ 45 h 271"/>
              <a:gd name="T8" fmla="*/ 74 w 175"/>
              <a:gd name="T9" fmla="*/ 49 h 271"/>
              <a:gd name="T10" fmla="*/ 61 w 175"/>
              <a:gd name="T11" fmla="*/ 60 h 271"/>
              <a:gd name="T12" fmla="*/ 50 w 175"/>
              <a:gd name="T13" fmla="*/ 95 h 271"/>
              <a:gd name="T14" fmla="*/ 61 w 175"/>
              <a:gd name="T15" fmla="*/ 110 h 271"/>
              <a:gd name="T16" fmla="*/ 95 w 175"/>
              <a:gd name="T17" fmla="*/ 100 h 271"/>
              <a:gd name="T18" fmla="*/ 135 w 175"/>
              <a:gd name="T19" fmla="*/ 110 h 271"/>
              <a:gd name="T20" fmla="*/ 163 w 175"/>
              <a:gd name="T21" fmla="*/ 140 h 271"/>
              <a:gd name="T22" fmla="*/ 175 w 175"/>
              <a:gd name="T23" fmla="*/ 184 h 271"/>
              <a:gd name="T24" fmla="*/ 163 w 175"/>
              <a:gd name="T25" fmla="*/ 229 h 271"/>
              <a:gd name="T26" fmla="*/ 133 w 175"/>
              <a:gd name="T27" fmla="*/ 260 h 271"/>
              <a:gd name="T28" fmla="*/ 91 w 175"/>
              <a:gd name="T29" fmla="*/ 271 h 271"/>
              <a:gd name="T30" fmla="*/ 44 w 175"/>
              <a:gd name="T31" fmla="*/ 256 h 271"/>
              <a:gd name="T32" fmla="*/ 12 w 175"/>
              <a:gd name="T33" fmla="*/ 214 h 271"/>
              <a:gd name="T34" fmla="*/ 0 w 175"/>
              <a:gd name="T35" fmla="*/ 136 h 271"/>
              <a:gd name="T36" fmla="*/ 12 w 175"/>
              <a:gd name="T37" fmla="*/ 57 h 271"/>
              <a:gd name="T38" fmla="*/ 46 w 175"/>
              <a:gd name="T39" fmla="*/ 13 h 271"/>
              <a:gd name="T40" fmla="*/ 97 w 175"/>
              <a:gd name="T41" fmla="*/ 0 h 271"/>
              <a:gd name="T42" fmla="*/ 146 w 175"/>
              <a:gd name="T43" fmla="*/ 17 h 271"/>
              <a:gd name="T44" fmla="*/ 165 w 175"/>
              <a:gd name="T45" fmla="*/ 49 h 271"/>
              <a:gd name="T46" fmla="*/ 50 w 175"/>
              <a:gd name="T47" fmla="*/ 182 h 271"/>
              <a:gd name="T48" fmla="*/ 63 w 175"/>
              <a:gd name="T49" fmla="*/ 214 h 271"/>
              <a:gd name="T50" fmla="*/ 80 w 175"/>
              <a:gd name="T51" fmla="*/ 224 h 271"/>
              <a:gd name="T52" fmla="*/ 99 w 175"/>
              <a:gd name="T53" fmla="*/ 224 h 271"/>
              <a:gd name="T54" fmla="*/ 114 w 175"/>
              <a:gd name="T55" fmla="*/ 216 h 271"/>
              <a:gd name="T56" fmla="*/ 122 w 175"/>
              <a:gd name="T57" fmla="*/ 203 h 271"/>
              <a:gd name="T58" fmla="*/ 124 w 175"/>
              <a:gd name="T59" fmla="*/ 186 h 271"/>
              <a:gd name="T60" fmla="*/ 122 w 175"/>
              <a:gd name="T61" fmla="*/ 169 h 271"/>
              <a:gd name="T62" fmla="*/ 114 w 175"/>
              <a:gd name="T63" fmla="*/ 155 h 271"/>
              <a:gd name="T64" fmla="*/ 97 w 175"/>
              <a:gd name="T65" fmla="*/ 148 h 271"/>
              <a:gd name="T66" fmla="*/ 78 w 175"/>
              <a:gd name="T67" fmla="*/ 148 h 271"/>
              <a:gd name="T68" fmla="*/ 61 w 175"/>
              <a:gd name="T69" fmla="*/ 155 h 271"/>
              <a:gd name="T70" fmla="*/ 53 w 175"/>
              <a:gd name="T71" fmla="*/ 167 h 271"/>
              <a:gd name="T72" fmla="*/ 50 w 175"/>
              <a:gd name="T73" fmla="*/ 182 h 2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5"/>
              <a:gd name="T112" fmla="*/ 0 h 271"/>
              <a:gd name="T113" fmla="*/ 175 w 175"/>
              <a:gd name="T114" fmla="*/ 271 h 2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5" h="271">
                <a:moveTo>
                  <a:pt x="171" y="72"/>
                </a:moveTo>
                <a:lnTo>
                  <a:pt x="120" y="78"/>
                </a:lnTo>
                <a:lnTo>
                  <a:pt x="118" y="66"/>
                </a:lnTo>
                <a:lnTo>
                  <a:pt x="116" y="59"/>
                </a:lnTo>
                <a:lnTo>
                  <a:pt x="110" y="53"/>
                </a:lnTo>
                <a:lnTo>
                  <a:pt x="105" y="49"/>
                </a:lnTo>
                <a:lnTo>
                  <a:pt x="97" y="47"/>
                </a:lnTo>
                <a:lnTo>
                  <a:pt x="89" y="45"/>
                </a:lnTo>
                <a:lnTo>
                  <a:pt x="82" y="47"/>
                </a:lnTo>
                <a:lnTo>
                  <a:pt x="74" y="49"/>
                </a:lnTo>
                <a:lnTo>
                  <a:pt x="67" y="55"/>
                </a:lnTo>
                <a:lnTo>
                  <a:pt x="61" y="60"/>
                </a:lnTo>
                <a:lnTo>
                  <a:pt x="55" y="74"/>
                </a:lnTo>
                <a:lnTo>
                  <a:pt x="50" y="95"/>
                </a:lnTo>
                <a:lnTo>
                  <a:pt x="46" y="123"/>
                </a:lnTo>
                <a:lnTo>
                  <a:pt x="61" y="110"/>
                </a:lnTo>
                <a:lnTo>
                  <a:pt x="76" y="102"/>
                </a:lnTo>
                <a:lnTo>
                  <a:pt x="95" y="100"/>
                </a:lnTo>
                <a:lnTo>
                  <a:pt x="116" y="102"/>
                </a:lnTo>
                <a:lnTo>
                  <a:pt x="135" y="110"/>
                </a:lnTo>
                <a:lnTo>
                  <a:pt x="152" y="123"/>
                </a:lnTo>
                <a:lnTo>
                  <a:pt x="163" y="140"/>
                </a:lnTo>
                <a:lnTo>
                  <a:pt x="173" y="161"/>
                </a:lnTo>
                <a:lnTo>
                  <a:pt x="175" y="184"/>
                </a:lnTo>
                <a:lnTo>
                  <a:pt x="173" y="209"/>
                </a:lnTo>
                <a:lnTo>
                  <a:pt x="163" y="229"/>
                </a:lnTo>
                <a:lnTo>
                  <a:pt x="150" y="246"/>
                </a:lnTo>
                <a:lnTo>
                  <a:pt x="133" y="260"/>
                </a:lnTo>
                <a:lnTo>
                  <a:pt x="114" y="267"/>
                </a:lnTo>
                <a:lnTo>
                  <a:pt x="91" y="271"/>
                </a:lnTo>
                <a:lnTo>
                  <a:pt x="67" y="267"/>
                </a:lnTo>
                <a:lnTo>
                  <a:pt x="44" y="256"/>
                </a:lnTo>
                <a:lnTo>
                  <a:pt x="25" y="239"/>
                </a:lnTo>
                <a:lnTo>
                  <a:pt x="12" y="214"/>
                </a:lnTo>
                <a:lnTo>
                  <a:pt x="2" y="180"/>
                </a:lnTo>
                <a:lnTo>
                  <a:pt x="0" y="136"/>
                </a:lnTo>
                <a:lnTo>
                  <a:pt x="2" y="93"/>
                </a:lnTo>
                <a:lnTo>
                  <a:pt x="12" y="57"/>
                </a:lnTo>
                <a:lnTo>
                  <a:pt x="27" y="32"/>
                </a:lnTo>
                <a:lnTo>
                  <a:pt x="46" y="13"/>
                </a:lnTo>
                <a:lnTo>
                  <a:pt x="69" y="4"/>
                </a:lnTo>
                <a:lnTo>
                  <a:pt x="97" y="0"/>
                </a:lnTo>
                <a:lnTo>
                  <a:pt x="124" y="4"/>
                </a:lnTo>
                <a:lnTo>
                  <a:pt x="146" y="17"/>
                </a:lnTo>
                <a:lnTo>
                  <a:pt x="158" y="32"/>
                </a:lnTo>
                <a:lnTo>
                  <a:pt x="165" y="49"/>
                </a:lnTo>
                <a:lnTo>
                  <a:pt x="171" y="72"/>
                </a:lnTo>
                <a:close/>
                <a:moveTo>
                  <a:pt x="50" y="182"/>
                </a:moveTo>
                <a:lnTo>
                  <a:pt x="53" y="201"/>
                </a:lnTo>
                <a:lnTo>
                  <a:pt x="63" y="214"/>
                </a:lnTo>
                <a:lnTo>
                  <a:pt x="70" y="220"/>
                </a:lnTo>
                <a:lnTo>
                  <a:pt x="80" y="224"/>
                </a:lnTo>
                <a:lnTo>
                  <a:pt x="89" y="224"/>
                </a:lnTo>
                <a:lnTo>
                  <a:pt x="99" y="224"/>
                </a:lnTo>
                <a:lnTo>
                  <a:pt x="107" y="220"/>
                </a:lnTo>
                <a:lnTo>
                  <a:pt x="114" y="216"/>
                </a:lnTo>
                <a:lnTo>
                  <a:pt x="118" y="210"/>
                </a:lnTo>
                <a:lnTo>
                  <a:pt x="122" y="203"/>
                </a:lnTo>
                <a:lnTo>
                  <a:pt x="124" y="195"/>
                </a:lnTo>
                <a:lnTo>
                  <a:pt x="124" y="186"/>
                </a:lnTo>
                <a:lnTo>
                  <a:pt x="124" y="176"/>
                </a:lnTo>
                <a:lnTo>
                  <a:pt x="122" y="169"/>
                </a:lnTo>
                <a:lnTo>
                  <a:pt x="118" y="161"/>
                </a:lnTo>
                <a:lnTo>
                  <a:pt x="114" y="155"/>
                </a:lnTo>
                <a:lnTo>
                  <a:pt x="107" y="152"/>
                </a:lnTo>
                <a:lnTo>
                  <a:pt x="97" y="148"/>
                </a:lnTo>
                <a:lnTo>
                  <a:pt x="88" y="146"/>
                </a:lnTo>
                <a:lnTo>
                  <a:pt x="78" y="148"/>
                </a:lnTo>
                <a:lnTo>
                  <a:pt x="69" y="150"/>
                </a:lnTo>
                <a:lnTo>
                  <a:pt x="61" y="155"/>
                </a:lnTo>
                <a:lnTo>
                  <a:pt x="57" y="161"/>
                </a:lnTo>
                <a:lnTo>
                  <a:pt x="53" y="167"/>
                </a:lnTo>
                <a:lnTo>
                  <a:pt x="51" y="174"/>
                </a:lnTo>
                <a:lnTo>
                  <a:pt x="50" y="1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803" name="Freeform 384"/>
          <p:cNvSpPr>
            <a:spLocks/>
          </p:cNvSpPr>
          <p:nvPr/>
        </p:nvSpPr>
        <p:spPr bwMode="auto">
          <a:xfrm>
            <a:off x="7534275" y="5173663"/>
            <a:ext cx="138113" cy="209550"/>
          </a:xfrm>
          <a:custGeom>
            <a:avLst/>
            <a:gdLst>
              <a:gd name="T0" fmla="*/ 0 w 175"/>
              <a:gd name="T1" fmla="*/ 52 h 264"/>
              <a:gd name="T2" fmla="*/ 0 w 175"/>
              <a:gd name="T3" fmla="*/ 0 h 264"/>
              <a:gd name="T4" fmla="*/ 175 w 175"/>
              <a:gd name="T5" fmla="*/ 0 h 264"/>
              <a:gd name="T6" fmla="*/ 175 w 175"/>
              <a:gd name="T7" fmla="*/ 40 h 264"/>
              <a:gd name="T8" fmla="*/ 152 w 175"/>
              <a:gd name="T9" fmla="*/ 65 h 264"/>
              <a:gd name="T10" fmla="*/ 131 w 175"/>
              <a:gd name="T11" fmla="*/ 101 h 264"/>
              <a:gd name="T12" fmla="*/ 110 w 175"/>
              <a:gd name="T13" fmla="*/ 143 h 264"/>
              <a:gd name="T14" fmla="*/ 97 w 175"/>
              <a:gd name="T15" fmla="*/ 184 h 264"/>
              <a:gd name="T16" fmla="*/ 87 w 175"/>
              <a:gd name="T17" fmla="*/ 228 h 264"/>
              <a:gd name="T18" fmla="*/ 85 w 175"/>
              <a:gd name="T19" fmla="*/ 264 h 264"/>
              <a:gd name="T20" fmla="*/ 34 w 175"/>
              <a:gd name="T21" fmla="*/ 264 h 264"/>
              <a:gd name="T22" fmla="*/ 42 w 175"/>
              <a:gd name="T23" fmla="*/ 209 h 264"/>
              <a:gd name="T24" fmla="*/ 57 w 175"/>
              <a:gd name="T25" fmla="*/ 154 h 264"/>
              <a:gd name="T26" fmla="*/ 84 w 175"/>
              <a:gd name="T27" fmla="*/ 99 h 264"/>
              <a:gd name="T28" fmla="*/ 116 w 175"/>
              <a:gd name="T29" fmla="*/ 52 h 264"/>
              <a:gd name="T30" fmla="*/ 0 w 175"/>
              <a:gd name="T31" fmla="*/ 52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"/>
              <a:gd name="T49" fmla="*/ 0 h 264"/>
              <a:gd name="T50" fmla="*/ 175 w 175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" h="264">
                <a:moveTo>
                  <a:pt x="0" y="52"/>
                </a:moveTo>
                <a:lnTo>
                  <a:pt x="0" y="0"/>
                </a:lnTo>
                <a:lnTo>
                  <a:pt x="175" y="0"/>
                </a:lnTo>
                <a:lnTo>
                  <a:pt x="175" y="40"/>
                </a:lnTo>
                <a:lnTo>
                  <a:pt x="152" y="65"/>
                </a:lnTo>
                <a:lnTo>
                  <a:pt x="131" y="101"/>
                </a:lnTo>
                <a:lnTo>
                  <a:pt x="110" y="143"/>
                </a:lnTo>
                <a:lnTo>
                  <a:pt x="97" y="184"/>
                </a:lnTo>
                <a:lnTo>
                  <a:pt x="87" y="228"/>
                </a:lnTo>
                <a:lnTo>
                  <a:pt x="85" y="264"/>
                </a:lnTo>
                <a:lnTo>
                  <a:pt x="34" y="264"/>
                </a:lnTo>
                <a:lnTo>
                  <a:pt x="42" y="209"/>
                </a:lnTo>
                <a:lnTo>
                  <a:pt x="57" y="154"/>
                </a:lnTo>
                <a:lnTo>
                  <a:pt x="84" y="99"/>
                </a:lnTo>
                <a:lnTo>
                  <a:pt x="116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804" name="Freeform 385"/>
          <p:cNvSpPr>
            <a:spLocks noEditPoints="1"/>
          </p:cNvSpPr>
          <p:nvPr/>
        </p:nvSpPr>
        <p:spPr bwMode="auto">
          <a:xfrm>
            <a:off x="7523163" y="6064250"/>
            <a:ext cx="141287" cy="215900"/>
          </a:xfrm>
          <a:custGeom>
            <a:avLst/>
            <a:gdLst>
              <a:gd name="T0" fmla="*/ 26 w 176"/>
              <a:gd name="T1" fmla="*/ 114 h 272"/>
              <a:gd name="T2" fmla="*/ 7 w 176"/>
              <a:gd name="T3" fmla="*/ 86 h 272"/>
              <a:gd name="T4" fmla="*/ 7 w 176"/>
              <a:gd name="T5" fmla="*/ 50 h 272"/>
              <a:gd name="T6" fmla="*/ 26 w 176"/>
              <a:gd name="T7" fmla="*/ 19 h 272"/>
              <a:gd name="T8" fmla="*/ 64 w 176"/>
              <a:gd name="T9" fmla="*/ 2 h 272"/>
              <a:gd name="T10" fmla="*/ 112 w 176"/>
              <a:gd name="T11" fmla="*/ 2 h 272"/>
              <a:gd name="T12" fmla="*/ 150 w 176"/>
              <a:gd name="T13" fmla="*/ 19 h 272"/>
              <a:gd name="T14" fmla="*/ 169 w 176"/>
              <a:gd name="T15" fmla="*/ 50 h 272"/>
              <a:gd name="T16" fmla="*/ 169 w 176"/>
              <a:gd name="T17" fmla="*/ 86 h 272"/>
              <a:gd name="T18" fmla="*/ 154 w 176"/>
              <a:gd name="T19" fmla="*/ 110 h 272"/>
              <a:gd name="T20" fmla="*/ 131 w 176"/>
              <a:gd name="T21" fmla="*/ 124 h 272"/>
              <a:gd name="T22" fmla="*/ 165 w 176"/>
              <a:gd name="T23" fmla="*/ 150 h 272"/>
              <a:gd name="T24" fmla="*/ 176 w 176"/>
              <a:gd name="T25" fmla="*/ 188 h 272"/>
              <a:gd name="T26" fmla="*/ 165 w 176"/>
              <a:gd name="T27" fmla="*/ 232 h 272"/>
              <a:gd name="T28" fmla="*/ 135 w 176"/>
              <a:gd name="T29" fmla="*/ 262 h 272"/>
              <a:gd name="T30" fmla="*/ 89 w 176"/>
              <a:gd name="T31" fmla="*/ 272 h 272"/>
              <a:gd name="T32" fmla="*/ 47 w 176"/>
              <a:gd name="T33" fmla="*/ 264 h 272"/>
              <a:gd name="T34" fmla="*/ 13 w 176"/>
              <a:gd name="T35" fmla="*/ 236 h 272"/>
              <a:gd name="T36" fmla="*/ 0 w 176"/>
              <a:gd name="T37" fmla="*/ 192 h 272"/>
              <a:gd name="T38" fmla="*/ 11 w 176"/>
              <a:gd name="T39" fmla="*/ 152 h 272"/>
              <a:gd name="T40" fmla="*/ 45 w 176"/>
              <a:gd name="T41" fmla="*/ 124 h 272"/>
              <a:gd name="T42" fmla="*/ 57 w 176"/>
              <a:gd name="T43" fmla="*/ 82 h 272"/>
              <a:gd name="T44" fmla="*/ 64 w 176"/>
              <a:gd name="T45" fmla="*/ 97 h 272"/>
              <a:gd name="T46" fmla="*/ 79 w 176"/>
              <a:gd name="T47" fmla="*/ 105 h 272"/>
              <a:gd name="T48" fmla="*/ 97 w 176"/>
              <a:gd name="T49" fmla="*/ 105 h 272"/>
              <a:gd name="T50" fmla="*/ 112 w 176"/>
              <a:gd name="T51" fmla="*/ 97 h 272"/>
              <a:gd name="T52" fmla="*/ 119 w 176"/>
              <a:gd name="T53" fmla="*/ 82 h 272"/>
              <a:gd name="T54" fmla="*/ 119 w 176"/>
              <a:gd name="T55" fmla="*/ 63 h 272"/>
              <a:gd name="T56" fmla="*/ 112 w 176"/>
              <a:gd name="T57" fmla="*/ 48 h 272"/>
              <a:gd name="T58" fmla="*/ 98 w 176"/>
              <a:gd name="T59" fmla="*/ 40 h 272"/>
              <a:gd name="T60" fmla="*/ 79 w 176"/>
              <a:gd name="T61" fmla="*/ 40 h 272"/>
              <a:gd name="T62" fmla="*/ 64 w 176"/>
              <a:gd name="T63" fmla="*/ 48 h 272"/>
              <a:gd name="T64" fmla="*/ 57 w 176"/>
              <a:gd name="T65" fmla="*/ 63 h 272"/>
              <a:gd name="T66" fmla="*/ 51 w 176"/>
              <a:gd name="T67" fmla="*/ 186 h 272"/>
              <a:gd name="T68" fmla="*/ 62 w 176"/>
              <a:gd name="T69" fmla="*/ 220 h 272"/>
              <a:gd name="T70" fmla="*/ 74 w 176"/>
              <a:gd name="T71" fmla="*/ 230 h 272"/>
              <a:gd name="T72" fmla="*/ 89 w 176"/>
              <a:gd name="T73" fmla="*/ 234 h 272"/>
              <a:gd name="T74" fmla="*/ 102 w 176"/>
              <a:gd name="T75" fmla="*/ 230 h 272"/>
              <a:gd name="T76" fmla="*/ 116 w 176"/>
              <a:gd name="T77" fmla="*/ 222 h 272"/>
              <a:gd name="T78" fmla="*/ 125 w 176"/>
              <a:gd name="T79" fmla="*/ 188 h 272"/>
              <a:gd name="T80" fmla="*/ 114 w 176"/>
              <a:gd name="T81" fmla="*/ 156 h 272"/>
              <a:gd name="T82" fmla="*/ 102 w 176"/>
              <a:gd name="T83" fmla="*/ 146 h 272"/>
              <a:gd name="T84" fmla="*/ 87 w 176"/>
              <a:gd name="T85" fmla="*/ 144 h 272"/>
              <a:gd name="T86" fmla="*/ 72 w 176"/>
              <a:gd name="T87" fmla="*/ 148 h 272"/>
              <a:gd name="T88" fmla="*/ 60 w 176"/>
              <a:gd name="T89" fmla="*/ 158 h 272"/>
              <a:gd name="T90" fmla="*/ 53 w 176"/>
              <a:gd name="T91" fmla="*/ 177 h 2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6"/>
              <a:gd name="T139" fmla="*/ 0 h 272"/>
              <a:gd name="T140" fmla="*/ 176 w 176"/>
              <a:gd name="T141" fmla="*/ 272 h 2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6" h="272">
                <a:moveTo>
                  <a:pt x="45" y="124"/>
                </a:moveTo>
                <a:lnTo>
                  <a:pt x="26" y="114"/>
                </a:lnTo>
                <a:lnTo>
                  <a:pt x="15" y="101"/>
                </a:lnTo>
                <a:lnTo>
                  <a:pt x="7" y="86"/>
                </a:lnTo>
                <a:lnTo>
                  <a:pt x="5" y="69"/>
                </a:lnTo>
                <a:lnTo>
                  <a:pt x="7" y="50"/>
                </a:lnTo>
                <a:lnTo>
                  <a:pt x="15" y="34"/>
                </a:lnTo>
                <a:lnTo>
                  <a:pt x="26" y="19"/>
                </a:lnTo>
                <a:lnTo>
                  <a:pt x="43" y="10"/>
                </a:lnTo>
                <a:lnTo>
                  <a:pt x="64" y="2"/>
                </a:lnTo>
                <a:lnTo>
                  <a:pt x="87" y="0"/>
                </a:lnTo>
                <a:lnTo>
                  <a:pt x="112" y="2"/>
                </a:lnTo>
                <a:lnTo>
                  <a:pt x="133" y="10"/>
                </a:lnTo>
                <a:lnTo>
                  <a:pt x="150" y="19"/>
                </a:lnTo>
                <a:lnTo>
                  <a:pt x="161" y="34"/>
                </a:lnTo>
                <a:lnTo>
                  <a:pt x="169" y="50"/>
                </a:lnTo>
                <a:lnTo>
                  <a:pt x="171" y="69"/>
                </a:lnTo>
                <a:lnTo>
                  <a:pt x="169" y="86"/>
                </a:lnTo>
                <a:lnTo>
                  <a:pt x="161" y="101"/>
                </a:lnTo>
                <a:lnTo>
                  <a:pt x="154" y="110"/>
                </a:lnTo>
                <a:lnTo>
                  <a:pt x="142" y="118"/>
                </a:lnTo>
                <a:lnTo>
                  <a:pt x="131" y="124"/>
                </a:lnTo>
                <a:lnTo>
                  <a:pt x="150" y="135"/>
                </a:lnTo>
                <a:lnTo>
                  <a:pt x="165" y="150"/>
                </a:lnTo>
                <a:lnTo>
                  <a:pt x="173" y="167"/>
                </a:lnTo>
                <a:lnTo>
                  <a:pt x="176" y="188"/>
                </a:lnTo>
                <a:lnTo>
                  <a:pt x="173" y="213"/>
                </a:lnTo>
                <a:lnTo>
                  <a:pt x="165" y="232"/>
                </a:lnTo>
                <a:lnTo>
                  <a:pt x="152" y="249"/>
                </a:lnTo>
                <a:lnTo>
                  <a:pt x="135" y="262"/>
                </a:lnTo>
                <a:lnTo>
                  <a:pt x="114" y="270"/>
                </a:lnTo>
                <a:lnTo>
                  <a:pt x="89" y="272"/>
                </a:lnTo>
                <a:lnTo>
                  <a:pt x="66" y="270"/>
                </a:lnTo>
                <a:lnTo>
                  <a:pt x="47" y="264"/>
                </a:lnTo>
                <a:lnTo>
                  <a:pt x="28" y="253"/>
                </a:lnTo>
                <a:lnTo>
                  <a:pt x="13" y="236"/>
                </a:lnTo>
                <a:lnTo>
                  <a:pt x="4" y="215"/>
                </a:lnTo>
                <a:lnTo>
                  <a:pt x="0" y="192"/>
                </a:lnTo>
                <a:lnTo>
                  <a:pt x="4" y="171"/>
                </a:lnTo>
                <a:lnTo>
                  <a:pt x="11" y="152"/>
                </a:lnTo>
                <a:lnTo>
                  <a:pt x="24" y="135"/>
                </a:lnTo>
                <a:lnTo>
                  <a:pt x="45" y="124"/>
                </a:lnTo>
                <a:close/>
                <a:moveTo>
                  <a:pt x="55" y="72"/>
                </a:moveTo>
                <a:lnTo>
                  <a:pt x="57" y="82"/>
                </a:lnTo>
                <a:lnTo>
                  <a:pt x="59" y="89"/>
                </a:lnTo>
                <a:lnTo>
                  <a:pt x="64" y="97"/>
                </a:lnTo>
                <a:lnTo>
                  <a:pt x="70" y="101"/>
                </a:lnTo>
                <a:lnTo>
                  <a:pt x="79" y="105"/>
                </a:lnTo>
                <a:lnTo>
                  <a:pt x="87" y="105"/>
                </a:lnTo>
                <a:lnTo>
                  <a:pt x="97" y="105"/>
                </a:lnTo>
                <a:lnTo>
                  <a:pt x="106" y="101"/>
                </a:lnTo>
                <a:lnTo>
                  <a:pt x="112" y="97"/>
                </a:lnTo>
                <a:lnTo>
                  <a:pt x="117" y="89"/>
                </a:lnTo>
                <a:lnTo>
                  <a:pt x="119" y="82"/>
                </a:lnTo>
                <a:lnTo>
                  <a:pt x="121" y="72"/>
                </a:lnTo>
                <a:lnTo>
                  <a:pt x="119" y="63"/>
                </a:lnTo>
                <a:lnTo>
                  <a:pt x="117" y="55"/>
                </a:lnTo>
                <a:lnTo>
                  <a:pt x="112" y="48"/>
                </a:lnTo>
                <a:lnTo>
                  <a:pt x="106" y="44"/>
                </a:lnTo>
                <a:lnTo>
                  <a:pt x="98" y="40"/>
                </a:lnTo>
                <a:lnTo>
                  <a:pt x="89" y="40"/>
                </a:lnTo>
                <a:lnTo>
                  <a:pt x="79" y="40"/>
                </a:lnTo>
                <a:lnTo>
                  <a:pt x="70" y="44"/>
                </a:lnTo>
                <a:lnTo>
                  <a:pt x="64" y="48"/>
                </a:lnTo>
                <a:lnTo>
                  <a:pt x="59" y="55"/>
                </a:lnTo>
                <a:lnTo>
                  <a:pt x="57" y="63"/>
                </a:lnTo>
                <a:lnTo>
                  <a:pt x="55" y="72"/>
                </a:lnTo>
                <a:close/>
                <a:moveTo>
                  <a:pt x="51" y="186"/>
                </a:moveTo>
                <a:lnTo>
                  <a:pt x="53" y="207"/>
                </a:lnTo>
                <a:lnTo>
                  <a:pt x="62" y="220"/>
                </a:lnTo>
                <a:lnTo>
                  <a:pt x="68" y="226"/>
                </a:lnTo>
                <a:lnTo>
                  <a:pt x="74" y="230"/>
                </a:lnTo>
                <a:lnTo>
                  <a:pt x="81" y="232"/>
                </a:lnTo>
                <a:lnTo>
                  <a:pt x="89" y="234"/>
                </a:lnTo>
                <a:lnTo>
                  <a:pt x="97" y="232"/>
                </a:lnTo>
                <a:lnTo>
                  <a:pt x="102" y="230"/>
                </a:lnTo>
                <a:lnTo>
                  <a:pt x="110" y="226"/>
                </a:lnTo>
                <a:lnTo>
                  <a:pt x="116" y="222"/>
                </a:lnTo>
                <a:lnTo>
                  <a:pt x="123" y="207"/>
                </a:lnTo>
                <a:lnTo>
                  <a:pt x="125" y="188"/>
                </a:lnTo>
                <a:lnTo>
                  <a:pt x="123" y="169"/>
                </a:lnTo>
                <a:lnTo>
                  <a:pt x="114" y="156"/>
                </a:lnTo>
                <a:lnTo>
                  <a:pt x="108" y="150"/>
                </a:lnTo>
                <a:lnTo>
                  <a:pt x="102" y="146"/>
                </a:lnTo>
                <a:lnTo>
                  <a:pt x="97" y="144"/>
                </a:lnTo>
                <a:lnTo>
                  <a:pt x="87" y="144"/>
                </a:lnTo>
                <a:lnTo>
                  <a:pt x="79" y="144"/>
                </a:lnTo>
                <a:lnTo>
                  <a:pt x="72" y="148"/>
                </a:lnTo>
                <a:lnTo>
                  <a:pt x="66" y="152"/>
                </a:lnTo>
                <a:lnTo>
                  <a:pt x="60" y="158"/>
                </a:lnTo>
                <a:lnTo>
                  <a:pt x="55" y="167"/>
                </a:lnTo>
                <a:lnTo>
                  <a:pt x="53" y="177"/>
                </a:lnTo>
                <a:lnTo>
                  <a:pt x="51" y="1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0805" name="Picture 386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in the search space are </a:t>
            </a:r>
            <a:r>
              <a:rPr lang="en-US" dirty="0" smtClean="0">
                <a:solidFill>
                  <a:srgbClr val="A50021"/>
                </a:solidFill>
              </a:rPr>
              <a:t>pairings of tape positions and states</a:t>
            </a:r>
            <a:r>
              <a:rPr lang="en-US" dirty="0" smtClean="0"/>
              <a:t> in the machine.</a:t>
            </a:r>
          </a:p>
          <a:p>
            <a:endParaRPr lang="en-US" dirty="0" smtClean="0"/>
          </a:p>
          <a:p>
            <a:r>
              <a:rPr lang="en-US" dirty="0" smtClean="0"/>
              <a:t>By keeping track of </a:t>
            </a:r>
            <a:r>
              <a:rPr lang="en-US" dirty="0" smtClean="0">
                <a:solidFill>
                  <a:srgbClr val="A50021"/>
                </a:solidFill>
              </a:rPr>
              <a:t>as yet unexplored states</a:t>
            </a:r>
            <a:r>
              <a:rPr lang="en-US" dirty="0" smtClean="0"/>
              <a:t>, a recognizer can systematically explore all the paths through the machine given an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Bother?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Non-determinism doesn’t get us more formal power and it causes headaches so why bother?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natural (understandable) solutions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always obvious to users whether or not the </a:t>
            </a:r>
            <a:r>
              <a:rPr lang="en-US" dirty="0" err="1" smtClean="0">
                <a:solidFill>
                  <a:srgbClr val="FF0000"/>
                </a:solidFill>
              </a:rPr>
              <a:t>regex</a:t>
            </a:r>
            <a:r>
              <a:rPr lang="en-US" dirty="0" smtClean="0">
                <a:solidFill>
                  <a:srgbClr val="FF0000"/>
                </a:solidFill>
              </a:rPr>
              <a:t> that they’ve produced is non-deterministic or not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Better to not make them worry about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038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Turing Machine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The Turing Machine consists of:</a:t>
            </a:r>
          </a:p>
          <a:p>
            <a:pPr lvl="1"/>
            <a:r>
              <a:rPr lang="en-GB" sz="1600" dirty="0" smtClean="0"/>
              <a:t>A tape divided into squares (assumed to be infinitely long)</a:t>
            </a:r>
          </a:p>
          <a:p>
            <a:pPr lvl="1"/>
            <a:r>
              <a:rPr lang="en-GB" sz="1600" dirty="0" smtClean="0"/>
              <a:t>A “scanning head” that can consider one and only one square at a time</a:t>
            </a:r>
          </a:p>
          <a:p>
            <a:pPr lvl="1"/>
            <a:r>
              <a:rPr lang="en-GB" sz="1600" dirty="0" smtClean="0"/>
              <a:t>A set of symbols that can be printed on the squares</a:t>
            </a:r>
          </a:p>
          <a:p>
            <a:pPr lvl="1"/>
            <a:r>
              <a:rPr lang="en-GB" sz="1600" dirty="0" smtClean="0"/>
              <a:t>A set of rules specifying exactly what the machine can do next, given the position it’s in and the symbol it’s reading. E.g.:</a:t>
            </a:r>
          </a:p>
          <a:p>
            <a:pPr lvl="1" eaLnBrk="1" hangingPunct="1"/>
            <a:r>
              <a:rPr lang="en-GB" sz="1600" i="1" dirty="0" smtClean="0"/>
              <a:t>If the current state is A and the cell under the head has “0” then rewrite this as “1”, move the head right, and change the current state to B.</a:t>
            </a:r>
          </a:p>
          <a:p>
            <a:endParaRPr lang="en-GB" sz="2000" dirty="0" smtClean="0"/>
          </a:p>
          <a:p>
            <a:r>
              <a:rPr lang="en-GB" sz="2000" dirty="0" smtClean="0"/>
              <a:t>The point is that, at any time </a:t>
            </a:r>
            <a:r>
              <a:rPr lang="en-GB" sz="2000" i="1" dirty="0" smtClean="0"/>
              <a:t>t+1</a:t>
            </a:r>
            <a:r>
              <a:rPr lang="en-GB" sz="2000" dirty="0" smtClean="0"/>
              <a:t>, the state of the machine is completely and unambiguously determined by:</a:t>
            </a:r>
          </a:p>
          <a:p>
            <a:pPr lvl="1"/>
            <a:r>
              <a:rPr lang="en-GB" sz="1600" dirty="0" smtClean="0"/>
              <a:t>The previous state at time </a:t>
            </a:r>
            <a:r>
              <a:rPr lang="en-GB" sz="1600" i="1" dirty="0" smtClean="0"/>
              <a:t>t</a:t>
            </a:r>
            <a:endParaRPr lang="en-GB" sz="1600" dirty="0" smtClean="0"/>
          </a:p>
          <a:p>
            <a:pPr lvl="1"/>
            <a:r>
              <a:rPr lang="en-GB" sz="1600" dirty="0" smtClean="0"/>
              <a:t>The symbol on the square being read at time </a:t>
            </a:r>
            <a:r>
              <a:rPr lang="en-GB" sz="1600" i="1" dirty="0" smtClean="0"/>
              <a:t>t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early use of Regular Expressions/FSAs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en-GB" dirty="0" err="1" smtClean="0"/>
              <a:t>Weizenbaum’s</a:t>
            </a:r>
            <a:r>
              <a:rPr lang="en-GB" dirty="0" smtClean="0"/>
              <a:t> ELIZA</a:t>
            </a:r>
          </a:p>
          <a:p>
            <a:pPr lvl="1"/>
            <a:r>
              <a:rPr lang="en-GB" dirty="0" smtClean="0"/>
              <a:t>Basically works with a cascade of regular expressions</a:t>
            </a:r>
          </a:p>
          <a:p>
            <a:pPr lvl="1"/>
            <a:r>
              <a:rPr lang="en-GB" dirty="0" smtClean="0"/>
              <a:t>Match parts of a user’s input,</a:t>
            </a:r>
          </a:p>
          <a:p>
            <a:pPr lvl="1"/>
            <a:r>
              <a:rPr lang="en-GB" dirty="0" smtClean="0"/>
              <a:t>Replace the matched part with something else</a:t>
            </a:r>
          </a:p>
          <a:p>
            <a:pPr lvl="1"/>
            <a:r>
              <a:rPr lang="en-GB" dirty="0" smtClean="0"/>
              <a:t>Write it out as output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ELIZA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s/.* all .*/In what way\?/</a:t>
            </a:r>
          </a:p>
          <a:p>
            <a:pPr lvl="1"/>
            <a:r>
              <a:rPr lang="en-GB" dirty="0" smtClean="0"/>
              <a:t>“Replace a string containing “all” with “In what way?”</a:t>
            </a:r>
          </a:p>
          <a:p>
            <a:pPr lvl="1"/>
            <a:endParaRPr lang="en-GB" dirty="0" smtClean="0"/>
          </a:p>
          <a:p>
            <a:r>
              <a:rPr lang="en-GB" sz="2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s/.* always .*/Can you think of a specific example?/</a:t>
            </a:r>
          </a:p>
          <a:p>
            <a:pPr lvl="1"/>
            <a:r>
              <a:rPr lang="en-GB" dirty="0" smtClean="0"/>
              <a:t>Replace a string containing “always” with “Can you think of a specific example”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ELIZA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User: Men are all alike.</a:t>
            </a:r>
          </a:p>
          <a:p>
            <a:r>
              <a:rPr lang="en-GB" dirty="0" smtClean="0"/>
              <a:t>System: In what way?</a:t>
            </a:r>
          </a:p>
          <a:p>
            <a:r>
              <a:rPr lang="en-GB" dirty="0" smtClean="0"/>
              <a:t>User: They’re always bugging us about something or other</a:t>
            </a:r>
          </a:p>
          <a:p>
            <a:r>
              <a:rPr lang="en-GB" dirty="0" smtClean="0"/>
              <a:t>System: Can you think of </a:t>
            </a:r>
            <a:r>
              <a:rPr lang="en-GB" smtClean="0"/>
              <a:t>a specific example?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points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FSAs (</a:t>
            </a:r>
            <a:r>
              <a:rPr lang="en-GB" dirty="0" err="1" smtClean="0"/>
              <a:t>regexes</a:t>
            </a:r>
            <a:r>
              <a:rPr lang="en-GB" dirty="0" smtClean="0"/>
              <a:t>) characterise a class of languages</a:t>
            </a:r>
          </a:p>
          <a:p>
            <a:r>
              <a:rPr lang="en-GB" dirty="0" smtClean="0"/>
              <a:t>We’ve looked at deterministic and non-deterministic FSAs.</a:t>
            </a:r>
          </a:p>
          <a:p>
            <a:r>
              <a:rPr lang="en-GB" dirty="0" smtClean="0"/>
              <a:t>We’ve looked at the notion of state-space search.</a:t>
            </a:r>
          </a:p>
          <a:p>
            <a:pPr lvl="1"/>
            <a:r>
              <a:rPr lang="en-GB" dirty="0" smtClean="0"/>
              <a:t>This is an important algorithmic paradigm </a:t>
            </a:r>
          </a:p>
          <a:p>
            <a:pPr lvl="1"/>
            <a:r>
              <a:rPr lang="en-GB" dirty="0" smtClean="0"/>
              <a:t>Many types of models afford algorithmic solutions that can be cast in this mould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Things to note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rules, however “boring” are:</a:t>
            </a:r>
          </a:p>
          <a:p>
            <a:pPr lvl="1" eaLnBrk="1" hangingPunct="1"/>
            <a:r>
              <a:rPr lang="en-GB" dirty="0" smtClean="0"/>
              <a:t>unambiguous</a:t>
            </a:r>
          </a:p>
          <a:p>
            <a:pPr lvl="1" eaLnBrk="1" hangingPunct="1"/>
            <a:r>
              <a:rPr lang="en-GB" dirty="0" smtClean="0"/>
              <a:t>leave no choices open</a:t>
            </a:r>
          </a:p>
          <a:p>
            <a:pPr eaLnBrk="1" hangingPunct="1"/>
            <a:r>
              <a:rPr lang="en-GB" dirty="0" smtClean="0"/>
              <a:t>At any </a:t>
            </a:r>
            <a:r>
              <a:rPr lang="en-GB" dirty="0" smtClean="0"/>
              <a:t>time, </a:t>
            </a:r>
            <a:r>
              <a:rPr lang="en-GB" dirty="0" smtClean="0"/>
              <a:t>we have a </a:t>
            </a:r>
            <a:r>
              <a:rPr lang="en-GB" dirty="0" smtClean="0"/>
              <a:t>complete account of the state of </a:t>
            </a:r>
            <a:r>
              <a:rPr lang="en-GB" dirty="0" smtClean="0"/>
              <a:t>the game and know exactly where to go next.</a:t>
            </a:r>
          </a:p>
          <a:p>
            <a:pPr eaLnBrk="1" hangingPunct="1"/>
            <a:r>
              <a:rPr lang="en-GB" dirty="0" smtClean="0"/>
              <a:t>(This is the formal basis on which digital computers are built).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Turing Machine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Turing used his machine model to determine which mathematical statements can be decided mechanically.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 side-effect of this work is that we ended up with the first, precise definition of what it means to compute!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We can think of a computer program as a realisation of a Turing Machine to solve a particular task (e.g. adding numbers together).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Turing Machines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Note that Turing Machines are in fact a </a:t>
            </a:r>
            <a:r>
              <a:rPr lang="en-GB" dirty="0" smtClean="0">
                <a:solidFill>
                  <a:srgbClr val="FF0000"/>
                </a:solidFill>
              </a:rPr>
              <a:t>class</a:t>
            </a:r>
            <a:r>
              <a:rPr lang="en-GB" dirty="0" smtClean="0"/>
              <a:t> of machines.</a:t>
            </a:r>
          </a:p>
          <a:p>
            <a:pPr lvl="1" eaLnBrk="1" hangingPunct="1"/>
            <a:r>
              <a:rPr lang="en-GB" dirty="0" smtClean="0"/>
              <a:t>There is an infinity of variations on the </a:t>
            </a:r>
            <a:r>
              <a:rPr lang="en-GB" dirty="0" smtClean="0"/>
              <a:t>tape game</a:t>
            </a:r>
            <a:r>
              <a:rPr lang="en-GB" dirty="0" smtClean="0"/>
              <a:t>.</a:t>
            </a:r>
          </a:p>
          <a:p>
            <a:pPr lvl="1" eaLnBrk="1" hangingPunct="1"/>
            <a:r>
              <a:rPr lang="en-GB" dirty="0" smtClean="0"/>
              <a:t>Similarly, there is an infinity of different ways of initialising a TM, and formulating different rules for it.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2623</Words>
  <Application>Microsoft Office PowerPoint</Application>
  <PresentationFormat>On-screen Show (4:3)</PresentationFormat>
  <Paragraphs>380</Paragraphs>
  <Slides>63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LIN3022 Natural Language Processing</vt:lpstr>
      <vt:lpstr>In this lecture</vt:lpstr>
      <vt:lpstr>The turing test</vt:lpstr>
      <vt:lpstr>Alan Turing</vt:lpstr>
      <vt:lpstr>The notion of “computability”</vt:lpstr>
      <vt:lpstr>The Turing Machine</vt:lpstr>
      <vt:lpstr>Things to note</vt:lpstr>
      <vt:lpstr>The Turing Machine</vt:lpstr>
      <vt:lpstr>Turing Machines</vt:lpstr>
      <vt:lpstr>The Universal Turing Machine</vt:lpstr>
      <vt:lpstr>Universal Turing Machines</vt:lpstr>
      <vt:lpstr>The intuition in modern terms</vt:lpstr>
      <vt:lpstr>The Church-Turing Thesis</vt:lpstr>
      <vt:lpstr>Turing on minds and machines</vt:lpstr>
      <vt:lpstr>Artificial Intelligence</vt:lpstr>
      <vt:lpstr>The Turing Test (Turing 1950)</vt:lpstr>
      <vt:lpstr>The Turing Test today</vt:lpstr>
      <vt:lpstr>Implications of the Turing Test</vt:lpstr>
      <vt:lpstr>A couple of discussion points</vt:lpstr>
      <vt:lpstr>Finite state Models and algorithms</vt:lpstr>
      <vt:lpstr>Models and Algorithms</vt:lpstr>
      <vt:lpstr>Regular Expressions and Text Searching</vt:lpstr>
      <vt:lpstr>A note and a reminder</vt:lpstr>
      <vt:lpstr>Example</vt:lpstr>
      <vt:lpstr>Errors</vt:lpstr>
      <vt:lpstr>Errors in NLP</vt:lpstr>
      <vt:lpstr>Back to regular languages</vt:lpstr>
      <vt:lpstr>FSAs as Graphs</vt:lpstr>
      <vt:lpstr>Sheep FSA</vt:lpstr>
      <vt:lpstr>But Note</vt:lpstr>
      <vt:lpstr>More Formally</vt:lpstr>
      <vt:lpstr>About Alphabets</vt:lpstr>
      <vt:lpstr>Yet Another View</vt:lpstr>
      <vt:lpstr>Recognition</vt:lpstr>
      <vt:lpstr>Recognition</vt:lpstr>
      <vt:lpstr>Recognition: basic algorithm</vt:lpstr>
      <vt:lpstr>Key Points</vt:lpstr>
      <vt:lpstr>Key Points</vt:lpstr>
      <vt:lpstr>Recognition as Search</vt:lpstr>
      <vt:lpstr>So what’s the difference between these two?</vt:lpstr>
      <vt:lpstr>Determinism</vt:lpstr>
      <vt:lpstr>Non-Determinism</vt:lpstr>
      <vt:lpstr>Determinism vs. Non-Determinism</vt:lpstr>
      <vt:lpstr>Non-Determinism cont.</vt:lpstr>
      <vt:lpstr>Equivalence</vt:lpstr>
      <vt:lpstr>ND Recognition</vt:lpstr>
      <vt:lpstr>Non-Deterministic Recognition: Search</vt:lpstr>
      <vt:lpstr>Non-Deterministic Recognition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Key Points</vt:lpstr>
      <vt:lpstr>Why Bother?</vt:lpstr>
      <vt:lpstr>An early use of Regular Expressions/FSAs</vt:lpstr>
      <vt:lpstr>ELIZA examples</vt:lpstr>
      <vt:lpstr>An ELIZA Exchange</vt:lpstr>
      <vt:lpstr>Important points for today</vt:lpstr>
    </vt:vector>
  </TitlesOfParts>
  <Company>University of Colorado at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5582 Artificial Intelligence</dc:title>
  <dc:creator>Albert Gatt</dc:creator>
  <cp:lastModifiedBy>Albert Gatt</cp:lastModifiedBy>
  <cp:revision>103</cp:revision>
  <dcterms:created xsi:type="dcterms:W3CDTF">2001-09-04T21:06:10Z</dcterms:created>
  <dcterms:modified xsi:type="dcterms:W3CDTF">2011-02-28T10:05:56Z</dcterms:modified>
</cp:coreProperties>
</file>