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64"/>
  </p:notesMasterIdLst>
  <p:sldIdLst>
    <p:sldId id="256" r:id="rId2"/>
    <p:sldId id="257" r:id="rId3"/>
    <p:sldId id="258" r:id="rId4"/>
    <p:sldId id="259" r:id="rId5"/>
    <p:sldId id="292" r:id="rId6"/>
    <p:sldId id="307" r:id="rId7"/>
    <p:sldId id="260" r:id="rId8"/>
    <p:sldId id="263" r:id="rId9"/>
    <p:sldId id="264" r:id="rId10"/>
    <p:sldId id="265" r:id="rId11"/>
    <p:sldId id="262" r:id="rId12"/>
    <p:sldId id="266" r:id="rId13"/>
    <p:sldId id="267" r:id="rId14"/>
    <p:sldId id="268" r:id="rId15"/>
    <p:sldId id="261" r:id="rId16"/>
    <p:sldId id="270" r:id="rId17"/>
    <p:sldId id="269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3" r:id="rId40"/>
    <p:sldId id="294" r:id="rId41"/>
    <p:sldId id="296" r:id="rId42"/>
    <p:sldId id="295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8" r:id="rId53"/>
    <p:sldId id="31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1B207-96EF-4458-833E-8E703AF1D477}" type="datetimeFigureOut">
              <a:rPr lang="en-US" smtClean="0"/>
              <a:pPr/>
              <a:t>5/9/2011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9A651-F280-4064-8C89-5574C9EC4FF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82BDAE-5816-4343-8446-D12960F0EE89}" type="slidenum">
              <a:rPr lang="en-US"/>
              <a:pPr/>
              <a:t>10</a:t>
            </a:fld>
            <a:endParaRPr lang="en-US"/>
          </a:p>
        </p:txBody>
      </p:sp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C5E4DB3-4278-4AC9-B08F-4D816D09DD15}" type="slidenum">
              <a:rPr lang="en-GB" sz="1200"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en-GB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82BDAE-5816-4343-8446-D12960F0EE89}" type="slidenum">
              <a:rPr lang="en-US"/>
              <a:pPr/>
              <a:t>27</a:t>
            </a:fld>
            <a:endParaRPr lang="en-US"/>
          </a:p>
        </p:txBody>
      </p:sp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C5E4DB3-4278-4AC9-B08F-4D816D09DD15}" type="slidenum">
              <a:rPr lang="en-GB" sz="1200"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</a:t>
            </a:fld>
            <a:endParaRPr lang="en-GB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82BDAE-5816-4343-8446-D12960F0EE89}" type="slidenum">
              <a:rPr lang="en-US"/>
              <a:pPr/>
              <a:t>28</a:t>
            </a:fld>
            <a:endParaRPr lang="en-US"/>
          </a:p>
        </p:txBody>
      </p:sp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C5E4DB3-4278-4AC9-B08F-4D816D09DD15}" type="slidenum">
              <a:rPr lang="en-GB" sz="1200"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28</a:t>
            </a:fld>
            <a:endParaRPr lang="en-GB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82BDAE-5816-4343-8446-D12960F0EE89}" type="slidenum">
              <a:rPr lang="en-US"/>
              <a:pPr/>
              <a:t>29</a:t>
            </a:fld>
            <a:endParaRPr lang="en-US"/>
          </a:p>
        </p:txBody>
      </p:sp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C5E4DB3-4278-4AC9-B08F-4D816D09DD15}" type="slidenum">
              <a:rPr lang="en-GB" sz="1200"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29</a:t>
            </a:fld>
            <a:endParaRPr lang="en-GB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82BDAE-5816-4343-8446-D12960F0EE89}" type="slidenum">
              <a:rPr lang="en-US"/>
              <a:pPr/>
              <a:t>11</a:t>
            </a:fld>
            <a:endParaRPr lang="en-US"/>
          </a:p>
        </p:txBody>
      </p:sp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C5E4DB3-4278-4AC9-B08F-4D816D09DD15}" type="slidenum">
              <a:rPr lang="en-GB" sz="1200"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en-GB" sz="120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82BDAE-5816-4343-8446-D12960F0EE89}" type="slidenum">
              <a:rPr lang="en-US"/>
              <a:pPr/>
              <a:t>13</a:t>
            </a:fld>
            <a:endParaRPr lang="en-US"/>
          </a:p>
        </p:txBody>
      </p:sp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C5E4DB3-4278-4AC9-B08F-4D816D09DD15}" type="slidenum">
              <a:rPr lang="en-GB" sz="1200"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en-GB" sz="1200">
              <a:latin typeface="+mn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82BDAE-5816-4343-8446-D12960F0EE89}" type="slidenum">
              <a:rPr lang="en-US"/>
              <a:pPr/>
              <a:t>14</a:t>
            </a:fld>
            <a:endParaRPr lang="en-US"/>
          </a:p>
        </p:txBody>
      </p:sp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C5E4DB3-4278-4AC9-B08F-4D816D09DD15}" type="slidenum">
              <a:rPr lang="en-GB" sz="1200"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en-GB" sz="1200">
              <a:latin typeface="+mn-lt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82BDAE-5816-4343-8446-D12960F0EE89}" type="slidenum">
              <a:rPr lang="en-US"/>
              <a:pPr/>
              <a:t>17</a:t>
            </a:fld>
            <a:endParaRPr lang="en-US"/>
          </a:p>
        </p:txBody>
      </p:sp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C5E4DB3-4278-4AC9-B08F-4D816D09DD15}" type="slidenum">
              <a:rPr lang="en-GB" sz="1200"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GB" sz="1200">
              <a:latin typeface="+mn-lt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82BDAE-5816-4343-8446-D12960F0EE89}" type="slidenum">
              <a:rPr lang="en-US"/>
              <a:pPr/>
              <a:t>18</a:t>
            </a:fld>
            <a:endParaRPr lang="en-US"/>
          </a:p>
        </p:txBody>
      </p:sp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C5E4DB3-4278-4AC9-B08F-4D816D09DD15}" type="slidenum">
              <a:rPr lang="en-GB" sz="1200"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en-GB" sz="1200">
              <a:latin typeface="+mn-lt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82BDAE-5816-4343-8446-D12960F0EE89}" type="slidenum">
              <a:rPr lang="en-US"/>
              <a:pPr/>
              <a:t>24</a:t>
            </a:fld>
            <a:endParaRPr lang="en-US"/>
          </a:p>
        </p:txBody>
      </p:sp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C5E4DB3-4278-4AC9-B08F-4D816D09DD15}" type="slidenum">
              <a:rPr lang="en-GB" sz="1200"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24</a:t>
            </a:fld>
            <a:endParaRPr lang="en-GB" sz="1200">
              <a:latin typeface="+mn-lt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82BDAE-5816-4343-8446-D12960F0EE89}" type="slidenum">
              <a:rPr lang="en-US"/>
              <a:pPr/>
              <a:t>25</a:t>
            </a:fld>
            <a:endParaRPr lang="en-US"/>
          </a:p>
        </p:txBody>
      </p:sp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C5E4DB3-4278-4AC9-B08F-4D816D09DD15}" type="slidenum">
              <a:rPr lang="en-GB" sz="1200"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25</a:t>
            </a:fld>
            <a:endParaRPr lang="en-GB" sz="1200">
              <a:latin typeface="+mn-lt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82BDAE-5816-4343-8446-D12960F0EE89}" type="slidenum">
              <a:rPr lang="en-US"/>
              <a:pPr/>
              <a:t>26</a:t>
            </a:fld>
            <a:endParaRPr lang="en-US"/>
          </a:p>
        </p:txBody>
      </p:sp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C5E4DB3-4278-4AC9-B08F-4D816D09DD15}" type="slidenum">
              <a:rPr lang="en-GB" sz="1200"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26</a:t>
            </a:fld>
            <a:endParaRPr lang="en-GB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C5641BD-95AB-454A-A9AA-5AFCF0C5DD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D31-0CA3-40BE-A992-CB3EA60FA8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62E45-9455-4BA8-A7D6-DCF9EB8B14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5F40-7F73-459E-80EE-D9A86BF1CE9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A08A03-C942-4739-ADF4-CFC5657992D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75DA-8957-4839-B81C-40105ED718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9385E-949F-45B2-B593-25BE62EACA0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46E8-1E50-4A2A-B20F-2DF725FF8B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98D32-C59F-4B0D-A619-0620FF1E60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E8A7-C68C-4765-87E0-74E18574D9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90D99C6-6846-45C5-B26A-4B92D29D77C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9D36505-7BCB-416A-916C-8E7C2A771E0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Albert Gatt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 smtClean="0"/>
              <a:t>LIN3022 Natural Language Processing</a:t>
            </a:r>
            <a:br>
              <a:rPr lang="en-GB" sz="3600" dirty="0" smtClean="0"/>
            </a:br>
            <a:r>
              <a:rPr lang="en-GB" sz="3600" dirty="0" smtClean="0"/>
              <a:t>Lecture 11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Text Placeholder 5"/>
          <p:cNvSpPr>
            <a:spLocks noGrp="1"/>
          </p:cNvSpPr>
          <p:nvPr>
            <p:ph type="body" idx="4294967295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/>
          <a:lstStyle/>
          <a:p>
            <a:pPr marL="0" indent="0">
              <a:buFont typeface="Wingdings" pitchFamily="2" charset="2"/>
              <a:buNone/>
            </a:pPr>
            <a:r>
              <a:rPr lang="en-GB" sz="2600" dirty="0" smtClean="0">
                <a:solidFill>
                  <a:schemeClr val="bg1"/>
                </a:solidFill>
              </a:rPr>
              <a:t>KB </a:t>
            </a:r>
            <a:r>
              <a:rPr lang="en-GB" sz="2600" dirty="0">
                <a:solidFill>
                  <a:schemeClr val="bg1"/>
                </a:solidFill>
              </a:rPr>
              <a:t>+ referent</a:t>
            </a:r>
          </a:p>
        </p:txBody>
      </p:sp>
      <p:pic>
        <p:nvPicPr>
          <p:cNvPr id="137223" name="Content Placeholder 9" descr="sg-domain.png"/>
          <p:cNvPicPr>
            <a:picLocks noGrp="1" noChangeAspect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00113" y="1628775"/>
            <a:ext cx="3552825" cy="3725863"/>
          </a:xfrm>
        </p:spPr>
      </p:pic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1403350" y="333375"/>
            <a:ext cx="7200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37226" name="Rectangle 10"/>
          <p:cNvSpPr>
            <a:spLocks noChangeArrowheads="1"/>
          </p:cNvSpPr>
          <p:nvPr/>
        </p:nvSpPr>
        <p:spPr bwMode="auto">
          <a:xfrm>
            <a:off x="827088" y="507145"/>
            <a:ext cx="7807325" cy="10304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dirty="0" smtClean="0">
                <a:solidFill>
                  <a:schemeClr val="tx2"/>
                </a:solidFill>
                <a:latin typeface="Arial" charset="0"/>
              </a:rPr>
              <a:t>How would you distinguish the object in the red box?</a:t>
            </a:r>
            <a:endParaRPr lang="en-GB" sz="3600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Text Placeholder 5"/>
          <p:cNvSpPr>
            <a:spLocks noGrp="1"/>
          </p:cNvSpPr>
          <p:nvPr>
            <p:ph type="body" idx="4294967295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/>
          <a:lstStyle/>
          <a:p>
            <a:pPr marL="0" indent="0">
              <a:buFont typeface="Wingdings" pitchFamily="2" charset="2"/>
              <a:buNone/>
            </a:pPr>
            <a:r>
              <a:rPr lang="en-GB" sz="2600" dirty="0" smtClean="0">
                <a:solidFill>
                  <a:schemeClr val="bg1"/>
                </a:solidFill>
              </a:rPr>
              <a:t>KB </a:t>
            </a:r>
            <a:r>
              <a:rPr lang="en-GB" sz="2600" dirty="0">
                <a:solidFill>
                  <a:schemeClr val="bg1"/>
                </a:solidFill>
              </a:rPr>
              <a:t>+ referent</a:t>
            </a:r>
          </a:p>
        </p:txBody>
      </p:sp>
      <p:sp>
        <p:nvSpPr>
          <p:cNvPr id="137220" name="Text Placeholder 6"/>
          <p:cNvSpPr>
            <a:spLocks noGrp="1"/>
          </p:cNvSpPr>
          <p:nvPr>
            <p:ph type="body" sz="half" idx="4294967295"/>
          </p:nvPr>
        </p:nvSpPr>
        <p:spPr>
          <a:xfrm>
            <a:off x="4645025" y="5410200"/>
            <a:ext cx="4213225" cy="762000"/>
          </a:xfr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/>
          <a:lstStyle/>
          <a:p>
            <a:pPr marL="0" indent="0">
              <a:buFont typeface="Wingdings" pitchFamily="2" charset="2"/>
              <a:buNone/>
            </a:pPr>
            <a:r>
              <a:rPr lang="en-GB" sz="2500">
                <a:solidFill>
                  <a:schemeClr val="bg1"/>
                </a:solidFill>
              </a:rPr>
              <a:t>Distinguishing description</a:t>
            </a:r>
          </a:p>
        </p:txBody>
      </p:sp>
      <p:pic>
        <p:nvPicPr>
          <p:cNvPr id="137223" name="Content Placeholder 9" descr="sg-domain.png"/>
          <p:cNvPicPr>
            <a:picLocks noGrp="1" noChangeAspect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00113" y="1628775"/>
            <a:ext cx="3552825" cy="3725863"/>
          </a:xfrm>
        </p:spPr>
      </p:pic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1403350" y="333375"/>
            <a:ext cx="7200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37226" name="Rectangle 10"/>
          <p:cNvSpPr>
            <a:spLocks noChangeArrowheads="1"/>
          </p:cNvSpPr>
          <p:nvPr/>
        </p:nvSpPr>
        <p:spPr bwMode="auto">
          <a:xfrm>
            <a:off x="827088" y="507145"/>
            <a:ext cx="7807325" cy="10304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dirty="0" smtClean="0">
                <a:solidFill>
                  <a:schemeClr val="tx2"/>
                </a:solidFill>
                <a:latin typeface="Arial" charset="0"/>
              </a:rPr>
              <a:t>How would you distinguish the object in the red box?</a:t>
            </a:r>
            <a:endParaRPr lang="en-GB" sz="36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1905000"/>
            <a:ext cx="3962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red chair facing back</a:t>
            </a:r>
          </a:p>
          <a:p>
            <a:endParaRPr lang="en-GB" dirty="0" smtClean="0"/>
          </a:p>
          <a:p>
            <a:r>
              <a:rPr lang="en-GB" dirty="0" smtClean="0"/>
              <a:t>the large chair</a:t>
            </a:r>
          </a:p>
          <a:p>
            <a:endParaRPr lang="en-GB" dirty="0" smtClean="0"/>
          </a:p>
          <a:p>
            <a:r>
              <a:rPr lang="en-GB" dirty="0" smtClean="0"/>
              <a:t>the large red chair</a:t>
            </a:r>
          </a:p>
          <a:p>
            <a:endParaRPr lang="en-GB" dirty="0" smtClean="0"/>
          </a:p>
          <a:p>
            <a:r>
              <a:rPr lang="en-GB" dirty="0" smtClean="0"/>
              <a:t>...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choice problem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00213"/>
            <a:ext cx="7921625" cy="4697412"/>
          </a:xfrm>
        </p:spPr>
        <p:txBody>
          <a:bodyPr/>
          <a:lstStyle/>
          <a:p>
            <a:r>
              <a:rPr lang="en-GB" dirty="0" smtClean="0"/>
              <a:t>In any situation, we have a choice of lots of different referring expressions.</a:t>
            </a:r>
          </a:p>
          <a:p>
            <a:endParaRPr lang="en-GB" dirty="0" smtClean="0"/>
          </a:p>
          <a:p>
            <a:r>
              <a:rPr lang="en-GB" dirty="0" smtClean="0"/>
              <a:t>We </a:t>
            </a:r>
            <a:r>
              <a:rPr lang="en-GB" dirty="0"/>
              <a:t>would like a definition of what makes a description adequate.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Text Placeholder 5"/>
          <p:cNvSpPr>
            <a:spLocks noGrp="1"/>
          </p:cNvSpPr>
          <p:nvPr>
            <p:ph type="body" idx="4294967295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/>
          <a:lstStyle/>
          <a:p>
            <a:pPr marL="0" indent="0">
              <a:buFont typeface="Wingdings" pitchFamily="2" charset="2"/>
              <a:buNone/>
            </a:pPr>
            <a:r>
              <a:rPr lang="en-GB" sz="2600" dirty="0" smtClean="0">
                <a:solidFill>
                  <a:schemeClr val="bg1"/>
                </a:solidFill>
              </a:rPr>
              <a:t>The KB as we see it</a:t>
            </a:r>
            <a:endParaRPr lang="en-GB" sz="2600" dirty="0">
              <a:solidFill>
                <a:schemeClr val="bg1"/>
              </a:solidFill>
            </a:endParaRPr>
          </a:p>
        </p:txBody>
      </p:sp>
      <p:pic>
        <p:nvPicPr>
          <p:cNvPr id="137223" name="Content Placeholder 9" descr="sg-domain.png"/>
          <p:cNvPicPr>
            <a:picLocks noGrp="1" noChangeAspect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5800" y="1628775"/>
            <a:ext cx="3552825" cy="3725863"/>
          </a:xfrm>
        </p:spPr>
      </p:pic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1403350" y="333375"/>
            <a:ext cx="7200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37226" name="Rectangle 10"/>
          <p:cNvSpPr>
            <a:spLocks noChangeArrowheads="1"/>
          </p:cNvSpPr>
          <p:nvPr/>
        </p:nvSpPr>
        <p:spPr bwMode="auto">
          <a:xfrm>
            <a:off x="827088" y="764747"/>
            <a:ext cx="7807325" cy="515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dirty="0" smtClean="0">
                <a:solidFill>
                  <a:schemeClr val="tx2"/>
                </a:solidFill>
                <a:latin typeface="Arial" charset="0"/>
              </a:rPr>
              <a:t>Even REG is a search problem!</a:t>
            </a:r>
            <a:endParaRPr lang="en-GB" sz="36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4875212" y="5410200"/>
            <a:ext cx="4040188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KB as input to an</a:t>
            </a:r>
            <a:r>
              <a:rPr kumimoji="0" lang="en-GB" sz="2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algorithm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724400" y="1447800"/>
          <a:ext cx="41910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  <a:gridCol w="838200"/>
                <a:gridCol w="838200"/>
                <a:gridCol w="838200"/>
              </a:tblGrid>
              <a:tr h="76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type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colour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Size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orientation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Black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Front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Small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Front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Back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Sofa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Green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right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Oval 10"/>
          <p:cNvSpPr/>
          <p:nvPr/>
        </p:nvSpPr>
        <p:spPr>
          <a:xfrm>
            <a:off x="4648200" y="3581400"/>
            <a:ext cx="4191000" cy="6858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Text Placeholder 5"/>
          <p:cNvSpPr>
            <a:spLocks noGrp="1"/>
          </p:cNvSpPr>
          <p:nvPr>
            <p:ph type="body" idx="4294967295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/>
          <a:lstStyle/>
          <a:p>
            <a:pPr marL="0" indent="0">
              <a:buFont typeface="Wingdings" pitchFamily="2" charset="2"/>
              <a:buNone/>
            </a:pPr>
            <a:r>
              <a:rPr lang="en-GB" sz="2600" dirty="0" smtClean="0">
                <a:solidFill>
                  <a:schemeClr val="bg1"/>
                </a:solidFill>
              </a:rPr>
              <a:t>The KB as we see it</a:t>
            </a:r>
            <a:endParaRPr lang="en-GB" sz="2600" dirty="0">
              <a:solidFill>
                <a:schemeClr val="bg1"/>
              </a:solidFill>
            </a:endParaRPr>
          </a:p>
        </p:txBody>
      </p:sp>
      <p:pic>
        <p:nvPicPr>
          <p:cNvPr id="137223" name="Content Placeholder 9" descr="sg-domain.png"/>
          <p:cNvPicPr>
            <a:picLocks noGrp="1" noChangeAspect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5800" y="1628775"/>
            <a:ext cx="3552825" cy="3725863"/>
          </a:xfrm>
        </p:spPr>
      </p:pic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1403350" y="333375"/>
            <a:ext cx="7200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37226" name="Rectangle 10"/>
          <p:cNvSpPr>
            <a:spLocks noChangeArrowheads="1"/>
          </p:cNvSpPr>
          <p:nvPr/>
        </p:nvSpPr>
        <p:spPr bwMode="auto">
          <a:xfrm>
            <a:off x="827088" y="764747"/>
            <a:ext cx="7807325" cy="515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dirty="0" smtClean="0">
                <a:solidFill>
                  <a:schemeClr val="tx2"/>
                </a:solidFill>
                <a:latin typeface="Arial" charset="0"/>
              </a:rPr>
              <a:t>Even REG is a search problem!</a:t>
            </a:r>
            <a:endParaRPr lang="en-GB" sz="36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4875212" y="5410200"/>
            <a:ext cx="4040188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Problem definition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8200" y="1905000"/>
            <a:ext cx="419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accent1"/>
                </a:solidFill>
              </a:rPr>
              <a:t>Given:</a:t>
            </a:r>
          </a:p>
          <a:p>
            <a:r>
              <a:rPr lang="en-GB" dirty="0" smtClean="0"/>
              <a:t>A KB with objects and properties</a:t>
            </a:r>
          </a:p>
          <a:p>
            <a:r>
              <a:rPr lang="en-GB" dirty="0" smtClean="0"/>
              <a:t>A target referent</a:t>
            </a:r>
          </a:p>
          <a:p>
            <a:endParaRPr lang="en-GB" dirty="0" smtClean="0"/>
          </a:p>
          <a:p>
            <a:r>
              <a:rPr lang="en-GB" b="1" dirty="0" smtClean="0">
                <a:solidFill>
                  <a:schemeClr val="accent1"/>
                </a:solidFill>
              </a:rPr>
              <a:t>Find:</a:t>
            </a:r>
          </a:p>
          <a:p>
            <a:r>
              <a:rPr lang="en-GB" dirty="0" smtClean="0"/>
              <a:t>A combination of properties that will </a:t>
            </a:r>
            <a:r>
              <a:rPr lang="en-GB" dirty="0" smtClean="0">
                <a:solidFill>
                  <a:schemeClr val="accent1"/>
                </a:solidFill>
              </a:rPr>
              <a:t>distinguish the target referent from its distractors</a:t>
            </a:r>
            <a:endParaRPr lang="en-GB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search problem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We can view REG as a search problem in the following way:</a:t>
            </a:r>
          </a:p>
          <a:p>
            <a:pPr lvl="1"/>
            <a:r>
              <a:rPr lang="en-GB" dirty="0" smtClean="0"/>
              <a:t>The KB (which defines the properties) is our “search space”</a:t>
            </a:r>
          </a:p>
          <a:p>
            <a:pPr lvl="1"/>
            <a:r>
              <a:rPr lang="en-GB" dirty="0" smtClean="0"/>
              <a:t>We can think of an algorithm that looks at each available property and decides whether or not to use it to describe the target referent.</a:t>
            </a:r>
          </a:p>
          <a:p>
            <a:pPr lvl="1"/>
            <a:r>
              <a:rPr lang="en-GB" dirty="0" smtClean="0"/>
              <a:t>The algorithm should stop when:</a:t>
            </a:r>
          </a:p>
          <a:p>
            <a:pPr lvl="2"/>
            <a:r>
              <a:rPr lang="en-GB" dirty="0" smtClean="0"/>
              <a:t>It has selected enough properties to build a description that excludes everything in the KB except the target.</a:t>
            </a:r>
          </a:p>
          <a:p>
            <a:endParaRPr lang="en-GB" dirty="0" smtClean="0"/>
          </a:p>
          <a:p>
            <a:r>
              <a:rPr lang="en-GB" dirty="0" smtClean="0"/>
              <a:t>We would like to do this:</a:t>
            </a:r>
          </a:p>
          <a:p>
            <a:pPr lvl="1"/>
            <a:r>
              <a:rPr lang="en-GB" dirty="0" smtClean="0"/>
              <a:t>Efficiently (don’t spend too much time searching)</a:t>
            </a:r>
          </a:p>
          <a:p>
            <a:pPr lvl="1"/>
            <a:r>
              <a:rPr lang="en-GB" dirty="0" smtClean="0"/>
              <a:t>Adequately and naturally (use the sorts of properties that a person would use in the same situation)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Adequacy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What makes a description “good”?</a:t>
            </a:r>
          </a:p>
          <a:p>
            <a:endParaRPr lang="en-GB" dirty="0" smtClean="0"/>
          </a:p>
          <a:p>
            <a:r>
              <a:rPr lang="en-GB" dirty="0" smtClean="0"/>
              <a:t>We could start from something that Grice (1975) said:</a:t>
            </a:r>
          </a:p>
          <a:p>
            <a:pPr lvl="1"/>
            <a:r>
              <a:rPr lang="en-GB" i="1" dirty="0" smtClean="0"/>
              <a:t>Maxim of Quantity</a:t>
            </a:r>
            <a:endParaRPr lang="en-GB" dirty="0" smtClean="0"/>
          </a:p>
          <a:p>
            <a:pPr lvl="2"/>
            <a:r>
              <a:rPr lang="en-GB" dirty="0" smtClean="0"/>
              <a:t>Make your contribution as informative as is required for the current purposes of the exchange. </a:t>
            </a:r>
          </a:p>
          <a:p>
            <a:pPr lvl="2"/>
            <a:r>
              <a:rPr lang="en-GB" dirty="0" smtClean="0"/>
              <a:t>Do not make your contribution more informative than is required.</a:t>
            </a:r>
          </a:p>
          <a:p>
            <a:endParaRPr lang="en-GB" dirty="0" smtClean="0"/>
          </a:p>
          <a:p>
            <a:r>
              <a:rPr lang="en-GB" dirty="0" smtClean="0"/>
              <a:t>In other words, we don’t want to say too much, but we want just enough info to distinguish the referent.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Text Placeholder 5"/>
          <p:cNvSpPr>
            <a:spLocks noGrp="1"/>
          </p:cNvSpPr>
          <p:nvPr>
            <p:ph type="body" idx="4294967295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/>
          <a:lstStyle/>
          <a:p>
            <a:pPr marL="0" indent="0">
              <a:buFont typeface="Wingdings" pitchFamily="2" charset="2"/>
              <a:buNone/>
            </a:pPr>
            <a:r>
              <a:rPr lang="en-GB" sz="2600" dirty="0" smtClean="0">
                <a:solidFill>
                  <a:schemeClr val="bg1"/>
                </a:solidFill>
              </a:rPr>
              <a:t>KB </a:t>
            </a:r>
            <a:r>
              <a:rPr lang="en-GB" sz="2600" dirty="0">
                <a:solidFill>
                  <a:schemeClr val="bg1"/>
                </a:solidFill>
              </a:rPr>
              <a:t>+ referent</a:t>
            </a:r>
          </a:p>
        </p:txBody>
      </p:sp>
      <p:sp>
        <p:nvSpPr>
          <p:cNvPr id="137220" name="Text Placeholder 6"/>
          <p:cNvSpPr>
            <a:spLocks noGrp="1"/>
          </p:cNvSpPr>
          <p:nvPr>
            <p:ph type="body" sz="half" idx="4294967295"/>
          </p:nvPr>
        </p:nvSpPr>
        <p:spPr>
          <a:xfrm>
            <a:off x="4645025" y="5410200"/>
            <a:ext cx="4213225" cy="762000"/>
          </a:xfr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/>
          <a:lstStyle/>
          <a:p>
            <a:pPr marL="0" indent="0">
              <a:buFont typeface="Wingdings" pitchFamily="2" charset="2"/>
              <a:buNone/>
            </a:pPr>
            <a:r>
              <a:rPr lang="en-GB" sz="2500">
                <a:solidFill>
                  <a:schemeClr val="bg1"/>
                </a:solidFill>
              </a:rPr>
              <a:t>Distinguishing description</a:t>
            </a:r>
          </a:p>
        </p:txBody>
      </p:sp>
      <p:sp>
        <p:nvSpPr>
          <p:cNvPr id="137221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4645025" y="1628775"/>
            <a:ext cx="4213225" cy="3613150"/>
          </a:xfrm>
        </p:spPr>
        <p:txBody>
          <a:bodyPr/>
          <a:lstStyle/>
          <a:p>
            <a:pPr marL="365125" indent="-255588">
              <a:spcBef>
                <a:spcPct val="0"/>
              </a:spcBef>
            </a:pPr>
            <a:r>
              <a:rPr lang="en-GB" sz="2500" dirty="0" smtClean="0"/>
              <a:t>Notice that not all the properties individually will do the trick:</a:t>
            </a:r>
          </a:p>
          <a:p>
            <a:pPr marL="639445" lvl="1" indent="-255588">
              <a:spcBef>
                <a:spcPct val="0"/>
              </a:spcBef>
            </a:pPr>
            <a:r>
              <a:rPr lang="en-GB" sz="1900" i="1" dirty="0" smtClean="0"/>
              <a:t>Red</a:t>
            </a:r>
            <a:r>
              <a:rPr lang="en-GB" sz="1900" dirty="0" smtClean="0"/>
              <a:t> is true of another object besides the target</a:t>
            </a:r>
          </a:p>
          <a:p>
            <a:pPr marL="639445" lvl="1" indent="-255588">
              <a:spcBef>
                <a:spcPct val="0"/>
              </a:spcBef>
            </a:pPr>
            <a:r>
              <a:rPr lang="en-GB" sz="1900" dirty="0" smtClean="0"/>
              <a:t>So is </a:t>
            </a:r>
            <a:r>
              <a:rPr lang="en-GB" sz="1900" i="1" dirty="0" smtClean="0"/>
              <a:t>chair</a:t>
            </a:r>
            <a:endParaRPr lang="en-GB" sz="1900" dirty="0" smtClean="0"/>
          </a:p>
          <a:p>
            <a:pPr marL="365125" indent="-255588">
              <a:spcBef>
                <a:spcPct val="0"/>
              </a:spcBef>
            </a:pPr>
            <a:endParaRPr lang="en-GB" sz="2100" dirty="0" smtClean="0"/>
          </a:p>
          <a:p>
            <a:pPr marL="365125" indent="-255588">
              <a:spcBef>
                <a:spcPct val="0"/>
              </a:spcBef>
            </a:pPr>
            <a:r>
              <a:rPr lang="en-GB" sz="2100" dirty="0" smtClean="0"/>
              <a:t>We are looking for a </a:t>
            </a:r>
            <a:r>
              <a:rPr lang="en-GB" sz="2100" b="1" dirty="0" smtClean="0">
                <a:solidFill>
                  <a:schemeClr val="accent1"/>
                </a:solidFill>
              </a:rPr>
              <a:t>combination</a:t>
            </a:r>
          </a:p>
          <a:p>
            <a:pPr marL="639445" lvl="1" indent="-255588">
              <a:spcBef>
                <a:spcPct val="0"/>
              </a:spcBef>
            </a:pPr>
            <a:r>
              <a:rPr lang="en-GB" sz="1900" i="1" dirty="0" smtClean="0"/>
              <a:t>The red chair </a:t>
            </a:r>
            <a:r>
              <a:rPr lang="en-GB" sz="1900" dirty="0" smtClean="0"/>
              <a:t>won’t do it</a:t>
            </a:r>
          </a:p>
          <a:p>
            <a:pPr marL="639445" lvl="1" indent="-255588">
              <a:spcBef>
                <a:spcPct val="0"/>
              </a:spcBef>
            </a:pPr>
            <a:r>
              <a:rPr lang="en-GB" sz="1900" i="1" dirty="0" smtClean="0"/>
              <a:t>The large chair</a:t>
            </a:r>
            <a:r>
              <a:rPr lang="en-GB" sz="1900" dirty="0" smtClean="0"/>
              <a:t> will!</a:t>
            </a:r>
            <a:endParaRPr lang="en-GB" sz="1900" i="1" dirty="0"/>
          </a:p>
        </p:txBody>
      </p:sp>
      <p:pic>
        <p:nvPicPr>
          <p:cNvPr id="137223" name="Content Placeholder 9" descr="sg-domain.png"/>
          <p:cNvPicPr>
            <a:picLocks noGrp="1" noChangeAspect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00113" y="1628775"/>
            <a:ext cx="3552825" cy="3725863"/>
          </a:xfrm>
        </p:spPr>
      </p:pic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1403350" y="333375"/>
            <a:ext cx="7200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37226" name="Rectangle 10"/>
          <p:cNvSpPr>
            <a:spLocks noChangeArrowheads="1"/>
          </p:cNvSpPr>
          <p:nvPr/>
        </p:nvSpPr>
        <p:spPr bwMode="auto">
          <a:xfrm>
            <a:off x="827088" y="507145"/>
            <a:ext cx="7807325" cy="10304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dirty="0" smtClean="0">
                <a:solidFill>
                  <a:schemeClr val="tx2"/>
                </a:solidFill>
                <a:latin typeface="Arial" charset="0"/>
              </a:rPr>
              <a:t>How would you distinguish the object in the red box?</a:t>
            </a:r>
            <a:endParaRPr lang="en-GB" sz="3600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Text Placeholder 5"/>
          <p:cNvSpPr>
            <a:spLocks noGrp="1"/>
          </p:cNvSpPr>
          <p:nvPr>
            <p:ph type="body" idx="4294967295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/>
          <a:lstStyle/>
          <a:p>
            <a:pPr marL="0" indent="0">
              <a:buFont typeface="Wingdings" pitchFamily="2" charset="2"/>
              <a:buNone/>
            </a:pPr>
            <a:r>
              <a:rPr lang="en-GB" sz="2600" dirty="0" smtClean="0">
                <a:solidFill>
                  <a:schemeClr val="bg1"/>
                </a:solidFill>
              </a:rPr>
              <a:t>KB </a:t>
            </a:r>
            <a:r>
              <a:rPr lang="en-GB" sz="2600" dirty="0">
                <a:solidFill>
                  <a:schemeClr val="bg1"/>
                </a:solidFill>
              </a:rPr>
              <a:t>+ referent</a:t>
            </a:r>
          </a:p>
        </p:txBody>
      </p:sp>
      <p:sp>
        <p:nvSpPr>
          <p:cNvPr id="137220" name="Text Placeholder 6"/>
          <p:cNvSpPr>
            <a:spLocks noGrp="1"/>
          </p:cNvSpPr>
          <p:nvPr>
            <p:ph type="body" sz="half" idx="4294967295"/>
          </p:nvPr>
        </p:nvSpPr>
        <p:spPr>
          <a:xfrm>
            <a:off x="4645025" y="5410200"/>
            <a:ext cx="4213225" cy="762000"/>
          </a:xfr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/>
          <a:lstStyle/>
          <a:p>
            <a:pPr marL="0" indent="0">
              <a:buFont typeface="Wingdings" pitchFamily="2" charset="2"/>
              <a:buNone/>
            </a:pPr>
            <a:r>
              <a:rPr lang="en-GB" sz="2500">
                <a:solidFill>
                  <a:schemeClr val="bg1"/>
                </a:solidFill>
              </a:rPr>
              <a:t>Distinguishing description</a:t>
            </a:r>
          </a:p>
        </p:txBody>
      </p:sp>
      <p:sp>
        <p:nvSpPr>
          <p:cNvPr id="137221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4645025" y="1628775"/>
            <a:ext cx="4213225" cy="3613150"/>
          </a:xfrm>
        </p:spPr>
        <p:txBody>
          <a:bodyPr>
            <a:normAutofit/>
          </a:bodyPr>
          <a:lstStyle/>
          <a:p>
            <a:pPr marL="365125" indent="-255588">
              <a:spcBef>
                <a:spcPct val="0"/>
              </a:spcBef>
            </a:pPr>
            <a:r>
              <a:rPr lang="en-GB" sz="2500" dirty="0">
                <a:solidFill>
                  <a:schemeClr val="tx2"/>
                </a:solidFill>
              </a:rPr>
              <a:t>Underspecified:</a:t>
            </a:r>
          </a:p>
          <a:p>
            <a:pPr marL="620713" lvl="1" indent="-228600"/>
            <a:r>
              <a:rPr lang="en-GB" sz="2100" dirty="0"/>
              <a:t>the red chair</a:t>
            </a:r>
          </a:p>
          <a:p>
            <a:pPr marL="365125" indent="-255588">
              <a:spcBef>
                <a:spcPct val="0"/>
              </a:spcBef>
            </a:pPr>
            <a:endParaRPr lang="en-GB" sz="2500" dirty="0" smtClean="0">
              <a:solidFill>
                <a:schemeClr val="tx2"/>
              </a:solidFill>
            </a:endParaRPr>
          </a:p>
          <a:p>
            <a:pPr marL="365125" indent="-255588">
              <a:spcBef>
                <a:spcPct val="0"/>
              </a:spcBef>
            </a:pPr>
            <a:r>
              <a:rPr lang="en-GB" sz="2500" dirty="0" smtClean="0">
                <a:solidFill>
                  <a:schemeClr val="tx2"/>
                </a:solidFill>
              </a:rPr>
              <a:t>Well-specified</a:t>
            </a:r>
            <a:endParaRPr lang="en-GB" sz="2500" dirty="0">
              <a:solidFill>
                <a:schemeClr val="tx2"/>
              </a:solidFill>
            </a:endParaRPr>
          </a:p>
          <a:p>
            <a:pPr marL="620713" lvl="1" indent="-228600"/>
            <a:r>
              <a:rPr lang="en-GB" sz="2100" dirty="0"/>
              <a:t>the chair facing </a:t>
            </a:r>
            <a:r>
              <a:rPr lang="en-GB" sz="2100" dirty="0" smtClean="0"/>
              <a:t>back</a:t>
            </a:r>
          </a:p>
          <a:p>
            <a:pPr marL="365125" indent="-255588">
              <a:spcBef>
                <a:spcPct val="0"/>
              </a:spcBef>
            </a:pPr>
            <a:endParaRPr lang="en-GB" sz="2500" dirty="0" smtClean="0">
              <a:solidFill>
                <a:schemeClr val="tx2"/>
              </a:solidFill>
            </a:endParaRPr>
          </a:p>
          <a:p>
            <a:pPr marL="365125" indent="-255588">
              <a:spcBef>
                <a:spcPct val="0"/>
              </a:spcBef>
            </a:pPr>
            <a:r>
              <a:rPr lang="en-GB" sz="2500" dirty="0" smtClean="0">
                <a:solidFill>
                  <a:schemeClr val="tx2"/>
                </a:solidFill>
              </a:rPr>
              <a:t>Overspecified</a:t>
            </a:r>
            <a:r>
              <a:rPr lang="en-GB" sz="2500" dirty="0">
                <a:solidFill>
                  <a:schemeClr val="tx2"/>
                </a:solidFill>
              </a:rPr>
              <a:t>:</a:t>
            </a:r>
          </a:p>
          <a:p>
            <a:pPr marL="620713" lvl="1" indent="-228600"/>
            <a:r>
              <a:rPr lang="en-GB" sz="2100" dirty="0"/>
              <a:t>the red chair facing back</a:t>
            </a:r>
          </a:p>
          <a:p>
            <a:pPr marL="620713" lvl="1" indent="-228600"/>
            <a:r>
              <a:rPr lang="en-GB" sz="2100" dirty="0"/>
              <a:t>the </a:t>
            </a:r>
            <a:r>
              <a:rPr lang="en-GB" sz="2100" dirty="0" smtClean="0"/>
              <a:t>large red </a:t>
            </a:r>
            <a:r>
              <a:rPr lang="en-GB" sz="2100" dirty="0"/>
              <a:t>chair facing back</a:t>
            </a:r>
          </a:p>
        </p:txBody>
      </p:sp>
      <p:pic>
        <p:nvPicPr>
          <p:cNvPr id="137223" name="Content Placeholder 9" descr="sg-domain.png"/>
          <p:cNvPicPr>
            <a:picLocks noGrp="1" noChangeAspect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00113" y="1628775"/>
            <a:ext cx="3552825" cy="3725863"/>
          </a:xfrm>
        </p:spPr>
      </p:pic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1403350" y="333375"/>
            <a:ext cx="7200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37226" name="Rectangle 10"/>
          <p:cNvSpPr>
            <a:spLocks noChangeArrowheads="1"/>
          </p:cNvSpPr>
          <p:nvPr/>
        </p:nvSpPr>
        <p:spPr bwMode="auto">
          <a:xfrm>
            <a:off x="827088" y="507145"/>
            <a:ext cx="7807325" cy="10304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dirty="0" smtClean="0">
                <a:solidFill>
                  <a:schemeClr val="tx2"/>
                </a:solidFill>
                <a:latin typeface="Arial" charset="0"/>
              </a:rPr>
              <a:t>How would you distinguish the object in the red box?</a:t>
            </a:r>
            <a:endParaRPr lang="en-GB" sz="3600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brief psycholinguistic digression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If we take Grice literally, then we would expect that people will never produce descriptions with “extra” information.</a:t>
            </a:r>
          </a:p>
          <a:p>
            <a:pPr lvl="1"/>
            <a:r>
              <a:rPr lang="en-GB" dirty="0" smtClean="0"/>
              <a:t>In our example, we expect them to say </a:t>
            </a:r>
            <a:r>
              <a:rPr lang="en-GB" i="1" dirty="0" smtClean="0"/>
              <a:t>the chair facing back</a:t>
            </a:r>
            <a:r>
              <a:rPr lang="en-GB" dirty="0" smtClean="0"/>
              <a:t>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Are people really Gricean?</a:t>
            </a:r>
          </a:p>
          <a:p>
            <a:endParaRPr lang="en-GB" dirty="0" smtClean="0"/>
          </a:p>
          <a:p>
            <a:r>
              <a:rPr lang="en-GB" dirty="0" smtClean="0"/>
              <a:t>The answer, apparently, is “no”!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this 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We’ve looked at NLG architectures and introduced Document Planning</a:t>
            </a:r>
          </a:p>
          <a:p>
            <a:pPr lvl="1"/>
            <a:r>
              <a:rPr lang="en-GB" dirty="0" smtClean="0"/>
              <a:t>+ Rhetorical Structure Theory: a theory of discourse structure which has proven useful to </a:t>
            </a:r>
            <a:r>
              <a:rPr lang="en-GB" dirty="0" smtClean="0"/>
              <a:t>NLG (among other areas)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Today we extend our discussion of computational approaches to discourse in generation and resolution. </a:t>
            </a:r>
          </a:p>
          <a:p>
            <a:r>
              <a:rPr lang="en-GB" dirty="0" smtClean="0"/>
              <a:t>We look primarily at reference:</a:t>
            </a:r>
          </a:p>
          <a:p>
            <a:pPr lvl="1"/>
            <a:r>
              <a:rPr lang="en-GB" dirty="0" smtClean="0"/>
              <a:t>Algorithm to generate referring expressions</a:t>
            </a:r>
          </a:p>
          <a:p>
            <a:pPr lvl="1"/>
            <a:r>
              <a:rPr lang="en-GB" dirty="0" err="1" smtClean="0"/>
              <a:t>Centering</a:t>
            </a:r>
            <a:r>
              <a:rPr lang="en-GB" dirty="0" smtClean="0"/>
              <a:t> Theory: a framework for capturing phenomena related to anaphora and its uses in reference resolution.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psycholinguistic evidence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Apparently, when people refer, they don’t “weigh” each property they mention to see if it is really required.</a:t>
            </a:r>
          </a:p>
          <a:p>
            <a:endParaRPr lang="en-GB" dirty="0" smtClean="0"/>
          </a:p>
          <a:p>
            <a:r>
              <a:rPr lang="en-GB" dirty="0" smtClean="0"/>
              <a:t>Some properties seem to be very salient, and so tend to be included even if they’re not “useful”.</a:t>
            </a:r>
          </a:p>
          <a:p>
            <a:pPr lvl="1"/>
            <a:r>
              <a:rPr lang="en-GB" dirty="0" smtClean="0"/>
              <a:t>COLOUR: people tend to use this automatically</a:t>
            </a:r>
          </a:p>
          <a:p>
            <a:pPr lvl="1"/>
            <a:r>
              <a:rPr lang="en-GB" dirty="0" smtClean="0"/>
              <a:t>SIZE: people tend not to use this unless absolutely required</a:t>
            </a:r>
          </a:p>
          <a:p>
            <a:pPr lvl="1"/>
            <a:r>
              <a:rPr lang="en-GB" dirty="0" smtClean="0"/>
              <a:t>So what’s the difference?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psycholinguistic evidence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COLOUR of an object is an inherent property.</a:t>
            </a:r>
          </a:p>
          <a:p>
            <a:pPr lvl="1"/>
            <a:r>
              <a:rPr lang="en-GB" dirty="0" smtClean="0"/>
              <a:t>We tend to conceptualise the object in terms of what it is (its TYPE) + its inherent properties (COLOUR, for example).</a:t>
            </a:r>
          </a:p>
          <a:p>
            <a:endParaRPr lang="en-GB" dirty="0" smtClean="0"/>
          </a:p>
          <a:p>
            <a:r>
              <a:rPr lang="en-GB" dirty="0" smtClean="0"/>
              <a:t>But SIZE is a </a:t>
            </a:r>
            <a:r>
              <a:rPr lang="en-GB" b="1" dirty="0" smtClean="0">
                <a:solidFill>
                  <a:schemeClr val="accent1"/>
                </a:solidFill>
              </a:rPr>
              <a:t>relative</a:t>
            </a:r>
            <a:r>
              <a:rPr lang="en-GB" dirty="0" smtClean="0"/>
              <a:t> property.</a:t>
            </a:r>
          </a:p>
          <a:p>
            <a:pPr lvl="1"/>
            <a:r>
              <a:rPr lang="en-GB" dirty="0" smtClean="0"/>
              <a:t>To determine if an object is large, we need to compare it to other objects.</a:t>
            </a:r>
          </a:p>
          <a:p>
            <a:pPr lvl="1"/>
            <a:r>
              <a:rPr lang="en-GB" dirty="0" smtClean="0"/>
              <a:t>That makes using SIZE much more effortful.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psycholinguistic evidence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447800"/>
            <a:ext cx="6705600" cy="4572000"/>
          </a:xfrm>
        </p:spPr>
        <p:txBody>
          <a:bodyPr/>
          <a:lstStyle/>
          <a:p>
            <a:r>
              <a:rPr lang="en-GB" dirty="0" smtClean="0"/>
              <a:t>So it seems that people use salient properties even if they’re not required (contra Grice).</a:t>
            </a:r>
          </a:p>
          <a:p>
            <a:r>
              <a:rPr lang="en-GB" dirty="0" smtClean="0"/>
              <a:t>The reason seems to be that speech production is </a:t>
            </a:r>
            <a:r>
              <a:rPr lang="en-GB" b="1" dirty="0" smtClean="0">
                <a:solidFill>
                  <a:schemeClr val="accent1"/>
                </a:solidFill>
              </a:rPr>
              <a:t>incremental</a:t>
            </a:r>
            <a:r>
              <a:rPr lang="en-GB" dirty="0" smtClean="0"/>
              <a:t>.</a:t>
            </a:r>
          </a:p>
          <a:p>
            <a:r>
              <a:rPr lang="en-GB" dirty="0" smtClean="0"/>
              <a:t>We don’t compare all possible descriptions and choose the “best “ (most Gricean) one. </a:t>
            </a:r>
          </a:p>
          <a:p>
            <a:r>
              <a:rPr lang="en-GB" dirty="0" smtClean="0"/>
              <a:t>We construct the description piece by piece, adding properties as we go along.</a:t>
            </a:r>
          </a:p>
          <a:p>
            <a:r>
              <a:rPr lang="en-GB" dirty="0" smtClean="0"/>
              <a:t>Can we do something similar computationally?</a:t>
            </a:r>
            <a:endParaRPr lang="en-GB" dirty="0"/>
          </a:p>
        </p:txBody>
      </p:sp>
      <p:pic>
        <p:nvPicPr>
          <p:cNvPr id="4" name="Content Placeholder 9" descr="sg-domain.png"/>
          <p:cNvPicPr>
            <a:picLocks noChangeAspect="1"/>
          </p:cNvPicPr>
          <p:nvPr/>
        </p:nvPicPr>
        <p:blipFill>
          <a:blip r:embed="rId2" cstate="print"/>
          <a:srcRect l="56166" t="58542" r="5228" b="2599"/>
          <a:stretch>
            <a:fillRect/>
          </a:stretch>
        </p:blipFill>
        <p:spPr>
          <a:xfrm>
            <a:off x="685800" y="2895600"/>
            <a:ext cx="1371600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Incremental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Algorithm proposed by Dale and Reiter (1995).</a:t>
            </a:r>
          </a:p>
          <a:p>
            <a:endParaRPr lang="en-GB" dirty="0" smtClean="0"/>
          </a:p>
          <a:p>
            <a:r>
              <a:rPr lang="en-GB" dirty="0" smtClean="0"/>
              <a:t>Models REG as a search problem where:</a:t>
            </a:r>
          </a:p>
          <a:p>
            <a:pPr lvl="1"/>
            <a:r>
              <a:rPr lang="en-GB" dirty="0" smtClean="0"/>
              <a:t>A description is built piece by piece.</a:t>
            </a:r>
          </a:p>
          <a:p>
            <a:pPr lvl="1"/>
            <a:r>
              <a:rPr lang="en-GB" dirty="0" smtClean="0"/>
              <a:t>Some properties are given priority (they are tried first).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The core element is a </a:t>
            </a:r>
            <a:r>
              <a:rPr lang="en-GB" b="1" dirty="0" smtClean="0"/>
              <a:t>preference order</a:t>
            </a:r>
            <a:r>
              <a:rPr lang="en-GB" dirty="0" smtClean="0"/>
              <a:t> which determines which properties will be tried out first.</a:t>
            </a:r>
          </a:p>
          <a:p>
            <a:pPr lvl="1"/>
            <a:r>
              <a:rPr lang="en-GB" b="1" dirty="0" smtClean="0"/>
              <a:t>E.g. TYPE &gt; COLOUR &gt; ORIENTATION &gt; SIZE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1403350" y="333375"/>
            <a:ext cx="7200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37226" name="Rectangle 10"/>
          <p:cNvSpPr>
            <a:spLocks noChangeArrowheads="1"/>
          </p:cNvSpPr>
          <p:nvPr/>
        </p:nvSpPr>
        <p:spPr bwMode="auto">
          <a:xfrm>
            <a:off x="827088" y="764747"/>
            <a:ext cx="7807325" cy="515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dirty="0" smtClean="0">
                <a:solidFill>
                  <a:schemeClr val="tx2"/>
                </a:solidFill>
                <a:latin typeface="Arial" charset="0"/>
              </a:rPr>
              <a:t>The Incremental Algorithm</a:t>
            </a:r>
            <a:endParaRPr lang="en-GB" sz="36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685800" y="5410200"/>
            <a:ext cx="3352800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KB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09600" y="1447800"/>
          <a:ext cx="34290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76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type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colour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Size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orientation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Black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Front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Small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Front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Back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Sofa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Green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right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Oval 10"/>
          <p:cNvSpPr/>
          <p:nvPr/>
        </p:nvSpPr>
        <p:spPr>
          <a:xfrm>
            <a:off x="609600" y="3733800"/>
            <a:ext cx="3429000" cy="6858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4343400" y="1447800"/>
            <a:ext cx="4339590" cy="4572000"/>
          </a:xfrm>
        </p:spPr>
        <p:txBody>
          <a:bodyPr>
            <a:normAutofit fontScale="85000" lnSpcReduction="20000"/>
          </a:bodyPr>
          <a:lstStyle/>
          <a:p>
            <a:pPr marL="514350" indent="-514350"/>
            <a:r>
              <a:rPr lang="en-GB" dirty="0" smtClean="0"/>
              <a:t>Input: KB + target referent </a:t>
            </a:r>
          </a:p>
          <a:p>
            <a:pPr marL="514350" indent="-514350"/>
            <a:r>
              <a:rPr lang="en-GB" dirty="0" smtClean="0"/>
              <a:t>Input 2: preference order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Start by initialising an empty description D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while</a:t>
            </a:r>
            <a:r>
              <a:rPr lang="en-GB" dirty="0" smtClean="0"/>
              <a:t> D does not distinguish the referent </a:t>
            </a:r>
            <a:r>
              <a:rPr lang="en-GB" b="1" dirty="0" smtClean="0"/>
              <a:t>do</a:t>
            </a:r>
          </a:p>
          <a:p>
            <a:pPr marL="788670" lvl="1" indent="-514350">
              <a:buNone/>
            </a:pPr>
            <a:r>
              <a:rPr lang="en-GB" dirty="0" smtClean="0"/>
              <a:t>a. Find the next attribute on the preference order</a:t>
            </a:r>
          </a:p>
          <a:p>
            <a:pPr marL="788670" lvl="1" indent="-514350">
              <a:buNone/>
            </a:pPr>
            <a:r>
              <a:rPr lang="en-GB" dirty="0" smtClean="0"/>
              <a:t>b. Get the property for the target</a:t>
            </a:r>
          </a:p>
          <a:p>
            <a:pPr marL="788670" lvl="1" indent="-514350">
              <a:buNone/>
            </a:pPr>
            <a:r>
              <a:rPr lang="en-GB" dirty="0" smtClean="0"/>
              <a:t>c. </a:t>
            </a:r>
            <a:r>
              <a:rPr lang="en-GB" b="1" dirty="0" smtClean="0"/>
              <a:t>if</a:t>
            </a:r>
            <a:r>
              <a:rPr lang="en-GB" dirty="0" smtClean="0"/>
              <a:t> the property excludes some distractors, </a:t>
            </a:r>
            <a:r>
              <a:rPr lang="en-GB" b="1" dirty="0" smtClean="0"/>
              <a:t>then:</a:t>
            </a:r>
          </a:p>
          <a:p>
            <a:pPr marL="788670" lvl="1" indent="-514350">
              <a:buNone/>
            </a:pPr>
            <a:r>
              <a:rPr lang="en-GB" b="1" dirty="0" smtClean="0"/>
              <a:t>	remove the distractors</a:t>
            </a:r>
          </a:p>
          <a:p>
            <a:pPr marL="788670" lvl="1" indent="-514350">
              <a:buNone/>
            </a:pPr>
            <a:r>
              <a:rPr lang="en-GB" dirty="0" smtClean="0"/>
              <a:t>	</a:t>
            </a:r>
            <a:r>
              <a:rPr lang="en-GB" b="1" dirty="0" smtClean="0"/>
              <a:t>add property to D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return</a:t>
            </a:r>
            <a:r>
              <a:rPr lang="en-GB" dirty="0" smtClean="0"/>
              <a:t> the description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1403350" y="333375"/>
            <a:ext cx="7200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37226" name="Rectangle 10"/>
          <p:cNvSpPr>
            <a:spLocks noChangeArrowheads="1"/>
          </p:cNvSpPr>
          <p:nvPr/>
        </p:nvSpPr>
        <p:spPr bwMode="auto">
          <a:xfrm>
            <a:off x="827088" y="764747"/>
            <a:ext cx="7807325" cy="515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dirty="0" smtClean="0">
                <a:solidFill>
                  <a:schemeClr val="tx2"/>
                </a:solidFill>
                <a:latin typeface="Arial" charset="0"/>
              </a:rPr>
              <a:t>The Incremental Algorithm: example</a:t>
            </a:r>
            <a:endParaRPr lang="en-GB" sz="36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685800" y="5410200"/>
            <a:ext cx="3352800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KB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09600" y="1447800"/>
          <a:ext cx="34290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76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type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colour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Size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orientation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Black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Front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Small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Front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Back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Sofa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Green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right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Oval 10"/>
          <p:cNvSpPr/>
          <p:nvPr/>
        </p:nvSpPr>
        <p:spPr>
          <a:xfrm>
            <a:off x="609600" y="3733800"/>
            <a:ext cx="3429000" cy="6858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4343400" y="1447800"/>
            <a:ext cx="4339590" cy="4572000"/>
          </a:xfrm>
        </p:spPr>
        <p:txBody>
          <a:bodyPr>
            <a:normAutofit/>
          </a:bodyPr>
          <a:lstStyle/>
          <a:p>
            <a:pPr marL="514350" indent="-514350"/>
            <a:r>
              <a:rPr lang="en-GB" dirty="0" smtClean="0"/>
              <a:t>Preference order: type &gt; colour &gt; orientation &gt; size</a:t>
            </a:r>
          </a:p>
          <a:p>
            <a:pPr marL="514350" indent="-514350"/>
            <a:r>
              <a:rPr lang="en-GB" dirty="0" smtClean="0"/>
              <a:t>D </a:t>
            </a:r>
            <a:r>
              <a:rPr lang="en-GB" dirty="0" smtClean="0">
                <a:sym typeface="Wingdings" pitchFamily="2" charset="2"/>
              </a:rPr>
              <a:t> {}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1403350" y="333375"/>
            <a:ext cx="7200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37226" name="Rectangle 10"/>
          <p:cNvSpPr>
            <a:spLocks noChangeArrowheads="1"/>
          </p:cNvSpPr>
          <p:nvPr/>
        </p:nvSpPr>
        <p:spPr bwMode="auto">
          <a:xfrm>
            <a:off x="827088" y="764747"/>
            <a:ext cx="7807325" cy="515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dirty="0" smtClean="0">
                <a:solidFill>
                  <a:schemeClr val="tx2"/>
                </a:solidFill>
                <a:latin typeface="Arial" charset="0"/>
              </a:rPr>
              <a:t>The Incremental Algorithm: example</a:t>
            </a:r>
            <a:endParaRPr lang="en-GB" sz="36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685800" y="5410200"/>
            <a:ext cx="3352800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KB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09600" y="1447800"/>
          <a:ext cx="34290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76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type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colour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Size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orientation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Black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Front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Small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Front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Back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Sofa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Green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right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Oval 10"/>
          <p:cNvSpPr/>
          <p:nvPr/>
        </p:nvSpPr>
        <p:spPr>
          <a:xfrm>
            <a:off x="609600" y="3733800"/>
            <a:ext cx="3429000" cy="6858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4343400" y="1447800"/>
            <a:ext cx="4339590" cy="4572000"/>
          </a:xfrm>
        </p:spPr>
        <p:txBody>
          <a:bodyPr>
            <a:normAutofit fontScale="92500" lnSpcReduction="10000"/>
          </a:bodyPr>
          <a:lstStyle/>
          <a:p>
            <a:pPr marL="514350" indent="-514350"/>
            <a:r>
              <a:rPr lang="en-GB" dirty="0" smtClean="0"/>
              <a:t>Preference order: type &gt; colour &gt; orientation &gt; size</a:t>
            </a:r>
          </a:p>
          <a:p>
            <a:pPr marL="514350" indent="-514350"/>
            <a:r>
              <a:rPr lang="en-GB" dirty="0" smtClean="0"/>
              <a:t>Get next property (type) for the target (e3)</a:t>
            </a:r>
          </a:p>
          <a:p>
            <a:pPr marL="788670" lvl="1" indent="-514350"/>
            <a:r>
              <a:rPr lang="en-GB" dirty="0" smtClean="0"/>
              <a:t>Chair</a:t>
            </a:r>
          </a:p>
          <a:p>
            <a:pPr marL="514350" indent="-514350"/>
            <a:r>
              <a:rPr lang="en-GB" dirty="0" smtClean="0"/>
              <a:t>Does this exclude some distractors?</a:t>
            </a:r>
          </a:p>
          <a:p>
            <a:pPr marL="788670" lvl="1" indent="-514350"/>
            <a:r>
              <a:rPr lang="en-GB" dirty="0" smtClean="0"/>
              <a:t>Yes, it excludes E4 (the sofa)</a:t>
            </a:r>
          </a:p>
          <a:p>
            <a:pPr marL="788670" lvl="1" indent="-514350"/>
            <a:r>
              <a:rPr lang="en-GB" dirty="0" smtClean="0"/>
              <a:t>D </a:t>
            </a:r>
            <a:r>
              <a:rPr lang="en-GB" dirty="0" smtClean="0">
                <a:sym typeface="Wingdings" pitchFamily="2" charset="2"/>
              </a:rPr>
              <a:t> {chair}</a:t>
            </a:r>
          </a:p>
          <a:p>
            <a:pPr marL="788670" lvl="1" indent="-514350"/>
            <a:r>
              <a:rPr lang="en-GB" dirty="0" smtClean="0">
                <a:sym typeface="Wingdings" pitchFamily="2" charset="2"/>
              </a:rPr>
              <a:t>Distractors now: {E1, E2}</a:t>
            </a:r>
          </a:p>
          <a:p>
            <a:pPr marL="514350" indent="-514350"/>
            <a:r>
              <a:rPr lang="en-GB" dirty="0" smtClean="0">
                <a:sym typeface="Wingdings" pitchFamily="2" charset="2"/>
              </a:rPr>
              <a:t>Are we done yet?</a:t>
            </a:r>
          </a:p>
          <a:p>
            <a:pPr marL="788670" lvl="1" indent="-514350"/>
            <a:r>
              <a:rPr lang="en-GB" dirty="0" smtClean="0">
                <a:sym typeface="Wingdings" pitchFamily="2" charset="2"/>
              </a:rPr>
              <a:t>No.</a:t>
            </a:r>
            <a:endParaRPr lang="en-GB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62000" y="4876800"/>
            <a:ext cx="3200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1403350" y="333375"/>
            <a:ext cx="7200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37226" name="Rectangle 10"/>
          <p:cNvSpPr>
            <a:spLocks noChangeArrowheads="1"/>
          </p:cNvSpPr>
          <p:nvPr/>
        </p:nvSpPr>
        <p:spPr bwMode="auto">
          <a:xfrm>
            <a:off x="827088" y="764747"/>
            <a:ext cx="7807325" cy="515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dirty="0" smtClean="0">
                <a:solidFill>
                  <a:schemeClr val="tx2"/>
                </a:solidFill>
                <a:latin typeface="Arial" charset="0"/>
              </a:rPr>
              <a:t>The Incremental Algorithm: example</a:t>
            </a:r>
            <a:endParaRPr lang="en-GB" sz="36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685800" y="5410200"/>
            <a:ext cx="3352800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KB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09600" y="1447800"/>
          <a:ext cx="34290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76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type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colour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Size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orientation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Black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Front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Small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Front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Back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Sofa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Green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right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Oval 10"/>
          <p:cNvSpPr/>
          <p:nvPr/>
        </p:nvSpPr>
        <p:spPr>
          <a:xfrm>
            <a:off x="609600" y="3733800"/>
            <a:ext cx="3429000" cy="6858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4343400" y="1447800"/>
            <a:ext cx="4339590" cy="4572000"/>
          </a:xfrm>
        </p:spPr>
        <p:txBody>
          <a:bodyPr>
            <a:normAutofit fontScale="92500" lnSpcReduction="20000"/>
          </a:bodyPr>
          <a:lstStyle/>
          <a:p>
            <a:pPr marL="514350" indent="-514350"/>
            <a:r>
              <a:rPr lang="en-GB" dirty="0" smtClean="0"/>
              <a:t>Preference order: type &gt; colour &gt; orientation &gt; size</a:t>
            </a:r>
          </a:p>
          <a:p>
            <a:pPr marL="514350" indent="-514350"/>
            <a:r>
              <a:rPr lang="en-GB" dirty="0" smtClean="0"/>
              <a:t>Get next property (colour) for the target (E3)</a:t>
            </a:r>
          </a:p>
          <a:p>
            <a:pPr marL="788670" lvl="1" indent="-514350"/>
            <a:r>
              <a:rPr lang="en-GB" dirty="0" smtClean="0"/>
              <a:t>red</a:t>
            </a:r>
          </a:p>
          <a:p>
            <a:pPr marL="514350" indent="-514350"/>
            <a:r>
              <a:rPr lang="en-GB" dirty="0" smtClean="0"/>
              <a:t>Does this exclude some distractors?</a:t>
            </a:r>
          </a:p>
          <a:p>
            <a:pPr marL="788670" lvl="1" indent="-514350"/>
            <a:r>
              <a:rPr lang="en-GB" dirty="0" smtClean="0"/>
              <a:t>Yes, it excludes E1 (which is black)</a:t>
            </a:r>
          </a:p>
          <a:p>
            <a:pPr marL="788670" lvl="1" indent="-514350"/>
            <a:r>
              <a:rPr lang="en-GB" dirty="0" smtClean="0"/>
              <a:t>D </a:t>
            </a:r>
            <a:r>
              <a:rPr lang="en-GB" dirty="0" smtClean="0">
                <a:sym typeface="Wingdings" pitchFamily="2" charset="2"/>
              </a:rPr>
              <a:t> {chair, red}</a:t>
            </a:r>
          </a:p>
          <a:p>
            <a:pPr marL="788670" lvl="1" indent="-514350"/>
            <a:r>
              <a:rPr lang="en-GB" dirty="0" smtClean="0">
                <a:sym typeface="Wingdings" pitchFamily="2" charset="2"/>
              </a:rPr>
              <a:t>Distractors now: {E2}</a:t>
            </a:r>
          </a:p>
          <a:p>
            <a:pPr marL="514350" indent="-514350"/>
            <a:r>
              <a:rPr lang="en-GB" dirty="0" smtClean="0">
                <a:sym typeface="Wingdings" pitchFamily="2" charset="2"/>
              </a:rPr>
              <a:t>Are we done yet?</a:t>
            </a:r>
          </a:p>
          <a:p>
            <a:pPr marL="788670" lvl="1" indent="-514350"/>
            <a:r>
              <a:rPr lang="en-GB" dirty="0" smtClean="0">
                <a:sym typeface="Wingdings" pitchFamily="2" charset="2"/>
              </a:rPr>
              <a:t>No.</a:t>
            </a:r>
            <a:endParaRPr lang="en-GB" dirty="0" smtClean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04800" y="4800600"/>
            <a:ext cx="39624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57200" y="2514600"/>
            <a:ext cx="39624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1403350" y="333375"/>
            <a:ext cx="7200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37226" name="Rectangle 10"/>
          <p:cNvSpPr>
            <a:spLocks noChangeArrowheads="1"/>
          </p:cNvSpPr>
          <p:nvPr/>
        </p:nvSpPr>
        <p:spPr bwMode="auto">
          <a:xfrm>
            <a:off x="827088" y="764747"/>
            <a:ext cx="7807325" cy="515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dirty="0" smtClean="0">
                <a:solidFill>
                  <a:schemeClr val="tx2"/>
                </a:solidFill>
                <a:latin typeface="Arial" charset="0"/>
              </a:rPr>
              <a:t>The Incremental Algorithm: example</a:t>
            </a:r>
            <a:endParaRPr lang="en-GB" sz="36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685800" y="5410200"/>
            <a:ext cx="3352800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KB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09600" y="1447800"/>
          <a:ext cx="34290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76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type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colour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Size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orientation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Black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Front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Small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Front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Back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Sofa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Green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right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Oval 10"/>
          <p:cNvSpPr/>
          <p:nvPr/>
        </p:nvSpPr>
        <p:spPr>
          <a:xfrm>
            <a:off x="609600" y="3733800"/>
            <a:ext cx="3429000" cy="6858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4343400" y="1447800"/>
            <a:ext cx="4339590" cy="4572000"/>
          </a:xfrm>
        </p:spPr>
        <p:txBody>
          <a:bodyPr>
            <a:normAutofit fontScale="92500" lnSpcReduction="20000"/>
          </a:bodyPr>
          <a:lstStyle/>
          <a:p>
            <a:pPr marL="514350" indent="-514350"/>
            <a:r>
              <a:rPr lang="en-GB" dirty="0" smtClean="0"/>
              <a:t>Preference order: type &gt; colour &gt; orientation &gt; size</a:t>
            </a:r>
          </a:p>
          <a:p>
            <a:pPr marL="514350" indent="-514350"/>
            <a:r>
              <a:rPr lang="en-GB" dirty="0" smtClean="0"/>
              <a:t>Get next property (orientation) for the target (E3)</a:t>
            </a:r>
          </a:p>
          <a:p>
            <a:pPr marL="788670" lvl="1" indent="-514350"/>
            <a:r>
              <a:rPr lang="en-GB" dirty="0" smtClean="0"/>
              <a:t>back</a:t>
            </a:r>
          </a:p>
          <a:p>
            <a:pPr marL="514350" indent="-514350"/>
            <a:r>
              <a:rPr lang="en-GB" dirty="0" smtClean="0"/>
              <a:t>Does this exclude some distractors?</a:t>
            </a:r>
          </a:p>
          <a:p>
            <a:pPr marL="788670" lvl="1" indent="-514350"/>
            <a:r>
              <a:rPr lang="en-GB" dirty="0" smtClean="0"/>
              <a:t>Yes, it excludes E2 (which is front)</a:t>
            </a:r>
          </a:p>
          <a:p>
            <a:pPr marL="788670" lvl="1" indent="-514350"/>
            <a:r>
              <a:rPr lang="en-GB" dirty="0" smtClean="0"/>
              <a:t>D </a:t>
            </a:r>
            <a:r>
              <a:rPr lang="en-GB" dirty="0" smtClean="0">
                <a:sym typeface="Wingdings" pitchFamily="2" charset="2"/>
              </a:rPr>
              <a:t> {chair, red, front}</a:t>
            </a:r>
          </a:p>
          <a:p>
            <a:pPr marL="788670" lvl="1" indent="-514350"/>
            <a:r>
              <a:rPr lang="en-GB" dirty="0" smtClean="0">
                <a:sym typeface="Wingdings" pitchFamily="2" charset="2"/>
              </a:rPr>
              <a:t>Distractors now: none left!</a:t>
            </a:r>
          </a:p>
          <a:p>
            <a:pPr marL="514350" indent="-514350"/>
            <a:r>
              <a:rPr lang="en-GB" dirty="0" smtClean="0">
                <a:sym typeface="Wingdings" pitchFamily="2" charset="2"/>
              </a:rPr>
              <a:t>Are we done yet?</a:t>
            </a:r>
          </a:p>
          <a:p>
            <a:pPr marL="788670" lvl="1" indent="-514350"/>
            <a:r>
              <a:rPr lang="en-GB" dirty="0" smtClean="0">
                <a:sym typeface="Wingdings" pitchFamily="2" charset="2"/>
              </a:rPr>
              <a:t>Yes</a:t>
            </a:r>
            <a:endParaRPr lang="en-GB" dirty="0" smtClean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04800" y="4800600"/>
            <a:ext cx="39624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57200" y="2514600"/>
            <a:ext cx="39624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57200" y="3276600"/>
            <a:ext cx="39624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1403350" y="333375"/>
            <a:ext cx="7200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37226" name="Rectangle 10"/>
          <p:cNvSpPr>
            <a:spLocks noChangeArrowheads="1"/>
          </p:cNvSpPr>
          <p:nvPr/>
        </p:nvSpPr>
        <p:spPr bwMode="auto">
          <a:xfrm>
            <a:off x="827088" y="764747"/>
            <a:ext cx="7807325" cy="515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dirty="0" smtClean="0">
                <a:solidFill>
                  <a:schemeClr val="tx2"/>
                </a:solidFill>
                <a:latin typeface="Arial" charset="0"/>
              </a:rPr>
              <a:t>The Incremental Algorithm: example</a:t>
            </a:r>
            <a:endParaRPr lang="en-GB" sz="36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685800" y="5410200"/>
            <a:ext cx="3352800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KB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09600" y="1447800"/>
          <a:ext cx="34290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76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type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colour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Size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orientation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Black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Front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Small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Front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Back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GB" dirty="0" smtClean="0"/>
                        <a:t>e4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Sofa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Green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right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Oval 10"/>
          <p:cNvSpPr/>
          <p:nvPr/>
        </p:nvSpPr>
        <p:spPr>
          <a:xfrm>
            <a:off x="609600" y="3733800"/>
            <a:ext cx="3429000" cy="6858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4343400" y="1447800"/>
            <a:ext cx="4339590" cy="4572000"/>
          </a:xfrm>
        </p:spPr>
        <p:txBody>
          <a:bodyPr>
            <a:normAutofit fontScale="92500"/>
          </a:bodyPr>
          <a:lstStyle/>
          <a:p>
            <a:pPr marL="514350" indent="-514350"/>
            <a:r>
              <a:rPr lang="en-GB" dirty="0" smtClean="0"/>
              <a:t>The outcome is the description {chair, red, back} </a:t>
            </a:r>
          </a:p>
          <a:p>
            <a:pPr marL="514350" indent="-514350"/>
            <a:r>
              <a:rPr lang="en-GB" dirty="0" smtClean="0"/>
              <a:t>Could be realised as “the red chair facing backwards”</a:t>
            </a:r>
          </a:p>
          <a:p>
            <a:pPr marL="514350" indent="-514350"/>
            <a:r>
              <a:rPr lang="en-GB" dirty="0" smtClean="0"/>
              <a:t>Observe that this description is overspecified:</a:t>
            </a:r>
          </a:p>
          <a:p>
            <a:pPr marL="788670" lvl="1" indent="-514350"/>
            <a:r>
              <a:rPr lang="en-GB" dirty="0" smtClean="0"/>
              <a:t>We didn’t really need COLOUR at all! ORIENTATION alone would have done the trick.</a:t>
            </a:r>
          </a:p>
          <a:p>
            <a:pPr marL="788670" lvl="1" indent="-514350"/>
            <a:r>
              <a:rPr lang="en-GB" dirty="0" smtClean="0"/>
              <a:t>Overspecification is an automatic consequence of the algorithm.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04800" y="4800600"/>
            <a:ext cx="39624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57200" y="2514600"/>
            <a:ext cx="39624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57200" y="3276600"/>
            <a:ext cx="39624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1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Referring Expressions Generation</a:t>
            </a:r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on REG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Referring Expressions Generation is a very crucial part of microplanning in NLG.</a:t>
            </a:r>
          </a:p>
          <a:p>
            <a:r>
              <a:rPr lang="en-GB" dirty="0" smtClean="0"/>
              <a:t>Whenever we produce a text or speech, we need to refer to objects.</a:t>
            </a:r>
          </a:p>
          <a:p>
            <a:r>
              <a:rPr lang="en-GB" dirty="0" smtClean="0"/>
              <a:t>The Incremental Algorithm is the best known algorithm in this area.</a:t>
            </a:r>
          </a:p>
          <a:p>
            <a:r>
              <a:rPr lang="en-GB" dirty="0" smtClean="0"/>
              <a:t>Note that it performs a “search” among the properties of an object, adding to a description incrementally until the object is distinguished.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2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Pronouns and discourse coherence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far...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We haven’t really said anything about </a:t>
            </a:r>
            <a:r>
              <a:rPr lang="en-GB" dirty="0" smtClean="0">
                <a:solidFill>
                  <a:schemeClr val="accent1"/>
                </a:solidFill>
              </a:rPr>
              <a:t>context</a:t>
            </a:r>
            <a:r>
              <a:rPr lang="en-GB" dirty="0" smtClean="0"/>
              <a:t>.</a:t>
            </a:r>
          </a:p>
          <a:p>
            <a:r>
              <a:rPr lang="en-GB" dirty="0" smtClean="0"/>
              <a:t>We don’t always refer to objects with full definite descriptions.</a:t>
            </a:r>
          </a:p>
          <a:p>
            <a:r>
              <a:rPr lang="en-GB" dirty="0" smtClean="0"/>
              <a:t>Objects which are </a:t>
            </a:r>
            <a:r>
              <a:rPr lang="en-GB" dirty="0" smtClean="0">
                <a:solidFill>
                  <a:schemeClr val="accent1"/>
                </a:solidFill>
              </a:rPr>
              <a:t>salient</a:t>
            </a:r>
            <a:r>
              <a:rPr lang="en-GB" dirty="0" smtClean="0"/>
              <a:t> in a discourse can be referred to using pronouns.</a:t>
            </a:r>
          </a:p>
          <a:p>
            <a:r>
              <a:rPr lang="en-GB" dirty="0" smtClean="0"/>
              <a:t>When should a pronoun be used?</a:t>
            </a:r>
          </a:p>
          <a:p>
            <a:r>
              <a:rPr lang="en-GB" dirty="0" smtClean="0"/>
              <a:t>We’ve looked at the rhetorical structure of discourse. Now we look at how pronouns affect discourse coherence.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is the most coherent?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Example 1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Example 2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John went to his favourite music store to buy a piano.</a:t>
            </a:r>
          </a:p>
          <a:p>
            <a:r>
              <a:rPr lang="en-GB" dirty="0" smtClean="0"/>
              <a:t>He had frequented the store for many years.</a:t>
            </a:r>
          </a:p>
          <a:p>
            <a:r>
              <a:rPr lang="en-GB" dirty="0" smtClean="0"/>
              <a:t>He was excited he could finally buy a piano.</a:t>
            </a:r>
          </a:p>
          <a:p>
            <a:r>
              <a:rPr lang="en-GB" dirty="0" smtClean="0"/>
              <a:t>He arrived just as the store was closing...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4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John went to his favourite music store to buy a piano.</a:t>
            </a:r>
          </a:p>
          <a:p>
            <a:r>
              <a:rPr lang="en-GB" dirty="0" smtClean="0"/>
              <a:t>It was a store John had frequented for many years.</a:t>
            </a:r>
          </a:p>
          <a:p>
            <a:r>
              <a:rPr lang="en-GB" dirty="0" smtClean="0"/>
              <a:t>He was excited he could finally buy a piano.</a:t>
            </a:r>
          </a:p>
          <a:p>
            <a:r>
              <a:rPr lang="en-GB" dirty="0" smtClean="0"/>
              <a:t>It was closing just as John arrived.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Discourse coherence and reference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Intuitively, example 1 is better than 2. Why?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is the most coherent?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Example 1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Things to observe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John went to his favourite music store to buy a piano.</a:t>
            </a:r>
          </a:p>
          <a:p>
            <a:r>
              <a:rPr lang="en-GB" dirty="0" smtClean="0"/>
              <a:t>He had frequented the store for many years.</a:t>
            </a:r>
          </a:p>
          <a:p>
            <a:r>
              <a:rPr lang="en-GB" dirty="0" smtClean="0"/>
              <a:t>He was excited he could finally buy a piano.</a:t>
            </a:r>
          </a:p>
          <a:p>
            <a:r>
              <a:rPr lang="en-GB" dirty="0" smtClean="0"/>
              <a:t>He arrived just as the store was closing...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4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John is the subject of sentence 1.</a:t>
            </a:r>
          </a:p>
          <a:p>
            <a:r>
              <a:rPr lang="en-GB" dirty="0" smtClean="0"/>
              <a:t>This makes him the most salient object mentioned. (More than the store, or the piano).</a:t>
            </a:r>
          </a:p>
          <a:p>
            <a:r>
              <a:rPr lang="en-GB" dirty="0" smtClean="0"/>
              <a:t>John remains the subject throughout.</a:t>
            </a:r>
          </a:p>
          <a:p>
            <a:r>
              <a:rPr lang="en-GB" dirty="0" smtClean="0"/>
              <a:t>The discourse therefore maintains a certain unity.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is the most coherent?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Example 2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Things to observe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John went to his favourite music store to buy a piano.</a:t>
            </a:r>
          </a:p>
          <a:p>
            <a:r>
              <a:rPr lang="en-GB" dirty="0" smtClean="0"/>
              <a:t>It was a store John had frequented for many years.</a:t>
            </a:r>
          </a:p>
          <a:p>
            <a:r>
              <a:rPr lang="en-GB" dirty="0" smtClean="0"/>
              <a:t>He was excited he could finally buy a piano.</a:t>
            </a:r>
          </a:p>
          <a:p>
            <a:r>
              <a:rPr lang="en-GB" dirty="0" smtClean="0"/>
              <a:t>It was closing just as John arrived.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4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John is the subject of sentence 1.</a:t>
            </a:r>
          </a:p>
          <a:p>
            <a:r>
              <a:rPr lang="en-GB" dirty="0" smtClean="0"/>
              <a:t>But the subject switches back and forth:</a:t>
            </a:r>
          </a:p>
          <a:p>
            <a:pPr lvl="1"/>
            <a:r>
              <a:rPr lang="en-GB" dirty="0" smtClean="0"/>
              <a:t>It’s the store in sentence 2.</a:t>
            </a:r>
          </a:p>
          <a:p>
            <a:pPr lvl="1"/>
            <a:r>
              <a:rPr lang="en-GB" dirty="0" smtClean="0"/>
              <a:t>Then John again.</a:t>
            </a:r>
          </a:p>
          <a:p>
            <a:pPr lvl="1"/>
            <a:r>
              <a:rPr lang="en-GB" dirty="0" smtClean="0"/>
              <a:t>Then the store again.</a:t>
            </a:r>
          </a:p>
          <a:p>
            <a:r>
              <a:rPr lang="en-GB" dirty="0" smtClean="0"/>
              <a:t>There is less unity, somehow.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Centering</a:t>
            </a:r>
            <a:r>
              <a:rPr lang="en-GB" dirty="0" smtClean="0"/>
              <a:t> Theory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Theory developed by Barbara Grosz et al (1995).</a:t>
            </a:r>
          </a:p>
          <a:p>
            <a:endParaRPr lang="en-GB" dirty="0" smtClean="0"/>
          </a:p>
          <a:p>
            <a:r>
              <a:rPr lang="en-GB" dirty="0" smtClean="0"/>
              <a:t>Tries to give a formal (algorithmic) account of discourse coherence, focusing on </a:t>
            </a:r>
            <a:r>
              <a:rPr lang="en-GB" dirty="0" smtClean="0">
                <a:solidFill>
                  <a:schemeClr val="accent1"/>
                </a:solidFill>
              </a:rPr>
              <a:t>anaphora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In so doing, tries to explain the intuition that Example 1 is better than example 2.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Centering</a:t>
            </a:r>
            <a:r>
              <a:rPr lang="en-GB" dirty="0" smtClean="0"/>
              <a:t> ingredients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We can think of an utterance U (sentence, etc) as consisting of a set of discourse referents (plus other things, of course).</a:t>
            </a:r>
          </a:p>
          <a:p>
            <a:pPr lvl="1"/>
            <a:r>
              <a:rPr lang="en-GB" dirty="0" smtClean="0"/>
              <a:t>These referents are </a:t>
            </a:r>
            <a:r>
              <a:rPr lang="en-GB" dirty="0" smtClean="0">
                <a:solidFill>
                  <a:schemeClr val="accent1"/>
                </a:solidFill>
              </a:rPr>
              <a:t>ordered </a:t>
            </a:r>
            <a:r>
              <a:rPr lang="en-GB" dirty="0" smtClean="0"/>
              <a:t>with respect to each other by their </a:t>
            </a:r>
            <a:r>
              <a:rPr lang="en-GB" dirty="0" smtClean="0">
                <a:solidFill>
                  <a:schemeClr val="accent1"/>
                </a:solidFill>
              </a:rPr>
              <a:t>salience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err="1" smtClean="0"/>
              <a:t>Centering</a:t>
            </a:r>
            <a:r>
              <a:rPr lang="en-GB" dirty="0" smtClean="0"/>
              <a:t> focuses on </a:t>
            </a:r>
            <a:r>
              <a:rPr lang="en-GB" b="1" dirty="0" smtClean="0">
                <a:solidFill>
                  <a:schemeClr val="accent1"/>
                </a:solidFill>
              </a:rPr>
              <a:t>transitions</a:t>
            </a:r>
            <a:r>
              <a:rPr lang="en-GB" dirty="0" smtClean="0"/>
              <a:t> between consecutive utterances.</a:t>
            </a:r>
          </a:p>
          <a:p>
            <a:pPr lvl="1"/>
            <a:r>
              <a:rPr lang="en-GB" dirty="0" smtClean="0"/>
              <a:t>By convention, we number consecutive utterances as U</a:t>
            </a:r>
            <a:r>
              <a:rPr lang="en-GB" baseline="-25000" dirty="0" smtClean="0"/>
              <a:t>n</a:t>
            </a:r>
            <a:r>
              <a:rPr lang="en-GB" dirty="0" smtClean="0"/>
              <a:t>, U</a:t>
            </a:r>
            <a:r>
              <a:rPr lang="en-GB" baseline="-25000" dirty="0" smtClean="0"/>
              <a:t>n+1</a:t>
            </a:r>
            <a:r>
              <a:rPr lang="en-GB" dirty="0" smtClean="0"/>
              <a:t>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Centering</a:t>
            </a:r>
            <a:r>
              <a:rPr lang="en-GB" dirty="0" smtClean="0"/>
              <a:t> ingredients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Example 1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Every utterance U</a:t>
            </a:r>
            <a:r>
              <a:rPr lang="en-GB" baseline="-25000" dirty="0" smtClean="0"/>
              <a:t>n</a:t>
            </a:r>
            <a:r>
              <a:rPr lang="en-GB" dirty="0" smtClean="0"/>
              <a:t> has: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2"/>
                </a:solidFill>
              </a:rPr>
              <a:t>John went to his favourite music store to buy a piano.</a:t>
            </a:r>
          </a:p>
          <a:p>
            <a:r>
              <a:rPr lang="en-GB" dirty="0" smtClean="0"/>
              <a:t>He had frequented the store for many years.</a:t>
            </a:r>
          </a:p>
          <a:p>
            <a:r>
              <a:rPr lang="en-GB" dirty="0" smtClean="0">
                <a:solidFill>
                  <a:schemeClr val="bg2"/>
                </a:solidFill>
              </a:rPr>
              <a:t>He was excited he could finally buy a piano.</a:t>
            </a:r>
          </a:p>
          <a:p>
            <a:r>
              <a:rPr lang="en-GB" dirty="0" smtClean="0">
                <a:solidFill>
                  <a:schemeClr val="bg2"/>
                </a:solidFill>
              </a:rPr>
              <a:t>He arrived just as the store was closing...</a:t>
            </a: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a </a:t>
            </a:r>
            <a:r>
              <a:rPr lang="en-GB" dirty="0" smtClean="0">
                <a:solidFill>
                  <a:schemeClr val="accent1"/>
                </a:solidFill>
              </a:rPr>
              <a:t>backward-looking </a:t>
            </a:r>
            <a:r>
              <a:rPr lang="en-GB" dirty="0" err="1" smtClean="0">
                <a:solidFill>
                  <a:schemeClr val="accent1"/>
                </a:solidFill>
              </a:rPr>
              <a:t>center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 err="1" smtClean="0"/>
              <a:t>Cb</a:t>
            </a:r>
            <a:r>
              <a:rPr lang="en-GB" dirty="0" smtClean="0"/>
              <a:t>(U</a:t>
            </a:r>
            <a:r>
              <a:rPr lang="en-GB" baseline="-25000" dirty="0" smtClean="0"/>
              <a:t>n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the entity in focus, connecting U</a:t>
            </a:r>
            <a:r>
              <a:rPr lang="en-GB" baseline="-25000" dirty="0" smtClean="0"/>
              <a:t>n</a:t>
            </a:r>
            <a:r>
              <a:rPr lang="en-GB" dirty="0" smtClean="0"/>
              <a:t> with the previous utterance.</a:t>
            </a:r>
          </a:p>
          <a:p>
            <a:pPr lvl="1"/>
            <a:r>
              <a:rPr lang="en-GB" dirty="0" smtClean="0"/>
              <a:t>Here: </a:t>
            </a:r>
            <a:r>
              <a:rPr lang="en-GB" i="1" dirty="0" smtClean="0"/>
              <a:t>John</a:t>
            </a:r>
            <a:endParaRPr lang="en-GB" dirty="0" smtClean="0"/>
          </a:p>
          <a:p>
            <a:r>
              <a:rPr lang="en-GB" dirty="0" smtClean="0"/>
              <a:t>a set of </a:t>
            </a:r>
            <a:r>
              <a:rPr lang="en-GB" dirty="0" smtClean="0">
                <a:solidFill>
                  <a:schemeClr val="accent1"/>
                </a:solidFill>
              </a:rPr>
              <a:t>forward-looking </a:t>
            </a:r>
            <a:r>
              <a:rPr lang="en-GB" dirty="0" err="1" smtClean="0">
                <a:solidFill>
                  <a:schemeClr val="accent1"/>
                </a:solidFill>
              </a:rPr>
              <a:t>centers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 err="1" smtClean="0"/>
              <a:t>Cf</a:t>
            </a:r>
            <a:r>
              <a:rPr lang="en-GB" dirty="0" smtClean="0"/>
              <a:t>(U</a:t>
            </a:r>
            <a:r>
              <a:rPr lang="en-GB" baseline="-25000" dirty="0" smtClean="0"/>
              <a:t>n</a:t>
            </a:r>
            <a:r>
              <a:rPr lang="en-GB" dirty="0" smtClean="0"/>
              <a:t>) (one or more)</a:t>
            </a:r>
          </a:p>
          <a:p>
            <a:pPr lvl="1"/>
            <a:r>
              <a:rPr lang="en-GB" dirty="0" smtClean="0"/>
              <a:t>these are the entities mentioned in U</a:t>
            </a:r>
            <a:r>
              <a:rPr lang="en-GB" baseline="-25000" dirty="0" smtClean="0"/>
              <a:t>n</a:t>
            </a:r>
            <a:r>
              <a:rPr lang="en-GB" dirty="0" smtClean="0"/>
              <a:t>, ordered by salience</a:t>
            </a:r>
          </a:p>
          <a:p>
            <a:pPr lvl="1"/>
            <a:r>
              <a:rPr lang="en-GB" dirty="0" smtClean="0"/>
              <a:t>any one could become the </a:t>
            </a:r>
            <a:r>
              <a:rPr lang="en-GB" dirty="0" err="1" smtClean="0"/>
              <a:t>Cb</a:t>
            </a:r>
            <a:r>
              <a:rPr lang="en-GB" dirty="0" smtClean="0"/>
              <a:t> of the next utterance</a:t>
            </a:r>
          </a:p>
          <a:p>
            <a:pPr lvl="1"/>
            <a:r>
              <a:rPr lang="en-GB" dirty="0" smtClean="0"/>
              <a:t>Here: </a:t>
            </a:r>
            <a:r>
              <a:rPr lang="en-GB" i="1" dirty="0" smtClean="0"/>
              <a:t>John, the store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792162"/>
          </a:xfrm>
          <a:noFill/>
          <a:ln/>
        </p:spPr>
        <p:txBody>
          <a:bodyPr lIns="90488" tIns="44450" rIns="90488" bIns="44450" anchor="b">
            <a:normAutofit/>
          </a:bodyPr>
          <a:lstStyle/>
          <a:p>
            <a:r>
              <a:rPr lang="en-US" dirty="0" smtClean="0"/>
              <a:t>NLG: The complete architecture</a:t>
            </a:r>
            <a:endParaRPr lang="en-US" dirty="0"/>
          </a:p>
        </p:txBody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 dirty="0"/>
              <a:t>Content Determination</a:t>
            </a:r>
          </a:p>
          <a:p>
            <a:r>
              <a:rPr lang="en-US" dirty="0"/>
              <a:t>Document Structuring</a:t>
            </a:r>
          </a:p>
          <a:p>
            <a:endParaRPr lang="en-US" dirty="0" smtClean="0"/>
          </a:p>
          <a:p>
            <a:r>
              <a:rPr lang="en-US" dirty="0" smtClean="0"/>
              <a:t>Aggregation</a:t>
            </a:r>
            <a:endParaRPr lang="en-US" dirty="0"/>
          </a:p>
          <a:p>
            <a:r>
              <a:rPr lang="en-US" dirty="0" err="1"/>
              <a:t>Lexicalisation</a:t>
            </a:r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Referring Expression Generation</a:t>
            </a:r>
          </a:p>
          <a:p>
            <a:endParaRPr lang="en-US" dirty="0" smtClean="0"/>
          </a:p>
          <a:p>
            <a:r>
              <a:rPr lang="en-US" dirty="0" smtClean="0"/>
              <a:t>Linguistic </a:t>
            </a:r>
            <a:r>
              <a:rPr lang="en-US" dirty="0" err="1"/>
              <a:t>Realisation</a:t>
            </a:r>
            <a:endParaRPr lang="en-US" dirty="0"/>
          </a:p>
          <a:p>
            <a:r>
              <a:rPr lang="en-US" dirty="0"/>
              <a:t>Structure </a:t>
            </a:r>
            <a:r>
              <a:rPr lang="en-US" dirty="0" err="1"/>
              <a:t>Realisation</a:t>
            </a:r>
            <a:endParaRPr lang="en-US" dirty="0"/>
          </a:p>
        </p:txBody>
      </p:sp>
      <p:sp>
        <p:nvSpPr>
          <p:cNvPr id="754692" name="Rectangle 4"/>
          <p:cNvSpPr>
            <a:spLocks noChangeArrowheads="1"/>
          </p:cNvSpPr>
          <p:nvPr/>
        </p:nvSpPr>
        <p:spPr bwMode="auto">
          <a:xfrm>
            <a:off x="463550" y="1447800"/>
            <a:ext cx="5702300" cy="8810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54693" name="Rectangle 5"/>
          <p:cNvSpPr>
            <a:spLocks noChangeArrowheads="1"/>
          </p:cNvSpPr>
          <p:nvPr/>
        </p:nvSpPr>
        <p:spPr bwMode="auto">
          <a:xfrm>
            <a:off x="463550" y="2971800"/>
            <a:ext cx="5702300" cy="12604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54694" name="Rectangle 6"/>
          <p:cNvSpPr>
            <a:spLocks noChangeArrowheads="1"/>
          </p:cNvSpPr>
          <p:nvPr/>
        </p:nvSpPr>
        <p:spPr bwMode="auto">
          <a:xfrm>
            <a:off x="463550" y="4800600"/>
            <a:ext cx="570230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329363" y="1460500"/>
            <a:ext cx="2046287" cy="866775"/>
            <a:chOff x="3987" y="1256"/>
            <a:chExt cx="1289" cy="520"/>
          </a:xfrm>
        </p:grpSpPr>
        <p:sp>
          <p:nvSpPr>
            <p:cNvPr id="754696" name="Rectangle 8"/>
            <p:cNvSpPr>
              <a:spLocks noChangeArrowheads="1"/>
            </p:cNvSpPr>
            <p:nvPr/>
          </p:nvSpPr>
          <p:spPr bwMode="auto">
            <a:xfrm>
              <a:off x="4032" y="1258"/>
              <a:ext cx="1198" cy="4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Document Planning</a:t>
              </a:r>
            </a:p>
          </p:txBody>
        </p:sp>
        <p:sp>
          <p:nvSpPr>
            <p:cNvPr id="754697" name="Rectangle 9"/>
            <p:cNvSpPr>
              <a:spLocks noChangeArrowheads="1"/>
            </p:cNvSpPr>
            <p:nvPr/>
          </p:nvSpPr>
          <p:spPr bwMode="auto">
            <a:xfrm>
              <a:off x="3987" y="1256"/>
              <a:ext cx="1289" cy="5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754699" name="Rectangle 11"/>
          <p:cNvSpPr>
            <a:spLocks noChangeArrowheads="1"/>
          </p:cNvSpPr>
          <p:nvPr/>
        </p:nvSpPr>
        <p:spPr bwMode="auto">
          <a:xfrm>
            <a:off x="6400800" y="3143250"/>
            <a:ext cx="190182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Micro-planning</a:t>
            </a:r>
          </a:p>
        </p:txBody>
      </p:sp>
      <p:sp>
        <p:nvSpPr>
          <p:cNvPr id="754700" name="Rectangle 12"/>
          <p:cNvSpPr>
            <a:spLocks noChangeArrowheads="1"/>
          </p:cNvSpPr>
          <p:nvPr/>
        </p:nvSpPr>
        <p:spPr bwMode="auto">
          <a:xfrm>
            <a:off x="6329363" y="2976562"/>
            <a:ext cx="2046287" cy="1214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6329363" y="4813300"/>
            <a:ext cx="2046287" cy="825500"/>
            <a:chOff x="3987" y="2640"/>
            <a:chExt cx="1289" cy="520"/>
          </a:xfrm>
        </p:grpSpPr>
        <p:sp>
          <p:nvSpPr>
            <p:cNvPr id="754702" name="Rectangle 14"/>
            <p:cNvSpPr>
              <a:spLocks noChangeArrowheads="1"/>
            </p:cNvSpPr>
            <p:nvPr/>
          </p:nvSpPr>
          <p:spPr bwMode="auto">
            <a:xfrm>
              <a:off x="4032" y="2642"/>
              <a:ext cx="1198" cy="5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Surface Realisation</a:t>
              </a:r>
            </a:p>
          </p:txBody>
        </p:sp>
        <p:sp>
          <p:nvSpPr>
            <p:cNvPr id="754703" name="Rectangle 15"/>
            <p:cNvSpPr>
              <a:spLocks noChangeArrowheads="1"/>
            </p:cNvSpPr>
            <p:nvPr/>
          </p:nvSpPr>
          <p:spPr bwMode="auto">
            <a:xfrm>
              <a:off x="3987" y="2640"/>
              <a:ext cx="1289" cy="5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4691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Centering</a:t>
            </a:r>
            <a:r>
              <a:rPr lang="en-GB" dirty="0" smtClean="0"/>
              <a:t> ingredients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Example 1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Salience in </a:t>
            </a:r>
            <a:r>
              <a:rPr lang="en-GB" dirty="0" err="1" smtClean="0"/>
              <a:t>Cf</a:t>
            </a:r>
            <a:r>
              <a:rPr lang="en-GB" dirty="0" smtClean="0"/>
              <a:t>(U</a:t>
            </a:r>
            <a:r>
              <a:rPr lang="en-GB" baseline="-25000" dirty="0" smtClean="0"/>
              <a:t>n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2"/>
                </a:solidFill>
              </a:rPr>
              <a:t>John went to his favourite music store to buy a piano.</a:t>
            </a:r>
          </a:p>
          <a:p>
            <a:r>
              <a:rPr lang="en-GB" b="1" dirty="0" smtClean="0"/>
              <a:t>He</a:t>
            </a:r>
            <a:r>
              <a:rPr lang="en-GB" dirty="0" smtClean="0"/>
              <a:t> had frequented </a:t>
            </a:r>
            <a:r>
              <a:rPr lang="en-GB" b="1" dirty="0" smtClean="0"/>
              <a:t>the store</a:t>
            </a:r>
            <a:r>
              <a:rPr lang="en-GB" dirty="0" smtClean="0"/>
              <a:t> for many years.</a:t>
            </a:r>
          </a:p>
          <a:p>
            <a:r>
              <a:rPr lang="en-GB" dirty="0" smtClean="0">
                <a:solidFill>
                  <a:schemeClr val="bg2"/>
                </a:solidFill>
              </a:rPr>
              <a:t>He was excited he could finally buy a piano.</a:t>
            </a:r>
          </a:p>
          <a:p>
            <a:r>
              <a:rPr lang="en-GB" dirty="0" smtClean="0">
                <a:solidFill>
                  <a:schemeClr val="bg2"/>
                </a:solidFill>
              </a:rPr>
              <a:t>He arrived just as the store was closing...</a:t>
            </a: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4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entities in </a:t>
            </a:r>
            <a:r>
              <a:rPr lang="en-GB" dirty="0" err="1" smtClean="0"/>
              <a:t>Cf</a:t>
            </a:r>
            <a:r>
              <a:rPr lang="en-GB" dirty="0" smtClean="0"/>
              <a:t>(U</a:t>
            </a:r>
            <a:r>
              <a:rPr lang="en-GB" baseline="-25000" dirty="0" smtClean="0"/>
              <a:t>n</a:t>
            </a:r>
            <a:r>
              <a:rPr lang="en-GB" dirty="0" smtClean="0"/>
              <a:t>) are ordered by salience. This depends on grammatical function.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Subject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Object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Indirect object/oblique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Other</a:t>
            </a:r>
          </a:p>
          <a:p>
            <a:pPr marL="502920" indent="-457200"/>
            <a:r>
              <a:rPr lang="en-GB" dirty="0" smtClean="0"/>
              <a:t>Here: </a:t>
            </a:r>
            <a:r>
              <a:rPr lang="en-GB" i="1" dirty="0" smtClean="0"/>
              <a:t>John</a:t>
            </a:r>
            <a:r>
              <a:rPr lang="en-GB" dirty="0" smtClean="0"/>
              <a:t> is more salient than </a:t>
            </a:r>
            <a:r>
              <a:rPr lang="en-GB" i="1" dirty="0" smtClean="0"/>
              <a:t>the store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Centering</a:t>
            </a:r>
            <a:r>
              <a:rPr lang="en-GB" dirty="0" smtClean="0"/>
              <a:t> ingredients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Example 1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Salience in </a:t>
            </a:r>
            <a:r>
              <a:rPr lang="en-GB" dirty="0" err="1" smtClean="0"/>
              <a:t>Cf</a:t>
            </a:r>
            <a:r>
              <a:rPr lang="en-GB" dirty="0" smtClean="0"/>
              <a:t>(Un)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2"/>
                </a:solidFill>
              </a:rPr>
              <a:t>John</a:t>
            </a:r>
            <a:r>
              <a:rPr lang="en-GB" dirty="0" smtClean="0">
                <a:solidFill>
                  <a:schemeClr val="bg2"/>
                </a:solidFill>
              </a:rPr>
              <a:t> went to his favourite music store to buy a piano.</a:t>
            </a:r>
          </a:p>
          <a:p>
            <a:r>
              <a:rPr lang="en-GB" b="1" dirty="0" smtClean="0"/>
              <a:t>He</a:t>
            </a:r>
            <a:r>
              <a:rPr lang="en-GB" dirty="0" smtClean="0"/>
              <a:t> had frequented the store for many years.</a:t>
            </a:r>
          </a:p>
          <a:p>
            <a:r>
              <a:rPr lang="en-GB" b="1" dirty="0" smtClean="0">
                <a:solidFill>
                  <a:schemeClr val="accent1"/>
                </a:solidFill>
              </a:rPr>
              <a:t>He</a:t>
            </a:r>
            <a:r>
              <a:rPr lang="en-GB" dirty="0" smtClean="0"/>
              <a:t> was excited he could finally buy a piano.</a:t>
            </a:r>
          </a:p>
          <a:p>
            <a:r>
              <a:rPr lang="en-GB" dirty="0" smtClean="0">
                <a:solidFill>
                  <a:schemeClr val="bg2"/>
                </a:solidFill>
              </a:rPr>
              <a:t>He arrived just as the store was closing...</a:t>
            </a: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4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most salient element of the </a:t>
            </a:r>
            <a:r>
              <a:rPr lang="en-GB" dirty="0" err="1" smtClean="0"/>
              <a:t>Cf</a:t>
            </a:r>
            <a:r>
              <a:rPr lang="en-GB" dirty="0" smtClean="0"/>
              <a:t> is called the </a:t>
            </a:r>
            <a:r>
              <a:rPr lang="en-GB" b="1" dirty="0" smtClean="0">
                <a:solidFill>
                  <a:schemeClr val="accent1"/>
                </a:solidFill>
              </a:rPr>
              <a:t>preferred </a:t>
            </a:r>
            <a:r>
              <a:rPr lang="en-GB" b="1" dirty="0" err="1" smtClean="0">
                <a:solidFill>
                  <a:schemeClr val="accent1"/>
                </a:solidFill>
              </a:rPr>
              <a:t>center</a:t>
            </a:r>
            <a:r>
              <a:rPr lang="en-GB" dirty="0" smtClean="0"/>
              <a:t> (Cp)</a:t>
            </a:r>
          </a:p>
          <a:p>
            <a:r>
              <a:rPr lang="en-GB" dirty="0" smtClean="0"/>
              <a:t>This means it is the preferred candidate for </a:t>
            </a:r>
            <a:r>
              <a:rPr lang="en-GB" dirty="0" err="1" smtClean="0"/>
              <a:t>pronominalisation</a:t>
            </a:r>
            <a:r>
              <a:rPr lang="en-GB" dirty="0" smtClean="0"/>
              <a:t> in U</a:t>
            </a:r>
            <a:r>
              <a:rPr lang="en-GB" baseline="-25000" dirty="0" smtClean="0"/>
              <a:t>n+1</a:t>
            </a:r>
          </a:p>
          <a:p>
            <a:r>
              <a:rPr lang="en-GB" dirty="0" smtClean="0"/>
              <a:t>Here: </a:t>
            </a:r>
            <a:r>
              <a:rPr lang="en-GB" i="1" dirty="0" smtClean="0"/>
              <a:t>John </a:t>
            </a:r>
            <a:r>
              <a:rPr lang="en-GB" dirty="0" smtClean="0"/>
              <a:t>is the most salient, and is also </a:t>
            </a:r>
            <a:r>
              <a:rPr lang="en-GB" dirty="0" err="1" smtClean="0"/>
              <a:t>pronominalised</a:t>
            </a:r>
            <a:r>
              <a:rPr lang="en-GB" dirty="0" smtClean="0"/>
              <a:t> in U</a:t>
            </a:r>
            <a:r>
              <a:rPr lang="en-GB" baseline="-25000" dirty="0" smtClean="0"/>
              <a:t>n+1</a:t>
            </a:r>
            <a:endParaRPr lang="en-GB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Transitions between utterances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371600"/>
          </a:xfrm>
        </p:spPr>
        <p:txBody>
          <a:bodyPr/>
          <a:lstStyle/>
          <a:p>
            <a:r>
              <a:rPr lang="en-GB" dirty="0" smtClean="0"/>
              <a:t>Given that U</a:t>
            </a:r>
            <a:r>
              <a:rPr lang="en-GB" baseline="-25000" dirty="0" smtClean="0"/>
              <a:t>n</a:t>
            </a:r>
            <a:r>
              <a:rPr lang="en-GB" dirty="0" smtClean="0"/>
              <a:t> has a </a:t>
            </a:r>
            <a:r>
              <a:rPr lang="en-GB" dirty="0" err="1" smtClean="0"/>
              <a:t>Cb</a:t>
            </a:r>
            <a:r>
              <a:rPr lang="en-GB" dirty="0" smtClean="0"/>
              <a:t>(U</a:t>
            </a:r>
            <a:r>
              <a:rPr lang="en-GB" baseline="-25000" dirty="0" smtClean="0"/>
              <a:t>n</a:t>
            </a:r>
            <a:r>
              <a:rPr lang="en-GB" dirty="0" smtClean="0"/>
              <a:t>) and a </a:t>
            </a:r>
            <a:r>
              <a:rPr lang="en-GB" dirty="0" err="1" smtClean="0"/>
              <a:t>Cf</a:t>
            </a:r>
            <a:r>
              <a:rPr lang="en-GB" dirty="0" smtClean="0"/>
              <a:t>(U</a:t>
            </a:r>
            <a:r>
              <a:rPr lang="en-GB" baseline="-25000" dirty="0" smtClean="0"/>
              <a:t>n</a:t>
            </a:r>
            <a:r>
              <a:rPr lang="en-GB" dirty="0" smtClean="0"/>
              <a:t>), we can now define types of transitions between utterances U</a:t>
            </a:r>
            <a:r>
              <a:rPr lang="en-GB" baseline="-25000" dirty="0" smtClean="0"/>
              <a:t>n</a:t>
            </a:r>
            <a:r>
              <a:rPr lang="en-GB" dirty="0" smtClean="0"/>
              <a:t> and U</a:t>
            </a:r>
            <a:r>
              <a:rPr lang="en-GB" baseline="-25000" dirty="0" smtClean="0"/>
              <a:t>n+1</a:t>
            </a:r>
            <a:r>
              <a:rPr lang="en-GB" dirty="0" smtClean="0"/>
              <a:t>.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90600" y="2667000"/>
          <a:ext cx="73152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438400"/>
                <a:gridCol w="2438400"/>
              </a:tblGrid>
              <a:tr h="7366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Cb</a:t>
                      </a:r>
                      <a:r>
                        <a:rPr lang="en-GB" dirty="0" smtClean="0"/>
                        <a:t>(U</a:t>
                      </a:r>
                      <a:r>
                        <a:rPr lang="en-GB" baseline="-25000" dirty="0" smtClean="0"/>
                        <a:t>n+1</a:t>
                      </a:r>
                      <a:r>
                        <a:rPr lang="en-GB" dirty="0" smtClean="0"/>
                        <a:t>)</a:t>
                      </a:r>
                      <a:r>
                        <a:rPr lang="en-GB" baseline="0" dirty="0" smtClean="0"/>
                        <a:t> = </a:t>
                      </a:r>
                      <a:r>
                        <a:rPr lang="en-GB" baseline="0" dirty="0" err="1" smtClean="0"/>
                        <a:t>Cb</a:t>
                      </a:r>
                      <a:r>
                        <a:rPr lang="en-GB" baseline="0" dirty="0" smtClean="0"/>
                        <a:t>(U</a:t>
                      </a:r>
                      <a:r>
                        <a:rPr lang="en-GB" baseline="-25000" dirty="0" smtClean="0"/>
                        <a:t>n</a:t>
                      </a:r>
                      <a:r>
                        <a:rPr lang="en-GB" baseline="0" dirty="0" smtClean="0"/>
                        <a:t>)</a:t>
                      </a:r>
                    </a:p>
                    <a:p>
                      <a:r>
                        <a:rPr lang="en-GB" baseline="0" dirty="0" smtClean="0"/>
                        <a:t>Or no </a:t>
                      </a:r>
                      <a:r>
                        <a:rPr lang="en-GB" baseline="0" dirty="0" err="1" smtClean="0"/>
                        <a:t>Cb</a:t>
                      </a:r>
                      <a:r>
                        <a:rPr lang="en-GB" baseline="0" dirty="0" smtClean="0"/>
                        <a:t>(U</a:t>
                      </a:r>
                      <a:r>
                        <a:rPr lang="en-GB" baseline="-25000" dirty="0" smtClean="0"/>
                        <a:t>n</a:t>
                      </a:r>
                      <a:r>
                        <a:rPr lang="en-GB" baseline="0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Cb</a:t>
                      </a:r>
                      <a:r>
                        <a:rPr lang="en-GB" dirty="0" smtClean="0"/>
                        <a:t>(U</a:t>
                      </a:r>
                      <a:r>
                        <a:rPr lang="en-GB" baseline="-25000" dirty="0" smtClean="0"/>
                        <a:t>n+1</a:t>
                      </a:r>
                      <a:r>
                        <a:rPr lang="en-GB" dirty="0" smtClean="0"/>
                        <a:t>)</a:t>
                      </a:r>
                      <a:r>
                        <a:rPr lang="en-GB" baseline="0" dirty="0" smtClean="0"/>
                        <a:t> =/= </a:t>
                      </a:r>
                      <a:r>
                        <a:rPr lang="en-GB" baseline="0" dirty="0" err="1" smtClean="0"/>
                        <a:t>Cb</a:t>
                      </a:r>
                      <a:r>
                        <a:rPr lang="en-GB" baseline="0" dirty="0" smtClean="0"/>
                        <a:t>(U</a:t>
                      </a:r>
                      <a:r>
                        <a:rPr lang="en-GB" baseline="-25000" dirty="0" smtClean="0"/>
                        <a:t>n</a:t>
                      </a:r>
                      <a:r>
                        <a:rPr lang="en-GB" baseline="0" dirty="0" smtClean="0"/>
                        <a:t>)</a:t>
                      </a:r>
                      <a:endParaRPr lang="en-GB" dirty="0"/>
                    </a:p>
                  </a:txBody>
                  <a:tcPr/>
                </a:tc>
              </a:tr>
              <a:tr h="73660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Cb</a:t>
                      </a:r>
                      <a:r>
                        <a:rPr lang="en-GB" dirty="0" smtClean="0"/>
                        <a:t>(U</a:t>
                      </a:r>
                      <a:r>
                        <a:rPr lang="en-GB" baseline="-25000" dirty="0" smtClean="0"/>
                        <a:t>n+1</a:t>
                      </a:r>
                      <a:r>
                        <a:rPr lang="en-GB" dirty="0" smtClean="0"/>
                        <a:t>) = Cp(U</a:t>
                      </a:r>
                      <a:r>
                        <a:rPr lang="en-GB" baseline="-25000" dirty="0" smtClean="0"/>
                        <a:t>n+1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CONTINUE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SMOOTH SHIFT</a:t>
                      </a:r>
                      <a:endParaRPr lang="en-GB" dirty="0"/>
                    </a:p>
                  </a:txBody>
                  <a:tcPr/>
                </a:tc>
              </a:tr>
              <a:tr h="73660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Cb</a:t>
                      </a:r>
                      <a:r>
                        <a:rPr lang="en-GB" dirty="0" smtClean="0"/>
                        <a:t>(U</a:t>
                      </a:r>
                      <a:r>
                        <a:rPr lang="en-GB" baseline="-25000" dirty="0" smtClean="0"/>
                        <a:t>n+1</a:t>
                      </a:r>
                      <a:r>
                        <a:rPr lang="en-GB" dirty="0" smtClean="0"/>
                        <a:t>)</a:t>
                      </a:r>
                      <a:r>
                        <a:rPr lang="en-GB" baseline="0" dirty="0" smtClean="0"/>
                        <a:t> =/= Cp(</a:t>
                      </a:r>
                      <a:r>
                        <a:rPr lang="en-GB" dirty="0" smtClean="0"/>
                        <a:t>U</a:t>
                      </a:r>
                      <a:r>
                        <a:rPr lang="en-GB" baseline="-25000" dirty="0" smtClean="0"/>
                        <a:t>n+1</a:t>
                      </a:r>
                      <a:r>
                        <a:rPr lang="en-GB" baseline="0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RETAIN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ROUGH SHIFT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transitions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smtClean="0"/>
              <a:t>Steve’s been having trouble with his girlfriend.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 smtClean="0"/>
              <a:t>He can’t find anyone to talk to.</a:t>
            </a:r>
          </a:p>
          <a:p>
            <a:pPr marL="514350" indent="-51435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GB" dirty="0" smtClean="0"/>
              <a:t>He called up Jake to ask for advice.</a:t>
            </a:r>
          </a:p>
          <a:p>
            <a:pPr marL="514350" indent="-51435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GB" dirty="0" smtClean="0"/>
              <a:t>Jake gave him some tips.</a:t>
            </a:r>
          </a:p>
          <a:p>
            <a:pPr marL="514350" indent="-51435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GB" dirty="0" smtClean="0"/>
              <a:t>He told Steve to talk to his mother.</a:t>
            </a:r>
          </a:p>
          <a:p>
            <a:pPr marL="514350" indent="-514350">
              <a:buAutoNum type="arabicPeriod" startAt="5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transitions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smtClean="0"/>
              <a:t>Steve’s been having trouble with his girlfriend.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  <a:r>
              <a:rPr lang="en-GB" dirty="0" err="1" smtClean="0"/>
              <a:t>Cb</a:t>
            </a:r>
            <a:r>
              <a:rPr lang="en-GB" dirty="0" smtClean="0"/>
              <a:t>: Steve	</a:t>
            </a:r>
            <a:r>
              <a:rPr lang="en-GB" dirty="0" err="1" smtClean="0"/>
              <a:t>Cf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, girlfriend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 smtClean="0"/>
              <a:t>He can’t find anyone to talk to.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dirty="0" smtClean="0"/>
              <a:t>He called up Jake to ask for advice.</a:t>
            </a:r>
          </a:p>
          <a:p>
            <a:pPr marL="514350" indent="-51435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GB" dirty="0" smtClean="0"/>
              <a:t>Jake gave him some tips.</a:t>
            </a:r>
          </a:p>
          <a:p>
            <a:pPr marL="514350" indent="-51435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GB" dirty="0" smtClean="0"/>
              <a:t>He told Steve to talk to his mother.</a:t>
            </a:r>
          </a:p>
          <a:p>
            <a:pPr marL="514350" indent="-514350">
              <a:buAutoNum type="arabicPeriod" startAt="5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transitions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smtClean="0"/>
              <a:t>Steve’s been having trouble with his girlfriend.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  <a:r>
              <a:rPr lang="en-GB" dirty="0" err="1" smtClean="0"/>
              <a:t>Cb</a:t>
            </a:r>
            <a:r>
              <a:rPr lang="en-GB" dirty="0" smtClean="0"/>
              <a:t>: Steve	</a:t>
            </a:r>
            <a:r>
              <a:rPr lang="en-GB" dirty="0" err="1" smtClean="0"/>
              <a:t>Cf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, girlfriend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 smtClean="0"/>
              <a:t>He can’t find anyone to talk to.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  <a:r>
              <a:rPr lang="en-GB" dirty="0" err="1" smtClean="0"/>
              <a:t>Cb</a:t>
            </a:r>
            <a:r>
              <a:rPr lang="en-GB" dirty="0" smtClean="0"/>
              <a:t>: Steve	</a:t>
            </a:r>
            <a:r>
              <a:rPr lang="en-GB" dirty="0" err="1" smtClean="0"/>
              <a:t>Cf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	</a:t>
            </a:r>
            <a:r>
              <a:rPr lang="en-GB" b="1" dirty="0" smtClean="0"/>
              <a:t>CONTINUE</a:t>
            </a:r>
            <a:endParaRPr lang="en-GB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GB" dirty="0" smtClean="0"/>
              <a:t>He called up Jake to ask for advice.</a:t>
            </a:r>
          </a:p>
          <a:p>
            <a:pPr marL="514350" indent="-51435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GB" dirty="0" smtClean="0"/>
              <a:t>Jake gave him some tips.</a:t>
            </a:r>
          </a:p>
          <a:p>
            <a:pPr marL="514350" indent="-51435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GB" dirty="0" smtClean="0"/>
              <a:t>He told Steve to talk to his mother.</a:t>
            </a:r>
          </a:p>
          <a:p>
            <a:pPr marL="514350" indent="-514350">
              <a:buAutoNum type="arabicPeriod" startAt="5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transitions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smtClean="0"/>
              <a:t>Steve’s been having trouble with his girlfriend.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  <a:r>
              <a:rPr lang="en-GB" dirty="0" err="1" smtClean="0"/>
              <a:t>Cb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	</a:t>
            </a:r>
            <a:r>
              <a:rPr lang="en-GB" dirty="0" err="1" smtClean="0"/>
              <a:t>Cf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, girlfriend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 smtClean="0"/>
              <a:t>He can’t find anyone to talk to.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  <a:r>
              <a:rPr lang="en-GB" dirty="0" err="1" smtClean="0"/>
              <a:t>Cb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	</a:t>
            </a:r>
            <a:r>
              <a:rPr lang="en-GB" dirty="0" err="1" smtClean="0"/>
              <a:t>Cf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		</a:t>
            </a:r>
            <a:r>
              <a:rPr lang="en-GB" b="1" dirty="0" smtClean="0"/>
              <a:t>CONTINUE</a:t>
            </a:r>
            <a:endParaRPr lang="en-GB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GB" dirty="0" smtClean="0"/>
              <a:t>He called up Jake to ask for advice.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  <a:r>
              <a:rPr lang="en-GB" dirty="0" err="1" smtClean="0"/>
              <a:t>Cb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	</a:t>
            </a:r>
            <a:r>
              <a:rPr lang="en-GB" dirty="0" err="1" smtClean="0"/>
              <a:t>Cf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, </a:t>
            </a:r>
            <a:r>
              <a:rPr lang="en-GB" dirty="0" err="1" smtClean="0"/>
              <a:t>jake</a:t>
            </a:r>
            <a:r>
              <a:rPr lang="en-GB" dirty="0" smtClean="0"/>
              <a:t>, advice	</a:t>
            </a:r>
            <a:r>
              <a:rPr lang="en-GB" b="1" dirty="0" smtClean="0"/>
              <a:t>CONTINUE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dirty="0" smtClean="0"/>
              <a:t>Jake gave him some tips.</a:t>
            </a:r>
          </a:p>
          <a:p>
            <a:pPr marL="514350" indent="-514350">
              <a:buNone/>
            </a:pPr>
            <a:r>
              <a:rPr lang="en-GB" dirty="0" smtClean="0"/>
              <a:t>		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dirty="0" smtClean="0"/>
              <a:t>He told Steve to talk to his mother.</a:t>
            </a:r>
          </a:p>
          <a:p>
            <a:pPr marL="514350" indent="-514350">
              <a:buAutoNum type="arabicPeriod" startAt="5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transitions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smtClean="0"/>
              <a:t>Steve’s been having trouble with his girlfriend.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  <a:r>
              <a:rPr lang="en-GB" dirty="0" err="1" smtClean="0"/>
              <a:t>Cb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	</a:t>
            </a:r>
            <a:r>
              <a:rPr lang="en-GB" dirty="0" err="1" smtClean="0"/>
              <a:t>Cf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, girlfriend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 smtClean="0"/>
              <a:t>He can’t find anyone to talk to.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  <a:r>
              <a:rPr lang="en-GB" dirty="0" err="1" smtClean="0"/>
              <a:t>Cb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	</a:t>
            </a:r>
            <a:r>
              <a:rPr lang="en-GB" dirty="0" err="1" smtClean="0"/>
              <a:t>Cf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		</a:t>
            </a:r>
            <a:r>
              <a:rPr lang="en-GB" b="1" dirty="0" smtClean="0"/>
              <a:t>CONTINUE</a:t>
            </a:r>
            <a:endParaRPr lang="en-GB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GB" dirty="0" smtClean="0"/>
              <a:t>He called up Jake to ask for advice.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  <a:r>
              <a:rPr lang="en-GB" dirty="0" err="1" smtClean="0"/>
              <a:t>Cb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	</a:t>
            </a:r>
            <a:r>
              <a:rPr lang="en-GB" dirty="0" err="1" smtClean="0"/>
              <a:t>Cf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, </a:t>
            </a:r>
            <a:r>
              <a:rPr lang="en-GB" dirty="0" err="1" smtClean="0"/>
              <a:t>jake</a:t>
            </a:r>
            <a:r>
              <a:rPr lang="en-GB" dirty="0" smtClean="0"/>
              <a:t>, advice	</a:t>
            </a:r>
            <a:r>
              <a:rPr lang="en-GB" b="1" dirty="0" smtClean="0"/>
              <a:t>CONTINUE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dirty="0" smtClean="0"/>
              <a:t>Jake gave him some tips.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  <a:r>
              <a:rPr lang="en-GB" dirty="0" err="1" smtClean="0"/>
              <a:t>Cb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	</a:t>
            </a:r>
            <a:r>
              <a:rPr lang="en-GB" dirty="0" err="1" smtClean="0"/>
              <a:t>Cf</a:t>
            </a:r>
            <a:r>
              <a:rPr lang="en-GB" dirty="0" smtClean="0"/>
              <a:t>: </a:t>
            </a:r>
            <a:r>
              <a:rPr lang="en-GB" dirty="0" err="1" smtClean="0"/>
              <a:t>jake</a:t>
            </a:r>
            <a:r>
              <a:rPr lang="en-GB" dirty="0" smtClean="0"/>
              <a:t>, </a:t>
            </a:r>
            <a:r>
              <a:rPr lang="en-GB" dirty="0" err="1" smtClean="0"/>
              <a:t>steve</a:t>
            </a:r>
            <a:r>
              <a:rPr lang="en-GB" dirty="0" smtClean="0"/>
              <a:t>, tips	</a:t>
            </a:r>
            <a:r>
              <a:rPr lang="en-GB" b="1" dirty="0" smtClean="0"/>
              <a:t>RETAIN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dirty="0" smtClean="0"/>
              <a:t>He told Steve to talk to his mother.</a:t>
            </a:r>
          </a:p>
          <a:p>
            <a:pPr marL="514350" indent="-514350">
              <a:buAutoNum type="arabicPeriod" startAt="5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transitions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Steve’s been having trouble with his girlfriend.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  <a:r>
              <a:rPr lang="en-GB" dirty="0" err="1" smtClean="0"/>
              <a:t>Cb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	</a:t>
            </a:r>
            <a:r>
              <a:rPr lang="en-GB" dirty="0" err="1" smtClean="0"/>
              <a:t>Cf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, girlfriend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 smtClean="0"/>
              <a:t>He can’t find anyone to talk to.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  <a:r>
              <a:rPr lang="en-GB" dirty="0" err="1" smtClean="0"/>
              <a:t>Cb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	</a:t>
            </a:r>
            <a:r>
              <a:rPr lang="en-GB" dirty="0" err="1" smtClean="0"/>
              <a:t>Cf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		</a:t>
            </a:r>
            <a:r>
              <a:rPr lang="en-GB" b="1" dirty="0" smtClean="0"/>
              <a:t>CONTINUE</a:t>
            </a:r>
            <a:endParaRPr lang="en-GB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GB" dirty="0" smtClean="0"/>
              <a:t>He called up Jake to ask for advice.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  <a:r>
              <a:rPr lang="en-GB" dirty="0" err="1" smtClean="0"/>
              <a:t>Cb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	</a:t>
            </a:r>
            <a:r>
              <a:rPr lang="en-GB" dirty="0" err="1" smtClean="0"/>
              <a:t>Cf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, </a:t>
            </a:r>
            <a:r>
              <a:rPr lang="en-GB" dirty="0" err="1" smtClean="0"/>
              <a:t>jake</a:t>
            </a:r>
            <a:r>
              <a:rPr lang="en-GB" dirty="0" smtClean="0"/>
              <a:t>, advice	</a:t>
            </a:r>
            <a:r>
              <a:rPr lang="en-GB" b="1" dirty="0" smtClean="0"/>
              <a:t>CONTINUE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dirty="0" smtClean="0"/>
              <a:t>Jake gave him some tips.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  <a:r>
              <a:rPr lang="en-GB" dirty="0" err="1" smtClean="0"/>
              <a:t>Cb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	</a:t>
            </a:r>
            <a:r>
              <a:rPr lang="en-GB" dirty="0" err="1" smtClean="0"/>
              <a:t>Cf</a:t>
            </a:r>
            <a:r>
              <a:rPr lang="en-GB" dirty="0" smtClean="0"/>
              <a:t>: </a:t>
            </a:r>
            <a:r>
              <a:rPr lang="en-GB" dirty="0" err="1" smtClean="0"/>
              <a:t>jake</a:t>
            </a:r>
            <a:r>
              <a:rPr lang="en-GB" dirty="0" smtClean="0"/>
              <a:t>, </a:t>
            </a:r>
            <a:r>
              <a:rPr lang="en-GB" dirty="0" err="1" smtClean="0"/>
              <a:t>steve</a:t>
            </a:r>
            <a:r>
              <a:rPr lang="en-GB" dirty="0" smtClean="0"/>
              <a:t>, tips	</a:t>
            </a:r>
            <a:r>
              <a:rPr lang="en-GB" b="1" dirty="0" smtClean="0"/>
              <a:t>RETAIN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dirty="0" smtClean="0"/>
              <a:t>He told Steve to talk to his mother.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  <a:r>
              <a:rPr lang="en-GB" dirty="0" err="1" smtClean="0"/>
              <a:t>Cb</a:t>
            </a:r>
            <a:r>
              <a:rPr lang="en-GB" dirty="0" smtClean="0"/>
              <a:t>: </a:t>
            </a:r>
            <a:r>
              <a:rPr lang="en-GB" dirty="0" err="1" smtClean="0"/>
              <a:t>jake</a:t>
            </a:r>
            <a:r>
              <a:rPr lang="en-GB" dirty="0" smtClean="0"/>
              <a:t>	</a:t>
            </a:r>
            <a:r>
              <a:rPr lang="en-GB" dirty="0" err="1" smtClean="0"/>
              <a:t>Cf</a:t>
            </a:r>
            <a:r>
              <a:rPr lang="en-GB" dirty="0" smtClean="0"/>
              <a:t>: </a:t>
            </a:r>
            <a:r>
              <a:rPr lang="en-GB" dirty="0" err="1" smtClean="0"/>
              <a:t>jake</a:t>
            </a:r>
            <a:r>
              <a:rPr lang="en-GB" dirty="0" smtClean="0"/>
              <a:t>, </a:t>
            </a:r>
            <a:r>
              <a:rPr lang="en-GB" dirty="0" err="1" smtClean="0"/>
              <a:t>steve</a:t>
            </a:r>
            <a:r>
              <a:rPr lang="en-GB" dirty="0" smtClean="0"/>
              <a:t>, mother	</a:t>
            </a:r>
            <a:r>
              <a:rPr lang="en-GB" b="1" dirty="0" smtClean="0"/>
              <a:t>SMOOTH-SHIFT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transitions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Steve’s been having trouble with his girlfriend.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  <a:r>
              <a:rPr lang="en-GB" dirty="0" err="1" smtClean="0"/>
              <a:t>Cb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	</a:t>
            </a:r>
            <a:r>
              <a:rPr lang="en-GB" dirty="0" err="1" smtClean="0"/>
              <a:t>Cf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, girlfriend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 smtClean="0"/>
              <a:t>He can’t find anyone to talk to.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  <a:r>
              <a:rPr lang="en-GB" dirty="0" err="1" smtClean="0"/>
              <a:t>Cb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	</a:t>
            </a:r>
            <a:r>
              <a:rPr lang="en-GB" dirty="0" err="1" smtClean="0"/>
              <a:t>Cf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		</a:t>
            </a:r>
            <a:r>
              <a:rPr lang="en-GB" b="1" dirty="0" smtClean="0"/>
              <a:t>CONTINUE</a:t>
            </a:r>
            <a:endParaRPr lang="en-GB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GB" dirty="0" smtClean="0"/>
              <a:t>He called up Jake to ask for advice.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  <a:r>
              <a:rPr lang="en-GB" dirty="0" err="1" smtClean="0"/>
              <a:t>Cb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	</a:t>
            </a:r>
            <a:r>
              <a:rPr lang="en-GB" dirty="0" err="1" smtClean="0"/>
              <a:t>Cf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, </a:t>
            </a:r>
            <a:r>
              <a:rPr lang="en-GB" dirty="0" err="1" smtClean="0"/>
              <a:t>jake</a:t>
            </a:r>
            <a:r>
              <a:rPr lang="en-GB" dirty="0" smtClean="0"/>
              <a:t>, advice	</a:t>
            </a:r>
            <a:r>
              <a:rPr lang="en-GB" b="1" dirty="0" smtClean="0"/>
              <a:t>CONTINUE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dirty="0" smtClean="0"/>
              <a:t>Jake gave him some tips.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  <a:r>
              <a:rPr lang="en-GB" dirty="0" err="1" smtClean="0"/>
              <a:t>Cb</a:t>
            </a:r>
            <a:r>
              <a:rPr lang="en-GB" dirty="0" smtClean="0"/>
              <a:t>: </a:t>
            </a:r>
            <a:r>
              <a:rPr lang="en-GB" dirty="0" err="1" smtClean="0"/>
              <a:t>steve</a:t>
            </a:r>
            <a:r>
              <a:rPr lang="en-GB" dirty="0" smtClean="0"/>
              <a:t>	</a:t>
            </a:r>
            <a:r>
              <a:rPr lang="en-GB" dirty="0" err="1" smtClean="0"/>
              <a:t>Cf</a:t>
            </a:r>
            <a:r>
              <a:rPr lang="en-GB" dirty="0" smtClean="0"/>
              <a:t>: </a:t>
            </a:r>
            <a:r>
              <a:rPr lang="en-GB" dirty="0" err="1" smtClean="0"/>
              <a:t>jake</a:t>
            </a:r>
            <a:r>
              <a:rPr lang="en-GB" dirty="0" smtClean="0"/>
              <a:t>, </a:t>
            </a:r>
            <a:r>
              <a:rPr lang="en-GB" dirty="0" err="1" smtClean="0"/>
              <a:t>steve</a:t>
            </a:r>
            <a:r>
              <a:rPr lang="en-GB" dirty="0" smtClean="0"/>
              <a:t>, tips	</a:t>
            </a:r>
            <a:r>
              <a:rPr lang="en-GB" b="1" dirty="0" smtClean="0"/>
              <a:t>RETAIN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dirty="0" smtClean="0"/>
              <a:t>He told Steve to talk to his mother.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  <a:r>
              <a:rPr lang="en-GB" dirty="0" err="1" smtClean="0"/>
              <a:t>Cb</a:t>
            </a:r>
            <a:r>
              <a:rPr lang="en-GB" dirty="0" smtClean="0"/>
              <a:t>: </a:t>
            </a:r>
            <a:r>
              <a:rPr lang="en-GB" dirty="0" err="1" smtClean="0"/>
              <a:t>jake</a:t>
            </a:r>
            <a:r>
              <a:rPr lang="en-GB" dirty="0" smtClean="0"/>
              <a:t>	</a:t>
            </a:r>
            <a:r>
              <a:rPr lang="en-GB" dirty="0" err="1" smtClean="0"/>
              <a:t>Cf</a:t>
            </a:r>
            <a:r>
              <a:rPr lang="en-GB" dirty="0" smtClean="0"/>
              <a:t>: </a:t>
            </a:r>
            <a:r>
              <a:rPr lang="en-GB" dirty="0" err="1" smtClean="0"/>
              <a:t>jake</a:t>
            </a:r>
            <a:r>
              <a:rPr lang="en-GB" dirty="0" smtClean="0"/>
              <a:t>, </a:t>
            </a:r>
            <a:r>
              <a:rPr lang="en-GB" dirty="0" err="1" smtClean="0"/>
              <a:t>steve</a:t>
            </a:r>
            <a:r>
              <a:rPr lang="en-GB" dirty="0" smtClean="0"/>
              <a:t>, mother	</a:t>
            </a:r>
            <a:r>
              <a:rPr lang="en-GB" b="1" dirty="0" smtClean="0"/>
              <a:t>SMOOTH-SHIFT</a:t>
            </a:r>
          </a:p>
          <a:p>
            <a:pPr marL="514350" indent="-514350">
              <a:buAutoNum type="arabicPeriod" startAt="6"/>
            </a:pPr>
            <a:r>
              <a:rPr lang="en-GB" dirty="0" smtClean="0"/>
              <a:t>Steve would find her advice useful.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  <a:r>
              <a:rPr lang="en-GB" dirty="0" err="1" smtClean="0"/>
              <a:t>Cb</a:t>
            </a:r>
            <a:r>
              <a:rPr lang="en-GB" dirty="0" smtClean="0"/>
              <a:t>: mother	</a:t>
            </a:r>
            <a:r>
              <a:rPr lang="en-GB" dirty="0" err="1" smtClean="0"/>
              <a:t>Cf</a:t>
            </a:r>
            <a:r>
              <a:rPr lang="en-GB" dirty="0" smtClean="0"/>
              <a:t>: </a:t>
            </a:r>
            <a:r>
              <a:rPr lang="en-GB" dirty="0" err="1" smtClean="0"/>
              <a:t>jake</a:t>
            </a:r>
            <a:r>
              <a:rPr lang="en-GB" dirty="0" smtClean="0"/>
              <a:t>, mother, boyfriends	</a:t>
            </a:r>
            <a:r>
              <a:rPr lang="en-GB" b="1" dirty="0" smtClean="0"/>
              <a:t>ROUGH-SHIFT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Another reminder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One type of input to an NLG system is the Knowledge Base (KB) representing the “domain” we’re talking about.</a:t>
            </a:r>
          </a:p>
          <a:p>
            <a:endParaRPr lang="en-GB" dirty="0" smtClean="0"/>
          </a:p>
          <a:p>
            <a:r>
              <a:rPr lang="en-GB" dirty="0" smtClean="0"/>
              <a:t>This is a crucial component of algorithms that deal with referring expressions.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Rules of </a:t>
            </a:r>
            <a:r>
              <a:rPr lang="en-GB" dirty="0" err="1" smtClean="0"/>
              <a:t>Centering</a:t>
            </a:r>
            <a:r>
              <a:rPr lang="en-GB" dirty="0" smtClean="0"/>
              <a:t> 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Rule 1</a:t>
            </a:r>
          </a:p>
          <a:p>
            <a:pPr lvl="1"/>
            <a:r>
              <a:rPr lang="en-GB" dirty="0" smtClean="0"/>
              <a:t>If any element of the </a:t>
            </a:r>
            <a:r>
              <a:rPr lang="en-GB" dirty="0" err="1" smtClean="0"/>
              <a:t>Cf</a:t>
            </a:r>
            <a:r>
              <a:rPr lang="en-GB" dirty="0" smtClean="0"/>
              <a:t>(Un+1) is realised by a pronoun, then </a:t>
            </a:r>
            <a:r>
              <a:rPr lang="en-GB" dirty="0" err="1" smtClean="0"/>
              <a:t>Cb</a:t>
            </a:r>
            <a:r>
              <a:rPr lang="en-GB" dirty="0" smtClean="0"/>
              <a:t>(Un+1) must also be realised by a pronoun.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Rule 2</a:t>
            </a:r>
          </a:p>
          <a:p>
            <a:pPr lvl="1"/>
            <a:r>
              <a:rPr lang="en-GB" dirty="0" smtClean="0"/>
              <a:t>Transition states are ordered by preference:</a:t>
            </a:r>
          </a:p>
          <a:p>
            <a:pPr lvl="2"/>
            <a:r>
              <a:rPr lang="en-GB" dirty="0" smtClean="0"/>
              <a:t>CONTINUE &gt;&gt; RETAIN &gt;&gt; SMOOTH SHIFT &gt;&gt; ROUGH SHIFT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3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Using </a:t>
            </a:r>
            <a:r>
              <a:rPr lang="en-GB" dirty="0" err="1" smtClean="0"/>
              <a:t>centering</a:t>
            </a:r>
            <a:r>
              <a:rPr lang="en-GB" dirty="0" smtClean="0"/>
              <a:t> in anaphora resolution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Centering</a:t>
            </a:r>
            <a:r>
              <a:rPr lang="en-GB" dirty="0" smtClean="0"/>
              <a:t> in anaphora resolution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Pronominal anaphora resolution is the task of finding an antecedent for a pronoun.</a:t>
            </a:r>
          </a:p>
          <a:p>
            <a:endParaRPr lang="en-GB" dirty="0" smtClean="0"/>
          </a:p>
          <a:p>
            <a:r>
              <a:rPr lang="en-GB" dirty="0" smtClean="0"/>
              <a:t>This is not a generation task, but an “understanding” or “resolution” task.</a:t>
            </a:r>
          </a:p>
          <a:p>
            <a:endParaRPr lang="en-GB" dirty="0" smtClean="0"/>
          </a:p>
          <a:p>
            <a:r>
              <a:rPr lang="en-GB" dirty="0" smtClean="0"/>
              <a:t>Example:</a:t>
            </a:r>
          </a:p>
          <a:p>
            <a:pPr lvl="1"/>
            <a:r>
              <a:rPr lang="en-GB" i="1" dirty="0" smtClean="0"/>
              <a:t>John asked Bill to give him a hand.</a:t>
            </a:r>
          </a:p>
          <a:p>
            <a:pPr lvl="1"/>
            <a:r>
              <a:rPr lang="en-GB" dirty="0" smtClean="0"/>
              <a:t>Who does </a:t>
            </a:r>
            <a:r>
              <a:rPr lang="en-GB" i="1" dirty="0" smtClean="0"/>
              <a:t>him</a:t>
            </a:r>
            <a:r>
              <a:rPr lang="en-GB" dirty="0" smtClean="0"/>
              <a:t> refer to, John or Bill?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Anaphora resolution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task of finding an antecedent for pronouns in running text.</a:t>
            </a:r>
          </a:p>
          <a:p>
            <a:endParaRPr lang="en-GB" dirty="0" smtClean="0"/>
          </a:p>
          <a:p>
            <a:r>
              <a:rPr lang="en-GB" dirty="0" smtClean="0"/>
              <a:t>How are pronouns resolved? There are some useful linguistic constraints, such as number and gender agreement.</a:t>
            </a:r>
          </a:p>
          <a:p>
            <a:endParaRPr lang="en-GB" dirty="0" smtClean="0"/>
          </a:p>
          <a:p>
            <a:r>
              <a:rPr lang="en-GB" dirty="0" smtClean="0"/>
              <a:t>But they don’t always suffice.</a:t>
            </a:r>
          </a:p>
          <a:p>
            <a:pPr lvl="1"/>
            <a:r>
              <a:rPr lang="en-GB" i="1" dirty="0" smtClean="0"/>
              <a:t>John asked Bill to help him.</a:t>
            </a:r>
            <a:endParaRPr lang="en-GB" dirty="0" smtClean="0"/>
          </a:p>
          <a:p>
            <a:pPr lvl="1"/>
            <a:r>
              <a:rPr lang="en-GB" dirty="0" smtClean="0"/>
              <a:t>Number and gender agreement still leaves us with 2 options for </a:t>
            </a:r>
            <a:r>
              <a:rPr lang="en-GB" i="1" dirty="0" smtClean="0"/>
              <a:t>him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dirty="0" err="1" smtClean="0"/>
              <a:t>Centering</a:t>
            </a:r>
            <a:r>
              <a:rPr lang="en-GB" dirty="0" smtClean="0"/>
              <a:t> Algorithm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Input discourse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John saw a beautiful 1961 Ford Falcon at the used car dealership. (U1)</a:t>
            </a:r>
          </a:p>
          <a:p>
            <a:r>
              <a:rPr lang="en-GB" dirty="0" smtClean="0"/>
              <a:t>He showed it to Bob. (U2)</a:t>
            </a:r>
          </a:p>
          <a:p>
            <a:r>
              <a:rPr lang="en-GB" dirty="0" smtClean="0"/>
              <a:t>He bought it. (U3)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Use the grammatical role hierarchy and identify </a:t>
            </a:r>
            <a:r>
              <a:rPr lang="en-GB" dirty="0" err="1" smtClean="0"/>
              <a:t>Cb</a:t>
            </a:r>
            <a:r>
              <a:rPr lang="en-GB" dirty="0" smtClean="0"/>
              <a:t>, </a:t>
            </a:r>
            <a:r>
              <a:rPr lang="en-GB" dirty="0" err="1" smtClean="0"/>
              <a:t>Cf</a:t>
            </a:r>
            <a:r>
              <a:rPr lang="en-GB" dirty="0" smtClean="0"/>
              <a:t> and Cp of U1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</a:p>
          <a:p>
            <a:pPr marL="514350" indent="-514350"/>
            <a:r>
              <a:rPr lang="en-GB" sz="2000" dirty="0" err="1" smtClean="0"/>
              <a:t>Cf</a:t>
            </a:r>
            <a:r>
              <a:rPr lang="en-GB" sz="2000" dirty="0" smtClean="0"/>
              <a:t>(U1) = {john, ford, dealership}</a:t>
            </a:r>
          </a:p>
          <a:p>
            <a:pPr marL="514350" indent="-514350"/>
            <a:r>
              <a:rPr lang="en-GB" sz="2000" dirty="0" smtClean="0"/>
              <a:t>Cp(U1) = john</a:t>
            </a:r>
          </a:p>
          <a:p>
            <a:pPr marL="514350" indent="-514350"/>
            <a:r>
              <a:rPr lang="en-GB" sz="2000" dirty="0" err="1" smtClean="0"/>
              <a:t>Cb</a:t>
            </a:r>
            <a:r>
              <a:rPr lang="en-GB" sz="2000" dirty="0" smtClean="0"/>
              <a:t>(U1) = undefined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dirty="0" err="1" smtClean="0"/>
              <a:t>Centering</a:t>
            </a:r>
            <a:r>
              <a:rPr lang="en-GB" dirty="0" smtClean="0"/>
              <a:t> Algorithm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Input discourse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John saw a beautiful 1961 Ford Falcon at the used car dealership. (U1)</a:t>
            </a:r>
          </a:p>
          <a:p>
            <a:r>
              <a:rPr lang="en-GB" dirty="0" smtClean="0"/>
              <a:t>He showed it to Bob. (U2)</a:t>
            </a:r>
          </a:p>
          <a:p>
            <a:r>
              <a:rPr lang="en-GB" dirty="0" smtClean="0"/>
              <a:t>He bought it. (U3)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GB" dirty="0" smtClean="0"/>
              <a:t>Find the likely candidates for pronouns in U2.</a:t>
            </a:r>
          </a:p>
          <a:p>
            <a:pPr marL="514350" indent="-514350"/>
            <a:endParaRPr lang="en-GB" dirty="0" smtClean="0"/>
          </a:p>
          <a:p>
            <a:pPr marL="514350" indent="-514350"/>
            <a:r>
              <a:rPr lang="en-GB" dirty="0" smtClean="0"/>
              <a:t>Since John is the highest ranked member of </a:t>
            </a:r>
            <a:r>
              <a:rPr lang="en-GB" dirty="0" err="1" smtClean="0"/>
              <a:t>Cf</a:t>
            </a:r>
            <a:r>
              <a:rPr lang="en-GB" dirty="0" smtClean="0"/>
              <a:t>(U1), and is the only possible referent for </a:t>
            </a:r>
            <a:r>
              <a:rPr lang="en-GB" i="1" dirty="0" smtClean="0"/>
              <a:t>he</a:t>
            </a:r>
            <a:r>
              <a:rPr lang="en-GB" dirty="0" smtClean="0"/>
              <a:t>, then he is also </a:t>
            </a:r>
            <a:r>
              <a:rPr lang="en-GB" dirty="0" err="1" smtClean="0"/>
              <a:t>Cb</a:t>
            </a:r>
            <a:r>
              <a:rPr lang="en-GB" dirty="0" smtClean="0"/>
              <a:t>(U2).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dirty="0" err="1" smtClean="0"/>
              <a:t>Centering</a:t>
            </a:r>
            <a:r>
              <a:rPr lang="en-GB" dirty="0" smtClean="0"/>
              <a:t> Algorithm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Input discourse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John saw a beautiful 1961 Ford Falcon at the used car dealership. (U1)</a:t>
            </a:r>
          </a:p>
          <a:p>
            <a:r>
              <a:rPr lang="en-GB" dirty="0" smtClean="0"/>
              <a:t>He showed it to Bob. (U2)</a:t>
            </a:r>
          </a:p>
          <a:p>
            <a:r>
              <a:rPr lang="en-GB" dirty="0" smtClean="0"/>
              <a:t>He bought it. (U3)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GB" dirty="0" smtClean="0"/>
              <a:t>Find the likely candidates for pronouns in U2.</a:t>
            </a:r>
          </a:p>
          <a:p>
            <a:pPr marL="788670" lvl="1" indent="-514350"/>
            <a:r>
              <a:rPr lang="en-GB" dirty="0" smtClean="0"/>
              <a:t>He = John</a:t>
            </a:r>
          </a:p>
          <a:p>
            <a:pPr marL="788670" lvl="1" indent="-514350"/>
            <a:r>
              <a:rPr lang="en-GB" dirty="0" smtClean="0"/>
              <a:t>What about </a:t>
            </a:r>
            <a:r>
              <a:rPr lang="en-GB" i="1" dirty="0" smtClean="0"/>
              <a:t>it</a:t>
            </a:r>
            <a:r>
              <a:rPr lang="en-GB" dirty="0" smtClean="0"/>
              <a:t>?</a:t>
            </a:r>
          </a:p>
          <a:p>
            <a:pPr marL="514350" indent="-514350"/>
            <a:endParaRPr lang="en-GB" dirty="0" smtClean="0"/>
          </a:p>
          <a:p>
            <a:pPr marL="514350" indent="-514350"/>
            <a:r>
              <a:rPr lang="en-GB" dirty="0" smtClean="0"/>
              <a:t>Suppose </a:t>
            </a:r>
            <a:r>
              <a:rPr lang="en-GB" i="1" dirty="0" smtClean="0"/>
              <a:t>it</a:t>
            </a:r>
            <a:r>
              <a:rPr lang="en-GB" dirty="0" smtClean="0"/>
              <a:t> = the Ford</a:t>
            </a:r>
          </a:p>
          <a:p>
            <a:pPr marL="514350" indent="-514350"/>
            <a:endParaRPr lang="en-GB" dirty="0" smtClean="0"/>
          </a:p>
          <a:p>
            <a:pPr marL="514350" indent="-514350"/>
            <a:r>
              <a:rPr lang="en-GB" dirty="0" smtClean="0"/>
              <a:t>Then we have:</a:t>
            </a:r>
          </a:p>
          <a:p>
            <a:pPr marL="788670" lvl="1" indent="-514350"/>
            <a:r>
              <a:rPr lang="en-GB" dirty="0" err="1" smtClean="0"/>
              <a:t>Cf</a:t>
            </a:r>
            <a:r>
              <a:rPr lang="en-GB" dirty="0" smtClean="0"/>
              <a:t>(U2) = {John, ford, bob}</a:t>
            </a:r>
          </a:p>
          <a:p>
            <a:pPr marL="788670" lvl="1" indent="-514350"/>
            <a:r>
              <a:rPr lang="en-GB" dirty="0" smtClean="0"/>
              <a:t>Cp(U2) = John</a:t>
            </a:r>
          </a:p>
          <a:p>
            <a:pPr marL="788670" lvl="1" indent="-514350"/>
            <a:r>
              <a:rPr lang="en-GB" dirty="0" err="1" smtClean="0"/>
              <a:t>Cb</a:t>
            </a:r>
            <a:r>
              <a:rPr lang="en-GB" dirty="0" smtClean="0"/>
              <a:t>(U2) = John</a:t>
            </a:r>
          </a:p>
          <a:p>
            <a:pPr marL="788670" lvl="1" indent="-514350"/>
            <a:r>
              <a:rPr lang="en-GB" dirty="0" smtClean="0"/>
              <a:t>This is a CONTINUE transition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dirty="0" err="1" smtClean="0"/>
              <a:t>Centering</a:t>
            </a:r>
            <a:r>
              <a:rPr lang="en-GB" dirty="0" smtClean="0"/>
              <a:t> Algorithm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Input discourse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John saw a beautiful 1961 Ford Falcon at the used car dealership. (U1)</a:t>
            </a:r>
          </a:p>
          <a:p>
            <a:r>
              <a:rPr lang="en-GB" dirty="0" smtClean="0"/>
              <a:t>He showed it to Bob. (U2)</a:t>
            </a:r>
          </a:p>
          <a:p>
            <a:r>
              <a:rPr lang="en-GB" dirty="0" smtClean="0"/>
              <a:t>He bought it. (U3)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GB" dirty="0" smtClean="0"/>
              <a:t>Find the likely candidates for pronouns in U2.</a:t>
            </a:r>
          </a:p>
          <a:p>
            <a:pPr marL="788670" lvl="1" indent="-514350"/>
            <a:r>
              <a:rPr lang="en-GB" dirty="0" smtClean="0"/>
              <a:t>He = John</a:t>
            </a:r>
          </a:p>
          <a:p>
            <a:pPr marL="788670" lvl="1" indent="-514350"/>
            <a:r>
              <a:rPr lang="en-GB" dirty="0" smtClean="0"/>
              <a:t>What about </a:t>
            </a:r>
            <a:r>
              <a:rPr lang="en-GB" i="1" dirty="0" smtClean="0"/>
              <a:t>it</a:t>
            </a:r>
            <a:r>
              <a:rPr lang="en-GB" dirty="0" smtClean="0"/>
              <a:t>?</a:t>
            </a:r>
          </a:p>
          <a:p>
            <a:pPr marL="514350" indent="-514350"/>
            <a:endParaRPr lang="en-GB" dirty="0" smtClean="0"/>
          </a:p>
          <a:p>
            <a:pPr marL="514350" indent="-514350"/>
            <a:r>
              <a:rPr lang="en-GB" dirty="0" smtClean="0"/>
              <a:t>Suppose </a:t>
            </a:r>
            <a:r>
              <a:rPr lang="en-GB" i="1" dirty="0" smtClean="0"/>
              <a:t>it</a:t>
            </a:r>
            <a:r>
              <a:rPr lang="en-GB" dirty="0" smtClean="0"/>
              <a:t> = the dealership</a:t>
            </a:r>
          </a:p>
          <a:p>
            <a:pPr marL="514350" indent="-514350"/>
            <a:endParaRPr lang="en-GB" dirty="0" smtClean="0"/>
          </a:p>
          <a:p>
            <a:pPr marL="514350" indent="-514350"/>
            <a:r>
              <a:rPr lang="en-GB" dirty="0" smtClean="0"/>
              <a:t>Then we have:</a:t>
            </a:r>
          </a:p>
          <a:p>
            <a:pPr marL="788670" lvl="1" indent="-514350"/>
            <a:r>
              <a:rPr lang="en-GB" dirty="0" err="1" smtClean="0"/>
              <a:t>Cf</a:t>
            </a:r>
            <a:r>
              <a:rPr lang="en-GB" dirty="0" smtClean="0"/>
              <a:t>(U2) = {John, dealership, bob}</a:t>
            </a:r>
          </a:p>
          <a:p>
            <a:pPr marL="788670" lvl="1" indent="-514350"/>
            <a:r>
              <a:rPr lang="en-GB" dirty="0" smtClean="0"/>
              <a:t>Cp(U2) = John</a:t>
            </a:r>
          </a:p>
          <a:p>
            <a:pPr marL="788670" lvl="1" indent="-514350"/>
            <a:r>
              <a:rPr lang="en-GB" dirty="0" err="1" smtClean="0"/>
              <a:t>Cb</a:t>
            </a:r>
            <a:r>
              <a:rPr lang="en-GB" dirty="0" smtClean="0"/>
              <a:t>(U2) = John</a:t>
            </a:r>
          </a:p>
          <a:p>
            <a:pPr marL="788670" lvl="1" indent="-514350"/>
            <a:r>
              <a:rPr lang="en-GB" dirty="0" smtClean="0"/>
              <a:t>This is a CONTINUE transition</a:t>
            </a:r>
          </a:p>
          <a:p>
            <a:pPr marL="514350" indent="-514350">
              <a:buNone/>
            </a:pPr>
            <a:r>
              <a:rPr lang="en-GB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dirty="0" err="1" smtClean="0"/>
              <a:t>Centering</a:t>
            </a:r>
            <a:r>
              <a:rPr lang="en-GB" dirty="0" smtClean="0"/>
              <a:t> Algorithm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Input discourse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John saw a beautiful 1961 Ford Falcon at the used car dealership. (U1)</a:t>
            </a:r>
          </a:p>
          <a:p>
            <a:r>
              <a:rPr lang="en-GB" dirty="0" smtClean="0"/>
              <a:t>He showed it to Bob. (U2)</a:t>
            </a:r>
          </a:p>
          <a:p>
            <a:r>
              <a:rPr lang="en-GB" dirty="0" smtClean="0"/>
              <a:t>He bought it. (U3)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GB" dirty="0" smtClean="0"/>
              <a:t>Find the likely candidates for pronouns in U2.</a:t>
            </a:r>
          </a:p>
          <a:p>
            <a:pPr marL="788670" lvl="1" indent="-514350"/>
            <a:r>
              <a:rPr lang="en-GB" dirty="0" smtClean="0"/>
              <a:t>He = John</a:t>
            </a:r>
          </a:p>
          <a:p>
            <a:pPr marL="788670" lvl="1" indent="-514350"/>
            <a:r>
              <a:rPr lang="en-GB" dirty="0" smtClean="0"/>
              <a:t>What about </a:t>
            </a:r>
            <a:r>
              <a:rPr lang="en-GB" i="1" dirty="0" smtClean="0"/>
              <a:t>it</a:t>
            </a:r>
            <a:r>
              <a:rPr lang="en-GB" dirty="0" smtClean="0"/>
              <a:t>?</a:t>
            </a:r>
          </a:p>
          <a:p>
            <a:pPr marL="514350" indent="-514350"/>
            <a:endParaRPr lang="en-GB" dirty="0" smtClean="0"/>
          </a:p>
          <a:p>
            <a:pPr marL="514350" indent="-514350"/>
            <a:r>
              <a:rPr lang="en-GB" dirty="0" smtClean="0"/>
              <a:t>Both the car and the dealership seem equally OK as antecedents of </a:t>
            </a:r>
            <a:r>
              <a:rPr lang="en-GB" i="1" dirty="0" smtClean="0"/>
              <a:t>it</a:t>
            </a:r>
            <a:r>
              <a:rPr lang="en-GB" dirty="0" smtClean="0"/>
              <a:t>.</a:t>
            </a:r>
          </a:p>
          <a:p>
            <a:pPr marL="788670" lvl="1" indent="-514350"/>
            <a:r>
              <a:rPr lang="en-GB" dirty="0" smtClean="0"/>
              <a:t>Both yield CONTINUE.</a:t>
            </a:r>
          </a:p>
          <a:p>
            <a:pPr marL="788670" lvl="1" indent="-514350"/>
            <a:r>
              <a:rPr lang="en-GB" dirty="0" smtClean="0"/>
              <a:t>We can break this tie by using the ranking on the </a:t>
            </a:r>
            <a:r>
              <a:rPr lang="en-GB" dirty="0" err="1" smtClean="0"/>
              <a:t>Cf</a:t>
            </a:r>
            <a:r>
              <a:rPr lang="en-GB" dirty="0" smtClean="0"/>
              <a:t> list of the previous utterance.</a:t>
            </a:r>
          </a:p>
          <a:p>
            <a:pPr marL="788670" lvl="1" indent="-514350"/>
            <a:r>
              <a:rPr lang="en-GB" dirty="0" smtClean="0"/>
              <a:t>This means that </a:t>
            </a:r>
            <a:r>
              <a:rPr lang="en-GB" i="1" dirty="0" smtClean="0"/>
              <a:t>it = the Ford</a:t>
            </a:r>
            <a:r>
              <a:rPr lang="en-GB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dirty="0" err="1" smtClean="0"/>
              <a:t>Centering</a:t>
            </a:r>
            <a:r>
              <a:rPr lang="en-GB" dirty="0" smtClean="0"/>
              <a:t> Algorithm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Input discourse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John saw a beautiful 1961 Ford Falcon at the used car dealership. (U1)</a:t>
            </a:r>
          </a:p>
          <a:p>
            <a:r>
              <a:rPr lang="en-GB" dirty="0" smtClean="0"/>
              <a:t>He showed it to Bob. (U2)</a:t>
            </a:r>
          </a:p>
          <a:p>
            <a:r>
              <a:rPr lang="en-GB" dirty="0" smtClean="0"/>
              <a:t>He bought it. (U3)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GB" dirty="0" smtClean="0"/>
              <a:t>Find the likely candidates for pronouns in U3.</a:t>
            </a:r>
          </a:p>
          <a:p>
            <a:pPr marL="788670" lvl="1" indent="-514350"/>
            <a:r>
              <a:rPr lang="en-GB" i="1" dirty="0" smtClean="0"/>
              <a:t>He</a:t>
            </a:r>
            <a:r>
              <a:rPr lang="en-GB" dirty="0" smtClean="0"/>
              <a:t> is compatible with John or Bob.</a:t>
            </a:r>
          </a:p>
          <a:p>
            <a:pPr marL="788670" lvl="1" indent="-514350"/>
            <a:r>
              <a:rPr lang="en-GB" dirty="0" smtClean="0"/>
              <a:t>If we assume it’s John, we get:</a:t>
            </a:r>
          </a:p>
          <a:p>
            <a:pPr marL="1062990" lvl="2" indent="-514350"/>
            <a:r>
              <a:rPr lang="en-GB" dirty="0" err="1" smtClean="0"/>
              <a:t>Cf</a:t>
            </a:r>
            <a:r>
              <a:rPr lang="en-GB" dirty="0" smtClean="0"/>
              <a:t>(U3) = {john, ford}</a:t>
            </a:r>
          </a:p>
          <a:p>
            <a:pPr marL="1062990" lvl="2" indent="-514350"/>
            <a:r>
              <a:rPr lang="en-GB" dirty="0" smtClean="0"/>
              <a:t>Cp(U3) = John</a:t>
            </a:r>
          </a:p>
          <a:p>
            <a:pPr marL="1062990" lvl="2" indent="-514350"/>
            <a:r>
              <a:rPr lang="en-GB" dirty="0" err="1" smtClean="0"/>
              <a:t>Cb</a:t>
            </a:r>
            <a:r>
              <a:rPr lang="en-GB" dirty="0" smtClean="0"/>
              <a:t>(Us) = John</a:t>
            </a:r>
          </a:p>
          <a:p>
            <a:pPr marL="1062990" lvl="2" indent="-514350"/>
            <a:r>
              <a:rPr lang="en-GB" dirty="0" smtClean="0"/>
              <a:t>CONTINUE</a:t>
            </a:r>
          </a:p>
          <a:p>
            <a:pPr marL="788670" lvl="1" indent="-514350"/>
            <a:r>
              <a:rPr lang="en-GB" dirty="0" smtClean="0"/>
              <a:t>If we assume it’s Bill, we get:</a:t>
            </a:r>
          </a:p>
          <a:p>
            <a:pPr marL="1062990" lvl="2" indent="-514350"/>
            <a:r>
              <a:rPr lang="en-GB" dirty="0" err="1" smtClean="0"/>
              <a:t>Cf</a:t>
            </a:r>
            <a:r>
              <a:rPr lang="en-GB" dirty="0" smtClean="0"/>
              <a:t>(U3) = {bob, ford}</a:t>
            </a:r>
          </a:p>
          <a:p>
            <a:pPr marL="1062990" lvl="2" indent="-514350"/>
            <a:r>
              <a:rPr lang="en-GB" dirty="0" smtClean="0"/>
              <a:t>Cp(U3) = Bob</a:t>
            </a:r>
          </a:p>
          <a:p>
            <a:pPr marL="1062990" lvl="2" indent="-514350"/>
            <a:r>
              <a:rPr lang="en-GB" dirty="0" err="1" smtClean="0"/>
              <a:t>Cb</a:t>
            </a:r>
            <a:r>
              <a:rPr lang="en-GB" dirty="0" smtClean="0"/>
              <a:t>(U3) = Bob</a:t>
            </a:r>
          </a:p>
          <a:p>
            <a:pPr marL="1062990" lvl="2" indent="-514350"/>
            <a:r>
              <a:rPr lang="en-GB" dirty="0" smtClean="0"/>
              <a:t>SMOOTH-SHIFT</a:t>
            </a:r>
          </a:p>
          <a:p>
            <a:pPr marL="788670" lvl="1" indent="-514350"/>
            <a:r>
              <a:rPr lang="en-GB" dirty="0" smtClean="0"/>
              <a:t>By Rule 2, we prefer John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example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Our KB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Our message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Suppose our document planner has included this message:</a:t>
            </a:r>
          </a:p>
          <a:p>
            <a:pPr lvl="1"/>
            <a:r>
              <a:rPr lang="en-GB" b="1" dirty="0" smtClean="0">
                <a:solidFill>
                  <a:schemeClr val="accent1"/>
                </a:solidFill>
              </a:rPr>
              <a:t>bottom-right(E3)</a:t>
            </a:r>
          </a:p>
          <a:p>
            <a:r>
              <a:rPr lang="en-GB" dirty="0" smtClean="0"/>
              <a:t>We want to say something like:</a:t>
            </a:r>
          </a:p>
          <a:p>
            <a:pPr lvl="1"/>
            <a:r>
              <a:rPr lang="en-GB" dirty="0" smtClean="0"/>
              <a:t>“E3 is in the bottom right”</a:t>
            </a:r>
          </a:p>
          <a:p>
            <a:r>
              <a:rPr lang="en-GB" dirty="0" smtClean="0"/>
              <a:t>But our user doesn’t know what E3 is.</a:t>
            </a:r>
          </a:p>
          <a:p>
            <a:r>
              <a:rPr lang="en-GB" dirty="0" smtClean="0"/>
              <a:t>We need to </a:t>
            </a:r>
            <a:r>
              <a:rPr lang="en-GB" b="1" dirty="0" smtClean="0">
                <a:solidFill>
                  <a:schemeClr val="accent1"/>
                </a:solidFill>
              </a:rPr>
              <a:t>describe</a:t>
            </a:r>
            <a:r>
              <a:rPr lang="en-GB" dirty="0" smtClean="0"/>
              <a:t> it.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8" name="Content Placeholder 9" descr="sg-domain.pn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00113" y="2286000"/>
            <a:ext cx="3552825" cy="3725863"/>
          </a:xfrm>
        </p:spPr>
      </p:pic>
      <p:sp>
        <p:nvSpPr>
          <p:cNvPr id="9" name="TextBox 8"/>
          <p:cNvSpPr txBox="1"/>
          <p:nvPr/>
        </p:nvSpPr>
        <p:spPr>
          <a:xfrm>
            <a:off x="1219200" y="2743200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E1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667000" y="2895600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E2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371600" y="4126468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E4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493784" y="4126468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dirty="0" err="1" smtClean="0"/>
              <a:t>Centering</a:t>
            </a:r>
            <a:r>
              <a:rPr lang="en-GB" dirty="0" smtClean="0"/>
              <a:t> Algorithm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Input discourse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John saw a beautiful 1961 Ford Falcon at the used car dealership. (U1)</a:t>
            </a:r>
          </a:p>
          <a:p>
            <a:r>
              <a:rPr lang="en-GB" dirty="0" smtClean="0"/>
              <a:t>He showed it to Bob. (U2)</a:t>
            </a:r>
          </a:p>
          <a:p>
            <a:r>
              <a:rPr lang="en-GB" dirty="0" smtClean="0"/>
              <a:t>He bought it. (U3)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GB" dirty="0" smtClean="0"/>
              <a:t>Find the likely candidates for pronouns in U3.</a:t>
            </a:r>
          </a:p>
          <a:p>
            <a:pPr marL="788670" lvl="1" indent="-514350"/>
            <a:r>
              <a:rPr lang="en-GB" dirty="0" smtClean="0"/>
              <a:t>What about </a:t>
            </a:r>
            <a:r>
              <a:rPr lang="en-GB" i="1" dirty="0" smtClean="0"/>
              <a:t>it?</a:t>
            </a:r>
          </a:p>
          <a:p>
            <a:pPr marL="788670" lvl="1" indent="-514350"/>
            <a:r>
              <a:rPr lang="en-GB" dirty="0" smtClean="0"/>
              <a:t>Only compatible with the Ford, so we’re done.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General description of the algorithm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For each pronoun, find the possible antecedents (based on </a:t>
            </a:r>
            <a:r>
              <a:rPr lang="en-GB" dirty="0" err="1" smtClean="0"/>
              <a:t>animacy</a:t>
            </a:r>
            <a:r>
              <a:rPr lang="en-GB" dirty="0" smtClean="0"/>
              <a:t>, gender and number etc).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Look at the resulting </a:t>
            </a:r>
            <a:r>
              <a:rPr lang="en-GB" dirty="0" err="1" smtClean="0"/>
              <a:t>Cb-Cf</a:t>
            </a:r>
            <a:r>
              <a:rPr lang="en-GB" dirty="0" smtClean="0"/>
              <a:t> combinations for each assignment.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Identify the transition represented by each combination. 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Use Rule 2 to find the best option.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Today we focused on reference, and introduced:</a:t>
            </a:r>
          </a:p>
          <a:p>
            <a:pPr lvl="1"/>
            <a:r>
              <a:rPr lang="en-GB" dirty="0" smtClean="0"/>
              <a:t>An algorithm for reference generation</a:t>
            </a:r>
          </a:p>
          <a:p>
            <a:pPr lvl="1"/>
            <a:r>
              <a:rPr lang="en-GB" dirty="0" smtClean="0"/>
              <a:t>A theory of discourse coherence focusing on anaphora</a:t>
            </a:r>
          </a:p>
          <a:p>
            <a:pPr lvl="1"/>
            <a:r>
              <a:rPr lang="en-GB" dirty="0" smtClean="0"/>
              <a:t>A reference </a:t>
            </a:r>
            <a:r>
              <a:rPr lang="en-GB" smtClean="0"/>
              <a:t>resolution algorithm.</a:t>
            </a:r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Referring Expression Generation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What do we do when we refer to objects?</a:t>
            </a:r>
          </a:p>
          <a:p>
            <a:pPr lvl="1"/>
            <a:r>
              <a:rPr lang="en-GB" dirty="0" smtClean="0"/>
              <a:t>Typically, produce a </a:t>
            </a:r>
            <a:r>
              <a:rPr lang="en-GB" dirty="0" smtClean="0">
                <a:solidFill>
                  <a:schemeClr val="accent1"/>
                </a:solidFill>
              </a:rPr>
              <a:t>definite NP</a:t>
            </a:r>
          </a:p>
          <a:p>
            <a:pPr lvl="1"/>
            <a:r>
              <a:rPr lang="en-GB" dirty="0" smtClean="0"/>
              <a:t>Question: how do we select the content for a referring expression?</a:t>
            </a:r>
          </a:p>
          <a:p>
            <a:pPr lvl="1"/>
            <a:r>
              <a:rPr lang="en-GB" dirty="0" smtClean="0"/>
              <a:t>Referring expressions generation (REG) algorithms try to answer this question.</a:t>
            </a:r>
          </a:p>
          <a:p>
            <a:pPr lvl="1"/>
            <a:endParaRPr lang="en-GB" dirty="0" smtClean="0">
              <a:solidFill>
                <a:schemeClr val="accent1"/>
              </a:solidFill>
            </a:endParaRPr>
          </a:p>
          <a:p>
            <a:r>
              <a:rPr lang="en-GB" dirty="0" smtClean="0"/>
              <a:t>Assumptions made by many REG algorithms:</a:t>
            </a:r>
          </a:p>
          <a:p>
            <a:pPr lvl="1"/>
            <a:r>
              <a:rPr lang="en-GB" dirty="0" smtClean="0"/>
              <a:t>We have a knowledge base (KB) which contains:</a:t>
            </a:r>
          </a:p>
          <a:p>
            <a:pPr lvl="2"/>
            <a:r>
              <a:rPr lang="en-GB" dirty="0" smtClean="0"/>
              <a:t>The objects (“entities”) we’re talking about</a:t>
            </a:r>
          </a:p>
          <a:p>
            <a:pPr lvl="2"/>
            <a:r>
              <a:rPr lang="en-GB" dirty="0" smtClean="0"/>
              <a:t>The information about them (their properties)</a:t>
            </a:r>
          </a:p>
          <a:p>
            <a:pPr lvl="1"/>
            <a:r>
              <a:rPr lang="en-GB" dirty="0" smtClean="0"/>
              <a:t>For now, we focus only on full definite NPs (not pronouns, proper names, etc...)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definite descriptions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We generally produce definite NPs to </a:t>
            </a:r>
            <a:r>
              <a:rPr lang="en-GB" dirty="0" smtClean="0">
                <a:solidFill>
                  <a:schemeClr val="accent1"/>
                </a:solidFill>
              </a:rPr>
              <a:t>identify</a:t>
            </a:r>
            <a:r>
              <a:rPr lang="en-GB" dirty="0" smtClean="0"/>
              <a:t> an object.</a:t>
            </a:r>
          </a:p>
          <a:p>
            <a:endParaRPr lang="en-GB" dirty="0" smtClean="0"/>
          </a:p>
          <a:p>
            <a:r>
              <a:rPr lang="en-GB" dirty="0" err="1" smtClean="0"/>
              <a:t>Definites</a:t>
            </a:r>
            <a:r>
              <a:rPr lang="en-GB" dirty="0" smtClean="0"/>
              <a:t> are usually taken to presuppose:</a:t>
            </a:r>
          </a:p>
          <a:p>
            <a:pPr lvl="1"/>
            <a:r>
              <a:rPr lang="en-GB" dirty="0" smtClean="0"/>
              <a:t>The existence of the object in question;</a:t>
            </a:r>
          </a:p>
          <a:p>
            <a:pPr lvl="1"/>
            <a:r>
              <a:rPr lang="en-GB" dirty="0" smtClean="0"/>
              <a:t>Its unique </a:t>
            </a:r>
            <a:r>
              <a:rPr lang="en-GB" dirty="0" err="1" smtClean="0"/>
              <a:t>identifiability</a:t>
            </a:r>
            <a:r>
              <a:rPr lang="en-GB" dirty="0" smtClean="0"/>
              <a:t> (for the hearer in a particular context).</a:t>
            </a:r>
          </a:p>
          <a:p>
            <a:pPr lvl="1"/>
            <a:r>
              <a:rPr lang="en-GB" dirty="0" smtClean="0"/>
              <a:t>In other words, we must also assume that the objects referred to are </a:t>
            </a:r>
            <a:r>
              <a:rPr lang="en-GB" dirty="0" smtClean="0">
                <a:solidFill>
                  <a:schemeClr val="accent1"/>
                </a:solidFill>
              </a:rPr>
              <a:t>mutually known</a:t>
            </a:r>
            <a:r>
              <a:rPr lang="en-GB" dirty="0" smtClean="0"/>
              <a:t> to speakers and listeners (or at least, can easily become mutually known).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Some preliminary remarks on reference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Any expression which serves to identify any thing, process, event, action, or any other kind of individual or particular I shall call a referring expression. Referring expressions point to particular things; they answer the questions Who?, What?, Which? </a:t>
            </a:r>
          </a:p>
          <a:p>
            <a:pPr>
              <a:buNone/>
            </a:pPr>
            <a:r>
              <a:rPr lang="en-GB" dirty="0" smtClean="0"/>
              <a:t>	(John Searle (1969). </a:t>
            </a:r>
            <a:r>
              <a:rPr lang="en-GB" i="1" dirty="0" smtClean="0"/>
              <a:t>Speech Acts: An Essay in the Philosophy of Language. </a:t>
            </a:r>
            <a:r>
              <a:rPr lang="en-GB" dirty="0" smtClean="0"/>
              <a:t>Cambridge: CUP)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1058</TotalTime>
  <Words>3469</Words>
  <Application>Microsoft Office PowerPoint</Application>
  <PresentationFormat>On-screen Show (4:3)</PresentationFormat>
  <Paragraphs>743</Paragraphs>
  <Slides>62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Equity</vt:lpstr>
      <vt:lpstr>LIN3022 Natural Language Processing Lecture 11</vt:lpstr>
      <vt:lpstr>In this lecture</vt:lpstr>
      <vt:lpstr>Part 1</vt:lpstr>
      <vt:lpstr>NLG: The complete architecture</vt:lpstr>
      <vt:lpstr>Another reminder</vt:lpstr>
      <vt:lpstr>An example</vt:lpstr>
      <vt:lpstr>Referring Expression Generation</vt:lpstr>
      <vt:lpstr>What do definite descriptions do?</vt:lpstr>
      <vt:lpstr>Some preliminary remarks on reference</vt:lpstr>
      <vt:lpstr>Slide 10</vt:lpstr>
      <vt:lpstr>Slide 11</vt:lpstr>
      <vt:lpstr>The choice problem</vt:lpstr>
      <vt:lpstr>Slide 13</vt:lpstr>
      <vt:lpstr>Slide 14</vt:lpstr>
      <vt:lpstr>The search problem</vt:lpstr>
      <vt:lpstr>Adequacy</vt:lpstr>
      <vt:lpstr>Slide 17</vt:lpstr>
      <vt:lpstr>Slide 18</vt:lpstr>
      <vt:lpstr>A brief psycholinguistic digression</vt:lpstr>
      <vt:lpstr>The psycholinguistic evidence</vt:lpstr>
      <vt:lpstr>The psycholinguistic evidence</vt:lpstr>
      <vt:lpstr>The psycholinguistic evidence</vt:lpstr>
      <vt:lpstr>The Incremental Algorithm</vt:lpstr>
      <vt:lpstr>Slide 24</vt:lpstr>
      <vt:lpstr>Slide 25</vt:lpstr>
      <vt:lpstr>Slide 26</vt:lpstr>
      <vt:lpstr>Slide 27</vt:lpstr>
      <vt:lpstr>Slide 28</vt:lpstr>
      <vt:lpstr>Slide 29</vt:lpstr>
      <vt:lpstr>Summary on REG</vt:lpstr>
      <vt:lpstr>Part 2</vt:lpstr>
      <vt:lpstr>So far...</vt:lpstr>
      <vt:lpstr>Which is the most coherent?</vt:lpstr>
      <vt:lpstr>Discourse coherence and reference</vt:lpstr>
      <vt:lpstr>Which is the most coherent?</vt:lpstr>
      <vt:lpstr>Which is the most coherent?</vt:lpstr>
      <vt:lpstr>Centering Theory</vt:lpstr>
      <vt:lpstr>Centering ingredients</vt:lpstr>
      <vt:lpstr>Centering ingredients</vt:lpstr>
      <vt:lpstr>Centering ingredients</vt:lpstr>
      <vt:lpstr>Centering ingredients</vt:lpstr>
      <vt:lpstr>Transitions between utterances</vt:lpstr>
      <vt:lpstr>Examples of transitions</vt:lpstr>
      <vt:lpstr>Examples of transitions</vt:lpstr>
      <vt:lpstr>Examples of transitions</vt:lpstr>
      <vt:lpstr>Examples of transitions</vt:lpstr>
      <vt:lpstr>Examples of transitions</vt:lpstr>
      <vt:lpstr>Examples of transitions</vt:lpstr>
      <vt:lpstr>Examples of transitions</vt:lpstr>
      <vt:lpstr>Rules of Centering Theory</vt:lpstr>
      <vt:lpstr>Part 3</vt:lpstr>
      <vt:lpstr>Centering in anaphora resolution</vt:lpstr>
      <vt:lpstr>Anaphora resolution</vt:lpstr>
      <vt:lpstr>A Centering Algorithm</vt:lpstr>
      <vt:lpstr>A Centering Algorithm</vt:lpstr>
      <vt:lpstr>A Centering Algorithm</vt:lpstr>
      <vt:lpstr>A Centering Algorithm</vt:lpstr>
      <vt:lpstr>A Centering Algorithm</vt:lpstr>
      <vt:lpstr>A Centering Algorithm</vt:lpstr>
      <vt:lpstr>A Centering Algorithm</vt:lpstr>
      <vt:lpstr>General description of the algorithm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bertugatt</dc:creator>
  <cp:lastModifiedBy>Albert Gatt</cp:lastModifiedBy>
  <cp:revision>162</cp:revision>
  <cp:lastPrinted>1601-01-01T00:00:00Z</cp:lastPrinted>
  <dcterms:created xsi:type="dcterms:W3CDTF">1601-01-01T00:00:00Z</dcterms:created>
  <dcterms:modified xsi:type="dcterms:W3CDTF">2011-05-09T10:30:51Z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