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notesSlides/notesSlide9.xml" ContentType="application/vnd.openxmlformats-officedocument.presentationml.notesSlide+xml"/>
  <Default Extension="doc" ContentType="application/msword"/>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65"/>
  </p:notesMasterIdLst>
  <p:sldIdLst>
    <p:sldId id="256" r:id="rId2"/>
    <p:sldId id="257" r:id="rId3"/>
    <p:sldId id="258" r:id="rId4"/>
    <p:sldId id="259" r:id="rId5"/>
    <p:sldId id="290" r:id="rId6"/>
    <p:sldId id="260" r:id="rId7"/>
    <p:sldId id="292" r:id="rId8"/>
    <p:sldId id="293" r:id="rId9"/>
    <p:sldId id="294" r:id="rId10"/>
    <p:sldId id="295" r:id="rId11"/>
    <p:sldId id="261" r:id="rId12"/>
    <p:sldId id="262" r:id="rId13"/>
    <p:sldId id="296" r:id="rId14"/>
    <p:sldId id="297" r:id="rId15"/>
    <p:sldId id="298" r:id="rId16"/>
    <p:sldId id="263" r:id="rId17"/>
    <p:sldId id="264" r:id="rId18"/>
    <p:sldId id="265" r:id="rId19"/>
    <p:sldId id="266" r:id="rId20"/>
    <p:sldId id="267" r:id="rId21"/>
    <p:sldId id="268" r:id="rId22"/>
    <p:sldId id="287" r:id="rId23"/>
    <p:sldId id="288" r:id="rId24"/>
    <p:sldId id="269" r:id="rId25"/>
    <p:sldId id="270" r:id="rId26"/>
    <p:sldId id="271" r:id="rId27"/>
    <p:sldId id="272" r:id="rId28"/>
    <p:sldId id="273" r:id="rId29"/>
    <p:sldId id="274" r:id="rId30"/>
    <p:sldId id="275" r:id="rId31"/>
    <p:sldId id="276" r:id="rId32"/>
    <p:sldId id="277" r:id="rId33"/>
    <p:sldId id="278" r:id="rId34"/>
    <p:sldId id="279" r:id="rId35"/>
    <p:sldId id="280" r:id="rId36"/>
    <p:sldId id="281" r:id="rId37"/>
    <p:sldId id="282" r:id="rId38"/>
    <p:sldId id="283" r:id="rId39"/>
    <p:sldId id="284" r:id="rId40"/>
    <p:sldId id="285" r:id="rId41"/>
    <p:sldId id="300" r:id="rId42"/>
    <p:sldId id="286" r:id="rId43"/>
    <p:sldId id="301" r:id="rId44"/>
    <p:sldId id="302" r:id="rId45"/>
    <p:sldId id="316" r:id="rId46"/>
    <p:sldId id="304" r:id="rId47"/>
    <p:sldId id="305" r:id="rId48"/>
    <p:sldId id="309" r:id="rId49"/>
    <p:sldId id="312" r:id="rId50"/>
    <p:sldId id="313" r:id="rId51"/>
    <p:sldId id="315" r:id="rId52"/>
    <p:sldId id="318" r:id="rId53"/>
    <p:sldId id="319" r:id="rId54"/>
    <p:sldId id="317" r:id="rId55"/>
    <p:sldId id="320" r:id="rId56"/>
    <p:sldId id="321" r:id="rId57"/>
    <p:sldId id="322" r:id="rId58"/>
    <p:sldId id="323" r:id="rId59"/>
    <p:sldId id="324" r:id="rId60"/>
    <p:sldId id="325" r:id="rId61"/>
    <p:sldId id="326" r:id="rId62"/>
    <p:sldId id="327" r:id="rId63"/>
    <p:sldId id="328" r:id="rId64"/>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57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21B207-96EF-4458-833E-8E703AF1D477}" type="datetimeFigureOut">
              <a:rPr lang="en-US" smtClean="0"/>
              <a:pPr/>
              <a:t>5/2/2011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D9A651-F280-4064-8C89-5574C9EC4FFF}"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A66EFA-8186-4B68-955B-26FE386331DF}" type="slidenum">
              <a:rPr lang="en-US"/>
              <a:pPr/>
              <a:t>7</a:t>
            </a:fld>
            <a:endParaRPr lang="en-US"/>
          </a:p>
        </p:txBody>
      </p:sp>
      <p:sp>
        <p:nvSpPr>
          <p:cNvPr id="462850" name="Rectangle 2"/>
          <p:cNvSpPr>
            <a:spLocks noGrp="1" noChangeArrowheads="1"/>
          </p:cNvSpPr>
          <p:nvPr>
            <p:ph type="body" idx="1"/>
          </p:nvPr>
        </p:nvSpPr>
        <p:spPr>
          <a:xfrm>
            <a:off x="915370" y="4347797"/>
            <a:ext cx="5027263" cy="3849565"/>
          </a:xfrm>
          <a:ln/>
        </p:spPr>
        <p:txBody>
          <a:bodyPr lIns="90425" tIns="44419" rIns="90425" bIns="44419"/>
          <a:lstStyle/>
          <a:p>
            <a:endParaRPr lang="en-AU"/>
          </a:p>
        </p:txBody>
      </p:sp>
      <p:sp>
        <p:nvSpPr>
          <p:cNvPr id="462851" name="Rectangle 3"/>
          <p:cNvSpPr>
            <a:spLocks noGrp="1" noRot="1" noChangeAspect="1" noChangeArrowheads="1" noTextEdit="1"/>
          </p:cNvSpPr>
          <p:nvPr>
            <p:ph type="sldImg"/>
          </p:nvPr>
        </p:nvSpPr>
        <p:spPr>
          <a:xfrm>
            <a:off x="1298575" y="803275"/>
            <a:ext cx="4259263" cy="3194050"/>
          </a:xfrm>
          <a:ln w="12700"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A15F65-5BF4-4A54-B140-8B11B0126D76}" type="slidenum">
              <a:rPr lang="en-US"/>
              <a:pPr/>
              <a:t>13</a:t>
            </a:fld>
            <a:endParaRPr lang="en-US"/>
          </a:p>
        </p:txBody>
      </p:sp>
      <p:sp>
        <p:nvSpPr>
          <p:cNvPr id="475138" name="Rectangle 2"/>
          <p:cNvSpPr>
            <a:spLocks noGrp="1" noChangeArrowheads="1"/>
          </p:cNvSpPr>
          <p:nvPr>
            <p:ph type="body" idx="1"/>
          </p:nvPr>
        </p:nvSpPr>
        <p:spPr>
          <a:xfrm>
            <a:off x="915370" y="4347797"/>
            <a:ext cx="5027263" cy="3849565"/>
          </a:xfrm>
          <a:ln/>
        </p:spPr>
        <p:txBody>
          <a:bodyPr lIns="90425" tIns="44419" rIns="90425" bIns="44419"/>
          <a:lstStyle/>
          <a:p>
            <a:endParaRPr lang="en-AU"/>
          </a:p>
        </p:txBody>
      </p:sp>
      <p:sp>
        <p:nvSpPr>
          <p:cNvPr id="475139" name="Rectangle 3"/>
          <p:cNvSpPr>
            <a:spLocks noGrp="1" noRot="1" noChangeAspect="1" noChangeArrowheads="1" noTextEdit="1"/>
          </p:cNvSpPr>
          <p:nvPr>
            <p:ph type="sldImg"/>
          </p:nvPr>
        </p:nvSpPr>
        <p:spPr>
          <a:xfrm>
            <a:off x="1298575" y="803275"/>
            <a:ext cx="4259263" cy="3194050"/>
          </a:xfrm>
          <a:ln w="12700"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4F8CFD-84A9-4497-8391-E315CC7B4A32}" type="slidenum">
              <a:rPr lang="en-US"/>
              <a:pPr/>
              <a:t>44</a:t>
            </a:fld>
            <a:endParaRPr lang="en-US"/>
          </a:p>
        </p:txBody>
      </p:sp>
      <p:sp>
        <p:nvSpPr>
          <p:cNvPr id="858114" name="Rectangle 1026"/>
          <p:cNvSpPr>
            <a:spLocks noGrp="1" noRot="1" noChangeAspect="1" noChangeArrowheads="1" noTextEdit="1"/>
          </p:cNvSpPr>
          <p:nvPr>
            <p:ph type="sldImg"/>
          </p:nvPr>
        </p:nvSpPr>
        <p:spPr>
          <a:ln/>
        </p:spPr>
      </p:sp>
      <p:sp>
        <p:nvSpPr>
          <p:cNvPr id="858115" name="Rectangle 1027"/>
          <p:cNvSpPr>
            <a:spLocks noGrp="1" noChangeArrowheads="1"/>
          </p:cNvSpPr>
          <p:nvPr>
            <p:ph type="body" idx="1"/>
          </p:nvPr>
        </p:nvSpPr>
        <p:spPr/>
        <p:txBody>
          <a:bodyPr lIns="91431" tIns="45715" rIns="91431" bIns="45715"/>
          <a:lstStyle/>
          <a:p>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361139-89A7-4B2F-AEBF-693E00E2C3E1}" type="slidenum">
              <a:rPr lang="en-US"/>
              <a:pPr/>
              <a:t>46</a:t>
            </a:fld>
            <a:endParaRPr lang="en-US"/>
          </a:p>
        </p:txBody>
      </p:sp>
      <p:sp>
        <p:nvSpPr>
          <p:cNvPr id="862210" name="Rectangle 2"/>
          <p:cNvSpPr>
            <a:spLocks noGrp="1" noRot="1" noChangeAspect="1" noChangeArrowheads="1" noTextEdit="1"/>
          </p:cNvSpPr>
          <p:nvPr>
            <p:ph type="sldImg"/>
          </p:nvPr>
        </p:nvSpPr>
        <p:spPr>
          <a:ln/>
        </p:spPr>
      </p:sp>
      <p:sp>
        <p:nvSpPr>
          <p:cNvPr id="862211" name="Rectangle 3"/>
          <p:cNvSpPr>
            <a:spLocks noGrp="1" noChangeArrowheads="1"/>
          </p:cNvSpPr>
          <p:nvPr>
            <p:ph type="body" idx="1"/>
          </p:nvPr>
        </p:nvSpPr>
        <p:spPr/>
        <p:txBody>
          <a:bodyPr lIns="91431" tIns="45715" rIns="91431" bIns="45715"/>
          <a:lstStyle/>
          <a:p>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BAD222-4C78-449F-9F83-5A336F2767DC}" type="slidenum">
              <a:rPr lang="en-US"/>
              <a:pPr/>
              <a:t>47</a:t>
            </a:fld>
            <a:endParaRPr lang="en-US"/>
          </a:p>
        </p:txBody>
      </p:sp>
      <p:sp>
        <p:nvSpPr>
          <p:cNvPr id="864258" name="Rectangle 2"/>
          <p:cNvSpPr>
            <a:spLocks noGrp="1" noRot="1" noChangeAspect="1" noChangeArrowheads="1" noTextEdit="1"/>
          </p:cNvSpPr>
          <p:nvPr>
            <p:ph type="sldImg"/>
          </p:nvPr>
        </p:nvSpPr>
        <p:spPr>
          <a:ln/>
        </p:spPr>
      </p:sp>
      <p:sp>
        <p:nvSpPr>
          <p:cNvPr id="864259" name="Rectangle 3"/>
          <p:cNvSpPr>
            <a:spLocks noGrp="1" noChangeArrowheads="1"/>
          </p:cNvSpPr>
          <p:nvPr>
            <p:ph type="body" idx="1"/>
          </p:nvPr>
        </p:nvSpPr>
        <p:spPr/>
        <p:txBody>
          <a:bodyPr lIns="91431" tIns="45715" rIns="91431" bIns="45715"/>
          <a:lstStyle/>
          <a:p>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31842E-2FBA-4209-B4E9-683DFA3F131E}" type="slidenum">
              <a:rPr lang="en-US"/>
              <a:pPr/>
              <a:t>48</a:t>
            </a:fld>
            <a:endParaRPr lang="en-US"/>
          </a:p>
        </p:txBody>
      </p:sp>
      <p:sp>
        <p:nvSpPr>
          <p:cNvPr id="871426" name="Rectangle 2"/>
          <p:cNvSpPr>
            <a:spLocks noGrp="1" noChangeArrowheads="1"/>
          </p:cNvSpPr>
          <p:nvPr>
            <p:ph type="body" idx="1"/>
          </p:nvPr>
        </p:nvSpPr>
        <p:spPr>
          <a:xfrm>
            <a:off x="915369" y="4350728"/>
            <a:ext cx="5030492" cy="3853962"/>
          </a:xfrm>
          <a:ln/>
        </p:spPr>
        <p:txBody>
          <a:bodyPr lIns="90416" tIns="44415" rIns="90416" bIns="44415"/>
          <a:lstStyle/>
          <a:p>
            <a:endParaRPr lang="en-AU"/>
          </a:p>
        </p:txBody>
      </p:sp>
      <p:sp>
        <p:nvSpPr>
          <p:cNvPr id="871427" name="Rectangle 3"/>
          <p:cNvSpPr>
            <a:spLocks noGrp="1" noRot="1" noChangeAspect="1" noChangeArrowheads="1" noTextEdit="1"/>
          </p:cNvSpPr>
          <p:nvPr>
            <p:ph type="sldImg"/>
          </p:nvPr>
        </p:nvSpPr>
        <p:spPr>
          <a:xfrm>
            <a:off x="1300163" y="803275"/>
            <a:ext cx="4262437" cy="3197225"/>
          </a:xfrm>
          <a:ln w="12700"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B63CC2-465D-4FE5-82F1-C024269F5A7C}" type="slidenum">
              <a:rPr lang="en-US"/>
              <a:pPr/>
              <a:t>49</a:t>
            </a:fld>
            <a:endParaRPr lang="en-US"/>
          </a:p>
        </p:txBody>
      </p:sp>
      <p:sp>
        <p:nvSpPr>
          <p:cNvPr id="877570" name="Rectangle 2050"/>
          <p:cNvSpPr>
            <a:spLocks noGrp="1" noRot="1" noChangeAspect="1" noChangeArrowheads="1" noTextEdit="1"/>
          </p:cNvSpPr>
          <p:nvPr>
            <p:ph type="sldImg"/>
          </p:nvPr>
        </p:nvSpPr>
        <p:spPr>
          <a:ln/>
        </p:spPr>
      </p:sp>
      <p:sp>
        <p:nvSpPr>
          <p:cNvPr id="877571" name="Rectangle 2051"/>
          <p:cNvSpPr>
            <a:spLocks noGrp="1" noChangeArrowheads="1"/>
          </p:cNvSpPr>
          <p:nvPr>
            <p:ph type="body" idx="1"/>
          </p:nvPr>
        </p:nvSpPr>
        <p:spPr/>
        <p:txBody>
          <a:bodyPr lIns="91431" tIns="45715" rIns="91431" bIns="45715"/>
          <a:lstStyle/>
          <a:p>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25DD98-41C6-4F4A-803C-3AA80BD5EBFD}" type="slidenum">
              <a:rPr lang="en-US"/>
              <a:pPr/>
              <a:t>50</a:t>
            </a:fld>
            <a:endParaRPr lang="en-US"/>
          </a:p>
        </p:txBody>
      </p:sp>
      <p:sp>
        <p:nvSpPr>
          <p:cNvPr id="879618" name="Rectangle 2"/>
          <p:cNvSpPr>
            <a:spLocks noGrp="1" noRot="1" noChangeAspect="1" noChangeArrowheads="1" noTextEdit="1"/>
          </p:cNvSpPr>
          <p:nvPr>
            <p:ph type="sldImg"/>
          </p:nvPr>
        </p:nvSpPr>
        <p:spPr>
          <a:ln/>
        </p:spPr>
      </p:sp>
      <p:sp>
        <p:nvSpPr>
          <p:cNvPr id="879619" name="Rectangle 3"/>
          <p:cNvSpPr>
            <a:spLocks noGrp="1" noChangeArrowheads="1"/>
          </p:cNvSpPr>
          <p:nvPr>
            <p:ph type="body" idx="1"/>
          </p:nvPr>
        </p:nvSpPr>
        <p:spPr/>
        <p:txBody>
          <a:bodyPr lIns="91431" tIns="45715" rIns="91431" bIns="45715"/>
          <a:lstStyle/>
          <a:p>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9EBB9A-6424-4E48-85F5-7E661CBF484C}" type="slidenum">
              <a:rPr lang="en-US"/>
              <a:pPr/>
              <a:t>51</a:t>
            </a:fld>
            <a:endParaRPr lang="en-US"/>
          </a:p>
        </p:txBody>
      </p:sp>
      <p:sp>
        <p:nvSpPr>
          <p:cNvPr id="882690" name="Rectangle 1026"/>
          <p:cNvSpPr>
            <a:spLocks noGrp="1" noChangeArrowheads="1"/>
          </p:cNvSpPr>
          <p:nvPr>
            <p:ph type="body" idx="1"/>
          </p:nvPr>
        </p:nvSpPr>
        <p:spPr>
          <a:xfrm>
            <a:off x="915369" y="4350728"/>
            <a:ext cx="5030492" cy="3853962"/>
          </a:xfrm>
          <a:ln/>
        </p:spPr>
        <p:txBody>
          <a:bodyPr lIns="90416" tIns="44415" rIns="90416" bIns="44415"/>
          <a:lstStyle/>
          <a:p>
            <a:endParaRPr lang="en-AU"/>
          </a:p>
        </p:txBody>
      </p:sp>
      <p:sp>
        <p:nvSpPr>
          <p:cNvPr id="882691" name="Rectangle 1027"/>
          <p:cNvSpPr>
            <a:spLocks noGrp="1" noRot="1" noChangeAspect="1" noChangeArrowheads="1" noTextEdit="1"/>
          </p:cNvSpPr>
          <p:nvPr>
            <p:ph type="sldImg"/>
          </p:nvPr>
        </p:nvSpPr>
        <p:spPr>
          <a:xfrm>
            <a:off x="1300163" y="803275"/>
            <a:ext cx="4262437" cy="3197225"/>
          </a:xfrm>
          <a:ln w="12700"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endParaRPr lang="en-GB"/>
          </a:p>
        </p:txBody>
      </p:sp>
      <p:sp>
        <p:nvSpPr>
          <p:cNvPr id="17" name="Footer Placeholder 16"/>
          <p:cNvSpPr>
            <a:spLocks noGrp="1"/>
          </p:cNvSpPr>
          <p:nvPr>
            <p:ph type="ftr" sz="quarter" idx="11"/>
          </p:nvPr>
        </p:nvSpPr>
        <p:spPr/>
        <p:txBody>
          <a:bodyPr/>
          <a:lstStyle/>
          <a:p>
            <a:endParaRPr lang="en-GB"/>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2C5641BD-95AB-454A-A9AA-5AFCF0C5DD32}" type="slidenum">
              <a:rPr lang="en-GB" smtClean="0"/>
              <a:pPr/>
              <a:t>‹#›</a:t>
            </a:fld>
            <a:endParaRPr lang="en-GB"/>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89FD31-0CA3-40BE-A992-CB3EA60FA809}"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162E45-9455-4BA8-A7D6-DCF9EB8B142D}"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685800" y="1981200"/>
            <a:ext cx="7772400" cy="4114800"/>
          </a:xfrm>
        </p:spPr>
        <p:txBody>
          <a:bodyPr/>
          <a:lstStyle/>
          <a:p>
            <a:endParaRPr lang="en-GB"/>
          </a:p>
        </p:txBody>
      </p:sp>
      <p:sp>
        <p:nvSpPr>
          <p:cNvPr id="4" name="Date Placeholder 3"/>
          <p:cNvSpPr>
            <a:spLocks noGrp="1"/>
          </p:cNvSpPr>
          <p:nvPr>
            <p:ph type="dt" sz="half" idx="10"/>
          </p:nvPr>
        </p:nvSpPr>
        <p:spPr>
          <a:xfrm>
            <a:off x="685800" y="6248400"/>
            <a:ext cx="1905000" cy="457200"/>
          </a:xfr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r>
              <a:rPr lang="en-US"/>
              <a:t>NLG Case Study 30th October 1996</a:t>
            </a:r>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fld id="{89C4535D-8DDF-45DD-96A1-AA028E049B7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EF5F40-7F73-459E-80EE-D9A86BF1CE98}" type="slidenum">
              <a:rPr lang="en-GB" smtClean="0"/>
              <a:pPr/>
              <a:t>‹#›</a:t>
            </a:fld>
            <a:endParaRPr lang="en-GB"/>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a:xfrm>
            <a:off x="800100" y="6172200"/>
            <a:ext cx="4000500" cy="457200"/>
          </a:xfrm>
        </p:spPr>
        <p:txBody>
          <a:bodyPr/>
          <a:lstStyle/>
          <a:p>
            <a:endParaRPr lang="en-GB"/>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A08A03-C942-4739-ADF4-CFC5657992DA}"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36A75DA-8957-4839-B81C-40105ED718BC}" type="slidenum">
              <a:rPr lang="en-GB" smtClean="0"/>
              <a:pPr/>
              <a:t>‹#›</a:t>
            </a:fld>
            <a:endParaRPr lang="en-GB"/>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B89385E-949F-45B2-B593-25BE62EACA0D}" type="slidenum">
              <a:rPr lang="en-GB" smtClean="0"/>
              <a:pPr/>
              <a:t>‹#›</a:t>
            </a:fld>
            <a:endParaRPr lang="en-GB"/>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42B46E8-1E50-4A2A-B20F-2DF725FF8B5A}"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4898D32-C59F-4B0D-A619-0620FF1E604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41FE8A7-C68C-4765-87E0-74E18574D9E3}" type="slidenum">
              <a:rPr lang="en-GB" smtClean="0"/>
              <a:pPr/>
              <a:t>‹#›</a:t>
            </a:fld>
            <a:endParaRPr lang="en-GB"/>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a:xfrm>
            <a:off x="914400" y="6172200"/>
            <a:ext cx="3886200" cy="457200"/>
          </a:xfrm>
        </p:spPr>
        <p:txBody>
          <a:bodyPr/>
          <a:lstStyle/>
          <a:p>
            <a:endParaRPr lang="en-GB"/>
          </a:p>
        </p:txBody>
      </p:sp>
      <p:sp>
        <p:nvSpPr>
          <p:cNvPr id="7" name="Slide Number Placeholder 6"/>
          <p:cNvSpPr>
            <a:spLocks noGrp="1"/>
          </p:cNvSpPr>
          <p:nvPr>
            <p:ph type="sldNum" sz="quarter" idx="12"/>
          </p:nvPr>
        </p:nvSpPr>
        <p:spPr>
          <a:xfrm>
            <a:off x="146304" y="6208776"/>
            <a:ext cx="457200" cy="457200"/>
          </a:xfrm>
        </p:spPr>
        <p:txBody>
          <a:bodyPr/>
          <a:lstStyle/>
          <a:p>
            <a:fld id="{D90D99C6-6846-45C5-B26A-4B92D29D77C0}" type="slidenum">
              <a:rPr lang="en-GB" smtClean="0"/>
              <a:pPr/>
              <a:t>‹#›</a:t>
            </a:fld>
            <a:endParaRPr lang="en-GB"/>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endParaRPr lang="en-GB"/>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GB"/>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9D36505-7BCB-416A-916C-8E7C2A771E0B}"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www.csd.abdn.ac.uk/research/stop/"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subTitle" idx="1"/>
          </p:nvPr>
        </p:nvSpPr>
        <p:spPr/>
        <p:txBody>
          <a:bodyPr/>
          <a:lstStyle/>
          <a:p>
            <a:r>
              <a:rPr lang="en-GB"/>
              <a:t>Albert Gatt</a:t>
            </a:r>
          </a:p>
        </p:txBody>
      </p:sp>
      <p:sp>
        <p:nvSpPr>
          <p:cNvPr id="4098" name="Rectangle 2"/>
          <p:cNvSpPr>
            <a:spLocks noGrp="1" noChangeArrowheads="1"/>
          </p:cNvSpPr>
          <p:nvPr>
            <p:ph type="ctrTitle"/>
          </p:nvPr>
        </p:nvSpPr>
        <p:spPr/>
        <p:txBody>
          <a:bodyPr/>
          <a:lstStyle/>
          <a:p>
            <a:r>
              <a:rPr lang="en-GB" sz="3600" dirty="0" smtClean="0"/>
              <a:t>LIN3022 Natural Language Processing</a:t>
            </a:r>
            <a:br>
              <a:rPr lang="en-GB" sz="3600" dirty="0" smtClean="0"/>
            </a:br>
            <a:r>
              <a:rPr lang="en-GB" sz="3600" dirty="0" smtClean="0"/>
              <a:t>Lecture 10</a:t>
            </a:r>
            <a:endParaRPr lang="en-GB" sz="3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Weather Report System: SUMTIME</a:t>
            </a:r>
            <a:endParaRPr lang="en-GB" dirty="0"/>
          </a:p>
        </p:txBody>
      </p:sp>
      <p:sp>
        <p:nvSpPr>
          <p:cNvPr id="3" name="Content Placeholder 2"/>
          <p:cNvSpPr>
            <a:spLocks noGrp="1"/>
          </p:cNvSpPr>
          <p:nvPr>
            <p:ph sz="quarter" idx="1"/>
          </p:nvPr>
        </p:nvSpPr>
        <p:spPr/>
        <p:txBody>
          <a:bodyPr/>
          <a:lstStyle/>
          <a:p>
            <a:r>
              <a:rPr lang="en-US" dirty="0" smtClean="0"/>
              <a:t>Function: </a:t>
            </a:r>
          </a:p>
          <a:p>
            <a:pPr lvl="1"/>
            <a:r>
              <a:rPr lang="en-US" sz="2000" dirty="0" smtClean="0"/>
              <a:t>Produces textual weather reports in English for offshore oil rigs</a:t>
            </a:r>
          </a:p>
          <a:p>
            <a:r>
              <a:rPr lang="en-US" dirty="0" smtClean="0"/>
              <a:t>Input: </a:t>
            </a:r>
          </a:p>
          <a:p>
            <a:pPr lvl="1"/>
            <a:r>
              <a:rPr lang="en-US" sz="2000" dirty="0" smtClean="0"/>
              <a:t>Numerical weather depiction</a:t>
            </a:r>
            <a:endParaRPr lang="en-US" u="sng" dirty="0" smtClean="0"/>
          </a:p>
          <a:p>
            <a:r>
              <a:rPr lang="en-US" dirty="0" smtClean="0"/>
              <a:t>User: </a:t>
            </a:r>
          </a:p>
          <a:p>
            <a:pPr lvl="1"/>
            <a:r>
              <a:rPr lang="en-US" sz="2000" dirty="0" smtClean="0"/>
              <a:t>Offshore rig workers in Scotland</a:t>
            </a:r>
          </a:p>
          <a:p>
            <a:r>
              <a:rPr lang="en-US" dirty="0" smtClean="0"/>
              <a:t>Developer: </a:t>
            </a:r>
          </a:p>
          <a:p>
            <a:pPr lvl="1"/>
            <a:r>
              <a:rPr lang="en-US" sz="2000" dirty="0" smtClean="0"/>
              <a:t>Department of Computing Science, University of Aberdeen</a:t>
            </a:r>
          </a:p>
          <a:p>
            <a:pPr lvl="1"/>
            <a:endParaRPr lang="en-US" dirty="0" smtClean="0"/>
          </a:p>
          <a:p>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normAutofit/>
          </a:bodyPr>
          <a:lstStyle/>
          <a:p>
            <a:r>
              <a:rPr lang="en-GB" dirty="0" smtClean="0"/>
              <a:t>Weather report system: SUMTIME</a:t>
            </a:r>
            <a:endParaRPr lang="en-GB" dirty="0"/>
          </a:p>
        </p:txBody>
      </p:sp>
      <p:pic>
        <p:nvPicPr>
          <p:cNvPr id="82950" name="Picture 6"/>
          <p:cNvPicPr>
            <a:picLocks noGrp="1" noChangeAspect="1" noChangeArrowheads="1"/>
          </p:cNvPicPr>
          <p:nvPr>
            <p:ph type="body" sz="half" idx="1"/>
          </p:nvPr>
        </p:nvPicPr>
        <p:blipFill>
          <a:blip r:embed="rId2" cstate="print"/>
          <a:srcRect t="51787" r="74702" b="8928"/>
          <a:stretch>
            <a:fillRect/>
          </a:stretch>
        </p:blipFill>
        <p:spPr>
          <a:xfrm>
            <a:off x="4838700" y="1752600"/>
            <a:ext cx="3924300" cy="2514600"/>
          </a:xfrm>
          <a:noFill/>
          <a:ln/>
        </p:spPr>
      </p:pic>
      <p:sp>
        <p:nvSpPr>
          <p:cNvPr id="82951" name="Text Box 7"/>
          <p:cNvSpPr txBox="1">
            <a:spLocks noChangeArrowheads="1"/>
          </p:cNvSpPr>
          <p:nvPr/>
        </p:nvSpPr>
        <p:spPr bwMode="auto">
          <a:xfrm>
            <a:off x="4876800" y="4298950"/>
            <a:ext cx="4038600" cy="1558925"/>
          </a:xfrm>
          <a:prstGeom prst="rect">
            <a:avLst/>
          </a:prstGeom>
          <a:noFill/>
          <a:ln w="9525">
            <a:noFill/>
            <a:miter lim="800000"/>
            <a:headEnd/>
            <a:tailEnd/>
          </a:ln>
          <a:effectLst/>
        </p:spPr>
        <p:txBody>
          <a:bodyPr>
            <a:spAutoFit/>
          </a:bodyPr>
          <a:lstStyle/>
          <a:p>
            <a:r>
              <a:rPr lang="en-GB" sz="1600" b="1"/>
              <a:t>S 8-13 increasing 13-18 by early morning, </a:t>
            </a:r>
            <a:r>
              <a:rPr lang="en-GB" sz="1600" b="1">
                <a:solidFill>
                  <a:schemeClr val="accent2"/>
                </a:solidFill>
              </a:rPr>
              <a:t>then backing NNE 18-23 by morning, and veering S 13-18 by midday</a:t>
            </a:r>
            <a:r>
              <a:rPr lang="en-GB" sz="1600" b="1"/>
              <a:t>, then easing 8-13 by midnight. </a:t>
            </a:r>
          </a:p>
          <a:p>
            <a:endParaRPr lang="en-GB" sz="1600"/>
          </a:p>
        </p:txBody>
      </p:sp>
      <p:pic>
        <p:nvPicPr>
          <p:cNvPr id="82952" name="Picture 8"/>
          <p:cNvPicPr>
            <a:picLocks noGrp="1" noChangeAspect="1" noChangeArrowheads="1"/>
          </p:cNvPicPr>
          <p:nvPr>
            <p:ph type="body" sz="half" idx="2"/>
          </p:nvPr>
        </p:nvPicPr>
        <p:blipFill>
          <a:blip r:embed="rId3" cstate="print"/>
          <a:srcRect t="51785" r="74702" b="7143"/>
          <a:stretch>
            <a:fillRect/>
          </a:stretch>
        </p:blipFill>
        <p:spPr>
          <a:xfrm>
            <a:off x="533400" y="1814513"/>
            <a:ext cx="3924300" cy="2452687"/>
          </a:xfrm>
          <a:noFill/>
          <a:ln/>
        </p:spPr>
      </p:pic>
      <p:sp>
        <p:nvSpPr>
          <p:cNvPr id="82953" name="Text Box 9"/>
          <p:cNvSpPr txBox="1">
            <a:spLocks noChangeArrowheads="1"/>
          </p:cNvSpPr>
          <p:nvPr/>
        </p:nvSpPr>
        <p:spPr bwMode="auto">
          <a:xfrm>
            <a:off x="609600" y="4267200"/>
            <a:ext cx="3521075" cy="1404938"/>
          </a:xfrm>
          <a:prstGeom prst="rect">
            <a:avLst/>
          </a:prstGeom>
          <a:noFill/>
          <a:ln w="9525">
            <a:noFill/>
            <a:miter lim="800000"/>
            <a:headEnd/>
            <a:tailEnd/>
          </a:ln>
          <a:effectLst/>
        </p:spPr>
        <p:txBody>
          <a:bodyPr>
            <a:spAutoFit/>
          </a:bodyPr>
          <a:lstStyle/>
          <a:p>
            <a:pPr algn="ctr"/>
            <a:r>
              <a:rPr lang="en-GB" sz="1600" b="1"/>
              <a:t>S 8-13 increasing 18-23 by morning, then easing 8-13 by midnight.</a:t>
            </a:r>
            <a:r>
              <a:rPr lang="en-GB" b="1"/>
              <a:t> </a:t>
            </a:r>
          </a:p>
          <a:p>
            <a:endParaRPr lang="en-GB" b="1"/>
          </a:p>
          <a:p>
            <a:endParaRPr lang="en-GB"/>
          </a:p>
        </p:txBody>
      </p:sp>
      <p:sp>
        <p:nvSpPr>
          <p:cNvPr id="82954" name="Oval 10"/>
          <p:cNvSpPr>
            <a:spLocks noChangeArrowheads="1"/>
          </p:cNvSpPr>
          <p:nvPr/>
        </p:nvSpPr>
        <p:spPr bwMode="auto">
          <a:xfrm>
            <a:off x="6248400" y="2819400"/>
            <a:ext cx="685800" cy="228600"/>
          </a:xfrm>
          <a:prstGeom prst="ellipse">
            <a:avLst/>
          </a:prstGeom>
          <a:noFill/>
          <a:ln w="25400">
            <a:solidFill>
              <a:schemeClr val="accent2"/>
            </a:solidFill>
            <a:round/>
            <a:headEnd/>
            <a:tailEnd/>
          </a:ln>
          <a:effectLst/>
        </p:spPr>
        <p:txBody>
          <a:bodyPr wrap="none" anchor="ctr"/>
          <a:lstStyle/>
          <a:p>
            <a:endParaRPr lang="en-GB"/>
          </a:p>
        </p:txBody>
      </p:sp>
      <p:sp>
        <p:nvSpPr>
          <p:cNvPr id="82955" name="Text Box 11"/>
          <p:cNvSpPr txBox="1">
            <a:spLocks noChangeArrowheads="1"/>
          </p:cNvSpPr>
          <p:nvPr/>
        </p:nvSpPr>
        <p:spPr bwMode="auto">
          <a:xfrm>
            <a:off x="533400" y="6248400"/>
            <a:ext cx="8458200" cy="366713"/>
          </a:xfrm>
          <a:prstGeom prst="rect">
            <a:avLst/>
          </a:prstGeom>
          <a:noFill/>
          <a:ln w="9525">
            <a:noFill/>
            <a:miter lim="800000"/>
            <a:headEnd/>
            <a:tailEnd/>
          </a:ln>
          <a:effectLst/>
        </p:spPr>
        <p:txBody>
          <a:bodyPr>
            <a:spAutoFit/>
          </a:bodyPr>
          <a:lstStyle/>
          <a:p>
            <a:pPr>
              <a:spcBef>
                <a:spcPct val="50000"/>
              </a:spcBef>
            </a:pPr>
            <a:r>
              <a:rPr lang="en-GB">
                <a:solidFill>
                  <a:schemeClr val="hlink"/>
                </a:solidFill>
              </a:rPr>
              <a:t>SUMTIME: http://cgi.csd.abdn.ac.uk/~ssripada/cgi_bin/startSMT.cgi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29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295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295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295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29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51" grpId="0"/>
      <p:bldP spid="8295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GB" dirty="0"/>
              <a:t>Other </a:t>
            </a:r>
            <a:r>
              <a:rPr lang="en-GB" dirty="0" smtClean="0"/>
              <a:t>examples of NLG systems</a:t>
            </a:r>
            <a:endParaRPr lang="en-GB" dirty="0"/>
          </a:p>
        </p:txBody>
      </p:sp>
      <p:sp>
        <p:nvSpPr>
          <p:cNvPr id="86019" name="Rectangle 3"/>
          <p:cNvSpPr>
            <a:spLocks noGrp="1" noChangeArrowheads="1"/>
          </p:cNvSpPr>
          <p:nvPr>
            <p:ph type="body" idx="1"/>
          </p:nvPr>
        </p:nvSpPr>
        <p:spPr/>
        <p:txBody>
          <a:bodyPr/>
          <a:lstStyle/>
          <a:p>
            <a:r>
              <a:rPr lang="en-GB" dirty="0" err="1"/>
              <a:t>ModelExplainer</a:t>
            </a:r>
            <a:r>
              <a:rPr lang="en-GB" dirty="0"/>
              <a:t>:</a:t>
            </a:r>
          </a:p>
          <a:p>
            <a:pPr lvl="1"/>
            <a:r>
              <a:rPr lang="en-GB" dirty="0"/>
              <a:t>system to generate descriptions of </a:t>
            </a:r>
            <a:r>
              <a:rPr lang="en-GB" dirty="0" smtClean="0"/>
              <a:t>technical diagrams </a:t>
            </a:r>
            <a:r>
              <a:rPr lang="en-GB" dirty="0"/>
              <a:t>for software development</a:t>
            </a:r>
          </a:p>
          <a:p>
            <a:r>
              <a:rPr lang="en-GB" dirty="0"/>
              <a:t>STOP:</a:t>
            </a:r>
          </a:p>
          <a:p>
            <a:pPr lvl="1"/>
            <a:r>
              <a:rPr lang="en-GB" dirty="0"/>
              <a:t>generates smoking cessation letters based on a user-input questionnaire</a:t>
            </a:r>
          </a:p>
          <a:p>
            <a:pPr lvl="1"/>
            <a:r>
              <a:rPr lang="en-GB" dirty="0">
                <a:hlinkClick r:id="rId2"/>
              </a:rPr>
              <a:t>http://www.csd.abdn.ac.uk/research/stop/</a:t>
            </a:r>
            <a:endParaRPr lang="en-GB" dirty="0"/>
          </a:p>
          <a:p>
            <a:pPr lvl="1"/>
            <a:endParaRPr lang="en-GB" dirty="0"/>
          </a:p>
          <a:p>
            <a:pPr lvl="1"/>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601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601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6019">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6019">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60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114" name="Rectangle 3074"/>
          <p:cNvSpPr>
            <a:spLocks noGrp="1" noChangeArrowheads="1"/>
          </p:cNvSpPr>
          <p:nvPr>
            <p:ph type="title"/>
          </p:nvPr>
        </p:nvSpPr>
        <p:spPr>
          <a:noFill/>
          <a:ln/>
        </p:spPr>
        <p:txBody>
          <a:bodyPr lIns="90488" tIns="44450" rIns="90488" bIns="44450"/>
          <a:lstStyle/>
          <a:p>
            <a:r>
              <a:rPr lang="en-US" dirty="0" smtClean="0"/>
              <a:t>The STOP System</a:t>
            </a:r>
            <a:endParaRPr lang="en-US" dirty="0"/>
          </a:p>
        </p:txBody>
      </p:sp>
      <p:sp>
        <p:nvSpPr>
          <p:cNvPr id="474115" name="Rectangle 3075"/>
          <p:cNvSpPr>
            <a:spLocks noGrp="1" noChangeArrowheads="1"/>
          </p:cNvSpPr>
          <p:nvPr>
            <p:ph type="body" idx="1"/>
          </p:nvPr>
        </p:nvSpPr>
        <p:spPr>
          <a:noFill/>
          <a:ln/>
        </p:spPr>
        <p:txBody>
          <a:bodyPr lIns="90488" tIns="44450" rIns="90488" bIns="44450"/>
          <a:lstStyle/>
          <a:p>
            <a:r>
              <a:rPr lang="en-US" dirty="0"/>
              <a:t>Function: </a:t>
            </a:r>
          </a:p>
          <a:p>
            <a:pPr lvl="1"/>
            <a:r>
              <a:rPr lang="en-US" sz="2000" dirty="0"/>
              <a:t>Produces a </a:t>
            </a:r>
            <a:r>
              <a:rPr lang="en-US" sz="2000" dirty="0" err="1"/>
              <a:t>personalised</a:t>
            </a:r>
            <a:r>
              <a:rPr lang="en-US" sz="2000" dirty="0"/>
              <a:t> smoking-cessation leaflet</a:t>
            </a:r>
            <a:endParaRPr lang="en-US" dirty="0"/>
          </a:p>
          <a:p>
            <a:r>
              <a:rPr lang="en-US" dirty="0"/>
              <a:t>Input: </a:t>
            </a:r>
          </a:p>
          <a:p>
            <a:pPr lvl="1"/>
            <a:r>
              <a:rPr lang="en-US" sz="2000" dirty="0"/>
              <a:t>Questionnaire about smoking attitudes, beliefs, history</a:t>
            </a:r>
          </a:p>
          <a:p>
            <a:r>
              <a:rPr lang="en-US" dirty="0"/>
              <a:t>User: </a:t>
            </a:r>
          </a:p>
          <a:p>
            <a:pPr lvl="1"/>
            <a:r>
              <a:rPr lang="en-US" sz="2000" dirty="0"/>
              <a:t>NHS (British Health Service)</a:t>
            </a:r>
          </a:p>
          <a:p>
            <a:r>
              <a:rPr lang="en-US" dirty="0"/>
              <a:t>Developer: </a:t>
            </a:r>
          </a:p>
          <a:p>
            <a:pPr lvl="1"/>
            <a:r>
              <a:rPr lang="en-US" sz="2000" dirty="0"/>
              <a:t>University of Aberdeen </a:t>
            </a:r>
          </a:p>
        </p:txBody>
      </p:sp>
      <p:sp>
        <p:nvSpPr>
          <p:cNvPr id="5" name="TextBox 4"/>
          <p:cNvSpPr txBox="1"/>
          <p:nvPr/>
        </p:nvSpPr>
        <p:spPr>
          <a:xfrm>
            <a:off x="1167351" y="5943600"/>
            <a:ext cx="5919249" cy="369332"/>
          </a:xfrm>
          <a:prstGeom prst="rect">
            <a:avLst/>
          </a:prstGeom>
          <a:noFill/>
        </p:spPr>
        <p:txBody>
          <a:bodyPr wrap="none" rtlCol="0">
            <a:spAutoFit/>
          </a:bodyPr>
          <a:lstStyle/>
          <a:p>
            <a:r>
              <a:rPr lang="en-GB" dirty="0" smtClean="0"/>
              <a:t>Source: E. Reiter &amp; R. Dale (1999). EACL Tutorial</a:t>
            </a:r>
            <a:endParaRPr lang="en-GB"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5" name="Rectangle 7"/>
          <p:cNvSpPr>
            <a:spLocks noChangeArrowheads="1"/>
          </p:cNvSpPr>
          <p:nvPr/>
        </p:nvSpPr>
        <p:spPr bwMode="auto">
          <a:xfrm>
            <a:off x="1062038" y="1673225"/>
            <a:ext cx="7400925" cy="4300538"/>
          </a:xfrm>
          <a:prstGeom prst="rect">
            <a:avLst/>
          </a:prstGeom>
          <a:solidFill>
            <a:srgbClr val="FFFFFF"/>
          </a:solidFill>
          <a:ln w="9525">
            <a:solidFill>
              <a:schemeClr val="tx1"/>
            </a:solidFill>
            <a:miter lim="800000"/>
            <a:headEnd/>
            <a:tailEnd/>
          </a:ln>
          <a:effectLst/>
        </p:spPr>
        <p:txBody>
          <a:bodyPr wrap="none" anchor="ctr"/>
          <a:lstStyle/>
          <a:p>
            <a:endParaRPr lang="en-GB"/>
          </a:p>
        </p:txBody>
      </p:sp>
      <p:sp>
        <p:nvSpPr>
          <p:cNvPr id="805890" name="Rectangle 2"/>
          <p:cNvSpPr>
            <a:spLocks noGrp="1" noChangeArrowheads="1"/>
          </p:cNvSpPr>
          <p:nvPr>
            <p:ph type="title"/>
          </p:nvPr>
        </p:nvSpPr>
        <p:spPr/>
        <p:txBody>
          <a:bodyPr/>
          <a:lstStyle/>
          <a:p>
            <a:r>
              <a:rPr lang="en-GB"/>
              <a:t>STOP: Input</a:t>
            </a:r>
          </a:p>
        </p:txBody>
      </p:sp>
      <p:graphicFrame>
        <p:nvGraphicFramePr>
          <p:cNvPr id="805894" name="Object 6"/>
          <p:cNvGraphicFramePr>
            <a:graphicFrameLocks noChangeAspect="1"/>
          </p:cNvGraphicFramePr>
          <p:nvPr/>
        </p:nvGraphicFramePr>
        <p:xfrm>
          <a:off x="1406525" y="1851025"/>
          <a:ext cx="6694488" cy="3979863"/>
        </p:xfrm>
        <a:graphic>
          <a:graphicData uri="http://schemas.openxmlformats.org/presentationml/2006/ole">
            <p:oleObj spid="_x0000_s3074" name="Document" r:id="rId3" imgW="6698160" imgH="3982320" progId="Word.Document.8">
              <p:embed/>
            </p:oleObj>
          </a:graphicData>
        </a:graphic>
      </p:graphicFrame>
      <p:sp>
        <p:nvSpPr>
          <p:cNvPr id="6" name="TextBox 5"/>
          <p:cNvSpPr txBox="1"/>
          <p:nvPr/>
        </p:nvSpPr>
        <p:spPr>
          <a:xfrm>
            <a:off x="533400" y="6172200"/>
            <a:ext cx="5919249" cy="369332"/>
          </a:xfrm>
          <a:prstGeom prst="rect">
            <a:avLst/>
          </a:prstGeom>
          <a:noFill/>
        </p:spPr>
        <p:txBody>
          <a:bodyPr wrap="none" rtlCol="0">
            <a:spAutoFit/>
          </a:bodyPr>
          <a:lstStyle/>
          <a:p>
            <a:r>
              <a:rPr lang="en-GB" dirty="0" smtClean="0"/>
              <a:t>Source: E. Reiter &amp; R. Dale (1999). EACL Tutorial</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7938" name="Rectangle 2"/>
          <p:cNvSpPr>
            <a:spLocks noGrp="1" noChangeArrowheads="1"/>
          </p:cNvSpPr>
          <p:nvPr>
            <p:ph type="title"/>
          </p:nvPr>
        </p:nvSpPr>
        <p:spPr/>
        <p:txBody>
          <a:bodyPr/>
          <a:lstStyle/>
          <a:p>
            <a:r>
              <a:rPr lang="en-GB"/>
              <a:t>STOP: Output</a:t>
            </a:r>
          </a:p>
        </p:txBody>
      </p:sp>
      <p:sp>
        <p:nvSpPr>
          <p:cNvPr id="807939" name="Rectangle 3"/>
          <p:cNvSpPr>
            <a:spLocks noGrp="1" noChangeArrowheads="1"/>
          </p:cNvSpPr>
          <p:nvPr>
            <p:ph type="body" idx="1"/>
          </p:nvPr>
        </p:nvSpPr>
        <p:spPr/>
        <p:txBody>
          <a:bodyPr/>
          <a:lstStyle/>
          <a:p>
            <a:pPr marL="0" indent="0">
              <a:buFontTx/>
              <a:buNone/>
            </a:pPr>
            <a:r>
              <a:rPr lang="en-GB" sz="2000" b="1">
                <a:latin typeface="Lucida Console" pitchFamily="49" charset="0"/>
              </a:rPr>
              <a:t>Dear Ms Cameron</a:t>
            </a:r>
            <a:endParaRPr lang="en-GB" sz="2000"/>
          </a:p>
          <a:p>
            <a:pPr marL="0" indent="0">
              <a:buFontTx/>
              <a:buNone/>
            </a:pPr>
            <a:endParaRPr lang="en-GB" sz="2000"/>
          </a:p>
          <a:p>
            <a:pPr marL="0" indent="0">
              <a:buFontTx/>
              <a:buNone/>
            </a:pPr>
            <a:r>
              <a:rPr lang="en-GB" sz="2000">
                <a:latin typeface="Lucida Console" pitchFamily="49" charset="0"/>
              </a:rPr>
              <a:t>Thank you for taking the trouble to return the smoking questionnaire that we sent you.  It appears from your answers that although you're not planning to stop smoking in the near future, you would like to stop if it was easy.  You think it would be difficult to stop because </a:t>
            </a:r>
            <a:r>
              <a:rPr lang="en-GB" sz="2000" i="1">
                <a:latin typeface="Lucida Console" pitchFamily="49" charset="0"/>
              </a:rPr>
              <a:t>smoking helps you cope with stress, it is something to do when you are bored, and smoking stops you putting on weight</a:t>
            </a:r>
            <a:r>
              <a:rPr lang="en-GB" sz="2000">
                <a:latin typeface="Lucida Console" pitchFamily="49" charset="0"/>
              </a:rPr>
              <a:t>.  However, you have reasons to be confident of success if you did try to stop, and there are ways of coping with the difficulties. </a:t>
            </a:r>
          </a:p>
        </p:txBody>
      </p:sp>
      <p:sp>
        <p:nvSpPr>
          <p:cNvPr id="5" name="TextBox 4"/>
          <p:cNvSpPr txBox="1"/>
          <p:nvPr/>
        </p:nvSpPr>
        <p:spPr>
          <a:xfrm>
            <a:off x="533400" y="6172200"/>
            <a:ext cx="5919249" cy="369332"/>
          </a:xfrm>
          <a:prstGeom prst="rect">
            <a:avLst/>
          </a:prstGeom>
          <a:noFill/>
        </p:spPr>
        <p:txBody>
          <a:bodyPr wrap="none" rtlCol="0">
            <a:spAutoFit/>
          </a:bodyPr>
          <a:lstStyle/>
          <a:p>
            <a:r>
              <a:rPr lang="en-GB" dirty="0" smtClean="0"/>
              <a:t>Source: E. Reiter &amp; R. Dale (1999). EACL Tutorial</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GB" sz="3400"/>
              <a:t>Other examples: story generation</a:t>
            </a:r>
          </a:p>
        </p:txBody>
      </p:sp>
      <p:sp>
        <p:nvSpPr>
          <p:cNvPr id="88067" name="Rectangle 3"/>
          <p:cNvSpPr>
            <a:spLocks noGrp="1" noChangeArrowheads="1"/>
          </p:cNvSpPr>
          <p:nvPr>
            <p:ph type="body" idx="1"/>
          </p:nvPr>
        </p:nvSpPr>
        <p:spPr/>
        <p:txBody>
          <a:bodyPr/>
          <a:lstStyle/>
          <a:p>
            <a:pPr>
              <a:lnSpc>
                <a:spcPct val="90000"/>
              </a:lnSpc>
            </a:pPr>
            <a:r>
              <a:rPr lang="en-GB" sz="2100"/>
              <a:t>STORYBOOK (Callaway &amp; Lester 2002):</a:t>
            </a:r>
          </a:p>
          <a:p>
            <a:pPr lvl="1">
              <a:lnSpc>
                <a:spcPct val="90000"/>
              </a:lnSpc>
            </a:pPr>
            <a:r>
              <a:rPr lang="en-GB" sz="2000"/>
              <a:t>input = story plan: sequential list of operators specifying underlying structure of a narrative</a:t>
            </a:r>
          </a:p>
          <a:p>
            <a:pPr lvl="2">
              <a:lnSpc>
                <a:spcPct val="90000"/>
              </a:lnSpc>
              <a:buFont typeface="Wingdings" pitchFamily="2" charset="2"/>
              <a:buNone/>
            </a:pPr>
            <a:endParaRPr lang="en-GB" sz="1800">
              <a:latin typeface="Gill Sans MT" pitchFamily="34" charset="0"/>
            </a:endParaRPr>
          </a:p>
          <a:p>
            <a:pPr lvl="2">
              <a:lnSpc>
                <a:spcPct val="90000"/>
              </a:lnSpc>
              <a:buFont typeface="Wingdings" pitchFamily="2" charset="2"/>
              <a:buNone/>
            </a:pPr>
            <a:r>
              <a:rPr lang="en-GB" sz="1800">
                <a:latin typeface="Gill Sans MT" pitchFamily="34" charset="0"/>
              </a:rPr>
              <a:t>(actor-property exist-being woodman001)</a:t>
            </a:r>
          </a:p>
          <a:p>
            <a:pPr lvl="1">
              <a:lnSpc>
                <a:spcPct val="90000"/>
              </a:lnSpc>
              <a:buFont typeface="Wingdings" pitchFamily="2" charset="2"/>
              <a:buNone/>
            </a:pPr>
            <a:r>
              <a:rPr lang="en-GB" sz="2000">
                <a:latin typeface="Gill Sans MT" pitchFamily="34" charset="0"/>
              </a:rPr>
              <a:t>	(refinement and-along-with woodman001 wife001)</a:t>
            </a:r>
          </a:p>
          <a:p>
            <a:pPr lvl="1">
              <a:lnSpc>
                <a:spcPct val="90000"/>
              </a:lnSpc>
              <a:buFont typeface="Wingdings" pitchFamily="2" charset="2"/>
              <a:buNone/>
            </a:pPr>
            <a:r>
              <a:rPr lang="en-GB" sz="2000">
                <a:latin typeface="Gill Sans MT" pitchFamily="34" charset="0"/>
              </a:rPr>
              <a:t>	(refinement belonging-to wife001 woodman001)</a:t>
            </a:r>
          </a:p>
          <a:p>
            <a:pPr lvl="1">
              <a:lnSpc>
                <a:spcPct val="90000"/>
              </a:lnSpc>
              <a:buFont typeface="Wingdings" pitchFamily="2" charset="2"/>
              <a:buNone/>
            </a:pPr>
            <a:r>
              <a:rPr lang="en-GB" sz="2000">
                <a:latin typeface="Gill Sans MT" pitchFamily="34" charset="0"/>
              </a:rPr>
              <a:t>	(specification exist-being process-step-type once-upon-a-time)</a:t>
            </a:r>
          </a:p>
          <a:p>
            <a:pPr lvl="1">
              <a:lnSpc>
                <a:spcPct val="90000"/>
              </a:lnSpc>
            </a:pPr>
            <a:endParaRPr lang="en-GB" sz="2000"/>
          </a:p>
          <a:p>
            <a:pPr lvl="1">
              <a:lnSpc>
                <a:spcPct val="90000"/>
              </a:lnSpc>
            </a:pPr>
            <a:r>
              <a:rPr lang="en-GB" sz="2000"/>
              <a:t>output:</a:t>
            </a:r>
          </a:p>
          <a:p>
            <a:pPr lvl="2">
              <a:lnSpc>
                <a:spcPct val="90000"/>
              </a:lnSpc>
            </a:pPr>
            <a:r>
              <a:rPr lang="en-GB" sz="1800" i="1"/>
              <a:t>Once upon a time there was a woodman and his wife.</a:t>
            </a:r>
          </a:p>
          <a:p>
            <a:pPr lvl="2">
              <a:lnSpc>
                <a:spcPct val="90000"/>
              </a:lnSpc>
            </a:pPr>
            <a:endParaRPr lang="en-GB" sz="1800" i="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80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80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8067">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8067">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8067">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8067">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8067">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806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GB"/>
              <a:t>NLG: application area vs. task</a:t>
            </a:r>
          </a:p>
        </p:txBody>
      </p:sp>
      <p:sp>
        <p:nvSpPr>
          <p:cNvPr id="87043" name="Rectangle 3"/>
          <p:cNvSpPr>
            <a:spLocks noGrp="1" noChangeArrowheads="1"/>
          </p:cNvSpPr>
          <p:nvPr>
            <p:ph type="body" idx="1"/>
          </p:nvPr>
        </p:nvSpPr>
        <p:spPr/>
        <p:txBody>
          <a:bodyPr/>
          <a:lstStyle/>
          <a:p>
            <a:r>
              <a:rPr lang="en-GB" sz="2600"/>
              <a:t>These examples involve “end-to-end” NLG systems</a:t>
            </a:r>
          </a:p>
          <a:p>
            <a:pPr lvl="1"/>
            <a:r>
              <a:rPr lang="en-GB" sz="2200"/>
              <a:t>starting point is some non-linguistic input</a:t>
            </a:r>
          </a:p>
          <a:p>
            <a:r>
              <a:rPr lang="en-GB" sz="2600"/>
              <a:t>NLG plays a role as part of other tasks:</a:t>
            </a:r>
          </a:p>
          <a:p>
            <a:pPr lvl="1"/>
            <a:r>
              <a:rPr lang="en-GB" sz="2200"/>
              <a:t>summarisation from multiple documents</a:t>
            </a:r>
          </a:p>
          <a:p>
            <a:pPr lvl="1"/>
            <a:r>
              <a:rPr lang="en-GB" sz="2200"/>
              <a:t>Machine Translation: MT systems may have a generation step following analysis of source language</a:t>
            </a:r>
          </a:p>
          <a:p>
            <a:pPr lvl="1"/>
            <a:r>
              <a:rPr lang="en-GB" sz="2200"/>
              <a:t>dialogue systems</a:t>
            </a:r>
          </a:p>
          <a:p>
            <a:pPr lvl="1"/>
            <a:endParaRPr lang="en-GB" sz="2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704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704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704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704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704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704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GB"/>
              <a:t>NLG in dialogue systems</a:t>
            </a:r>
          </a:p>
        </p:txBody>
      </p:sp>
      <p:sp>
        <p:nvSpPr>
          <p:cNvPr id="89092" name="Rectangle 4"/>
          <p:cNvSpPr>
            <a:spLocks noGrp="1" noChangeArrowheads="1"/>
          </p:cNvSpPr>
          <p:nvPr>
            <p:ph type="body" sz="half" idx="1"/>
          </p:nvPr>
        </p:nvSpPr>
        <p:spPr>
          <a:xfrm>
            <a:off x="566738" y="1752600"/>
            <a:ext cx="3924300" cy="3886200"/>
          </a:xfrm>
        </p:spPr>
        <p:txBody>
          <a:bodyPr/>
          <a:lstStyle/>
          <a:p>
            <a:pPr>
              <a:lnSpc>
                <a:spcPct val="80000"/>
              </a:lnSpc>
              <a:buFont typeface="Wingdings" pitchFamily="2" charset="2"/>
              <a:buNone/>
            </a:pPr>
            <a:r>
              <a:rPr lang="en-GB" sz="1700" b="1">
                <a:solidFill>
                  <a:schemeClr val="accent2"/>
                </a:solidFill>
              </a:rPr>
              <a:t>Dialogue fragment</a:t>
            </a:r>
            <a:r>
              <a:rPr lang="en-GB" sz="1700">
                <a:solidFill>
                  <a:schemeClr val="accent2"/>
                </a:solidFill>
              </a:rPr>
              <a:t>:</a:t>
            </a:r>
          </a:p>
          <a:p>
            <a:pPr>
              <a:lnSpc>
                <a:spcPct val="80000"/>
              </a:lnSpc>
              <a:buFont typeface="Wingdings" pitchFamily="2" charset="2"/>
              <a:buNone/>
            </a:pPr>
            <a:endParaRPr lang="en-GB" sz="1700">
              <a:solidFill>
                <a:schemeClr val="accent2"/>
              </a:solidFill>
            </a:endParaRPr>
          </a:p>
          <a:p>
            <a:pPr>
              <a:lnSpc>
                <a:spcPct val="80000"/>
              </a:lnSpc>
            </a:pPr>
            <a:r>
              <a:rPr lang="en-GB" sz="1700">
                <a:solidFill>
                  <a:schemeClr val="accent2"/>
                </a:solidFill>
              </a:rPr>
              <a:t>System1</a:t>
            </a:r>
            <a:r>
              <a:rPr lang="en-GB" sz="1700"/>
              <a:t>: Welcome.... What airport would you like to fly out of?</a:t>
            </a:r>
          </a:p>
          <a:p>
            <a:pPr>
              <a:lnSpc>
                <a:spcPct val="80000"/>
              </a:lnSpc>
            </a:pPr>
            <a:r>
              <a:rPr lang="en-GB" sz="1700">
                <a:solidFill>
                  <a:schemeClr val="accent2"/>
                </a:solidFill>
              </a:rPr>
              <a:t>User2</a:t>
            </a:r>
            <a:r>
              <a:rPr lang="en-GB" sz="1700"/>
              <a:t>: I need to go to Dallas.</a:t>
            </a:r>
          </a:p>
          <a:p>
            <a:pPr>
              <a:lnSpc>
                <a:spcPct val="80000"/>
              </a:lnSpc>
            </a:pPr>
            <a:r>
              <a:rPr lang="en-GB" sz="1700">
                <a:solidFill>
                  <a:schemeClr val="accent2"/>
                </a:solidFill>
              </a:rPr>
              <a:t>System3</a:t>
            </a:r>
            <a:r>
              <a:rPr lang="en-GB" sz="1700"/>
              <a:t>: Flying to Dallas. What departure airport was that?</a:t>
            </a:r>
          </a:p>
          <a:p>
            <a:pPr>
              <a:lnSpc>
                <a:spcPct val="80000"/>
              </a:lnSpc>
            </a:pPr>
            <a:r>
              <a:rPr lang="en-GB" sz="1700">
                <a:solidFill>
                  <a:schemeClr val="accent2"/>
                </a:solidFill>
              </a:rPr>
              <a:t>User4</a:t>
            </a:r>
            <a:r>
              <a:rPr lang="en-GB" sz="1700"/>
              <a:t>: from Newark on September the 1st.</a:t>
            </a:r>
          </a:p>
          <a:p>
            <a:pPr>
              <a:lnSpc>
                <a:spcPct val="80000"/>
              </a:lnSpc>
            </a:pPr>
            <a:endParaRPr lang="en-GB" sz="1700"/>
          </a:p>
          <a:p>
            <a:pPr>
              <a:lnSpc>
                <a:spcPct val="80000"/>
              </a:lnSpc>
              <a:buFont typeface="Wingdings" pitchFamily="2" charset="2"/>
              <a:buNone/>
            </a:pPr>
            <a:r>
              <a:rPr lang="en-GB" sz="1700" b="1">
                <a:solidFill>
                  <a:schemeClr val="accent2"/>
                </a:solidFill>
              </a:rPr>
              <a:t>What should the system say next?</a:t>
            </a:r>
          </a:p>
        </p:txBody>
      </p:sp>
      <p:sp>
        <p:nvSpPr>
          <p:cNvPr id="89093" name="Rectangle 5"/>
          <p:cNvSpPr>
            <a:spLocks noGrp="1" noChangeArrowheads="1"/>
          </p:cNvSpPr>
          <p:nvPr>
            <p:ph type="body" sz="half" idx="2"/>
          </p:nvPr>
        </p:nvSpPr>
        <p:spPr>
          <a:xfrm>
            <a:off x="4643438" y="1752600"/>
            <a:ext cx="4271962" cy="2209800"/>
          </a:xfrm>
        </p:spPr>
        <p:txBody>
          <a:bodyPr/>
          <a:lstStyle/>
          <a:p>
            <a:pPr>
              <a:lnSpc>
                <a:spcPct val="80000"/>
              </a:lnSpc>
              <a:buFont typeface="Wingdings" pitchFamily="2" charset="2"/>
              <a:buNone/>
            </a:pPr>
            <a:r>
              <a:rPr lang="en-GB" sz="1800" b="1">
                <a:solidFill>
                  <a:schemeClr val="accent2"/>
                </a:solidFill>
              </a:rPr>
              <a:t>Plan for next utterance</a:t>
            </a:r>
          </a:p>
          <a:p>
            <a:pPr>
              <a:lnSpc>
                <a:spcPct val="80000"/>
              </a:lnSpc>
              <a:buFont typeface="Wingdings" pitchFamily="2" charset="2"/>
              <a:buNone/>
            </a:pPr>
            <a:r>
              <a:rPr lang="en-GB" sz="1800" b="1">
                <a:solidFill>
                  <a:schemeClr val="accent2"/>
                </a:solidFill>
              </a:rPr>
              <a:t>(after analysis of User4)</a:t>
            </a:r>
          </a:p>
          <a:p>
            <a:pPr>
              <a:lnSpc>
                <a:spcPct val="80000"/>
              </a:lnSpc>
              <a:buFont typeface="Wingdings" pitchFamily="2" charset="2"/>
              <a:buNone/>
            </a:pPr>
            <a:r>
              <a:rPr lang="en-GB" sz="1800"/>
              <a:t>implicit-confirm(orig-city:NEWARK)</a:t>
            </a:r>
          </a:p>
          <a:p>
            <a:pPr>
              <a:lnSpc>
                <a:spcPct val="80000"/>
              </a:lnSpc>
              <a:buFont typeface="Wingdings" pitchFamily="2" charset="2"/>
              <a:buNone/>
            </a:pPr>
            <a:r>
              <a:rPr lang="en-GB" sz="1800"/>
              <a:t>implicit-confirm(dest-city:DALLAS)</a:t>
            </a:r>
          </a:p>
          <a:p>
            <a:pPr>
              <a:lnSpc>
                <a:spcPct val="80000"/>
              </a:lnSpc>
              <a:buFont typeface="Wingdings" pitchFamily="2" charset="2"/>
              <a:buNone/>
            </a:pPr>
            <a:r>
              <a:rPr lang="en-GB" sz="1800"/>
              <a:t>implicit-confirm(month:9)</a:t>
            </a:r>
          </a:p>
          <a:p>
            <a:pPr>
              <a:lnSpc>
                <a:spcPct val="80000"/>
              </a:lnSpc>
              <a:buFont typeface="Wingdings" pitchFamily="2" charset="2"/>
              <a:buNone/>
            </a:pPr>
            <a:r>
              <a:rPr lang="en-GB" sz="1800"/>
              <a:t>implicit-confirm(day-number:1)</a:t>
            </a:r>
          </a:p>
          <a:p>
            <a:pPr>
              <a:lnSpc>
                <a:spcPct val="80000"/>
              </a:lnSpc>
              <a:buFont typeface="Wingdings" pitchFamily="2" charset="2"/>
              <a:buNone/>
            </a:pPr>
            <a:r>
              <a:rPr lang="en-GB" sz="1800"/>
              <a:t>request(depart-time)</a:t>
            </a:r>
          </a:p>
        </p:txBody>
      </p:sp>
      <p:sp>
        <p:nvSpPr>
          <p:cNvPr id="89095" name="Rectangle 7"/>
          <p:cNvSpPr>
            <a:spLocks noChangeArrowheads="1"/>
          </p:cNvSpPr>
          <p:nvPr/>
        </p:nvSpPr>
        <p:spPr bwMode="auto">
          <a:xfrm>
            <a:off x="4643438" y="3962400"/>
            <a:ext cx="4271962" cy="1295400"/>
          </a:xfrm>
          <a:prstGeom prst="rect">
            <a:avLst/>
          </a:prstGeom>
          <a:noFill/>
          <a:ln w="9525">
            <a:noFill/>
            <a:miter lim="800000"/>
            <a:headEnd/>
            <a:tailEnd/>
          </a:ln>
          <a:effectLst/>
        </p:spPr>
        <p:txBody>
          <a:bodyPr/>
          <a:lstStyle/>
          <a:p>
            <a:pPr marL="469900" indent="-469900">
              <a:lnSpc>
                <a:spcPct val="80000"/>
              </a:lnSpc>
              <a:spcBef>
                <a:spcPct val="20000"/>
              </a:spcBef>
              <a:buClr>
                <a:schemeClr val="accent2"/>
              </a:buClr>
              <a:buFont typeface="Wingdings" pitchFamily="2" charset="2"/>
              <a:buNone/>
            </a:pPr>
            <a:r>
              <a:rPr lang="en-GB" b="1">
                <a:solidFill>
                  <a:schemeClr val="accent2"/>
                </a:solidFill>
              </a:rPr>
              <a:t>Output next uttterance:</a:t>
            </a:r>
          </a:p>
          <a:p>
            <a:pPr marL="469900" indent="-469900">
              <a:spcBef>
                <a:spcPct val="20000"/>
              </a:spcBef>
              <a:buClr>
                <a:schemeClr val="accent2"/>
              </a:buClr>
              <a:buFont typeface="Wingdings" pitchFamily="2" charset="2"/>
              <a:buChar char="o"/>
            </a:pPr>
            <a:r>
              <a:rPr lang="en-GB"/>
              <a:t>What time would you like to travel on September the 1st to Dallas from Newark?</a:t>
            </a:r>
          </a:p>
        </p:txBody>
      </p:sp>
      <p:sp>
        <p:nvSpPr>
          <p:cNvPr id="89096" name="Text Box 8"/>
          <p:cNvSpPr txBox="1">
            <a:spLocks noChangeArrowheads="1"/>
          </p:cNvSpPr>
          <p:nvPr/>
        </p:nvSpPr>
        <p:spPr bwMode="auto">
          <a:xfrm>
            <a:off x="533400" y="6186488"/>
            <a:ext cx="8458200" cy="366712"/>
          </a:xfrm>
          <a:prstGeom prst="rect">
            <a:avLst/>
          </a:prstGeom>
          <a:noFill/>
          <a:ln w="9525">
            <a:noFill/>
            <a:miter lim="800000"/>
            <a:headEnd/>
            <a:tailEnd/>
          </a:ln>
          <a:effectLst/>
        </p:spPr>
        <p:txBody>
          <a:bodyPr>
            <a:spAutoFit/>
          </a:bodyPr>
          <a:lstStyle/>
          <a:p>
            <a:pPr>
              <a:spcBef>
                <a:spcPct val="50000"/>
              </a:spcBef>
            </a:pPr>
            <a:r>
              <a:rPr lang="en-GB"/>
              <a:t>Walker et al. (2001). SPoT: A trainable sentence planner. </a:t>
            </a:r>
            <a:r>
              <a:rPr lang="en-GB" i="1"/>
              <a:t>Proc. NAACL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909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909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9092">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9092">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9092">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9092">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9093">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9093">
                                            <p:txEl>
                                              <p:pRg st="1" end="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9093">
                                            <p:txEl>
                                              <p:pRg st="2" end="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89093">
                                            <p:txEl>
                                              <p:pRg st="3" end="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89093">
                                            <p:txEl>
                                              <p:pRg st="4" end="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89093">
                                            <p:txEl>
                                              <p:pRg st="5" end="5"/>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89093">
                                            <p:txEl>
                                              <p:pRg st="6" end="6"/>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89095">
                                            <p:txEl>
                                              <p:pRg st="0" end="0"/>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890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GB" sz="3400"/>
              <a:t>Types of input to an NLG system</a:t>
            </a:r>
          </a:p>
        </p:txBody>
      </p:sp>
      <p:sp>
        <p:nvSpPr>
          <p:cNvPr id="92163" name="Rectangle 3"/>
          <p:cNvSpPr>
            <a:spLocks noGrp="1" noChangeArrowheads="1"/>
          </p:cNvSpPr>
          <p:nvPr>
            <p:ph type="body" idx="1"/>
          </p:nvPr>
        </p:nvSpPr>
        <p:spPr>
          <a:xfrm>
            <a:off x="566738" y="1752600"/>
            <a:ext cx="8001000" cy="4495800"/>
          </a:xfrm>
        </p:spPr>
        <p:txBody>
          <a:bodyPr/>
          <a:lstStyle/>
          <a:p>
            <a:pPr>
              <a:lnSpc>
                <a:spcPct val="80000"/>
              </a:lnSpc>
            </a:pPr>
            <a:r>
              <a:rPr lang="en-GB" sz="2100"/>
              <a:t>Raw data:</a:t>
            </a:r>
          </a:p>
          <a:p>
            <a:pPr lvl="1">
              <a:lnSpc>
                <a:spcPct val="80000"/>
              </a:lnSpc>
            </a:pPr>
            <a:r>
              <a:rPr lang="en-GB" sz="2000"/>
              <a:t>some systems start from raw data (e.g. weather report systems)</a:t>
            </a:r>
          </a:p>
          <a:p>
            <a:pPr lvl="1">
              <a:lnSpc>
                <a:spcPct val="80000"/>
              </a:lnSpc>
            </a:pPr>
            <a:r>
              <a:rPr lang="en-GB" sz="2000"/>
              <a:t>needs to be pre-processed to remove noise, identify the interesting aspects to communicate</a:t>
            </a:r>
          </a:p>
          <a:p>
            <a:pPr>
              <a:lnSpc>
                <a:spcPct val="80000"/>
              </a:lnSpc>
            </a:pPr>
            <a:endParaRPr lang="en-GB" sz="2100"/>
          </a:p>
          <a:p>
            <a:pPr>
              <a:lnSpc>
                <a:spcPct val="80000"/>
              </a:lnSpc>
            </a:pPr>
            <a:r>
              <a:rPr lang="en-GB" sz="2100"/>
              <a:t>Knowledge base:</a:t>
            </a:r>
          </a:p>
          <a:p>
            <a:pPr lvl="1">
              <a:lnSpc>
                <a:spcPct val="80000"/>
              </a:lnSpc>
            </a:pPr>
            <a:r>
              <a:rPr lang="en-GB" sz="2000"/>
              <a:t>e.g. database of available flights</a:t>
            </a:r>
          </a:p>
          <a:p>
            <a:pPr lvl="1">
              <a:lnSpc>
                <a:spcPct val="80000"/>
              </a:lnSpc>
            </a:pPr>
            <a:r>
              <a:rPr lang="en-GB" sz="2000"/>
              <a:t>e.g. ontology with medical facts and relationships</a:t>
            </a:r>
          </a:p>
          <a:p>
            <a:pPr>
              <a:lnSpc>
                <a:spcPct val="80000"/>
              </a:lnSpc>
            </a:pPr>
            <a:endParaRPr lang="en-GB" sz="2100"/>
          </a:p>
          <a:p>
            <a:pPr>
              <a:lnSpc>
                <a:spcPct val="80000"/>
              </a:lnSpc>
            </a:pPr>
            <a:r>
              <a:rPr lang="en-GB" sz="2100"/>
              <a:t>User model:</a:t>
            </a:r>
          </a:p>
          <a:p>
            <a:pPr lvl="1">
              <a:lnSpc>
                <a:spcPct val="80000"/>
              </a:lnSpc>
            </a:pPr>
            <a:r>
              <a:rPr lang="en-GB" sz="2000"/>
              <a:t>constrains output to fit user’s needs</a:t>
            </a:r>
          </a:p>
          <a:p>
            <a:pPr lvl="1">
              <a:lnSpc>
                <a:spcPct val="80000"/>
              </a:lnSpc>
            </a:pPr>
            <a:r>
              <a:rPr lang="en-GB" sz="2000"/>
              <a:t>e.g. in a medical system: is the user a doctor or a patient?</a:t>
            </a:r>
          </a:p>
          <a:p>
            <a:pPr>
              <a:lnSpc>
                <a:spcPct val="80000"/>
              </a:lnSpc>
            </a:pPr>
            <a:endParaRPr lang="en-GB" sz="21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6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216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216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6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216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216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216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216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216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 this lecture</a:t>
            </a:r>
            <a:endParaRPr lang="en-GB" dirty="0"/>
          </a:p>
        </p:txBody>
      </p:sp>
      <p:sp>
        <p:nvSpPr>
          <p:cNvPr id="3" name="Content Placeholder 2"/>
          <p:cNvSpPr>
            <a:spLocks noGrp="1"/>
          </p:cNvSpPr>
          <p:nvPr>
            <p:ph sz="quarter" idx="1"/>
          </p:nvPr>
        </p:nvSpPr>
        <p:spPr/>
        <p:txBody>
          <a:bodyPr/>
          <a:lstStyle/>
          <a:p>
            <a:r>
              <a:rPr lang="en-GB" dirty="0" smtClean="0"/>
              <a:t>We introduce the task of Natural Language Generation (NLG)</a:t>
            </a:r>
          </a:p>
          <a:p>
            <a:pPr lvl="1"/>
            <a:r>
              <a:rPr lang="en-GB" dirty="0" smtClean="0"/>
              <a:t>Architecture of NLG systems</a:t>
            </a:r>
          </a:p>
          <a:p>
            <a:pPr lvl="1"/>
            <a:r>
              <a:rPr lang="en-GB" dirty="0" smtClean="0"/>
              <a:t>Specific NLG tasks</a:t>
            </a:r>
          </a:p>
          <a:p>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GB" sz="3400"/>
              <a:t>Types of input to an NLG system</a:t>
            </a:r>
          </a:p>
        </p:txBody>
      </p:sp>
      <p:sp>
        <p:nvSpPr>
          <p:cNvPr id="93187" name="Rectangle 3"/>
          <p:cNvSpPr>
            <a:spLocks noGrp="1" noChangeArrowheads="1"/>
          </p:cNvSpPr>
          <p:nvPr>
            <p:ph type="body" idx="1"/>
          </p:nvPr>
        </p:nvSpPr>
        <p:spPr/>
        <p:txBody>
          <a:bodyPr/>
          <a:lstStyle/>
          <a:p>
            <a:pPr>
              <a:lnSpc>
                <a:spcPct val="90000"/>
              </a:lnSpc>
            </a:pPr>
            <a:r>
              <a:rPr lang="en-GB" sz="2100"/>
              <a:t>Content plan: </a:t>
            </a:r>
          </a:p>
          <a:p>
            <a:pPr lvl="1">
              <a:lnSpc>
                <a:spcPct val="90000"/>
              </a:lnSpc>
            </a:pPr>
            <a:r>
              <a:rPr lang="en-GB" sz="2000"/>
              <a:t>representation of what to communicate </a:t>
            </a:r>
          </a:p>
          <a:p>
            <a:pPr lvl="1">
              <a:lnSpc>
                <a:spcPct val="90000"/>
              </a:lnSpc>
            </a:pPr>
            <a:r>
              <a:rPr lang="en-GB" sz="2000"/>
              <a:t>typically some canonical (“logical”) representation</a:t>
            </a:r>
          </a:p>
          <a:p>
            <a:pPr lvl="1">
              <a:lnSpc>
                <a:spcPct val="90000"/>
              </a:lnSpc>
            </a:pPr>
            <a:r>
              <a:rPr lang="en-GB" sz="2000"/>
              <a:t>e.g.: confirm a user’s destination while asking for preferred time of travel (SPoT)</a:t>
            </a:r>
          </a:p>
          <a:p>
            <a:pPr lvl="1">
              <a:lnSpc>
                <a:spcPct val="90000"/>
              </a:lnSpc>
            </a:pPr>
            <a:r>
              <a:rPr lang="en-GB" sz="2000"/>
              <a:t>e.g.: complete story plan (STORYBOOK)</a:t>
            </a:r>
          </a:p>
          <a:p>
            <a:pPr lvl="1">
              <a:lnSpc>
                <a:spcPct val="90000"/>
              </a:lnSpc>
            </a:pPr>
            <a:r>
              <a:rPr lang="en-GB" sz="2000"/>
              <a:t>NB: some systems take this as starting point, others do the planning themselves</a:t>
            </a:r>
          </a:p>
          <a:p>
            <a:pPr>
              <a:lnSpc>
                <a:spcPct val="90000"/>
              </a:lnSpc>
            </a:pPr>
            <a:endParaRPr lang="en-GB" sz="2100"/>
          </a:p>
          <a:p>
            <a:pPr>
              <a:lnSpc>
                <a:spcPct val="90000"/>
              </a:lnSpc>
            </a:pPr>
            <a:r>
              <a:rPr lang="en-GB" sz="2100"/>
              <a:t>Discourse (dialogue) history:</a:t>
            </a:r>
          </a:p>
          <a:p>
            <a:pPr lvl="1">
              <a:lnSpc>
                <a:spcPct val="90000"/>
              </a:lnSpc>
            </a:pPr>
            <a:r>
              <a:rPr lang="en-GB" sz="2000"/>
              <a:t>record of what’s been said</a:t>
            </a:r>
          </a:p>
          <a:p>
            <a:pPr lvl="1">
              <a:lnSpc>
                <a:spcPct val="90000"/>
              </a:lnSpc>
            </a:pPr>
            <a:r>
              <a:rPr lang="en-GB" sz="2000"/>
              <a:t>useful, e.g. for generating pronouns etc</a:t>
            </a:r>
          </a:p>
          <a:p>
            <a:pPr>
              <a:lnSpc>
                <a:spcPct val="90000"/>
              </a:lnSpc>
            </a:pPr>
            <a:endParaRPr lang="en-GB" sz="2100"/>
          </a:p>
          <a:p>
            <a:pPr>
              <a:lnSpc>
                <a:spcPct val="90000"/>
              </a:lnSpc>
            </a:pPr>
            <a:endParaRPr lang="en-GB" sz="21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31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31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31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318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318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318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3187">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3187">
                                            <p:txEl>
                                              <p:pRg st="8" end="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9318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Part II</a:t>
            </a:r>
            <a:endParaRPr lang="en-GB" dirty="0"/>
          </a:p>
        </p:txBody>
      </p:sp>
      <p:sp>
        <p:nvSpPr>
          <p:cNvPr id="112645" name="Rectangle 5"/>
          <p:cNvSpPr>
            <a:spLocks noGrp="1" noChangeArrowheads="1"/>
          </p:cNvSpPr>
          <p:nvPr>
            <p:ph type="body" idx="1"/>
          </p:nvPr>
        </p:nvSpPr>
        <p:spPr/>
        <p:txBody>
          <a:bodyPr/>
          <a:lstStyle/>
          <a:p>
            <a:r>
              <a:rPr lang="en-GB" dirty="0" smtClean="0"/>
              <a:t>NLG the simple way: </a:t>
            </a:r>
            <a:r>
              <a:rPr lang="en-GB" dirty="0"/>
              <a:t>template-based generation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Templates</a:t>
            </a:r>
            <a:endParaRPr lang="en-GB" dirty="0"/>
          </a:p>
        </p:txBody>
      </p:sp>
      <p:sp>
        <p:nvSpPr>
          <p:cNvPr id="5" name="Content Placeholder 4"/>
          <p:cNvSpPr>
            <a:spLocks noGrp="1"/>
          </p:cNvSpPr>
          <p:nvPr>
            <p:ph sz="quarter" idx="1"/>
          </p:nvPr>
        </p:nvSpPr>
        <p:spPr/>
        <p:txBody>
          <a:bodyPr>
            <a:normAutofit/>
          </a:bodyPr>
          <a:lstStyle/>
          <a:p>
            <a:r>
              <a:rPr lang="en-GB" dirty="0" smtClean="0"/>
              <a:t>A template is a simple data structure, which contains some empty slots which can be filled with information of specific types.</a:t>
            </a:r>
          </a:p>
          <a:p>
            <a:endParaRPr lang="en-GB" dirty="0" smtClean="0"/>
          </a:p>
          <a:p>
            <a:r>
              <a:rPr lang="en-GB" dirty="0" smtClean="0"/>
              <a:t>In the simplest kind of NLG, there is a ready-made template which expresses a particular message. </a:t>
            </a:r>
          </a:p>
          <a:p>
            <a:endParaRPr lang="en-GB" dirty="0" smtClean="0"/>
          </a:p>
          <a:p>
            <a:r>
              <a:rPr lang="en-GB" dirty="0" smtClean="0"/>
              <a:t>Empty slots (“variables”) are replaced by specific information.</a:t>
            </a:r>
          </a:p>
          <a:p>
            <a:endParaRPr lang="en-GB" dirty="0" smtClean="0"/>
          </a:p>
          <a:p>
            <a:pPr>
              <a:buNone/>
            </a:pP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 everyday template application</a:t>
            </a:r>
            <a:endParaRPr lang="en-GB" dirty="0"/>
          </a:p>
        </p:txBody>
      </p:sp>
      <p:sp>
        <p:nvSpPr>
          <p:cNvPr id="3" name="Content Placeholder 2"/>
          <p:cNvSpPr>
            <a:spLocks noGrp="1"/>
          </p:cNvSpPr>
          <p:nvPr>
            <p:ph sz="quarter" idx="1"/>
          </p:nvPr>
        </p:nvSpPr>
        <p:spPr>
          <a:xfrm>
            <a:off x="914400" y="1447800"/>
            <a:ext cx="7772400" cy="1981200"/>
          </a:xfrm>
        </p:spPr>
        <p:txBody>
          <a:bodyPr>
            <a:normAutofit fontScale="77500" lnSpcReduction="20000"/>
          </a:bodyPr>
          <a:lstStyle/>
          <a:p>
            <a:r>
              <a:rPr lang="en-GB" dirty="0" smtClean="0"/>
              <a:t>Many word processors support some form of Mail Merge capacity for creating multiple versions of a letter, to be sent to different people.</a:t>
            </a:r>
          </a:p>
          <a:p>
            <a:endParaRPr lang="en-GB" dirty="0" smtClean="0"/>
          </a:p>
          <a:p>
            <a:r>
              <a:rPr lang="en-GB" dirty="0" smtClean="0"/>
              <a:t>This involves writing a letter and defining certain slots.</a:t>
            </a:r>
          </a:p>
          <a:p>
            <a:pPr>
              <a:buNone/>
            </a:pPr>
            <a:endParaRPr lang="en-GB" dirty="0" smtClean="0"/>
          </a:p>
          <a:p>
            <a:pPr>
              <a:buNone/>
            </a:pPr>
            <a:r>
              <a:rPr lang="en-GB" dirty="0" smtClean="0"/>
              <a:t>	</a:t>
            </a:r>
            <a:endParaRPr lang="en-GB" dirty="0"/>
          </a:p>
        </p:txBody>
      </p:sp>
      <p:sp>
        <p:nvSpPr>
          <p:cNvPr id="5" name="Rectangle 4"/>
          <p:cNvSpPr/>
          <p:nvPr/>
        </p:nvSpPr>
        <p:spPr>
          <a:xfrm>
            <a:off x="762000" y="2971800"/>
            <a:ext cx="4572000" cy="2585323"/>
          </a:xfrm>
          <a:prstGeom prst="rect">
            <a:avLst/>
          </a:prstGeom>
        </p:spPr>
        <p:txBody>
          <a:bodyPr wrap="square">
            <a:spAutoFit/>
          </a:bodyPr>
          <a:lstStyle/>
          <a:p>
            <a:pPr>
              <a:buNone/>
            </a:pPr>
            <a:r>
              <a:rPr lang="en-GB" dirty="0" smtClean="0"/>
              <a:t>Dear XXXX,</a:t>
            </a:r>
          </a:p>
          <a:p>
            <a:pPr>
              <a:buNone/>
            </a:pPr>
            <a:endParaRPr lang="en-GB" dirty="0" smtClean="0"/>
          </a:p>
          <a:p>
            <a:pPr>
              <a:buNone/>
            </a:pPr>
            <a:r>
              <a:rPr lang="en-GB" dirty="0" smtClean="0"/>
              <a:t>	Please find enclosed your electricity bill, which needs to be paid by March 25</a:t>
            </a:r>
            <a:r>
              <a:rPr lang="en-GB" baseline="30000" dirty="0" smtClean="0"/>
              <a:t>th</a:t>
            </a:r>
            <a:r>
              <a:rPr lang="en-GB" dirty="0" smtClean="0"/>
              <a:t>, 2010.</a:t>
            </a:r>
          </a:p>
          <a:p>
            <a:pPr>
              <a:buNone/>
            </a:pPr>
            <a:endParaRPr lang="en-GB" dirty="0" smtClean="0"/>
          </a:p>
          <a:p>
            <a:pPr>
              <a:buNone/>
            </a:pPr>
            <a:r>
              <a:rPr lang="en-GB" dirty="0" smtClean="0"/>
              <a:t>	Should you require any further assistance, please contact your nearest office in YYYY.</a:t>
            </a:r>
          </a:p>
        </p:txBody>
      </p:sp>
      <p:cxnSp>
        <p:nvCxnSpPr>
          <p:cNvPr id="9" name="Straight Arrow Connector 8"/>
          <p:cNvCxnSpPr/>
          <p:nvPr/>
        </p:nvCxnSpPr>
        <p:spPr>
          <a:xfrm rot="10800000">
            <a:off x="2362200" y="3124200"/>
            <a:ext cx="38100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10800000" flipV="1">
            <a:off x="4114800" y="5333999"/>
            <a:ext cx="1981200" cy="1"/>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248400" y="2590800"/>
            <a:ext cx="2362200" cy="1200329"/>
          </a:xfrm>
          <a:prstGeom prst="rect">
            <a:avLst/>
          </a:prstGeom>
          <a:noFill/>
        </p:spPr>
        <p:txBody>
          <a:bodyPr wrap="square" rtlCol="0">
            <a:spAutoFit/>
          </a:bodyPr>
          <a:lstStyle/>
          <a:p>
            <a:r>
              <a:rPr lang="en-GB" dirty="0" smtClean="0"/>
              <a:t>Client name entered automatically from a database</a:t>
            </a:r>
            <a:endParaRPr lang="en-GB" dirty="0"/>
          </a:p>
        </p:txBody>
      </p:sp>
      <p:sp>
        <p:nvSpPr>
          <p:cNvPr id="15" name="TextBox 14"/>
          <p:cNvSpPr txBox="1"/>
          <p:nvPr/>
        </p:nvSpPr>
        <p:spPr>
          <a:xfrm>
            <a:off x="6172200" y="4743271"/>
            <a:ext cx="2362200" cy="923330"/>
          </a:xfrm>
          <a:prstGeom prst="rect">
            <a:avLst/>
          </a:prstGeom>
          <a:noFill/>
        </p:spPr>
        <p:txBody>
          <a:bodyPr wrap="square" rtlCol="0">
            <a:spAutoFit/>
          </a:bodyPr>
          <a:lstStyle/>
          <a:p>
            <a:r>
              <a:rPr lang="en-GB" dirty="0" smtClean="0"/>
              <a:t>Town name entered depending on client location.</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3" grpId="0"/>
      <p:bldP spid="1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r>
              <a:rPr lang="en-GB"/>
              <a:t>Using templates</a:t>
            </a:r>
          </a:p>
        </p:txBody>
      </p:sp>
      <p:sp>
        <p:nvSpPr>
          <p:cNvPr id="116739" name="Rectangle 3"/>
          <p:cNvSpPr>
            <a:spLocks noGrp="1" noChangeArrowheads="1"/>
          </p:cNvSpPr>
          <p:nvPr>
            <p:ph type="body" idx="1"/>
          </p:nvPr>
        </p:nvSpPr>
        <p:spPr/>
        <p:txBody>
          <a:bodyPr>
            <a:normAutofit lnSpcReduction="10000"/>
          </a:bodyPr>
          <a:lstStyle/>
          <a:p>
            <a:r>
              <a:rPr lang="en-GB" dirty="0" smtClean="0"/>
              <a:t>The previous example is extremely simple.</a:t>
            </a:r>
          </a:p>
          <a:p>
            <a:endParaRPr lang="en-GB" dirty="0" smtClean="0"/>
          </a:p>
          <a:p>
            <a:r>
              <a:rPr lang="en-GB" dirty="0" smtClean="0"/>
              <a:t>Typically</a:t>
            </a:r>
            <a:r>
              <a:rPr lang="en-GB" dirty="0"/>
              <a:t>, template-based systems have an inventory of types of messages</a:t>
            </a:r>
            <a:r>
              <a:rPr lang="en-GB" dirty="0" smtClean="0"/>
              <a:t>.</a:t>
            </a:r>
          </a:p>
          <a:p>
            <a:endParaRPr lang="en-GB" dirty="0"/>
          </a:p>
          <a:p>
            <a:endParaRPr lang="en-GB" dirty="0" smtClean="0"/>
          </a:p>
          <a:p>
            <a:r>
              <a:rPr lang="en-GB" dirty="0" smtClean="0"/>
              <a:t>There </a:t>
            </a:r>
            <a:r>
              <a:rPr lang="en-GB" dirty="0"/>
              <a:t>are templates corresponding to each type of message.</a:t>
            </a:r>
          </a:p>
          <a:p>
            <a:endParaRPr lang="en-GB" dirty="0" smtClean="0"/>
          </a:p>
          <a:p>
            <a:r>
              <a:rPr lang="en-GB" dirty="0" smtClean="0"/>
              <a:t>Templates </a:t>
            </a:r>
            <a:r>
              <a:rPr lang="en-GB" dirty="0"/>
              <a:t>have slots and the system fills them in with specific info.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67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673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6739">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673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normAutofit fontScale="90000"/>
          </a:bodyPr>
          <a:lstStyle/>
          <a:p>
            <a:r>
              <a:rPr lang="en-GB" dirty="0" smtClean="0"/>
              <a:t>Another example </a:t>
            </a:r>
            <a:r>
              <a:rPr lang="en-GB" dirty="0"/>
              <a:t>(highly simplified!)</a:t>
            </a:r>
          </a:p>
        </p:txBody>
      </p:sp>
      <p:sp>
        <p:nvSpPr>
          <p:cNvPr id="117763" name="Rectangle 3"/>
          <p:cNvSpPr>
            <a:spLocks noGrp="1" noChangeArrowheads="1"/>
          </p:cNvSpPr>
          <p:nvPr>
            <p:ph type="body" idx="1"/>
          </p:nvPr>
        </p:nvSpPr>
        <p:spPr>
          <a:xfrm>
            <a:off x="914400" y="1676400"/>
            <a:ext cx="7772400" cy="4572000"/>
          </a:xfrm>
        </p:spPr>
        <p:txBody>
          <a:bodyPr/>
          <a:lstStyle/>
          <a:p>
            <a:pPr>
              <a:lnSpc>
                <a:spcPct val="90000"/>
              </a:lnSpc>
            </a:pPr>
            <a:r>
              <a:rPr lang="en-GB" dirty="0">
                <a:solidFill>
                  <a:schemeClr val="accent2"/>
                </a:solidFill>
              </a:rPr>
              <a:t>Template:</a:t>
            </a:r>
          </a:p>
          <a:p>
            <a:pPr>
              <a:lnSpc>
                <a:spcPct val="90000"/>
              </a:lnSpc>
              <a:buFont typeface="Wingdings" pitchFamily="2" charset="2"/>
              <a:buNone/>
            </a:pPr>
            <a:r>
              <a:rPr lang="en-GB" dirty="0"/>
              <a:t>	You would like to book FLIGHT from ORIGIN to DESTINATION. Please confirm.</a:t>
            </a:r>
          </a:p>
          <a:p>
            <a:pPr>
              <a:lnSpc>
                <a:spcPct val="90000"/>
              </a:lnSpc>
            </a:pPr>
            <a:endParaRPr lang="en-GB" dirty="0" smtClean="0"/>
          </a:p>
          <a:p>
            <a:pPr>
              <a:lnSpc>
                <a:spcPct val="90000"/>
              </a:lnSpc>
            </a:pPr>
            <a:r>
              <a:rPr lang="en-GB" dirty="0" smtClean="0"/>
              <a:t>Values</a:t>
            </a:r>
            <a:r>
              <a:rPr lang="en-GB" dirty="0"/>
              <a:t>:</a:t>
            </a:r>
          </a:p>
          <a:p>
            <a:pPr lvl="1">
              <a:lnSpc>
                <a:spcPct val="90000"/>
              </a:lnSpc>
            </a:pPr>
            <a:r>
              <a:rPr lang="en-GB" dirty="0"/>
              <a:t>FLIGHT = KM101</a:t>
            </a:r>
          </a:p>
          <a:p>
            <a:pPr lvl="1">
              <a:lnSpc>
                <a:spcPct val="90000"/>
              </a:lnSpc>
            </a:pPr>
            <a:r>
              <a:rPr lang="en-GB" dirty="0"/>
              <a:t>ORIGIN = Valletta</a:t>
            </a:r>
          </a:p>
          <a:p>
            <a:pPr lvl="1">
              <a:lnSpc>
                <a:spcPct val="90000"/>
              </a:lnSpc>
            </a:pPr>
            <a:r>
              <a:rPr lang="en-GB" dirty="0"/>
              <a:t>DESTINATION = Sri Lanka</a:t>
            </a:r>
          </a:p>
          <a:p>
            <a:pPr>
              <a:lnSpc>
                <a:spcPct val="90000"/>
              </a:lnSpc>
              <a:buFont typeface="Wingdings" pitchFamily="2" charset="2"/>
              <a:buNone/>
            </a:pPr>
            <a:r>
              <a:rPr lang="en-GB"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776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776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776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776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776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en-GB"/>
              <a:t>Templates: dis/advantages</a:t>
            </a:r>
          </a:p>
        </p:txBody>
      </p:sp>
      <p:sp>
        <p:nvSpPr>
          <p:cNvPr id="118787" name="Rectangle 3"/>
          <p:cNvSpPr>
            <a:spLocks noGrp="1" noChangeArrowheads="1"/>
          </p:cNvSpPr>
          <p:nvPr>
            <p:ph type="body" idx="1"/>
          </p:nvPr>
        </p:nvSpPr>
        <p:spPr>
          <a:xfrm>
            <a:off x="566738" y="1752600"/>
            <a:ext cx="8001000" cy="4495800"/>
          </a:xfrm>
        </p:spPr>
        <p:txBody>
          <a:bodyPr/>
          <a:lstStyle/>
          <a:p>
            <a:pPr>
              <a:lnSpc>
                <a:spcPct val="80000"/>
              </a:lnSpc>
            </a:pPr>
            <a:endParaRPr lang="en-GB" sz="1900"/>
          </a:p>
          <a:p>
            <a:pPr>
              <a:lnSpc>
                <a:spcPct val="80000"/>
              </a:lnSpc>
            </a:pPr>
            <a:r>
              <a:rPr lang="en-GB" sz="1900"/>
              <a:t>Advantages:</a:t>
            </a:r>
          </a:p>
          <a:p>
            <a:pPr lvl="1">
              <a:lnSpc>
                <a:spcPct val="80000"/>
              </a:lnSpc>
            </a:pPr>
            <a:r>
              <a:rPr lang="en-GB" sz="1700"/>
              <a:t>Very quick to develop, no specialised knowledge needed</a:t>
            </a:r>
          </a:p>
          <a:p>
            <a:pPr lvl="1">
              <a:lnSpc>
                <a:spcPct val="80000"/>
              </a:lnSpc>
            </a:pPr>
            <a:r>
              <a:rPr lang="en-GB" sz="1700"/>
              <a:t>Typically, templates are based on the domain (e.g. flight bookings), so quality of output will be high in a specific application.</a:t>
            </a:r>
          </a:p>
          <a:p>
            <a:pPr lvl="1">
              <a:lnSpc>
                <a:spcPct val="80000"/>
              </a:lnSpc>
            </a:pPr>
            <a:endParaRPr lang="en-GB" sz="1700"/>
          </a:p>
          <a:p>
            <a:pPr>
              <a:lnSpc>
                <a:spcPct val="80000"/>
              </a:lnSpc>
            </a:pPr>
            <a:r>
              <a:rPr lang="en-GB" sz="1900"/>
              <a:t>Problems:</a:t>
            </a:r>
          </a:p>
          <a:p>
            <a:pPr lvl="1">
              <a:lnSpc>
                <a:spcPct val="80000"/>
              </a:lnSpc>
            </a:pPr>
            <a:r>
              <a:rPr lang="en-GB" sz="1700"/>
              <a:t>Templates are difficult to generalise from one application to another.</a:t>
            </a:r>
          </a:p>
          <a:p>
            <a:pPr lvl="1">
              <a:lnSpc>
                <a:spcPct val="80000"/>
              </a:lnSpc>
            </a:pPr>
            <a:r>
              <a:rPr lang="en-GB" sz="1700"/>
              <a:t>Tend to be highly redundant. Many templates to produce different messages using the same linguistic structure.</a:t>
            </a:r>
          </a:p>
          <a:p>
            <a:pPr lvl="1">
              <a:lnSpc>
                <a:spcPct val="80000"/>
              </a:lnSpc>
            </a:pPr>
            <a:r>
              <a:rPr lang="en-GB" sz="1700"/>
              <a:t>Can become tedious: no variation in output.</a:t>
            </a:r>
          </a:p>
          <a:p>
            <a:pPr lvl="1">
              <a:lnSpc>
                <a:spcPct val="80000"/>
              </a:lnSpc>
            </a:pPr>
            <a:r>
              <a:rPr lang="en-GB" sz="1700"/>
              <a:t>Any new output must be tailored by hand.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878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8787">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878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8787">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8787">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8787">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8787">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878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Part III</a:t>
            </a:r>
            <a:endParaRPr lang="en-GB" dirty="0"/>
          </a:p>
        </p:txBody>
      </p:sp>
      <p:sp>
        <p:nvSpPr>
          <p:cNvPr id="114693" name="Rectangle 5"/>
          <p:cNvSpPr>
            <a:spLocks noGrp="1" noChangeArrowheads="1"/>
          </p:cNvSpPr>
          <p:nvPr>
            <p:ph type="body" idx="1"/>
          </p:nvPr>
        </p:nvSpPr>
        <p:spPr/>
        <p:txBody>
          <a:bodyPr/>
          <a:lstStyle/>
          <a:p>
            <a:r>
              <a:rPr lang="en-GB" dirty="0"/>
              <a:t>Beyond templates: architectures for NLG systems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GB" sz="3400"/>
              <a:t>The architecture of NLG Systems</a:t>
            </a:r>
          </a:p>
        </p:txBody>
      </p:sp>
      <p:sp>
        <p:nvSpPr>
          <p:cNvPr id="91139" name="Rectangle 3"/>
          <p:cNvSpPr>
            <a:spLocks noGrp="1" noChangeArrowheads="1"/>
          </p:cNvSpPr>
          <p:nvPr>
            <p:ph type="body" idx="1"/>
          </p:nvPr>
        </p:nvSpPr>
        <p:spPr/>
        <p:txBody>
          <a:bodyPr/>
          <a:lstStyle/>
          <a:p>
            <a:endParaRPr lang="en-GB" dirty="0" smtClean="0"/>
          </a:p>
          <a:p>
            <a:r>
              <a:rPr lang="en-GB" dirty="0" smtClean="0"/>
              <a:t>In </a:t>
            </a:r>
            <a:r>
              <a:rPr lang="en-GB" dirty="0"/>
              <a:t>end-to-end NLG, the system needs to at least:</a:t>
            </a:r>
          </a:p>
          <a:p>
            <a:pPr lvl="1"/>
            <a:r>
              <a:rPr lang="en-GB" dirty="0"/>
              <a:t>decide what to say given the input data</a:t>
            </a:r>
          </a:p>
          <a:p>
            <a:pPr lvl="1"/>
            <a:endParaRPr lang="en-GB" dirty="0" smtClean="0"/>
          </a:p>
          <a:p>
            <a:pPr lvl="1"/>
            <a:r>
              <a:rPr lang="en-GB" dirty="0" smtClean="0"/>
              <a:t>decide </a:t>
            </a:r>
            <a:r>
              <a:rPr lang="en-GB" dirty="0"/>
              <a:t>how to say it</a:t>
            </a:r>
          </a:p>
          <a:p>
            <a:pPr lvl="2"/>
            <a:r>
              <a:rPr lang="en-GB" dirty="0"/>
              <a:t>typically, huge number of possibilities</a:t>
            </a:r>
          </a:p>
          <a:p>
            <a:pPr lvl="1"/>
            <a:endParaRPr lang="en-GB" dirty="0" smtClean="0"/>
          </a:p>
          <a:p>
            <a:pPr lvl="1"/>
            <a:r>
              <a:rPr lang="en-GB" dirty="0" smtClean="0"/>
              <a:t>render </a:t>
            </a:r>
            <a:r>
              <a:rPr lang="en-GB" dirty="0"/>
              <a:t>the outcome as a linguistic string</a:t>
            </a:r>
          </a:p>
          <a:p>
            <a:pPr lvl="1"/>
            <a:endParaRPr lang="en-GB" dirty="0" smtClean="0"/>
          </a:p>
          <a:p>
            <a:pPr lvl="1"/>
            <a:r>
              <a:rPr lang="en-GB" dirty="0" smtClean="0"/>
              <a:t>(</a:t>
            </a:r>
            <a:r>
              <a:rPr lang="en-GB" dirty="0"/>
              <a:t>if doing speech) run it through a text-to-speech system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13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13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139">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1139">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1139">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113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GB" sz="3400"/>
              <a:t>The architecture of NLG systems</a:t>
            </a:r>
          </a:p>
        </p:txBody>
      </p:sp>
      <p:sp>
        <p:nvSpPr>
          <p:cNvPr id="94228" name="Rectangle 20"/>
          <p:cNvSpPr>
            <a:spLocks noGrp="1" noChangeArrowheads="1"/>
          </p:cNvSpPr>
          <p:nvPr>
            <p:ph type="body" sz="half" idx="2"/>
          </p:nvPr>
        </p:nvSpPr>
        <p:spPr>
          <a:xfrm>
            <a:off x="3810000" y="1752600"/>
            <a:ext cx="4757738" cy="4267200"/>
          </a:xfrm>
        </p:spPr>
        <p:txBody>
          <a:bodyPr/>
          <a:lstStyle/>
          <a:p>
            <a:r>
              <a:rPr lang="en-GB" sz="2600"/>
              <a:t>A pipeline architecture</a:t>
            </a:r>
          </a:p>
          <a:p>
            <a:pPr lvl="1"/>
            <a:r>
              <a:rPr lang="en-GB" sz="2200"/>
              <a:t>represents a “consensus” of what NLG systems actually do</a:t>
            </a:r>
          </a:p>
          <a:p>
            <a:r>
              <a:rPr lang="en-GB" sz="2600"/>
              <a:t>very modular</a:t>
            </a:r>
          </a:p>
          <a:p>
            <a:r>
              <a:rPr lang="en-GB" sz="2600"/>
              <a:t>not all implemented systems conform 100% to this architecture</a:t>
            </a:r>
          </a:p>
          <a:p>
            <a:endParaRPr lang="en-GB" sz="2600"/>
          </a:p>
        </p:txBody>
      </p:sp>
      <p:sp>
        <p:nvSpPr>
          <p:cNvPr id="94213" name="Text Box 5"/>
          <p:cNvSpPr txBox="1">
            <a:spLocks noChangeArrowheads="1"/>
          </p:cNvSpPr>
          <p:nvPr/>
        </p:nvSpPr>
        <p:spPr bwMode="auto">
          <a:xfrm>
            <a:off x="1214438" y="2590800"/>
            <a:ext cx="184150" cy="366713"/>
          </a:xfrm>
          <a:prstGeom prst="rect">
            <a:avLst/>
          </a:prstGeom>
          <a:noFill/>
          <a:ln w="9525">
            <a:noFill/>
            <a:miter lim="800000"/>
            <a:headEnd/>
            <a:tailEnd/>
          </a:ln>
          <a:effectLst/>
        </p:spPr>
        <p:txBody>
          <a:bodyPr wrap="none">
            <a:spAutoFit/>
          </a:bodyPr>
          <a:lstStyle/>
          <a:p>
            <a:endParaRPr lang="en-US"/>
          </a:p>
        </p:txBody>
      </p:sp>
      <p:sp>
        <p:nvSpPr>
          <p:cNvPr id="94214" name="Text Box 6"/>
          <p:cNvSpPr txBox="1">
            <a:spLocks noChangeArrowheads="1"/>
          </p:cNvSpPr>
          <p:nvPr/>
        </p:nvSpPr>
        <p:spPr bwMode="auto">
          <a:xfrm>
            <a:off x="838200" y="2671763"/>
            <a:ext cx="2306638" cy="376237"/>
          </a:xfrm>
          <a:prstGeom prst="rect">
            <a:avLst/>
          </a:prstGeom>
          <a:noFill/>
          <a:ln w="9525">
            <a:solidFill>
              <a:schemeClr val="tx1"/>
            </a:solidFill>
            <a:miter lim="800000"/>
            <a:headEnd/>
            <a:tailEnd/>
          </a:ln>
          <a:effectLst/>
        </p:spPr>
        <p:txBody>
          <a:bodyPr wrap="none">
            <a:spAutoFit/>
          </a:bodyPr>
          <a:lstStyle/>
          <a:p>
            <a:r>
              <a:rPr lang="en-GB"/>
              <a:t>Document Planner</a:t>
            </a:r>
          </a:p>
        </p:txBody>
      </p:sp>
      <p:sp>
        <p:nvSpPr>
          <p:cNvPr id="94215" name="Line 7"/>
          <p:cNvSpPr>
            <a:spLocks noChangeShapeType="1"/>
          </p:cNvSpPr>
          <p:nvPr/>
        </p:nvSpPr>
        <p:spPr bwMode="auto">
          <a:xfrm flipH="1">
            <a:off x="1981200" y="3048000"/>
            <a:ext cx="0" cy="304800"/>
          </a:xfrm>
          <a:prstGeom prst="line">
            <a:avLst/>
          </a:prstGeom>
          <a:noFill/>
          <a:ln w="9525">
            <a:solidFill>
              <a:schemeClr val="tx1"/>
            </a:solidFill>
            <a:round/>
            <a:headEnd/>
            <a:tailEnd type="triangle" w="med" len="med"/>
          </a:ln>
          <a:effectLst/>
        </p:spPr>
        <p:txBody>
          <a:bodyPr/>
          <a:lstStyle/>
          <a:p>
            <a:endParaRPr lang="en-GB"/>
          </a:p>
        </p:txBody>
      </p:sp>
      <p:sp>
        <p:nvSpPr>
          <p:cNvPr id="94216" name="Text Box 8"/>
          <p:cNvSpPr txBox="1">
            <a:spLocks noChangeArrowheads="1"/>
          </p:cNvSpPr>
          <p:nvPr/>
        </p:nvSpPr>
        <p:spPr bwMode="auto">
          <a:xfrm>
            <a:off x="1138238" y="3886200"/>
            <a:ext cx="1798637" cy="650875"/>
          </a:xfrm>
          <a:prstGeom prst="rect">
            <a:avLst/>
          </a:prstGeom>
          <a:noFill/>
          <a:ln w="9525">
            <a:solidFill>
              <a:schemeClr val="tx1"/>
            </a:solidFill>
            <a:miter lim="800000"/>
            <a:headEnd/>
            <a:tailEnd/>
          </a:ln>
          <a:effectLst/>
        </p:spPr>
        <p:txBody>
          <a:bodyPr wrap="none">
            <a:spAutoFit/>
          </a:bodyPr>
          <a:lstStyle/>
          <a:p>
            <a:r>
              <a:rPr lang="en-GB"/>
              <a:t>Microplanner </a:t>
            </a:r>
          </a:p>
          <a:p>
            <a:r>
              <a:rPr lang="en-GB"/>
              <a:t>(text planner)</a:t>
            </a:r>
          </a:p>
        </p:txBody>
      </p:sp>
      <p:sp>
        <p:nvSpPr>
          <p:cNvPr id="94217" name="Line 9"/>
          <p:cNvSpPr>
            <a:spLocks noChangeShapeType="1"/>
          </p:cNvSpPr>
          <p:nvPr/>
        </p:nvSpPr>
        <p:spPr bwMode="auto">
          <a:xfrm flipH="1">
            <a:off x="1976438" y="4572000"/>
            <a:ext cx="4762" cy="304800"/>
          </a:xfrm>
          <a:prstGeom prst="line">
            <a:avLst/>
          </a:prstGeom>
          <a:noFill/>
          <a:ln w="9525">
            <a:solidFill>
              <a:schemeClr val="tx1"/>
            </a:solidFill>
            <a:round/>
            <a:headEnd/>
            <a:tailEnd type="triangle" w="med" len="med"/>
          </a:ln>
          <a:effectLst/>
        </p:spPr>
        <p:txBody>
          <a:bodyPr/>
          <a:lstStyle/>
          <a:p>
            <a:endParaRPr lang="en-GB"/>
          </a:p>
        </p:txBody>
      </p:sp>
      <p:sp>
        <p:nvSpPr>
          <p:cNvPr id="94218" name="Text Box 10"/>
          <p:cNvSpPr txBox="1">
            <a:spLocks noChangeArrowheads="1"/>
          </p:cNvSpPr>
          <p:nvPr/>
        </p:nvSpPr>
        <p:spPr bwMode="auto">
          <a:xfrm>
            <a:off x="992188" y="5414963"/>
            <a:ext cx="2055812" cy="376237"/>
          </a:xfrm>
          <a:prstGeom prst="rect">
            <a:avLst/>
          </a:prstGeom>
          <a:noFill/>
          <a:ln w="9525">
            <a:solidFill>
              <a:schemeClr val="tx1"/>
            </a:solidFill>
            <a:miter lim="800000"/>
            <a:headEnd/>
            <a:tailEnd/>
          </a:ln>
          <a:effectLst/>
        </p:spPr>
        <p:txBody>
          <a:bodyPr wrap="none">
            <a:spAutoFit/>
          </a:bodyPr>
          <a:lstStyle/>
          <a:p>
            <a:r>
              <a:rPr lang="en-GB"/>
              <a:t>Surface Realiser</a:t>
            </a:r>
          </a:p>
        </p:txBody>
      </p:sp>
      <p:sp>
        <p:nvSpPr>
          <p:cNvPr id="94220" name="Text Box 12"/>
          <p:cNvSpPr txBox="1">
            <a:spLocks noChangeArrowheads="1"/>
          </p:cNvSpPr>
          <p:nvPr/>
        </p:nvSpPr>
        <p:spPr bwMode="auto">
          <a:xfrm>
            <a:off x="754063" y="1843088"/>
            <a:ext cx="2522537" cy="366712"/>
          </a:xfrm>
          <a:prstGeom prst="rect">
            <a:avLst/>
          </a:prstGeom>
          <a:noFill/>
          <a:ln w="9525">
            <a:noFill/>
            <a:miter lim="800000"/>
            <a:headEnd/>
            <a:tailEnd/>
          </a:ln>
          <a:effectLst/>
        </p:spPr>
        <p:txBody>
          <a:bodyPr wrap="none">
            <a:spAutoFit/>
          </a:bodyPr>
          <a:lstStyle/>
          <a:p>
            <a:r>
              <a:rPr lang="en-GB" i="1"/>
              <a:t>Communicative goal</a:t>
            </a:r>
          </a:p>
        </p:txBody>
      </p:sp>
      <p:sp>
        <p:nvSpPr>
          <p:cNvPr id="94221" name="Line 13"/>
          <p:cNvSpPr>
            <a:spLocks noChangeShapeType="1"/>
          </p:cNvSpPr>
          <p:nvPr/>
        </p:nvSpPr>
        <p:spPr bwMode="auto">
          <a:xfrm>
            <a:off x="1981200" y="2286000"/>
            <a:ext cx="0" cy="304800"/>
          </a:xfrm>
          <a:prstGeom prst="line">
            <a:avLst/>
          </a:prstGeom>
          <a:noFill/>
          <a:ln w="9525">
            <a:solidFill>
              <a:schemeClr val="tx1"/>
            </a:solidFill>
            <a:round/>
            <a:headEnd/>
            <a:tailEnd type="triangle" w="med" len="med"/>
          </a:ln>
          <a:effectLst/>
        </p:spPr>
        <p:txBody>
          <a:bodyPr/>
          <a:lstStyle/>
          <a:p>
            <a:endParaRPr lang="en-GB"/>
          </a:p>
        </p:txBody>
      </p:sp>
      <p:sp>
        <p:nvSpPr>
          <p:cNvPr id="94229" name="Text Box 21"/>
          <p:cNvSpPr txBox="1">
            <a:spLocks noChangeArrowheads="1"/>
          </p:cNvSpPr>
          <p:nvPr/>
        </p:nvSpPr>
        <p:spPr bwMode="auto">
          <a:xfrm>
            <a:off x="1117600" y="3257550"/>
            <a:ext cx="1701800" cy="336550"/>
          </a:xfrm>
          <a:prstGeom prst="rect">
            <a:avLst/>
          </a:prstGeom>
          <a:noFill/>
          <a:ln w="9525">
            <a:noFill/>
            <a:miter lim="800000"/>
            <a:headEnd/>
            <a:tailEnd/>
          </a:ln>
          <a:effectLst/>
        </p:spPr>
        <p:txBody>
          <a:bodyPr wrap="none">
            <a:spAutoFit/>
          </a:bodyPr>
          <a:lstStyle/>
          <a:p>
            <a:r>
              <a:rPr lang="en-GB" sz="1600" i="1"/>
              <a:t>document plan</a:t>
            </a:r>
          </a:p>
        </p:txBody>
      </p:sp>
      <p:sp>
        <p:nvSpPr>
          <p:cNvPr id="94230" name="Line 22"/>
          <p:cNvSpPr>
            <a:spLocks noChangeShapeType="1"/>
          </p:cNvSpPr>
          <p:nvPr/>
        </p:nvSpPr>
        <p:spPr bwMode="auto">
          <a:xfrm flipH="1">
            <a:off x="1981200" y="3581400"/>
            <a:ext cx="4763" cy="304800"/>
          </a:xfrm>
          <a:prstGeom prst="line">
            <a:avLst/>
          </a:prstGeom>
          <a:noFill/>
          <a:ln w="9525">
            <a:solidFill>
              <a:schemeClr val="tx1"/>
            </a:solidFill>
            <a:round/>
            <a:headEnd/>
            <a:tailEnd type="triangle" w="med" len="med"/>
          </a:ln>
          <a:effectLst/>
        </p:spPr>
        <p:txBody>
          <a:bodyPr/>
          <a:lstStyle/>
          <a:p>
            <a:endParaRPr lang="en-GB"/>
          </a:p>
        </p:txBody>
      </p:sp>
      <p:sp>
        <p:nvSpPr>
          <p:cNvPr id="94231" name="Text Box 23"/>
          <p:cNvSpPr txBox="1">
            <a:spLocks noChangeArrowheads="1"/>
          </p:cNvSpPr>
          <p:nvPr/>
        </p:nvSpPr>
        <p:spPr bwMode="auto">
          <a:xfrm>
            <a:off x="1143000" y="4724400"/>
            <a:ext cx="1914525" cy="336550"/>
          </a:xfrm>
          <a:prstGeom prst="rect">
            <a:avLst/>
          </a:prstGeom>
          <a:noFill/>
          <a:ln w="9525">
            <a:noFill/>
            <a:miter lim="800000"/>
            <a:headEnd/>
            <a:tailEnd/>
          </a:ln>
          <a:effectLst/>
        </p:spPr>
        <p:txBody>
          <a:bodyPr wrap="none">
            <a:spAutoFit/>
          </a:bodyPr>
          <a:lstStyle/>
          <a:p>
            <a:r>
              <a:rPr lang="en-GB" sz="1600" i="1"/>
              <a:t>text specification</a:t>
            </a:r>
          </a:p>
        </p:txBody>
      </p:sp>
      <p:sp>
        <p:nvSpPr>
          <p:cNvPr id="94232" name="Line 24"/>
          <p:cNvSpPr>
            <a:spLocks noChangeShapeType="1"/>
          </p:cNvSpPr>
          <p:nvPr/>
        </p:nvSpPr>
        <p:spPr bwMode="auto">
          <a:xfrm flipH="1">
            <a:off x="1976438" y="5029200"/>
            <a:ext cx="4762" cy="304800"/>
          </a:xfrm>
          <a:prstGeom prst="line">
            <a:avLst/>
          </a:prstGeom>
          <a:noFill/>
          <a:ln w="9525">
            <a:solidFill>
              <a:schemeClr val="tx1"/>
            </a:solidFill>
            <a:round/>
            <a:headEnd/>
            <a:tailEnd type="triangle" w="med" len="med"/>
          </a:ln>
          <a:effectLst/>
        </p:spPr>
        <p:txBody>
          <a:bodyPr/>
          <a:lstStyle/>
          <a:p>
            <a:endParaRPr lang="en-GB"/>
          </a:p>
        </p:txBody>
      </p:sp>
      <p:sp>
        <p:nvSpPr>
          <p:cNvPr id="94233" name="Line 25"/>
          <p:cNvSpPr>
            <a:spLocks noChangeShapeType="1"/>
          </p:cNvSpPr>
          <p:nvPr/>
        </p:nvSpPr>
        <p:spPr bwMode="auto">
          <a:xfrm>
            <a:off x="1981200" y="5867400"/>
            <a:ext cx="0" cy="152400"/>
          </a:xfrm>
          <a:prstGeom prst="line">
            <a:avLst/>
          </a:prstGeom>
          <a:noFill/>
          <a:ln w="9525">
            <a:solidFill>
              <a:schemeClr val="tx1"/>
            </a:solidFill>
            <a:round/>
            <a:headEnd/>
            <a:tailEnd/>
          </a:ln>
          <a:effectLst/>
        </p:spPr>
        <p:txBody>
          <a:bodyPr/>
          <a:lstStyle/>
          <a:p>
            <a:endParaRPr lang="en-GB"/>
          </a:p>
        </p:txBody>
      </p:sp>
      <p:sp>
        <p:nvSpPr>
          <p:cNvPr id="94234" name="Line 26"/>
          <p:cNvSpPr>
            <a:spLocks noChangeShapeType="1"/>
          </p:cNvSpPr>
          <p:nvPr/>
        </p:nvSpPr>
        <p:spPr bwMode="auto">
          <a:xfrm>
            <a:off x="1981200" y="6019800"/>
            <a:ext cx="304800" cy="0"/>
          </a:xfrm>
          <a:prstGeom prst="line">
            <a:avLst/>
          </a:prstGeom>
          <a:noFill/>
          <a:ln w="9525">
            <a:solidFill>
              <a:schemeClr val="tx1"/>
            </a:solidFill>
            <a:round/>
            <a:headEnd/>
            <a:tailEnd type="triangle" w="med" len="med"/>
          </a:ln>
          <a:effectLst/>
        </p:spPr>
        <p:txBody>
          <a:bodyPr/>
          <a:lstStyle/>
          <a:p>
            <a:endParaRPr lang="en-GB"/>
          </a:p>
        </p:txBody>
      </p:sp>
      <p:sp>
        <p:nvSpPr>
          <p:cNvPr id="94235" name="Text Box 27"/>
          <p:cNvSpPr txBox="1">
            <a:spLocks noChangeArrowheads="1"/>
          </p:cNvSpPr>
          <p:nvPr/>
        </p:nvSpPr>
        <p:spPr bwMode="auto">
          <a:xfrm>
            <a:off x="2276475" y="5835650"/>
            <a:ext cx="584200" cy="336550"/>
          </a:xfrm>
          <a:prstGeom prst="rect">
            <a:avLst/>
          </a:prstGeom>
          <a:noFill/>
          <a:ln w="9525">
            <a:noFill/>
            <a:miter lim="800000"/>
            <a:headEnd/>
            <a:tailEnd/>
          </a:ln>
          <a:effectLst/>
        </p:spPr>
        <p:txBody>
          <a:bodyPr wrap="none">
            <a:spAutoFit/>
          </a:bodyPr>
          <a:lstStyle/>
          <a:p>
            <a:r>
              <a:rPr lang="en-GB" sz="1600" i="1"/>
              <a:t>text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422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422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4228">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422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p:cNvSpPr>
            <a:spLocks noGrp="1" noChangeArrowheads="1"/>
          </p:cNvSpPr>
          <p:nvPr>
            <p:ph type="title"/>
          </p:nvPr>
        </p:nvSpPr>
        <p:spPr/>
        <p:txBody>
          <a:bodyPr/>
          <a:lstStyle/>
          <a:p>
            <a:r>
              <a:rPr lang="en-GB"/>
              <a:t>Part 1</a:t>
            </a:r>
          </a:p>
        </p:txBody>
      </p:sp>
      <p:sp>
        <p:nvSpPr>
          <p:cNvPr id="10245" name="Rectangle 5"/>
          <p:cNvSpPr>
            <a:spLocks noGrp="1" noChangeArrowheads="1"/>
          </p:cNvSpPr>
          <p:nvPr>
            <p:ph type="body" idx="1"/>
          </p:nvPr>
        </p:nvSpPr>
        <p:spPr/>
        <p:txBody>
          <a:bodyPr/>
          <a:lstStyle/>
          <a:p>
            <a:r>
              <a:rPr lang="en-GB" dirty="0"/>
              <a:t>Natural Language </a:t>
            </a:r>
            <a:r>
              <a:rPr lang="en-GB" dirty="0" smtClean="0"/>
              <a:t>Generation: Overview</a:t>
            </a:r>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n-GB"/>
              <a:t>Concrete example</a:t>
            </a:r>
          </a:p>
        </p:txBody>
      </p:sp>
      <p:sp>
        <p:nvSpPr>
          <p:cNvPr id="97283" name="Rectangle 3"/>
          <p:cNvSpPr>
            <a:spLocks noGrp="1" noChangeArrowheads="1"/>
          </p:cNvSpPr>
          <p:nvPr>
            <p:ph type="body" idx="1"/>
          </p:nvPr>
        </p:nvSpPr>
        <p:spPr/>
        <p:txBody>
          <a:bodyPr/>
          <a:lstStyle/>
          <a:p>
            <a:r>
              <a:rPr lang="en-GB"/>
              <a:t>BabyTalk systems (Portet et al 2009)</a:t>
            </a:r>
          </a:p>
          <a:p>
            <a:pPr lvl="1"/>
            <a:r>
              <a:rPr lang="en-GB"/>
              <a:t>summarise data about a patient in a Neonatal Intensive Care Unit</a:t>
            </a:r>
          </a:p>
          <a:p>
            <a:pPr lvl="1"/>
            <a:r>
              <a:rPr lang="en-GB"/>
              <a:t>main purpose: generate a summary that can be used by a doctor/nurse to make a clinical decision</a:t>
            </a:r>
          </a:p>
        </p:txBody>
      </p:sp>
      <p:sp>
        <p:nvSpPr>
          <p:cNvPr id="97284" name="Text Box 4"/>
          <p:cNvSpPr txBox="1">
            <a:spLocks noChangeArrowheads="1"/>
          </p:cNvSpPr>
          <p:nvPr/>
        </p:nvSpPr>
        <p:spPr bwMode="auto">
          <a:xfrm>
            <a:off x="517525" y="6127750"/>
            <a:ext cx="8093075" cy="641350"/>
          </a:xfrm>
          <a:prstGeom prst="rect">
            <a:avLst/>
          </a:prstGeom>
          <a:noFill/>
          <a:ln w="9525">
            <a:noFill/>
            <a:miter lim="800000"/>
            <a:headEnd/>
            <a:tailEnd/>
          </a:ln>
          <a:effectLst/>
        </p:spPr>
        <p:txBody>
          <a:bodyPr>
            <a:spAutoFit/>
          </a:bodyPr>
          <a:lstStyle/>
          <a:p>
            <a:r>
              <a:rPr lang="en-GB"/>
              <a:t>F. Portet et al (2009). Automatic generation of textual summaries from neonatal intensive care data. </a:t>
            </a:r>
            <a:r>
              <a:rPr lang="en-GB" i="1"/>
              <a:t>Artificfial Intelligence</a:t>
            </a: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2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2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28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GB"/>
              <a:t>A micro example</a:t>
            </a:r>
          </a:p>
        </p:txBody>
      </p:sp>
      <p:pic>
        <p:nvPicPr>
          <p:cNvPr id="99331" name="Picture 3" descr="bt45ExperimentSample"/>
          <p:cNvPicPr>
            <a:picLocks noChangeAspect="1" noChangeArrowheads="1"/>
          </p:cNvPicPr>
          <p:nvPr/>
        </p:nvPicPr>
        <p:blipFill>
          <a:blip r:embed="rId2" cstate="print"/>
          <a:srcRect/>
          <a:stretch>
            <a:fillRect/>
          </a:stretch>
        </p:blipFill>
        <p:spPr bwMode="auto">
          <a:xfrm>
            <a:off x="457200" y="1981200"/>
            <a:ext cx="4162425" cy="1000125"/>
          </a:xfrm>
          <a:prstGeom prst="rect">
            <a:avLst/>
          </a:prstGeom>
          <a:noFill/>
        </p:spPr>
      </p:pic>
      <p:sp>
        <p:nvSpPr>
          <p:cNvPr id="99332" name="Oval 4"/>
          <p:cNvSpPr>
            <a:spLocks noChangeArrowheads="1"/>
          </p:cNvSpPr>
          <p:nvPr/>
        </p:nvSpPr>
        <p:spPr bwMode="auto">
          <a:xfrm>
            <a:off x="3355975" y="2184400"/>
            <a:ext cx="1368425" cy="863600"/>
          </a:xfrm>
          <a:prstGeom prst="ellipse">
            <a:avLst/>
          </a:prstGeom>
          <a:noFill/>
          <a:ln w="50800" algn="ctr">
            <a:solidFill>
              <a:srgbClr val="CC0000"/>
            </a:solidFill>
            <a:round/>
            <a:headEnd/>
            <a:tailEnd/>
          </a:ln>
          <a:effectLst/>
        </p:spPr>
        <p:txBody>
          <a:bodyPr wrap="none" anchor="ctr"/>
          <a:lstStyle/>
          <a:p>
            <a:endParaRPr lang="en-GB"/>
          </a:p>
        </p:txBody>
      </p:sp>
      <p:sp>
        <p:nvSpPr>
          <p:cNvPr id="99333" name="AutoShape 5"/>
          <p:cNvSpPr>
            <a:spLocks noChangeArrowheads="1"/>
          </p:cNvSpPr>
          <p:nvPr/>
        </p:nvSpPr>
        <p:spPr bwMode="auto">
          <a:xfrm>
            <a:off x="4038600" y="3484563"/>
            <a:ext cx="504825" cy="935037"/>
          </a:xfrm>
          <a:prstGeom prst="downArrow">
            <a:avLst>
              <a:gd name="adj1" fmla="val 50000"/>
              <a:gd name="adj2" fmla="val 46305"/>
            </a:avLst>
          </a:prstGeom>
          <a:noFill/>
          <a:ln w="50800" algn="ctr">
            <a:solidFill>
              <a:schemeClr val="tx1"/>
            </a:solidFill>
            <a:miter lim="800000"/>
            <a:headEnd/>
            <a:tailEnd/>
          </a:ln>
          <a:effectLst/>
        </p:spPr>
        <p:txBody>
          <a:bodyPr wrap="none" anchor="ctr"/>
          <a:lstStyle/>
          <a:p>
            <a:endParaRPr lang="en-GB"/>
          </a:p>
        </p:txBody>
      </p:sp>
      <p:sp>
        <p:nvSpPr>
          <p:cNvPr id="99334" name="Text Box 6"/>
          <p:cNvSpPr txBox="1">
            <a:spLocks noChangeArrowheads="1"/>
          </p:cNvSpPr>
          <p:nvPr/>
        </p:nvSpPr>
        <p:spPr bwMode="auto">
          <a:xfrm>
            <a:off x="2743200" y="4572000"/>
            <a:ext cx="3024188" cy="825500"/>
          </a:xfrm>
          <a:prstGeom prst="rect">
            <a:avLst/>
          </a:prstGeom>
          <a:noFill/>
          <a:ln w="0" algn="ctr">
            <a:noFill/>
            <a:miter lim="800000"/>
            <a:headEnd/>
            <a:tailEnd/>
          </a:ln>
          <a:effectLst/>
        </p:spPr>
        <p:txBody>
          <a:bodyPr>
            <a:spAutoFit/>
          </a:bodyPr>
          <a:lstStyle/>
          <a:p>
            <a:pPr marL="342900" indent="-342900">
              <a:lnSpc>
                <a:spcPct val="80000"/>
              </a:lnSpc>
              <a:spcBef>
                <a:spcPct val="50000"/>
              </a:spcBef>
              <a:buClr>
                <a:srgbClr val="000099"/>
              </a:buClr>
              <a:buFont typeface="Arial" charset="0"/>
              <a:buNone/>
            </a:pPr>
            <a:r>
              <a:rPr lang="en-GB" sz="2000">
                <a:latin typeface="Arial" charset="0"/>
              </a:rPr>
              <a:t>There were 3 successive bradycardias down to 69. </a:t>
            </a:r>
          </a:p>
        </p:txBody>
      </p:sp>
      <p:sp>
        <p:nvSpPr>
          <p:cNvPr id="99335" name="Text Box 7"/>
          <p:cNvSpPr txBox="1">
            <a:spLocks noChangeArrowheads="1"/>
          </p:cNvSpPr>
          <p:nvPr/>
        </p:nvSpPr>
        <p:spPr bwMode="auto">
          <a:xfrm>
            <a:off x="5241925" y="1936750"/>
            <a:ext cx="3597275" cy="915988"/>
          </a:xfrm>
          <a:prstGeom prst="rect">
            <a:avLst/>
          </a:prstGeom>
          <a:noFill/>
          <a:ln w="9525">
            <a:noFill/>
            <a:miter lim="800000"/>
            <a:headEnd/>
            <a:tailEnd/>
          </a:ln>
          <a:effectLst/>
        </p:spPr>
        <p:txBody>
          <a:bodyPr>
            <a:spAutoFit/>
          </a:bodyPr>
          <a:lstStyle/>
          <a:p>
            <a:r>
              <a:rPr lang="en-GB"/>
              <a:t>Input data: unstructured raw numeric signal from patient’s heart rate monitor (ECG)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93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933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933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933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93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2" grpId="0" animBg="1"/>
      <p:bldP spid="99333" grpId="0" animBg="1"/>
      <p:bldP spid="9933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GB" sz="3400"/>
              <a:t>A micro example: pre-NLG steps</a:t>
            </a:r>
          </a:p>
        </p:txBody>
      </p:sp>
      <p:pic>
        <p:nvPicPr>
          <p:cNvPr id="100355" name="Picture 3" descr="bt45ExperimentSample"/>
          <p:cNvPicPr>
            <a:picLocks noChangeAspect="1" noChangeArrowheads="1"/>
          </p:cNvPicPr>
          <p:nvPr/>
        </p:nvPicPr>
        <p:blipFill>
          <a:blip r:embed="rId2" cstate="print"/>
          <a:srcRect/>
          <a:stretch>
            <a:fillRect/>
          </a:stretch>
        </p:blipFill>
        <p:spPr bwMode="auto">
          <a:xfrm>
            <a:off x="304800" y="1878013"/>
            <a:ext cx="3598863" cy="865187"/>
          </a:xfrm>
          <a:prstGeom prst="rect">
            <a:avLst/>
          </a:prstGeom>
          <a:noFill/>
        </p:spPr>
      </p:pic>
      <p:sp>
        <p:nvSpPr>
          <p:cNvPr id="100356" name="Oval 4"/>
          <p:cNvSpPr>
            <a:spLocks noChangeArrowheads="1"/>
          </p:cNvSpPr>
          <p:nvPr/>
        </p:nvSpPr>
        <p:spPr bwMode="auto">
          <a:xfrm>
            <a:off x="2843213" y="1955800"/>
            <a:ext cx="1368425" cy="863600"/>
          </a:xfrm>
          <a:prstGeom prst="ellipse">
            <a:avLst/>
          </a:prstGeom>
          <a:noFill/>
          <a:ln w="50800" algn="ctr">
            <a:solidFill>
              <a:srgbClr val="CC0000"/>
            </a:solidFill>
            <a:round/>
            <a:headEnd/>
            <a:tailEnd/>
          </a:ln>
          <a:effectLst/>
        </p:spPr>
        <p:txBody>
          <a:bodyPr wrap="none" anchor="ctr"/>
          <a:lstStyle/>
          <a:p>
            <a:endParaRPr lang="en-GB"/>
          </a:p>
        </p:txBody>
      </p:sp>
      <p:sp>
        <p:nvSpPr>
          <p:cNvPr id="100357" name="AutoShape 5"/>
          <p:cNvSpPr>
            <a:spLocks/>
          </p:cNvSpPr>
          <p:nvPr/>
        </p:nvSpPr>
        <p:spPr bwMode="auto">
          <a:xfrm>
            <a:off x="4356100" y="1679575"/>
            <a:ext cx="574675" cy="1368425"/>
          </a:xfrm>
          <a:prstGeom prst="rightBrace">
            <a:avLst>
              <a:gd name="adj1" fmla="val 19843"/>
              <a:gd name="adj2" fmla="val 50000"/>
            </a:avLst>
          </a:prstGeom>
          <a:noFill/>
          <a:ln w="0">
            <a:solidFill>
              <a:schemeClr val="tx1"/>
            </a:solidFill>
            <a:round/>
            <a:headEnd/>
            <a:tailEnd/>
          </a:ln>
          <a:effectLst/>
        </p:spPr>
        <p:txBody>
          <a:bodyPr wrap="none" anchor="ctr"/>
          <a:lstStyle/>
          <a:p>
            <a:endParaRPr lang="en-GB"/>
          </a:p>
        </p:txBody>
      </p:sp>
      <p:pic>
        <p:nvPicPr>
          <p:cNvPr id="100358" name="Picture 6" descr="dataInterp"/>
          <p:cNvPicPr>
            <a:picLocks noChangeAspect="1" noChangeArrowheads="1"/>
          </p:cNvPicPr>
          <p:nvPr/>
        </p:nvPicPr>
        <p:blipFill>
          <a:blip r:embed="rId3" cstate="print"/>
          <a:srcRect/>
          <a:stretch>
            <a:fillRect/>
          </a:stretch>
        </p:blipFill>
        <p:spPr bwMode="auto">
          <a:xfrm>
            <a:off x="609600" y="3363913"/>
            <a:ext cx="3311525" cy="1055687"/>
          </a:xfrm>
          <a:prstGeom prst="rect">
            <a:avLst/>
          </a:prstGeom>
          <a:noFill/>
        </p:spPr>
      </p:pic>
      <p:sp>
        <p:nvSpPr>
          <p:cNvPr id="100359" name="AutoShape 7"/>
          <p:cNvSpPr>
            <a:spLocks/>
          </p:cNvSpPr>
          <p:nvPr/>
        </p:nvSpPr>
        <p:spPr bwMode="auto">
          <a:xfrm>
            <a:off x="4356100" y="3200400"/>
            <a:ext cx="574675" cy="1165225"/>
          </a:xfrm>
          <a:prstGeom prst="rightBrace">
            <a:avLst>
              <a:gd name="adj1" fmla="val 16897"/>
              <a:gd name="adj2" fmla="val 50000"/>
            </a:avLst>
          </a:prstGeom>
          <a:noFill/>
          <a:ln w="0">
            <a:solidFill>
              <a:schemeClr val="tx1"/>
            </a:solidFill>
            <a:round/>
            <a:headEnd/>
            <a:tailEnd/>
          </a:ln>
          <a:effectLst/>
        </p:spPr>
        <p:txBody>
          <a:bodyPr wrap="none" anchor="ctr"/>
          <a:lstStyle/>
          <a:p>
            <a:endParaRPr lang="en-GB"/>
          </a:p>
        </p:txBody>
      </p:sp>
      <p:sp>
        <p:nvSpPr>
          <p:cNvPr id="100360" name="Text Box 8"/>
          <p:cNvSpPr txBox="1">
            <a:spLocks noChangeArrowheads="1"/>
          </p:cNvSpPr>
          <p:nvPr/>
        </p:nvSpPr>
        <p:spPr bwMode="auto">
          <a:xfrm>
            <a:off x="5005388" y="1828800"/>
            <a:ext cx="3743325" cy="971550"/>
          </a:xfrm>
          <a:prstGeom prst="rect">
            <a:avLst/>
          </a:prstGeom>
          <a:noFill/>
          <a:ln w="0" algn="ctr">
            <a:noFill/>
            <a:miter lim="800000"/>
            <a:headEnd/>
            <a:tailEnd/>
          </a:ln>
          <a:effectLst/>
        </p:spPr>
        <p:txBody>
          <a:bodyPr>
            <a:spAutoFit/>
          </a:bodyPr>
          <a:lstStyle/>
          <a:p>
            <a:pPr marL="342900" indent="-342900">
              <a:lnSpc>
                <a:spcPct val="80000"/>
              </a:lnSpc>
              <a:spcBef>
                <a:spcPct val="20000"/>
              </a:spcBef>
              <a:buClr>
                <a:srgbClr val="000099"/>
              </a:buClr>
              <a:buFont typeface="Arial" charset="0"/>
              <a:buNone/>
            </a:pPr>
            <a:r>
              <a:rPr lang="en-GB" sz="1600" b="1">
                <a:solidFill>
                  <a:srgbClr val="CC0000"/>
                </a:solidFill>
                <a:latin typeface="Arial" charset="0"/>
              </a:rPr>
              <a:t>(1) Signal Analysis (pre-NLG)</a:t>
            </a:r>
          </a:p>
          <a:p>
            <a:pPr marL="342900" indent="-342900">
              <a:lnSpc>
                <a:spcPct val="80000"/>
              </a:lnSpc>
              <a:spcBef>
                <a:spcPct val="20000"/>
              </a:spcBef>
              <a:buClr>
                <a:srgbClr val="000099"/>
              </a:buClr>
              <a:buFont typeface="Arial" charset="0"/>
              <a:buChar char="●"/>
            </a:pPr>
            <a:r>
              <a:rPr lang="en-GB" sz="1600">
                <a:latin typeface="Arial" charset="0"/>
              </a:rPr>
              <a:t>Identify interesting patterns in the data.</a:t>
            </a:r>
          </a:p>
          <a:p>
            <a:pPr marL="342900" indent="-342900">
              <a:lnSpc>
                <a:spcPct val="80000"/>
              </a:lnSpc>
              <a:spcBef>
                <a:spcPct val="20000"/>
              </a:spcBef>
              <a:buClr>
                <a:srgbClr val="000099"/>
              </a:buClr>
              <a:buFont typeface="Arial" charset="0"/>
              <a:buChar char="●"/>
            </a:pPr>
            <a:r>
              <a:rPr lang="en-GB" sz="1600">
                <a:latin typeface="Arial" charset="0"/>
              </a:rPr>
              <a:t>Remove noise.</a:t>
            </a:r>
          </a:p>
        </p:txBody>
      </p:sp>
      <p:sp>
        <p:nvSpPr>
          <p:cNvPr id="100361" name="Text Box 9"/>
          <p:cNvSpPr txBox="1">
            <a:spLocks noChangeArrowheads="1"/>
          </p:cNvSpPr>
          <p:nvPr/>
        </p:nvSpPr>
        <p:spPr bwMode="auto">
          <a:xfrm>
            <a:off x="5005388" y="3213100"/>
            <a:ext cx="3743325" cy="776288"/>
          </a:xfrm>
          <a:prstGeom prst="rect">
            <a:avLst/>
          </a:prstGeom>
          <a:noFill/>
          <a:ln w="0" algn="ctr">
            <a:noFill/>
            <a:miter lim="800000"/>
            <a:headEnd/>
            <a:tailEnd/>
          </a:ln>
          <a:effectLst/>
        </p:spPr>
        <p:txBody>
          <a:bodyPr>
            <a:spAutoFit/>
          </a:bodyPr>
          <a:lstStyle/>
          <a:p>
            <a:pPr marL="342900" indent="-342900">
              <a:lnSpc>
                <a:spcPct val="80000"/>
              </a:lnSpc>
              <a:spcBef>
                <a:spcPct val="20000"/>
              </a:spcBef>
              <a:buClr>
                <a:srgbClr val="000099"/>
              </a:buClr>
              <a:buFont typeface="Arial" charset="0"/>
              <a:buNone/>
            </a:pPr>
            <a:r>
              <a:rPr lang="en-GB" sz="1600" b="1">
                <a:solidFill>
                  <a:srgbClr val="CC0000"/>
                </a:solidFill>
                <a:latin typeface="Arial" charset="0"/>
              </a:rPr>
              <a:t>(2) Data interpretation (pre-NLG)</a:t>
            </a:r>
          </a:p>
          <a:p>
            <a:pPr marL="342900" indent="-342900">
              <a:lnSpc>
                <a:spcPct val="80000"/>
              </a:lnSpc>
              <a:spcBef>
                <a:spcPct val="20000"/>
              </a:spcBef>
              <a:buClr>
                <a:srgbClr val="000099"/>
              </a:buClr>
              <a:buFont typeface="Arial" charset="0"/>
              <a:buChar char="●"/>
            </a:pPr>
            <a:r>
              <a:rPr lang="en-GB" sz="1600">
                <a:latin typeface="Arial" charset="0"/>
              </a:rPr>
              <a:t>Estimate the importance of events</a:t>
            </a:r>
          </a:p>
          <a:p>
            <a:pPr marL="342900" indent="-342900">
              <a:lnSpc>
                <a:spcPct val="80000"/>
              </a:lnSpc>
              <a:spcBef>
                <a:spcPct val="20000"/>
              </a:spcBef>
              <a:buClr>
                <a:srgbClr val="000099"/>
              </a:buClr>
              <a:buFont typeface="Arial" charset="0"/>
              <a:buChar char="●"/>
            </a:pPr>
            <a:r>
              <a:rPr lang="en-GB" sz="1600">
                <a:latin typeface="Arial" charset="0"/>
              </a:rPr>
              <a:t>Perform linking &amp; abstraction</a:t>
            </a:r>
          </a:p>
        </p:txBody>
      </p:sp>
      <p:sp>
        <p:nvSpPr>
          <p:cNvPr id="100362" name="AutoShape 10"/>
          <p:cNvSpPr>
            <a:spLocks noChangeArrowheads="1"/>
          </p:cNvSpPr>
          <p:nvPr/>
        </p:nvSpPr>
        <p:spPr bwMode="auto">
          <a:xfrm>
            <a:off x="1997075" y="2917825"/>
            <a:ext cx="288925" cy="358775"/>
          </a:xfrm>
          <a:prstGeom prst="downArrow">
            <a:avLst>
              <a:gd name="adj1" fmla="val 50000"/>
              <a:gd name="adj2" fmla="val 31044"/>
            </a:avLst>
          </a:prstGeom>
          <a:noFill/>
          <a:ln w="50800" algn="ctr">
            <a:solidFill>
              <a:schemeClr val="tx1"/>
            </a:solidFill>
            <a:miter lim="800000"/>
            <a:headEnd/>
            <a:tailEnd/>
          </a:ln>
          <a:effectLst/>
        </p:spPr>
        <p:txBody>
          <a:bodyPr wrap="none" anchor="ctr"/>
          <a:lstStyle/>
          <a:p>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035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035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035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036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036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035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035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03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6" grpId="0" animBg="1"/>
      <p:bldP spid="100357" grpId="0" animBg="1"/>
      <p:bldP spid="100359" grpId="0" animBg="1"/>
      <p:bldP spid="100360" grpId="0"/>
      <p:bldP spid="100361" grpId="0"/>
      <p:bldP spid="10036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GB"/>
              <a:t>Document planning</a:t>
            </a:r>
          </a:p>
        </p:txBody>
      </p:sp>
      <p:sp>
        <p:nvSpPr>
          <p:cNvPr id="102403" name="Rectangle 3"/>
          <p:cNvSpPr>
            <a:spLocks noGrp="1" noChangeArrowheads="1"/>
          </p:cNvSpPr>
          <p:nvPr>
            <p:ph type="body" idx="1"/>
          </p:nvPr>
        </p:nvSpPr>
        <p:spPr/>
        <p:txBody>
          <a:bodyPr/>
          <a:lstStyle/>
          <a:p>
            <a:r>
              <a:rPr lang="en-GB" sz="2600" dirty="0"/>
              <a:t>Main task is to:</a:t>
            </a:r>
          </a:p>
          <a:p>
            <a:pPr lvl="1"/>
            <a:r>
              <a:rPr lang="en-GB" sz="2200" dirty="0"/>
              <a:t>select content</a:t>
            </a:r>
          </a:p>
          <a:p>
            <a:pPr lvl="1"/>
            <a:r>
              <a:rPr lang="en-GB" sz="2200" dirty="0"/>
              <a:t>order it</a:t>
            </a:r>
          </a:p>
          <a:p>
            <a:endParaRPr lang="en-GB" sz="2600" dirty="0"/>
          </a:p>
          <a:p>
            <a:r>
              <a:rPr lang="en-GB" sz="2600" dirty="0"/>
              <a:t>Typical output is a document plan</a:t>
            </a:r>
          </a:p>
          <a:p>
            <a:pPr lvl="1"/>
            <a:r>
              <a:rPr lang="en-GB" sz="2200" dirty="0"/>
              <a:t>tree whose leaves are messages</a:t>
            </a:r>
          </a:p>
          <a:p>
            <a:pPr lvl="1"/>
            <a:r>
              <a:rPr lang="en-GB" sz="2200" dirty="0" err="1"/>
              <a:t>nonterminals</a:t>
            </a:r>
            <a:r>
              <a:rPr lang="en-GB" sz="2200" dirty="0"/>
              <a:t> indicate </a:t>
            </a:r>
            <a:r>
              <a:rPr lang="en-GB" sz="2200" dirty="0">
                <a:solidFill>
                  <a:schemeClr val="accent1"/>
                </a:solidFill>
              </a:rPr>
              <a:t>rhetorical relations </a:t>
            </a:r>
            <a:r>
              <a:rPr lang="en-GB" sz="2200" dirty="0"/>
              <a:t>between messages (Mann &amp; Thompson 1988)</a:t>
            </a:r>
          </a:p>
          <a:p>
            <a:pPr lvl="2"/>
            <a:r>
              <a:rPr lang="en-GB" sz="2100" dirty="0"/>
              <a:t>e.g. </a:t>
            </a:r>
            <a:r>
              <a:rPr lang="en-GB" sz="2100" i="1" dirty="0"/>
              <a:t>justify</a:t>
            </a:r>
            <a:r>
              <a:rPr lang="en-GB" sz="2100" dirty="0"/>
              <a:t>, </a:t>
            </a:r>
            <a:r>
              <a:rPr lang="en-GB" sz="2100" i="1" dirty="0"/>
              <a:t>part-of</a:t>
            </a:r>
            <a:r>
              <a:rPr lang="en-GB" sz="2100" dirty="0"/>
              <a:t>, </a:t>
            </a:r>
            <a:r>
              <a:rPr lang="en-GB" sz="2100" i="1" dirty="0"/>
              <a:t>cause, sequence…</a:t>
            </a:r>
            <a:endParaRPr lang="en-GB" sz="21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40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240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0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40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40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240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GB" sz="3400"/>
              <a:t>A micro example: Document planning</a:t>
            </a:r>
          </a:p>
        </p:txBody>
      </p:sp>
      <p:pic>
        <p:nvPicPr>
          <p:cNvPr id="104451" name="Picture 3" descr="bt45ExperimentSample"/>
          <p:cNvPicPr>
            <a:picLocks noChangeAspect="1" noChangeArrowheads="1"/>
          </p:cNvPicPr>
          <p:nvPr/>
        </p:nvPicPr>
        <p:blipFill>
          <a:blip r:embed="rId2" cstate="print"/>
          <a:srcRect/>
          <a:stretch>
            <a:fillRect/>
          </a:stretch>
        </p:blipFill>
        <p:spPr bwMode="auto">
          <a:xfrm>
            <a:off x="304800" y="1878013"/>
            <a:ext cx="3598863" cy="865187"/>
          </a:xfrm>
          <a:prstGeom prst="rect">
            <a:avLst/>
          </a:prstGeom>
          <a:noFill/>
        </p:spPr>
      </p:pic>
      <p:sp>
        <p:nvSpPr>
          <p:cNvPr id="104452" name="Oval 4"/>
          <p:cNvSpPr>
            <a:spLocks noChangeArrowheads="1"/>
          </p:cNvSpPr>
          <p:nvPr/>
        </p:nvSpPr>
        <p:spPr bwMode="auto">
          <a:xfrm>
            <a:off x="2843213" y="1955800"/>
            <a:ext cx="1368425" cy="863600"/>
          </a:xfrm>
          <a:prstGeom prst="ellipse">
            <a:avLst/>
          </a:prstGeom>
          <a:noFill/>
          <a:ln w="50800" algn="ctr">
            <a:solidFill>
              <a:srgbClr val="CC0000"/>
            </a:solidFill>
            <a:round/>
            <a:headEnd/>
            <a:tailEnd/>
          </a:ln>
          <a:effectLst/>
        </p:spPr>
        <p:txBody>
          <a:bodyPr wrap="none" anchor="ctr"/>
          <a:lstStyle/>
          <a:p>
            <a:endParaRPr lang="en-GB"/>
          </a:p>
        </p:txBody>
      </p:sp>
      <p:sp>
        <p:nvSpPr>
          <p:cNvPr id="104453" name="AutoShape 5"/>
          <p:cNvSpPr>
            <a:spLocks/>
          </p:cNvSpPr>
          <p:nvPr/>
        </p:nvSpPr>
        <p:spPr bwMode="auto">
          <a:xfrm>
            <a:off x="4356100" y="1679575"/>
            <a:ext cx="574675" cy="1368425"/>
          </a:xfrm>
          <a:prstGeom prst="rightBrace">
            <a:avLst>
              <a:gd name="adj1" fmla="val 19843"/>
              <a:gd name="adj2" fmla="val 50000"/>
            </a:avLst>
          </a:prstGeom>
          <a:noFill/>
          <a:ln w="0">
            <a:solidFill>
              <a:schemeClr val="tx1"/>
            </a:solidFill>
            <a:round/>
            <a:headEnd/>
            <a:tailEnd/>
          </a:ln>
          <a:effectLst/>
        </p:spPr>
        <p:txBody>
          <a:bodyPr wrap="none" anchor="ctr"/>
          <a:lstStyle/>
          <a:p>
            <a:endParaRPr lang="en-GB"/>
          </a:p>
        </p:txBody>
      </p:sp>
      <p:pic>
        <p:nvPicPr>
          <p:cNvPr id="104454" name="Picture 6" descr="dataInterp"/>
          <p:cNvPicPr>
            <a:picLocks noChangeAspect="1" noChangeArrowheads="1"/>
          </p:cNvPicPr>
          <p:nvPr/>
        </p:nvPicPr>
        <p:blipFill>
          <a:blip r:embed="rId3" cstate="print"/>
          <a:srcRect/>
          <a:stretch>
            <a:fillRect/>
          </a:stretch>
        </p:blipFill>
        <p:spPr bwMode="auto">
          <a:xfrm>
            <a:off x="609600" y="3363913"/>
            <a:ext cx="3311525" cy="1055687"/>
          </a:xfrm>
          <a:prstGeom prst="rect">
            <a:avLst/>
          </a:prstGeom>
          <a:noFill/>
        </p:spPr>
      </p:pic>
      <p:sp>
        <p:nvSpPr>
          <p:cNvPr id="104455" name="AutoShape 7"/>
          <p:cNvSpPr>
            <a:spLocks/>
          </p:cNvSpPr>
          <p:nvPr/>
        </p:nvSpPr>
        <p:spPr bwMode="auto">
          <a:xfrm>
            <a:off x="4356100" y="3200400"/>
            <a:ext cx="574675" cy="1165225"/>
          </a:xfrm>
          <a:prstGeom prst="rightBrace">
            <a:avLst>
              <a:gd name="adj1" fmla="val 16897"/>
              <a:gd name="adj2" fmla="val 50000"/>
            </a:avLst>
          </a:prstGeom>
          <a:noFill/>
          <a:ln w="0">
            <a:solidFill>
              <a:schemeClr val="tx1"/>
            </a:solidFill>
            <a:round/>
            <a:headEnd/>
            <a:tailEnd/>
          </a:ln>
          <a:effectLst/>
        </p:spPr>
        <p:txBody>
          <a:bodyPr wrap="none" anchor="ctr"/>
          <a:lstStyle/>
          <a:p>
            <a:endParaRPr lang="en-GB"/>
          </a:p>
        </p:txBody>
      </p:sp>
      <p:sp>
        <p:nvSpPr>
          <p:cNvPr id="104456" name="Text Box 8"/>
          <p:cNvSpPr txBox="1">
            <a:spLocks noChangeArrowheads="1"/>
          </p:cNvSpPr>
          <p:nvPr/>
        </p:nvSpPr>
        <p:spPr bwMode="auto">
          <a:xfrm>
            <a:off x="5005388" y="1828800"/>
            <a:ext cx="3743325" cy="971550"/>
          </a:xfrm>
          <a:prstGeom prst="rect">
            <a:avLst/>
          </a:prstGeom>
          <a:noFill/>
          <a:ln w="0" algn="ctr">
            <a:noFill/>
            <a:miter lim="800000"/>
            <a:headEnd/>
            <a:tailEnd/>
          </a:ln>
          <a:effectLst/>
        </p:spPr>
        <p:txBody>
          <a:bodyPr>
            <a:spAutoFit/>
          </a:bodyPr>
          <a:lstStyle/>
          <a:p>
            <a:pPr marL="342900" indent="-342900">
              <a:lnSpc>
                <a:spcPct val="80000"/>
              </a:lnSpc>
              <a:spcBef>
                <a:spcPct val="20000"/>
              </a:spcBef>
              <a:buClr>
                <a:srgbClr val="000099"/>
              </a:buClr>
              <a:buFont typeface="Arial" charset="0"/>
              <a:buNone/>
            </a:pPr>
            <a:r>
              <a:rPr lang="en-GB" sz="1600" b="1">
                <a:solidFill>
                  <a:srgbClr val="CC0000"/>
                </a:solidFill>
                <a:latin typeface="Arial" charset="0"/>
              </a:rPr>
              <a:t>(1) Signal Analysis (pre-NLG)</a:t>
            </a:r>
          </a:p>
          <a:p>
            <a:pPr marL="342900" indent="-342900">
              <a:lnSpc>
                <a:spcPct val="80000"/>
              </a:lnSpc>
              <a:spcBef>
                <a:spcPct val="20000"/>
              </a:spcBef>
              <a:buClr>
                <a:srgbClr val="000099"/>
              </a:buClr>
              <a:buFont typeface="Arial" charset="0"/>
              <a:buChar char="●"/>
            </a:pPr>
            <a:r>
              <a:rPr lang="en-GB" sz="1600">
                <a:latin typeface="Arial" charset="0"/>
              </a:rPr>
              <a:t>Identify interesting patterns in the data.</a:t>
            </a:r>
          </a:p>
          <a:p>
            <a:pPr marL="342900" indent="-342900">
              <a:lnSpc>
                <a:spcPct val="80000"/>
              </a:lnSpc>
              <a:spcBef>
                <a:spcPct val="20000"/>
              </a:spcBef>
              <a:buClr>
                <a:srgbClr val="000099"/>
              </a:buClr>
              <a:buFont typeface="Arial" charset="0"/>
              <a:buChar char="●"/>
            </a:pPr>
            <a:r>
              <a:rPr lang="en-GB" sz="1600">
                <a:latin typeface="Arial" charset="0"/>
              </a:rPr>
              <a:t>Remove noise.</a:t>
            </a:r>
          </a:p>
        </p:txBody>
      </p:sp>
      <p:sp>
        <p:nvSpPr>
          <p:cNvPr id="104457" name="Text Box 9"/>
          <p:cNvSpPr txBox="1">
            <a:spLocks noChangeArrowheads="1"/>
          </p:cNvSpPr>
          <p:nvPr/>
        </p:nvSpPr>
        <p:spPr bwMode="auto">
          <a:xfrm>
            <a:off x="5005388" y="3213100"/>
            <a:ext cx="3743325" cy="776288"/>
          </a:xfrm>
          <a:prstGeom prst="rect">
            <a:avLst/>
          </a:prstGeom>
          <a:noFill/>
          <a:ln w="0" algn="ctr">
            <a:noFill/>
            <a:miter lim="800000"/>
            <a:headEnd/>
            <a:tailEnd/>
          </a:ln>
          <a:effectLst/>
        </p:spPr>
        <p:txBody>
          <a:bodyPr>
            <a:spAutoFit/>
          </a:bodyPr>
          <a:lstStyle/>
          <a:p>
            <a:pPr marL="342900" indent="-342900">
              <a:lnSpc>
                <a:spcPct val="80000"/>
              </a:lnSpc>
              <a:spcBef>
                <a:spcPct val="20000"/>
              </a:spcBef>
              <a:buClr>
                <a:srgbClr val="000099"/>
              </a:buClr>
              <a:buFont typeface="Arial" charset="0"/>
              <a:buNone/>
            </a:pPr>
            <a:r>
              <a:rPr lang="en-GB" sz="1600" b="1">
                <a:solidFill>
                  <a:srgbClr val="CC0000"/>
                </a:solidFill>
                <a:latin typeface="Arial" charset="0"/>
              </a:rPr>
              <a:t>(2) Data interpretation (pre-NLG)</a:t>
            </a:r>
          </a:p>
          <a:p>
            <a:pPr marL="342900" indent="-342900">
              <a:lnSpc>
                <a:spcPct val="80000"/>
              </a:lnSpc>
              <a:spcBef>
                <a:spcPct val="20000"/>
              </a:spcBef>
              <a:buClr>
                <a:srgbClr val="000099"/>
              </a:buClr>
              <a:buFont typeface="Arial" charset="0"/>
              <a:buChar char="●"/>
            </a:pPr>
            <a:r>
              <a:rPr lang="en-GB" sz="1600">
                <a:latin typeface="Arial" charset="0"/>
              </a:rPr>
              <a:t>Estimate the importance of events</a:t>
            </a:r>
          </a:p>
          <a:p>
            <a:pPr marL="342900" indent="-342900">
              <a:lnSpc>
                <a:spcPct val="80000"/>
              </a:lnSpc>
              <a:spcBef>
                <a:spcPct val="20000"/>
              </a:spcBef>
              <a:buClr>
                <a:srgbClr val="000099"/>
              </a:buClr>
              <a:buFont typeface="Arial" charset="0"/>
              <a:buChar char="●"/>
            </a:pPr>
            <a:r>
              <a:rPr lang="en-GB" sz="1600">
                <a:latin typeface="Arial" charset="0"/>
              </a:rPr>
              <a:t>Perform linking &amp; abstraction</a:t>
            </a:r>
          </a:p>
        </p:txBody>
      </p:sp>
      <p:sp>
        <p:nvSpPr>
          <p:cNvPr id="104458" name="AutoShape 10"/>
          <p:cNvSpPr>
            <a:spLocks noChangeArrowheads="1"/>
          </p:cNvSpPr>
          <p:nvPr/>
        </p:nvSpPr>
        <p:spPr bwMode="auto">
          <a:xfrm>
            <a:off x="1997075" y="2917825"/>
            <a:ext cx="288925" cy="358775"/>
          </a:xfrm>
          <a:prstGeom prst="downArrow">
            <a:avLst>
              <a:gd name="adj1" fmla="val 50000"/>
              <a:gd name="adj2" fmla="val 31044"/>
            </a:avLst>
          </a:prstGeom>
          <a:noFill/>
          <a:ln w="50800" algn="ctr">
            <a:solidFill>
              <a:schemeClr val="tx1"/>
            </a:solidFill>
            <a:miter lim="800000"/>
            <a:headEnd/>
            <a:tailEnd/>
          </a:ln>
          <a:effectLst/>
        </p:spPr>
        <p:txBody>
          <a:bodyPr wrap="none" anchor="ctr"/>
          <a:lstStyle/>
          <a:p>
            <a:endParaRPr lang="en-GB"/>
          </a:p>
        </p:txBody>
      </p:sp>
      <p:sp>
        <p:nvSpPr>
          <p:cNvPr id="104459" name="AutoShape 11"/>
          <p:cNvSpPr>
            <a:spLocks noChangeArrowheads="1"/>
          </p:cNvSpPr>
          <p:nvPr/>
        </p:nvSpPr>
        <p:spPr bwMode="auto">
          <a:xfrm>
            <a:off x="1979613" y="4518025"/>
            <a:ext cx="288925" cy="358775"/>
          </a:xfrm>
          <a:prstGeom prst="downArrow">
            <a:avLst>
              <a:gd name="adj1" fmla="val 50000"/>
              <a:gd name="adj2" fmla="val 31044"/>
            </a:avLst>
          </a:prstGeom>
          <a:noFill/>
          <a:ln w="50800" algn="ctr">
            <a:solidFill>
              <a:schemeClr val="tx1"/>
            </a:solidFill>
            <a:miter lim="800000"/>
            <a:headEnd/>
            <a:tailEnd/>
          </a:ln>
          <a:effectLst/>
        </p:spPr>
        <p:txBody>
          <a:bodyPr wrap="none" anchor="ctr"/>
          <a:lstStyle/>
          <a:p>
            <a:endParaRPr lang="en-GB"/>
          </a:p>
        </p:txBody>
      </p:sp>
      <p:pic>
        <p:nvPicPr>
          <p:cNvPr id="104460" name="Picture 12" descr="docPlan"/>
          <p:cNvPicPr>
            <a:picLocks noChangeAspect="1" noChangeArrowheads="1"/>
          </p:cNvPicPr>
          <p:nvPr/>
        </p:nvPicPr>
        <p:blipFill>
          <a:blip r:embed="rId4" cstate="print"/>
          <a:srcRect/>
          <a:stretch>
            <a:fillRect/>
          </a:stretch>
        </p:blipFill>
        <p:spPr bwMode="auto">
          <a:xfrm>
            <a:off x="250825" y="5029200"/>
            <a:ext cx="4249738" cy="1066800"/>
          </a:xfrm>
          <a:prstGeom prst="rect">
            <a:avLst/>
          </a:prstGeom>
          <a:noFill/>
        </p:spPr>
      </p:pic>
      <p:sp>
        <p:nvSpPr>
          <p:cNvPr id="104461" name="AutoShape 13"/>
          <p:cNvSpPr>
            <a:spLocks/>
          </p:cNvSpPr>
          <p:nvPr/>
        </p:nvSpPr>
        <p:spPr bwMode="auto">
          <a:xfrm>
            <a:off x="4356100" y="4876800"/>
            <a:ext cx="574675" cy="1295400"/>
          </a:xfrm>
          <a:prstGeom prst="rightBrace">
            <a:avLst>
              <a:gd name="adj1" fmla="val 18785"/>
              <a:gd name="adj2" fmla="val 50000"/>
            </a:avLst>
          </a:prstGeom>
          <a:noFill/>
          <a:ln w="0">
            <a:solidFill>
              <a:schemeClr val="tx1"/>
            </a:solidFill>
            <a:round/>
            <a:headEnd/>
            <a:tailEnd/>
          </a:ln>
          <a:effectLst/>
        </p:spPr>
        <p:txBody>
          <a:bodyPr wrap="none" anchor="ctr"/>
          <a:lstStyle/>
          <a:p>
            <a:endParaRPr lang="en-GB"/>
          </a:p>
        </p:txBody>
      </p:sp>
      <p:sp>
        <p:nvSpPr>
          <p:cNvPr id="104462" name="Text Box 14"/>
          <p:cNvSpPr txBox="1">
            <a:spLocks noChangeArrowheads="1"/>
          </p:cNvSpPr>
          <p:nvPr/>
        </p:nvSpPr>
        <p:spPr bwMode="auto">
          <a:xfrm>
            <a:off x="5005388" y="4495800"/>
            <a:ext cx="3743325" cy="1606550"/>
          </a:xfrm>
          <a:prstGeom prst="rect">
            <a:avLst/>
          </a:prstGeom>
          <a:noFill/>
          <a:ln w="0" algn="ctr">
            <a:noFill/>
            <a:miter lim="800000"/>
            <a:headEnd/>
            <a:tailEnd/>
          </a:ln>
          <a:effectLst/>
        </p:spPr>
        <p:txBody>
          <a:bodyPr>
            <a:spAutoFit/>
          </a:bodyPr>
          <a:lstStyle/>
          <a:p>
            <a:pPr marL="342900" indent="-342900">
              <a:lnSpc>
                <a:spcPct val="80000"/>
              </a:lnSpc>
              <a:spcBef>
                <a:spcPct val="20000"/>
              </a:spcBef>
              <a:buClr>
                <a:srgbClr val="000099"/>
              </a:buClr>
              <a:buFont typeface="Arial" charset="0"/>
              <a:buNone/>
            </a:pPr>
            <a:r>
              <a:rPr lang="en-GB" sz="1600" b="1">
                <a:solidFill>
                  <a:srgbClr val="CC0000"/>
                </a:solidFill>
                <a:latin typeface="Arial" charset="0"/>
              </a:rPr>
              <a:t>(3) Document planning</a:t>
            </a:r>
          </a:p>
          <a:p>
            <a:pPr marL="342900" indent="-342900">
              <a:lnSpc>
                <a:spcPct val="80000"/>
              </a:lnSpc>
              <a:spcBef>
                <a:spcPct val="20000"/>
              </a:spcBef>
              <a:buClr>
                <a:srgbClr val="000099"/>
              </a:buClr>
              <a:buFont typeface="Arial" charset="0"/>
              <a:buChar char="●"/>
            </a:pPr>
            <a:r>
              <a:rPr lang="en-GB" sz="1600">
                <a:latin typeface="Arial" charset="0"/>
              </a:rPr>
              <a:t>Select content based on importance</a:t>
            </a:r>
          </a:p>
          <a:p>
            <a:pPr marL="342900" indent="-342900">
              <a:lnSpc>
                <a:spcPct val="80000"/>
              </a:lnSpc>
              <a:spcBef>
                <a:spcPct val="20000"/>
              </a:spcBef>
              <a:buClr>
                <a:srgbClr val="000099"/>
              </a:buClr>
              <a:buFont typeface="Arial" charset="0"/>
              <a:buChar char="●"/>
            </a:pPr>
            <a:r>
              <a:rPr lang="en-GB" sz="1600">
                <a:latin typeface="Arial" charset="0"/>
              </a:rPr>
              <a:t>Structure document using rhetorical relations</a:t>
            </a:r>
          </a:p>
          <a:p>
            <a:pPr marL="342900" indent="-342900">
              <a:lnSpc>
                <a:spcPct val="80000"/>
              </a:lnSpc>
              <a:spcBef>
                <a:spcPct val="20000"/>
              </a:spcBef>
              <a:buClr>
                <a:srgbClr val="000099"/>
              </a:buClr>
              <a:buFont typeface="Arial" charset="0"/>
              <a:buChar char="●"/>
            </a:pPr>
            <a:r>
              <a:rPr lang="en-GB" sz="1600">
                <a:latin typeface="Arial" charset="0"/>
              </a:rPr>
              <a:t>Communicative goals (here: </a:t>
            </a:r>
            <a:r>
              <a:rPr lang="en-GB" sz="1600" i="1">
                <a:latin typeface="Arial" charset="0"/>
              </a:rPr>
              <a:t>assert something</a:t>
            </a:r>
            <a:r>
              <a:rPr lang="en-GB" sz="1600">
                <a:latin typeface="Arial"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45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446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446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44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9" grpId="0" animBg="1"/>
      <p:bldP spid="104461" grpId="0" animBg="1"/>
      <p:bldP spid="10446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GB" sz="3400"/>
              <a:t>A micro example: Microplanning</a:t>
            </a:r>
          </a:p>
        </p:txBody>
      </p:sp>
      <p:sp>
        <p:nvSpPr>
          <p:cNvPr id="103427" name="Rectangle 3"/>
          <p:cNvSpPr>
            <a:spLocks noGrp="1" noChangeArrowheads="1"/>
          </p:cNvSpPr>
          <p:nvPr>
            <p:ph type="body" idx="1"/>
          </p:nvPr>
        </p:nvSpPr>
        <p:spPr/>
        <p:txBody>
          <a:bodyPr>
            <a:normAutofit lnSpcReduction="10000"/>
          </a:bodyPr>
          <a:lstStyle/>
          <a:p>
            <a:pPr>
              <a:lnSpc>
                <a:spcPct val="90000"/>
              </a:lnSpc>
            </a:pPr>
            <a:r>
              <a:rPr lang="en-GB" dirty="0">
                <a:solidFill>
                  <a:schemeClr val="accent2"/>
                </a:solidFill>
              </a:rPr>
              <a:t>Lexicalisation</a:t>
            </a:r>
          </a:p>
          <a:p>
            <a:pPr lvl="1">
              <a:lnSpc>
                <a:spcPct val="90000"/>
              </a:lnSpc>
            </a:pPr>
            <a:endParaRPr lang="en-GB" dirty="0" smtClean="0"/>
          </a:p>
          <a:p>
            <a:pPr lvl="1">
              <a:lnSpc>
                <a:spcPct val="90000"/>
              </a:lnSpc>
            </a:pPr>
            <a:r>
              <a:rPr lang="en-GB" dirty="0" smtClean="0"/>
              <a:t>Many </a:t>
            </a:r>
            <a:r>
              <a:rPr lang="en-GB" dirty="0"/>
              <a:t>ways to express the same thing</a:t>
            </a:r>
          </a:p>
          <a:p>
            <a:pPr lvl="1">
              <a:lnSpc>
                <a:spcPct val="90000"/>
              </a:lnSpc>
            </a:pPr>
            <a:endParaRPr lang="en-GB" dirty="0" smtClean="0"/>
          </a:p>
          <a:p>
            <a:pPr lvl="1">
              <a:lnSpc>
                <a:spcPct val="90000"/>
              </a:lnSpc>
            </a:pPr>
            <a:r>
              <a:rPr lang="en-GB" dirty="0" smtClean="0"/>
              <a:t>Many </a:t>
            </a:r>
            <a:r>
              <a:rPr lang="en-GB" dirty="0"/>
              <a:t>ways to express a relationship</a:t>
            </a:r>
          </a:p>
          <a:p>
            <a:pPr lvl="1">
              <a:lnSpc>
                <a:spcPct val="90000"/>
              </a:lnSpc>
            </a:pPr>
            <a:endParaRPr lang="en-GB" dirty="0" smtClean="0"/>
          </a:p>
          <a:p>
            <a:pPr lvl="1">
              <a:lnSpc>
                <a:spcPct val="90000"/>
              </a:lnSpc>
            </a:pPr>
            <a:r>
              <a:rPr lang="en-GB" dirty="0" smtClean="0"/>
              <a:t>e.g</a:t>
            </a:r>
            <a:r>
              <a:rPr lang="en-GB" dirty="0"/>
              <a:t>. SEQUENCE(</a:t>
            </a:r>
            <a:r>
              <a:rPr lang="en-GB" dirty="0" err="1"/>
              <a:t>x,y,z</a:t>
            </a:r>
            <a:r>
              <a:rPr lang="en-GB" dirty="0"/>
              <a:t>)</a:t>
            </a:r>
          </a:p>
          <a:p>
            <a:pPr lvl="2">
              <a:lnSpc>
                <a:spcPct val="90000"/>
              </a:lnSpc>
            </a:pPr>
            <a:r>
              <a:rPr lang="en-GB" dirty="0"/>
              <a:t>x happened, then y, then z</a:t>
            </a:r>
          </a:p>
          <a:p>
            <a:pPr lvl="2">
              <a:lnSpc>
                <a:spcPct val="90000"/>
              </a:lnSpc>
            </a:pPr>
            <a:r>
              <a:rPr lang="en-GB" dirty="0"/>
              <a:t>x happened, followed by y and z</a:t>
            </a:r>
          </a:p>
          <a:p>
            <a:pPr lvl="2">
              <a:lnSpc>
                <a:spcPct val="90000"/>
              </a:lnSpc>
            </a:pPr>
            <a:r>
              <a:rPr lang="en-GB" dirty="0" err="1"/>
              <a:t>x,y,z</a:t>
            </a:r>
            <a:r>
              <a:rPr lang="en-GB" dirty="0"/>
              <a:t> happened</a:t>
            </a:r>
          </a:p>
          <a:p>
            <a:pPr lvl="2">
              <a:lnSpc>
                <a:spcPct val="90000"/>
              </a:lnSpc>
            </a:pPr>
            <a:r>
              <a:rPr lang="en-GB" dirty="0"/>
              <a:t>there was a sequence of </a:t>
            </a:r>
            <a:r>
              <a:rPr lang="en-GB" dirty="0" err="1"/>
              <a:t>x,y,z</a:t>
            </a:r>
            <a:r>
              <a:rPr lang="en-GB" dirty="0"/>
              <a:t> </a:t>
            </a:r>
          </a:p>
          <a:p>
            <a:pPr lvl="1">
              <a:lnSpc>
                <a:spcPct val="90000"/>
              </a:lnSpc>
            </a:pPr>
            <a:endParaRPr lang="en-GB" dirty="0" smtClean="0"/>
          </a:p>
          <a:p>
            <a:pPr lvl="1">
              <a:lnSpc>
                <a:spcPct val="90000"/>
              </a:lnSpc>
            </a:pPr>
            <a:r>
              <a:rPr lang="en-GB" dirty="0" smtClean="0"/>
              <a:t>Many </a:t>
            </a:r>
            <a:r>
              <a:rPr lang="en-GB" dirty="0"/>
              <a:t>systems make use of a lexical database.</a:t>
            </a:r>
          </a:p>
          <a:p>
            <a:pPr>
              <a:lnSpc>
                <a:spcPct val="90000"/>
              </a:lnSpc>
            </a:pP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4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42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42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42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3427">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3427">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3427">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3427">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342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GB" sz="3400"/>
              <a:t>A micro example: Microplanning</a:t>
            </a:r>
          </a:p>
        </p:txBody>
      </p:sp>
      <p:sp>
        <p:nvSpPr>
          <p:cNvPr id="106499" name="Rectangle 3"/>
          <p:cNvSpPr>
            <a:spLocks noGrp="1" noChangeArrowheads="1"/>
          </p:cNvSpPr>
          <p:nvPr>
            <p:ph type="body" idx="1"/>
          </p:nvPr>
        </p:nvSpPr>
        <p:spPr/>
        <p:txBody>
          <a:bodyPr/>
          <a:lstStyle/>
          <a:p>
            <a:pPr>
              <a:lnSpc>
                <a:spcPct val="90000"/>
              </a:lnSpc>
            </a:pPr>
            <a:r>
              <a:rPr lang="en-GB" dirty="0">
                <a:solidFill>
                  <a:schemeClr val="accent2"/>
                </a:solidFill>
              </a:rPr>
              <a:t>Aggregation</a:t>
            </a:r>
            <a:r>
              <a:rPr lang="en-GB" dirty="0"/>
              <a:t>:</a:t>
            </a:r>
          </a:p>
          <a:p>
            <a:pPr lvl="1">
              <a:lnSpc>
                <a:spcPct val="90000"/>
              </a:lnSpc>
            </a:pPr>
            <a:endParaRPr lang="en-GB" dirty="0" smtClean="0"/>
          </a:p>
          <a:p>
            <a:pPr lvl="1">
              <a:lnSpc>
                <a:spcPct val="90000"/>
              </a:lnSpc>
            </a:pPr>
            <a:r>
              <a:rPr lang="en-GB" dirty="0" smtClean="0"/>
              <a:t>given </a:t>
            </a:r>
            <a:r>
              <a:rPr lang="en-GB" dirty="0"/>
              <a:t>2 or more messages, identify ways in which they could be merged into one, more concise message</a:t>
            </a:r>
          </a:p>
          <a:p>
            <a:pPr lvl="1">
              <a:lnSpc>
                <a:spcPct val="90000"/>
              </a:lnSpc>
            </a:pPr>
            <a:endParaRPr lang="en-GB" dirty="0" smtClean="0"/>
          </a:p>
          <a:p>
            <a:pPr lvl="1">
              <a:lnSpc>
                <a:spcPct val="90000"/>
              </a:lnSpc>
            </a:pPr>
            <a:r>
              <a:rPr lang="en-GB" dirty="0" smtClean="0"/>
              <a:t>e.g</a:t>
            </a:r>
            <a:r>
              <a:rPr lang="en-GB" dirty="0"/>
              <a:t>. be(HR, stable) + be(HR, normal)</a:t>
            </a:r>
          </a:p>
          <a:p>
            <a:pPr lvl="2">
              <a:lnSpc>
                <a:spcPct val="90000"/>
              </a:lnSpc>
            </a:pPr>
            <a:r>
              <a:rPr lang="en-GB" dirty="0"/>
              <a:t>(No aggregation) </a:t>
            </a:r>
            <a:r>
              <a:rPr lang="en-GB" i="1" dirty="0"/>
              <a:t>HR is currently stable. HR is within the normal range.</a:t>
            </a:r>
          </a:p>
          <a:p>
            <a:pPr lvl="2">
              <a:lnSpc>
                <a:spcPct val="90000"/>
              </a:lnSpc>
            </a:pPr>
            <a:r>
              <a:rPr lang="en-GB" dirty="0"/>
              <a:t>(conjunction) </a:t>
            </a:r>
            <a:r>
              <a:rPr lang="en-GB" i="1" dirty="0"/>
              <a:t>HR is currently stable and HR is within the normal range.</a:t>
            </a:r>
          </a:p>
          <a:p>
            <a:pPr lvl="2">
              <a:lnSpc>
                <a:spcPct val="90000"/>
              </a:lnSpc>
            </a:pPr>
            <a:r>
              <a:rPr lang="en-GB" dirty="0"/>
              <a:t>(adjunction) </a:t>
            </a:r>
            <a:r>
              <a:rPr lang="en-GB" i="1" dirty="0"/>
              <a:t>HR is currently stable within the normal range.</a:t>
            </a:r>
          </a:p>
          <a:p>
            <a:pPr lvl="1">
              <a:lnSpc>
                <a:spcPct val="90000"/>
              </a:lnSpc>
            </a:pP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649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649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6499">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6499">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649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GB" sz="3400"/>
              <a:t>A micro example: Microplanning</a:t>
            </a:r>
          </a:p>
        </p:txBody>
      </p:sp>
      <p:sp>
        <p:nvSpPr>
          <p:cNvPr id="108547" name="Rectangle 3"/>
          <p:cNvSpPr>
            <a:spLocks noGrp="1" noChangeArrowheads="1"/>
          </p:cNvSpPr>
          <p:nvPr>
            <p:ph type="body" idx="1"/>
          </p:nvPr>
        </p:nvSpPr>
        <p:spPr/>
        <p:txBody>
          <a:bodyPr/>
          <a:lstStyle/>
          <a:p>
            <a:pPr>
              <a:lnSpc>
                <a:spcPct val="90000"/>
              </a:lnSpc>
            </a:pPr>
            <a:r>
              <a:rPr lang="en-GB" dirty="0">
                <a:solidFill>
                  <a:schemeClr val="accent2"/>
                </a:solidFill>
              </a:rPr>
              <a:t>Referring expressions</a:t>
            </a:r>
            <a:r>
              <a:rPr lang="en-GB" dirty="0"/>
              <a:t>:</a:t>
            </a:r>
          </a:p>
          <a:p>
            <a:pPr lvl="1">
              <a:lnSpc>
                <a:spcPct val="90000"/>
              </a:lnSpc>
            </a:pPr>
            <a:endParaRPr lang="en-GB" dirty="0" smtClean="0"/>
          </a:p>
          <a:p>
            <a:pPr lvl="1">
              <a:lnSpc>
                <a:spcPct val="90000"/>
              </a:lnSpc>
            </a:pPr>
            <a:r>
              <a:rPr lang="en-GB" dirty="0" smtClean="0"/>
              <a:t>Given </a:t>
            </a:r>
            <a:r>
              <a:rPr lang="en-GB" dirty="0"/>
              <a:t>an entity, identify the best way to refer to it</a:t>
            </a:r>
          </a:p>
          <a:p>
            <a:pPr lvl="1">
              <a:lnSpc>
                <a:spcPct val="90000"/>
              </a:lnSpc>
            </a:pPr>
            <a:endParaRPr lang="en-GB" dirty="0" smtClean="0"/>
          </a:p>
          <a:p>
            <a:pPr lvl="1">
              <a:lnSpc>
                <a:spcPct val="90000"/>
              </a:lnSpc>
            </a:pPr>
            <a:r>
              <a:rPr lang="en-GB" dirty="0" smtClean="0"/>
              <a:t>e.g</a:t>
            </a:r>
            <a:r>
              <a:rPr lang="en-GB" dirty="0"/>
              <a:t>. BRADYCARDIA</a:t>
            </a:r>
          </a:p>
          <a:p>
            <a:pPr lvl="2">
              <a:lnSpc>
                <a:spcPct val="90000"/>
              </a:lnSpc>
            </a:pPr>
            <a:r>
              <a:rPr lang="en-GB" i="1" dirty="0" err="1"/>
              <a:t>bradycardia</a:t>
            </a:r>
            <a:endParaRPr lang="en-GB" i="1" dirty="0"/>
          </a:p>
          <a:p>
            <a:pPr lvl="2">
              <a:lnSpc>
                <a:spcPct val="90000"/>
              </a:lnSpc>
            </a:pPr>
            <a:r>
              <a:rPr lang="en-GB" i="1" dirty="0"/>
              <a:t>it</a:t>
            </a:r>
          </a:p>
          <a:p>
            <a:pPr lvl="2">
              <a:lnSpc>
                <a:spcPct val="90000"/>
              </a:lnSpc>
            </a:pPr>
            <a:r>
              <a:rPr lang="en-GB" i="1" dirty="0"/>
              <a:t>the previous one</a:t>
            </a:r>
          </a:p>
          <a:p>
            <a:pPr lvl="1">
              <a:lnSpc>
                <a:spcPct val="90000"/>
              </a:lnSpc>
            </a:pPr>
            <a:endParaRPr lang="en-GB" dirty="0" smtClean="0"/>
          </a:p>
          <a:p>
            <a:pPr lvl="1">
              <a:lnSpc>
                <a:spcPct val="90000"/>
              </a:lnSpc>
            </a:pPr>
            <a:r>
              <a:rPr lang="en-GB" dirty="0" smtClean="0"/>
              <a:t>Depends </a:t>
            </a:r>
            <a:r>
              <a:rPr lang="en-GB" dirty="0"/>
              <a:t>on discourse context! (Pronouns only make sense if entity has been referred to before)</a:t>
            </a:r>
          </a:p>
          <a:p>
            <a:pPr lvl="1">
              <a:lnSpc>
                <a:spcPct val="90000"/>
              </a:lnSpc>
            </a:pP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854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8547">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8547">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854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8547">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854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GB"/>
              <a:t>A micro example</a:t>
            </a:r>
          </a:p>
        </p:txBody>
      </p:sp>
      <p:graphicFrame>
        <p:nvGraphicFramePr>
          <p:cNvPr id="101379" name="Object 3"/>
          <p:cNvGraphicFramePr>
            <a:graphicFrameLocks noChangeAspect="1"/>
          </p:cNvGraphicFramePr>
          <p:nvPr>
            <p:ph idx="1"/>
          </p:nvPr>
        </p:nvGraphicFramePr>
        <p:xfrm>
          <a:off x="719138" y="1889125"/>
          <a:ext cx="3167062" cy="1844675"/>
        </p:xfrm>
        <a:graphic>
          <a:graphicData uri="http://schemas.openxmlformats.org/presentationml/2006/ole">
            <p:oleObj spid="_x0000_s1026" name="Equation" r:id="rId3" imgW="1968480" imgH="1155600" progId="Equation.3">
              <p:embed/>
            </p:oleObj>
          </a:graphicData>
        </a:graphic>
      </p:graphicFrame>
      <p:sp>
        <p:nvSpPr>
          <p:cNvPr id="101380" name="AutoShape 4"/>
          <p:cNvSpPr>
            <a:spLocks/>
          </p:cNvSpPr>
          <p:nvPr/>
        </p:nvSpPr>
        <p:spPr bwMode="auto">
          <a:xfrm>
            <a:off x="4356100" y="1785938"/>
            <a:ext cx="574675" cy="1871662"/>
          </a:xfrm>
          <a:prstGeom prst="rightBrace">
            <a:avLst>
              <a:gd name="adj1" fmla="val 27141"/>
              <a:gd name="adj2" fmla="val 50000"/>
            </a:avLst>
          </a:prstGeom>
          <a:noFill/>
          <a:ln w="0">
            <a:solidFill>
              <a:schemeClr val="tx1"/>
            </a:solidFill>
            <a:round/>
            <a:headEnd/>
            <a:tailEnd/>
          </a:ln>
          <a:effectLst/>
        </p:spPr>
        <p:txBody>
          <a:bodyPr wrap="none" anchor="ctr"/>
          <a:lstStyle/>
          <a:p>
            <a:endParaRPr lang="en-GB"/>
          </a:p>
        </p:txBody>
      </p:sp>
      <p:sp>
        <p:nvSpPr>
          <p:cNvPr id="101381" name="Text Box 5"/>
          <p:cNvSpPr txBox="1">
            <a:spLocks noChangeArrowheads="1"/>
          </p:cNvSpPr>
          <p:nvPr/>
        </p:nvSpPr>
        <p:spPr bwMode="auto">
          <a:xfrm>
            <a:off x="5003800" y="1806575"/>
            <a:ext cx="3743325" cy="1851025"/>
          </a:xfrm>
          <a:prstGeom prst="rect">
            <a:avLst/>
          </a:prstGeom>
          <a:noFill/>
          <a:ln w="0" algn="ctr">
            <a:noFill/>
            <a:miter lim="800000"/>
            <a:headEnd/>
            <a:tailEnd/>
          </a:ln>
          <a:effectLst/>
        </p:spPr>
        <p:txBody>
          <a:bodyPr>
            <a:spAutoFit/>
          </a:bodyPr>
          <a:lstStyle/>
          <a:p>
            <a:pPr marL="342900" indent="-342900">
              <a:lnSpc>
                <a:spcPct val="80000"/>
              </a:lnSpc>
              <a:spcBef>
                <a:spcPct val="20000"/>
              </a:spcBef>
              <a:buClr>
                <a:srgbClr val="000099"/>
              </a:buClr>
              <a:buFont typeface="Arial" charset="0"/>
              <a:buNone/>
            </a:pPr>
            <a:r>
              <a:rPr lang="en-GB" sz="1600" b="1">
                <a:solidFill>
                  <a:srgbClr val="CC0000"/>
                </a:solidFill>
                <a:latin typeface="Arial" charset="0"/>
              </a:rPr>
              <a:t>(4) Microplanning</a:t>
            </a:r>
          </a:p>
          <a:p>
            <a:pPr marL="342900" indent="-342900">
              <a:lnSpc>
                <a:spcPct val="80000"/>
              </a:lnSpc>
              <a:spcBef>
                <a:spcPct val="20000"/>
              </a:spcBef>
              <a:buClr>
                <a:srgbClr val="000099"/>
              </a:buClr>
              <a:buFont typeface="Arial" charset="0"/>
              <a:buNone/>
            </a:pPr>
            <a:r>
              <a:rPr lang="en-GB" sz="1600">
                <a:latin typeface="Arial" charset="0"/>
              </a:rPr>
              <a:t>Map events to semantic representation</a:t>
            </a:r>
          </a:p>
          <a:p>
            <a:pPr marL="342900" indent="-342900">
              <a:lnSpc>
                <a:spcPct val="80000"/>
              </a:lnSpc>
              <a:spcBef>
                <a:spcPct val="20000"/>
              </a:spcBef>
              <a:buClr>
                <a:srgbClr val="000099"/>
              </a:buClr>
              <a:buFontTx/>
              <a:buChar char="•"/>
            </a:pPr>
            <a:r>
              <a:rPr lang="en-GB" sz="1600">
                <a:solidFill>
                  <a:schemeClr val="accent2"/>
                </a:solidFill>
                <a:latin typeface="Arial" charset="0"/>
              </a:rPr>
              <a:t>lexicalise</a:t>
            </a:r>
            <a:r>
              <a:rPr lang="en-GB" sz="1600">
                <a:latin typeface="Arial" charset="0"/>
              </a:rPr>
              <a:t>: </a:t>
            </a:r>
            <a:r>
              <a:rPr lang="en-GB" sz="1600" i="1">
                <a:latin typeface="Arial" charset="0"/>
              </a:rPr>
              <a:t>bradycardia</a:t>
            </a:r>
            <a:r>
              <a:rPr lang="en-GB" sz="1600">
                <a:latin typeface="Arial" charset="0"/>
              </a:rPr>
              <a:t> vs </a:t>
            </a:r>
            <a:r>
              <a:rPr lang="en-GB" sz="1600" i="1">
                <a:latin typeface="Arial" charset="0"/>
              </a:rPr>
              <a:t>sudden drop in HR</a:t>
            </a:r>
            <a:endParaRPr lang="en-GB" sz="1600">
              <a:latin typeface="Arial" charset="0"/>
            </a:endParaRPr>
          </a:p>
          <a:p>
            <a:pPr marL="342900" indent="-342900">
              <a:lnSpc>
                <a:spcPct val="80000"/>
              </a:lnSpc>
              <a:spcBef>
                <a:spcPct val="20000"/>
              </a:spcBef>
              <a:buClr>
                <a:srgbClr val="000099"/>
              </a:buClr>
              <a:buFontTx/>
              <a:buChar char="•"/>
            </a:pPr>
            <a:r>
              <a:rPr lang="en-GB" sz="1600">
                <a:solidFill>
                  <a:schemeClr val="accent2"/>
                </a:solidFill>
                <a:latin typeface="Arial" charset="0"/>
              </a:rPr>
              <a:t>aggregate</a:t>
            </a:r>
            <a:r>
              <a:rPr lang="en-GB" sz="1600">
                <a:latin typeface="Arial" charset="0"/>
              </a:rPr>
              <a:t> multiple messages (3 bradycardias = one sequence)</a:t>
            </a:r>
          </a:p>
          <a:p>
            <a:pPr marL="342900" indent="-342900">
              <a:lnSpc>
                <a:spcPct val="80000"/>
              </a:lnSpc>
              <a:spcBef>
                <a:spcPct val="20000"/>
              </a:spcBef>
              <a:buClr>
                <a:srgbClr val="000099"/>
              </a:buClr>
              <a:buFontTx/>
              <a:buChar char="•"/>
            </a:pPr>
            <a:r>
              <a:rPr lang="en-GB" sz="1600">
                <a:latin typeface="Arial" charset="0"/>
              </a:rPr>
              <a:t>decide on how to </a:t>
            </a:r>
            <a:r>
              <a:rPr lang="en-GB" sz="1600">
                <a:solidFill>
                  <a:schemeClr val="accent2"/>
                </a:solidFill>
                <a:latin typeface="Arial" charset="0"/>
              </a:rPr>
              <a:t>refer</a:t>
            </a:r>
            <a:r>
              <a:rPr lang="en-GB" sz="1600">
                <a:latin typeface="Arial" charset="0"/>
              </a:rPr>
              <a:t> (</a:t>
            </a:r>
            <a:r>
              <a:rPr lang="en-GB" sz="1600" i="1">
                <a:latin typeface="Arial" charset="0"/>
              </a:rPr>
              <a:t>bradycardia</a:t>
            </a:r>
            <a:r>
              <a:rPr lang="en-GB" sz="1600">
                <a:latin typeface="Arial" charset="0"/>
              </a:rPr>
              <a:t> vs </a:t>
            </a:r>
            <a:r>
              <a:rPr lang="en-GB" sz="1600" i="1">
                <a:latin typeface="Arial" charset="0"/>
              </a:rPr>
              <a:t>it</a:t>
            </a:r>
            <a:r>
              <a:rPr lang="en-GB" sz="1600">
                <a:latin typeface="Arial"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137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138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13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0" grpId="0" animBg="1"/>
      <p:bldP spid="101381"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en-GB"/>
              <a:t>A micro example: Realisation</a:t>
            </a:r>
          </a:p>
        </p:txBody>
      </p:sp>
      <p:sp>
        <p:nvSpPr>
          <p:cNvPr id="110595" name="Rectangle 3"/>
          <p:cNvSpPr>
            <a:spLocks noGrp="1" noChangeArrowheads="1"/>
          </p:cNvSpPr>
          <p:nvPr>
            <p:ph type="body" idx="1"/>
          </p:nvPr>
        </p:nvSpPr>
        <p:spPr/>
        <p:txBody>
          <a:bodyPr/>
          <a:lstStyle/>
          <a:p>
            <a:pPr>
              <a:lnSpc>
                <a:spcPct val="90000"/>
              </a:lnSpc>
            </a:pPr>
            <a:r>
              <a:rPr lang="en-GB" dirty="0"/>
              <a:t>Subtasks:</a:t>
            </a:r>
          </a:p>
          <a:p>
            <a:pPr lvl="1">
              <a:lnSpc>
                <a:spcPct val="90000"/>
              </a:lnSpc>
            </a:pPr>
            <a:endParaRPr lang="en-GB" dirty="0" smtClean="0"/>
          </a:p>
          <a:p>
            <a:pPr lvl="1">
              <a:lnSpc>
                <a:spcPct val="90000"/>
              </a:lnSpc>
            </a:pPr>
            <a:r>
              <a:rPr lang="en-GB" dirty="0" smtClean="0"/>
              <a:t>map </a:t>
            </a:r>
            <a:r>
              <a:rPr lang="en-GB" dirty="0"/>
              <a:t>the output of microplanning to a syntactic structure</a:t>
            </a:r>
          </a:p>
          <a:p>
            <a:pPr lvl="1">
              <a:lnSpc>
                <a:spcPct val="90000"/>
              </a:lnSpc>
            </a:pPr>
            <a:endParaRPr lang="en-GB" dirty="0" smtClean="0"/>
          </a:p>
          <a:p>
            <a:pPr lvl="1">
              <a:lnSpc>
                <a:spcPct val="90000"/>
              </a:lnSpc>
            </a:pPr>
            <a:r>
              <a:rPr lang="en-GB" dirty="0" smtClean="0"/>
              <a:t>needs </a:t>
            </a:r>
            <a:r>
              <a:rPr lang="en-GB" dirty="0"/>
              <a:t>to identify the best form, given the input representation</a:t>
            </a:r>
          </a:p>
          <a:p>
            <a:pPr lvl="2">
              <a:lnSpc>
                <a:spcPct val="90000"/>
              </a:lnSpc>
            </a:pPr>
            <a:r>
              <a:rPr lang="en-GB" dirty="0"/>
              <a:t>typically many alternatives</a:t>
            </a:r>
          </a:p>
          <a:p>
            <a:pPr lvl="2">
              <a:lnSpc>
                <a:spcPct val="90000"/>
              </a:lnSpc>
            </a:pPr>
            <a:r>
              <a:rPr lang="en-GB" dirty="0"/>
              <a:t>which is the best one?</a:t>
            </a:r>
          </a:p>
          <a:p>
            <a:pPr lvl="1">
              <a:lnSpc>
                <a:spcPct val="90000"/>
              </a:lnSpc>
            </a:pPr>
            <a:endParaRPr lang="en-GB" dirty="0" smtClean="0"/>
          </a:p>
          <a:p>
            <a:pPr lvl="1">
              <a:lnSpc>
                <a:spcPct val="90000"/>
              </a:lnSpc>
            </a:pPr>
            <a:r>
              <a:rPr lang="en-GB" dirty="0" smtClean="0"/>
              <a:t>apply </a:t>
            </a:r>
            <a:r>
              <a:rPr lang="en-GB" dirty="0"/>
              <a:t>inflectional morphology (plural, past tense etc)</a:t>
            </a:r>
          </a:p>
          <a:p>
            <a:pPr lvl="1">
              <a:lnSpc>
                <a:spcPct val="90000"/>
              </a:lnSpc>
            </a:pPr>
            <a:endParaRPr lang="en-GB" dirty="0" smtClean="0"/>
          </a:p>
          <a:p>
            <a:pPr lvl="1">
              <a:lnSpc>
                <a:spcPct val="90000"/>
              </a:lnSpc>
            </a:pPr>
            <a:r>
              <a:rPr lang="en-GB" dirty="0" err="1" smtClean="0"/>
              <a:t>linearise</a:t>
            </a:r>
            <a:r>
              <a:rPr lang="en-GB" dirty="0" smtClean="0"/>
              <a:t> </a:t>
            </a:r>
            <a:r>
              <a:rPr lang="en-GB" dirty="0"/>
              <a:t>as text string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05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059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059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059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059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0595">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059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GB"/>
              <a:t>What is NLG?</a:t>
            </a:r>
          </a:p>
        </p:txBody>
      </p:sp>
      <p:sp>
        <p:nvSpPr>
          <p:cNvPr id="80899" name="Rectangle 3"/>
          <p:cNvSpPr>
            <a:spLocks noGrp="1" noChangeArrowheads="1"/>
          </p:cNvSpPr>
          <p:nvPr>
            <p:ph type="body" idx="1"/>
          </p:nvPr>
        </p:nvSpPr>
        <p:spPr/>
        <p:txBody>
          <a:bodyPr/>
          <a:lstStyle/>
          <a:p>
            <a:r>
              <a:rPr lang="en-GB"/>
              <a:t>Subfield of AI and Computational Linguistics that is concerned with systems to produce understandable texts (in English or other languages)</a:t>
            </a:r>
          </a:p>
          <a:p>
            <a:pPr lvl="1"/>
            <a:r>
              <a:rPr lang="en-GB"/>
              <a:t>typically from </a:t>
            </a:r>
            <a:r>
              <a:rPr lang="en-GB">
                <a:solidFill>
                  <a:schemeClr val="accent2"/>
                </a:solidFill>
              </a:rPr>
              <a:t>non-linguistic</a:t>
            </a:r>
            <a:r>
              <a:rPr lang="en-GB"/>
              <a:t> input</a:t>
            </a:r>
          </a:p>
          <a:p>
            <a:pPr lvl="1"/>
            <a:r>
              <a:rPr lang="en-GB"/>
              <a:t>(but not always)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0899">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08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GB"/>
              <a:t>A micro example</a:t>
            </a:r>
          </a:p>
        </p:txBody>
      </p:sp>
      <p:graphicFrame>
        <p:nvGraphicFramePr>
          <p:cNvPr id="107523" name="Object 3"/>
          <p:cNvGraphicFramePr>
            <a:graphicFrameLocks noChangeAspect="1"/>
          </p:cNvGraphicFramePr>
          <p:nvPr>
            <p:ph idx="1"/>
          </p:nvPr>
        </p:nvGraphicFramePr>
        <p:xfrm>
          <a:off x="468313" y="1736725"/>
          <a:ext cx="3167062" cy="1844675"/>
        </p:xfrm>
        <a:graphic>
          <a:graphicData uri="http://schemas.openxmlformats.org/presentationml/2006/ole">
            <p:oleObj spid="_x0000_s2050" name="Equation" r:id="rId3" imgW="1968480" imgH="1155600" progId="Equation.3">
              <p:embed/>
            </p:oleObj>
          </a:graphicData>
        </a:graphic>
      </p:graphicFrame>
      <p:sp>
        <p:nvSpPr>
          <p:cNvPr id="107524" name="AutoShape 4"/>
          <p:cNvSpPr>
            <a:spLocks/>
          </p:cNvSpPr>
          <p:nvPr/>
        </p:nvSpPr>
        <p:spPr bwMode="auto">
          <a:xfrm>
            <a:off x="4356100" y="1785938"/>
            <a:ext cx="574675" cy="1871662"/>
          </a:xfrm>
          <a:prstGeom prst="rightBrace">
            <a:avLst>
              <a:gd name="adj1" fmla="val 27141"/>
              <a:gd name="adj2" fmla="val 50000"/>
            </a:avLst>
          </a:prstGeom>
          <a:noFill/>
          <a:ln w="0">
            <a:solidFill>
              <a:schemeClr val="tx1"/>
            </a:solidFill>
            <a:round/>
            <a:headEnd/>
            <a:tailEnd/>
          </a:ln>
          <a:effectLst/>
        </p:spPr>
        <p:txBody>
          <a:bodyPr wrap="none" anchor="ctr"/>
          <a:lstStyle/>
          <a:p>
            <a:endParaRPr lang="en-GB"/>
          </a:p>
        </p:txBody>
      </p:sp>
      <p:sp>
        <p:nvSpPr>
          <p:cNvPr id="107525" name="Text Box 5"/>
          <p:cNvSpPr txBox="1">
            <a:spLocks noChangeArrowheads="1"/>
          </p:cNvSpPr>
          <p:nvPr/>
        </p:nvSpPr>
        <p:spPr bwMode="auto">
          <a:xfrm>
            <a:off x="5003800" y="1806575"/>
            <a:ext cx="3743325" cy="2290763"/>
          </a:xfrm>
          <a:prstGeom prst="rect">
            <a:avLst/>
          </a:prstGeom>
          <a:noFill/>
          <a:ln w="0" algn="ctr">
            <a:noFill/>
            <a:miter lim="800000"/>
            <a:headEnd/>
            <a:tailEnd/>
          </a:ln>
          <a:effectLst/>
        </p:spPr>
        <p:txBody>
          <a:bodyPr>
            <a:spAutoFit/>
          </a:bodyPr>
          <a:lstStyle/>
          <a:p>
            <a:pPr marL="342900" indent="-342900">
              <a:lnSpc>
                <a:spcPct val="80000"/>
              </a:lnSpc>
              <a:spcBef>
                <a:spcPct val="20000"/>
              </a:spcBef>
              <a:buClr>
                <a:srgbClr val="000099"/>
              </a:buClr>
              <a:buFont typeface="Arial" charset="0"/>
              <a:buNone/>
            </a:pPr>
            <a:r>
              <a:rPr lang="en-GB" sz="1600" b="1">
                <a:solidFill>
                  <a:srgbClr val="CC0000"/>
                </a:solidFill>
                <a:latin typeface="Arial" charset="0"/>
              </a:rPr>
              <a:t>(4) Microplanning</a:t>
            </a:r>
          </a:p>
          <a:p>
            <a:pPr marL="342900" indent="-342900">
              <a:lnSpc>
                <a:spcPct val="80000"/>
              </a:lnSpc>
              <a:spcBef>
                <a:spcPct val="20000"/>
              </a:spcBef>
              <a:buClr>
                <a:srgbClr val="000099"/>
              </a:buClr>
              <a:buFont typeface="Arial" charset="0"/>
              <a:buNone/>
            </a:pPr>
            <a:r>
              <a:rPr lang="en-GB" sz="1600">
                <a:latin typeface="Arial" charset="0"/>
              </a:rPr>
              <a:t>Map events to semantic representation</a:t>
            </a:r>
          </a:p>
          <a:p>
            <a:pPr marL="342900" indent="-342900">
              <a:lnSpc>
                <a:spcPct val="80000"/>
              </a:lnSpc>
              <a:spcBef>
                <a:spcPct val="20000"/>
              </a:spcBef>
              <a:buClr>
                <a:srgbClr val="000099"/>
              </a:buClr>
              <a:buFontTx/>
              <a:buChar char="•"/>
            </a:pPr>
            <a:r>
              <a:rPr lang="en-GB" sz="1600">
                <a:solidFill>
                  <a:schemeClr val="accent2"/>
                </a:solidFill>
                <a:latin typeface="Arial" charset="0"/>
              </a:rPr>
              <a:t>lexicalise</a:t>
            </a:r>
            <a:r>
              <a:rPr lang="en-GB" sz="1600">
                <a:latin typeface="Arial" charset="0"/>
              </a:rPr>
              <a:t>: </a:t>
            </a:r>
            <a:r>
              <a:rPr lang="en-GB" sz="1600" i="1">
                <a:latin typeface="Arial" charset="0"/>
              </a:rPr>
              <a:t>bradycardia</a:t>
            </a:r>
            <a:r>
              <a:rPr lang="en-GB" sz="1600">
                <a:latin typeface="Arial" charset="0"/>
              </a:rPr>
              <a:t> vs </a:t>
            </a:r>
            <a:r>
              <a:rPr lang="en-GB" sz="1600" i="1">
                <a:latin typeface="Arial" charset="0"/>
              </a:rPr>
              <a:t>sudden drop in HR</a:t>
            </a:r>
            <a:endParaRPr lang="en-GB" sz="1600">
              <a:latin typeface="Arial" charset="0"/>
            </a:endParaRPr>
          </a:p>
          <a:p>
            <a:pPr marL="342900" indent="-342900">
              <a:lnSpc>
                <a:spcPct val="80000"/>
              </a:lnSpc>
              <a:spcBef>
                <a:spcPct val="20000"/>
              </a:spcBef>
              <a:buClr>
                <a:srgbClr val="000099"/>
              </a:buClr>
              <a:buFontTx/>
              <a:buChar char="•"/>
            </a:pPr>
            <a:r>
              <a:rPr lang="en-GB" sz="1600">
                <a:solidFill>
                  <a:schemeClr val="accent2"/>
                </a:solidFill>
                <a:latin typeface="Arial" charset="0"/>
              </a:rPr>
              <a:t>aggregate</a:t>
            </a:r>
            <a:r>
              <a:rPr lang="en-GB" sz="1600">
                <a:latin typeface="Arial" charset="0"/>
              </a:rPr>
              <a:t> multiple messages (3 bradycardias = one sequence)</a:t>
            </a:r>
          </a:p>
          <a:p>
            <a:pPr marL="342900" indent="-342900">
              <a:lnSpc>
                <a:spcPct val="80000"/>
              </a:lnSpc>
              <a:spcBef>
                <a:spcPct val="20000"/>
              </a:spcBef>
              <a:buClr>
                <a:srgbClr val="000099"/>
              </a:buClr>
              <a:buFontTx/>
              <a:buChar char="•"/>
            </a:pPr>
            <a:r>
              <a:rPr lang="en-GB" sz="1600">
                <a:latin typeface="Arial" charset="0"/>
              </a:rPr>
              <a:t>decide on how to </a:t>
            </a:r>
            <a:r>
              <a:rPr lang="en-GB" sz="1600">
                <a:solidFill>
                  <a:schemeClr val="accent2"/>
                </a:solidFill>
                <a:latin typeface="Arial" charset="0"/>
              </a:rPr>
              <a:t>refer</a:t>
            </a:r>
            <a:r>
              <a:rPr lang="en-GB" sz="1600">
                <a:latin typeface="Arial" charset="0"/>
              </a:rPr>
              <a:t> (</a:t>
            </a:r>
            <a:r>
              <a:rPr lang="en-GB" sz="1600" i="1">
                <a:latin typeface="Arial" charset="0"/>
              </a:rPr>
              <a:t>bradycardia</a:t>
            </a:r>
            <a:r>
              <a:rPr lang="en-GB" sz="1600">
                <a:latin typeface="Arial" charset="0"/>
              </a:rPr>
              <a:t> vs </a:t>
            </a:r>
            <a:r>
              <a:rPr lang="en-GB" sz="1600" i="1">
                <a:latin typeface="Arial" charset="0"/>
              </a:rPr>
              <a:t>it</a:t>
            </a:r>
            <a:r>
              <a:rPr lang="en-GB" sz="1600">
                <a:latin typeface="Arial" charset="0"/>
              </a:rPr>
              <a:t>)</a:t>
            </a:r>
          </a:p>
          <a:p>
            <a:pPr marL="342900" indent="-342900">
              <a:lnSpc>
                <a:spcPct val="80000"/>
              </a:lnSpc>
              <a:spcBef>
                <a:spcPct val="20000"/>
              </a:spcBef>
              <a:buClr>
                <a:srgbClr val="000099"/>
              </a:buClr>
              <a:buFontTx/>
              <a:buChar char="•"/>
            </a:pPr>
            <a:r>
              <a:rPr lang="en-GB" sz="1600">
                <a:latin typeface="Arial" charset="0"/>
              </a:rPr>
              <a:t>choose </a:t>
            </a:r>
            <a:r>
              <a:rPr lang="en-GB" sz="1600">
                <a:solidFill>
                  <a:schemeClr val="accent2"/>
                </a:solidFill>
                <a:latin typeface="Arial" charset="0"/>
              </a:rPr>
              <a:t>sentence form</a:t>
            </a:r>
            <a:r>
              <a:rPr lang="en-GB" sz="1600">
                <a:latin typeface="Arial" charset="0"/>
              </a:rPr>
              <a:t> (</a:t>
            </a:r>
            <a:r>
              <a:rPr lang="en-GB" sz="1600" i="1">
                <a:latin typeface="Arial" charset="0"/>
              </a:rPr>
              <a:t>there were…</a:t>
            </a:r>
            <a:r>
              <a:rPr lang="en-GB" sz="1600">
                <a:latin typeface="Arial" charset="0"/>
              </a:rPr>
              <a:t>)</a:t>
            </a:r>
          </a:p>
        </p:txBody>
      </p:sp>
      <p:sp>
        <p:nvSpPr>
          <p:cNvPr id="107526" name="AutoShape 6"/>
          <p:cNvSpPr>
            <a:spLocks noChangeArrowheads="1"/>
          </p:cNvSpPr>
          <p:nvPr/>
        </p:nvSpPr>
        <p:spPr bwMode="auto">
          <a:xfrm>
            <a:off x="1295400" y="3603625"/>
            <a:ext cx="288925" cy="358775"/>
          </a:xfrm>
          <a:prstGeom prst="downArrow">
            <a:avLst>
              <a:gd name="adj1" fmla="val 50000"/>
              <a:gd name="adj2" fmla="val 31044"/>
            </a:avLst>
          </a:prstGeom>
          <a:noFill/>
          <a:ln w="50800" algn="ctr">
            <a:solidFill>
              <a:schemeClr val="tx1"/>
            </a:solidFill>
            <a:miter lim="800000"/>
            <a:headEnd/>
            <a:tailEnd/>
          </a:ln>
          <a:effectLst/>
        </p:spPr>
        <p:txBody>
          <a:bodyPr wrap="none" anchor="ctr"/>
          <a:lstStyle/>
          <a:p>
            <a:endParaRPr lang="en-GB"/>
          </a:p>
        </p:txBody>
      </p:sp>
      <p:grpSp>
        <p:nvGrpSpPr>
          <p:cNvPr id="2" name="Group 7"/>
          <p:cNvGrpSpPr>
            <a:grpSpLocks/>
          </p:cNvGrpSpPr>
          <p:nvPr/>
        </p:nvGrpSpPr>
        <p:grpSpPr bwMode="auto">
          <a:xfrm>
            <a:off x="179388" y="4038600"/>
            <a:ext cx="4081462" cy="2168525"/>
            <a:chOff x="113" y="2251"/>
            <a:chExt cx="2571" cy="1786"/>
          </a:xfrm>
        </p:grpSpPr>
        <p:sp>
          <p:nvSpPr>
            <p:cNvPr id="107528" name="Text Box 8"/>
            <p:cNvSpPr txBox="1">
              <a:spLocks noChangeArrowheads="1"/>
            </p:cNvSpPr>
            <p:nvPr/>
          </p:nvSpPr>
          <p:spPr bwMode="auto">
            <a:xfrm>
              <a:off x="140" y="3300"/>
              <a:ext cx="429" cy="236"/>
            </a:xfrm>
            <a:prstGeom prst="rect">
              <a:avLst/>
            </a:prstGeom>
            <a:noFill/>
            <a:ln w="0" algn="ctr">
              <a:noFill/>
              <a:miter lim="800000"/>
              <a:headEnd/>
              <a:tailEnd/>
            </a:ln>
            <a:effectLst/>
          </p:spPr>
          <p:txBody>
            <a:bodyPr wrap="none">
              <a:spAutoFit/>
            </a:bodyPr>
            <a:lstStyle/>
            <a:p>
              <a:pPr marL="342900" indent="-342900" algn="ctr">
                <a:lnSpc>
                  <a:spcPct val="80000"/>
                </a:lnSpc>
                <a:spcBef>
                  <a:spcPct val="20000"/>
                </a:spcBef>
                <a:buClr>
                  <a:srgbClr val="000099"/>
                </a:buClr>
                <a:buFont typeface="Arial" charset="0"/>
                <a:buNone/>
              </a:pPr>
              <a:r>
                <a:rPr lang="en-GB" sz="1600" b="1" i="1">
                  <a:latin typeface="Arial" charset="0"/>
                </a:rPr>
                <a:t>there</a:t>
              </a:r>
            </a:p>
          </p:txBody>
        </p:sp>
        <p:grpSp>
          <p:nvGrpSpPr>
            <p:cNvPr id="3" name="Group 9"/>
            <p:cNvGrpSpPr>
              <a:grpSpLocks/>
            </p:cNvGrpSpPr>
            <p:nvPr/>
          </p:nvGrpSpPr>
          <p:grpSpPr bwMode="auto">
            <a:xfrm>
              <a:off x="113" y="2251"/>
              <a:ext cx="2571" cy="1786"/>
              <a:chOff x="173" y="2258"/>
              <a:chExt cx="2571" cy="1786"/>
            </a:xfrm>
          </p:grpSpPr>
          <p:sp>
            <p:nvSpPr>
              <p:cNvPr id="107530" name="Text Box 10"/>
              <p:cNvSpPr txBox="1">
                <a:spLocks noChangeArrowheads="1"/>
              </p:cNvSpPr>
              <p:nvPr/>
            </p:nvSpPr>
            <p:spPr bwMode="auto">
              <a:xfrm>
                <a:off x="839" y="2258"/>
                <a:ext cx="187" cy="237"/>
              </a:xfrm>
              <a:prstGeom prst="rect">
                <a:avLst/>
              </a:prstGeom>
              <a:noFill/>
              <a:ln w="0" algn="ctr">
                <a:noFill/>
                <a:miter lim="800000"/>
                <a:headEnd/>
                <a:tailEnd/>
              </a:ln>
              <a:effectLst/>
            </p:spPr>
            <p:txBody>
              <a:bodyPr wrap="none">
                <a:spAutoFit/>
              </a:bodyPr>
              <a:lstStyle/>
              <a:p>
                <a:pPr marL="342900" indent="-342900" algn="ctr">
                  <a:lnSpc>
                    <a:spcPct val="80000"/>
                  </a:lnSpc>
                  <a:spcBef>
                    <a:spcPct val="20000"/>
                  </a:spcBef>
                  <a:buClr>
                    <a:srgbClr val="000099"/>
                  </a:buClr>
                  <a:buFont typeface="Arial" charset="0"/>
                  <a:buNone/>
                </a:pPr>
                <a:r>
                  <a:rPr lang="en-GB" sz="1600" b="1">
                    <a:latin typeface="Arial" charset="0"/>
                  </a:rPr>
                  <a:t>s</a:t>
                </a:r>
              </a:p>
            </p:txBody>
          </p:sp>
          <p:sp>
            <p:nvSpPr>
              <p:cNvPr id="107531" name="Line 11"/>
              <p:cNvSpPr>
                <a:spLocks noChangeShapeType="1"/>
              </p:cNvSpPr>
              <p:nvPr/>
            </p:nvSpPr>
            <p:spPr bwMode="auto">
              <a:xfrm>
                <a:off x="958" y="2478"/>
                <a:ext cx="499" cy="317"/>
              </a:xfrm>
              <a:prstGeom prst="line">
                <a:avLst/>
              </a:prstGeom>
              <a:noFill/>
              <a:ln w="25400">
                <a:solidFill>
                  <a:schemeClr val="tx1"/>
                </a:solidFill>
                <a:round/>
                <a:headEnd/>
                <a:tailEnd/>
              </a:ln>
              <a:effectLst/>
            </p:spPr>
            <p:txBody>
              <a:bodyPr/>
              <a:lstStyle/>
              <a:p>
                <a:endParaRPr lang="en-GB"/>
              </a:p>
            </p:txBody>
          </p:sp>
          <p:sp>
            <p:nvSpPr>
              <p:cNvPr id="107532" name="Line 12"/>
              <p:cNvSpPr>
                <a:spLocks noChangeShapeType="1"/>
              </p:cNvSpPr>
              <p:nvPr/>
            </p:nvSpPr>
            <p:spPr bwMode="auto">
              <a:xfrm flipH="1">
                <a:off x="504" y="2478"/>
                <a:ext cx="454" cy="317"/>
              </a:xfrm>
              <a:prstGeom prst="line">
                <a:avLst/>
              </a:prstGeom>
              <a:noFill/>
              <a:ln w="25400">
                <a:solidFill>
                  <a:schemeClr val="tx1"/>
                </a:solidFill>
                <a:round/>
                <a:headEnd/>
                <a:tailEnd/>
              </a:ln>
              <a:effectLst/>
            </p:spPr>
            <p:txBody>
              <a:bodyPr/>
              <a:lstStyle/>
              <a:p>
                <a:endParaRPr lang="en-GB"/>
              </a:p>
            </p:txBody>
          </p:sp>
          <p:sp>
            <p:nvSpPr>
              <p:cNvPr id="107533" name="Text Box 13"/>
              <p:cNvSpPr txBox="1">
                <a:spLocks noChangeArrowheads="1"/>
              </p:cNvSpPr>
              <p:nvPr/>
            </p:nvSpPr>
            <p:spPr bwMode="auto">
              <a:xfrm>
                <a:off x="173" y="2757"/>
                <a:ext cx="393" cy="237"/>
              </a:xfrm>
              <a:prstGeom prst="rect">
                <a:avLst/>
              </a:prstGeom>
              <a:noFill/>
              <a:ln w="0" algn="ctr">
                <a:noFill/>
                <a:miter lim="800000"/>
                <a:headEnd/>
                <a:tailEnd/>
              </a:ln>
              <a:effectLst/>
            </p:spPr>
            <p:txBody>
              <a:bodyPr wrap="none">
                <a:spAutoFit/>
              </a:bodyPr>
              <a:lstStyle/>
              <a:p>
                <a:pPr marL="342900" indent="-342900" algn="ctr">
                  <a:lnSpc>
                    <a:spcPct val="80000"/>
                  </a:lnSpc>
                  <a:spcBef>
                    <a:spcPct val="20000"/>
                  </a:spcBef>
                  <a:buClr>
                    <a:srgbClr val="000099"/>
                  </a:buClr>
                  <a:buFont typeface="Arial" charset="0"/>
                  <a:buNone/>
                </a:pPr>
                <a:r>
                  <a:rPr lang="en-GB" sz="1600" b="1">
                    <a:latin typeface="Arial" charset="0"/>
                  </a:rPr>
                  <a:t>PRO</a:t>
                </a:r>
              </a:p>
            </p:txBody>
          </p:sp>
          <p:sp>
            <p:nvSpPr>
              <p:cNvPr id="107534" name="Line 14"/>
              <p:cNvSpPr>
                <a:spLocks noChangeShapeType="1"/>
              </p:cNvSpPr>
              <p:nvPr/>
            </p:nvSpPr>
            <p:spPr bwMode="auto">
              <a:xfrm>
                <a:off x="368" y="2931"/>
                <a:ext cx="0" cy="408"/>
              </a:xfrm>
              <a:prstGeom prst="line">
                <a:avLst/>
              </a:prstGeom>
              <a:noFill/>
              <a:ln w="25400">
                <a:solidFill>
                  <a:schemeClr val="tx1"/>
                </a:solidFill>
                <a:round/>
                <a:headEnd/>
                <a:tailEnd/>
              </a:ln>
              <a:effectLst/>
            </p:spPr>
            <p:txBody>
              <a:bodyPr/>
              <a:lstStyle/>
              <a:p>
                <a:endParaRPr lang="en-GB"/>
              </a:p>
            </p:txBody>
          </p:sp>
          <p:sp>
            <p:nvSpPr>
              <p:cNvPr id="107535" name="Text Box 15"/>
              <p:cNvSpPr txBox="1">
                <a:spLocks noChangeArrowheads="1"/>
              </p:cNvSpPr>
              <p:nvPr/>
            </p:nvSpPr>
            <p:spPr bwMode="auto">
              <a:xfrm>
                <a:off x="1117" y="2795"/>
                <a:ext cx="746" cy="237"/>
              </a:xfrm>
              <a:prstGeom prst="rect">
                <a:avLst/>
              </a:prstGeom>
              <a:noFill/>
              <a:ln w="0" algn="ctr">
                <a:noFill/>
                <a:miter lim="800000"/>
                <a:headEnd/>
                <a:tailEnd/>
              </a:ln>
              <a:effectLst/>
            </p:spPr>
            <p:txBody>
              <a:bodyPr wrap="none">
                <a:spAutoFit/>
              </a:bodyPr>
              <a:lstStyle/>
              <a:p>
                <a:pPr marL="342900" indent="-342900" algn="ctr">
                  <a:lnSpc>
                    <a:spcPct val="80000"/>
                  </a:lnSpc>
                  <a:spcBef>
                    <a:spcPct val="20000"/>
                  </a:spcBef>
                  <a:buClr>
                    <a:srgbClr val="000099"/>
                  </a:buClr>
                  <a:buFont typeface="Arial" charset="0"/>
                  <a:buNone/>
                </a:pPr>
                <a:r>
                  <a:rPr lang="en-GB" sz="1600" b="1">
                    <a:latin typeface="Arial" charset="0"/>
                  </a:rPr>
                  <a:t>VP (+past)</a:t>
                </a:r>
              </a:p>
            </p:txBody>
          </p:sp>
          <p:sp>
            <p:nvSpPr>
              <p:cNvPr id="107536" name="Line 16"/>
              <p:cNvSpPr>
                <a:spLocks noChangeShapeType="1"/>
              </p:cNvSpPr>
              <p:nvPr/>
            </p:nvSpPr>
            <p:spPr bwMode="auto">
              <a:xfrm flipH="1">
                <a:off x="776" y="2976"/>
                <a:ext cx="681" cy="227"/>
              </a:xfrm>
              <a:prstGeom prst="line">
                <a:avLst/>
              </a:prstGeom>
              <a:noFill/>
              <a:ln w="25400">
                <a:solidFill>
                  <a:schemeClr val="tx1"/>
                </a:solidFill>
                <a:round/>
                <a:headEnd/>
                <a:tailEnd/>
              </a:ln>
              <a:effectLst/>
            </p:spPr>
            <p:txBody>
              <a:bodyPr/>
              <a:lstStyle/>
              <a:p>
                <a:endParaRPr lang="en-GB"/>
              </a:p>
            </p:txBody>
          </p:sp>
          <p:sp>
            <p:nvSpPr>
              <p:cNvPr id="107537" name="Text Box 17"/>
              <p:cNvSpPr txBox="1">
                <a:spLocks noChangeArrowheads="1"/>
              </p:cNvSpPr>
              <p:nvPr/>
            </p:nvSpPr>
            <p:spPr bwMode="auto">
              <a:xfrm>
                <a:off x="652" y="3202"/>
                <a:ext cx="201" cy="237"/>
              </a:xfrm>
              <a:prstGeom prst="rect">
                <a:avLst/>
              </a:prstGeom>
              <a:noFill/>
              <a:ln w="0" algn="ctr">
                <a:noFill/>
                <a:miter lim="800000"/>
                <a:headEnd/>
                <a:tailEnd/>
              </a:ln>
              <a:effectLst/>
            </p:spPr>
            <p:txBody>
              <a:bodyPr wrap="none">
                <a:spAutoFit/>
              </a:bodyPr>
              <a:lstStyle/>
              <a:p>
                <a:pPr marL="342900" indent="-342900" algn="ctr">
                  <a:lnSpc>
                    <a:spcPct val="80000"/>
                  </a:lnSpc>
                  <a:spcBef>
                    <a:spcPct val="20000"/>
                  </a:spcBef>
                  <a:buClr>
                    <a:srgbClr val="000099"/>
                  </a:buClr>
                  <a:buFont typeface="Arial" charset="0"/>
                  <a:buNone/>
                </a:pPr>
                <a:r>
                  <a:rPr lang="en-GB" sz="1600" b="1">
                    <a:latin typeface="Arial" charset="0"/>
                  </a:rPr>
                  <a:t>V</a:t>
                </a:r>
              </a:p>
            </p:txBody>
          </p:sp>
          <p:sp>
            <p:nvSpPr>
              <p:cNvPr id="107538" name="Line 18"/>
              <p:cNvSpPr>
                <a:spLocks noChangeShapeType="1"/>
              </p:cNvSpPr>
              <p:nvPr/>
            </p:nvSpPr>
            <p:spPr bwMode="auto">
              <a:xfrm>
                <a:off x="753" y="3364"/>
                <a:ext cx="0" cy="181"/>
              </a:xfrm>
              <a:prstGeom prst="line">
                <a:avLst/>
              </a:prstGeom>
              <a:noFill/>
              <a:ln w="0">
                <a:solidFill>
                  <a:schemeClr val="tx1"/>
                </a:solidFill>
                <a:round/>
                <a:headEnd/>
                <a:tailEnd/>
              </a:ln>
              <a:effectLst/>
            </p:spPr>
            <p:txBody>
              <a:bodyPr/>
              <a:lstStyle/>
              <a:p>
                <a:endParaRPr lang="en-GB"/>
              </a:p>
            </p:txBody>
          </p:sp>
          <p:sp>
            <p:nvSpPr>
              <p:cNvPr id="107539" name="Text Box 19"/>
              <p:cNvSpPr txBox="1">
                <a:spLocks noChangeArrowheads="1"/>
              </p:cNvSpPr>
              <p:nvPr/>
            </p:nvSpPr>
            <p:spPr bwMode="auto">
              <a:xfrm>
                <a:off x="595" y="3520"/>
                <a:ext cx="265" cy="236"/>
              </a:xfrm>
              <a:prstGeom prst="rect">
                <a:avLst/>
              </a:prstGeom>
              <a:noFill/>
              <a:ln w="0" algn="ctr">
                <a:noFill/>
                <a:miter lim="800000"/>
                <a:headEnd/>
                <a:tailEnd/>
              </a:ln>
              <a:effectLst/>
            </p:spPr>
            <p:txBody>
              <a:bodyPr wrap="none">
                <a:spAutoFit/>
              </a:bodyPr>
              <a:lstStyle/>
              <a:p>
                <a:pPr marL="342900" indent="-342900" algn="ctr">
                  <a:lnSpc>
                    <a:spcPct val="80000"/>
                  </a:lnSpc>
                  <a:spcBef>
                    <a:spcPct val="20000"/>
                  </a:spcBef>
                  <a:buClr>
                    <a:srgbClr val="000099"/>
                  </a:buClr>
                  <a:buFont typeface="Arial" charset="0"/>
                  <a:buNone/>
                </a:pPr>
                <a:r>
                  <a:rPr lang="en-GB" sz="1600" b="1" i="1">
                    <a:latin typeface="Arial" charset="0"/>
                  </a:rPr>
                  <a:t>be</a:t>
                </a:r>
              </a:p>
            </p:txBody>
          </p:sp>
          <p:sp>
            <p:nvSpPr>
              <p:cNvPr id="107540" name="Text Box 20"/>
              <p:cNvSpPr txBox="1">
                <a:spLocks noChangeArrowheads="1"/>
              </p:cNvSpPr>
              <p:nvPr/>
            </p:nvSpPr>
            <p:spPr bwMode="auto">
              <a:xfrm>
                <a:off x="1206" y="3165"/>
                <a:ext cx="604" cy="237"/>
              </a:xfrm>
              <a:prstGeom prst="rect">
                <a:avLst/>
              </a:prstGeom>
              <a:noFill/>
              <a:ln w="0" algn="ctr">
                <a:noFill/>
                <a:miter lim="800000"/>
                <a:headEnd/>
                <a:tailEnd/>
              </a:ln>
              <a:effectLst/>
            </p:spPr>
            <p:txBody>
              <a:bodyPr wrap="none">
                <a:spAutoFit/>
              </a:bodyPr>
              <a:lstStyle/>
              <a:p>
                <a:pPr marL="342900" indent="-342900" algn="ctr">
                  <a:lnSpc>
                    <a:spcPct val="80000"/>
                  </a:lnSpc>
                  <a:spcBef>
                    <a:spcPct val="20000"/>
                  </a:spcBef>
                  <a:buClr>
                    <a:srgbClr val="000099"/>
                  </a:buClr>
                  <a:buFont typeface="Arial" charset="0"/>
                  <a:buNone/>
                </a:pPr>
                <a:r>
                  <a:rPr lang="en-GB" sz="1600" b="1">
                    <a:latin typeface="Arial" charset="0"/>
                  </a:rPr>
                  <a:t>NP (+pl)</a:t>
                </a:r>
              </a:p>
            </p:txBody>
          </p:sp>
          <p:sp>
            <p:nvSpPr>
              <p:cNvPr id="107541" name="Line 21"/>
              <p:cNvSpPr>
                <a:spLocks noChangeShapeType="1"/>
              </p:cNvSpPr>
              <p:nvPr/>
            </p:nvSpPr>
            <p:spPr bwMode="auto">
              <a:xfrm>
                <a:off x="1457" y="2976"/>
                <a:ext cx="0" cy="227"/>
              </a:xfrm>
              <a:prstGeom prst="line">
                <a:avLst/>
              </a:prstGeom>
              <a:noFill/>
              <a:ln w="25400">
                <a:solidFill>
                  <a:schemeClr val="tx1"/>
                </a:solidFill>
                <a:round/>
                <a:headEnd/>
                <a:tailEnd/>
              </a:ln>
              <a:effectLst/>
            </p:spPr>
            <p:txBody>
              <a:bodyPr/>
              <a:lstStyle/>
              <a:p>
                <a:endParaRPr lang="en-GB"/>
              </a:p>
            </p:txBody>
          </p:sp>
          <p:sp>
            <p:nvSpPr>
              <p:cNvPr id="107542" name="AutoShape 22"/>
              <p:cNvSpPr>
                <a:spLocks noChangeArrowheads="1"/>
              </p:cNvSpPr>
              <p:nvPr/>
            </p:nvSpPr>
            <p:spPr bwMode="auto">
              <a:xfrm>
                <a:off x="1160" y="3347"/>
                <a:ext cx="635" cy="272"/>
              </a:xfrm>
              <a:prstGeom prst="triangle">
                <a:avLst>
                  <a:gd name="adj" fmla="val 50000"/>
                </a:avLst>
              </a:prstGeom>
              <a:noFill/>
              <a:ln w="25400" algn="ctr">
                <a:solidFill>
                  <a:schemeClr val="tx1"/>
                </a:solidFill>
                <a:miter lim="800000"/>
                <a:headEnd/>
                <a:tailEnd/>
              </a:ln>
              <a:effectLst/>
            </p:spPr>
            <p:txBody>
              <a:bodyPr wrap="none" anchor="ctr"/>
              <a:lstStyle/>
              <a:p>
                <a:endParaRPr lang="en-GB"/>
              </a:p>
            </p:txBody>
          </p:sp>
          <p:sp>
            <p:nvSpPr>
              <p:cNvPr id="107543" name="Text Box 23"/>
              <p:cNvSpPr txBox="1">
                <a:spLocks noChangeArrowheads="1"/>
              </p:cNvSpPr>
              <p:nvPr/>
            </p:nvSpPr>
            <p:spPr bwMode="auto">
              <a:xfrm>
                <a:off x="1353" y="3688"/>
                <a:ext cx="116" cy="196"/>
              </a:xfrm>
              <a:prstGeom prst="rect">
                <a:avLst/>
              </a:prstGeom>
              <a:noFill/>
              <a:ln w="0" algn="ctr">
                <a:noFill/>
                <a:miter lim="800000"/>
                <a:headEnd/>
                <a:tailEnd/>
              </a:ln>
              <a:effectLst/>
            </p:spPr>
            <p:txBody>
              <a:bodyPr wrap="none">
                <a:spAutoFit/>
              </a:bodyPr>
              <a:lstStyle/>
              <a:p>
                <a:pPr marL="342900" indent="-342900" algn="ctr">
                  <a:lnSpc>
                    <a:spcPct val="80000"/>
                  </a:lnSpc>
                  <a:spcBef>
                    <a:spcPct val="20000"/>
                  </a:spcBef>
                  <a:buClr>
                    <a:srgbClr val="000099"/>
                  </a:buClr>
                  <a:buFont typeface="Arial" charset="0"/>
                  <a:buNone/>
                </a:pPr>
                <a:endParaRPr lang="en-US" sz="1200">
                  <a:latin typeface="Arial" charset="0"/>
                </a:endParaRPr>
              </a:p>
            </p:txBody>
          </p:sp>
          <p:sp>
            <p:nvSpPr>
              <p:cNvPr id="107544" name="Text Box 24"/>
              <p:cNvSpPr txBox="1">
                <a:spLocks noChangeArrowheads="1"/>
              </p:cNvSpPr>
              <p:nvPr/>
            </p:nvSpPr>
            <p:spPr bwMode="auto">
              <a:xfrm>
                <a:off x="1067" y="3653"/>
                <a:ext cx="1046" cy="391"/>
              </a:xfrm>
              <a:prstGeom prst="rect">
                <a:avLst/>
              </a:prstGeom>
              <a:noFill/>
              <a:ln w="0" algn="ctr">
                <a:noFill/>
                <a:miter lim="800000"/>
                <a:headEnd/>
                <a:tailEnd/>
              </a:ln>
              <a:effectLst/>
            </p:spPr>
            <p:txBody>
              <a:bodyPr wrap="none">
                <a:spAutoFit/>
              </a:bodyPr>
              <a:lstStyle/>
              <a:p>
                <a:pPr marL="342900" indent="-342900">
                  <a:lnSpc>
                    <a:spcPct val="80000"/>
                  </a:lnSpc>
                  <a:spcBef>
                    <a:spcPct val="20000"/>
                  </a:spcBef>
                  <a:buClr>
                    <a:srgbClr val="000099"/>
                  </a:buClr>
                  <a:buFont typeface="Arial" charset="0"/>
                  <a:buNone/>
                </a:pPr>
                <a:r>
                  <a:rPr lang="en-GB" sz="1400" b="1" i="1">
                    <a:latin typeface="Arial" charset="0"/>
                  </a:rPr>
                  <a:t>three successive </a:t>
                </a:r>
              </a:p>
              <a:p>
                <a:pPr marL="342900" indent="-342900">
                  <a:lnSpc>
                    <a:spcPct val="80000"/>
                  </a:lnSpc>
                  <a:spcBef>
                    <a:spcPct val="20000"/>
                  </a:spcBef>
                  <a:buClr>
                    <a:srgbClr val="000099"/>
                  </a:buClr>
                  <a:buFont typeface="Arial" charset="0"/>
                  <a:buNone/>
                </a:pPr>
                <a:r>
                  <a:rPr lang="en-GB" sz="1400" b="1" i="1">
                    <a:latin typeface="Arial" charset="0"/>
                  </a:rPr>
                  <a:t>bradycardias</a:t>
                </a:r>
              </a:p>
            </p:txBody>
          </p:sp>
          <p:sp>
            <p:nvSpPr>
              <p:cNvPr id="107545" name="Line 25"/>
              <p:cNvSpPr>
                <a:spLocks noChangeShapeType="1"/>
              </p:cNvSpPr>
              <p:nvPr/>
            </p:nvSpPr>
            <p:spPr bwMode="auto">
              <a:xfrm>
                <a:off x="1457" y="2976"/>
                <a:ext cx="771" cy="182"/>
              </a:xfrm>
              <a:prstGeom prst="line">
                <a:avLst/>
              </a:prstGeom>
              <a:noFill/>
              <a:ln w="25400">
                <a:solidFill>
                  <a:schemeClr val="tx1"/>
                </a:solidFill>
                <a:round/>
                <a:headEnd/>
                <a:tailEnd/>
              </a:ln>
              <a:effectLst/>
            </p:spPr>
            <p:txBody>
              <a:bodyPr/>
              <a:lstStyle/>
              <a:p>
                <a:endParaRPr lang="en-GB"/>
              </a:p>
            </p:txBody>
          </p:sp>
          <p:sp>
            <p:nvSpPr>
              <p:cNvPr id="107546" name="Text Box 26"/>
              <p:cNvSpPr txBox="1">
                <a:spLocks noChangeArrowheads="1"/>
              </p:cNvSpPr>
              <p:nvPr/>
            </p:nvSpPr>
            <p:spPr bwMode="auto">
              <a:xfrm>
                <a:off x="2228" y="3157"/>
                <a:ext cx="244" cy="197"/>
              </a:xfrm>
              <a:prstGeom prst="rect">
                <a:avLst/>
              </a:prstGeom>
              <a:noFill/>
              <a:ln w="0" algn="ctr">
                <a:noFill/>
                <a:miter lim="800000"/>
                <a:headEnd/>
                <a:tailEnd/>
              </a:ln>
              <a:effectLst/>
            </p:spPr>
            <p:txBody>
              <a:bodyPr wrap="none">
                <a:spAutoFit/>
              </a:bodyPr>
              <a:lstStyle/>
              <a:p>
                <a:pPr marL="342900" indent="-342900" algn="ctr">
                  <a:lnSpc>
                    <a:spcPct val="80000"/>
                  </a:lnSpc>
                  <a:spcBef>
                    <a:spcPct val="20000"/>
                  </a:spcBef>
                  <a:buClr>
                    <a:srgbClr val="000099"/>
                  </a:buClr>
                  <a:buFont typeface="Arial" charset="0"/>
                  <a:buNone/>
                </a:pPr>
                <a:r>
                  <a:rPr lang="en-GB" sz="1200" b="1">
                    <a:latin typeface="Arial" charset="0"/>
                  </a:rPr>
                  <a:t>PP</a:t>
                </a:r>
              </a:p>
            </p:txBody>
          </p:sp>
          <p:sp>
            <p:nvSpPr>
              <p:cNvPr id="107547" name="AutoShape 27"/>
              <p:cNvSpPr>
                <a:spLocks noChangeArrowheads="1"/>
              </p:cNvSpPr>
              <p:nvPr/>
            </p:nvSpPr>
            <p:spPr bwMode="auto">
              <a:xfrm>
                <a:off x="2046" y="3339"/>
                <a:ext cx="635" cy="272"/>
              </a:xfrm>
              <a:prstGeom prst="triangle">
                <a:avLst>
                  <a:gd name="adj" fmla="val 50000"/>
                </a:avLst>
              </a:prstGeom>
              <a:noFill/>
              <a:ln w="25400" algn="ctr">
                <a:solidFill>
                  <a:schemeClr val="tx1"/>
                </a:solidFill>
                <a:miter lim="800000"/>
                <a:headEnd/>
                <a:tailEnd/>
              </a:ln>
              <a:effectLst/>
            </p:spPr>
            <p:txBody>
              <a:bodyPr wrap="none" anchor="ctr"/>
              <a:lstStyle/>
              <a:p>
                <a:endParaRPr lang="en-GB"/>
              </a:p>
            </p:txBody>
          </p:sp>
          <p:sp>
            <p:nvSpPr>
              <p:cNvPr id="107548" name="Text Box 28"/>
              <p:cNvSpPr txBox="1">
                <a:spLocks noChangeArrowheads="1"/>
              </p:cNvSpPr>
              <p:nvPr/>
            </p:nvSpPr>
            <p:spPr bwMode="auto">
              <a:xfrm>
                <a:off x="2046" y="3657"/>
                <a:ext cx="698" cy="216"/>
              </a:xfrm>
              <a:prstGeom prst="rect">
                <a:avLst/>
              </a:prstGeom>
              <a:noFill/>
              <a:ln w="0" algn="ctr">
                <a:noFill/>
                <a:miter lim="800000"/>
                <a:headEnd/>
                <a:tailEnd/>
              </a:ln>
              <a:effectLst/>
            </p:spPr>
            <p:txBody>
              <a:bodyPr wrap="none">
                <a:spAutoFit/>
              </a:bodyPr>
              <a:lstStyle/>
              <a:p>
                <a:pPr marL="342900" indent="-342900">
                  <a:lnSpc>
                    <a:spcPct val="80000"/>
                  </a:lnSpc>
                  <a:spcBef>
                    <a:spcPct val="20000"/>
                  </a:spcBef>
                  <a:buClr>
                    <a:srgbClr val="000099"/>
                  </a:buClr>
                  <a:buFont typeface="Arial" charset="0"/>
                  <a:buNone/>
                </a:pPr>
                <a:r>
                  <a:rPr lang="en-GB" sz="1400" b="1" i="1">
                    <a:latin typeface="Arial" charset="0"/>
                  </a:rPr>
                  <a:t>down to 69</a:t>
                </a:r>
              </a:p>
            </p:txBody>
          </p:sp>
        </p:grpSp>
      </p:grpSp>
      <p:sp>
        <p:nvSpPr>
          <p:cNvPr id="107549" name="AutoShape 29"/>
          <p:cNvSpPr>
            <a:spLocks/>
          </p:cNvSpPr>
          <p:nvPr/>
        </p:nvSpPr>
        <p:spPr bwMode="auto">
          <a:xfrm>
            <a:off x="4356100" y="4038600"/>
            <a:ext cx="574675" cy="2127250"/>
          </a:xfrm>
          <a:prstGeom prst="rightBrace">
            <a:avLst>
              <a:gd name="adj1" fmla="val 30847"/>
              <a:gd name="adj2" fmla="val 50000"/>
            </a:avLst>
          </a:prstGeom>
          <a:noFill/>
          <a:ln w="0">
            <a:solidFill>
              <a:schemeClr val="tx1"/>
            </a:solidFill>
            <a:round/>
            <a:headEnd/>
            <a:tailEnd/>
          </a:ln>
          <a:effectLst/>
        </p:spPr>
        <p:txBody>
          <a:bodyPr wrap="none" anchor="ctr"/>
          <a:lstStyle/>
          <a:p>
            <a:endParaRPr lang="en-GB"/>
          </a:p>
        </p:txBody>
      </p:sp>
      <p:sp>
        <p:nvSpPr>
          <p:cNvPr id="107550" name="Text Box 30"/>
          <p:cNvSpPr txBox="1">
            <a:spLocks noChangeArrowheads="1"/>
          </p:cNvSpPr>
          <p:nvPr/>
        </p:nvSpPr>
        <p:spPr bwMode="auto">
          <a:xfrm>
            <a:off x="5003800" y="4495800"/>
            <a:ext cx="3743325" cy="1216025"/>
          </a:xfrm>
          <a:prstGeom prst="rect">
            <a:avLst/>
          </a:prstGeom>
          <a:noFill/>
          <a:ln w="0" algn="ctr">
            <a:noFill/>
            <a:miter lim="800000"/>
            <a:headEnd/>
            <a:tailEnd/>
          </a:ln>
          <a:effectLst/>
        </p:spPr>
        <p:txBody>
          <a:bodyPr>
            <a:spAutoFit/>
          </a:bodyPr>
          <a:lstStyle/>
          <a:p>
            <a:pPr>
              <a:lnSpc>
                <a:spcPct val="80000"/>
              </a:lnSpc>
              <a:spcBef>
                <a:spcPct val="20000"/>
              </a:spcBef>
              <a:buClr>
                <a:srgbClr val="000099"/>
              </a:buClr>
              <a:buFont typeface="Arial" charset="0"/>
              <a:buNone/>
            </a:pPr>
            <a:r>
              <a:rPr lang="en-GB" sz="1600" b="1">
                <a:solidFill>
                  <a:srgbClr val="CC0000"/>
                </a:solidFill>
                <a:latin typeface="Arial" charset="0"/>
              </a:rPr>
              <a:t>(5) Realisation</a:t>
            </a:r>
          </a:p>
          <a:p>
            <a:pPr>
              <a:lnSpc>
                <a:spcPct val="80000"/>
              </a:lnSpc>
              <a:spcBef>
                <a:spcPct val="20000"/>
              </a:spcBef>
              <a:buClr>
                <a:srgbClr val="000099"/>
              </a:buClr>
              <a:buFont typeface="Arial" charset="0"/>
              <a:buChar char="●"/>
            </a:pPr>
            <a:r>
              <a:rPr lang="en-GB" sz="1600">
                <a:latin typeface="Arial" charset="0"/>
              </a:rPr>
              <a:t> map semantic representations to syntactic structures</a:t>
            </a:r>
          </a:p>
          <a:p>
            <a:pPr>
              <a:lnSpc>
                <a:spcPct val="80000"/>
              </a:lnSpc>
              <a:spcBef>
                <a:spcPct val="20000"/>
              </a:spcBef>
              <a:buClr>
                <a:srgbClr val="000099"/>
              </a:buClr>
              <a:buFont typeface="Arial" charset="0"/>
              <a:buChar char="●"/>
            </a:pPr>
            <a:r>
              <a:rPr lang="en-GB" sz="1600">
                <a:latin typeface="Arial" charset="0"/>
              </a:rPr>
              <a:t> apply word formation rules</a:t>
            </a:r>
          </a:p>
          <a:p>
            <a:pPr>
              <a:lnSpc>
                <a:spcPct val="80000"/>
              </a:lnSpc>
              <a:spcBef>
                <a:spcPct val="20000"/>
              </a:spcBef>
              <a:buClr>
                <a:srgbClr val="000099"/>
              </a:buClr>
              <a:buFont typeface="Arial" charset="0"/>
              <a:buNone/>
            </a:pPr>
            <a:endParaRPr lang="en-GB" sz="16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75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752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752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752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754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75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4" grpId="0" animBg="1"/>
      <p:bldP spid="107525" grpId="0"/>
      <p:bldP spid="107526" grpId="0" animBg="1"/>
      <p:bldP spid="107549" grpId="0" animBg="1"/>
      <p:bldP spid="107550" grpId="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4690" name="Rectangle 2"/>
          <p:cNvSpPr>
            <a:spLocks noGrp="1" noChangeArrowheads="1"/>
          </p:cNvSpPr>
          <p:nvPr>
            <p:ph type="title"/>
          </p:nvPr>
        </p:nvSpPr>
        <p:spPr>
          <a:xfrm>
            <a:off x="914400" y="274638"/>
            <a:ext cx="7772400" cy="792162"/>
          </a:xfrm>
          <a:noFill/>
          <a:ln/>
        </p:spPr>
        <p:txBody>
          <a:bodyPr lIns="90488" tIns="44450" rIns="90488" bIns="44450" anchor="b">
            <a:normAutofit/>
          </a:bodyPr>
          <a:lstStyle/>
          <a:p>
            <a:r>
              <a:rPr lang="en-US" dirty="0" smtClean="0"/>
              <a:t>NLG: The complete architecture</a:t>
            </a:r>
            <a:endParaRPr lang="en-US" dirty="0"/>
          </a:p>
        </p:txBody>
      </p:sp>
      <p:sp>
        <p:nvSpPr>
          <p:cNvPr id="754691" name="Rectangle 3"/>
          <p:cNvSpPr>
            <a:spLocks noGrp="1" noChangeArrowheads="1"/>
          </p:cNvSpPr>
          <p:nvPr>
            <p:ph type="body" idx="1"/>
          </p:nvPr>
        </p:nvSpPr>
        <p:spPr>
          <a:noFill/>
          <a:ln/>
        </p:spPr>
        <p:txBody>
          <a:bodyPr lIns="90488" tIns="44450" rIns="90488" bIns="44450"/>
          <a:lstStyle/>
          <a:p>
            <a:r>
              <a:rPr lang="en-US" dirty="0"/>
              <a:t>Content Determination</a:t>
            </a:r>
          </a:p>
          <a:p>
            <a:r>
              <a:rPr lang="en-US" dirty="0"/>
              <a:t>Document Structuring</a:t>
            </a:r>
          </a:p>
          <a:p>
            <a:endParaRPr lang="en-US" dirty="0" smtClean="0"/>
          </a:p>
          <a:p>
            <a:r>
              <a:rPr lang="en-US" dirty="0" smtClean="0"/>
              <a:t>Aggregation</a:t>
            </a:r>
            <a:endParaRPr lang="en-US" dirty="0"/>
          </a:p>
          <a:p>
            <a:r>
              <a:rPr lang="en-US" dirty="0" err="1"/>
              <a:t>Lexicalisation</a:t>
            </a:r>
            <a:endParaRPr lang="en-US" dirty="0"/>
          </a:p>
          <a:p>
            <a:r>
              <a:rPr lang="en-US" dirty="0"/>
              <a:t>Referring Expression Generation</a:t>
            </a:r>
          </a:p>
          <a:p>
            <a:endParaRPr lang="en-US" dirty="0" smtClean="0"/>
          </a:p>
          <a:p>
            <a:r>
              <a:rPr lang="en-US" dirty="0" smtClean="0"/>
              <a:t>Linguistic </a:t>
            </a:r>
            <a:r>
              <a:rPr lang="en-US" dirty="0" err="1"/>
              <a:t>Realisation</a:t>
            </a:r>
            <a:endParaRPr lang="en-US" dirty="0"/>
          </a:p>
          <a:p>
            <a:r>
              <a:rPr lang="en-US" dirty="0"/>
              <a:t>Structure </a:t>
            </a:r>
            <a:r>
              <a:rPr lang="en-US" dirty="0" err="1"/>
              <a:t>Realisation</a:t>
            </a:r>
            <a:endParaRPr lang="en-US" dirty="0"/>
          </a:p>
        </p:txBody>
      </p:sp>
      <p:sp>
        <p:nvSpPr>
          <p:cNvPr id="754692" name="Rectangle 4"/>
          <p:cNvSpPr>
            <a:spLocks noChangeArrowheads="1"/>
          </p:cNvSpPr>
          <p:nvPr/>
        </p:nvSpPr>
        <p:spPr bwMode="auto">
          <a:xfrm>
            <a:off x="463550" y="1447800"/>
            <a:ext cx="5702300" cy="881063"/>
          </a:xfrm>
          <a:prstGeom prst="rect">
            <a:avLst/>
          </a:prstGeom>
          <a:noFill/>
          <a:ln w="12700">
            <a:solidFill>
              <a:schemeClr val="tx1"/>
            </a:solidFill>
            <a:miter lim="800000"/>
            <a:headEnd/>
            <a:tailEnd/>
          </a:ln>
          <a:effectLst/>
        </p:spPr>
        <p:txBody>
          <a:bodyPr wrap="none" anchor="ctr"/>
          <a:lstStyle/>
          <a:p>
            <a:endParaRPr lang="en-GB"/>
          </a:p>
        </p:txBody>
      </p:sp>
      <p:sp>
        <p:nvSpPr>
          <p:cNvPr id="754693" name="Rectangle 5"/>
          <p:cNvSpPr>
            <a:spLocks noChangeArrowheads="1"/>
          </p:cNvSpPr>
          <p:nvPr/>
        </p:nvSpPr>
        <p:spPr bwMode="auto">
          <a:xfrm>
            <a:off x="463550" y="2971800"/>
            <a:ext cx="5702300" cy="1260475"/>
          </a:xfrm>
          <a:prstGeom prst="rect">
            <a:avLst/>
          </a:prstGeom>
          <a:noFill/>
          <a:ln w="12700">
            <a:solidFill>
              <a:schemeClr val="tx1"/>
            </a:solidFill>
            <a:miter lim="800000"/>
            <a:headEnd/>
            <a:tailEnd/>
          </a:ln>
          <a:effectLst/>
        </p:spPr>
        <p:txBody>
          <a:bodyPr wrap="none" anchor="ctr"/>
          <a:lstStyle/>
          <a:p>
            <a:endParaRPr lang="en-GB"/>
          </a:p>
        </p:txBody>
      </p:sp>
      <p:sp>
        <p:nvSpPr>
          <p:cNvPr id="754694" name="Rectangle 6"/>
          <p:cNvSpPr>
            <a:spLocks noChangeArrowheads="1"/>
          </p:cNvSpPr>
          <p:nvPr/>
        </p:nvSpPr>
        <p:spPr bwMode="auto">
          <a:xfrm>
            <a:off x="463550" y="4800600"/>
            <a:ext cx="5702300" cy="825500"/>
          </a:xfrm>
          <a:prstGeom prst="rect">
            <a:avLst/>
          </a:prstGeom>
          <a:noFill/>
          <a:ln w="12700">
            <a:solidFill>
              <a:schemeClr val="tx1"/>
            </a:solidFill>
            <a:miter lim="800000"/>
            <a:headEnd/>
            <a:tailEnd/>
          </a:ln>
          <a:effectLst/>
        </p:spPr>
        <p:txBody>
          <a:bodyPr wrap="none" anchor="ctr"/>
          <a:lstStyle/>
          <a:p>
            <a:endParaRPr lang="en-GB"/>
          </a:p>
        </p:txBody>
      </p:sp>
      <p:grpSp>
        <p:nvGrpSpPr>
          <p:cNvPr id="2" name="Group 7"/>
          <p:cNvGrpSpPr>
            <a:grpSpLocks/>
          </p:cNvGrpSpPr>
          <p:nvPr/>
        </p:nvGrpSpPr>
        <p:grpSpPr bwMode="auto">
          <a:xfrm>
            <a:off x="6329363" y="1460500"/>
            <a:ext cx="2046287" cy="866775"/>
            <a:chOff x="3987" y="1256"/>
            <a:chExt cx="1289" cy="520"/>
          </a:xfrm>
        </p:grpSpPr>
        <p:sp>
          <p:nvSpPr>
            <p:cNvPr id="754696" name="Rectangle 8"/>
            <p:cNvSpPr>
              <a:spLocks noChangeArrowheads="1"/>
            </p:cNvSpPr>
            <p:nvPr/>
          </p:nvSpPr>
          <p:spPr bwMode="auto">
            <a:xfrm>
              <a:off x="4032" y="1258"/>
              <a:ext cx="1198" cy="491"/>
            </a:xfrm>
            <a:prstGeom prst="rect">
              <a:avLst/>
            </a:prstGeom>
            <a:noFill/>
            <a:ln w="12700">
              <a:noFill/>
              <a:miter lim="800000"/>
              <a:headEnd/>
              <a:tailEnd/>
            </a:ln>
            <a:effectLst/>
          </p:spPr>
          <p:txBody>
            <a:bodyPr lIns="90488" tIns="44450" rIns="90488" bIns="44450">
              <a:spAutoFit/>
            </a:bodyPr>
            <a:lstStyle/>
            <a:p>
              <a:pPr>
                <a:spcBef>
                  <a:spcPct val="50000"/>
                </a:spcBef>
              </a:pPr>
              <a:r>
                <a:rPr lang="en-US" sz="2400"/>
                <a:t>Document Planning</a:t>
              </a:r>
            </a:p>
          </p:txBody>
        </p:sp>
        <p:sp>
          <p:nvSpPr>
            <p:cNvPr id="754697" name="Rectangle 9"/>
            <p:cNvSpPr>
              <a:spLocks noChangeArrowheads="1"/>
            </p:cNvSpPr>
            <p:nvPr/>
          </p:nvSpPr>
          <p:spPr bwMode="auto">
            <a:xfrm>
              <a:off x="3987" y="1256"/>
              <a:ext cx="1289" cy="520"/>
            </a:xfrm>
            <a:prstGeom prst="rect">
              <a:avLst/>
            </a:prstGeom>
            <a:noFill/>
            <a:ln w="12700">
              <a:solidFill>
                <a:schemeClr val="tx1"/>
              </a:solidFill>
              <a:miter lim="800000"/>
              <a:headEnd/>
              <a:tailEnd/>
            </a:ln>
            <a:effectLst/>
          </p:spPr>
          <p:txBody>
            <a:bodyPr wrap="none" anchor="ctr"/>
            <a:lstStyle/>
            <a:p>
              <a:endParaRPr lang="en-GB"/>
            </a:p>
          </p:txBody>
        </p:sp>
      </p:grpSp>
      <p:sp>
        <p:nvSpPr>
          <p:cNvPr id="754699" name="Rectangle 11"/>
          <p:cNvSpPr>
            <a:spLocks noChangeArrowheads="1"/>
          </p:cNvSpPr>
          <p:nvPr/>
        </p:nvSpPr>
        <p:spPr bwMode="auto">
          <a:xfrm>
            <a:off x="6400800" y="3143250"/>
            <a:ext cx="1901825" cy="819150"/>
          </a:xfrm>
          <a:prstGeom prst="rect">
            <a:avLst/>
          </a:prstGeom>
          <a:noFill/>
          <a:ln w="12700">
            <a:noFill/>
            <a:miter lim="800000"/>
            <a:headEnd/>
            <a:tailEnd/>
          </a:ln>
          <a:effectLst/>
        </p:spPr>
        <p:txBody>
          <a:bodyPr lIns="90488" tIns="44450" rIns="90488" bIns="44450">
            <a:spAutoFit/>
          </a:bodyPr>
          <a:lstStyle/>
          <a:p>
            <a:pPr>
              <a:spcBef>
                <a:spcPct val="50000"/>
              </a:spcBef>
            </a:pPr>
            <a:r>
              <a:rPr lang="en-US" sz="2400" dirty="0"/>
              <a:t>Micro-planning</a:t>
            </a:r>
          </a:p>
        </p:txBody>
      </p:sp>
      <p:sp>
        <p:nvSpPr>
          <p:cNvPr id="754700" name="Rectangle 12"/>
          <p:cNvSpPr>
            <a:spLocks noChangeArrowheads="1"/>
          </p:cNvSpPr>
          <p:nvPr/>
        </p:nvSpPr>
        <p:spPr bwMode="auto">
          <a:xfrm>
            <a:off x="6329363" y="2976562"/>
            <a:ext cx="2046287" cy="1214438"/>
          </a:xfrm>
          <a:prstGeom prst="rect">
            <a:avLst/>
          </a:prstGeom>
          <a:noFill/>
          <a:ln w="12700">
            <a:solidFill>
              <a:schemeClr val="tx1"/>
            </a:solidFill>
            <a:miter lim="800000"/>
            <a:headEnd/>
            <a:tailEnd/>
          </a:ln>
          <a:effectLst/>
        </p:spPr>
        <p:txBody>
          <a:bodyPr wrap="none" anchor="ctr"/>
          <a:lstStyle/>
          <a:p>
            <a:endParaRPr lang="en-GB"/>
          </a:p>
        </p:txBody>
      </p:sp>
      <p:grpSp>
        <p:nvGrpSpPr>
          <p:cNvPr id="3" name="Group 13"/>
          <p:cNvGrpSpPr>
            <a:grpSpLocks/>
          </p:cNvGrpSpPr>
          <p:nvPr/>
        </p:nvGrpSpPr>
        <p:grpSpPr bwMode="auto">
          <a:xfrm>
            <a:off x="6329363" y="4813300"/>
            <a:ext cx="2046287" cy="825500"/>
            <a:chOff x="3987" y="2640"/>
            <a:chExt cx="1289" cy="520"/>
          </a:xfrm>
        </p:grpSpPr>
        <p:sp>
          <p:nvSpPr>
            <p:cNvPr id="754702" name="Rectangle 14"/>
            <p:cNvSpPr>
              <a:spLocks noChangeArrowheads="1"/>
            </p:cNvSpPr>
            <p:nvPr/>
          </p:nvSpPr>
          <p:spPr bwMode="auto">
            <a:xfrm>
              <a:off x="4032" y="2642"/>
              <a:ext cx="1198" cy="516"/>
            </a:xfrm>
            <a:prstGeom prst="rect">
              <a:avLst/>
            </a:prstGeom>
            <a:noFill/>
            <a:ln w="12700">
              <a:noFill/>
              <a:miter lim="800000"/>
              <a:headEnd/>
              <a:tailEnd/>
            </a:ln>
            <a:effectLst/>
          </p:spPr>
          <p:txBody>
            <a:bodyPr lIns="90488" tIns="44450" rIns="90488" bIns="44450">
              <a:spAutoFit/>
            </a:bodyPr>
            <a:lstStyle/>
            <a:p>
              <a:pPr>
                <a:spcBef>
                  <a:spcPct val="50000"/>
                </a:spcBef>
              </a:pPr>
              <a:r>
                <a:rPr lang="en-US" sz="2400"/>
                <a:t>Surface Realisation</a:t>
              </a:r>
            </a:p>
          </p:txBody>
        </p:sp>
        <p:sp>
          <p:nvSpPr>
            <p:cNvPr id="754703" name="Rectangle 15"/>
            <p:cNvSpPr>
              <a:spLocks noChangeArrowheads="1"/>
            </p:cNvSpPr>
            <p:nvPr/>
          </p:nvSpPr>
          <p:spPr bwMode="auto">
            <a:xfrm>
              <a:off x="3987" y="2640"/>
              <a:ext cx="1289" cy="520"/>
            </a:xfrm>
            <a:prstGeom prst="rect">
              <a:avLst/>
            </a:prstGeom>
            <a:noFill/>
            <a:ln w="12700">
              <a:solidFill>
                <a:schemeClr val="tx1"/>
              </a:solidFill>
              <a:miter lim="800000"/>
              <a:headEnd/>
              <a:tailEnd/>
            </a:ln>
            <a:effectLst/>
          </p:spPr>
          <p:txBody>
            <a:bodyPr wrap="none" anchor="ctr"/>
            <a:lstStyle/>
            <a:p>
              <a:endParaRPr lang="en-GB"/>
            </a:p>
          </p:txBody>
        </p:sp>
      </p:gr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546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546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5469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5469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5469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754691">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75469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4691"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en-GB"/>
              <a:t>Rules vs statistics</a:t>
            </a:r>
          </a:p>
        </p:txBody>
      </p:sp>
      <p:sp>
        <p:nvSpPr>
          <p:cNvPr id="119811" name="Rectangle 3"/>
          <p:cNvSpPr>
            <a:spLocks noGrp="1" noChangeArrowheads="1"/>
          </p:cNvSpPr>
          <p:nvPr>
            <p:ph type="body" idx="1"/>
          </p:nvPr>
        </p:nvSpPr>
        <p:spPr/>
        <p:txBody>
          <a:bodyPr/>
          <a:lstStyle/>
          <a:p>
            <a:r>
              <a:rPr lang="en-GB" dirty="0"/>
              <a:t>Many NLG systems are rule-based</a:t>
            </a:r>
          </a:p>
          <a:p>
            <a:endParaRPr lang="en-GB" dirty="0" smtClean="0"/>
          </a:p>
          <a:p>
            <a:r>
              <a:rPr lang="en-GB" dirty="0" smtClean="0"/>
              <a:t>Growing </a:t>
            </a:r>
            <a:r>
              <a:rPr lang="en-GB" dirty="0"/>
              <a:t>trend to use statistical methods.</a:t>
            </a:r>
          </a:p>
          <a:p>
            <a:endParaRPr lang="en-GB" dirty="0" smtClean="0"/>
          </a:p>
          <a:p>
            <a:r>
              <a:rPr lang="en-GB" dirty="0" smtClean="0"/>
              <a:t>Main </a:t>
            </a:r>
            <a:r>
              <a:rPr lang="en-GB" dirty="0"/>
              <a:t>aims:</a:t>
            </a:r>
          </a:p>
          <a:p>
            <a:pPr lvl="1"/>
            <a:r>
              <a:rPr lang="en-GB" dirty="0"/>
              <a:t>increase linguistic coverage (e.g. of a realiser) “cheaply”</a:t>
            </a:r>
          </a:p>
          <a:p>
            <a:pPr lvl="1"/>
            <a:r>
              <a:rPr lang="en-GB" dirty="0"/>
              <a:t>develop techniques for fast building of a complete system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98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98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9811">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9811">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981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Part 4</a:t>
            </a:r>
            <a:endParaRPr lang="en-GB" dirty="0"/>
          </a:p>
        </p:txBody>
      </p:sp>
      <p:sp>
        <p:nvSpPr>
          <p:cNvPr id="5" name="Text Placeholder 4"/>
          <p:cNvSpPr>
            <a:spLocks noGrp="1"/>
          </p:cNvSpPr>
          <p:nvPr>
            <p:ph type="body" idx="1"/>
          </p:nvPr>
        </p:nvSpPr>
        <p:spPr/>
        <p:txBody>
          <a:bodyPr/>
          <a:lstStyle/>
          <a:p>
            <a:r>
              <a:rPr lang="en-GB" dirty="0" smtClean="0"/>
              <a:t>Document planning overview</a:t>
            </a:r>
            <a:endParaRPr lang="en-GB"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7090" name="Rectangle 2"/>
          <p:cNvSpPr>
            <a:spLocks noGrp="1" noChangeArrowheads="1"/>
          </p:cNvSpPr>
          <p:nvPr>
            <p:ph type="title"/>
          </p:nvPr>
        </p:nvSpPr>
        <p:spPr>
          <a:noFill/>
          <a:ln/>
        </p:spPr>
        <p:txBody>
          <a:bodyPr lIns="90488" tIns="44450" rIns="90488" bIns="44450"/>
          <a:lstStyle/>
          <a:p>
            <a:r>
              <a:rPr lang="en-US"/>
              <a:t>Document Planning</a:t>
            </a:r>
          </a:p>
        </p:txBody>
      </p:sp>
      <p:sp>
        <p:nvSpPr>
          <p:cNvPr id="857091" name="Rectangle 3"/>
          <p:cNvSpPr>
            <a:spLocks noGrp="1" noChangeArrowheads="1"/>
          </p:cNvSpPr>
          <p:nvPr>
            <p:ph type="body" idx="1"/>
          </p:nvPr>
        </p:nvSpPr>
        <p:spPr>
          <a:noFill/>
          <a:ln/>
        </p:spPr>
        <p:txBody>
          <a:bodyPr lIns="90488" tIns="44450" rIns="90488" bIns="44450">
            <a:normAutofit/>
          </a:bodyPr>
          <a:lstStyle/>
          <a:p>
            <a:pPr>
              <a:buFontTx/>
              <a:buNone/>
            </a:pPr>
            <a:r>
              <a:rPr lang="en-US" dirty="0">
                <a:solidFill>
                  <a:schemeClr val="accent1"/>
                </a:solidFill>
              </a:rPr>
              <a:t>Goals: </a:t>
            </a:r>
          </a:p>
          <a:p>
            <a:endParaRPr lang="en-US" dirty="0" smtClean="0"/>
          </a:p>
          <a:p>
            <a:r>
              <a:rPr lang="en-US" dirty="0" smtClean="0"/>
              <a:t>to </a:t>
            </a:r>
            <a:r>
              <a:rPr lang="en-US" dirty="0"/>
              <a:t>determine what information to communicate</a:t>
            </a:r>
          </a:p>
          <a:p>
            <a:endParaRPr lang="en-US" dirty="0" smtClean="0"/>
          </a:p>
          <a:p>
            <a:r>
              <a:rPr lang="en-US" dirty="0" smtClean="0"/>
              <a:t>to </a:t>
            </a:r>
            <a:r>
              <a:rPr lang="en-US" dirty="0"/>
              <a:t>determine how to structure this information to make a coherent </a:t>
            </a:r>
            <a:r>
              <a:rPr lang="en-US" dirty="0" smtClean="0"/>
              <a:t>text</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709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70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Content determination</a:t>
            </a:r>
            <a:endParaRPr lang="en-GB" dirty="0"/>
          </a:p>
        </p:txBody>
      </p:sp>
      <p:sp>
        <p:nvSpPr>
          <p:cNvPr id="3" name="Content Placeholder 2"/>
          <p:cNvSpPr>
            <a:spLocks noGrp="1"/>
          </p:cNvSpPr>
          <p:nvPr>
            <p:ph sz="quarter" idx="1"/>
          </p:nvPr>
        </p:nvSpPr>
        <p:spPr/>
        <p:txBody>
          <a:bodyPr/>
          <a:lstStyle/>
          <a:p>
            <a:pPr>
              <a:spcBef>
                <a:spcPct val="75000"/>
              </a:spcBef>
              <a:buFontTx/>
              <a:buNone/>
            </a:pPr>
            <a:r>
              <a:rPr lang="en-US" dirty="0" smtClean="0">
                <a:solidFill>
                  <a:schemeClr val="accent1"/>
                </a:solidFill>
              </a:rPr>
              <a:t>Two Common Approaches:</a:t>
            </a:r>
          </a:p>
          <a:p>
            <a:endParaRPr lang="en-US" dirty="0" smtClean="0"/>
          </a:p>
          <a:p>
            <a:r>
              <a:rPr lang="en-US" dirty="0" smtClean="0"/>
              <a:t>Use a collection of target texts to identify the </a:t>
            </a:r>
            <a:r>
              <a:rPr lang="en-US" b="1" dirty="0" smtClean="0">
                <a:solidFill>
                  <a:schemeClr val="accent1"/>
                </a:solidFill>
              </a:rPr>
              <a:t>message types</a:t>
            </a:r>
            <a:r>
              <a:rPr lang="en-US" dirty="0" smtClean="0"/>
              <a:t> you want to generate.</a:t>
            </a:r>
          </a:p>
          <a:p>
            <a:endParaRPr lang="en-US" dirty="0" smtClean="0"/>
          </a:p>
          <a:p>
            <a:r>
              <a:rPr lang="en-US" dirty="0" smtClean="0"/>
              <a:t>Methods based on reasoning about discourse coherence and the purpose of the text </a:t>
            </a: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1186" name="Rectangle 2"/>
          <p:cNvSpPr>
            <a:spLocks noGrp="1" noChangeArrowheads="1"/>
          </p:cNvSpPr>
          <p:nvPr>
            <p:ph type="title"/>
          </p:nvPr>
        </p:nvSpPr>
        <p:spPr/>
        <p:txBody>
          <a:bodyPr>
            <a:normAutofit fontScale="90000"/>
          </a:bodyPr>
          <a:lstStyle/>
          <a:p>
            <a:r>
              <a:rPr lang="en-US" dirty="0" smtClean="0"/>
              <a:t>Method 1 example in weather domain</a:t>
            </a:r>
            <a:endParaRPr lang="en-US" dirty="0"/>
          </a:p>
        </p:txBody>
      </p:sp>
      <p:sp>
        <p:nvSpPr>
          <p:cNvPr id="861187" name="Rectangle 3"/>
          <p:cNvSpPr>
            <a:spLocks noGrp="1" noChangeArrowheads="1"/>
          </p:cNvSpPr>
          <p:nvPr>
            <p:ph type="body" idx="1"/>
          </p:nvPr>
        </p:nvSpPr>
        <p:spPr/>
        <p:txBody>
          <a:bodyPr/>
          <a:lstStyle/>
          <a:p>
            <a:endParaRPr lang="en-US" dirty="0" smtClean="0"/>
          </a:p>
          <a:p>
            <a:r>
              <a:rPr lang="en-US" dirty="0" smtClean="0">
                <a:solidFill>
                  <a:schemeClr val="accent1"/>
                </a:solidFill>
              </a:rPr>
              <a:t>Routine </a:t>
            </a:r>
            <a:r>
              <a:rPr lang="en-US" dirty="0">
                <a:solidFill>
                  <a:schemeClr val="accent1"/>
                </a:solidFill>
              </a:rPr>
              <a:t>messages</a:t>
            </a:r>
          </a:p>
          <a:p>
            <a:pPr lvl="1"/>
            <a:r>
              <a:rPr lang="en-US" dirty="0" err="1"/>
              <a:t>MonthlyRainFallMsg</a:t>
            </a:r>
            <a:r>
              <a:rPr lang="en-US" dirty="0"/>
              <a:t>, </a:t>
            </a:r>
            <a:br>
              <a:rPr lang="en-US" dirty="0"/>
            </a:br>
            <a:r>
              <a:rPr lang="en-US" dirty="0" err="1"/>
              <a:t>MonthlyTemperatureMsg</a:t>
            </a:r>
            <a:r>
              <a:rPr lang="en-US" dirty="0"/>
              <a:t>, </a:t>
            </a:r>
            <a:br>
              <a:rPr lang="en-US" dirty="0"/>
            </a:br>
            <a:r>
              <a:rPr lang="en-US" dirty="0" err="1"/>
              <a:t>RainSoFarMsg</a:t>
            </a:r>
            <a:r>
              <a:rPr lang="en-US" dirty="0"/>
              <a:t>, </a:t>
            </a:r>
            <a:br>
              <a:rPr lang="en-US" dirty="0"/>
            </a:br>
            <a:r>
              <a:rPr lang="en-US" dirty="0" err="1"/>
              <a:t>MonthlyRainyDaysMsg</a:t>
            </a:r>
            <a:endParaRPr lang="en-US" dirty="0"/>
          </a:p>
          <a:p>
            <a:endParaRPr lang="en-US" dirty="0" smtClean="0"/>
          </a:p>
        </p:txBody>
      </p:sp>
      <p:sp>
        <p:nvSpPr>
          <p:cNvPr id="5" name="Right Brace 4"/>
          <p:cNvSpPr/>
          <p:nvPr/>
        </p:nvSpPr>
        <p:spPr>
          <a:xfrm>
            <a:off x="4572000" y="2514600"/>
            <a:ext cx="381000" cy="1371600"/>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 name="TextBox 5"/>
          <p:cNvSpPr txBox="1"/>
          <p:nvPr/>
        </p:nvSpPr>
        <p:spPr>
          <a:xfrm>
            <a:off x="5029200" y="2743200"/>
            <a:ext cx="3200400" cy="923330"/>
          </a:xfrm>
          <a:prstGeom prst="rect">
            <a:avLst/>
          </a:prstGeom>
          <a:noFill/>
        </p:spPr>
        <p:txBody>
          <a:bodyPr wrap="square" rtlCol="0">
            <a:spAutoFit/>
          </a:bodyPr>
          <a:lstStyle/>
          <a:p>
            <a:r>
              <a:rPr lang="en-GB" dirty="0" smtClean="0"/>
              <a:t>Assumption: every weather report must contain these messages.</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3234" name="Rectangle 2"/>
          <p:cNvSpPr>
            <a:spLocks noGrp="1" noChangeArrowheads="1"/>
          </p:cNvSpPr>
          <p:nvPr>
            <p:ph type="title"/>
          </p:nvPr>
        </p:nvSpPr>
        <p:spPr/>
        <p:txBody>
          <a:bodyPr>
            <a:normAutofit fontScale="90000"/>
          </a:bodyPr>
          <a:lstStyle/>
          <a:p>
            <a:r>
              <a:rPr lang="en-US" dirty="0" smtClean="0"/>
              <a:t>Method 1 example in weather domain</a:t>
            </a:r>
            <a:endParaRPr lang="en-US" dirty="0"/>
          </a:p>
        </p:txBody>
      </p:sp>
      <p:sp>
        <p:nvSpPr>
          <p:cNvPr id="863235" name="Rectangle 3"/>
          <p:cNvSpPr>
            <a:spLocks noGrp="1" noChangeArrowheads="1"/>
          </p:cNvSpPr>
          <p:nvPr>
            <p:ph type="body" idx="1"/>
          </p:nvPr>
        </p:nvSpPr>
        <p:spPr/>
        <p:txBody>
          <a:bodyPr/>
          <a:lstStyle/>
          <a:p>
            <a:pPr>
              <a:buFontTx/>
              <a:buNone/>
            </a:pPr>
            <a:endParaRPr lang="en-US" dirty="0" smtClean="0"/>
          </a:p>
          <a:p>
            <a:pPr>
              <a:buFontTx/>
              <a:buNone/>
            </a:pPr>
            <a:r>
              <a:rPr lang="en-US" dirty="0" smtClean="0"/>
              <a:t>A  </a:t>
            </a:r>
            <a:r>
              <a:rPr lang="en-US" dirty="0" err="1"/>
              <a:t>MonthlyRainfallMsg</a:t>
            </a:r>
            <a:r>
              <a:rPr lang="en-US" dirty="0"/>
              <a:t>:</a:t>
            </a:r>
          </a:p>
          <a:p>
            <a:pPr marL="457200" lvl="1" indent="0">
              <a:spcBef>
                <a:spcPts val="600"/>
              </a:spcBef>
              <a:spcAft>
                <a:spcPts val="600"/>
              </a:spcAft>
              <a:buFontTx/>
              <a:buNone/>
            </a:pPr>
            <a:r>
              <a:rPr lang="en-US" dirty="0"/>
              <a:t/>
            </a:r>
            <a:br>
              <a:rPr lang="en-US" dirty="0"/>
            </a:br>
            <a:r>
              <a:rPr lang="en-US" sz="1600" b="1" dirty="0">
                <a:latin typeface="Lucida Console" pitchFamily="49" charset="0"/>
              </a:rPr>
              <a:t>((message-id msg091)</a:t>
            </a:r>
            <a:br>
              <a:rPr lang="en-US" sz="1600" b="1" dirty="0">
                <a:latin typeface="Lucida Console" pitchFamily="49" charset="0"/>
              </a:rPr>
            </a:br>
            <a:r>
              <a:rPr lang="en-US" sz="1600" b="1" dirty="0">
                <a:latin typeface="Lucida Console" pitchFamily="49" charset="0"/>
              </a:rPr>
              <a:t>  (message-type </a:t>
            </a:r>
            <a:r>
              <a:rPr lang="en-US" sz="1600" b="1" dirty="0" err="1">
                <a:latin typeface="Lucida Console" pitchFamily="49" charset="0"/>
              </a:rPr>
              <a:t>monthlyrainfall</a:t>
            </a:r>
            <a:r>
              <a:rPr lang="en-US" sz="1600" b="1" dirty="0">
                <a:latin typeface="Lucida Console" pitchFamily="49" charset="0"/>
              </a:rPr>
              <a:t>)</a:t>
            </a:r>
            <a:br>
              <a:rPr lang="en-US" sz="1600" b="1" dirty="0">
                <a:latin typeface="Lucida Console" pitchFamily="49" charset="0"/>
              </a:rPr>
            </a:br>
            <a:r>
              <a:rPr lang="en-US" sz="1600" b="1" dirty="0">
                <a:latin typeface="Lucida Console" pitchFamily="49" charset="0"/>
              </a:rPr>
              <a:t>  (period ((month 04)</a:t>
            </a:r>
            <a:br>
              <a:rPr lang="en-US" sz="1600" b="1" dirty="0">
                <a:latin typeface="Lucida Console" pitchFamily="49" charset="0"/>
              </a:rPr>
            </a:br>
            <a:r>
              <a:rPr lang="en-US" sz="1600" b="1" dirty="0">
                <a:latin typeface="Lucida Console" pitchFamily="49" charset="0"/>
              </a:rPr>
              <a:t>           (year 1996)))</a:t>
            </a:r>
            <a:br>
              <a:rPr lang="en-US" sz="1600" b="1" dirty="0">
                <a:latin typeface="Lucida Console" pitchFamily="49" charset="0"/>
              </a:rPr>
            </a:br>
            <a:r>
              <a:rPr lang="en-US" sz="1600" b="1" dirty="0">
                <a:latin typeface="Lucida Console" pitchFamily="49" charset="0"/>
              </a:rPr>
              <a:t>  (absolute-or-relative relative-to-average)</a:t>
            </a:r>
            <a:br>
              <a:rPr lang="en-US" sz="1600" b="1" dirty="0">
                <a:latin typeface="Lucida Console" pitchFamily="49" charset="0"/>
              </a:rPr>
            </a:br>
            <a:r>
              <a:rPr lang="en-US" sz="1600" b="1" dirty="0">
                <a:latin typeface="Lucida Console" pitchFamily="49" charset="0"/>
              </a:rPr>
              <a:t>  (relative-difference ((magnitude ((unit millimeters)</a:t>
            </a:r>
            <a:br>
              <a:rPr lang="en-US" sz="1600" b="1" dirty="0">
                <a:latin typeface="Lucida Console" pitchFamily="49" charset="0"/>
              </a:rPr>
            </a:br>
            <a:r>
              <a:rPr lang="en-US" sz="1600" b="1" dirty="0">
                <a:latin typeface="Lucida Console" pitchFamily="49" charset="0"/>
              </a:rPr>
              <a:t>                                    (number 4)))</a:t>
            </a:r>
            <a:br>
              <a:rPr lang="en-US" sz="1600" b="1" dirty="0">
                <a:latin typeface="Lucida Console" pitchFamily="49" charset="0"/>
              </a:rPr>
            </a:br>
            <a:r>
              <a:rPr lang="en-US" sz="1600" b="1" dirty="0">
                <a:latin typeface="Lucida Console" pitchFamily="49" charset="0"/>
              </a:rPr>
              <a:t>  </a:t>
            </a:r>
            <a:r>
              <a:rPr lang="en-US" sz="1600" b="1" dirty="0" smtClean="0">
                <a:latin typeface="Lucida Console" pitchFamily="49" charset="0"/>
              </a:rPr>
              <a:t>                      </a:t>
            </a:r>
            <a:r>
              <a:rPr lang="en-US" sz="1600" b="1" dirty="0">
                <a:latin typeface="Lucida Console" pitchFamily="49" charset="0"/>
              </a:rPr>
              <a:t>(direction </a:t>
            </a:r>
            <a:r>
              <a:rPr lang="en-US" sz="1600" b="1" dirty="0" smtClean="0">
                <a:latin typeface="Lucida Console" pitchFamily="49" charset="0"/>
              </a:rPr>
              <a:t>+))))</a:t>
            </a:r>
          </a:p>
          <a:p>
            <a:pPr marL="457200" lvl="1" indent="0">
              <a:spcBef>
                <a:spcPts val="600"/>
              </a:spcBef>
              <a:spcAft>
                <a:spcPts val="600"/>
              </a:spcAft>
              <a:buFontTx/>
              <a:buNone/>
            </a:pPr>
            <a:endParaRPr lang="en-US" sz="1600" b="1" dirty="0" smtClean="0">
              <a:solidFill>
                <a:schemeClr val="accent1"/>
              </a:solidFill>
              <a:latin typeface="Calibri" pitchFamily="34" charset="0"/>
              <a:cs typeface="Calibri" pitchFamily="34" charset="0"/>
            </a:endParaRPr>
          </a:p>
          <a:p>
            <a:pPr marL="457200" lvl="1" indent="0">
              <a:spcBef>
                <a:spcPts val="600"/>
              </a:spcBef>
              <a:spcAft>
                <a:spcPts val="600"/>
              </a:spcAft>
              <a:buFontTx/>
              <a:buNone/>
            </a:pPr>
            <a:r>
              <a:rPr lang="en-US" sz="1600" b="1" dirty="0" smtClean="0">
                <a:solidFill>
                  <a:schemeClr val="accent1"/>
                </a:solidFill>
                <a:latin typeface="Calibri" pitchFamily="34" charset="0"/>
                <a:cs typeface="Calibri" pitchFamily="34" charset="0"/>
              </a:rPr>
              <a:t>NB: This represents content only! There is nothing linguistic here. (So it’s not a template in the simple sense we discussed before.)</a:t>
            </a:r>
            <a:endParaRPr lang="en-US" dirty="0">
              <a:solidFill>
                <a:schemeClr val="accent1"/>
              </a:solidFill>
              <a:latin typeface="Calibri" pitchFamily="34" charset="0"/>
              <a:cs typeface="Calibri" pitchFamily="34" charset="0"/>
            </a:endParaRPr>
          </a:p>
        </p:txBody>
      </p:sp>
      <p:sp>
        <p:nvSpPr>
          <p:cNvPr id="5" name="TextBox 4"/>
          <p:cNvSpPr txBox="1"/>
          <p:nvPr/>
        </p:nvSpPr>
        <p:spPr>
          <a:xfrm>
            <a:off x="533400" y="6172200"/>
            <a:ext cx="5919249" cy="369332"/>
          </a:xfrm>
          <a:prstGeom prst="rect">
            <a:avLst/>
          </a:prstGeom>
          <a:noFill/>
        </p:spPr>
        <p:txBody>
          <a:bodyPr wrap="none" rtlCol="0">
            <a:spAutoFit/>
          </a:bodyPr>
          <a:lstStyle/>
          <a:p>
            <a:r>
              <a:rPr lang="en-GB" dirty="0" smtClean="0"/>
              <a:t>Source: E. Reiter &amp; R. Dale (1999). EACL Tutorial</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6323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02" name="Rectangle 2"/>
          <p:cNvSpPr>
            <a:spLocks noGrp="1" noChangeArrowheads="1"/>
          </p:cNvSpPr>
          <p:nvPr>
            <p:ph type="title"/>
          </p:nvPr>
        </p:nvSpPr>
        <p:spPr/>
        <p:txBody>
          <a:bodyPr/>
          <a:lstStyle/>
          <a:p>
            <a:r>
              <a:rPr lang="en-US"/>
              <a:t>Document Structuring via Schemas</a:t>
            </a:r>
          </a:p>
        </p:txBody>
      </p:sp>
      <p:sp>
        <p:nvSpPr>
          <p:cNvPr id="870403" name="Rectangle 3"/>
          <p:cNvSpPr>
            <a:spLocks noGrp="1" noChangeArrowheads="1"/>
          </p:cNvSpPr>
          <p:nvPr>
            <p:ph type="body" idx="1"/>
          </p:nvPr>
        </p:nvSpPr>
        <p:spPr/>
        <p:txBody>
          <a:bodyPr>
            <a:normAutofit fontScale="92500" lnSpcReduction="20000"/>
          </a:bodyPr>
          <a:lstStyle/>
          <a:p>
            <a:r>
              <a:rPr lang="en-US" dirty="0" smtClean="0"/>
              <a:t>Once content is determined, it needs to be structured into a document. </a:t>
            </a:r>
          </a:p>
          <a:p>
            <a:endParaRPr lang="en-US" dirty="0" smtClean="0"/>
          </a:p>
          <a:p>
            <a:r>
              <a:rPr lang="en-US" dirty="0" smtClean="0"/>
              <a:t>One common method is to use </a:t>
            </a:r>
            <a:r>
              <a:rPr lang="en-US" b="1" dirty="0" smtClean="0">
                <a:solidFill>
                  <a:schemeClr val="accent1"/>
                </a:solidFill>
              </a:rPr>
              <a:t>schemas</a:t>
            </a:r>
            <a:r>
              <a:rPr lang="en-US" dirty="0" smtClean="0"/>
              <a:t> (</a:t>
            </a:r>
            <a:r>
              <a:rPr lang="en-US" dirty="0" err="1" smtClean="0"/>
              <a:t>McKeown</a:t>
            </a:r>
            <a:r>
              <a:rPr lang="en-US" dirty="0" smtClean="0"/>
              <a:t> 1985)</a:t>
            </a:r>
          </a:p>
          <a:p>
            <a:pPr>
              <a:buFontTx/>
              <a:buNone/>
            </a:pPr>
            <a:endParaRPr lang="en-US" dirty="0" smtClean="0"/>
          </a:p>
          <a:p>
            <a:pPr>
              <a:buFontTx/>
              <a:buNone/>
            </a:pPr>
            <a:r>
              <a:rPr lang="en-US" b="1" dirty="0" smtClean="0">
                <a:solidFill>
                  <a:schemeClr val="accent1"/>
                </a:solidFill>
              </a:rPr>
              <a:t>Schemas</a:t>
            </a:r>
            <a:endParaRPr lang="en-US" b="1" dirty="0">
              <a:solidFill>
                <a:schemeClr val="accent1"/>
              </a:solidFill>
            </a:endParaRPr>
          </a:p>
          <a:p>
            <a:r>
              <a:rPr lang="en-US" dirty="0"/>
              <a:t>texts often follow </a:t>
            </a:r>
            <a:r>
              <a:rPr lang="en-US" dirty="0" err="1"/>
              <a:t>conventionalised</a:t>
            </a:r>
            <a:r>
              <a:rPr lang="en-US" dirty="0"/>
              <a:t> patterns</a:t>
            </a:r>
          </a:p>
          <a:p>
            <a:r>
              <a:rPr lang="en-US" dirty="0"/>
              <a:t>these patterns can be captured by means of ‘text grammars’ that both dictate content and ensure coherent structure</a:t>
            </a:r>
          </a:p>
          <a:p>
            <a:r>
              <a:rPr lang="en-US" dirty="0"/>
              <a:t>the patterns specify how a particular document plan can be constructed using smaller schemas or atomic messages</a:t>
            </a:r>
          </a:p>
          <a:p>
            <a:r>
              <a:rPr lang="en-US" dirty="0"/>
              <a:t>can specify many degrees of variability and </a:t>
            </a:r>
            <a:r>
              <a:rPr lang="en-US" dirty="0" err="1"/>
              <a:t>optionality</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704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7040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7040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7040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7040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7040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Rectangle 2"/>
          <p:cNvSpPr>
            <a:spLocks noGrp="1" noChangeArrowheads="1"/>
          </p:cNvSpPr>
          <p:nvPr>
            <p:ph type="title"/>
          </p:nvPr>
        </p:nvSpPr>
        <p:spPr/>
        <p:txBody>
          <a:bodyPr>
            <a:normAutofit fontScale="90000"/>
          </a:bodyPr>
          <a:lstStyle/>
          <a:p>
            <a:r>
              <a:rPr lang="en-US" dirty="0"/>
              <a:t>Document Planning </a:t>
            </a:r>
            <a:r>
              <a:rPr lang="en-US" dirty="0" smtClean="0"/>
              <a:t>example in weather report system</a:t>
            </a:r>
            <a:endParaRPr lang="en-US" dirty="0"/>
          </a:p>
        </p:txBody>
      </p:sp>
      <p:sp>
        <p:nvSpPr>
          <p:cNvPr id="876547" name="Rectangle 3"/>
          <p:cNvSpPr>
            <a:spLocks noGrp="1" noChangeArrowheads="1"/>
          </p:cNvSpPr>
          <p:nvPr>
            <p:ph type="body" idx="1"/>
          </p:nvPr>
        </p:nvSpPr>
        <p:spPr/>
        <p:txBody>
          <a:bodyPr/>
          <a:lstStyle/>
          <a:p>
            <a:pPr>
              <a:buFontTx/>
              <a:buNone/>
            </a:pPr>
            <a:endParaRPr lang="en-US" dirty="0" smtClean="0"/>
          </a:p>
          <a:p>
            <a:pPr>
              <a:buFontTx/>
              <a:buNone/>
            </a:pPr>
            <a:r>
              <a:rPr lang="en-US" b="1" dirty="0" smtClean="0">
                <a:solidFill>
                  <a:schemeClr val="accent1"/>
                </a:solidFill>
              </a:rPr>
              <a:t>A </a:t>
            </a:r>
            <a:r>
              <a:rPr lang="en-US" b="1" dirty="0">
                <a:solidFill>
                  <a:schemeClr val="accent1"/>
                </a:solidFill>
              </a:rPr>
              <a:t>Simple Schema</a:t>
            </a:r>
            <a:r>
              <a:rPr lang="en-US" dirty="0"/>
              <a:t>:</a:t>
            </a:r>
            <a:br>
              <a:rPr lang="en-US" dirty="0"/>
            </a:br>
            <a:endParaRPr lang="en-US" dirty="0">
              <a:latin typeface="Lucida Console" pitchFamily="49" charset="0"/>
            </a:endParaRPr>
          </a:p>
          <a:p>
            <a:pPr>
              <a:buFontTx/>
              <a:buNone/>
            </a:pPr>
            <a:r>
              <a:rPr lang="en-US" dirty="0" smtClean="0">
                <a:latin typeface="Lucida Console" pitchFamily="49" charset="0"/>
              </a:rPr>
              <a:t>	</a:t>
            </a:r>
            <a:r>
              <a:rPr lang="en-US" dirty="0" err="1" smtClean="0">
                <a:latin typeface="Lucida Console" pitchFamily="49" charset="0"/>
              </a:rPr>
              <a:t>WeatherSummary</a:t>
            </a:r>
            <a:r>
              <a:rPr lang="en-US" dirty="0" smtClean="0">
                <a:latin typeface="Lucida Console" pitchFamily="49" charset="0"/>
              </a:rPr>
              <a:t> </a:t>
            </a:r>
            <a:r>
              <a:rPr lang="en-US" dirty="0">
                <a:latin typeface="Lucida Console" pitchFamily="49" charset="0"/>
                <a:sym typeface="Symbol" pitchFamily="18" charset="2"/>
              </a:rPr>
              <a:t></a:t>
            </a:r>
            <a:endParaRPr lang="en-US" dirty="0">
              <a:latin typeface="Lucida Console" pitchFamily="49" charset="0"/>
            </a:endParaRPr>
          </a:p>
          <a:p>
            <a:pPr lvl="1">
              <a:buFontTx/>
              <a:buNone/>
            </a:pPr>
            <a:r>
              <a:rPr lang="en-US" dirty="0" smtClean="0">
                <a:latin typeface="Lucida Console" pitchFamily="49" charset="0"/>
              </a:rPr>
              <a:t>		</a:t>
            </a:r>
            <a:r>
              <a:rPr lang="en-US" dirty="0" err="1" smtClean="0">
                <a:latin typeface="Lucida Console" pitchFamily="49" charset="0"/>
              </a:rPr>
              <a:t>MonthlyTempMsg</a:t>
            </a:r>
            <a:endParaRPr lang="en-US" dirty="0">
              <a:latin typeface="Lucida Console" pitchFamily="49" charset="0"/>
            </a:endParaRPr>
          </a:p>
          <a:p>
            <a:pPr lvl="1">
              <a:buFontTx/>
              <a:buNone/>
            </a:pPr>
            <a:r>
              <a:rPr lang="en-US" dirty="0" smtClean="0">
                <a:latin typeface="Lucida Console" pitchFamily="49" charset="0"/>
              </a:rPr>
              <a:t>		</a:t>
            </a:r>
            <a:r>
              <a:rPr lang="en-US" dirty="0" err="1" smtClean="0">
                <a:latin typeface="Lucida Console" pitchFamily="49" charset="0"/>
              </a:rPr>
              <a:t>MonthlyRainfallMsg</a:t>
            </a:r>
            <a:endParaRPr lang="en-US" dirty="0">
              <a:latin typeface="Lucida Console" pitchFamily="49" charset="0"/>
            </a:endParaRPr>
          </a:p>
          <a:p>
            <a:pPr lvl="1">
              <a:buFontTx/>
              <a:buNone/>
            </a:pPr>
            <a:r>
              <a:rPr lang="en-US" dirty="0" smtClean="0">
                <a:latin typeface="Lucida Console" pitchFamily="49" charset="0"/>
              </a:rPr>
              <a:t>		</a:t>
            </a:r>
            <a:r>
              <a:rPr lang="en-US" dirty="0" err="1" smtClean="0">
                <a:latin typeface="Lucida Console" pitchFamily="49" charset="0"/>
              </a:rPr>
              <a:t>RainyDaysMsg</a:t>
            </a:r>
            <a:endParaRPr lang="en-US" dirty="0">
              <a:latin typeface="Lucida Console" pitchFamily="49" charset="0"/>
            </a:endParaRPr>
          </a:p>
          <a:p>
            <a:pPr lvl="1">
              <a:buFontTx/>
              <a:buNone/>
            </a:pPr>
            <a:r>
              <a:rPr lang="en-US" dirty="0" smtClean="0">
                <a:latin typeface="Lucida Console" pitchFamily="49" charset="0"/>
              </a:rPr>
              <a:t>		</a:t>
            </a:r>
            <a:r>
              <a:rPr lang="en-US" dirty="0" err="1" smtClean="0">
                <a:latin typeface="Lucida Console" pitchFamily="49" charset="0"/>
              </a:rPr>
              <a:t>RainSoFarMsg</a:t>
            </a:r>
            <a:endParaRPr lang="en-US" dirty="0"/>
          </a:p>
        </p:txBody>
      </p:sp>
      <p:sp>
        <p:nvSpPr>
          <p:cNvPr id="5" name="TextBox 4"/>
          <p:cNvSpPr txBox="1"/>
          <p:nvPr/>
        </p:nvSpPr>
        <p:spPr>
          <a:xfrm>
            <a:off x="533400" y="6172200"/>
            <a:ext cx="5919249" cy="369332"/>
          </a:xfrm>
          <a:prstGeom prst="rect">
            <a:avLst/>
          </a:prstGeom>
          <a:noFill/>
        </p:spPr>
        <p:txBody>
          <a:bodyPr wrap="none" rtlCol="0">
            <a:spAutoFit/>
          </a:bodyPr>
          <a:lstStyle/>
          <a:p>
            <a:r>
              <a:rPr lang="en-GB" dirty="0" smtClean="0"/>
              <a:t>Source: E. Reiter &amp; R. Dale (1999). EACL Tutorial</a:t>
            </a:r>
            <a:endParaRPr lang="en-GB" dirty="0"/>
          </a:p>
        </p:txBody>
      </p:sp>
      <p:sp>
        <p:nvSpPr>
          <p:cNvPr id="6" name="Right Brace 5"/>
          <p:cNvSpPr/>
          <p:nvPr/>
        </p:nvSpPr>
        <p:spPr>
          <a:xfrm>
            <a:off x="4953000" y="2895600"/>
            <a:ext cx="838200" cy="2057400"/>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 name="TextBox 6"/>
          <p:cNvSpPr txBox="1"/>
          <p:nvPr/>
        </p:nvSpPr>
        <p:spPr>
          <a:xfrm>
            <a:off x="5867400" y="3048000"/>
            <a:ext cx="2819400" cy="1754326"/>
          </a:xfrm>
          <a:prstGeom prst="rect">
            <a:avLst/>
          </a:prstGeom>
          <a:noFill/>
        </p:spPr>
        <p:txBody>
          <a:bodyPr wrap="square" rtlCol="0">
            <a:spAutoFit/>
          </a:bodyPr>
          <a:lstStyle/>
          <a:p>
            <a:r>
              <a:rPr lang="en-GB" dirty="0" smtClean="0"/>
              <a:t>The schema specifies the order of the messages, whose content is determined by the rules seen before.</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7" name="Line 7"/>
          <p:cNvSpPr>
            <a:spLocks noChangeShapeType="1"/>
          </p:cNvSpPr>
          <p:nvPr/>
        </p:nvSpPr>
        <p:spPr bwMode="auto">
          <a:xfrm flipH="1">
            <a:off x="3441700" y="1924050"/>
            <a:ext cx="1130300" cy="1235075"/>
          </a:xfrm>
          <a:prstGeom prst="line">
            <a:avLst/>
          </a:prstGeom>
          <a:noFill/>
          <a:ln w="12700">
            <a:solidFill>
              <a:schemeClr val="tx1"/>
            </a:solidFill>
            <a:round/>
            <a:headEnd type="stealth" w="lg" len="med"/>
            <a:tailEnd type="none" w="lg" len="med"/>
          </a:ln>
          <a:effectLst/>
        </p:spPr>
        <p:txBody>
          <a:bodyPr wrap="none" anchor="ctr"/>
          <a:lstStyle/>
          <a:p>
            <a:endParaRPr lang="en-GB"/>
          </a:p>
        </p:txBody>
      </p:sp>
      <p:sp>
        <p:nvSpPr>
          <p:cNvPr id="128008" name="Rectangle 8"/>
          <p:cNvSpPr>
            <a:spLocks noChangeArrowheads="1"/>
          </p:cNvSpPr>
          <p:nvPr/>
        </p:nvSpPr>
        <p:spPr bwMode="auto">
          <a:xfrm>
            <a:off x="2528888" y="3171825"/>
            <a:ext cx="1852612" cy="466725"/>
          </a:xfrm>
          <a:prstGeom prst="rect">
            <a:avLst/>
          </a:prstGeom>
          <a:noFill/>
          <a:ln w="9525">
            <a:solidFill>
              <a:schemeClr val="tx1"/>
            </a:solidFill>
            <a:miter lim="800000"/>
            <a:headEnd/>
            <a:tailEnd/>
          </a:ln>
          <a:effectLst/>
        </p:spPr>
        <p:txBody>
          <a:bodyPr lIns="92075" tIns="46038" rIns="92075" bIns="46038">
            <a:spAutoFit/>
          </a:bodyPr>
          <a:lstStyle/>
          <a:p>
            <a:pPr>
              <a:spcBef>
                <a:spcPct val="50000"/>
              </a:spcBef>
            </a:pPr>
            <a:r>
              <a:rPr lang="en-US" sz="2400"/>
              <a:t>Text</a:t>
            </a:r>
            <a:endParaRPr lang="en-US" sz="2400" b="1">
              <a:latin typeface="Arial" pitchFamily="34" charset="0"/>
            </a:endParaRPr>
          </a:p>
        </p:txBody>
      </p:sp>
      <p:sp>
        <p:nvSpPr>
          <p:cNvPr id="128020" name="Rectangle 20"/>
          <p:cNvSpPr>
            <a:spLocks noGrp="1" noChangeArrowheads="1"/>
          </p:cNvSpPr>
          <p:nvPr>
            <p:ph type="title"/>
          </p:nvPr>
        </p:nvSpPr>
        <p:spPr/>
        <p:txBody>
          <a:bodyPr>
            <a:normAutofit/>
          </a:bodyPr>
          <a:lstStyle/>
          <a:p>
            <a:r>
              <a:rPr lang="en-US" dirty="0" smtClean="0"/>
              <a:t>NLG in relation to the rest of NLP</a:t>
            </a:r>
            <a:endParaRPr lang="en-US" dirty="0"/>
          </a:p>
        </p:txBody>
      </p:sp>
      <p:sp>
        <p:nvSpPr>
          <p:cNvPr id="128034" name="Line 34"/>
          <p:cNvSpPr>
            <a:spLocks noChangeShapeType="1"/>
          </p:cNvSpPr>
          <p:nvPr/>
        </p:nvSpPr>
        <p:spPr bwMode="auto">
          <a:xfrm>
            <a:off x="3449638" y="3632200"/>
            <a:ext cx="1587" cy="1498600"/>
          </a:xfrm>
          <a:prstGeom prst="line">
            <a:avLst/>
          </a:prstGeom>
          <a:noFill/>
          <a:ln w="9525">
            <a:solidFill>
              <a:schemeClr val="tx1"/>
            </a:solidFill>
            <a:round/>
            <a:headEnd type="stealth" w="lg" len="med"/>
            <a:tailEnd/>
          </a:ln>
          <a:effectLst/>
        </p:spPr>
        <p:txBody>
          <a:bodyPr wrap="none" anchor="ctr"/>
          <a:lstStyle/>
          <a:p>
            <a:endParaRPr lang="en-GB"/>
          </a:p>
        </p:txBody>
      </p:sp>
      <p:grpSp>
        <p:nvGrpSpPr>
          <p:cNvPr id="2" name="Group 63"/>
          <p:cNvGrpSpPr>
            <a:grpSpLocks/>
          </p:cNvGrpSpPr>
          <p:nvPr/>
        </p:nvGrpSpPr>
        <p:grpSpPr bwMode="auto">
          <a:xfrm>
            <a:off x="457200" y="1676398"/>
            <a:ext cx="3505200" cy="1905002"/>
            <a:chOff x="685" y="1341"/>
            <a:chExt cx="1760" cy="692"/>
          </a:xfrm>
        </p:grpSpPr>
        <p:sp>
          <p:nvSpPr>
            <p:cNvPr id="128036" name="Oval 36"/>
            <p:cNvSpPr>
              <a:spLocks noChangeArrowheads="1"/>
            </p:cNvSpPr>
            <p:nvPr/>
          </p:nvSpPr>
          <p:spPr bwMode="auto">
            <a:xfrm>
              <a:off x="685" y="1341"/>
              <a:ext cx="1574" cy="544"/>
            </a:xfrm>
            <a:prstGeom prst="ellipse">
              <a:avLst/>
            </a:prstGeom>
            <a:noFill/>
            <a:ln w="9525">
              <a:solidFill>
                <a:schemeClr val="tx1"/>
              </a:solidFill>
              <a:round/>
              <a:headEnd/>
              <a:tailEnd/>
            </a:ln>
            <a:effectLst/>
          </p:spPr>
          <p:txBody>
            <a:bodyPr wrap="none" anchor="ctr"/>
            <a:lstStyle/>
            <a:p>
              <a:endParaRPr lang="en-GB"/>
            </a:p>
          </p:txBody>
        </p:sp>
        <p:sp>
          <p:nvSpPr>
            <p:cNvPr id="128037" name="Rectangle 37"/>
            <p:cNvSpPr>
              <a:spLocks noChangeArrowheads="1"/>
            </p:cNvSpPr>
            <p:nvPr/>
          </p:nvSpPr>
          <p:spPr bwMode="auto">
            <a:xfrm>
              <a:off x="957" y="1375"/>
              <a:ext cx="1488" cy="658"/>
            </a:xfrm>
            <a:prstGeom prst="rect">
              <a:avLst/>
            </a:prstGeom>
            <a:noFill/>
            <a:ln w="9525">
              <a:noFill/>
              <a:miter lim="800000"/>
              <a:headEnd/>
              <a:tailEnd/>
            </a:ln>
            <a:effectLst/>
          </p:spPr>
          <p:txBody>
            <a:bodyPr lIns="92075" tIns="46038" rIns="92075" bIns="46038">
              <a:spAutoFit/>
            </a:bodyPr>
            <a:lstStyle/>
            <a:p>
              <a:pPr>
                <a:spcBef>
                  <a:spcPct val="50000"/>
                </a:spcBef>
              </a:pPr>
              <a:r>
                <a:rPr lang="en-US" sz="2000" dirty="0"/>
                <a:t>Natural Language </a:t>
              </a:r>
              <a:r>
                <a:rPr lang="en-US" sz="2000" dirty="0" smtClean="0"/>
                <a:t>Understanding</a:t>
              </a:r>
            </a:p>
            <a:p>
              <a:pPr>
                <a:spcBef>
                  <a:spcPct val="50000"/>
                </a:spcBef>
              </a:pPr>
              <a:r>
                <a:rPr lang="en-US" sz="2000" dirty="0" smtClean="0">
                  <a:latin typeface="Arial" pitchFamily="34" charset="0"/>
                </a:rPr>
                <a:t>(includes parsing)</a:t>
              </a:r>
              <a:endParaRPr lang="en-US" sz="2400" dirty="0">
                <a:latin typeface="Arial" pitchFamily="34" charset="0"/>
              </a:endParaRPr>
            </a:p>
          </p:txBody>
        </p:sp>
      </p:grpSp>
      <p:grpSp>
        <p:nvGrpSpPr>
          <p:cNvPr id="3" name="Group 62"/>
          <p:cNvGrpSpPr>
            <a:grpSpLocks/>
          </p:cNvGrpSpPr>
          <p:nvPr/>
        </p:nvGrpSpPr>
        <p:grpSpPr bwMode="auto">
          <a:xfrm>
            <a:off x="5921376" y="1506537"/>
            <a:ext cx="2765426" cy="1470025"/>
            <a:chOff x="3577" y="1459"/>
            <a:chExt cx="1742" cy="544"/>
          </a:xfrm>
        </p:grpSpPr>
        <p:sp>
          <p:nvSpPr>
            <p:cNvPr id="128046" name="Oval 46"/>
            <p:cNvSpPr>
              <a:spLocks noChangeArrowheads="1"/>
            </p:cNvSpPr>
            <p:nvPr/>
          </p:nvSpPr>
          <p:spPr bwMode="auto">
            <a:xfrm>
              <a:off x="3577" y="1459"/>
              <a:ext cx="1565" cy="544"/>
            </a:xfrm>
            <a:prstGeom prst="ellipse">
              <a:avLst/>
            </a:prstGeom>
            <a:noFill/>
            <a:ln w="9525">
              <a:solidFill>
                <a:schemeClr val="tx1"/>
              </a:solidFill>
              <a:round/>
              <a:headEnd/>
              <a:tailEnd/>
            </a:ln>
            <a:effectLst/>
          </p:spPr>
          <p:txBody>
            <a:bodyPr wrap="none" anchor="ctr"/>
            <a:lstStyle/>
            <a:p>
              <a:endParaRPr lang="en-GB"/>
            </a:p>
          </p:txBody>
        </p:sp>
        <p:sp>
          <p:nvSpPr>
            <p:cNvPr id="128047" name="Rectangle 47"/>
            <p:cNvSpPr>
              <a:spLocks noChangeArrowheads="1"/>
            </p:cNvSpPr>
            <p:nvPr/>
          </p:nvSpPr>
          <p:spPr bwMode="auto">
            <a:xfrm>
              <a:off x="3812" y="1525"/>
              <a:ext cx="1507" cy="376"/>
            </a:xfrm>
            <a:prstGeom prst="rect">
              <a:avLst/>
            </a:prstGeom>
            <a:noFill/>
            <a:ln w="9525">
              <a:noFill/>
              <a:miter lim="800000"/>
              <a:headEnd/>
              <a:tailEnd/>
            </a:ln>
            <a:effectLst/>
          </p:spPr>
          <p:txBody>
            <a:bodyPr lIns="92075" tIns="46038" rIns="92075" bIns="46038">
              <a:spAutoFit/>
            </a:bodyPr>
            <a:lstStyle/>
            <a:p>
              <a:pPr>
                <a:spcBef>
                  <a:spcPct val="50000"/>
                </a:spcBef>
              </a:pPr>
              <a:r>
                <a:rPr lang="en-US" sz="2000" b="1" dirty="0">
                  <a:solidFill>
                    <a:schemeClr val="accent1"/>
                  </a:solidFill>
                </a:rPr>
                <a:t>Natural Language Generation</a:t>
              </a:r>
              <a:endParaRPr lang="en-US" sz="2400" b="1" dirty="0">
                <a:solidFill>
                  <a:schemeClr val="accent1"/>
                </a:solidFill>
                <a:latin typeface="Arial" pitchFamily="34" charset="0"/>
              </a:endParaRPr>
            </a:p>
          </p:txBody>
        </p:sp>
      </p:grpSp>
      <p:grpSp>
        <p:nvGrpSpPr>
          <p:cNvPr id="4" name="Group 50"/>
          <p:cNvGrpSpPr>
            <a:grpSpLocks/>
          </p:cNvGrpSpPr>
          <p:nvPr/>
        </p:nvGrpSpPr>
        <p:grpSpPr bwMode="auto">
          <a:xfrm>
            <a:off x="344488" y="3957637"/>
            <a:ext cx="2498725" cy="863600"/>
            <a:chOff x="1782" y="2797"/>
            <a:chExt cx="1574" cy="544"/>
          </a:xfrm>
        </p:grpSpPr>
        <p:sp>
          <p:nvSpPr>
            <p:cNvPr id="128044" name="Rectangle 44"/>
            <p:cNvSpPr>
              <a:spLocks noChangeArrowheads="1"/>
            </p:cNvSpPr>
            <p:nvPr/>
          </p:nvSpPr>
          <p:spPr bwMode="auto">
            <a:xfrm>
              <a:off x="1960" y="2848"/>
              <a:ext cx="1219" cy="442"/>
            </a:xfrm>
            <a:prstGeom prst="rect">
              <a:avLst/>
            </a:prstGeom>
            <a:noFill/>
            <a:ln w="9525">
              <a:noFill/>
              <a:miter lim="800000"/>
              <a:headEnd/>
              <a:tailEnd/>
            </a:ln>
            <a:effectLst/>
          </p:spPr>
          <p:txBody>
            <a:bodyPr lIns="92075" tIns="46038" rIns="92075" bIns="46038">
              <a:spAutoFit/>
            </a:bodyPr>
            <a:lstStyle/>
            <a:p>
              <a:pPr>
                <a:spcBef>
                  <a:spcPct val="50000"/>
                </a:spcBef>
              </a:pPr>
              <a:r>
                <a:rPr lang="en-US" sz="2000" dirty="0"/>
                <a:t>Speech Recognition</a:t>
              </a:r>
              <a:endParaRPr lang="en-US" sz="2400" b="1" dirty="0">
                <a:latin typeface="Arial" pitchFamily="34" charset="0"/>
              </a:endParaRPr>
            </a:p>
          </p:txBody>
        </p:sp>
        <p:sp>
          <p:nvSpPr>
            <p:cNvPr id="128049" name="Oval 49"/>
            <p:cNvSpPr>
              <a:spLocks noChangeArrowheads="1"/>
            </p:cNvSpPr>
            <p:nvPr/>
          </p:nvSpPr>
          <p:spPr bwMode="auto">
            <a:xfrm>
              <a:off x="1782" y="2797"/>
              <a:ext cx="1574" cy="544"/>
            </a:xfrm>
            <a:prstGeom prst="ellipse">
              <a:avLst/>
            </a:prstGeom>
            <a:noFill/>
            <a:ln w="9525">
              <a:solidFill>
                <a:schemeClr val="tx1"/>
              </a:solidFill>
              <a:round/>
              <a:headEnd/>
              <a:tailEnd/>
            </a:ln>
            <a:effectLst/>
          </p:spPr>
          <p:txBody>
            <a:bodyPr wrap="none" anchor="ctr"/>
            <a:lstStyle/>
            <a:p>
              <a:endParaRPr lang="en-GB"/>
            </a:p>
          </p:txBody>
        </p:sp>
      </p:grpSp>
      <p:grpSp>
        <p:nvGrpSpPr>
          <p:cNvPr id="5" name="Group 51"/>
          <p:cNvGrpSpPr>
            <a:grpSpLocks/>
          </p:cNvGrpSpPr>
          <p:nvPr/>
        </p:nvGrpSpPr>
        <p:grpSpPr bwMode="auto">
          <a:xfrm>
            <a:off x="6259513" y="3965575"/>
            <a:ext cx="2498725" cy="863600"/>
            <a:chOff x="1782" y="2797"/>
            <a:chExt cx="1574" cy="544"/>
          </a:xfrm>
        </p:grpSpPr>
        <p:sp>
          <p:nvSpPr>
            <p:cNvPr id="128052" name="Rectangle 52"/>
            <p:cNvSpPr>
              <a:spLocks noChangeArrowheads="1"/>
            </p:cNvSpPr>
            <p:nvPr/>
          </p:nvSpPr>
          <p:spPr bwMode="auto">
            <a:xfrm>
              <a:off x="1960" y="2848"/>
              <a:ext cx="1219" cy="442"/>
            </a:xfrm>
            <a:prstGeom prst="rect">
              <a:avLst/>
            </a:prstGeom>
            <a:noFill/>
            <a:ln w="9525">
              <a:noFill/>
              <a:miter lim="800000"/>
              <a:headEnd/>
              <a:tailEnd/>
            </a:ln>
            <a:effectLst/>
          </p:spPr>
          <p:txBody>
            <a:bodyPr lIns="92075" tIns="46038" rIns="92075" bIns="46038">
              <a:spAutoFit/>
            </a:bodyPr>
            <a:lstStyle/>
            <a:p>
              <a:pPr>
                <a:spcBef>
                  <a:spcPct val="50000"/>
                </a:spcBef>
              </a:pPr>
              <a:r>
                <a:rPr lang="en-US" sz="2000"/>
                <a:t>Speech Synthesis</a:t>
              </a:r>
              <a:endParaRPr lang="en-US" sz="2400" b="1">
                <a:latin typeface="Arial" pitchFamily="34" charset="0"/>
              </a:endParaRPr>
            </a:p>
          </p:txBody>
        </p:sp>
        <p:sp>
          <p:nvSpPr>
            <p:cNvPr id="128053" name="Oval 53"/>
            <p:cNvSpPr>
              <a:spLocks noChangeArrowheads="1"/>
            </p:cNvSpPr>
            <p:nvPr/>
          </p:nvSpPr>
          <p:spPr bwMode="auto">
            <a:xfrm>
              <a:off x="1782" y="2797"/>
              <a:ext cx="1574" cy="544"/>
            </a:xfrm>
            <a:prstGeom prst="ellipse">
              <a:avLst/>
            </a:prstGeom>
            <a:noFill/>
            <a:ln w="9525">
              <a:solidFill>
                <a:schemeClr val="tx1"/>
              </a:solidFill>
              <a:round/>
              <a:headEnd/>
              <a:tailEnd/>
            </a:ln>
            <a:effectLst/>
          </p:spPr>
          <p:txBody>
            <a:bodyPr wrap="none" anchor="ctr"/>
            <a:lstStyle/>
            <a:p>
              <a:endParaRPr lang="en-GB"/>
            </a:p>
          </p:txBody>
        </p:sp>
      </p:grpSp>
      <p:sp>
        <p:nvSpPr>
          <p:cNvPr id="128054" name="Rectangle 54"/>
          <p:cNvSpPr>
            <a:spLocks noChangeArrowheads="1"/>
          </p:cNvSpPr>
          <p:nvPr/>
        </p:nvSpPr>
        <p:spPr bwMode="auto">
          <a:xfrm>
            <a:off x="4764088" y="3146425"/>
            <a:ext cx="1852612" cy="466725"/>
          </a:xfrm>
          <a:prstGeom prst="rect">
            <a:avLst/>
          </a:prstGeom>
          <a:noFill/>
          <a:ln w="9525">
            <a:solidFill>
              <a:schemeClr val="tx1"/>
            </a:solidFill>
            <a:miter lim="800000"/>
            <a:headEnd/>
            <a:tailEnd/>
          </a:ln>
          <a:effectLst/>
        </p:spPr>
        <p:txBody>
          <a:bodyPr lIns="92075" tIns="46038" rIns="92075" bIns="46038">
            <a:spAutoFit/>
          </a:bodyPr>
          <a:lstStyle/>
          <a:p>
            <a:pPr>
              <a:spcBef>
                <a:spcPct val="50000"/>
              </a:spcBef>
            </a:pPr>
            <a:r>
              <a:rPr lang="en-US" sz="2400"/>
              <a:t>Text</a:t>
            </a:r>
            <a:endParaRPr lang="en-US" sz="2400" b="1">
              <a:latin typeface="Arial" pitchFamily="34" charset="0"/>
            </a:endParaRPr>
          </a:p>
        </p:txBody>
      </p:sp>
      <p:sp>
        <p:nvSpPr>
          <p:cNvPr id="128056" name="Rectangle 56"/>
          <p:cNvSpPr>
            <a:spLocks noChangeArrowheads="1"/>
          </p:cNvSpPr>
          <p:nvPr/>
        </p:nvSpPr>
        <p:spPr bwMode="auto">
          <a:xfrm>
            <a:off x="3644900" y="1447800"/>
            <a:ext cx="1852613" cy="466725"/>
          </a:xfrm>
          <a:prstGeom prst="rect">
            <a:avLst/>
          </a:prstGeom>
          <a:noFill/>
          <a:ln w="9525">
            <a:solidFill>
              <a:schemeClr val="tx1"/>
            </a:solidFill>
            <a:miter lim="800000"/>
            <a:headEnd/>
            <a:tailEnd/>
          </a:ln>
          <a:effectLst/>
        </p:spPr>
        <p:txBody>
          <a:bodyPr lIns="92075" tIns="46038" rIns="92075" bIns="46038">
            <a:spAutoFit/>
          </a:bodyPr>
          <a:lstStyle/>
          <a:p>
            <a:pPr>
              <a:spcBef>
                <a:spcPct val="50000"/>
              </a:spcBef>
            </a:pPr>
            <a:r>
              <a:rPr lang="en-US" sz="2400"/>
              <a:t>Meaning</a:t>
            </a:r>
            <a:endParaRPr lang="en-US" sz="2400" b="1">
              <a:latin typeface="Arial" pitchFamily="34" charset="0"/>
            </a:endParaRPr>
          </a:p>
        </p:txBody>
      </p:sp>
      <p:sp>
        <p:nvSpPr>
          <p:cNvPr id="128057" name="Rectangle 57"/>
          <p:cNvSpPr>
            <a:spLocks noChangeArrowheads="1"/>
          </p:cNvSpPr>
          <p:nvPr/>
        </p:nvSpPr>
        <p:spPr bwMode="auto">
          <a:xfrm>
            <a:off x="2533650" y="5135562"/>
            <a:ext cx="1852613" cy="466725"/>
          </a:xfrm>
          <a:prstGeom prst="rect">
            <a:avLst/>
          </a:prstGeom>
          <a:noFill/>
          <a:ln w="9525">
            <a:solidFill>
              <a:schemeClr val="tx1"/>
            </a:solidFill>
            <a:miter lim="800000"/>
            <a:headEnd/>
            <a:tailEnd/>
          </a:ln>
          <a:effectLst/>
        </p:spPr>
        <p:txBody>
          <a:bodyPr lIns="92075" tIns="46038" rIns="92075" bIns="46038">
            <a:spAutoFit/>
          </a:bodyPr>
          <a:lstStyle/>
          <a:p>
            <a:pPr>
              <a:spcBef>
                <a:spcPct val="50000"/>
              </a:spcBef>
            </a:pPr>
            <a:r>
              <a:rPr lang="en-US" sz="2400"/>
              <a:t>Speech</a:t>
            </a:r>
            <a:endParaRPr lang="en-US" sz="2400" b="1">
              <a:latin typeface="Arial" pitchFamily="34" charset="0"/>
            </a:endParaRPr>
          </a:p>
        </p:txBody>
      </p:sp>
      <p:sp>
        <p:nvSpPr>
          <p:cNvPr id="128058" name="Rectangle 58"/>
          <p:cNvSpPr>
            <a:spLocks noChangeArrowheads="1"/>
          </p:cNvSpPr>
          <p:nvPr/>
        </p:nvSpPr>
        <p:spPr bwMode="auto">
          <a:xfrm>
            <a:off x="4751388" y="5126037"/>
            <a:ext cx="1852612" cy="466725"/>
          </a:xfrm>
          <a:prstGeom prst="rect">
            <a:avLst/>
          </a:prstGeom>
          <a:noFill/>
          <a:ln w="9525">
            <a:solidFill>
              <a:schemeClr val="tx1"/>
            </a:solidFill>
            <a:miter lim="800000"/>
            <a:headEnd/>
            <a:tailEnd/>
          </a:ln>
          <a:effectLst/>
        </p:spPr>
        <p:txBody>
          <a:bodyPr lIns="92075" tIns="46038" rIns="92075" bIns="46038">
            <a:spAutoFit/>
          </a:bodyPr>
          <a:lstStyle/>
          <a:p>
            <a:pPr>
              <a:spcBef>
                <a:spcPct val="50000"/>
              </a:spcBef>
            </a:pPr>
            <a:r>
              <a:rPr lang="en-US" sz="2400"/>
              <a:t>Speech</a:t>
            </a:r>
            <a:endParaRPr lang="en-US" sz="2400" b="1">
              <a:latin typeface="Arial" pitchFamily="34" charset="0"/>
            </a:endParaRPr>
          </a:p>
        </p:txBody>
      </p:sp>
      <p:sp>
        <p:nvSpPr>
          <p:cNvPr id="128059" name="Line 59"/>
          <p:cNvSpPr>
            <a:spLocks noChangeShapeType="1"/>
          </p:cNvSpPr>
          <p:nvPr/>
        </p:nvSpPr>
        <p:spPr bwMode="auto">
          <a:xfrm>
            <a:off x="4572000" y="1912937"/>
            <a:ext cx="1130300" cy="1235075"/>
          </a:xfrm>
          <a:prstGeom prst="line">
            <a:avLst/>
          </a:prstGeom>
          <a:noFill/>
          <a:ln w="12700">
            <a:solidFill>
              <a:schemeClr val="tx1"/>
            </a:solidFill>
            <a:round/>
            <a:headEnd type="none" w="med" len="lg"/>
            <a:tailEnd type="stealth" w="lg" len="med"/>
          </a:ln>
          <a:effectLst/>
        </p:spPr>
        <p:txBody>
          <a:bodyPr wrap="none" anchor="ctr"/>
          <a:lstStyle/>
          <a:p>
            <a:endParaRPr lang="en-GB"/>
          </a:p>
        </p:txBody>
      </p:sp>
      <p:sp>
        <p:nvSpPr>
          <p:cNvPr id="128060" name="Line 60"/>
          <p:cNvSpPr>
            <a:spLocks noChangeShapeType="1"/>
          </p:cNvSpPr>
          <p:nvPr/>
        </p:nvSpPr>
        <p:spPr bwMode="auto">
          <a:xfrm flipV="1">
            <a:off x="5684838" y="3617912"/>
            <a:ext cx="1587" cy="1498600"/>
          </a:xfrm>
          <a:prstGeom prst="line">
            <a:avLst/>
          </a:prstGeom>
          <a:noFill/>
          <a:ln w="9525">
            <a:solidFill>
              <a:schemeClr val="tx1"/>
            </a:solidFill>
            <a:round/>
            <a:headEnd type="stealth" w="lg" len="med"/>
            <a:tailEnd/>
          </a:ln>
          <a:effectLst/>
        </p:spPr>
        <p:txBody>
          <a:bodyPr wrap="none" anchor="ctr"/>
          <a:lstStyle/>
          <a:p>
            <a:endParaRPr lang="en-GB"/>
          </a:p>
        </p:txBody>
      </p:sp>
      <p:sp>
        <p:nvSpPr>
          <p:cNvPr id="25" name="TextBox 24"/>
          <p:cNvSpPr txBox="1"/>
          <p:nvPr/>
        </p:nvSpPr>
        <p:spPr>
          <a:xfrm>
            <a:off x="533400" y="6172200"/>
            <a:ext cx="5919249" cy="369332"/>
          </a:xfrm>
          <a:prstGeom prst="rect">
            <a:avLst/>
          </a:prstGeom>
          <a:noFill/>
        </p:spPr>
        <p:txBody>
          <a:bodyPr wrap="none" rtlCol="0">
            <a:spAutoFit/>
          </a:bodyPr>
          <a:lstStyle/>
          <a:p>
            <a:r>
              <a:rPr lang="en-GB" dirty="0" smtClean="0"/>
              <a:t>Source: E. Reiter &amp; R. Dale (1999). EACL Tutorial</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8594" name="Rectangle 2"/>
          <p:cNvSpPr>
            <a:spLocks noGrp="1" noChangeArrowheads="1"/>
          </p:cNvSpPr>
          <p:nvPr>
            <p:ph type="title"/>
          </p:nvPr>
        </p:nvSpPr>
        <p:spPr/>
        <p:txBody>
          <a:bodyPr>
            <a:normAutofit fontScale="90000"/>
          </a:bodyPr>
          <a:lstStyle/>
          <a:p>
            <a:r>
              <a:rPr lang="en-US" dirty="0" smtClean="0"/>
              <a:t>Document Planning example in weather report system</a:t>
            </a:r>
            <a:endParaRPr lang="en-US" dirty="0"/>
          </a:p>
        </p:txBody>
      </p:sp>
      <p:sp>
        <p:nvSpPr>
          <p:cNvPr id="878595" name="Rectangle 3"/>
          <p:cNvSpPr>
            <a:spLocks noGrp="1" noChangeArrowheads="1"/>
          </p:cNvSpPr>
          <p:nvPr>
            <p:ph type="body" idx="1"/>
          </p:nvPr>
        </p:nvSpPr>
        <p:spPr/>
        <p:txBody>
          <a:bodyPr>
            <a:normAutofit fontScale="92500" lnSpcReduction="20000"/>
          </a:bodyPr>
          <a:lstStyle/>
          <a:p>
            <a:pPr>
              <a:buFontTx/>
              <a:buNone/>
            </a:pPr>
            <a:endParaRPr lang="en-US" dirty="0" smtClean="0"/>
          </a:p>
          <a:p>
            <a:pPr>
              <a:buFontTx/>
              <a:buNone/>
            </a:pPr>
            <a:r>
              <a:rPr lang="en-US" b="1" dirty="0" smtClean="0">
                <a:solidFill>
                  <a:schemeClr val="accent1"/>
                </a:solidFill>
              </a:rPr>
              <a:t>A </a:t>
            </a:r>
            <a:r>
              <a:rPr lang="en-US" b="1" dirty="0">
                <a:solidFill>
                  <a:schemeClr val="accent1"/>
                </a:solidFill>
              </a:rPr>
              <a:t>More Complex Set of Schemata:</a:t>
            </a:r>
            <a:br>
              <a:rPr lang="en-US" b="1" dirty="0">
                <a:solidFill>
                  <a:schemeClr val="accent1"/>
                </a:solidFill>
              </a:rPr>
            </a:br>
            <a:endParaRPr lang="en-US" b="1" dirty="0">
              <a:solidFill>
                <a:schemeClr val="accent1"/>
              </a:solidFill>
              <a:latin typeface="Lucida Console" pitchFamily="49" charset="0"/>
            </a:endParaRPr>
          </a:p>
          <a:p>
            <a:pPr>
              <a:buFontTx/>
              <a:buNone/>
            </a:pPr>
            <a:r>
              <a:rPr lang="en-US" sz="1800" dirty="0" err="1">
                <a:latin typeface="Lucida Console" pitchFamily="49" charset="0"/>
              </a:rPr>
              <a:t>WeatherSummary</a:t>
            </a:r>
            <a:r>
              <a:rPr lang="en-US" sz="1800" dirty="0">
                <a:latin typeface="Lucida Console" pitchFamily="49" charset="0"/>
              </a:rPr>
              <a:t> </a:t>
            </a:r>
            <a:r>
              <a:rPr lang="en-US" sz="1800" dirty="0">
                <a:latin typeface="Lucida Console" pitchFamily="49" charset="0"/>
                <a:sym typeface="Symbol" pitchFamily="18" charset="2"/>
              </a:rPr>
              <a:t></a:t>
            </a:r>
            <a:endParaRPr lang="en-US" sz="1800" dirty="0">
              <a:latin typeface="Lucida Console" pitchFamily="49" charset="0"/>
            </a:endParaRPr>
          </a:p>
          <a:p>
            <a:pPr lvl="1">
              <a:buFontTx/>
              <a:buNone/>
            </a:pPr>
            <a:r>
              <a:rPr lang="en-US" sz="1800" dirty="0" err="1">
                <a:latin typeface="Lucida Console" pitchFamily="49" charset="0"/>
              </a:rPr>
              <a:t>TemperatureInformation</a:t>
            </a:r>
            <a:r>
              <a:rPr lang="en-US" sz="1800" dirty="0">
                <a:latin typeface="Lucida Console" pitchFamily="49" charset="0"/>
              </a:rPr>
              <a:t> </a:t>
            </a:r>
            <a:r>
              <a:rPr lang="en-US" sz="1800" dirty="0" err="1">
                <a:latin typeface="Lucida Console" pitchFamily="49" charset="0"/>
              </a:rPr>
              <a:t>RainfallInformation</a:t>
            </a:r>
            <a:endParaRPr lang="en-US" sz="1800" dirty="0">
              <a:latin typeface="Lucida Console" pitchFamily="49" charset="0"/>
            </a:endParaRPr>
          </a:p>
          <a:p>
            <a:pPr>
              <a:buFontTx/>
              <a:buNone/>
            </a:pPr>
            <a:r>
              <a:rPr lang="en-US" sz="1800" dirty="0" err="1">
                <a:latin typeface="Lucida Console" pitchFamily="49" charset="0"/>
              </a:rPr>
              <a:t>TemperatureInformation</a:t>
            </a:r>
            <a:r>
              <a:rPr lang="en-US" sz="1800" dirty="0">
                <a:latin typeface="Lucida Console" pitchFamily="49" charset="0"/>
              </a:rPr>
              <a:t> </a:t>
            </a:r>
            <a:r>
              <a:rPr lang="en-US" sz="1800" dirty="0">
                <a:latin typeface="Lucida Console" pitchFamily="49" charset="0"/>
                <a:sym typeface="Symbol" pitchFamily="18" charset="2"/>
              </a:rPr>
              <a:t></a:t>
            </a:r>
          </a:p>
          <a:p>
            <a:pPr lvl="1">
              <a:buFontTx/>
              <a:buNone/>
            </a:pPr>
            <a:r>
              <a:rPr lang="en-US" sz="1800" dirty="0" err="1">
                <a:latin typeface="Lucida Console" pitchFamily="49" charset="0"/>
              </a:rPr>
              <a:t>MonthlyTempMsg</a:t>
            </a:r>
            <a:r>
              <a:rPr lang="en-US" sz="1800" dirty="0">
                <a:latin typeface="Lucida Console" pitchFamily="49" charset="0"/>
              </a:rPr>
              <a:t> [</a:t>
            </a:r>
            <a:r>
              <a:rPr lang="en-US" sz="1800" dirty="0" err="1">
                <a:latin typeface="Lucida Console" pitchFamily="49" charset="0"/>
              </a:rPr>
              <a:t>ExtremeTempInfo</a:t>
            </a:r>
            <a:r>
              <a:rPr lang="en-US" sz="1800" dirty="0">
                <a:latin typeface="Lucida Console" pitchFamily="49" charset="0"/>
              </a:rPr>
              <a:t>] [</a:t>
            </a:r>
            <a:r>
              <a:rPr lang="en-US" sz="1800" dirty="0" err="1">
                <a:latin typeface="Lucida Console" pitchFamily="49" charset="0"/>
              </a:rPr>
              <a:t>TempSpellsInfo</a:t>
            </a:r>
            <a:r>
              <a:rPr lang="en-US" sz="1800" dirty="0">
                <a:latin typeface="Lucida Console" pitchFamily="49" charset="0"/>
              </a:rPr>
              <a:t>]</a:t>
            </a:r>
          </a:p>
          <a:p>
            <a:pPr>
              <a:buFontTx/>
              <a:buNone/>
            </a:pPr>
            <a:r>
              <a:rPr lang="en-US" sz="1800" dirty="0" err="1">
                <a:latin typeface="Lucida Console" pitchFamily="49" charset="0"/>
              </a:rPr>
              <a:t>RainfallInformation</a:t>
            </a:r>
            <a:r>
              <a:rPr lang="en-US" sz="1800" dirty="0">
                <a:latin typeface="Lucida Console" pitchFamily="49" charset="0"/>
              </a:rPr>
              <a:t> </a:t>
            </a:r>
            <a:r>
              <a:rPr lang="en-US" sz="1800" dirty="0">
                <a:latin typeface="Lucida Console" pitchFamily="49" charset="0"/>
                <a:sym typeface="Symbol" pitchFamily="18" charset="2"/>
              </a:rPr>
              <a:t></a:t>
            </a:r>
          </a:p>
          <a:p>
            <a:pPr lvl="1">
              <a:buFontTx/>
              <a:buNone/>
            </a:pPr>
            <a:r>
              <a:rPr lang="en-US" sz="1800" dirty="0" err="1">
                <a:latin typeface="Lucida Console" pitchFamily="49" charset="0"/>
              </a:rPr>
              <a:t>MonthlyRainfallMsg</a:t>
            </a:r>
            <a:r>
              <a:rPr lang="en-US" sz="1800" dirty="0">
                <a:latin typeface="Lucida Console" pitchFamily="49" charset="0"/>
              </a:rPr>
              <a:t> [</a:t>
            </a:r>
            <a:r>
              <a:rPr lang="en-US" sz="1800" dirty="0" err="1">
                <a:latin typeface="Lucida Console" pitchFamily="49" charset="0"/>
              </a:rPr>
              <a:t>RainyDaysInfo</a:t>
            </a:r>
            <a:r>
              <a:rPr lang="en-US" sz="1800" dirty="0">
                <a:latin typeface="Lucida Console" pitchFamily="49" charset="0"/>
              </a:rPr>
              <a:t>] [</a:t>
            </a:r>
            <a:r>
              <a:rPr lang="en-US" sz="1800" dirty="0" err="1">
                <a:latin typeface="Lucida Console" pitchFamily="49" charset="0"/>
              </a:rPr>
              <a:t>RainSpellsInfo</a:t>
            </a:r>
            <a:r>
              <a:rPr lang="en-US" sz="1800" dirty="0">
                <a:latin typeface="Lucida Console" pitchFamily="49" charset="0"/>
              </a:rPr>
              <a:t>]</a:t>
            </a:r>
          </a:p>
          <a:p>
            <a:pPr>
              <a:buFontTx/>
              <a:buNone/>
            </a:pPr>
            <a:r>
              <a:rPr lang="en-US" sz="1800" dirty="0" err="1">
                <a:latin typeface="Lucida Console" pitchFamily="49" charset="0"/>
              </a:rPr>
              <a:t>RainyDaysInfo</a:t>
            </a:r>
            <a:r>
              <a:rPr lang="en-US" sz="1800" dirty="0">
                <a:latin typeface="Lucida Console" pitchFamily="49" charset="0"/>
              </a:rPr>
              <a:t> </a:t>
            </a:r>
            <a:r>
              <a:rPr lang="en-US" sz="1800" dirty="0">
                <a:latin typeface="Lucida Console" pitchFamily="49" charset="0"/>
                <a:sym typeface="Symbol" pitchFamily="18" charset="2"/>
              </a:rPr>
              <a:t></a:t>
            </a:r>
            <a:endParaRPr lang="en-US" sz="1800" dirty="0">
              <a:latin typeface="Lucida Console" pitchFamily="49" charset="0"/>
            </a:endParaRPr>
          </a:p>
          <a:p>
            <a:pPr lvl="1">
              <a:buFontTx/>
              <a:buNone/>
            </a:pPr>
            <a:r>
              <a:rPr lang="en-US" sz="1800" dirty="0" err="1">
                <a:latin typeface="Lucida Console" pitchFamily="49" charset="0"/>
              </a:rPr>
              <a:t>RainyDaysMsg</a:t>
            </a:r>
            <a:r>
              <a:rPr lang="en-US" sz="1800" dirty="0">
                <a:latin typeface="Lucida Console" pitchFamily="49" charset="0"/>
              </a:rPr>
              <a:t> [</a:t>
            </a:r>
            <a:r>
              <a:rPr lang="en-US" sz="1800" dirty="0" err="1">
                <a:latin typeface="Lucida Console" pitchFamily="49" charset="0"/>
              </a:rPr>
              <a:t>RainSoFarMsg</a:t>
            </a:r>
            <a:r>
              <a:rPr lang="en-US" sz="1800" dirty="0">
                <a:latin typeface="Lucida Console" pitchFamily="49" charset="0"/>
              </a:rPr>
              <a:t>]</a:t>
            </a:r>
          </a:p>
          <a:p>
            <a:pPr>
              <a:buFontTx/>
              <a:buNone/>
            </a:pPr>
            <a:r>
              <a:rPr lang="en-US" sz="1800" dirty="0" smtClean="0">
                <a:latin typeface="Lucida Console" pitchFamily="49" charset="0"/>
              </a:rPr>
              <a:t>...</a:t>
            </a:r>
          </a:p>
          <a:p>
            <a:pPr>
              <a:buFontTx/>
              <a:buNone/>
            </a:pPr>
            <a:endParaRPr lang="en-US" sz="1800" dirty="0" smtClean="0">
              <a:latin typeface="Lucida Console" pitchFamily="49" charset="0"/>
            </a:endParaRPr>
          </a:p>
          <a:p>
            <a:r>
              <a:rPr lang="en-US" sz="1800" dirty="0" smtClean="0">
                <a:latin typeface="Lucida Console" pitchFamily="49" charset="0"/>
              </a:rPr>
              <a:t>Things in square brackets are optional.</a:t>
            </a:r>
          </a:p>
          <a:p>
            <a:pPr lvl="1"/>
            <a:r>
              <a:rPr lang="en-US" sz="1600" dirty="0" smtClean="0">
                <a:latin typeface="Lucida Console" pitchFamily="49" charset="0"/>
              </a:rPr>
              <a:t>E.g. only mention </a:t>
            </a:r>
            <a:r>
              <a:rPr lang="en-US" sz="1600" dirty="0" err="1" smtClean="0">
                <a:latin typeface="Lucida Console" pitchFamily="49" charset="0"/>
              </a:rPr>
              <a:t>ExtremeTempInfo</a:t>
            </a:r>
            <a:r>
              <a:rPr lang="en-US" sz="1600" dirty="0" smtClean="0">
                <a:latin typeface="Lucida Console" pitchFamily="49" charset="0"/>
              </a:rPr>
              <a:t> if it is available.</a:t>
            </a:r>
            <a:endParaRPr lang="en-US" sz="1600" dirty="0">
              <a:latin typeface="Lucida Console" pitchFamily="49" charset="0"/>
            </a:endParaRPr>
          </a:p>
        </p:txBody>
      </p:sp>
      <p:sp>
        <p:nvSpPr>
          <p:cNvPr id="5" name="TextBox 4"/>
          <p:cNvSpPr txBox="1"/>
          <p:nvPr/>
        </p:nvSpPr>
        <p:spPr>
          <a:xfrm>
            <a:off x="533400" y="6172200"/>
            <a:ext cx="5919249" cy="369332"/>
          </a:xfrm>
          <a:prstGeom prst="rect">
            <a:avLst/>
          </a:prstGeom>
          <a:noFill/>
        </p:spPr>
        <p:txBody>
          <a:bodyPr wrap="none" rtlCol="0">
            <a:spAutoFit/>
          </a:bodyPr>
          <a:lstStyle/>
          <a:p>
            <a:r>
              <a:rPr lang="en-GB" dirty="0" smtClean="0"/>
              <a:t>Source: E. Reiter &amp; R. Dale (1999). EACL Tutorial</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78595">
                                            <p:txEl>
                                              <p:pRg st="12" end="1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78595">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1666" name="Rectangle 2"/>
          <p:cNvSpPr>
            <a:spLocks noGrp="1" noChangeArrowheads="1"/>
          </p:cNvSpPr>
          <p:nvPr>
            <p:ph type="title"/>
          </p:nvPr>
        </p:nvSpPr>
        <p:spPr>
          <a:noFill/>
          <a:ln/>
        </p:spPr>
        <p:txBody>
          <a:bodyPr lIns="90488" tIns="44450" rIns="90488" bIns="44450"/>
          <a:lstStyle/>
          <a:p>
            <a:r>
              <a:rPr lang="en-US"/>
              <a:t>Schemas: Pros and Cons</a:t>
            </a:r>
          </a:p>
        </p:txBody>
      </p:sp>
      <p:sp>
        <p:nvSpPr>
          <p:cNvPr id="881667" name="Rectangle 3"/>
          <p:cNvSpPr>
            <a:spLocks noGrp="1" noChangeArrowheads="1"/>
          </p:cNvSpPr>
          <p:nvPr>
            <p:ph type="body" idx="1"/>
          </p:nvPr>
        </p:nvSpPr>
        <p:spPr>
          <a:noFill/>
          <a:ln/>
        </p:spPr>
        <p:txBody>
          <a:bodyPr lIns="90488" tIns="44450" rIns="90488" bIns="44450">
            <a:normAutofit fontScale="92500" lnSpcReduction="20000"/>
          </a:bodyPr>
          <a:lstStyle/>
          <a:p>
            <a:pPr>
              <a:buFontTx/>
              <a:buNone/>
            </a:pPr>
            <a:endParaRPr lang="en-US" dirty="0" smtClean="0"/>
          </a:p>
          <a:p>
            <a:pPr>
              <a:buFontTx/>
              <a:buNone/>
            </a:pPr>
            <a:r>
              <a:rPr lang="en-US" b="1" dirty="0" smtClean="0">
                <a:solidFill>
                  <a:schemeClr val="accent1"/>
                </a:solidFill>
              </a:rPr>
              <a:t>Advantages </a:t>
            </a:r>
            <a:r>
              <a:rPr lang="en-US" b="1" dirty="0">
                <a:solidFill>
                  <a:schemeClr val="accent1"/>
                </a:solidFill>
              </a:rPr>
              <a:t>of schemas:</a:t>
            </a:r>
          </a:p>
          <a:p>
            <a:r>
              <a:rPr lang="en-US" dirty="0"/>
              <a:t>Computationally </a:t>
            </a:r>
            <a:r>
              <a:rPr lang="en-US" dirty="0" smtClean="0"/>
              <a:t>efficient (easy to build a doc)</a:t>
            </a:r>
            <a:endParaRPr lang="en-US" dirty="0"/>
          </a:p>
          <a:p>
            <a:r>
              <a:rPr lang="en-US" dirty="0" smtClean="0"/>
              <a:t>Can be designed to specifically reflect genre conventions (e.g. weather reports have specific constraints).</a:t>
            </a:r>
          </a:p>
          <a:p>
            <a:r>
              <a:rPr lang="en-US" dirty="0" smtClean="0"/>
              <a:t>Can be quite easily defined based on a corpus analysis.</a:t>
            </a:r>
            <a:endParaRPr lang="en-US" dirty="0"/>
          </a:p>
          <a:p>
            <a:pPr>
              <a:buFontTx/>
              <a:buNone/>
            </a:pPr>
            <a:endParaRPr lang="en-US" dirty="0" smtClean="0"/>
          </a:p>
          <a:p>
            <a:pPr>
              <a:buFontTx/>
              <a:buNone/>
            </a:pPr>
            <a:r>
              <a:rPr lang="en-US" b="1" dirty="0" smtClean="0">
                <a:solidFill>
                  <a:schemeClr val="accent1"/>
                </a:solidFill>
              </a:rPr>
              <a:t>Disadvantages</a:t>
            </a:r>
            <a:endParaRPr lang="en-US" b="1" dirty="0">
              <a:solidFill>
                <a:schemeClr val="accent1"/>
              </a:solidFill>
            </a:endParaRPr>
          </a:p>
          <a:p>
            <a:r>
              <a:rPr lang="en-US" dirty="0"/>
              <a:t>Limited flexibility:  require predetermination of possible structures</a:t>
            </a:r>
          </a:p>
          <a:p>
            <a:r>
              <a:rPr lang="en-US" dirty="0"/>
              <a:t>Limited portability: likely to be </a:t>
            </a:r>
            <a:r>
              <a:rPr lang="en-US" dirty="0" smtClean="0"/>
              <a:t>domain-specific. A schema for weather reports won’t be usable for story generation.</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8166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8166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8166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81667">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8166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Beyond schemas and message types</a:t>
            </a:r>
            <a:endParaRPr lang="en-GB" dirty="0"/>
          </a:p>
        </p:txBody>
      </p:sp>
      <p:sp>
        <p:nvSpPr>
          <p:cNvPr id="3" name="Content Placeholder 2"/>
          <p:cNvSpPr>
            <a:spLocks noGrp="1"/>
          </p:cNvSpPr>
          <p:nvPr>
            <p:ph sz="quarter" idx="1"/>
          </p:nvPr>
        </p:nvSpPr>
        <p:spPr/>
        <p:txBody>
          <a:bodyPr/>
          <a:lstStyle/>
          <a:p>
            <a:endParaRPr lang="en-GB" dirty="0" smtClean="0"/>
          </a:p>
          <a:p>
            <a:r>
              <a:rPr lang="en-GB" dirty="0" smtClean="0"/>
              <a:t>Contemporary NLG systems often perform reasoning about the input data:</a:t>
            </a:r>
          </a:p>
          <a:p>
            <a:pPr lvl="1"/>
            <a:r>
              <a:rPr lang="en-GB" dirty="0" smtClean="0"/>
              <a:t>Rather than use predefined messages/schemas, they try to build a document on the fly, based on the available input.</a:t>
            </a:r>
          </a:p>
          <a:p>
            <a:endParaRPr lang="en-GB" dirty="0" smtClean="0"/>
          </a:p>
          <a:p>
            <a:r>
              <a:rPr lang="en-GB" dirty="0" smtClean="0"/>
              <a:t>This still requires rules and domain knowledge, but the outcomes are much more flexible.</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GB" sz="3400" dirty="0" smtClean="0"/>
              <a:t>Document planning using reasoning</a:t>
            </a:r>
            <a:endParaRPr lang="en-GB" sz="3400" dirty="0"/>
          </a:p>
        </p:txBody>
      </p:sp>
      <p:pic>
        <p:nvPicPr>
          <p:cNvPr id="104451" name="Picture 3" descr="bt45ExperimentSample"/>
          <p:cNvPicPr>
            <a:picLocks noChangeAspect="1" noChangeArrowheads="1"/>
          </p:cNvPicPr>
          <p:nvPr/>
        </p:nvPicPr>
        <p:blipFill>
          <a:blip r:embed="rId2" cstate="print"/>
          <a:srcRect/>
          <a:stretch>
            <a:fillRect/>
          </a:stretch>
        </p:blipFill>
        <p:spPr bwMode="auto">
          <a:xfrm>
            <a:off x="304800" y="1878013"/>
            <a:ext cx="3598863" cy="865187"/>
          </a:xfrm>
          <a:prstGeom prst="rect">
            <a:avLst/>
          </a:prstGeom>
          <a:noFill/>
        </p:spPr>
      </p:pic>
      <p:sp>
        <p:nvSpPr>
          <p:cNvPr id="104452" name="Oval 4"/>
          <p:cNvSpPr>
            <a:spLocks noChangeArrowheads="1"/>
          </p:cNvSpPr>
          <p:nvPr/>
        </p:nvSpPr>
        <p:spPr bwMode="auto">
          <a:xfrm>
            <a:off x="2843213" y="1955800"/>
            <a:ext cx="1368425" cy="863600"/>
          </a:xfrm>
          <a:prstGeom prst="ellipse">
            <a:avLst/>
          </a:prstGeom>
          <a:noFill/>
          <a:ln w="50800" algn="ctr">
            <a:solidFill>
              <a:srgbClr val="CC0000"/>
            </a:solidFill>
            <a:round/>
            <a:headEnd/>
            <a:tailEnd/>
          </a:ln>
          <a:effectLst/>
        </p:spPr>
        <p:txBody>
          <a:bodyPr wrap="none" anchor="ctr"/>
          <a:lstStyle/>
          <a:p>
            <a:endParaRPr lang="en-GB"/>
          </a:p>
        </p:txBody>
      </p:sp>
      <p:sp>
        <p:nvSpPr>
          <p:cNvPr id="104453" name="AutoShape 5"/>
          <p:cNvSpPr>
            <a:spLocks/>
          </p:cNvSpPr>
          <p:nvPr/>
        </p:nvSpPr>
        <p:spPr bwMode="auto">
          <a:xfrm>
            <a:off x="4356100" y="1679575"/>
            <a:ext cx="574675" cy="1368425"/>
          </a:xfrm>
          <a:prstGeom prst="rightBrace">
            <a:avLst>
              <a:gd name="adj1" fmla="val 19843"/>
              <a:gd name="adj2" fmla="val 50000"/>
            </a:avLst>
          </a:prstGeom>
          <a:noFill/>
          <a:ln w="0">
            <a:solidFill>
              <a:schemeClr val="tx1"/>
            </a:solidFill>
            <a:round/>
            <a:headEnd/>
            <a:tailEnd/>
          </a:ln>
          <a:effectLst/>
        </p:spPr>
        <p:txBody>
          <a:bodyPr wrap="none" anchor="ctr"/>
          <a:lstStyle/>
          <a:p>
            <a:endParaRPr lang="en-GB"/>
          </a:p>
        </p:txBody>
      </p:sp>
      <p:pic>
        <p:nvPicPr>
          <p:cNvPr id="104454" name="Picture 6" descr="dataInterp"/>
          <p:cNvPicPr>
            <a:picLocks noChangeAspect="1" noChangeArrowheads="1"/>
          </p:cNvPicPr>
          <p:nvPr/>
        </p:nvPicPr>
        <p:blipFill>
          <a:blip r:embed="rId3" cstate="print"/>
          <a:srcRect/>
          <a:stretch>
            <a:fillRect/>
          </a:stretch>
        </p:blipFill>
        <p:spPr bwMode="auto">
          <a:xfrm>
            <a:off x="609600" y="3363913"/>
            <a:ext cx="3311525" cy="1055687"/>
          </a:xfrm>
          <a:prstGeom prst="rect">
            <a:avLst/>
          </a:prstGeom>
          <a:noFill/>
        </p:spPr>
      </p:pic>
      <p:sp>
        <p:nvSpPr>
          <p:cNvPr id="104455" name="AutoShape 7"/>
          <p:cNvSpPr>
            <a:spLocks/>
          </p:cNvSpPr>
          <p:nvPr/>
        </p:nvSpPr>
        <p:spPr bwMode="auto">
          <a:xfrm>
            <a:off x="4356100" y="3200400"/>
            <a:ext cx="574675" cy="1165225"/>
          </a:xfrm>
          <a:prstGeom prst="rightBrace">
            <a:avLst>
              <a:gd name="adj1" fmla="val 16897"/>
              <a:gd name="adj2" fmla="val 50000"/>
            </a:avLst>
          </a:prstGeom>
          <a:noFill/>
          <a:ln w="0">
            <a:solidFill>
              <a:schemeClr val="tx1"/>
            </a:solidFill>
            <a:round/>
            <a:headEnd/>
            <a:tailEnd/>
          </a:ln>
          <a:effectLst/>
        </p:spPr>
        <p:txBody>
          <a:bodyPr wrap="none" anchor="ctr"/>
          <a:lstStyle/>
          <a:p>
            <a:endParaRPr lang="en-GB"/>
          </a:p>
        </p:txBody>
      </p:sp>
      <p:sp>
        <p:nvSpPr>
          <p:cNvPr id="104456" name="Text Box 8"/>
          <p:cNvSpPr txBox="1">
            <a:spLocks noChangeArrowheads="1"/>
          </p:cNvSpPr>
          <p:nvPr/>
        </p:nvSpPr>
        <p:spPr bwMode="auto">
          <a:xfrm>
            <a:off x="5005388" y="1828800"/>
            <a:ext cx="3743325" cy="732508"/>
          </a:xfrm>
          <a:prstGeom prst="rect">
            <a:avLst/>
          </a:prstGeom>
          <a:noFill/>
          <a:ln w="0" algn="ctr">
            <a:noFill/>
            <a:miter lim="800000"/>
            <a:headEnd/>
            <a:tailEnd/>
          </a:ln>
          <a:effectLst/>
        </p:spPr>
        <p:txBody>
          <a:bodyPr>
            <a:spAutoFit/>
          </a:bodyPr>
          <a:lstStyle/>
          <a:p>
            <a:pPr marL="342900" indent="-342900">
              <a:lnSpc>
                <a:spcPct val="80000"/>
              </a:lnSpc>
              <a:spcBef>
                <a:spcPct val="20000"/>
              </a:spcBef>
              <a:buClr>
                <a:srgbClr val="000099"/>
              </a:buClr>
              <a:buFont typeface="Arial" charset="0"/>
              <a:buNone/>
            </a:pPr>
            <a:r>
              <a:rPr lang="en-GB" sz="1600" b="1" dirty="0">
                <a:solidFill>
                  <a:srgbClr val="CC0000"/>
                </a:solidFill>
                <a:latin typeface="Arial" charset="0"/>
              </a:rPr>
              <a:t>(1) Signal Analysis (pre-NLG)</a:t>
            </a:r>
          </a:p>
          <a:p>
            <a:pPr marL="342900" indent="-342900">
              <a:lnSpc>
                <a:spcPct val="80000"/>
              </a:lnSpc>
              <a:spcBef>
                <a:spcPct val="20000"/>
              </a:spcBef>
              <a:buClr>
                <a:srgbClr val="000099"/>
              </a:buClr>
              <a:buFont typeface="Arial" charset="0"/>
              <a:buChar char="●"/>
            </a:pPr>
            <a:r>
              <a:rPr lang="en-GB" sz="1600" dirty="0" smtClean="0">
                <a:latin typeface="Arial" charset="0"/>
              </a:rPr>
              <a:t>Uses rules to process raw input to identify interesting patterns</a:t>
            </a:r>
            <a:endParaRPr lang="en-GB" sz="1600" dirty="0">
              <a:latin typeface="Arial" charset="0"/>
            </a:endParaRPr>
          </a:p>
        </p:txBody>
      </p:sp>
      <p:sp>
        <p:nvSpPr>
          <p:cNvPr id="104457" name="Text Box 9"/>
          <p:cNvSpPr txBox="1">
            <a:spLocks noChangeArrowheads="1"/>
          </p:cNvSpPr>
          <p:nvPr/>
        </p:nvSpPr>
        <p:spPr bwMode="auto">
          <a:xfrm>
            <a:off x="5005388" y="3213100"/>
            <a:ext cx="3743325" cy="732508"/>
          </a:xfrm>
          <a:prstGeom prst="rect">
            <a:avLst/>
          </a:prstGeom>
          <a:noFill/>
          <a:ln w="0" algn="ctr">
            <a:noFill/>
            <a:miter lim="800000"/>
            <a:headEnd/>
            <a:tailEnd/>
          </a:ln>
          <a:effectLst/>
        </p:spPr>
        <p:txBody>
          <a:bodyPr>
            <a:spAutoFit/>
          </a:bodyPr>
          <a:lstStyle/>
          <a:p>
            <a:pPr marL="342900" indent="-342900">
              <a:lnSpc>
                <a:spcPct val="80000"/>
              </a:lnSpc>
              <a:spcBef>
                <a:spcPct val="20000"/>
              </a:spcBef>
              <a:buClr>
                <a:srgbClr val="000099"/>
              </a:buClr>
              <a:buFont typeface="Arial" charset="0"/>
              <a:buNone/>
            </a:pPr>
            <a:r>
              <a:rPr lang="en-GB" sz="1600" b="1" dirty="0">
                <a:solidFill>
                  <a:srgbClr val="CC0000"/>
                </a:solidFill>
                <a:latin typeface="Arial" charset="0"/>
              </a:rPr>
              <a:t>(2) Data interpretation (pre-NLG)</a:t>
            </a:r>
          </a:p>
          <a:p>
            <a:pPr marL="342900" indent="-342900">
              <a:lnSpc>
                <a:spcPct val="80000"/>
              </a:lnSpc>
              <a:spcBef>
                <a:spcPct val="20000"/>
              </a:spcBef>
              <a:buClr>
                <a:srgbClr val="000099"/>
              </a:buClr>
              <a:buFont typeface="Arial" charset="0"/>
              <a:buChar char="●"/>
            </a:pPr>
            <a:r>
              <a:rPr lang="en-GB" sz="1600" dirty="0" smtClean="0">
                <a:latin typeface="Arial" charset="0"/>
              </a:rPr>
              <a:t>Uses rules to decide what’s important.</a:t>
            </a:r>
            <a:endParaRPr lang="en-GB" sz="1600" dirty="0">
              <a:latin typeface="Arial" charset="0"/>
            </a:endParaRPr>
          </a:p>
        </p:txBody>
      </p:sp>
      <p:sp>
        <p:nvSpPr>
          <p:cNvPr id="104458" name="AutoShape 10"/>
          <p:cNvSpPr>
            <a:spLocks noChangeArrowheads="1"/>
          </p:cNvSpPr>
          <p:nvPr/>
        </p:nvSpPr>
        <p:spPr bwMode="auto">
          <a:xfrm>
            <a:off x="1997075" y="2917825"/>
            <a:ext cx="288925" cy="358775"/>
          </a:xfrm>
          <a:prstGeom prst="downArrow">
            <a:avLst>
              <a:gd name="adj1" fmla="val 50000"/>
              <a:gd name="adj2" fmla="val 31044"/>
            </a:avLst>
          </a:prstGeom>
          <a:noFill/>
          <a:ln w="50800" algn="ctr">
            <a:solidFill>
              <a:schemeClr val="tx1"/>
            </a:solidFill>
            <a:miter lim="800000"/>
            <a:headEnd/>
            <a:tailEnd/>
          </a:ln>
          <a:effectLst/>
        </p:spPr>
        <p:txBody>
          <a:bodyPr wrap="none" anchor="ctr"/>
          <a:lstStyle/>
          <a:p>
            <a:endParaRPr lang="en-GB"/>
          </a:p>
        </p:txBody>
      </p:sp>
      <p:sp>
        <p:nvSpPr>
          <p:cNvPr id="104459" name="AutoShape 11"/>
          <p:cNvSpPr>
            <a:spLocks noChangeArrowheads="1"/>
          </p:cNvSpPr>
          <p:nvPr/>
        </p:nvSpPr>
        <p:spPr bwMode="auto">
          <a:xfrm>
            <a:off x="1979613" y="4518025"/>
            <a:ext cx="288925" cy="358775"/>
          </a:xfrm>
          <a:prstGeom prst="downArrow">
            <a:avLst>
              <a:gd name="adj1" fmla="val 50000"/>
              <a:gd name="adj2" fmla="val 31044"/>
            </a:avLst>
          </a:prstGeom>
          <a:noFill/>
          <a:ln w="50800" algn="ctr">
            <a:solidFill>
              <a:schemeClr val="tx1"/>
            </a:solidFill>
            <a:miter lim="800000"/>
            <a:headEnd/>
            <a:tailEnd/>
          </a:ln>
          <a:effectLst/>
        </p:spPr>
        <p:txBody>
          <a:bodyPr wrap="none" anchor="ctr"/>
          <a:lstStyle/>
          <a:p>
            <a:endParaRPr lang="en-GB"/>
          </a:p>
        </p:txBody>
      </p:sp>
      <p:pic>
        <p:nvPicPr>
          <p:cNvPr id="104460" name="Picture 12" descr="docPlan"/>
          <p:cNvPicPr>
            <a:picLocks noChangeAspect="1" noChangeArrowheads="1"/>
          </p:cNvPicPr>
          <p:nvPr/>
        </p:nvPicPr>
        <p:blipFill>
          <a:blip r:embed="rId4" cstate="print"/>
          <a:srcRect/>
          <a:stretch>
            <a:fillRect/>
          </a:stretch>
        </p:blipFill>
        <p:spPr bwMode="auto">
          <a:xfrm>
            <a:off x="250825" y="5029200"/>
            <a:ext cx="4249738" cy="1066800"/>
          </a:xfrm>
          <a:prstGeom prst="rect">
            <a:avLst/>
          </a:prstGeom>
          <a:noFill/>
        </p:spPr>
      </p:pic>
      <p:sp>
        <p:nvSpPr>
          <p:cNvPr id="104461" name="AutoShape 13"/>
          <p:cNvSpPr>
            <a:spLocks/>
          </p:cNvSpPr>
          <p:nvPr/>
        </p:nvSpPr>
        <p:spPr bwMode="auto">
          <a:xfrm>
            <a:off x="4356100" y="4876800"/>
            <a:ext cx="574675" cy="1295400"/>
          </a:xfrm>
          <a:prstGeom prst="rightBrace">
            <a:avLst>
              <a:gd name="adj1" fmla="val 18785"/>
              <a:gd name="adj2" fmla="val 50000"/>
            </a:avLst>
          </a:prstGeom>
          <a:noFill/>
          <a:ln w="0">
            <a:solidFill>
              <a:schemeClr val="tx1"/>
            </a:solidFill>
            <a:round/>
            <a:headEnd/>
            <a:tailEnd/>
          </a:ln>
          <a:effectLst/>
        </p:spPr>
        <p:txBody>
          <a:bodyPr wrap="none" anchor="ctr"/>
          <a:lstStyle/>
          <a:p>
            <a:endParaRPr lang="en-GB"/>
          </a:p>
        </p:txBody>
      </p:sp>
      <p:sp>
        <p:nvSpPr>
          <p:cNvPr id="104462" name="Text Box 14"/>
          <p:cNvSpPr txBox="1">
            <a:spLocks noChangeArrowheads="1"/>
          </p:cNvSpPr>
          <p:nvPr/>
        </p:nvSpPr>
        <p:spPr bwMode="auto">
          <a:xfrm>
            <a:off x="5005388" y="4495800"/>
            <a:ext cx="3743325" cy="1914370"/>
          </a:xfrm>
          <a:prstGeom prst="rect">
            <a:avLst/>
          </a:prstGeom>
          <a:noFill/>
          <a:ln w="0" algn="ctr">
            <a:noFill/>
            <a:miter lim="800000"/>
            <a:headEnd/>
            <a:tailEnd/>
          </a:ln>
          <a:effectLst/>
        </p:spPr>
        <p:txBody>
          <a:bodyPr>
            <a:spAutoFit/>
          </a:bodyPr>
          <a:lstStyle/>
          <a:p>
            <a:pPr marL="342900" indent="-342900">
              <a:lnSpc>
                <a:spcPct val="80000"/>
              </a:lnSpc>
              <a:spcBef>
                <a:spcPct val="20000"/>
              </a:spcBef>
              <a:buClr>
                <a:srgbClr val="000099"/>
              </a:buClr>
              <a:buFont typeface="Arial" charset="0"/>
              <a:buNone/>
            </a:pPr>
            <a:r>
              <a:rPr lang="en-GB" sz="1600" b="1" dirty="0">
                <a:solidFill>
                  <a:srgbClr val="CC0000"/>
                </a:solidFill>
                <a:latin typeface="Arial" charset="0"/>
              </a:rPr>
              <a:t>(3) Document planning</a:t>
            </a:r>
          </a:p>
          <a:p>
            <a:pPr marL="342900" indent="-342900">
              <a:lnSpc>
                <a:spcPct val="80000"/>
              </a:lnSpc>
              <a:spcBef>
                <a:spcPct val="20000"/>
              </a:spcBef>
              <a:buClr>
                <a:srgbClr val="000099"/>
              </a:buClr>
              <a:buFont typeface="Arial" charset="0"/>
              <a:buChar char="●"/>
            </a:pPr>
            <a:r>
              <a:rPr lang="en-GB" sz="1600" dirty="0" smtClean="0">
                <a:latin typeface="Arial" charset="0"/>
              </a:rPr>
              <a:t>Uses rules to:</a:t>
            </a:r>
          </a:p>
          <a:p>
            <a:pPr marL="800100" lvl="1" indent="-342900">
              <a:lnSpc>
                <a:spcPct val="80000"/>
              </a:lnSpc>
              <a:spcBef>
                <a:spcPct val="20000"/>
              </a:spcBef>
              <a:buClr>
                <a:srgbClr val="000099"/>
              </a:buClr>
              <a:buFont typeface="Arial" charset="0"/>
              <a:buChar char="●"/>
            </a:pPr>
            <a:r>
              <a:rPr lang="en-GB" sz="1600" dirty="0" smtClean="0">
                <a:latin typeface="Arial" charset="0"/>
              </a:rPr>
              <a:t>Choose the content</a:t>
            </a:r>
          </a:p>
          <a:p>
            <a:pPr marL="800100" lvl="1" indent="-342900">
              <a:lnSpc>
                <a:spcPct val="80000"/>
              </a:lnSpc>
              <a:spcBef>
                <a:spcPct val="20000"/>
              </a:spcBef>
              <a:buClr>
                <a:srgbClr val="000099"/>
              </a:buClr>
              <a:buFont typeface="Arial" charset="0"/>
              <a:buChar char="●"/>
            </a:pPr>
            <a:r>
              <a:rPr lang="en-GB" sz="1600" dirty="0" smtClean="0">
                <a:latin typeface="Arial" charset="0"/>
              </a:rPr>
              <a:t>Decide what should go with what.</a:t>
            </a:r>
          </a:p>
          <a:p>
            <a:pPr marL="342900" indent="-342900">
              <a:lnSpc>
                <a:spcPct val="80000"/>
              </a:lnSpc>
              <a:spcBef>
                <a:spcPct val="20000"/>
              </a:spcBef>
              <a:buClr>
                <a:srgbClr val="000099"/>
              </a:buClr>
              <a:buFont typeface="Arial" charset="0"/>
              <a:buChar char="●"/>
            </a:pPr>
            <a:r>
              <a:rPr lang="en-GB" sz="1600" dirty="0" smtClean="0">
                <a:latin typeface="Arial" charset="0"/>
              </a:rPr>
              <a:t>No predefined document schema!</a:t>
            </a:r>
          </a:p>
          <a:p>
            <a:pPr marL="342900" indent="-342900">
              <a:lnSpc>
                <a:spcPct val="80000"/>
              </a:lnSpc>
              <a:spcBef>
                <a:spcPct val="20000"/>
              </a:spcBef>
              <a:buClr>
                <a:srgbClr val="000099"/>
              </a:buClr>
              <a:buFont typeface="Arial" charset="0"/>
              <a:buChar char="●"/>
            </a:pPr>
            <a:r>
              <a:rPr lang="en-GB" sz="1600" dirty="0" smtClean="0">
                <a:latin typeface="Arial" charset="0"/>
              </a:rPr>
              <a:t>Documents will differ depending on input.</a:t>
            </a:r>
            <a:endParaRPr lang="en-GB" sz="1600" dirty="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45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445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445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445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446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44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3" grpId="0" animBg="1"/>
      <p:bldP spid="104455" grpId="0" animBg="1"/>
      <p:bldP spid="104456" grpId="0"/>
      <p:bldP spid="104457" grpId="0"/>
      <p:bldP spid="104461" grpId="0" animBg="1"/>
      <p:bldP spid="10446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Part 5</a:t>
            </a:r>
            <a:endParaRPr lang="en-GB" dirty="0"/>
          </a:p>
        </p:txBody>
      </p:sp>
      <p:sp>
        <p:nvSpPr>
          <p:cNvPr id="5" name="Text Placeholder 4"/>
          <p:cNvSpPr>
            <a:spLocks noGrp="1"/>
          </p:cNvSpPr>
          <p:nvPr>
            <p:ph type="body" idx="1"/>
          </p:nvPr>
        </p:nvSpPr>
        <p:spPr/>
        <p:txBody>
          <a:bodyPr/>
          <a:lstStyle/>
          <a:p>
            <a:r>
              <a:rPr lang="en-GB" dirty="0" smtClean="0"/>
              <a:t>Structuring texts using Rhetorical Structure Theory</a:t>
            </a:r>
            <a:endParaRPr lang="en-GB"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Rhetorical Structure Theory</a:t>
            </a:r>
            <a:endParaRPr lang="en-GB" dirty="0"/>
          </a:p>
        </p:txBody>
      </p:sp>
      <p:sp>
        <p:nvSpPr>
          <p:cNvPr id="5" name="Content Placeholder 4"/>
          <p:cNvSpPr>
            <a:spLocks noGrp="1"/>
          </p:cNvSpPr>
          <p:nvPr>
            <p:ph sz="quarter" idx="1"/>
          </p:nvPr>
        </p:nvSpPr>
        <p:spPr/>
        <p:txBody>
          <a:bodyPr>
            <a:normAutofit lnSpcReduction="10000"/>
          </a:bodyPr>
          <a:lstStyle/>
          <a:p>
            <a:r>
              <a:rPr lang="en-GB" dirty="0" smtClean="0"/>
              <a:t>RST (Mann and Thompson 1988) is a theory of </a:t>
            </a:r>
            <a:r>
              <a:rPr lang="en-GB" b="1" dirty="0" smtClean="0">
                <a:solidFill>
                  <a:schemeClr val="accent1"/>
                </a:solidFill>
              </a:rPr>
              <a:t>text structure</a:t>
            </a:r>
            <a:endParaRPr lang="en-GB" dirty="0" smtClean="0">
              <a:solidFill>
                <a:schemeClr val="accent1"/>
              </a:solidFill>
            </a:endParaRPr>
          </a:p>
          <a:p>
            <a:pPr lvl="1"/>
            <a:r>
              <a:rPr lang="en-GB" b="1" dirty="0" smtClean="0"/>
              <a:t>Not </a:t>
            </a:r>
            <a:r>
              <a:rPr lang="en-GB" dirty="0" smtClean="0"/>
              <a:t>about what texts are about but</a:t>
            </a:r>
          </a:p>
          <a:p>
            <a:pPr lvl="1"/>
            <a:r>
              <a:rPr lang="en-GB" b="1" dirty="0" smtClean="0"/>
              <a:t>How </a:t>
            </a:r>
            <a:r>
              <a:rPr lang="en-GB" dirty="0" smtClean="0"/>
              <a:t>bits of the underlying content of a text are structured so as to hang together in a </a:t>
            </a:r>
            <a:r>
              <a:rPr lang="en-GB" b="1" dirty="0" smtClean="0">
                <a:solidFill>
                  <a:schemeClr val="accent1"/>
                </a:solidFill>
              </a:rPr>
              <a:t>coherent</a:t>
            </a:r>
            <a:r>
              <a:rPr lang="en-GB" dirty="0" smtClean="0"/>
              <a:t> way.</a:t>
            </a:r>
          </a:p>
          <a:p>
            <a:pPr lvl="1"/>
            <a:endParaRPr lang="en-GB" b="1" dirty="0" smtClean="0"/>
          </a:p>
          <a:p>
            <a:r>
              <a:rPr lang="en-GB" dirty="0" smtClean="0"/>
              <a:t>The main claim of RST:</a:t>
            </a:r>
          </a:p>
          <a:p>
            <a:pPr lvl="1"/>
            <a:r>
              <a:rPr lang="en-GB" dirty="0" smtClean="0"/>
              <a:t>Parts of a text are related to </a:t>
            </a:r>
            <a:r>
              <a:rPr lang="en-GB" dirty="0" err="1" smtClean="0"/>
              <a:t>eachother</a:t>
            </a:r>
            <a:r>
              <a:rPr lang="en-GB" dirty="0" smtClean="0"/>
              <a:t> in predetermined ways.</a:t>
            </a:r>
          </a:p>
          <a:p>
            <a:pPr lvl="1"/>
            <a:r>
              <a:rPr lang="en-GB" dirty="0" smtClean="0"/>
              <a:t>There is a finite set of such relations.</a:t>
            </a:r>
          </a:p>
          <a:p>
            <a:pPr lvl="1"/>
            <a:r>
              <a:rPr lang="en-GB" dirty="0" smtClean="0"/>
              <a:t>Relations hold between two spans of text</a:t>
            </a:r>
          </a:p>
          <a:p>
            <a:pPr lvl="2"/>
            <a:r>
              <a:rPr lang="en-GB" dirty="0" smtClean="0"/>
              <a:t>Nucleus</a:t>
            </a:r>
          </a:p>
          <a:p>
            <a:pPr lvl="2"/>
            <a:r>
              <a:rPr lang="en-GB" dirty="0" smtClean="0"/>
              <a:t>Satellite</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small example</a:t>
            </a:r>
            <a:endParaRPr lang="en-GB" dirty="0"/>
          </a:p>
        </p:txBody>
      </p:sp>
      <p:sp>
        <p:nvSpPr>
          <p:cNvPr id="3" name="Content Placeholder 2"/>
          <p:cNvSpPr>
            <a:spLocks noGrp="1"/>
          </p:cNvSpPr>
          <p:nvPr>
            <p:ph sz="quarter" idx="1"/>
          </p:nvPr>
        </p:nvSpPr>
        <p:spPr>
          <a:xfrm>
            <a:off x="914400" y="1447800"/>
            <a:ext cx="7772400" cy="1066800"/>
          </a:xfrm>
        </p:spPr>
        <p:txBody>
          <a:bodyPr>
            <a:normAutofit fontScale="92500" lnSpcReduction="20000"/>
          </a:bodyPr>
          <a:lstStyle/>
          <a:p>
            <a:pPr>
              <a:buNone/>
            </a:pPr>
            <a:endParaRPr lang="en-GB" dirty="0" smtClean="0"/>
          </a:p>
          <a:p>
            <a:pPr>
              <a:buNone/>
            </a:pPr>
            <a:r>
              <a:rPr lang="en-GB" dirty="0" smtClean="0"/>
              <a:t>	You should visit the new exhibition. It’s excellent. It got very good reviews. It’s completely free.</a:t>
            </a:r>
            <a:endParaRPr lang="en-GB" dirty="0"/>
          </a:p>
        </p:txBody>
      </p:sp>
      <p:sp>
        <p:nvSpPr>
          <p:cNvPr id="4" name="Freeform 3"/>
          <p:cNvSpPr>
            <a:spLocks/>
          </p:cNvSpPr>
          <p:nvPr/>
        </p:nvSpPr>
        <p:spPr bwMode="auto">
          <a:xfrm>
            <a:off x="3505200" y="4424362"/>
            <a:ext cx="1454150" cy="1419225"/>
          </a:xfrm>
          <a:custGeom>
            <a:avLst/>
            <a:gdLst/>
            <a:ahLst/>
            <a:cxnLst>
              <a:cxn ang="0">
                <a:pos x="987" y="880"/>
              </a:cxn>
              <a:cxn ang="0">
                <a:pos x="383" y="0"/>
              </a:cxn>
              <a:cxn ang="0">
                <a:pos x="0" y="880"/>
              </a:cxn>
            </a:cxnLst>
            <a:rect l="0" t="0" r="r" b="b"/>
            <a:pathLst>
              <a:path w="987" h="880">
                <a:moveTo>
                  <a:pt x="987" y="880"/>
                </a:moveTo>
                <a:cubicBezTo>
                  <a:pt x="886" y="733"/>
                  <a:pt x="547" y="0"/>
                  <a:pt x="383" y="0"/>
                </a:cubicBezTo>
                <a:cubicBezTo>
                  <a:pt x="219" y="0"/>
                  <a:pt x="80" y="697"/>
                  <a:pt x="0" y="880"/>
                </a:cubicBezTo>
              </a:path>
            </a:pathLst>
          </a:custGeom>
          <a:noFill/>
          <a:ln w="9525" cap="flat" cmpd="sng">
            <a:solidFill>
              <a:schemeClr val="tx1"/>
            </a:solidFill>
            <a:prstDash val="solid"/>
            <a:round/>
            <a:headEnd/>
            <a:tailEnd type="stealth" w="lg" len="lg"/>
          </a:ln>
          <a:effectLst/>
        </p:spPr>
        <p:txBody>
          <a:bodyPr wrap="none" anchor="ctr"/>
          <a:lstStyle/>
          <a:p>
            <a:endParaRPr lang="en-GB"/>
          </a:p>
        </p:txBody>
      </p:sp>
      <p:sp>
        <p:nvSpPr>
          <p:cNvPr id="5" name="Line 4"/>
          <p:cNvSpPr>
            <a:spLocks noChangeShapeType="1"/>
          </p:cNvSpPr>
          <p:nvPr/>
        </p:nvSpPr>
        <p:spPr bwMode="auto">
          <a:xfrm flipH="1" flipV="1">
            <a:off x="3497262" y="4144962"/>
            <a:ext cx="0" cy="1676400"/>
          </a:xfrm>
          <a:prstGeom prst="line">
            <a:avLst/>
          </a:prstGeom>
          <a:noFill/>
          <a:ln w="9525">
            <a:solidFill>
              <a:schemeClr val="tx1"/>
            </a:solidFill>
            <a:round/>
            <a:headEnd/>
            <a:tailEnd/>
          </a:ln>
          <a:effectLst/>
        </p:spPr>
        <p:txBody>
          <a:bodyPr wrap="none" anchor="ctr"/>
          <a:lstStyle/>
          <a:p>
            <a:endParaRPr lang="en-GB"/>
          </a:p>
        </p:txBody>
      </p:sp>
      <p:sp>
        <p:nvSpPr>
          <p:cNvPr id="6" name="Line 5"/>
          <p:cNvSpPr>
            <a:spLocks noChangeShapeType="1"/>
          </p:cNvSpPr>
          <p:nvPr/>
        </p:nvSpPr>
        <p:spPr bwMode="auto">
          <a:xfrm flipH="1">
            <a:off x="4724400" y="5843587"/>
            <a:ext cx="1052512" cy="0"/>
          </a:xfrm>
          <a:prstGeom prst="line">
            <a:avLst/>
          </a:prstGeom>
          <a:noFill/>
          <a:ln w="9525">
            <a:solidFill>
              <a:schemeClr val="tx1"/>
            </a:solidFill>
            <a:round/>
            <a:headEnd/>
            <a:tailEnd/>
          </a:ln>
          <a:effectLst/>
        </p:spPr>
        <p:txBody>
          <a:bodyPr wrap="none" anchor="ctr"/>
          <a:lstStyle/>
          <a:p>
            <a:endParaRPr lang="en-GB"/>
          </a:p>
        </p:txBody>
      </p:sp>
      <p:sp>
        <p:nvSpPr>
          <p:cNvPr id="7" name="Line 6"/>
          <p:cNvSpPr>
            <a:spLocks noChangeShapeType="1"/>
          </p:cNvSpPr>
          <p:nvPr/>
        </p:nvSpPr>
        <p:spPr bwMode="auto">
          <a:xfrm flipH="1">
            <a:off x="2971800" y="5842000"/>
            <a:ext cx="1052512" cy="0"/>
          </a:xfrm>
          <a:prstGeom prst="line">
            <a:avLst/>
          </a:prstGeom>
          <a:noFill/>
          <a:ln w="9525">
            <a:solidFill>
              <a:schemeClr val="tx1"/>
            </a:solidFill>
            <a:round/>
            <a:headEnd/>
            <a:tailEnd/>
          </a:ln>
          <a:effectLst/>
        </p:spPr>
        <p:txBody>
          <a:bodyPr wrap="none" anchor="ctr"/>
          <a:lstStyle/>
          <a:p>
            <a:endParaRPr lang="en-GB"/>
          </a:p>
        </p:txBody>
      </p:sp>
      <p:sp>
        <p:nvSpPr>
          <p:cNvPr id="8" name="Text Box 7"/>
          <p:cNvSpPr txBox="1">
            <a:spLocks noChangeArrowheads="1"/>
          </p:cNvSpPr>
          <p:nvPr/>
        </p:nvSpPr>
        <p:spPr bwMode="auto">
          <a:xfrm>
            <a:off x="2549525" y="5700712"/>
            <a:ext cx="184150" cy="396875"/>
          </a:xfrm>
          <a:prstGeom prst="rect">
            <a:avLst/>
          </a:prstGeom>
          <a:noFill/>
          <a:ln w="9525">
            <a:noFill/>
            <a:miter lim="800000"/>
            <a:headEnd/>
            <a:tailEnd/>
          </a:ln>
          <a:effectLst/>
        </p:spPr>
        <p:txBody>
          <a:bodyPr wrap="none" anchor="ctr">
            <a:spAutoFit/>
          </a:bodyPr>
          <a:lstStyle/>
          <a:p>
            <a:pPr>
              <a:spcBef>
                <a:spcPct val="50000"/>
              </a:spcBef>
            </a:pPr>
            <a:endParaRPr lang="en-AU" sz="2000"/>
          </a:p>
        </p:txBody>
      </p:sp>
      <p:sp>
        <p:nvSpPr>
          <p:cNvPr id="9" name="Text Box 8"/>
          <p:cNvSpPr txBox="1">
            <a:spLocks noChangeArrowheads="1"/>
          </p:cNvSpPr>
          <p:nvPr/>
        </p:nvSpPr>
        <p:spPr bwMode="auto">
          <a:xfrm>
            <a:off x="738188" y="5927725"/>
            <a:ext cx="1598612" cy="396875"/>
          </a:xfrm>
          <a:prstGeom prst="rect">
            <a:avLst/>
          </a:prstGeom>
          <a:noFill/>
          <a:ln w="9525">
            <a:noFill/>
            <a:miter lim="800000"/>
            <a:headEnd/>
            <a:tailEnd/>
          </a:ln>
          <a:effectLst/>
        </p:spPr>
        <p:txBody>
          <a:bodyPr wrap="none" anchor="ctr">
            <a:spAutoFit/>
          </a:bodyPr>
          <a:lstStyle/>
          <a:p>
            <a:pPr>
              <a:spcBef>
                <a:spcPct val="50000"/>
              </a:spcBef>
            </a:pPr>
            <a:r>
              <a:rPr lang="en-AU" sz="2000" dirty="0"/>
              <a:t>You should ...</a:t>
            </a:r>
          </a:p>
        </p:txBody>
      </p:sp>
      <p:sp>
        <p:nvSpPr>
          <p:cNvPr id="11" name="Text Box 10"/>
          <p:cNvSpPr txBox="1">
            <a:spLocks noChangeArrowheads="1"/>
          </p:cNvSpPr>
          <p:nvPr/>
        </p:nvSpPr>
        <p:spPr bwMode="auto">
          <a:xfrm>
            <a:off x="6248400" y="5926108"/>
            <a:ext cx="2445028" cy="400110"/>
          </a:xfrm>
          <a:prstGeom prst="rect">
            <a:avLst/>
          </a:prstGeom>
          <a:noFill/>
          <a:ln w="9525">
            <a:noFill/>
            <a:miter lim="800000"/>
            <a:headEnd/>
            <a:tailEnd/>
          </a:ln>
          <a:effectLst/>
        </p:spPr>
        <p:txBody>
          <a:bodyPr wrap="none" anchor="ctr">
            <a:spAutoFit/>
          </a:bodyPr>
          <a:lstStyle/>
          <a:p>
            <a:pPr>
              <a:spcBef>
                <a:spcPct val="50000"/>
              </a:spcBef>
            </a:pPr>
            <a:r>
              <a:rPr lang="en-AU" sz="2000" dirty="0" smtClean="0"/>
              <a:t>It’s completely ...</a:t>
            </a:r>
            <a:endParaRPr lang="en-AU" sz="2000" dirty="0"/>
          </a:p>
        </p:txBody>
      </p:sp>
      <p:sp>
        <p:nvSpPr>
          <p:cNvPr id="12" name="Text Box 11"/>
          <p:cNvSpPr txBox="1">
            <a:spLocks noChangeArrowheads="1"/>
          </p:cNvSpPr>
          <p:nvPr/>
        </p:nvSpPr>
        <p:spPr bwMode="auto">
          <a:xfrm>
            <a:off x="2895600" y="5926108"/>
            <a:ext cx="2101088" cy="400110"/>
          </a:xfrm>
          <a:prstGeom prst="rect">
            <a:avLst/>
          </a:prstGeom>
          <a:noFill/>
          <a:ln w="9525">
            <a:noFill/>
            <a:miter lim="800000"/>
            <a:headEnd/>
            <a:tailEnd/>
          </a:ln>
          <a:effectLst/>
        </p:spPr>
        <p:txBody>
          <a:bodyPr wrap="none" anchor="ctr">
            <a:spAutoFit/>
          </a:bodyPr>
          <a:lstStyle/>
          <a:p>
            <a:pPr>
              <a:spcBef>
                <a:spcPct val="50000"/>
              </a:spcBef>
            </a:pPr>
            <a:r>
              <a:rPr lang="en-AU" sz="2000" dirty="0" smtClean="0"/>
              <a:t>It’s excellent...</a:t>
            </a:r>
            <a:endParaRPr lang="en-AU" sz="2000" dirty="0"/>
          </a:p>
        </p:txBody>
      </p:sp>
      <p:sp>
        <p:nvSpPr>
          <p:cNvPr id="13" name="Text Box 12"/>
          <p:cNvSpPr txBox="1">
            <a:spLocks noChangeArrowheads="1"/>
          </p:cNvSpPr>
          <p:nvPr/>
        </p:nvSpPr>
        <p:spPr bwMode="auto">
          <a:xfrm>
            <a:off x="4759325" y="5926108"/>
            <a:ext cx="1268296" cy="400110"/>
          </a:xfrm>
          <a:prstGeom prst="rect">
            <a:avLst/>
          </a:prstGeom>
          <a:noFill/>
          <a:ln w="9525">
            <a:noFill/>
            <a:miter lim="800000"/>
            <a:headEnd/>
            <a:tailEnd/>
          </a:ln>
          <a:effectLst/>
        </p:spPr>
        <p:txBody>
          <a:bodyPr wrap="none" anchor="ctr">
            <a:spAutoFit/>
          </a:bodyPr>
          <a:lstStyle/>
          <a:p>
            <a:pPr>
              <a:spcBef>
                <a:spcPct val="50000"/>
              </a:spcBef>
            </a:pPr>
            <a:r>
              <a:rPr lang="en-AU" sz="2000" dirty="0"/>
              <a:t>It got </a:t>
            </a:r>
            <a:r>
              <a:rPr lang="en-AU" sz="2000" dirty="0" smtClean="0"/>
              <a:t>...</a:t>
            </a:r>
            <a:endParaRPr lang="en-AU" sz="2000" dirty="0"/>
          </a:p>
        </p:txBody>
      </p:sp>
      <p:sp>
        <p:nvSpPr>
          <p:cNvPr id="14" name="Line 13"/>
          <p:cNvSpPr>
            <a:spLocks noChangeShapeType="1"/>
          </p:cNvSpPr>
          <p:nvPr/>
        </p:nvSpPr>
        <p:spPr bwMode="auto">
          <a:xfrm>
            <a:off x="3189287" y="4151312"/>
            <a:ext cx="2359025" cy="0"/>
          </a:xfrm>
          <a:prstGeom prst="line">
            <a:avLst/>
          </a:prstGeom>
          <a:noFill/>
          <a:ln w="9525">
            <a:solidFill>
              <a:schemeClr val="tx1"/>
            </a:solidFill>
            <a:round/>
            <a:headEnd/>
            <a:tailEnd/>
          </a:ln>
          <a:effectLst/>
        </p:spPr>
        <p:txBody>
          <a:bodyPr wrap="none" anchor="ctr"/>
          <a:lstStyle/>
          <a:p>
            <a:endParaRPr lang="en-GB"/>
          </a:p>
        </p:txBody>
      </p:sp>
      <p:sp>
        <p:nvSpPr>
          <p:cNvPr id="16" name="Line 15"/>
          <p:cNvSpPr>
            <a:spLocks noChangeShapeType="1"/>
          </p:cNvSpPr>
          <p:nvPr/>
        </p:nvSpPr>
        <p:spPr bwMode="auto">
          <a:xfrm flipH="1">
            <a:off x="884238" y="5840412"/>
            <a:ext cx="1052512" cy="0"/>
          </a:xfrm>
          <a:prstGeom prst="line">
            <a:avLst/>
          </a:prstGeom>
          <a:noFill/>
          <a:ln w="9525">
            <a:solidFill>
              <a:schemeClr val="tx1"/>
            </a:solidFill>
            <a:round/>
            <a:headEnd/>
            <a:tailEnd/>
          </a:ln>
          <a:effectLst/>
        </p:spPr>
        <p:txBody>
          <a:bodyPr wrap="none" anchor="ctr"/>
          <a:lstStyle/>
          <a:p>
            <a:endParaRPr lang="en-GB"/>
          </a:p>
        </p:txBody>
      </p:sp>
      <p:sp>
        <p:nvSpPr>
          <p:cNvPr id="17" name="Line 16"/>
          <p:cNvSpPr>
            <a:spLocks noChangeShapeType="1"/>
          </p:cNvSpPr>
          <p:nvPr/>
        </p:nvSpPr>
        <p:spPr bwMode="auto">
          <a:xfrm flipV="1">
            <a:off x="1298575" y="2714625"/>
            <a:ext cx="0" cy="3116262"/>
          </a:xfrm>
          <a:prstGeom prst="line">
            <a:avLst/>
          </a:prstGeom>
          <a:noFill/>
          <a:ln w="9525">
            <a:solidFill>
              <a:schemeClr val="tx1"/>
            </a:solidFill>
            <a:round/>
            <a:headEnd/>
            <a:tailEnd/>
          </a:ln>
          <a:effectLst/>
        </p:spPr>
        <p:txBody>
          <a:bodyPr wrap="none" anchor="ctr"/>
          <a:lstStyle/>
          <a:p>
            <a:endParaRPr lang="en-GB"/>
          </a:p>
        </p:txBody>
      </p:sp>
      <p:sp>
        <p:nvSpPr>
          <p:cNvPr id="19" name="Freeform 18"/>
          <p:cNvSpPr>
            <a:spLocks/>
          </p:cNvSpPr>
          <p:nvPr/>
        </p:nvSpPr>
        <p:spPr bwMode="auto">
          <a:xfrm>
            <a:off x="1447800" y="3155950"/>
            <a:ext cx="3289300" cy="2674937"/>
          </a:xfrm>
          <a:custGeom>
            <a:avLst/>
            <a:gdLst/>
            <a:ahLst/>
            <a:cxnLst>
              <a:cxn ang="0">
                <a:pos x="0" y="1685"/>
              </a:cxn>
              <a:cxn ang="0">
                <a:pos x="672" y="176"/>
              </a:cxn>
              <a:cxn ang="0">
                <a:pos x="2072" y="631"/>
              </a:cxn>
            </a:cxnLst>
            <a:rect l="0" t="0" r="r" b="b"/>
            <a:pathLst>
              <a:path w="2072" h="1685">
                <a:moveTo>
                  <a:pt x="0" y="1685"/>
                </a:moveTo>
                <a:cubicBezTo>
                  <a:pt x="162" y="1018"/>
                  <a:pt x="327" y="352"/>
                  <a:pt x="672" y="176"/>
                </a:cubicBezTo>
                <a:cubicBezTo>
                  <a:pt x="1017" y="0"/>
                  <a:pt x="1780" y="536"/>
                  <a:pt x="2072" y="631"/>
                </a:cubicBezTo>
              </a:path>
            </a:pathLst>
          </a:custGeom>
          <a:noFill/>
          <a:ln w="9525" cap="flat" cmpd="sng">
            <a:solidFill>
              <a:schemeClr val="tx1"/>
            </a:solidFill>
            <a:prstDash val="solid"/>
            <a:round/>
            <a:headEnd type="stealth" w="lg" len="lg"/>
            <a:tailEnd/>
          </a:ln>
          <a:effectLst/>
        </p:spPr>
        <p:txBody>
          <a:bodyPr wrap="none" anchor="ctr"/>
          <a:lstStyle/>
          <a:p>
            <a:endParaRPr lang="en-GB"/>
          </a:p>
        </p:txBody>
      </p:sp>
      <p:sp>
        <p:nvSpPr>
          <p:cNvPr id="20" name="Freeform 19"/>
          <p:cNvSpPr>
            <a:spLocks/>
          </p:cNvSpPr>
          <p:nvPr/>
        </p:nvSpPr>
        <p:spPr bwMode="auto">
          <a:xfrm>
            <a:off x="1355725" y="2647950"/>
            <a:ext cx="6089650" cy="3182937"/>
          </a:xfrm>
          <a:custGeom>
            <a:avLst/>
            <a:gdLst/>
            <a:ahLst/>
            <a:cxnLst>
              <a:cxn ang="0">
                <a:pos x="0" y="2005"/>
              </a:cxn>
              <a:cxn ang="0">
                <a:pos x="655" y="242"/>
              </a:cxn>
              <a:cxn ang="0">
                <a:pos x="2637" y="551"/>
              </a:cxn>
              <a:cxn ang="0">
                <a:pos x="3836" y="2005"/>
              </a:cxn>
            </a:cxnLst>
            <a:rect l="0" t="0" r="r" b="b"/>
            <a:pathLst>
              <a:path w="3836" h="2005">
                <a:moveTo>
                  <a:pt x="0" y="2005"/>
                </a:moveTo>
                <a:cubicBezTo>
                  <a:pt x="109" y="1711"/>
                  <a:pt x="216" y="484"/>
                  <a:pt x="655" y="242"/>
                </a:cubicBezTo>
                <a:cubicBezTo>
                  <a:pt x="1094" y="0"/>
                  <a:pt x="2107" y="257"/>
                  <a:pt x="2637" y="551"/>
                </a:cubicBezTo>
                <a:cubicBezTo>
                  <a:pt x="3167" y="845"/>
                  <a:pt x="3586" y="1702"/>
                  <a:pt x="3836" y="2005"/>
                </a:cubicBezTo>
              </a:path>
            </a:pathLst>
          </a:custGeom>
          <a:noFill/>
          <a:ln w="9525" cap="flat" cmpd="sng">
            <a:solidFill>
              <a:schemeClr val="tx1"/>
            </a:solidFill>
            <a:prstDash val="solid"/>
            <a:round/>
            <a:headEnd type="stealth" w="lg" len="lg"/>
            <a:tailEnd/>
          </a:ln>
          <a:effectLst/>
        </p:spPr>
        <p:txBody>
          <a:bodyPr wrap="none" anchor="ctr"/>
          <a:lstStyle/>
          <a:p>
            <a:endParaRPr lang="en-GB"/>
          </a:p>
        </p:txBody>
      </p:sp>
      <p:sp>
        <p:nvSpPr>
          <p:cNvPr id="21" name="Line 20"/>
          <p:cNvSpPr>
            <a:spLocks noChangeShapeType="1"/>
          </p:cNvSpPr>
          <p:nvPr/>
        </p:nvSpPr>
        <p:spPr bwMode="auto">
          <a:xfrm>
            <a:off x="6369050" y="5834062"/>
            <a:ext cx="1838325" cy="0"/>
          </a:xfrm>
          <a:prstGeom prst="line">
            <a:avLst/>
          </a:prstGeom>
          <a:noFill/>
          <a:ln w="9525">
            <a:solidFill>
              <a:schemeClr val="tx1"/>
            </a:solidFill>
            <a:round/>
            <a:headEnd/>
            <a:tailEnd/>
          </a:ln>
          <a:effectLst/>
        </p:spPr>
        <p:txBody>
          <a:bodyPr wrap="none" anchor="ctr"/>
          <a:lstStyle/>
          <a:p>
            <a:endParaRPr lang="en-GB"/>
          </a:p>
        </p:txBody>
      </p:sp>
      <p:sp>
        <p:nvSpPr>
          <p:cNvPr id="23" name="Text Box 22"/>
          <p:cNvSpPr txBox="1">
            <a:spLocks noChangeArrowheads="1"/>
          </p:cNvSpPr>
          <p:nvPr/>
        </p:nvSpPr>
        <p:spPr bwMode="auto">
          <a:xfrm>
            <a:off x="2438400" y="3027362"/>
            <a:ext cx="1882775" cy="396875"/>
          </a:xfrm>
          <a:prstGeom prst="rect">
            <a:avLst/>
          </a:prstGeom>
          <a:noFill/>
          <a:ln w="9525">
            <a:noFill/>
            <a:miter lim="800000"/>
            <a:headEnd/>
            <a:tailEnd/>
          </a:ln>
          <a:effectLst/>
        </p:spPr>
        <p:txBody>
          <a:bodyPr wrap="none" anchor="ctr">
            <a:spAutoFit/>
          </a:bodyPr>
          <a:lstStyle/>
          <a:p>
            <a:pPr>
              <a:spcBef>
                <a:spcPct val="50000"/>
              </a:spcBef>
            </a:pPr>
            <a:r>
              <a:rPr lang="en-AU" sz="2000"/>
              <a:t>MOTIVATION</a:t>
            </a:r>
          </a:p>
        </p:txBody>
      </p:sp>
      <p:sp>
        <p:nvSpPr>
          <p:cNvPr id="24" name="Text Box 23"/>
          <p:cNvSpPr txBox="1">
            <a:spLocks noChangeArrowheads="1"/>
          </p:cNvSpPr>
          <p:nvPr/>
        </p:nvSpPr>
        <p:spPr bwMode="auto">
          <a:xfrm>
            <a:off x="4572000" y="4784725"/>
            <a:ext cx="1498600" cy="396875"/>
          </a:xfrm>
          <a:prstGeom prst="rect">
            <a:avLst/>
          </a:prstGeom>
          <a:noFill/>
          <a:ln w="9525">
            <a:noFill/>
            <a:miter lim="800000"/>
            <a:headEnd/>
            <a:tailEnd/>
          </a:ln>
          <a:effectLst/>
        </p:spPr>
        <p:txBody>
          <a:bodyPr wrap="none" anchor="ctr">
            <a:spAutoFit/>
          </a:bodyPr>
          <a:lstStyle/>
          <a:p>
            <a:pPr>
              <a:spcBef>
                <a:spcPct val="50000"/>
              </a:spcBef>
            </a:pPr>
            <a:r>
              <a:rPr lang="en-AU" sz="2000" dirty="0"/>
              <a:t>EVIDENCE</a:t>
            </a:r>
          </a:p>
        </p:txBody>
      </p:sp>
      <p:sp>
        <p:nvSpPr>
          <p:cNvPr id="25" name="Text Box 24"/>
          <p:cNvSpPr txBox="1">
            <a:spLocks noChangeArrowheads="1"/>
          </p:cNvSpPr>
          <p:nvPr/>
        </p:nvSpPr>
        <p:spPr bwMode="auto">
          <a:xfrm>
            <a:off x="4851400" y="2747962"/>
            <a:ext cx="1968500" cy="396875"/>
          </a:xfrm>
          <a:prstGeom prst="rect">
            <a:avLst/>
          </a:prstGeom>
          <a:noFill/>
          <a:ln w="9525">
            <a:noFill/>
            <a:miter lim="800000"/>
            <a:headEnd/>
            <a:tailEnd/>
          </a:ln>
          <a:effectLst/>
        </p:spPr>
        <p:txBody>
          <a:bodyPr wrap="none" anchor="ctr">
            <a:spAutoFit/>
          </a:bodyPr>
          <a:lstStyle/>
          <a:p>
            <a:pPr>
              <a:spcBef>
                <a:spcPct val="50000"/>
              </a:spcBef>
            </a:pPr>
            <a:r>
              <a:rPr lang="en-AU" sz="2000"/>
              <a:t>ENABLEMENT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p:bldP spid="11" grpId="0"/>
      <p:bldP spid="12" grpId="0"/>
      <p:bldP spid="13" grpId="0"/>
      <p:bldP spid="14" grpId="0" animBg="1"/>
      <p:bldP spid="16" grpId="0" animBg="1"/>
      <p:bldP spid="19" grpId="0" animBg="1"/>
      <p:bldP spid="20" grpId="0" animBg="1"/>
      <p:bldP spid="21" grpId="0" animBg="1"/>
      <p:bldP spid="23" grpId="0"/>
      <p:bldP spid="24" grpId="0"/>
      <p:bldP spid="25"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 RST relation definition</a:t>
            </a:r>
            <a:endParaRPr lang="en-GB" dirty="0"/>
          </a:p>
        </p:txBody>
      </p:sp>
      <p:sp>
        <p:nvSpPr>
          <p:cNvPr id="3" name="Content Placeholder 2"/>
          <p:cNvSpPr>
            <a:spLocks noGrp="1"/>
          </p:cNvSpPr>
          <p:nvPr>
            <p:ph sz="quarter" idx="1"/>
          </p:nvPr>
        </p:nvSpPr>
        <p:spPr/>
        <p:txBody>
          <a:bodyPr>
            <a:normAutofit fontScale="92500" lnSpcReduction="10000"/>
          </a:bodyPr>
          <a:lstStyle/>
          <a:p>
            <a:pPr>
              <a:buNone/>
            </a:pPr>
            <a:r>
              <a:rPr lang="en-GB" b="1" dirty="0" smtClean="0">
                <a:solidFill>
                  <a:schemeClr val="accent1"/>
                </a:solidFill>
              </a:rPr>
              <a:t>MOTIVATION</a:t>
            </a:r>
          </a:p>
          <a:p>
            <a:r>
              <a:rPr lang="en-GB" dirty="0" smtClean="0">
                <a:solidFill>
                  <a:schemeClr val="accent1"/>
                </a:solidFill>
              </a:rPr>
              <a:t>Nucleus</a:t>
            </a:r>
            <a:r>
              <a:rPr lang="en-GB" dirty="0" smtClean="0"/>
              <a:t> represents an action which the hearer is meant to do at some point in future.</a:t>
            </a:r>
          </a:p>
          <a:p>
            <a:pPr lvl="1"/>
            <a:r>
              <a:rPr lang="en-GB" i="1" dirty="0" smtClean="0"/>
              <a:t>You should go to the exhibition</a:t>
            </a:r>
          </a:p>
          <a:p>
            <a:r>
              <a:rPr lang="en-GB" dirty="0" smtClean="0">
                <a:solidFill>
                  <a:schemeClr val="accent1"/>
                </a:solidFill>
              </a:rPr>
              <a:t>Satellite </a:t>
            </a:r>
            <a:r>
              <a:rPr lang="en-GB" dirty="0" smtClean="0"/>
              <a:t>represents something which is meant to make the hearer want to carry out the nucleus action.</a:t>
            </a:r>
          </a:p>
          <a:p>
            <a:pPr lvl="1"/>
            <a:r>
              <a:rPr lang="en-GB" i="1" dirty="0" smtClean="0"/>
              <a:t>It’s excellent. It got a good review.</a:t>
            </a:r>
          </a:p>
          <a:p>
            <a:pPr lvl="1"/>
            <a:r>
              <a:rPr lang="en-GB" dirty="0" smtClean="0"/>
              <a:t>Note: Satellite need not be a single clause. In our example, the satellite has 2 clauses. They themselves are related to </a:t>
            </a:r>
            <a:r>
              <a:rPr lang="en-GB" dirty="0" err="1" smtClean="0"/>
              <a:t>eachother</a:t>
            </a:r>
            <a:r>
              <a:rPr lang="en-GB" dirty="0" smtClean="0"/>
              <a:t> by the EVIDENCE relation.</a:t>
            </a:r>
          </a:p>
          <a:p>
            <a:r>
              <a:rPr lang="en-GB" dirty="0" smtClean="0">
                <a:solidFill>
                  <a:schemeClr val="accent1"/>
                </a:solidFill>
              </a:rPr>
              <a:t>Effect</a:t>
            </a:r>
            <a:r>
              <a:rPr lang="en-GB" dirty="0" smtClean="0"/>
              <a:t>: to increase the hearer’s desire to perform the nucleus action.</a:t>
            </a:r>
          </a:p>
          <a:p>
            <a:pPr lvl="2"/>
            <a:endParaRPr lang="en-GB" dirty="0" smtClean="0"/>
          </a:p>
          <a:p>
            <a:pPr lvl="2"/>
            <a:endParaRPr lang="en-GB"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RST relations more generally</a:t>
            </a:r>
            <a:endParaRPr lang="en-GB" dirty="0"/>
          </a:p>
        </p:txBody>
      </p:sp>
      <p:sp>
        <p:nvSpPr>
          <p:cNvPr id="3" name="Content Placeholder 2"/>
          <p:cNvSpPr>
            <a:spLocks noGrp="1"/>
          </p:cNvSpPr>
          <p:nvPr>
            <p:ph sz="quarter" idx="1"/>
          </p:nvPr>
        </p:nvSpPr>
        <p:spPr/>
        <p:txBody>
          <a:bodyPr>
            <a:normAutofit fontScale="85000" lnSpcReduction="20000"/>
          </a:bodyPr>
          <a:lstStyle/>
          <a:p>
            <a:r>
              <a:rPr lang="en-GB" dirty="0" smtClean="0"/>
              <a:t>An RST relation is defined in terms of the</a:t>
            </a:r>
          </a:p>
          <a:p>
            <a:pPr lvl="1"/>
            <a:r>
              <a:rPr lang="en-GB" dirty="0" smtClean="0"/>
              <a:t>Nucleus + constraints on the nucleus</a:t>
            </a:r>
          </a:p>
          <a:p>
            <a:pPr lvl="2"/>
            <a:r>
              <a:rPr lang="en-GB" dirty="0" smtClean="0"/>
              <a:t>(e.g. Nucleus of motivation is some action to be performed by H)</a:t>
            </a:r>
          </a:p>
          <a:p>
            <a:pPr lvl="1"/>
            <a:r>
              <a:rPr lang="en-GB" dirty="0" smtClean="0"/>
              <a:t>Satellite + constraints on satellite</a:t>
            </a:r>
          </a:p>
          <a:p>
            <a:pPr lvl="1"/>
            <a:r>
              <a:rPr lang="en-GB" dirty="0" smtClean="0"/>
              <a:t>Desired effect.</a:t>
            </a:r>
          </a:p>
          <a:p>
            <a:pPr lvl="1"/>
            <a:endParaRPr lang="en-GB" dirty="0" smtClean="0"/>
          </a:p>
          <a:p>
            <a:r>
              <a:rPr lang="en-GB" dirty="0" smtClean="0"/>
              <a:t>Other examples of RST relations:</a:t>
            </a:r>
          </a:p>
          <a:p>
            <a:pPr lvl="1"/>
            <a:r>
              <a:rPr lang="en-GB" dirty="0" smtClean="0"/>
              <a:t>CAUSE: the nucleus is the result; the satellite is the cause</a:t>
            </a:r>
          </a:p>
          <a:p>
            <a:pPr lvl="1"/>
            <a:r>
              <a:rPr lang="en-GB" dirty="0" smtClean="0"/>
              <a:t>ELABORATION: the satellite gives more information about the nucleus</a:t>
            </a:r>
          </a:p>
          <a:p>
            <a:endParaRPr lang="en-GB" dirty="0" smtClean="0"/>
          </a:p>
          <a:p>
            <a:r>
              <a:rPr lang="en-GB" dirty="0" smtClean="0"/>
              <a:t>Some relations are multi-nuclear</a:t>
            </a:r>
          </a:p>
          <a:p>
            <a:pPr lvl="1"/>
            <a:r>
              <a:rPr lang="en-GB" dirty="0" smtClean="0"/>
              <a:t>Do not relate a nucleus and satellite, but two or more nuclei (i.e. 2 pieces of information of the same status).</a:t>
            </a:r>
          </a:p>
          <a:p>
            <a:pPr lvl="1"/>
            <a:r>
              <a:rPr lang="en-GB" dirty="0" smtClean="0"/>
              <a:t>Example: SEQUENCE</a:t>
            </a:r>
          </a:p>
          <a:p>
            <a:pPr lvl="2"/>
            <a:r>
              <a:rPr lang="en-GB" i="1" dirty="0" smtClean="0"/>
              <a:t>John walked into the room. He turned on the light.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more on RST</a:t>
            </a:r>
            <a:endParaRPr lang="en-GB" dirty="0"/>
          </a:p>
        </p:txBody>
      </p:sp>
      <p:sp>
        <p:nvSpPr>
          <p:cNvPr id="3" name="Content Placeholder 2"/>
          <p:cNvSpPr>
            <a:spLocks noGrp="1"/>
          </p:cNvSpPr>
          <p:nvPr>
            <p:ph sz="quarter" idx="1"/>
          </p:nvPr>
        </p:nvSpPr>
        <p:spPr/>
        <p:txBody>
          <a:bodyPr/>
          <a:lstStyle/>
          <a:p>
            <a:r>
              <a:rPr lang="en-GB" dirty="0" smtClean="0"/>
              <a:t>RST relations are neutral with respect to their realisation.</a:t>
            </a:r>
          </a:p>
          <a:p>
            <a:pPr lvl="1"/>
            <a:r>
              <a:rPr lang="en-GB" dirty="0" smtClean="0"/>
              <a:t>E.g. You can express EVIDENCE n lots of different ways.</a:t>
            </a:r>
          </a:p>
          <a:p>
            <a:pPr lvl="1">
              <a:buNone/>
            </a:pPr>
            <a:endParaRPr lang="en-GB" dirty="0" smtClean="0"/>
          </a:p>
        </p:txBody>
      </p:sp>
      <p:sp>
        <p:nvSpPr>
          <p:cNvPr id="4" name="Freeform 3"/>
          <p:cNvSpPr>
            <a:spLocks/>
          </p:cNvSpPr>
          <p:nvPr/>
        </p:nvSpPr>
        <p:spPr bwMode="auto">
          <a:xfrm>
            <a:off x="1447800" y="2898744"/>
            <a:ext cx="1454150" cy="1419225"/>
          </a:xfrm>
          <a:custGeom>
            <a:avLst/>
            <a:gdLst/>
            <a:ahLst/>
            <a:cxnLst>
              <a:cxn ang="0">
                <a:pos x="987" y="880"/>
              </a:cxn>
              <a:cxn ang="0">
                <a:pos x="383" y="0"/>
              </a:cxn>
              <a:cxn ang="0">
                <a:pos x="0" y="880"/>
              </a:cxn>
            </a:cxnLst>
            <a:rect l="0" t="0" r="r" b="b"/>
            <a:pathLst>
              <a:path w="987" h="880">
                <a:moveTo>
                  <a:pt x="987" y="880"/>
                </a:moveTo>
                <a:cubicBezTo>
                  <a:pt x="886" y="733"/>
                  <a:pt x="547" y="0"/>
                  <a:pt x="383" y="0"/>
                </a:cubicBezTo>
                <a:cubicBezTo>
                  <a:pt x="219" y="0"/>
                  <a:pt x="80" y="697"/>
                  <a:pt x="0" y="880"/>
                </a:cubicBezTo>
              </a:path>
            </a:pathLst>
          </a:custGeom>
          <a:noFill/>
          <a:ln w="9525" cap="flat" cmpd="sng">
            <a:solidFill>
              <a:schemeClr val="tx1"/>
            </a:solidFill>
            <a:prstDash val="solid"/>
            <a:round/>
            <a:headEnd/>
            <a:tailEnd type="stealth" w="lg" len="lg"/>
          </a:ln>
          <a:effectLst/>
        </p:spPr>
        <p:txBody>
          <a:bodyPr wrap="none" anchor="ctr"/>
          <a:lstStyle/>
          <a:p>
            <a:endParaRPr lang="en-GB"/>
          </a:p>
        </p:txBody>
      </p:sp>
      <p:sp>
        <p:nvSpPr>
          <p:cNvPr id="5" name="Line 4"/>
          <p:cNvSpPr>
            <a:spLocks noChangeShapeType="1"/>
          </p:cNvSpPr>
          <p:nvPr/>
        </p:nvSpPr>
        <p:spPr bwMode="auto">
          <a:xfrm flipH="1" flipV="1">
            <a:off x="1439862" y="2619344"/>
            <a:ext cx="0" cy="1676400"/>
          </a:xfrm>
          <a:prstGeom prst="line">
            <a:avLst/>
          </a:prstGeom>
          <a:noFill/>
          <a:ln w="9525">
            <a:solidFill>
              <a:schemeClr val="tx1"/>
            </a:solidFill>
            <a:round/>
            <a:headEnd/>
            <a:tailEnd/>
          </a:ln>
          <a:effectLst/>
        </p:spPr>
        <p:txBody>
          <a:bodyPr wrap="none" anchor="ctr"/>
          <a:lstStyle/>
          <a:p>
            <a:endParaRPr lang="en-GB"/>
          </a:p>
        </p:txBody>
      </p:sp>
      <p:sp>
        <p:nvSpPr>
          <p:cNvPr id="6" name="Line 5"/>
          <p:cNvSpPr>
            <a:spLocks noChangeShapeType="1"/>
          </p:cNvSpPr>
          <p:nvPr/>
        </p:nvSpPr>
        <p:spPr bwMode="auto">
          <a:xfrm flipH="1">
            <a:off x="2667000" y="4317969"/>
            <a:ext cx="1052512" cy="0"/>
          </a:xfrm>
          <a:prstGeom prst="line">
            <a:avLst/>
          </a:prstGeom>
          <a:noFill/>
          <a:ln w="9525">
            <a:solidFill>
              <a:schemeClr val="tx1"/>
            </a:solidFill>
            <a:round/>
            <a:headEnd/>
            <a:tailEnd/>
          </a:ln>
          <a:effectLst/>
        </p:spPr>
        <p:txBody>
          <a:bodyPr wrap="none" anchor="ctr"/>
          <a:lstStyle/>
          <a:p>
            <a:endParaRPr lang="en-GB"/>
          </a:p>
        </p:txBody>
      </p:sp>
      <p:sp>
        <p:nvSpPr>
          <p:cNvPr id="7" name="Line 6"/>
          <p:cNvSpPr>
            <a:spLocks noChangeShapeType="1"/>
          </p:cNvSpPr>
          <p:nvPr/>
        </p:nvSpPr>
        <p:spPr bwMode="auto">
          <a:xfrm flipH="1">
            <a:off x="914400" y="4316382"/>
            <a:ext cx="1052512" cy="0"/>
          </a:xfrm>
          <a:prstGeom prst="line">
            <a:avLst/>
          </a:prstGeom>
          <a:noFill/>
          <a:ln w="9525">
            <a:solidFill>
              <a:schemeClr val="tx1"/>
            </a:solidFill>
            <a:round/>
            <a:headEnd/>
            <a:tailEnd/>
          </a:ln>
          <a:effectLst/>
        </p:spPr>
        <p:txBody>
          <a:bodyPr wrap="none" anchor="ctr"/>
          <a:lstStyle/>
          <a:p>
            <a:endParaRPr lang="en-GB"/>
          </a:p>
        </p:txBody>
      </p:sp>
      <p:sp>
        <p:nvSpPr>
          <p:cNvPr id="8" name="Text Box 11"/>
          <p:cNvSpPr txBox="1">
            <a:spLocks noChangeArrowheads="1"/>
          </p:cNvSpPr>
          <p:nvPr/>
        </p:nvSpPr>
        <p:spPr bwMode="auto">
          <a:xfrm>
            <a:off x="838200" y="4400490"/>
            <a:ext cx="2101088" cy="400110"/>
          </a:xfrm>
          <a:prstGeom prst="rect">
            <a:avLst/>
          </a:prstGeom>
          <a:noFill/>
          <a:ln w="9525">
            <a:noFill/>
            <a:miter lim="800000"/>
            <a:headEnd/>
            <a:tailEnd/>
          </a:ln>
          <a:effectLst/>
        </p:spPr>
        <p:txBody>
          <a:bodyPr wrap="none" anchor="ctr">
            <a:spAutoFit/>
          </a:bodyPr>
          <a:lstStyle/>
          <a:p>
            <a:pPr>
              <a:spcBef>
                <a:spcPct val="50000"/>
              </a:spcBef>
            </a:pPr>
            <a:r>
              <a:rPr lang="en-AU" sz="2000" dirty="0" smtClean="0"/>
              <a:t>It’s excellent...</a:t>
            </a:r>
            <a:endParaRPr lang="en-AU" sz="2000" dirty="0"/>
          </a:p>
        </p:txBody>
      </p:sp>
      <p:sp>
        <p:nvSpPr>
          <p:cNvPr id="9" name="Text Box 12"/>
          <p:cNvSpPr txBox="1">
            <a:spLocks noChangeArrowheads="1"/>
          </p:cNvSpPr>
          <p:nvPr/>
        </p:nvSpPr>
        <p:spPr bwMode="auto">
          <a:xfrm>
            <a:off x="2701925" y="4400490"/>
            <a:ext cx="1268296" cy="400110"/>
          </a:xfrm>
          <a:prstGeom prst="rect">
            <a:avLst/>
          </a:prstGeom>
          <a:noFill/>
          <a:ln w="9525">
            <a:noFill/>
            <a:miter lim="800000"/>
            <a:headEnd/>
            <a:tailEnd/>
          </a:ln>
          <a:effectLst/>
        </p:spPr>
        <p:txBody>
          <a:bodyPr wrap="none" anchor="ctr">
            <a:spAutoFit/>
          </a:bodyPr>
          <a:lstStyle/>
          <a:p>
            <a:pPr>
              <a:spcBef>
                <a:spcPct val="50000"/>
              </a:spcBef>
            </a:pPr>
            <a:r>
              <a:rPr lang="en-AU" sz="2000" dirty="0"/>
              <a:t>It got </a:t>
            </a:r>
            <a:r>
              <a:rPr lang="en-AU" sz="2000" dirty="0" smtClean="0"/>
              <a:t>...</a:t>
            </a:r>
            <a:endParaRPr lang="en-AU" sz="2000" dirty="0"/>
          </a:p>
        </p:txBody>
      </p:sp>
      <p:sp>
        <p:nvSpPr>
          <p:cNvPr id="10" name="Text Box 23"/>
          <p:cNvSpPr txBox="1">
            <a:spLocks noChangeArrowheads="1"/>
          </p:cNvSpPr>
          <p:nvPr/>
        </p:nvSpPr>
        <p:spPr bwMode="auto">
          <a:xfrm>
            <a:off x="2514600" y="3259107"/>
            <a:ext cx="1498600" cy="396875"/>
          </a:xfrm>
          <a:prstGeom prst="rect">
            <a:avLst/>
          </a:prstGeom>
          <a:noFill/>
          <a:ln w="9525">
            <a:noFill/>
            <a:miter lim="800000"/>
            <a:headEnd/>
            <a:tailEnd/>
          </a:ln>
          <a:effectLst/>
        </p:spPr>
        <p:txBody>
          <a:bodyPr wrap="none" anchor="ctr">
            <a:spAutoFit/>
          </a:bodyPr>
          <a:lstStyle/>
          <a:p>
            <a:pPr>
              <a:spcBef>
                <a:spcPct val="50000"/>
              </a:spcBef>
            </a:pPr>
            <a:r>
              <a:rPr lang="en-AU" sz="2000" dirty="0"/>
              <a:t>EVIDENCE</a:t>
            </a:r>
          </a:p>
        </p:txBody>
      </p:sp>
      <p:sp>
        <p:nvSpPr>
          <p:cNvPr id="11" name="TextBox 10"/>
          <p:cNvSpPr txBox="1"/>
          <p:nvPr/>
        </p:nvSpPr>
        <p:spPr>
          <a:xfrm>
            <a:off x="4724400" y="2819400"/>
            <a:ext cx="3810000" cy="3139321"/>
          </a:xfrm>
          <a:prstGeom prst="rect">
            <a:avLst/>
          </a:prstGeom>
          <a:noFill/>
        </p:spPr>
        <p:txBody>
          <a:bodyPr wrap="square" rtlCol="0">
            <a:spAutoFit/>
          </a:bodyPr>
          <a:lstStyle/>
          <a:p>
            <a:r>
              <a:rPr lang="en-GB" dirty="0" smtClean="0"/>
              <a:t>It’s excellent. It got very good reviews.</a:t>
            </a:r>
          </a:p>
          <a:p>
            <a:endParaRPr lang="en-GB" dirty="0" smtClean="0"/>
          </a:p>
          <a:p>
            <a:r>
              <a:rPr lang="en-GB" dirty="0" smtClean="0"/>
              <a:t>You can see that it’s excellent from its great reviews.</a:t>
            </a:r>
          </a:p>
          <a:p>
            <a:endParaRPr lang="en-GB" dirty="0" smtClean="0"/>
          </a:p>
          <a:p>
            <a:r>
              <a:rPr lang="en-GB" dirty="0" smtClean="0"/>
              <a:t>It’s excellence is evidenced by the good reviews it got.</a:t>
            </a:r>
          </a:p>
          <a:p>
            <a:endParaRPr lang="en-GB" dirty="0" smtClean="0"/>
          </a:p>
          <a:p>
            <a:r>
              <a:rPr lang="en-GB" dirty="0" smtClean="0"/>
              <a:t>It must be excellent since it got good reviews.</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GB" sz="3400"/>
              <a:t>Some examples of NLG applications</a:t>
            </a:r>
          </a:p>
        </p:txBody>
      </p:sp>
      <p:sp>
        <p:nvSpPr>
          <p:cNvPr id="81923" name="Rectangle 3"/>
          <p:cNvSpPr>
            <a:spLocks noGrp="1" noChangeArrowheads="1"/>
          </p:cNvSpPr>
          <p:nvPr>
            <p:ph type="body" idx="1"/>
          </p:nvPr>
        </p:nvSpPr>
        <p:spPr/>
        <p:txBody>
          <a:bodyPr/>
          <a:lstStyle/>
          <a:p>
            <a:r>
              <a:rPr lang="en-GB"/>
              <a:t>Automatic generation of weather reports.</a:t>
            </a:r>
          </a:p>
          <a:p>
            <a:pPr lvl="1"/>
            <a:r>
              <a:rPr lang="en-GB"/>
              <a:t>Input: data in the form of numbers (Numerical Weather Prediction models)</a:t>
            </a:r>
          </a:p>
          <a:p>
            <a:pPr lvl="1"/>
            <a:r>
              <a:rPr lang="en-GB"/>
              <a:t>Output: short text representing a weather forecast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2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RST and NLG</a:t>
            </a:r>
            <a:endParaRPr lang="en-GB" dirty="0"/>
          </a:p>
        </p:txBody>
      </p:sp>
      <p:sp>
        <p:nvSpPr>
          <p:cNvPr id="3" name="Content Placeholder 2"/>
          <p:cNvSpPr>
            <a:spLocks noGrp="1"/>
          </p:cNvSpPr>
          <p:nvPr>
            <p:ph sz="quarter" idx="1"/>
          </p:nvPr>
        </p:nvSpPr>
        <p:spPr/>
        <p:txBody>
          <a:bodyPr/>
          <a:lstStyle/>
          <a:p>
            <a:r>
              <a:rPr lang="en-GB" dirty="0" smtClean="0"/>
              <a:t>RST has proved very useful for structuring text in NLG.</a:t>
            </a:r>
          </a:p>
          <a:p>
            <a:endParaRPr lang="en-GB" dirty="0" smtClean="0"/>
          </a:p>
          <a:p>
            <a:r>
              <a:rPr lang="en-GB" dirty="0" smtClean="0"/>
              <a:t>A Document Planner can structure content based on the relations between different messages.</a:t>
            </a:r>
          </a:p>
          <a:p>
            <a:endParaRPr lang="en-GB" dirty="0" smtClean="0"/>
          </a:p>
          <a:p>
            <a:r>
              <a:rPr lang="en-GB" dirty="0" smtClean="0"/>
              <a:t>The relations then serve as input to the microplanner, which can decide on how it wants to express them.</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RST and NLG example: SEQUENCE</a:t>
            </a:r>
            <a:endParaRPr lang="en-GB" dirty="0"/>
          </a:p>
        </p:txBody>
      </p:sp>
      <p:sp>
        <p:nvSpPr>
          <p:cNvPr id="8" name="Text Placeholder 7"/>
          <p:cNvSpPr>
            <a:spLocks noGrp="1"/>
          </p:cNvSpPr>
          <p:nvPr>
            <p:ph type="body" idx="1"/>
          </p:nvPr>
        </p:nvSpPr>
        <p:spPr/>
        <p:txBody>
          <a:bodyPr/>
          <a:lstStyle/>
          <a:p>
            <a:r>
              <a:rPr lang="en-GB" dirty="0" smtClean="0"/>
              <a:t>Doc structure rule</a:t>
            </a:r>
            <a:endParaRPr lang="en-GB" dirty="0"/>
          </a:p>
        </p:txBody>
      </p:sp>
      <p:sp>
        <p:nvSpPr>
          <p:cNvPr id="15" name="Text Placeholder 14"/>
          <p:cNvSpPr>
            <a:spLocks noGrp="1"/>
          </p:cNvSpPr>
          <p:nvPr>
            <p:ph type="body" sz="half" idx="3"/>
          </p:nvPr>
        </p:nvSpPr>
        <p:spPr/>
        <p:txBody>
          <a:bodyPr/>
          <a:lstStyle/>
          <a:p>
            <a:r>
              <a:rPr lang="en-GB" dirty="0" smtClean="0"/>
              <a:t>Output doc structure</a:t>
            </a:r>
            <a:endParaRPr lang="en-GB" dirty="0"/>
          </a:p>
        </p:txBody>
      </p:sp>
      <p:sp>
        <p:nvSpPr>
          <p:cNvPr id="14" name="Content Placeholder 13"/>
          <p:cNvSpPr>
            <a:spLocks noGrp="1"/>
          </p:cNvSpPr>
          <p:nvPr>
            <p:ph sz="half" idx="2"/>
          </p:nvPr>
        </p:nvSpPr>
        <p:spPr/>
        <p:txBody>
          <a:bodyPr/>
          <a:lstStyle/>
          <a:p>
            <a:r>
              <a:rPr lang="en-GB" dirty="0" smtClean="0"/>
              <a:t>A SEQUENCE can hold between 2 or more elements if:</a:t>
            </a:r>
          </a:p>
          <a:p>
            <a:pPr lvl="1"/>
            <a:r>
              <a:rPr lang="en-GB" dirty="0" smtClean="0"/>
              <a:t>They are of the same kind</a:t>
            </a:r>
          </a:p>
          <a:p>
            <a:pPr lvl="1"/>
            <a:r>
              <a:rPr lang="en-GB" dirty="0" smtClean="0"/>
              <a:t>They occur one after the other</a:t>
            </a:r>
            <a:endParaRPr lang="en-GB" dirty="0"/>
          </a:p>
        </p:txBody>
      </p:sp>
      <p:pic>
        <p:nvPicPr>
          <p:cNvPr id="4" name="Picture 6" descr="dataInterp"/>
          <p:cNvPicPr>
            <a:picLocks noChangeAspect="1" noChangeArrowheads="1"/>
          </p:cNvPicPr>
          <p:nvPr/>
        </p:nvPicPr>
        <p:blipFill>
          <a:blip r:embed="rId2" cstate="print"/>
          <a:srcRect/>
          <a:stretch>
            <a:fillRect/>
          </a:stretch>
        </p:blipFill>
        <p:spPr bwMode="auto">
          <a:xfrm>
            <a:off x="4765675" y="2438400"/>
            <a:ext cx="3311525" cy="1055687"/>
          </a:xfrm>
          <a:prstGeom prst="rect">
            <a:avLst/>
          </a:prstGeom>
          <a:noFill/>
        </p:spPr>
      </p:pic>
      <p:sp>
        <p:nvSpPr>
          <p:cNvPr id="5" name="AutoShape 11"/>
          <p:cNvSpPr>
            <a:spLocks noChangeArrowheads="1"/>
          </p:cNvSpPr>
          <p:nvPr/>
        </p:nvSpPr>
        <p:spPr bwMode="auto">
          <a:xfrm>
            <a:off x="6135688" y="3603625"/>
            <a:ext cx="288925" cy="358775"/>
          </a:xfrm>
          <a:prstGeom prst="downArrow">
            <a:avLst>
              <a:gd name="adj1" fmla="val 50000"/>
              <a:gd name="adj2" fmla="val 31044"/>
            </a:avLst>
          </a:prstGeom>
          <a:noFill/>
          <a:ln w="50800" algn="ctr">
            <a:solidFill>
              <a:schemeClr val="tx1"/>
            </a:solidFill>
            <a:miter lim="800000"/>
            <a:headEnd/>
            <a:tailEnd/>
          </a:ln>
          <a:effectLst/>
        </p:spPr>
        <p:txBody>
          <a:bodyPr wrap="none" anchor="ctr"/>
          <a:lstStyle/>
          <a:p>
            <a:endParaRPr lang="en-GB"/>
          </a:p>
        </p:txBody>
      </p:sp>
      <p:pic>
        <p:nvPicPr>
          <p:cNvPr id="6" name="Picture 12" descr="docPlan"/>
          <p:cNvPicPr>
            <a:picLocks noChangeAspect="1" noChangeArrowheads="1"/>
          </p:cNvPicPr>
          <p:nvPr/>
        </p:nvPicPr>
        <p:blipFill>
          <a:blip r:embed="rId3" cstate="print"/>
          <a:srcRect/>
          <a:stretch>
            <a:fillRect/>
          </a:stretch>
        </p:blipFill>
        <p:spPr bwMode="auto">
          <a:xfrm>
            <a:off x="4437062" y="4114800"/>
            <a:ext cx="4249738" cy="1066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P spid="5"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RST and NLG example: CAUSE</a:t>
            </a:r>
            <a:endParaRPr lang="en-GB" dirty="0"/>
          </a:p>
        </p:txBody>
      </p:sp>
      <p:sp>
        <p:nvSpPr>
          <p:cNvPr id="3" name="Text Placeholder 2"/>
          <p:cNvSpPr>
            <a:spLocks noGrp="1"/>
          </p:cNvSpPr>
          <p:nvPr>
            <p:ph type="body" idx="1"/>
          </p:nvPr>
        </p:nvSpPr>
        <p:spPr/>
        <p:txBody>
          <a:bodyPr/>
          <a:lstStyle/>
          <a:p>
            <a:r>
              <a:rPr lang="en-GB" dirty="0" smtClean="0"/>
              <a:t>Doc structure rule</a:t>
            </a:r>
            <a:endParaRPr lang="en-GB" dirty="0"/>
          </a:p>
        </p:txBody>
      </p:sp>
      <p:sp>
        <p:nvSpPr>
          <p:cNvPr id="4" name="Text Placeholder 3"/>
          <p:cNvSpPr>
            <a:spLocks noGrp="1"/>
          </p:cNvSpPr>
          <p:nvPr>
            <p:ph type="body" sz="half" idx="3"/>
          </p:nvPr>
        </p:nvSpPr>
        <p:spPr/>
        <p:txBody>
          <a:bodyPr/>
          <a:lstStyle/>
          <a:p>
            <a:r>
              <a:rPr lang="en-GB" dirty="0" smtClean="0"/>
              <a:t>Example doc structure</a:t>
            </a:r>
            <a:endParaRPr lang="en-GB" dirty="0"/>
          </a:p>
        </p:txBody>
      </p:sp>
      <p:sp>
        <p:nvSpPr>
          <p:cNvPr id="5" name="Content Placeholder 4"/>
          <p:cNvSpPr>
            <a:spLocks noGrp="1"/>
          </p:cNvSpPr>
          <p:nvPr>
            <p:ph sz="half" idx="2"/>
          </p:nvPr>
        </p:nvSpPr>
        <p:spPr/>
        <p:txBody>
          <a:bodyPr/>
          <a:lstStyle/>
          <a:p>
            <a:r>
              <a:rPr lang="en-GB" dirty="0" smtClean="0"/>
              <a:t>A CAUSE can hold between two elements if:</a:t>
            </a:r>
          </a:p>
          <a:p>
            <a:pPr lvl="1"/>
            <a:r>
              <a:rPr lang="en-GB" dirty="0" smtClean="0"/>
              <a:t>One element (Satellite) occurred before the other.</a:t>
            </a:r>
          </a:p>
          <a:p>
            <a:pPr lvl="1"/>
            <a:r>
              <a:rPr lang="en-GB" dirty="0" smtClean="0"/>
              <a:t>The other element (Nucleus) is known to be a possible effect of the Satellite.</a:t>
            </a:r>
            <a:endParaRPr lang="en-GB" dirty="0"/>
          </a:p>
        </p:txBody>
      </p:sp>
      <p:pic>
        <p:nvPicPr>
          <p:cNvPr id="7" name="Picture 12" descr="docPlan"/>
          <p:cNvPicPr>
            <a:picLocks noChangeAspect="1" noChangeArrowheads="1"/>
          </p:cNvPicPr>
          <p:nvPr/>
        </p:nvPicPr>
        <p:blipFill>
          <a:blip r:embed="rId2" cstate="print"/>
          <a:srcRect/>
          <a:stretch>
            <a:fillRect/>
          </a:stretch>
        </p:blipFill>
        <p:spPr bwMode="auto">
          <a:xfrm>
            <a:off x="4665662" y="3733800"/>
            <a:ext cx="4249738" cy="1066800"/>
          </a:xfrm>
          <a:prstGeom prst="rect">
            <a:avLst/>
          </a:prstGeom>
          <a:noFill/>
        </p:spPr>
      </p:pic>
      <p:sp>
        <p:nvSpPr>
          <p:cNvPr id="8" name="TextBox 7"/>
          <p:cNvSpPr txBox="1"/>
          <p:nvPr/>
        </p:nvSpPr>
        <p:spPr>
          <a:xfrm>
            <a:off x="5181600" y="2362200"/>
            <a:ext cx="2667000" cy="646331"/>
          </a:xfrm>
          <a:prstGeom prst="rect">
            <a:avLst/>
          </a:prstGeom>
          <a:noFill/>
        </p:spPr>
        <p:txBody>
          <a:bodyPr wrap="square" rtlCol="0">
            <a:spAutoFit/>
          </a:bodyPr>
          <a:lstStyle/>
          <a:p>
            <a:r>
              <a:rPr lang="en-GB" dirty="0" smtClean="0"/>
              <a:t>MORPHINE-ADMIN (16:55)</a:t>
            </a:r>
            <a:endParaRPr lang="en-GB" dirty="0"/>
          </a:p>
        </p:txBody>
      </p:sp>
      <p:sp>
        <p:nvSpPr>
          <p:cNvPr id="9" name="AutoShape 11"/>
          <p:cNvSpPr>
            <a:spLocks noChangeArrowheads="1"/>
          </p:cNvSpPr>
          <p:nvPr/>
        </p:nvSpPr>
        <p:spPr bwMode="auto">
          <a:xfrm>
            <a:off x="6135688" y="3222625"/>
            <a:ext cx="288925" cy="358775"/>
          </a:xfrm>
          <a:prstGeom prst="downArrow">
            <a:avLst>
              <a:gd name="adj1" fmla="val 50000"/>
              <a:gd name="adj2" fmla="val 31044"/>
            </a:avLst>
          </a:prstGeom>
          <a:noFill/>
          <a:ln w="50800" algn="ctr">
            <a:solidFill>
              <a:schemeClr val="tx1"/>
            </a:solidFill>
            <a:miter lim="800000"/>
            <a:headEnd/>
            <a:tailEnd/>
          </a:ln>
          <a:effectLst/>
        </p:spPr>
        <p:txBody>
          <a:bodyPr wrap="none" anchor="ctr"/>
          <a:lstStyle/>
          <a:p>
            <a:endParaRPr lang="en-GB"/>
          </a:p>
        </p:txBody>
      </p:sp>
      <p:sp>
        <p:nvSpPr>
          <p:cNvPr id="10" name="TextBox 9"/>
          <p:cNvSpPr txBox="1"/>
          <p:nvPr/>
        </p:nvSpPr>
        <p:spPr>
          <a:xfrm>
            <a:off x="4800601" y="5334000"/>
            <a:ext cx="3581400" cy="923330"/>
          </a:xfrm>
          <a:prstGeom prst="rect">
            <a:avLst/>
          </a:prstGeom>
          <a:noFill/>
        </p:spPr>
        <p:txBody>
          <a:bodyPr wrap="square" rtlCol="0">
            <a:spAutoFit/>
          </a:bodyPr>
          <a:lstStyle/>
          <a:p>
            <a:r>
              <a:rPr lang="en-GB" dirty="0" smtClean="0"/>
              <a:t>NB: This is based on domain knowledge that morphine can affect heart rate.</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8" grpId="0"/>
      <p:bldP spid="9" grpId="0" animBg="1"/>
      <p:bldP spid="10"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Summary</a:t>
            </a:r>
            <a:endParaRPr lang="en-GB" dirty="0"/>
          </a:p>
        </p:txBody>
      </p:sp>
      <p:sp>
        <p:nvSpPr>
          <p:cNvPr id="8" name="Content Placeholder 7"/>
          <p:cNvSpPr>
            <a:spLocks noGrp="1"/>
          </p:cNvSpPr>
          <p:nvPr>
            <p:ph sz="quarter" idx="1"/>
          </p:nvPr>
        </p:nvSpPr>
        <p:spPr/>
        <p:txBody>
          <a:bodyPr/>
          <a:lstStyle/>
          <a:p>
            <a:r>
              <a:rPr lang="en-GB" dirty="0" smtClean="0"/>
              <a:t>We’ve taken a tour of the task of Natural Language Generation.</a:t>
            </a:r>
          </a:p>
          <a:p>
            <a:pPr lvl="1"/>
            <a:r>
              <a:rPr lang="en-GB" dirty="0" smtClean="0"/>
              <a:t>Main focus: architecture of NLG systems</a:t>
            </a:r>
          </a:p>
          <a:p>
            <a:pPr lvl="1"/>
            <a:r>
              <a:rPr lang="en-GB" dirty="0" smtClean="0"/>
              <a:t>Applications of NLG</a:t>
            </a:r>
          </a:p>
          <a:p>
            <a:endParaRPr lang="en-GB" dirty="0" smtClean="0"/>
          </a:p>
          <a:p>
            <a:r>
              <a:rPr lang="en-GB" dirty="0" smtClean="0"/>
              <a:t>We focused more closely on document planning.</a:t>
            </a:r>
          </a:p>
          <a:p>
            <a:endParaRPr lang="en-GB" dirty="0" smtClean="0"/>
          </a:p>
          <a:p>
            <a:r>
              <a:rPr lang="en-GB" dirty="0" smtClean="0"/>
              <a:t>Next week: some more on microplanning </a:t>
            </a:r>
            <a:r>
              <a:rPr lang="en-GB" smtClean="0"/>
              <a:t>&amp; realisation</a:t>
            </a:r>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826" name="Rectangle 1026"/>
          <p:cNvSpPr>
            <a:spLocks noGrp="1" noChangeArrowheads="1"/>
          </p:cNvSpPr>
          <p:nvPr>
            <p:ph type="title"/>
          </p:nvPr>
        </p:nvSpPr>
        <p:spPr>
          <a:noFill/>
          <a:ln/>
        </p:spPr>
        <p:txBody>
          <a:bodyPr lIns="90488" tIns="44450" rIns="90488" bIns="44450"/>
          <a:lstStyle/>
          <a:p>
            <a:r>
              <a:rPr lang="en-US" dirty="0" smtClean="0"/>
              <a:t>Weather report system: </a:t>
            </a:r>
            <a:r>
              <a:rPr lang="en-US" dirty="0" err="1"/>
              <a:t>FoG</a:t>
            </a:r>
            <a:endParaRPr lang="en-US" dirty="0"/>
          </a:p>
        </p:txBody>
      </p:sp>
      <p:sp>
        <p:nvSpPr>
          <p:cNvPr id="461827" name="Rectangle 1027"/>
          <p:cNvSpPr>
            <a:spLocks noGrp="1" noChangeArrowheads="1"/>
          </p:cNvSpPr>
          <p:nvPr>
            <p:ph type="body" idx="1"/>
          </p:nvPr>
        </p:nvSpPr>
        <p:spPr>
          <a:noFill/>
          <a:ln/>
        </p:spPr>
        <p:txBody>
          <a:bodyPr lIns="90488" tIns="44450" rIns="90488" bIns="44450"/>
          <a:lstStyle/>
          <a:p>
            <a:r>
              <a:rPr lang="en-US" dirty="0"/>
              <a:t>Function: </a:t>
            </a:r>
          </a:p>
          <a:p>
            <a:pPr lvl="1"/>
            <a:r>
              <a:rPr lang="en-US" sz="2000" dirty="0"/>
              <a:t>Produces textual weather reports in English and French </a:t>
            </a:r>
          </a:p>
          <a:p>
            <a:r>
              <a:rPr lang="en-US" dirty="0"/>
              <a:t>Input: </a:t>
            </a:r>
          </a:p>
          <a:p>
            <a:pPr lvl="1"/>
            <a:r>
              <a:rPr lang="en-US" sz="2000" dirty="0"/>
              <a:t>Graphical/numerical weather depiction</a:t>
            </a:r>
            <a:endParaRPr lang="en-US" u="sng" dirty="0"/>
          </a:p>
          <a:p>
            <a:r>
              <a:rPr lang="en-US" dirty="0"/>
              <a:t>User: </a:t>
            </a:r>
          </a:p>
          <a:p>
            <a:pPr lvl="1"/>
            <a:r>
              <a:rPr lang="en-US" sz="2000" dirty="0"/>
              <a:t>Environment Canada (Canadian Weather Service)</a:t>
            </a:r>
          </a:p>
          <a:p>
            <a:r>
              <a:rPr lang="en-US" dirty="0"/>
              <a:t>Developer: </a:t>
            </a:r>
          </a:p>
          <a:p>
            <a:pPr lvl="1"/>
            <a:r>
              <a:rPr lang="en-US" sz="2000" dirty="0" err="1"/>
              <a:t>CoGenTex</a:t>
            </a:r>
            <a:endParaRPr lang="en-US" sz="2000" dirty="0"/>
          </a:p>
          <a:p>
            <a:r>
              <a:rPr lang="en-US" dirty="0"/>
              <a:t>Status: </a:t>
            </a:r>
          </a:p>
          <a:p>
            <a:pPr lvl="1"/>
            <a:r>
              <a:rPr lang="en-US" sz="2000" dirty="0"/>
              <a:t>Fielded, in operational use since 1992</a:t>
            </a:r>
            <a:endParaRPr lang="en-US" dirty="0"/>
          </a:p>
        </p:txBody>
      </p:sp>
      <p:sp>
        <p:nvSpPr>
          <p:cNvPr id="5" name="TextBox 4"/>
          <p:cNvSpPr txBox="1"/>
          <p:nvPr/>
        </p:nvSpPr>
        <p:spPr>
          <a:xfrm>
            <a:off x="533400" y="6172200"/>
            <a:ext cx="5919249" cy="369332"/>
          </a:xfrm>
          <a:prstGeom prst="rect">
            <a:avLst/>
          </a:prstGeom>
          <a:noFill/>
        </p:spPr>
        <p:txBody>
          <a:bodyPr wrap="none" rtlCol="0">
            <a:spAutoFit/>
          </a:bodyPr>
          <a:lstStyle/>
          <a:p>
            <a:r>
              <a:rPr lang="en-GB" dirty="0" smtClean="0"/>
              <a:t>Source: E. Reiter &amp; R. Dale (1999). EACL Tutorial</a:t>
            </a:r>
            <a:endParaRPr lang="en-GB"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6182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6182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61827">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6182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61827">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61827">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61827">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61827">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61827">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6182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3875" name="Picture 1027"/>
          <p:cNvPicPr>
            <a:picLocks noChangeArrowheads="1"/>
          </p:cNvPicPr>
          <p:nvPr/>
        </p:nvPicPr>
        <p:blipFill>
          <a:blip r:embed="rId2" cstate="print"/>
          <a:srcRect/>
          <a:stretch>
            <a:fillRect/>
          </a:stretch>
        </p:blipFill>
        <p:spPr bwMode="auto">
          <a:xfrm>
            <a:off x="1552575" y="1219200"/>
            <a:ext cx="6219825" cy="4953000"/>
          </a:xfrm>
          <a:prstGeom prst="rect">
            <a:avLst/>
          </a:prstGeom>
          <a:noFill/>
          <a:ln w="12700">
            <a:noFill/>
            <a:miter lim="800000"/>
            <a:headEnd/>
            <a:tailEnd/>
          </a:ln>
          <a:effectLst/>
        </p:spPr>
      </p:pic>
      <p:sp>
        <p:nvSpPr>
          <p:cNvPr id="463876" name="Rectangle 1028"/>
          <p:cNvSpPr>
            <a:spLocks noGrp="1" noChangeArrowheads="1"/>
          </p:cNvSpPr>
          <p:nvPr>
            <p:ph type="title"/>
          </p:nvPr>
        </p:nvSpPr>
        <p:spPr>
          <a:xfrm>
            <a:off x="685800" y="0"/>
            <a:ext cx="7772400" cy="1143000"/>
          </a:xfrm>
        </p:spPr>
        <p:txBody>
          <a:bodyPr/>
          <a:lstStyle/>
          <a:p>
            <a:r>
              <a:rPr lang="en-US" dirty="0" err="1"/>
              <a:t>FoG</a:t>
            </a:r>
            <a:r>
              <a:rPr lang="en-US" dirty="0"/>
              <a:t>: Input</a:t>
            </a:r>
          </a:p>
        </p:txBody>
      </p:sp>
      <p:sp>
        <p:nvSpPr>
          <p:cNvPr id="5" name="TextBox 4"/>
          <p:cNvSpPr txBox="1"/>
          <p:nvPr/>
        </p:nvSpPr>
        <p:spPr>
          <a:xfrm>
            <a:off x="533400" y="6248400"/>
            <a:ext cx="5919249" cy="369332"/>
          </a:xfrm>
          <a:prstGeom prst="rect">
            <a:avLst/>
          </a:prstGeom>
          <a:noFill/>
        </p:spPr>
        <p:txBody>
          <a:bodyPr wrap="none" rtlCol="0">
            <a:spAutoFit/>
          </a:bodyPr>
          <a:lstStyle/>
          <a:p>
            <a:r>
              <a:rPr lang="en-GB" dirty="0" smtClean="0"/>
              <a:t>Source: E. Reiter &amp; R. Dale (1999). EACL Tutorial</a:t>
            </a:r>
            <a:endParaRPr lang="en-GB"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2" name="Rectangle 2"/>
          <p:cNvSpPr>
            <a:spLocks noGrp="1" noChangeArrowheads="1"/>
          </p:cNvSpPr>
          <p:nvPr>
            <p:ph type="title"/>
          </p:nvPr>
        </p:nvSpPr>
        <p:spPr>
          <a:xfrm>
            <a:off x="914400" y="76200"/>
            <a:ext cx="7772400" cy="1143000"/>
          </a:xfrm>
          <a:noFill/>
          <a:ln/>
        </p:spPr>
        <p:txBody>
          <a:bodyPr lIns="90488" tIns="44450" rIns="90488" bIns="44450"/>
          <a:lstStyle/>
          <a:p>
            <a:r>
              <a:rPr lang="en-US" dirty="0" err="1"/>
              <a:t>FoG</a:t>
            </a:r>
            <a:r>
              <a:rPr lang="en-US" dirty="0"/>
              <a:t>: Output</a:t>
            </a:r>
          </a:p>
        </p:txBody>
      </p:sp>
      <p:pic>
        <p:nvPicPr>
          <p:cNvPr id="465923" name="Picture 3"/>
          <p:cNvPicPr>
            <a:picLocks noChangeArrowheads="1"/>
          </p:cNvPicPr>
          <p:nvPr/>
        </p:nvPicPr>
        <p:blipFill>
          <a:blip r:embed="rId2" cstate="print"/>
          <a:srcRect/>
          <a:stretch>
            <a:fillRect/>
          </a:stretch>
        </p:blipFill>
        <p:spPr bwMode="auto">
          <a:xfrm>
            <a:off x="1447800" y="1295400"/>
            <a:ext cx="6553200" cy="4838700"/>
          </a:xfrm>
          <a:prstGeom prst="rect">
            <a:avLst/>
          </a:prstGeom>
          <a:noFill/>
          <a:ln w="12700">
            <a:noFill/>
            <a:miter lim="800000"/>
            <a:headEnd/>
            <a:tailEnd/>
          </a:ln>
          <a:effectLst/>
        </p:spPr>
      </p:pic>
      <p:sp>
        <p:nvSpPr>
          <p:cNvPr id="5" name="TextBox 4"/>
          <p:cNvSpPr txBox="1"/>
          <p:nvPr/>
        </p:nvSpPr>
        <p:spPr>
          <a:xfrm>
            <a:off x="533400" y="6172200"/>
            <a:ext cx="5919249" cy="369332"/>
          </a:xfrm>
          <a:prstGeom prst="rect">
            <a:avLst/>
          </a:prstGeom>
          <a:noFill/>
        </p:spPr>
        <p:txBody>
          <a:bodyPr wrap="none" rtlCol="0">
            <a:spAutoFit/>
          </a:bodyPr>
          <a:lstStyle/>
          <a:p>
            <a:r>
              <a:rPr lang="en-GB" dirty="0" smtClean="0"/>
              <a:t>Source: E. Reiter &amp; R. Dale (1999). EACL Tutorial</a:t>
            </a:r>
            <a:endParaRPr lang="en-GB" dirty="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844</TotalTime>
  <Words>2975</Words>
  <Application>Microsoft Office PowerPoint</Application>
  <PresentationFormat>On-screen Show (4:3)</PresentationFormat>
  <Paragraphs>530</Paragraphs>
  <Slides>63</Slides>
  <Notes>9</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63</vt:i4>
      </vt:variant>
    </vt:vector>
  </HeadingPairs>
  <TitlesOfParts>
    <vt:vector size="66" baseType="lpstr">
      <vt:lpstr>Equity</vt:lpstr>
      <vt:lpstr>Document</vt:lpstr>
      <vt:lpstr>Equation</vt:lpstr>
      <vt:lpstr>LIN3022 Natural Language Processing Lecture 10</vt:lpstr>
      <vt:lpstr>In this lecture</vt:lpstr>
      <vt:lpstr>Part 1</vt:lpstr>
      <vt:lpstr>What is NLG?</vt:lpstr>
      <vt:lpstr>NLG in relation to the rest of NLP</vt:lpstr>
      <vt:lpstr>Some examples of NLG applications</vt:lpstr>
      <vt:lpstr>Weather report system: FoG</vt:lpstr>
      <vt:lpstr>FoG: Input</vt:lpstr>
      <vt:lpstr>FoG: Output</vt:lpstr>
      <vt:lpstr>Weather Report System: SUMTIME</vt:lpstr>
      <vt:lpstr>Weather report system: SUMTIME</vt:lpstr>
      <vt:lpstr>Other examples of NLG systems</vt:lpstr>
      <vt:lpstr>The STOP System</vt:lpstr>
      <vt:lpstr>STOP: Input</vt:lpstr>
      <vt:lpstr>STOP: Output</vt:lpstr>
      <vt:lpstr>Other examples: story generation</vt:lpstr>
      <vt:lpstr>NLG: application area vs. task</vt:lpstr>
      <vt:lpstr>NLG in dialogue systems</vt:lpstr>
      <vt:lpstr>Types of input to an NLG system</vt:lpstr>
      <vt:lpstr>Types of input to an NLG system</vt:lpstr>
      <vt:lpstr>Part II</vt:lpstr>
      <vt:lpstr>Templates</vt:lpstr>
      <vt:lpstr>An everyday template application</vt:lpstr>
      <vt:lpstr>Using templates</vt:lpstr>
      <vt:lpstr>Another example (highly simplified!)</vt:lpstr>
      <vt:lpstr>Templates: dis/advantages</vt:lpstr>
      <vt:lpstr>Part III</vt:lpstr>
      <vt:lpstr>The architecture of NLG Systems</vt:lpstr>
      <vt:lpstr>The architecture of NLG systems</vt:lpstr>
      <vt:lpstr>Concrete example</vt:lpstr>
      <vt:lpstr>A micro example</vt:lpstr>
      <vt:lpstr>A micro example: pre-NLG steps</vt:lpstr>
      <vt:lpstr>Document planning</vt:lpstr>
      <vt:lpstr>A micro example: Document planning</vt:lpstr>
      <vt:lpstr>A micro example: Microplanning</vt:lpstr>
      <vt:lpstr>A micro example: Microplanning</vt:lpstr>
      <vt:lpstr>A micro example: Microplanning</vt:lpstr>
      <vt:lpstr>A micro example</vt:lpstr>
      <vt:lpstr>A micro example: Realisation</vt:lpstr>
      <vt:lpstr>A micro example</vt:lpstr>
      <vt:lpstr>NLG: The complete architecture</vt:lpstr>
      <vt:lpstr>Rules vs statistics</vt:lpstr>
      <vt:lpstr>Part 4</vt:lpstr>
      <vt:lpstr>Document Planning</vt:lpstr>
      <vt:lpstr>Content determination</vt:lpstr>
      <vt:lpstr>Method 1 example in weather domain</vt:lpstr>
      <vt:lpstr>Method 1 example in weather domain</vt:lpstr>
      <vt:lpstr>Document Structuring via Schemas</vt:lpstr>
      <vt:lpstr>Document Planning example in weather report system</vt:lpstr>
      <vt:lpstr>Document Planning example in weather report system</vt:lpstr>
      <vt:lpstr>Schemas: Pros and Cons</vt:lpstr>
      <vt:lpstr>Beyond schemas and message types</vt:lpstr>
      <vt:lpstr>Document planning using reasoning</vt:lpstr>
      <vt:lpstr>Part 5</vt:lpstr>
      <vt:lpstr>Rhetorical Structure Theory</vt:lpstr>
      <vt:lpstr>A small example</vt:lpstr>
      <vt:lpstr>An RST relation definition</vt:lpstr>
      <vt:lpstr>RST relations more generally</vt:lpstr>
      <vt:lpstr>Some more on RST</vt:lpstr>
      <vt:lpstr>RST and NLG</vt:lpstr>
      <vt:lpstr>RST and NLG example: SEQUENCE</vt:lpstr>
      <vt:lpstr>RST and NLG example: CAUSE</vt:lpstr>
      <vt:lpstr>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bertugatt</dc:creator>
  <cp:lastModifiedBy>Albert Gatt</cp:lastModifiedBy>
  <cp:revision>105</cp:revision>
  <cp:lastPrinted>1601-01-01T00:00:00Z</cp:lastPrinted>
  <dcterms:created xsi:type="dcterms:W3CDTF">1601-01-01T00:00:00Z</dcterms:created>
  <dcterms:modified xsi:type="dcterms:W3CDTF">2011-05-02T06:44:59Z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