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72"/>
  </p:notesMasterIdLst>
  <p:handoutMasterIdLst>
    <p:handoutMasterId r:id="rId73"/>
  </p:handoutMasterIdLst>
  <p:sldIdLst>
    <p:sldId id="256" r:id="rId2"/>
    <p:sldId id="318" r:id="rId3"/>
    <p:sldId id="300" r:id="rId4"/>
    <p:sldId id="319" r:id="rId5"/>
    <p:sldId id="359" r:id="rId6"/>
    <p:sldId id="320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  <p:sldId id="385" r:id="rId29"/>
    <p:sldId id="321" r:id="rId30"/>
    <p:sldId id="360" r:id="rId31"/>
    <p:sldId id="361" r:id="rId32"/>
    <p:sldId id="323" r:id="rId33"/>
    <p:sldId id="324" r:id="rId34"/>
    <p:sldId id="325" r:id="rId35"/>
    <p:sldId id="383" r:id="rId36"/>
    <p:sldId id="386" r:id="rId37"/>
    <p:sldId id="387" r:id="rId38"/>
    <p:sldId id="388" r:id="rId39"/>
    <p:sldId id="389" r:id="rId40"/>
    <p:sldId id="390" r:id="rId41"/>
    <p:sldId id="391" r:id="rId42"/>
    <p:sldId id="392" r:id="rId43"/>
    <p:sldId id="393" r:id="rId44"/>
    <p:sldId id="394" r:id="rId45"/>
    <p:sldId id="395" r:id="rId46"/>
    <p:sldId id="399" r:id="rId47"/>
    <p:sldId id="397" r:id="rId48"/>
    <p:sldId id="398" r:id="rId49"/>
    <p:sldId id="400" r:id="rId50"/>
    <p:sldId id="401" r:id="rId51"/>
    <p:sldId id="403" r:id="rId52"/>
    <p:sldId id="404" r:id="rId53"/>
    <p:sldId id="396" r:id="rId54"/>
    <p:sldId id="336" r:id="rId55"/>
    <p:sldId id="337" r:id="rId56"/>
    <p:sldId id="338" r:id="rId57"/>
    <p:sldId id="405" r:id="rId58"/>
    <p:sldId id="406" r:id="rId59"/>
    <p:sldId id="407" r:id="rId60"/>
    <p:sldId id="408" r:id="rId61"/>
    <p:sldId id="409" r:id="rId62"/>
    <p:sldId id="413" r:id="rId63"/>
    <p:sldId id="414" r:id="rId64"/>
    <p:sldId id="410" r:id="rId65"/>
    <p:sldId id="411" r:id="rId66"/>
    <p:sldId id="412" r:id="rId67"/>
    <p:sldId id="416" r:id="rId68"/>
    <p:sldId id="418" r:id="rId69"/>
    <p:sldId id="417" r:id="rId70"/>
    <p:sldId id="419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9900"/>
        </a:solidFill>
        <a:latin typeface="Tahoma" pitchFamily="4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FF9900"/>
    <a:srgbClr val="3333FF"/>
    <a:srgbClr val="CC00CC"/>
    <a:srgbClr val="0099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4" autoAdjust="0"/>
    <p:restoredTop sz="94660" autoAdjust="0"/>
  </p:normalViewPr>
  <p:slideViewPr>
    <p:cSldViewPr>
      <p:cViewPr varScale="1">
        <p:scale>
          <a:sx n="74" d="100"/>
          <a:sy n="74" d="100"/>
        </p:scale>
        <p:origin x="-6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7.xml"/><Relationship Id="rId1" Type="http://schemas.openxmlformats.org/officeDocument/2006/relationships/slide" Target="slides/slide4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Bradley Hand ITC TT-Bold" pitchFamily="48" charset="0"/>
              </a:defRPr>
            </a:lvl1pPr>
          </a:lstStyle>
          <a:p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Bradley Hand ITC TT-Bold" pitchFamily="48" charset="0"/>
              </a:defRPr>
            </a:lvl1pPr>
          </a:lstStyle>
          <a:p>
            <a:endParaRPr lang="en-US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Bradley Hand ITC TT-Bold" pitchFamily="48" charset="0"/>
              </a:defRPr>
            </a:lvl1pPr>
          </a:lstStyle>
          <a:p>
            <a:endParaRPr lang="en-US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Bradley Hand ITC TT-Bold" pitchFamily="48" charset="0"/>
              </a:defRPr>
            </a:lvl1pPr>
          </a:lstStyle>
          <a:p>
            <a:fld id="{2DF1DDCE-1E58-48EE-A0B4-984F061005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48" charset="0"/>
              </a:defRPr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48" charset="0"/>
              </a:defRPr>
            </a:lvl1pPr>
          </a:lstStyle>
          <a:p>
            <a:fld id="{08D2B6EC-4372-4ED7-AAF3-AC61840341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4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DC15E-8EA1-4D63-8D7B-5118215A15C6}" type="slidenum">
              <a:rPr lang="en-US"/>
              <a:pPr/>
              <a:t>1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93D0-6BDE-4FCF-9A7A-8AF3E058A99D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LIN3022 -- Natural Language Processing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65C6-854A-49D6-8714-EFE76A0E8E45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BFB54-273F-4FAA-995C-FECB07D49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9CA1D-5D5D-46EC-B53E-2B3B55B35441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E8B6-6867-409B-A099-3D6AF1B62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35B88457-F7D0-42ED-BB20-A719E40CD247}" type="datetime1">
              <a:rPr lang="en-US" smtClean="0"/>
              <a:pPr/>
              <a:t>3/22/2010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LIN3022 -- Natural Language Processing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F8DA0BC-455C-4D2D-AE57-CC7C0FF1C5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C03E8420-C267-462D-87A4-A47E46D174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B71A-7756-4072-BAEC-FC7EAC2975F2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9CE4D-13A0-490A-94D2-08C20069AA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EBEC-56FC-46BB-BA16-70119068FCC0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3592-1ECF-408C-B14C-37354906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0906-5853-4BB6-AF83-94C909834ED0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778E4-492B-4DDB-A1B4-462A8FC28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DC73-AE15-4995-88FC-D994E9D2BC73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A16B-639F-4B33-9F55-2E71A2CA6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ADDAE-EE5F-4B79-9B98-5B1E5C5B6622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B25D-CA8B-4BA3-85D0-FCEBDF13E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C2EF4-0267-4242-BADC-47521DFBC15E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5D5A5-AD3B-4E4B-B48E-C2556803A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1584B-6629-4609-B2BC-9A905C5B7D57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B092-94FC-41E4-9618-BF02DE9971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ADC4-5964-4089-A08F-450E007130D3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67965-4690-4D14-9020-7A8F8B20D0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9565F-5B8F-4D77-BC2C-230D19211C45}" type="datetime1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EA601-CDE7-47C0-B58A-477388FE08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0825" cy="1143000"/>
          </a:xfrm>
          <a:prstGeom prst="rect">
            <a:avLst/>
          </a:prstGeom>
          <a:gradFill rotWithShape="1">
            <a:gsLst>
              <a:gs pos="0">
                <a:srgbClr val="777777"/>
              </a:gs>
              <a:gs pos="100000">
                <a:srgbClr val="777777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4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LIN3022 Natural </a:t>
            </a:r>
            <a:r>
              <a:rPr lang="en-US" dirty="0"/>
              <a:t>Language Processing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 smtClean="0"/>
              <a:t>Albert </a:t>
            </a:r>
            <a:r>
              <a:rPr lang="en-US" dirty="0" err="1" smtClean="0"/>
              <a:t>Gatt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LIN3022 -- Natural Language Processing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</a:t>
            </a:r>
          </a:p>
        </p:txBody>
      </p:sp>
      <p:sp>
        <p:nvSpPr>
          <p:cNvPr id="1104902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</a:t>
            </a:r>
          </a:p>
          <a:p>
            <a:endParaRPr lang="en-US"/>
          </a:p>
        </p:txBody>
      </p:sp>
      <p:sp>
        <p:nvSpPr>
          <p:cNvPr id="110592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</a:t>
            </a:r>
          </a:p>
          <a:p>
            <a:endParaRPr lang="en-US"/>
          </a:p>
        </p:txBody>
      </p:sp>
      <p:sp>
        <p:nvSpPr>
          <p:cNvPr id="1106949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</a:t>
            </a:r>
          </a:p>
          <a:p>
            <a:endParaRPr lang="en-US"/>
          </a:p>
        </p:txBody>
      </p:sp>
      <p:sp>
        <p:nvSpPr>
          <p:cNvPr id="1107973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108997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</a:t>
            </a:r>
          </a:p>
          <a:p>
            <a:endParaRPr lang="en-US"/>
          </a:p>
        </p:txBody>
      </p:sp>
      <p:sp>
        <p:nvSpPr>
          <p:cNvPr id="111002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What</a:t>
            </a:r>
          </a:p>
          <a:p>
            <a:endParaRPr lang="en-US"/>
          </a:p>
        </p:txBody>
      </p:sp>
      <p:sp>
        <p:nvSpPr>
          <p:cNvPr id="111104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What do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112069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What do you</a:t>
            </a:r>
          </a:p>
          <a:p>
            <a:endParaRPr lang="en-US"/>
          </a:p>
        </p:txBody>
      </p:sp>
      <p:sp>
        <p:nvSpPr>
          <p:cNvPr id="1113093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What do you think</a:t>
            </a:r>
          </a:p>
          <a:p>
            <a:endParaRPr lang="en-US"/>
          </a:p>
        </p:txBody>
      </p:sp>
      <p:sp>
        <p:nvSpPr>
          <p:cNvPr id="1114117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today’s lecture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take a look at </a:t>
            </a:r>
            <a:r>
              <a:rPr lang="en-GB" dirty="0" smtClean="0">
                <a:solidFill>
                  <a:srgbClr val="C00000"/>
                </a:solidFill>
              </a:rPr>
              <a:t>n-gram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C00000"/>
                </a:solidFill>
              </a:rPr>
              <a:t>language models</a:t>
            </a:r>
          </a:p>
          <a:p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/>
              <a:t>Simple, probabilistic models of linguistic sequences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What do you think the</a:t>
            </a:r>
          </a:p>
          <a:p>
            <a:endParaRPr lang="en-US"/>
          </a:p>
        </p:txBody>
      </p:sp>
      <p:sp>
        <p:nvSpPr>
          <p:cNvPr id="111514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What do you think the next letter is?</a:t>
            </a:r>
          </a:p>
          <a:p>
            <a:r>
              <a:rPr lang="en-US"/>
              <a:t>Guess the next word:</a:t>
            </a:r>
          </a:p>
          <a:p>
            <a:r>
              <a:rPr lang="en-US"/>
              <a:t>	What do you think the next</a:t>
            </a:r>
          </a:p>
          <a:p>
            <a:endParaRPr lang="en-US"/>
          </a:p>
        </p:txBody>
      </p:sp>
      <p:sp>
        <p:nvSpPr>
          <p:cNvPr id="111616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CC0000"/>
                </a:solidFill>
              </a:rPr>
              <a:t>Shannon’s Game </a:t>
            </a:r>
          </a:p>
          <a:p>
            <a:r>
              <a:rPr lang="en-US" dirty="0"/>
              <a:t>Guess the next letter:</a:t>
            </a:r>
          </a:p>
          <a:p>
            <a:r>
              <a:rPr lang="en-US" dirty="0"/>
              <a:t>	What do you think the next letter is?</a:t>
            </a:r>
          </a:p>
          <a:p>
            <a:r>
              <a:rPr lang="en-US" dirty="0"/>
              <a:t>Guess the next word:</a:t>
            </a:r>
          </a:p>
          <a:p>
            <a:r>
              <a:rPr lang="en-US" dirty="0"/>
              <a:t>	What do you think the </a:t>
            </a:r>
            <a:r>
              <a:rPr lang="en-US" dirty="0" smtClean="0"/>
              <a:t>next word</a:t>
            </a:r>
            <a:endParaRPr lang="en-US" dirty="0"/>
          </a:p>
          <a:p>
            <a:endParaRPr lang="en-US" dirty="0"/>
          </a:p>
        </p:txBody>
      </p:sp>
      <p:sp>
        <p:nvSpPr>
          <p:cNvPr id="111616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CC0000"/>
                </a:solidFill>
              </a:rPr>
              <a:t>Shannon’s Game </a:t>
            </a:r>
          </a:p>
          <a:p>
            <a:r>
              <a:rPr lang="en-US" dirty="0"/>
              <a:t>Guess the next letter:</a:t>
            </a:r>
          </a:p>
          <a:p>
            <a:r>
              <a:rPr lang="en-US" dirty="0"/>
              <a:t>	What do you think the next letter is?</a:t>
            </a:r>
          </a:p>
          <a:p>
            <a:r>
              <a:rPr lang="en-US" dirty="0"/>
              <a:t>Guess the next word:</a:t>
            </a:r>
          </a:p>
          <a:p>
            <a:r>
              <a:rPr lang="en-US" dirty="0"/>
              <a:t>	What do you think the </a:t>
            </a:r>
            <a:r>
              <a:rPr lang="en-US" dirty="0" smtClean="0"/>
              <a:t>next word is?</a:t>
            </a:r>
            <a:endParaRPr lang="en-US" dirty="0"/>
          </a:p>
          <a:p>
            <a:endParaRPr lang="en-US" dirty="0"/>
          </a:p>
        </p:txBody>
      </p:sp>
      <p:sp>
        <p:nvSpPr>
          <p:cNvPr id="1116165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 of the Shannon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Identifying spelling errors:</a:t>
            </a:r>
          </a:p>
          <a:p>
            <a:pPr lvl="1"/>
            <a:r>
              <a:rPr lang="en-GB" dirty="0" smtClean="0"/>
              <a:t>Basic idea: some letter sequences are more likely than others.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Zero-order approximation</a:t>
            </a:r>
          </a:p>
          <a:p>
            <a:pPr lvl="1"/>
            <a:r>
              <a:rPr lang="en-GB" dirty="0" smtClean="0"/>
              <a:t>Every letter is equally likely. E.g. In English:</a:t>
            </a:r>
          </a:p>
          <a:p>
            <a:pPr lvl="2"/>
            <a:r>
              <a:rPr lang="en-GB" dirty="0" smtClean="0"/>
              <a:t>P(e) = P(f) = ... = P(z) = 1/26 </a:t>
            </a:r>
          </a:p>
          <a:p>
            <a:pPr lvl="1"/>
            <a:r>
              <a:rPr lang="en-GB" dirty="0" smtClean="0"/>
              <a:t>Assumes that all letters occur independently of the other and have equal frequency.</a:t>
            </a:r>
          </a:p>
          <a:p>
            <a:pPr marL="1257300" lvl="4" indent="-342900"/>
            <a:r>
              <a:rPr lang="en-US" sz="2800" dirty="0" err="1" smtClean="0"/>
              <a:t>xfoml</a:t>
            </a:r>
            <a:r>
              <a:rPr lang="en-US" sz="2800" dirty="0" smtClean="0"/>
              <a:t> </a:t>
            </a:r>
            <a:r>
              <a:rPr lang="en-US" sz="2800" dirty="0" err="1" smtClean="0"/>
              <a:t>rxkhrjffjuj</a:t>
            </a:r>
            <a:r>
              <a:rPr lang="en-US" sz="2800" dirty="0" smtClean="0"/>
              <a:t> </a:t>
            </a:r>
            <a:r>
              <a:rPr lang="en-US" sz="2800" dirty="0" err="1" smtClean="0"/>
              <a:t>zlpwcwkcy</a:t>
            </a:r>
            <a:r>
              <a:rPr lang="en-US" sz="2800" dirty="0" smtClean="0"/>
              <a:t> </a:t>
            </a:r>
            <a:r>
              <a:rPr lang="en-US" sz="2800" dirty="0" err="1" smtClean="0"/>
              <a:t>ffjeyvkcqsghyd</a:t>
            </a:r>
            <a:endParaRPr lang="en-US" sz="2800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 of the Shannon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Identifying spelling errors:</a:t>
            </a:r>
          </a:p>
          <a:p>
            <a:pPr lvl="1"/>
            <a:r>
              <a:rPr lang="en-GB" dirty="0" smtClean="0"/>
              <a:t>Basic idea: some letter sequences are more likely than others.</a:t>
            </a:r>
          </a:p>
          <a:p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First-order approximation</a:t>
            </a:r>
          </a:p>
          <a:p>
            <a:pPr lvl="1"/>
            <a:r>
              <a:rPr lang="en-GB" dirty="0" smtClean="0"/>
              <a:t>Every letter has a probability dependent on its frequency (in some corpus). </a:t>
            </a:r>
          </a:p>
          <a:p>
            <a:pPr lvl="1"/>
            <a:r>
              <a:rPr lang="en-GB" dirty="0" smtClean="0"/>
              <a:t>Still assumes independence of letters from </a:t>
            </a:r>
            <a:r>
              <a:rPr lang="en-GB" dirty="0" err="1" smtClean="0"/>
              <a:t>eachother</a:t>
            </a:r>
            <a:r>
              <a:rPr lang="en-GB" dirty="0" smtClean="0"/>
              <a:t>. E.g. In English:</a:t>
            </a:r>
          </a:p>
          <a:p>
            <a:pPr marL="1200150" lvl="3" indent="-342900"/>
            <a:r>
              <a:rPr lang="en-US" dirty="0" err="1" smtClean="0"/>
              <a:t>ocro</a:t>
            </a:r>
            <a:r>
              <a:rPr lang="en-US" dirty="0" smtClean="0"/>
              <a:t> </a:t>
            </a:r>
            <a:r>
              <a:rPr lang="en-US" dirty="0" err="1" smtClean="0"/>
              <a:t>hli</a:t>
            </a:r>
            <a:r>
              <a:rPr lang="en-US" dirty="0" smtClean="0"/>
              <a:t> </a:t>
            </a:r>
            <a:r>
              <a:rPr lang="en-US" dirty="0" err="1" smtClean="0"/>
              <a:t>rgwr</a:t>
            </a:r>
            <a:r>
              <a:rPr lang="en-US" dirty="0" smtClean="0"/>
              <a:t> </a:t>
            </a:r>
            <a:r>
              <a:rPr lang="en-US" dirty="0" err="1" smtClean="0"/>
              <a:t>nmielwis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ll</a:t>
            </a:r>
            <a:r>
              <a:rPr lang="en-US" dirty="0" smtClean="0"/>
              <a:t> </a:t>
            </a:r>
            <a:r>
              <a:rPr lang="en-US" dirty="0" err="1" smtClean="0"/>
              <a:t>nbnesebya</a:t>
            </a:r>
            <a:r>
              <a:rPr lang="en-US" dirty="0" smtClean="0"/>
              <a:t>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eei</a:t>
            </a:r>
            <a:r>
              <a:rPr lang="en-US" dirty="0" smtClean="0"/>
              <a:t> </a:t>
            </a:r>
            <a:r>
              <a:rPr lang="en-US" dirty="0" err="1" smtClean="0"/>
              <a:t>alhenhtppa</a:t>
            </a:r>
            <a:r>
              <a:rPr lang="en-US" dirty="0" smtClean="0"/>
              <a:t> </a:t>
            </a:r>
            <a:r>
              <a:rPr lang="en-US" dirty="0" err="1" smtClean="0"/>
              <a:t>oobttva</a:t>
            </a:r>
            <a:r>
              <a:rPr lang="en-US" dirty="0" smtClean="0"/>
              <a:t> nah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 of the Shannon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Identifying spelling errors:</a:t>
            </a:r>
          </a:p>
          <a:p>
            <a:pPr lvl="1"/>
            <a:r>
              <a:rPr lang="en-GB" dirty="0" smtClean="0"/>
              <a:t>Basic idea: some letter sequences are more likely than others.</a:t>
            </a:r>
          </a:p>
          <a:p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Second-order approximation</a:t>
            </a:r>
          </a:p>
          <a:p>
            <a:pPr lvl="1"/>
            <a:r>
              <a:rPr lang="en-GB" dirty="0" smtClean="0"/>
              <a:t>Every letter has a probability dependent on the previous letter. E.g. In English:</a:t>
            </a:r>
          </a:p>
          <a:p>
            <a:pPr lvl="2"/>
            <a:r>
              <a:rPr lang="en-US" dirty="0" smtClean="0"/>
              <a:t>on </a:t>
            </a:r>
            <a:r>
              <a:rPr lang="en-US" dirty="0" err="1" smtClean="0"/>
              <a:t>ie</a:t>
            </a:r>
            <a:r>
              <a:rPr lang="en-US" dirty="0" smtClean="0"/>
              <a:t> </a:t>
            </a:r>
            <a:r>
              <a:rPr lang="en-US" dirty="0" err="1" smtClean="0"/>
              <a:t>antsoutinys</a:t>
            </a:r>
            <a:r>
              <a:rPr lang="en-US" dirty="0" smtClean="0"/>
              <a:t> are t </a:t>
            </a:r>
            <a:r>
              <a:rPr lang="en-US" dirty="0" err="1" smtClean="0"/>
              <a:t>inctore</a:t>
            </a:r>
            <a:r>
              <a:rPr lang="en-US" dirty="0" smtClean="0"/>
              <a:t> </a:t>
            </a:r>
            <a:r>
              <a:rPr lang="en-US" dirty="0" err="1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bes</a:t>
            </a:r>
            <a:r>
              <a:rPr lang="en-US" dirty="0" smtClean="0"/>
              <a:t> </a:t>
            </a:r>
            <a:r>
              <a:rPr lang="en-US" dirty="0" err="1" smtClean="0"/>
              <a:t>deamy</a:t>
            </a:r>
            <a:r>
              <a:rPr lang="en-US" dirty="0" smtClean="0"/>
              <a:t> </a:t>
            </a:r>
            <a:r>
              <a:rPr lang="en-US" dirty="0" err="1" smtClean="0"/>
              <a:t>achin</a:t>
            </a:r>
            <a:r>
              <a:rPr lang="en-US" dirty="0" smtClean="0"/>
              <a:t> d </a:t>
            </a:r>
            <a:r>
              <a:rPr lang="en-US" dirty="0" err="1" smtClean="0"/>
              <a:t>ilonasive</a:t>
            </a:r>
            <a:r>
              <a:rPr lang="en-US" dirty="0" smtClean="0"/>
              <a:t> </a:t>
            </a:r>
            <a:r>
              <a:rPr lang="en-US" dirty="0" err="1" smtClean="0"/>
              <a:t>tucoowe</a:t>
            </a:r>
            <a:r>
              <a:rPr lang="en-US" dirty="0" smtClean="0"/>
              <a:t> at </a:t>
            </a:r>
            <a:r>
              <a:rPr lang="en-US" dirty="0" err="1" smtClean="0"/>
              <a:t>teasonare</a:t>
            </a:r>
            <a:r>
              <a:rPr lang="en-US" dirty="0" smtClean="0"/>
              <a:t> </a:t>
            </a:r>
            <a:r>
              <a:rPr lang="en-US" dirty="0" err="1" smtClean="0"/>
              <a:t>fuzo</a:t>
            </a:r>
            <a:r>
              <a:rPr lang="en-US" dirty="0" smtClean="0"/>
              <a:t> </a:t>
            </a:r>
            <a:r>
              <a:rPr lang="en-US" dirty="0" err="1" smtClean="0"/>
              <a:t>tizin</a:t>
            </a:r>
            <a:r>
              <a:rPr lang="en-US" dirty="0" smtClean="0"/>
              <a:t> </a:t>
            </a:r>
            <a:r>
              <a:rPr lang="en-US" dirty="0" err="1" smtClean="0"/>
              <a:t>andy</a:t>
            </a:r>
            <a:r>
              <a:rPr lang="en-US" dirty="0" smtClean="0"/>
              <a:t> </a:t>
            </a:r>
            <a:r>
              <a:rPr lang="en-US" dirty="0" err="1" smtClean="0"/>
              <a:t>tobe</a:t>
            </a:r>
            <a:r>
              <a:rPr lang="en-US" dirty="0" smtClean="0"/>
              <a:t> </a:t>
            </a:r>
            <a:r>
              <a:rPr lang="en-US" dirty="0" err="1" smtClean="0"/>
              <a:t>seace</a:t>
            </a:r>
            <a:r>
              <a:rPr lang="en-US" dirty="0" smtClean="0"/>
              <a:t> </a:t>
            </a:r>
            <a:r>
              <a:rPr lang="en-US" dirty="0" err="1" smtClean="0"/>
              <a:t>ctisbe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 of the Shannon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Identifying spelling errors:</a:t>
            </a:r>
          </a:p>
          <a:p>
            <a:pPr lvl="1"/>
            <a:r>
              <a:rPr lang="en-GB" dirty="0" smtClean="0"/>
              <a:t>Basic idea: some letter sequences are more likely than others.</a:t>
            </a:r>
          </a:p>
          <a:p>
            <a:endParaRPr lang="en-GB" dirty="0" smtClean="0">
              <a:solidFill>
                <a:srgbClr val="C00000"/>
              </a:solidFill>
            </a:endParaRPr>
          </a:p>
          <a:p>
            <a:r>
              <a:rPr lang="en-GB" dirty="0" smtClean="0">
                <a:solidFill>
                  <a:srgbClr val="C00000"/>
                </a:solidFill>
              </a:rPr>
              <a:t>Third-order approximation</a:t>
            </a:r>
          </a:p>
          <a:p>
            <a:pPr lvl="1"/>
            <a:r>
              <a:rPr lang="en-GB" dirty="0" smtClean="0"/>
              <a:t>Every letter has a probability dependent on the previous two letter. E.g. In English:</a:t>
            </a:r>
          </a:p>
          <a:p>
            <a:pPr lvl="2"/>
            <a:r>
              <a:rPr lang="en-US" sz="2000" dirty="0" smtClean="0"/>
              <a:t>in no </a:t>
            </a:r>
            <a:r>
              <a:rPr lang="en-US" sz="2000" dirty="0" err="1" smtClean="0"/>
              <a:t>ist</a:t>
            </a:r>
            <a:r>
              <a:rPr lang="en-US" sz="2000" dirty="0" smtClean="0"/>
              <a:t> lat whey </a:t>
            </a:r>
            <a:r>
              <a:rPr lang="en-US" sz="2000" dirty="0" err="1" smtClean="0"/>
              <a:t>cratict</a:t>
            </a:r>
            <a:r>
              <a:rPr lang="en-US" sz="2000" dirty="0" smtClean="0"/>
              <a:t> </a:t>
            </a:r>
            <a:r>
              <a:rPr lang="en-US" sz="2000" dirty="0" err="1" smtClean="0"/>
              <a:t>froure</a:t>
            </a:r>
            <a:r>
              <a:rPr lang="en-US" sz="2000" dirty="0" smtClean="0"/>
              <a:t> </a:t>
            </a:r>
            <a:r>
              <a:rPr lang="en-US" sz="2000" dirty="0" err="1" smtClean="0"/>
              <a:t>birs</a:t>
            </a:r>
            <a:r>
              <a:rPr lang="en-US" sz="2000" dirty="0" smtClean="0"/>
              <a:t> </a:t>
            </a:r>
            <a:r>
              <a:rPr lang="en-US" sz="2000" dirty="0" err="1" smtClean="0"/>
              <a:t>grocid</a:t>
            </a:r>
            <a:r>
              <a:rPr lang="en-US" sz="2000" dirty="0" smtClean="0"/>
              <a:t> </a:t>
            </a:r>
            <a:r>
              <a:rPr lang="en-US" sz="2000" dirty="0" err="1" smtClean="0"/>
              <a:t>pondenome</a:t>
            </a:r>
            <a:r>
              <a:rPr lang="en-US" sz="2000" dirty="0" smtClean="0"/>
              <a:t> of </a:t>
            </a:r>
            <a:r>
              <a:rPr lang="en-US" sz="2000" dirty="0" err="1" smtClean="0"/>
              <a:t>demonstures</a:t>
            </a:r>
            <a:r>
              <a:rPr lang="en-US" sz="2000" dirty="0" smtClean="0"/>
              <a:t> of the </a:t>
            </a:r>
            <a:r>
              <a:rPr lang="en-US" sz="2000" dirty="0" err="1" smtClean="0"/>
              <a:t>reptagin</a:t>
            </a:r>
            <a:r>
              <a:rPr lang="en-US" sz="2000" dirty="0" smtClean="0"/>
              <a:t> is </a:t>
            </a:r>
            <a:r>
              <a:rPr lang="en-US" sz="2000" dirty="0" err="1" smtClean="0"/>
              <a:t>regoactiona</a:t>
            </a:r>
            <a:r>
              <a:rPr lang="en-US" sz="2000" dirty="0" smtClean="0"/>
              <a:t> of </a:t>
            </a:r>
            <a:r>
              <a:rPr lang="en-US" sz="2000" dirty="0" err="1" smtClean="0"/>
              <a:t>cre</a:t>
            </a:r>
            <a:endParaRPr lang="en-US" sz="2000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 of the Shannon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Language identification:</a:t>
            </a:r>
          </a:p>
          <a:p>
            <a:pPr lvl="1"/>
            <a:r>
              <a:rPr lang="en-GB" dirty="0" smtClean="0"/>
              <a:t>Sequences of characters (or syllables) have different frequencies/probabilities in different languages.</a:t>
            </a:r>
          </a:p>
          <a:p>
            <a:r>
              <a:rPr lang="en-US" sz="2800" dirty="0" smtClean="0"/>
              <a:t>Higher frequency trigrams for different languages:</a:t>
            </a:r>
          </a:p>
          <a:p>
            <a:pPr lvl="1"/>
            <a:r>
              <a:rPr lang="en-US" sz="2400" dirty="0" smtClean="0"/>
              <a:t>English: 	THE, ING, ENT, ION</a:t>
            </a:r>
          </a:p>
          <a:p>
            <a:pPr lvl="1"/>
            <a:r>
              <a:rPr lang="en-US" sz="2400" dirty="0" smtClean="0"/>
              <a:t>German: </a:t>
            </a:r>
            <a:r>
              <a:rPr lang="en-US" sz="2400" dirty="0" smtClean="0"/>
              <a:t> EIN</a:t>
            </a:r>
            <a:r>
              <a:rPr lang="en-US" sz="2400" dirty="0" smtClean="0"/>
              <a:t>, ICH, DEN, DER</a:t>
            </a:r>
          </a:p>
          <a:p>
            <a:pPr lvl="1"/>
            <a:r>
              <a:rPr lang="en-US" sz="2400" dirty="0" smtClean="0"/>
              <a:t>French: 	ENT, QUE, LES, ION</a:t>
            </a:r>
          </a:p>
          <a:p>
            <a:pPr lvl="1"/>
            <a:r>
              <a:rPr lang="en-US" sz="2400" dirty="0" smtClean="0"/>
              <a:t>Italian:	CHE, ERE, ZIO, DEL</a:t>
            </a:r>
          </a:p>
          <a:p>
            <a:pPr lvl="1"/>
            <a:r>
              <a:rPr lang="en-US" sz="2400" dirty="0" smtClean="0"/>
              <a:t>Spanish:	QUE, EST, ARA, </a:t>
            </a:r>
            <a:r>
              <a:rPr lang="en-US" sz="2400" dirty="0" smtClean="0"/>
              <a:t>ADO</a:t>
            </a:r>
          </a:p>
          <a:p>
            <a:r>
              <a:rPr lang="en-US" dirty="0" smtClean="0"/>
              <a:t>Languages in the same family tend to be more similar to each other than to languages in different families.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dirty="0" smtClean="0"/>
              <a:t>Applications </a:t>
            </a:r>
            <a:r>
              <a:rPr lang="en-GB" sz="3400" dirty="0"/>
              <a:t>of the Shannon </a:t>
            </a:r>
            <a:r>
              <a:rPr lang="en-GB" sz="3400" dirty="0" smtClean="0"/>
              <a:t>game with words</a:t>
            </a:r>
            <a:endParaRPr lang="en-GB" sz="34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Automatic speech recognition </a:t>
            </a:r>
            <a:r>
              <a:rPr lang="en-GB" dirty="0" smtClean="0"/>
              <a:t>: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smtClean="0"/>
              <a:t>ASR systems get a noisy input signal and need to decode it to identify the words it corresponds to.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There could be many possible sequences of words corresponding to the input signal.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Input: “He ate two apples”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He eight too apples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He ate too apples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He eight to apples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He ate two apples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4000496" y="4429132"/>
            <a:ext cx="428628" cy="1571636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500562" y="492919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Which is the most probable sequence?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 dirty="0" smtClean="0"/>
              <a:t>Reminder from lecture 4</a:t>
            </a:r>
            <a:endParaRPr lang="en-GB" sz="34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15262" cy="4267200"/>
          </a:xfrm>
        </p:spPr>
        <p:txBody>
          <a:bodyPr/>
          <a:lstStyle/>
          <a:p>
            <a:r>
              <a:rPr lang="en-GB" sz="2600" dirty="0"/>
              <a:t>Intuition:</a:t>
            </a:r>
          </a:p>
          <a:p>
            <a:pPr lvl="1"/>
            <a:r>
              <a:rPr lang="en-GB" sz="2200" dirty="0"/>
              <a:t>P(A|B) is a ratio of the chances that both A and B happen, by the chances of B happening alone.</a:t>
            </a:r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/>
            <a:endParaRPr lang="en-GB" sz="2200" dirty="0"/>
          </a:p>
          <a:p>
            <a:pPr lvl="1"/>
            <a:r>
              <a:rPr lang="en-GB" sz="2200" dirty="0" smtClean="0"/>
              <a:t>E.g. P(ADJ|DET</a:t>
            </a:r>
            <a:r>
              <a:rPr lang="en-GB" sz="2200" dirty="0"/>
              <a:t>) = P(DET+ADJ) / P(DET)</a:t>
            </a:r>
          </a:p>
          <a:p>
            <a:pPr lvl="1">
              <a:buFont typeface="Wingdings" pitchFamily="2" charset="2"/>
              <a:buNone/>
            </a:pPr>
            <a:endParaRPr lang="en-GB" sz="2200" dirty="0"/>
          </a:p>
          <a:p>
            <a:pPr lvl="1">
              <a:buFont typeface="Wingdings" pitchFamily="2" charset="2"/>
              <a:buNone/>
            </a:pPr>
            <a:endParaRPr lang="en-GB" sz="2200" dirty="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438400" y="3214686"/>
          <a:ext cx="3924300" cy="1270000"/>
        </p:xfrm>
        <a:graphic>
          <a:graphicData uri="http://schemas.openxmlformats.org/presentationml/2006/ole">
            <p:oleObj spid="_x0000_s7170" name="Equation" r:id="rId3" imgW="12952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Applications of the Shannon Game with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Context-sensitive spelling correction: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Many spelling errors are real words</a:t>
            </a:r>
          </a:p>
          <a:p>
            <a:pPr lvl="2">
              <a:lnSpc>
                <a:spcPct val="90000"/>
              </a:lnSpc>
            </a:pPr>
            <a:r>
              <a:rPr lang="en-GB" i="1" dirty="0" smtClean="0"/>
              <a:t>He walked for miles in the dessert. </a:t>
            </a:r>
            <a:r>
              <a:rPr lang="en-GB" dirty="0" smtClean="0"/>
              <a:t>(resp. </a:t>
            </a:r>
            <a:r>
              <a:rPr lang="en-GB" i="1" dirty="0" smtClean="0"/>
              <a:t>desert</a:t>
            </a:r>
            <a:r>
              <a:rPr lang="en-GB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Identifying such errors requires a global estimate of the probability of a sentence.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N-gram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These are models that predict the next (n-</a:t>
            </a:r>
            <a:r>
              <a:rPr lang="en-GB" dirty="0" err="1" smtClean="0"/>
              <a:t>th</a:t>
            </a:r>
            <a:r>
              <a:rPr lang="en-GB" dirty="0" smtClean="0"/>
              <a:t>) word from a sequence of n-1 words.</a:t>
            </a:r>
          </a:p>
          <a:p>
            <a:r>
              <a:rPr lang="en-GB" dirty="0" smtClean="0"/>
              <a:t>Simple example with </a:t>
            </a:r>
            <a:r>
              <a:rPr lang="en-GB" b="1" dirty="0" smtClean="0">
                <a:solidFill>
                  <a:srgbClr val="C00000"/>
                </a:solidFill>
              </a:rPr>
              <a:t>bigrams </a:t>
            </a:r>
            <a:r>
              <a:rPr lang="en-GB" b="1" dirty="0" smtClean="0"/>
              <a:t>and </a:t>
            </a:r>
            <a:r>
              <a:rPr lang="en-GB" b="1" dirty="0" smtClean="0">
                <a:solidFill>
                  <a:srgbClr val="C00000"/>
                </a:solidFill>
              </a:rPr>
              <a:t>corpus frequencies</a:t>
            </a:r>
            <a:r>
              <a:rPr lang="en-GB" b="1" dirty="0" smtClean="0"/>
              <a:t>:</a:t>
            </a:r>
          </a:p>
          <a:p>
            <a:pPr lvl="1"/>
            <a:r>
              <a:rPr lang="en-GB" dirty="0" smtClean="0"/>
              <a:t>&lt;S&gt; he		25</a:t>
            </a:r>
          </a:p>
          <a:p>
            <a:pPr lvl="1"/>
            <a:r>
              <a:rPr lang="en-GB" dirty="0" smtClean="0"/>
              <a:t>he ate		12</a:t>
            </a:r>
          </a:p>
          <a:p>
            <a:pPr lvl="1"/>
            <a:r>
              <a:rPr lang="en-GB" dirty="0" smtClean="0"/>
              <a:t>he eight		1	</a:t>
            </a:r>
          </a:p>
          <a:p>
            <a:pPr lvl="1"/>
            <a:r>
              <a:rPr lang="en-GB" dirty="0" smtClean="0"/>
              <a:t>ate to		23	</a:t>
            </a:r>
          </a:p>
          <a:p>
            <a:pPr lvl="1"/>
            <a:r>
              <a:rPr lang="en-GB" dirty="0" smtClean="0"/>
              <a:t>ate too		26	</a:t>
            </a:r>
          </a:p>
          <a:p>
            <a:pPr lvl="1"/>
            <a:r>
              <a:rPr lang="en-GB" dirty="0" smtClean="0"/>
              <a:t>ate two		15</a:t>
            </a:r>
          </a:p>
          <a:p>
            <a:pPr lvl="1"/>
            <a:r>
              <a:rPr lang="en-GB" dirty="0" smtClean="0"/>
              <a:t>eight to		3</a:t>
            </a:r>
          </a:p>
          <a:p>
            <a:pPr lvl="1"/>
            <a:r>
              <a:rPr lang="en-GB" dirty="0" smtClean="0"/>
              <a:t>two apples	9</a:t>
            </a:r>
          </a:p>
          <a:p>
            <a:pPr lvl="1"/>
            <a:r>
              <a:rPr lang="en-GB" dirty="0" smtClean="0"/>
              <a:t>to apples	0</a:t>
            </a:r>
          </a:p>
          <a:p>
            <a:pPr lvl="1"/>
            <a:r>
              <a:rPr lang="en-GB" dirty="0" smtClean="0"/>
              <a:t>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sp>
        <p:nvSpPr>
          <p:cNvPr id="5" name="Right Brace 4"/>
          <p:cNvSpPr/>
          <p:nvPr/>
        </p:nvSpPr>
        <p:spPr>
          <a:xfrm>
            <a:off x="4000496" y="2643182"/>
            <a:ext cx="428628" cy="3357586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500562" y="4214818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Can use these to compute the probability of </a:t>
            </a:r>
            <a:r>
              <a:rPr lang="en-GB" i="1" dirty="0" smtClean="0">
                <a:solidFill>
                  <a:schemeClr val="tx1"/>
                </a:solidFill>
              </a:rPr>
              <a:t>he eight to apples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vs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i="1" dirty="0" smtClean="0">
                <a:solidFill>
                  <a:schemeClr val="tx1"/>
                </a:solidFill>
              </a:rPr>
              <a:t>he ate two apples e</a:t>
            </a:r>
            <a:r>
              <a:rPr lang="en-GB" dirty="0" smtClean="0">
                <a:solidFill>
                  <a:schemeClr val="tx1"/>
                </a:solidFill>
              </a:rPr>
              <a:t>tc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Markov Assumption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Markov models:</a:t>
            </a:r>
          </a:p>
          <a:p>
            <a:pPr lvl="1"/>
            <a:r>
              <a:rPr lang="en-GB" sz="2200" dirty="0"/>
              <a:t>probabilistic models which predict the likelihood of a future unit based on </a:t>
            </a:r>
            <a:r>
              <a:rPr lang="en-GB" sz="2200" dirty="0">
                <a:solidFill>
                  <a:srgbClr val="C00000"/>
                </a:solidFill>
              </a:rPr>
              <a:t>limited history</a:t>
            </a:r>
          </a:p>
          <a:p>
            <a:pPr lvl="1"/>
            <a:r>
              <a:rPr lang="en-GB" sz="2200" dirty="0"/>
              <a:t>in language modelling, this pans out as the </a:t>
            </a:r>
            <a:r>
              <a:rPr lang="en-GB" sz="2200" dirty="0">
                <a:solidFill>
                  <a:schemeClr val="accent2"/>
                </a:solidFill>
              </a:rPr>
              <a:t>local history </a:t>
            </a:r>
            <a:r>
              <a:rPr lang="en-GB" sz="2200" dirty="0">
                <a:solidFill>
                  <a:srgbClr val="C00000"/>
                </a:solidFill>
              </a:rPr>
              <a:t>assumption</a:t>
            </a:r>
            <a:r>
              <a:rPr lang="en-GB" sz="2200" dirty="0"/>
              <a:t>:</a:t>
            </a:r>
          </a:p>
          <a:p>
            <a:pPr lvl="2"/>
            <a:r>
              <a:rPr lang="en-GB" sz="2100" dirty="0"/>
              <a:t>the probability of </a:t>
            </a:r>
            <a:r>
              <a:rPr lang="en-GB" sz="2100" i="1" dirty="0" err="1"/>
              <a:t>w</a:t>
            </a:r>
            <a:r>
              <a:rPr lang="en-GB" sz="2100" i="1" baseline="-25000" dirty="0" err="1"/>
              <a:t>n</a:t>
            </a:r>
            <a:r>
              <a:rPr lang="en-GB" sz="2100" dirty="0"/>
              <a:t> depends on a limited number of prior words</a:t>
            </a:r>
          </a:p>
          <a:p>
            <a:pPr lvl="1"/>
            <a:r>
              <a:rPr lang="en-GB" sz="2200" dirty="0"/>
              <a:t>utility of the assumption:</a:t>
            </a:r>
          </a:p>
          <a:p>
            <a:pPr lvl="2"/>
            <a:r>
              <a:rPr lang="en-GB" sz="2100" dirty="0"/>
              <a:t>we can rely on a small </a:t>
            </a:r>
            <a:r>
              <a:rPr lang="en-GB" sz="2100" i="1" dirty="0"/>
              <a:t>n</a:t>
            </a:r>
            <a:r>
              <a:rPr lang="en-GB" sz="2100" dirty="0"/>
              <a:t> for our n-gram models (bigram, trigram)</a:t>
            </a:r>
          </a:p>
          <a:p>
            <a:pPr lvl="2"/>
            <a:r>
              <a:rPr lang="en-GB" sz="2100" dirty="0"/>
              <a:t>long </a:t>
            </a:r>
            <a:r>
              <a:rPr lang="en-GB" sz="2100" i="1" dirty="0"/>
              <a:t>n-grams</a:t>
            </a:r>
            <a:r>
              <a:rPr lang="en-GB" sz="2100" dirty="0"/>
              <a:t> become exceedingly sparse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The structure of an n-gram model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34352" cy="467679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The task can be re-stated in conditional probabilistic terms: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GB" sz="2000" dirty="0" smtClean="0"/>
              <a:t>E.g. P(</a:t>
            </a:r>
            <a:r>
              <a:rPr lang="en-GB" sz="2000" dirty="0" err="1" smtClean="0"/>
              <a:t>apples|he</a:t>
            </a:r>
            <a:r>
              <a:rPr lang="en-GB" sz="2000" dirty="0" smtClean="0"/>
              <a:t> ate two)</a:t>
            </a:r>
            <a:endParaRPr lang="en-GB" sz="2000" dirty="0" smtClean="0"/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GB" sz="2000" dirty="0" smtClean="0"/>
              <a:t>Limiting </a:t>
            </a:r>
            <a:r>
              <a:rPr lang="en-GB" sz="2000" i="1" dirty="0"/>
              <a:t>n</a:t>
            </a:r>
            <a:r>
              <a:rPr lang="en-GB" sz="2000" dirty="0"/>
              <a:t> under the Markov Assumption means: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greater chance of finding more than one occurrence of the sequence </a:t>
            </a:r>
            <a:r>
              <a:rPr lang="en-GB" sz="1800" i="1" dirty="0"/>
              <a:t>w</a:t>
            </a:r>
            <a:r>
              <a:rPr lang="en-GB" sz="1800" i="1" baseline="-25000" dirty="0"/>
              <a:t>1</a:t>
            </a:r>
            <a:r>
              <a:rPr lang="en-GB" sz="1800" i="1" dirty="0"/>
              <a:t>…w</a:t>
            </a:r>
            <a:r>
              <a:rPr lang="en-GB" sz="1800" i="1" baseline="-25000" dirty="0"/>
              <a:t>n-1</a:t>
            </a:r>
          </a:p>
          <a:p>
            <a:pPr lvl="1">
              <a:lnSpc>
                <a:spcPct val="90000"/>
              </a:lnSpc>
            </a:pPr>
            <a:r>
              <a:rPr lang="en-GB" sz="1800" i="1" dirty="0"/>
              <a:t>more robust statistical estimations</a:t>
            </a:r>
          </a:p>
          <a:p>
            <a:pPr>
              <a:lnSpc>
                <a:spcPct val="90000"/>
              </a:lnSpc>
            </a:pPr>
            <a:endParaRPr lang="en-GB" sz="1800" i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000" dirty="0"/>
              <a:t>	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576526" y="2214554"/>
          <a:ext cx="3924300" cy="893763"/>
        </p:xfrm>
        <a:graphic>
          <a:graphicData uri="http://schemas.openxmlformats.org/presentationml/2006/ole">
            <p:oleObj spid="_x0000_s71682" name="Equation" r:id="rId3" imgW="1002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 of n-gram models (II)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we construct a model where all histories with the same n-1 words are considered one </a:t>
            </a:r>
            <a:r>
              <a:rPr lang="en-GB" dirty="0" smtClean="0"/>
              <a:t>class, </a:t>
            </a:r>
            <a:r>
              <a:rPr lang="en-GB" dirty="0"/>
              <a:t>we have an </a:t>
            </a:r>
            <a:r>
              <a:rPr lang="en-GB" dirty="0">
                <a:solidFill>
                  <a:srgbClr val="C00000"/>
                </a:solidFill>
              </a:rPr>
              <a:t>(n-1)</a:t>
            </a:r>
            <a:r>
              <a:rPr lang="en-GB" baseline="30000" dirty="0" err="1">
                <a:solidFill>
                  <a:srgbClr val="C00000"/>
                </a:solidFill>
              </a:rPr>
              <a:t>th</a:t>
            </a:r>
            <a:r>
              <a:rPr lang="en-GB" dirty="0">
                <a:solidFill>
                  <a:srgbClr val="C00000"/>
                </a:solidFill>
              </a:rPr>
              <a:t> order Markov Model</a:t>
            </a:r>
          </a:p>
          <a:p>
            <a:endParaRPr lang="en-GB" dirty="0"/>
          </a:p>
          <a:p>
            <a:r>
              <a:rPr lang="en-GB" dirty="0"/>
              <a:t>Note terminology:</a:t>
            </a:r>
          </a:p>
          <a:p>
            <a:pPr lvl="1"/>
            <a:r>
              <a:rPr lang="en-GB" i="1" dirty="0">
                <a:solidFill>
                  <a:srgbClr val="C00000"/>
                </a:solidFill>
              </a:rPr>
              <a:t>n-gram model = (n-1)</a:t>
            </a:r>
            <a:r>
              <a:rPr lang="en-GB" i="1" baseline="30000" dirty="0" err="1">
                <a:solidFill>
                  <a:srgbClr val="C00000"/>
                </a:solidFill>
              </a:rPr>
              <a:t>th</a:t>
            </a:r>
            <a:r>
              <a:rPr lang="en-GB" i="1" dirty="0">
                <a:solidFill>
                  <a:srgbClr val="C00000"/>
                </a:solidFill>
              </a:rPr>
              <a:t> order Markov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n-gram models (III)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>
                <a:solidFill>
                  <a:srgbClr val="C00000"/>
                </a:solidFill>
              </a:rPr>
              <a:t>unigram</a:t>
            </a:r>
            <a:r>
              <a:rPr lang="en-GB" dirty="0" smtClean="0"/>
              <a:t> model = 0</a:t>
            </a:r>
            <a:r>
              <a:rPr lang="en-GB" baseline="30000" dirty="0" smtClean="0"/>
              <a:t>th</a:t>
            </a:r>
            <a:r>
              <a:rPr lang="en-GB" dirty="0" smtClean="0"/>
              <a:t> order Markov Model</a:t>
            </a:r>
          </a:p>
          <a:p>
            <a:endParaRPr lang="en-GB" dirty="0" smtClean="0"/>
          </a:p>
          <a:p>
            <a:r>
              <a:rPr lang="en-GB" dirty="0" err="1" smtClean="0"/>
              <a:t>A</a:t>
            </a:r>
            <a:r>
              <a:rPr lang="en-GB" dirty="0" err="1" smtClean="0">
                <a:solidFill>
                  <a:srgbClr val="C00000"/>
                </a:solidFill>
              </a:rPr>
              <a:t>bigram</a:t>
            </a:r>
            <a:r>
              <a:rPr lang="en-GB" dirty="0" smtClean="0"/>
              <a:t> model = 1</a:t>
            </a:r>
            <a:r>
              <a:rPr lang="en-GB" baseline="30000" dirty="0" smtClean="0"/>
              <a:t>st</a:t>
            </a:r>
            <a:r>
              <a:rPr lang="en-GB" dirty="0" smtClean="0"/>
              <a:t> order Markov Model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smtClean="0">
                <a:solidFill>
                  <a:srgbClr val="C00000"/>
                </a:solidFill>
              </a:rPr>
              <a:t>trigram</a:t>
            </a:r>
            <a:r>
              <a:rPr lang="en-GB" dirty="0" smtClean="0"/>
              <a:t> model = 2</a:t>
            </a:r>
            <a:r>
              <a:rPr lang="en-GB" baseline="30000" dirty="0" smtClean="0"/>
              <a:t>nd</a:t>
            </a:r>
            <a:r>
              <a:rPr lang="en-GB" dirty="0" smtClean="0"/>
              <a:t> order Markov Model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2428860" y="2143116"/>
          <a:ext cx="1120775" cy="611188"/>
        </p:xfrm>
        <a:graphic>
          <a:graphicData uri="http://schemas.openxmlformats.org/presentationml/2006/ole">
            <p:oleObj spid="_x0000_s76803" name="Equation" r:id="rId3" imgW="419040" imgH="22860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2500298" y="3286124"/>
          <a:ext cx="2428892" cy="740773"/>
        </p:xfrm>
        <a:graphic>
          <a:graphicData uri="http://schemas.openxmlformats.org/presentationml/2006/ole">
            <p:oleObj spid="_x0000_s76804" name="Equation" r:id="rId4" imgW="749160" imgH="22860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2143108" y="4572008"/>
          <a:ext cx="3459163" cy="741362"/>
        </p:xfrm>
        <a:graphic>
          <a:graphicData uri="http://schemas.openxmlformats.org/presentationml/2006/ole">
            <p:oleObj spid="_x0000_s76805" name="Equation" r:id="rId5" imgW="1066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Size of n-gram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 a corpus of vocabulary size N, the assumption is that any combination of </a:t>
            </a:r>
            <a:r>
              <a:rPr lang="en-GB" i="1"/>
              <a:t>n</a:t>
            </a:r>
            <a:r>
              <a:rPr lang="en-GB"/>
              <a:t> words is a potential </a:t>
            </a:r>
            <a:r>
              <a:rPr lang="en-GB" i="1"/>
              <a:t>n-gram</a:t>
            </a:r>
            <a:r>
              <a:rPr lang="en-GB"/>
              <a:t>. </a:t>
            </a:r>
          </a:p>
          <a:p>
            <a:r>
              <a:rPr lang="en-GB"/>
              <a:t>For a bigram model: N</a:t>
            </a:r>
            <a:r>
              <a:rPr lang="en-GB" baseline="30000"/>
              <a:t>2</a:t>
            </a:r>
            <a:r>
              <a:rPr lang="en-GB"/>
              <a:t> possible </a:t>
            </a:r>
            <a:r>
              <a:rPr lang="en-GB" i="1"/>
              <a:t>n-grams</a:t>
            </a:r>
            <a:r>
              <a:rPr lang="en-GB"/>
              <a:t> in principle</a:t>
            </a:r>
          </a:p>
          <a:p>
            <a:r>
              <a:rPr lang="en-GB"/>
              <a:t>For a trigram model: N</a:t>
            </a:r>
            <a:r>
              <a:rPr lang="en-GB" baseline="30000"/>
              <a:t>3</a:t>
            </a:r>
            <a:r>
              <a:rPr lang="en-GB"/>
              <a:t> possible n-grams.</a:t>
            </a:r>
          </a:p>
          <a:p>
            <a:r>
              <a:rPr lang="en-GB"/>
              <a:t>…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Size (continued)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Each n-gram in our model is a parameter used to estimate probability of the next possible word.</a:t>
            </a:r>
          </a:p>
          <a:p>
            <a:pPr lvl="1"/>
            <a:r>
              <a:rPr lang="en-GB" sz="2200" dirty="0"/>
              <a:t>too many parameters make the model unwieldy</a:t>
            </a:r>
          </a:p>
          <a:p>
            <a:pPr lvl="1"/>
            <a:r>
              <a:rPr lang="en-GB" sz="2200" dirty="0"/>
              <a:t>too many parameters lead to data sparseness: most of them will have </a:t>
            </a:r>
            <a:r>
              <a:rPr lang="en-GB" sz="2200" dirty="0" smtClean="0"/>
              <a:t>c </a:t>
            </a:r>
            <a:r>
              <a:rPr lang="en-GB" sz="2200" dirty="0"/>
              <a:t>= 0 or 1</a:t>
            </a:r>
          </a:p>
          <a:p>
            <a:endParaRPr lang="en-GB" sz="2600" dirty="0" smtClean="0"/>
          </a:p>
          <a:p>
            <a:r>
              <a:rPr lang="en-GB" sz="2600" dirty="0" smtClean="0"/>
              <a:t>Most </a:t>
            </a:r>
            <a:r>
              <a:rPr lang="en-GB" sz="2600" dirty="0"/>
              <a:t>models stick to unigrams, bigrams or trigrams.</a:t>
            </a:r>
          </a:p>
          <a:p>
            <a:pPr lvl="1"/>
            <a:r>
              <a:rPr lang="en-GB" sz="2200" dirty="0"/>
              <a:t>estimation can also combine different order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Further considerations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When building a model, we tend to take into account the start-of-sentence symbol:</a:t>
            </a:r>
          </a:p>
          <a:p>
            <a:pPr lvl="1">
              <a:lnSpc>
                <a:spcPct val="90000"/>
              </a:lnSpc>
            </a:pPr>
            <a:r>
              <a:rPr lang="en-GB" sz="2200" i="1" dirty="0"/>
              <a:t>the girl swallowed a large green caterpillar</a:t>
            </a:r>
          </a:p>
          <a:p>
            <a:pPr lvl="2">
              <a:lnSpc>
                <a:spcPct val="90000"/>
              </a:lnSpc>
            </a:pPr>
            <a:r>
              <a:rPr lang="en-GB" sz="2100" i="1" dirty="0"/>
              <a:t>&lt;s&gt; the</a:t>
            </a:r>
          </a:p>
          <a:p>
            <a:pPr lvl="2">
              <a:lnSpc>
                <a:spcPct val="90000"/>
              </a:lnSpc>
            </a:pPr>
            <a:r>
              <a:rPr lang="en-GB" sz="2100" i="1" dirty="0"/>
              <a:t>the girl</a:t>
            </a:r>
          </a:p>
          <a:p>
            <a:pPr lvl="2">
              <a:lnSpc>
                <a:spcPct val="90000"/>
              </a:lnSpc>
            </a:pPr>
            <a:r>
              <a:rPr lang="en-GB" sz="2100" i="1" dirty="0"/>
              <a:t>…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Also typical to map all tokens with </a:t>
            </a:r>
            <a:r>
              <a:rPr lang="en-GB" sz="2600" dirty="0" smtClean="0"/>
              <a:t>c </a:t>
            </a:r>
            <a:r>
              <a:rPr lang="en-GB" sz="2600" dirty="0"/>
              <a:t>&lt; </a:t>
            </a:r>
            <a:r>
              <a:rPr lang="en-GB" sz="2600" i="1" dirty="0"/>
              <a:t>k</a:t>
            </a:r>
            <a:r>
              <a:rPr lang="en-GB" sz="2600" dirty="0"/>
              <a:t> to &lt;UNK&gt;: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usually, tokens with frequency 1 or 2 are just considered “unknown” or “unseen”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this reduces the parameter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Adequacy of different order models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/>
              <a:t>Manning/Schutze `99 report results for n-gram models of a corpus of the novels of Austen.</a:t>
            </a:r>
          </a:p>
          <a:p>
            <a:pPr>
              <a:lnSpc>
                <a:spcPct val="90000"/>
              </a:lnSpc>
            </a:pPr>
            <a:endParaRPr lang="en-GB" sz="2100"/>
          </a:p>
          <a:p>
            <a:pPr>
              <a:lnSpc>
                <a:spcPct val="90000"/>
              </a:lnSpc>
            </a:pPr>
            <a:r>
              <a:rPr lang="en-GB" sz="2100"/>
              <a:t>Task: use n-gram model to predict the probability of a sentence in the test data.</a:t>
            </a:r>
          </a:p>
          <a:p>
            <a:pPr>
              <a:lnSpc>
                <a:spcPct val="90000"/>
              </a:lnSpc>
            </a:pPr>
            <a:endParaRPr lang="en-GB" sz="2100"/>
          </a:p>
          <a:p>
            <a:pPr>
              <a:lnSpc>
                <a:spcPct val="90000"/>
              </a:lnSpc>
            </a:pPr>
            <a:r>
              <a:rPr lang="en-GB" sz="2100"/>
              <a:t>Models: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unigram: essentially zero-context markov model, uses only the probability of individual words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bigram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trigram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4-gram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	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Assumptions and definitions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Example test case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001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Training Corpus: five Jane Austen novels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Corpus size = 617,091 words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Vocabulary size = 14,585 unique types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 Task: predict the next word of the trigram 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	“inferior to ________”</a:t>
            </a:r>
          </a:p>
          <a:p>
            <a:pPr lvl="1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</a:rPr>
              <a:t>from test data, </a:t>
            </a:r>
            <a:r>
              <a:rPr lang="en-US" sz="2400" i="1" dirty="0">
                <a:solidFill>
                  <a:schemeClr val="tx1"/>
                </a:solidFill>
              </a:rPr>
              <a:t>Persuasion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>
                <a:solidFill>
                  <a:srgbClr val="C00000"/>
                </a:solidFill>
              </a:rPr>
              <a:t>“[In person, she was] inferior to </a:t>
            </a:r>
            <a:r>
              <a:rPr lang="en-US" sz="2400" i="1" dirty="0">
                <a:solidFill>
                  <a:srgbClr val="C00000"/>
                </a:solidFill>
              </a:rPr>
              <a:t>both</a:t>
            </a:r>
            <a:r>
              <a:rPr lang="en-US" sz="2400" dirty="0">
                <a:solidFill>
                  <a:srgbClr val="C00000"/>
                </a:solidFill>
              </a:rPr>
              <a:t> [sisters.]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/>
              <a:t>Selecting an </a:t>
            </a:r>
            <a:r>
              <a:rPr lang="en-US" i="1"/>
              <a:t>n</a:t>
            </a:r>
            <a:br>
              <a:rPr lang="en-US" i="1"/>
            </a:br>
            <a:r>
              <a:rPr lang="en-US" b="1" i="1"/>
              <a:t/>
            </a:r>
            <a:br>
              <a:rPr lang="en-US" b="1" i="1"/>
            </a:br>
            <a:r>
              <a:rPr lang="en-US" sz="2500" b="1"/>
              <a:t>Vocabulary (V) = 20,000 words</a:t>
            </a:r>
          </a:p>
        </p:txBody>
      </p:sp>
      <p:graphicFrame>
        <p:nvGraphicFramePr>
          <p:cNvPr id="72707" name="Group 3"/>
          <p:cNvGraphicFramePr>
            <a:graphicFrameLocks noGrp="1"/>
          </p:cNvGraphicFramePr>
          <p:nvPr/>
        </p:nvGraphicFramePr>
        <p:xfrm>
          <a:off x="1042988" y="2492375"/>
          <a:ext cx="7696200" cy="2982596"/>
        </p:xfrm>
        <a:graphic>
          <a:graphicData uri="http://schemas.openxmlformats.org/drawingml/2006/table">
            <a:tbl>
              <a:tblPr/>
              <a:tblGrid>
                <a:gridCol w="2324100"/>
                <a:gridCol w="5372100"/>
              </a:tblGrid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No. of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possible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unique n-grams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 (bigrams)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 (trigrams)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 (4-grams)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1.6 x 1017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Adequacy of unigrams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Problems with unigram models:</a:t>
            </a:r>
          </a:p>
          <a:p>
            <a:pPr lvl="1"/>
            <a:r>
              <a:rPr lang="en-GB" dirty="0"/>
              <a:t>not entirely hopeless because most sentences contain a majority of highly common words</a:t>
            </a:r>
          </a:p>
          <a:p>
            <a:pPr lvl="1"/>
            <a:r>
              <a:rPr lang="en-GB" dirty="0"/>
              <a:t>ignores syntax completely:</a:t>
            </a:r>
          </a:p>
          <a:p>
            <a:pPr lvl="2"/>
            <a:r>
              <a:rPr lang="en-GB" dirty="0"/>
              <a:t>P(In person she was inferior</a:t>
            </a:r>
            <a:r>
              <a:rPr lang="en-GB" dirty="0" smtClean="0"/>
              <a:t>)</a:t>
            </a:r>
          </a:p>
          <a:p>
            <a:pPr lvl="2">
              <a:buNone/>
            </a:pPr>
            <a:r>
              <a:rPr lang="en-GB" dirty="0" smtClean="0"/>
              <a:t>	</a:t>
            </a:r>
            <a:r>
              <a:rPr lang="en-GB" dirty="0" smtClean="0"/>
              <a:t>	= P(In) * P(person) * ... * P(inferior)</a:t>
            </a:r>
          </a:p>
          <a:p>
            <a:pPr lvl="2">
              <a:buNone/>
            </a:pPr>
            <a:r>
              <a:rPr lang="en-GB" dirty="0" smtClean="0"/>
              <a:t>	</a:t>
            </a:r>
            <a:r>
              <a:rPr lang="en-GB" dirty="0" smtClean="0"/>
              <a:t>	= P(inferior </a:t>
            </a:r>
            <a:r>
              <a:rPr lang="en-GB" dirty="0"/>
              <a:t>was she person in)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Adequacy of bigrams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Bigrams:</a:t>
            </a:r>
          </a:p>
          <a:p>
            <a:pPr lvl="1"/>
            <a:r>
              <a:rPr lang="en-GB"/>
              <a:t>improve situation dramatically</a:t>
            </a:r>
          </a:p>
          <a:p>
            <a:pPr lvl="1"/>
            <a:r>
              <a:rPr lang="en-GB"/>
              <a:t>some unexpected results:</a:t>
            </a:r>
          </a:p>
          <a:p>
            <a:pPr lvl="2"/>
            <a:r>
              <a:rPr lang="en-GB"/>
              <a:t>p(she|person) decreases compared to the unigram model. Though </a:t>
            </a:r>
            <a:r>
              <a:rPr lang="en-GB" i="1"/>
              <a:t>she </a:t>
            </a:r>
            <a:r>
              <a:rPr lang="en-GB"/>
              <a:t>is very common, it is uncommon after </a:t>
            </a:r>
            <a:r>
              <a:rPr lang="en-GB" i="1"/>
              <a:t>person</a:t>
            </a:r>
            <a:endParaRPr lang="en-GB"/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Adequacy of trigrams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Trigram models will do brilliantly when they’re useful.</a:t>
            </a:r>
          </a:p>
          <a:p>
            <a:pPr lvl="1"/>
            <a:r>
              <a:rPr lang="en-GB"/>
              <a:t>They capture a surprising amount of contextual variation in text.</a:t>
            </a:r>
          </a:p>
          <a:p>
            <a:pPr lvl="1"/>
            <a:r>
              <a:rPr lang="en-GB"/>
              <a:t>Biggest limitation:</a:t>
            </a:r>
          </a:p>
          <a:p>
            <a:pPr lvl="2"/>
            <a:r>
              <a:rPr lang="en-GB"/>
              <a:t>most new trigrams in test data will not have been seen in training data.</a:t>
            </a:r>
          </a:p>
          <a:p>
            <a:r>
              <a:rPr lang="en-GB"/>
              <a:t>Problem carries over to 4-grams, and is much worse!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Reliability vs. Discrimination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larger n:  more information about the context of the specific instance (greater </a:t>
            </a:r>
            <a:r>
              <a:rPr lang="en-US" dirty="0">
                <a:solidFill>
                  <a:srgbClr val="C00000"/>
                </a:solidFill>
              </a:rPr>
              <a:t>discrimination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smaller n:  more instances in training data, better statistical estimates (more </a:t>
            </a:r>
            <a:r>
              <a:rPr lang="en-US" dirty="0">
                <a:solidFill>
                  <a:srgbClr val="C00000"/>
                </a:solidFill>
              </a:rPr>
              <a:t>reliability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Genre and text type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Language models are very sensitive to the type of text they are trained on.</a:t>
            </a:r>
          </a:p>
          <a:p>
            <a:endParaRPr lang="en-GB" dirty="0" smtClean="0"/>
          </a:p>
          <a:p>
            <a:r>
              <a:rPr lang="en-GB" dirty="0" smtClean="0"/>
              <a:t>If all your texts are about restaurants, you’ll have a hard time predicting the sentences in Jane Austen!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illustration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Suppose we are using a bigram model to compute the probability of different English sentences.</a:t>
            </a:r>
          </a:p>
          <a:p>
            <a:endParaRPr lang="en-GB" dirty="0" smtClean="0"/>
          </a:p>
          <a:p>
            <a:r>
              <a:rPr lang="en-GB" dirty="0" smtClean="0"/>
              <a:t>We’ll use and example from J&amp;M from a corpus of queries about restaurants.</a:t>
            </a:r>
          </a:p>
          <a:p>
            <a:endParaRPr lang="en-GB" dirty="0" smtClean="0"/>
          </a:p>
          <a:p>
            <a:r>
              <a:rPr lang="en-GB" dirty="0" smtClean="0"/>
              <a:t>We’ll try to compute the probability of </a:t>
            </a:r>
            <a:r>
              <a:rPr lang="en-GB" i="1" dirty="0" smtClean="0"/>
              <a:t>I want English food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illustration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28998"/>
          </a:xfrm>
        </p:spPr>
        <p:txBody>
          <a:bodyPr/>
          <a:lstStyle/>
          <a:p>
            <a:r>
              <a:rPr lang="en-GB" dirty="0" smtClean="0"/>
              <a:t>First, we compute all bigram counts.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571744"/>
            <a:ext cx="719137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1000100" y="5286388"/>
            <a:ext cx="2786082" cy="928694"/>
          </a:xfrm>
          <a:prstGeom prst="wedgeRoundRectCallout">
            <a:avLst>
              <a:gd name="adj1" fmla="val -14404"/>
              <a:gd name="adj2" fmla="val -99752"/>
              <a:gd name="adj3" fmla="val 16667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Each cell is the frequency of the word in the row followed by the word in the column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illustration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9129"/>
          </a:xfrm>
        </p:spPr>
        <p:txBody>
          <a:bodyPr/>
          <a:lstStyle/>
          <a:p>
            <a:r>
              <a:rPr lang="en-GB" dirty="0" smtClean="0"/>
              <a:t>Next, we convert the counts to probabilities.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428868"/>
            <a:ext cx="71818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Teaser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What’s the next word in:</a:t>
            </a:r>
          </a:p>
          <a:p>
            <a:endParaRPr lang="en-GB" dirty="0" smtClean="0"/>
          </a:p>
          <a:p>
            <a:pPr lvl="1"/>
            <a:r>
              <a:rPr lang="en-GB" i="1" dirty="0" smtClean="0"/>
              <a:t>Please turn your homework ...</a:t>
            </a:r>
          </a:p>
          <a:p>
            <a:pPr lvl="1"/>
            <a:endParaRPr lang="en-GB" i="1" dirty="0" smtClean="0"/>
          </a:p>
          <a:p>
            <a:pPr lvl="1"/>
            <a:r>
              <a:rPr lang="en-GB" dirty="0" smtClean="0"/>
              <a:t>in?</a:t>
            </a:r>
          </a:p>
          <a:p>
            <a:pPr lvl="1"/>
            <a:r>
              <a:rPr lang="en-GB" dirty="0" smtClean="0"/>
              <a:t>out?</a:t>
            </a:r>
          </a:p>
          <a:p>
            <a:pPr lvl="1"/>
            <a:r>
              <a:rPr lang="en-GB" dirty="0" smtClean="0"/>
              <a:t>over?</a:t>
            </a:r>
          </a:p>
          <a:p>
            <a:pPr lvl="1"/>
            <a:r>
              <a:rPr lang="en-GB" dirty="0" smtClean="0"/>
              <a:t>ancillary?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illustration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Finally, we compute the probability of the sentence.</a:t>
            </a:r>
          </a:p>
          <a:p>
            <a:r>
              <a:rPr lang="en-GB" dirty="0" smtClean="0"/>
              <a:t>P(&lt;s&gt; </a:t>
            </a:r>
            <a:r>
              <a:rPr lang="en-GB" dirty="0" err="1" smtClean="0"/>
              <a:t>i</a:t>
            </a:r>
            <a:r>
              <a:rPr lang="en-GB" dirty="0" smtClean="0"/>
              <a:t> want </a:t>
            </a:r>
            <a:r>
              <a:rPr lang="en-GB" dirty="0" err="1" smtClean="0"/>
              <a:t>english</a:t>
            </a:r>
            <a:r>
              <a:rPr lang="en-GB" dirty="0" smtClean="0"/>
              <a:t> food &lt;/s&gt;)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= P(</a:t>
            </a:r>
            <a:r>
              <a:rPr lang="en-GB" dirty="0" err="1" smtClean="0"/>
              <a:t>i</a:t>
            </a:r>
            <a:r>
              <a:rPr lang="en-GB" dirty="0" smtClean="0"/>
              <a:t>|&lt;s&gt;) * P(</a:t>
            </a:r>
            <a:r>
              <a:rPr lang="en-GB" dirty="0" err="1" smtClean="0"/>
              <a:t>want|i</a:t>
            </a:r>
            <a:r>
              <a:rPr lang="en-GB" dirty="0" smtClean="0"/>
              <a:t>) * P(</a:t>
            </a:r>
            <a:r>
              <a:rPr lang="en-GB" dirty="0" err="1" smtClean="0"/>
              <a:t>english|want</a:t>
            </a:r>
            <a:r>
              <a:rPr lang="en-GB" dirty="0" smtClean="0"/>
              <a:t>) *     	P(</a:t>
            </a:r>
            <a:r>
              <a:rPr lang="en-GB" dirty="0" err="1" smtClean="0"/>
              <a:t>food|english</a:t>
            </a:r>
            <a:r>
              <a:rPr lang="en-GB" dirty="0" smtClean="0"/>
              <a:t>) * P(&lt;/S&gt;|food)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= .25 * .33 * .0011 * .5 * .68</a:t>
            </a:r>
          </a:p>
          <a:p>
            <a:pPr>
              <a:buNone/>
            </a:pPr>
            <a:r>
              <a:rPr lang="en-GB" dirty="0" smtClean="0"/>
              <a:t>	= .000031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Notice: the probabilities of all bigrams are multiplied to give the probability of the whole sentence.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Maximum Likelihood estimation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 example we’ve seen works with Maximum Likelihood Estimation (MLE). </a:t>
            </a:r>
          </a:p>
          <a:p>
            <a:r>
              <a:rPr lang="en-GB" dirty="0" smtClean="0"/>
              <a:t>We compute the maximum likelihood of a bigram by: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Counting the number of occurrences of the bigram in the corpus.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Normalising the count so that it is between 0 and 1.</a:t>
            </a:r>
          </a:p>
          <a:p>
            <a:r>
              <a:rPr lang="en-GB" dirty="0" smtClean="0"/>
              <a:t>E.g. To compute P(</a:t>
            </a:r>
            <a:r>
              <a:rPr lang="en-GB" dirty="0" err="1" smtClean="0"/>
              <a:t>y|x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Count all occurrences of (</a:t>
            </a:r>
            <a:r>
              <a:rPr lang="en-GB" dirty="0" err="1" smtClean="0"/>
              <a:t>x,y</a:t>
            </a:r>
            <a:r>
              <a:rPr lang="en-GB" dirty="0" smtClean="0"/>
              <a:t>) in the corpus</a:t>
            </a:r>
          </a:p>
          <a:p>
            <a:pPr lvl="1"/>
            <a:r>
              <a:rPr lang="en-GB" dirty="0" smtClean="0"/>
              <a:t>Divide by the total count of all bigrams beginning with x</a:t>
            </a:r>
          </a:p>
          <a:p>
            <a:pPr lvl="1"/>
            <a:r>
              <a:rPr lang="en-GB" dirty="0" smtClean="0"/>
              <a:t>This gives us the </a:t>
            </a:r>
            <a:r>
              <a:rPr lang="en-GB" dirty="0" smtClean="0">
                <a:solidFill>
                  <a:srgbClr val="C00000"/>
                </a:solidFill>
              </a:rPr>
              <a:t>relative frequency </a:t>
            </a:r>
            <a:r>
              <a:rPr lang="en-GB" dirty="0" smtClean="0"/>
              <a:t>of the bigram (</a:t>
            </a:r>
            <a:r>
              <a:rPr lang="en-GB" dirty="0" err="1" smtClean="0"/>
              <a:t>x,y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Maximum Likelihood Estimation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1071563" y="2549525"/>
          <a:ext cx="4359275" cy="1341438"/>
        </p:xfrm>
        <a:graphic>
          <a:graphicData uri="http://schemas.openxmlformats.org/presentationml/2006/ole">
            <p:oleObj spid="_x0000_s79874" name="Equation" r:id="rId3" imgW="1485720" imgH="457200" progId="Equation.3">
              <p:embed/>
            </p:oleObj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5857884" y="2000240"/>
            <a:ext cx="3071834" cy="928694"/>
          </a:xfrm>
          <a:prstGeom prst="wedgeRoundRectCallout">
            <a:avLst>
              <a:gd name="adj1" fmla="val -77433"/>
              <a:gd name="adj2" fmla="val 361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# times that bigram (</a:t>
            </a:r>
            <a:r>
              <a:rPr lang="en-GB" dirty="0" err="1" smtClean="0"/>
              <a:t>x,y</a:t>
            </a:r>
            <a:r>
              <a:rPr lang="en-GB" dirty="0" smtClean="0"/>
              <a:t>) occurs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72132" y="3714752"/>
            <a:ext cx="3071834" cy="928694"/>
          </a:xfrm>
          <a:prstGeom prst="wedgeRoundRectCallout">
            <a:avLst>
              <a:gd name="adj1" fmla="val -79949"/>
              <a:gd name="adj2" fmla="val -401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# times that x occurs, followed by any word.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1538" y="4857760"/>
            <a:ext cx="7643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Intuition: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We are computing the probability of a bigram (</a:t>
            </a:r>
            <a:r>
              <a:rPr lang="en-GB" dirty="0" err="1" smtClean="0">
                <a:solidFill>
                  <a:srgbClr val="C00000"/>
                </a:solidFill>
              </a:rPr>
              <a:t>x,y</a:t>
            </a:r>
            <a:r>
              <a:rPr lang="en-GB" dirty="0" smtClean="0">
                <a:solidFill>
                  <a:srgbClr val="C00000"/>
                </a:solidFill>
              </a:rPr>
              <a:t>) as a fraction of the times there is some bigram (x,...).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This gives us the probability of y, given x.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 </a:t>
            </a:r>
            <a:r>
              <a:rPr lang="en-GB" dirty="0" smtClean="0"/>
              <a:t>2</a:t>
            </a:r>
            <a:r>
              <a:rPr lang="en-GB" dirty="0"/>
              <a:t>	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Trouble with MLE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Limitations of MLE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/>
              <a:t>MLE builds the model that maximises the probability of the training data.</a:t>
            </a:r>
          </a:p>
          <a:p>
            <a:r>
              <a:rPr lang="en-GB" sz="2600"/>
              <a:t>Unseen events in the training data are assigned zero probability.</a:t>
            </a:r>
          </a:p>
          <a:p>
            <a:pPr lvl="1"/>
            <a:r>
              <a:rPr lang="en-GB" sz="2200"/>
              <a:t>Since </a:t>
            </a:r>
            <a:r>
              <a:rPr lang="en-GB" sz="2200" i="1"/>
              <a:t>n-gram</a:t>
            </a:r>
            <a:r>
              <a:rPr lang="en-GB" sz="2200"/>
              <a:t> models tend to be sparse, this is a real problem.</a:t>
            </a:r>
          </a:p>
          <a:p>
            <a:r>
              <a:rPr lang="en-GB" sz="2600"/>
              <a:t>Consequences:</a:t>
            </a:r>
          </a:p>
          <a:p>
            <a:pPr lvl="1"/>
            <a:r>
              <a:rPr lang="en-GB" sz="2200"/>
              <a:t>seen events are given more probability mass than they have</a:t>
            </a:r>
          </a:p>
          <a:p>
            <a:pPr lvl="1"/>
            <a:r>
              <a:rPr lang="en-GB" sz="2200"/>
              <a:t>unseen events are given zero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Seen/unseen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684213" y="2205038"/>
            <a:ext cx="5040312" cy="2447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GB" b="1"/>
              <a:t>A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779838" y="2565400"/>
            <a:ext cx="1944687" cy="172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b="1"/>
              <a:t>A’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11188" y="5229225"/>
            <a:ext cx="28402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Probability mass of events in </a:t>
            </a:r>
          </a:p>
          <a:p>
            <a:r>
              <a:rPr lang="en-GB" dirty="0">
                <a:solidFill>
                  <a:srgbClr val="C00000"/>
                </a:solidFill>
              </a:rPr>
              <a:t>training data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V="1">
            <a:off x="2411413" y="4076700"/>
            <a:ext cx="0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6424613" y="2868613"/>
            <a:ext cx="16642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Probability mass</a:t>
            </a:r>
          </a:p>
          <a:p>
            <a:r>
              <a:rPr lang="en-GB" dirty="0">
                <a:solidFill>
                  <a:srgbClr val="C00000"/>
                </a:solidFill>
              </a:rPr>
              <a:t>of events not in </a:t>
            </a:r>
          </a:p>
          <a:p>
            <a:r>
              <a:rPr lang="en-GB" dirty="0">
                <a:solidFill>
                  <a:srgbClr val="C00000"/>
                </a:solidFill>
              </a:rPr>
              <a:t>training data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5003800" y="3357563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795963" y="4437063"/>
            <a:ext cx="22526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problem with MLE is that it distributes A’ among members of 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  <p:bldP spid="32776" grpId="0" animBg="1"/>
      <p:bldP spid="32777" grpId="0"/>
      <p:bldP spid="32778" grpId="0" animBg="1"/>
      <p:bldP spid="3278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solution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Solution is to correct MLE estimation using a </a:t>
            </a:r>
            <a:r>
              <a:rPr lang="en-GB" dirty="0">
                <a:solidFill>
                  <a:srgbClr val="C00000"/>
                </a:solidFill>
              </a:rPr>
              <a:t>smoothing</a:t>
            </a:r>
            <a:r>
              <a:rPr lang="en-GB" dirty="0"/>
              <a:t> technique</a:t>
            </a:r>
            <a:r>
              <a:rPr lang="en-GB" dirty="0" smtClean="0"/>
              <a:t>.</a:t>
            </a:r>
          </a:p>
          <a:p>
            <a:r>
              <a:rPr lang="en-GB" dirty="0" smtClean="0"/>
              <a:t>Basic intuition:</a:t>
            </a:r>
          </a:p>
          <a:p>
            <a:pPr lvl="1"/>
            <a:r>
              <a:rPr lang="en-GB" dirty="0" smtClean="0"/>
              <a:t>If the probability of something is zero, that doesn’t mean it doesn’t exist.</a:t>
            </a:r>
          </a:p>
          <a:p>
            <a:pPr lvl="1"/>
            <a:r>
              <a:rPr lang="en-GB" dirty="0" smtClean="0"/>
              <a:t>It could be that we don’t have enough data.</a:t>
            </a:r>
          </a:p>
          <a:p>
            <a:pPr lvl="1"/>
            <a:r>
              <a:rPr lang="en-GB" dirty="0" smtClean="0"/>
              <a:t>Ideally, we want some way of correcting our observed probabilities:</a:t>
            </a:r>
          </a:p>
          <a:p>
            <a:pPr lvl="2"/>
            <a:r>
              <a:rPr lang="en-GB" dirty="0" smtClean="0"/>
              <a:t>Reduce our non-zero probabilities</a:t>
            </a:r>
          </a:p>
          <a:p>
            <a:pPr lvl="2"/>
            <a:r>
              <a:rPr lang="en-GB" dirty="0" smtClean="0"/>
              <a:t>Leave some probability to distribute among the “zero” probabilities.</a:t>
            </a: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Rationale behind smoothing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539750" y="1795463"/>
            <a:ext cx="2879725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rgbClr val="C00000"/>
                </a:solidFill>
              </a:rPr>
              <a:t>Sample frequencies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 seen events with probability 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 unseen events (including “grammatical” zeroes”) with probability 0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940425" y="1866900"/>
            <a:ext cx="2879725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rgbClr val="C00000"/>
                </a:solidFill>
              </a:rPr>
              <a:t>Real population frequencies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dirty="0">
                <a:solidFill>
                  <a:schemeClr val="tx1"/>
                </a:solidFill>
              </a:rPr>
              <a:t> seen events 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chemeClr val="tx1"/>
                </a:solidFill>
              </a:rPr>
              <a:t>(including the unseen events in our sample)</a:t>
            </a: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3492500" y="3019425"/>
            <a:ext cx="23034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616325" y="2170113"/>
            <a:ext cx="15524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+ smoothing</a:t>
            </a:r>
          </a:p>
          <a:p>
            <a:r>
              <a:rPr lang="en-GB" dirty="0">
                <a:solidFill>
                  <a:schemeClr val="tx1"/>
                </a:solidFill>
              </a:rPr>
              <a:t>to approximate</a:t>
            </a: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7308850" y="3644900"/>
            <a:ext cx="0" cy="865188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4716463" y="4581525"/>
            <a:ext cx="432117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Lower probabilities for seen events (</a:t>
            </a:r>
            <a:r>
              <a:rPr lang="en-GB" dirty="0">
                <a:solidFill>
                  <a:srgbClr val="C00000"/>
                </a:solidFill>
              </a:rPr>
              <a:t>discounting</a:t>
            </a:r>
            <a:r>
              <a:rPr lang="en-GB" dirty="0">
                <a:solidFill>
                  <a:schemeClr val="tx1"/>
                </a:solidFill>
              </a:rPr>
              <a:t>). Left over probability mass distributed over </a:t>
            </a:r>
            <a:r>
              <a:rPr lang="en-GB" dirty="0" err="1" smtClean="0">
                <a:solidFill>
                  <a:schemeClr val="tx1"/>
                </a:solidFill>
              </a:rPr>
              <a:t>unseens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7380288" y="3789363"/>
            <a:ext cx="10015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results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  <p:bldP spid="59396" grpId="0" animBg="1"/>
      <p:bldP spid="59397" grpId="0" animBg="1"/>
      <p:bldP spid="59398" grpId="0"/>
      <p:bldP spid="59399" grpId="0" animBg="1"/>
      <p:bldP spid="59400" grpId="0" animBg="1"/>
      <p:bldP spid="59401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Smoothing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many techniques to perform smoothing. </a:t>
            </a:r>
          </a:p>
          <a:p>
            <a:r>
              <a:rPr lang="en-GB" dirty="0" smtClean="0"/>
              <a:t>We will only look at the most basic class of methods.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400"/>
              <a:t>Instances in the Training Corpus:</a:t>
            </a:r>
            <a:br>
              <a:rPr lang="en-US" sz="3400"/>
            </a:br>
            <a:r>
              <a:rPr lang="en-US" sz="2100" i="1"/>
              <a:t>“inferior to ________”</a:t>
            </a:r>
            <a:r>
              <a:rPr lang="en-US" sz="3400" b="1"/>
              <a:t> </a:t>
            </a:r>
          </a:p>
        </p:txBody>
      </p:sp>
      <p:pic>
        <p:nvPicPr>
          <p:cNvPr id="49155" name="Picture 3" descr="graph1"/>
          <p:cNvPicPr>
            <a:picLocks noChangeAspect="1" noChangeArrowheads="1"/>
          </p:cNvPicPr>
          <p:nvPr/>
        </p:nvPicPr>
        <p:blipFill>
          <a:blip r:embed="rId2" cstate="print"/>
          <a:srcRect b="29710"/>
          <a:stretch>
            <a:fillRect/>
          </a:stretch>
        </p:blipFill>
        <p:spPr bwMode="auto">
          <a:xfrm>
            <a:off x="1295400" y="1773238"/>
            <a:ext cx="6629400" cy="4248150"/>
          </a:xfrm>
          <a:prstGeom prst="rect">
            <a:avLst/>
          </a:prstGeom>
          <a:noFill/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835150" y="2219325"/>
            <a:ext cx="83343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C(w</a:t>
            </a:r>
            <a:r>
              <a:rPr lang="en-GB" dirty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task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600" dirty="0"/>
              <a:t>The </a:t>
            </a:r>
            <a:r>
              <a:rPr lang="en-GB" sz="2600" i="1" dirty="0" smtClean="0"/>
              <a:t>word or letter prediction</a:t>
            </a:r>
            <a:r>
              <a:rPr lang="en-GB" sz="2600" dirty="0" smtClean="0"/>
              <a:t> </a:t>
            </a:r>
            <a:r>
              <a:rPr lang="en-GB" sz="2600" dirty="0"/>
              <a:t>task (Shannon game)</a:t>
            </a:r>
          </a:p>
          <a:p>
            <a:r>
              <a:rPr lang="en-GB" sz="2600" dirty="0">
                <a:solidFill>
                  <a:schemeClr val="accent2"/>
                </a:solidFill>
              </a:rPr>
              <a:t>Given:</a:t>
            </a:r>
          </a:p>
          <a:p>
            <a:pPr lvl="1"/>
            <a:r>
              <a:rPr lang="en-GB" sz="2200" dirty="0"/>
              <a:t>a sequence of </a:t>
            </a:r>
            <a:r>
              <a:rPr lang="en-GB" sz="2200" dirty="0" smtClean="0"/>
              <a:t>words (or letters) -- the </a:t>
            </a:r>
            <a:r>
              <a:rPr lang="en-GB" sz="2200" dirty="0" smtClean="0">
                <a:solidFill>
                  <a:schemeClr val="accent2"/>
                </a:solidFill>
              </a:rPr>
              <a:t>history</a:t>
            </a:r>
            <a:endParaRPr lang="en-GB" sz="2200" dirty="0"/>
          </a:p>
          <a:p>
            <a:pPr lvl="1"/>
            <a:r>
              <a:rPr lang="en-GB" sz="2200" dirty="0"/>
              <a:t>a choice of next </a:t>
            </a:r>
            <a:r>
              <a:rPr lang="en-GB" sz="2200" dirty="0" smtClean="0"/>
              <a:t>word (or letters)</a:t>
            </a:r>
            <a:endParaRPr lang="en-GB" sz="2200" dirty="0"/>
          </a:p>
          <a:p>
            <a:r>
              <a:rPr lang="en-GB" sz="2600" dirty="0">
                <a:solidFill>
                  <a:schemeClr val="accent2"/>
                </a:solidFill>
              </a:rPr>
              <a:t>Predict:</a:t>
            </a:r>
          </a:p>
          <a:p>
            <a:pPr lvl="1"/>
            <a:r>
              <a:rPr lang="en-GB" sz="2200" dirty="0"/>
              <a:t>the most likely next </a:t>
            </a:r>
            <a:r>
              <a:rPr lang="en-GB" sz="2200" dirty="0" smtClean="0"/>
              <a:t>word (or letter)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Maximum Likelihood Estimate</a:t>
            </a:r>
          </a:p>
        </p:txBody>
      </p:sp>
      <p:pic>
        <p:nvPicPr>
          <p:cNvPr id="50179" name="Picture 3" descr="graph2"/>
          <p:cNvPicPr>
            <a:picLocks noChangeAspect="1" noChangeArrowheads="1"/>
          </p:cNvPicPr>
          <p:nvPr/>
        </p:nvPicPr>
        <p:blipFill>
          <a:blip r:embed="rId2" cstate="print"/>
          <a:srcRect b="30109"/>
          <a:stretch>
            <a:fillRect/>
          </a:stretch>
        </p:blipFill>
        <p:spPr bwMode="auto">
          <a:xfrm>
            <a:off x="1295400" y="1676400"/>
            <a:ext cx="6596063" cy="4344988"/>
          </a:xfrm>
          <a:prstGeom prst="rect">
            <a:avLst/>
          </a:prstGeom>
          <a:noFill/>
        </p:spPr>
      </p:pic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908175" y="2133600"/>
            <a:ext cx="833438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F(w)</a:t>
            </a: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227763" y="3068638"/>
            <a:ext cx="2303462" cy="1223962"/>
          </a:xfrm>
          <a:prstGeom prst="wedgeRoundRectCallout">
            <a:avLst>
              <a:gd name="adj1" fmla="val -41662"/>
              <a:gd name="adj2" fmla="val 7931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Unknowns are assigned 0% probability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Actual Probability Distribution</a:t>
            </a:r>
            <a:endParaRPr lang="en-US" b="1"/>
          </a:p>
        </p:txBody>
      </p:sp>
      <p:pic>
        <p:nvPicPr>
          <p:cNvPr id="51203" name="Picture 3" descr="graph3"/>
          <p:cNvPicPr>
            <a:picLocks noChangeAspect="1" noChangeArrowheads="1"/>
          </p:cNvPicPr>
          <p:nvPr/>
        </p:nvPicPr>
        <p:blipFill>
          <a:blip r:embed="rId2" cstate="print"/>
          <a:srcRect b="29347"/>
          <a:stretch>
            <a:fillRect/>
          </a:stretch>
        </p:blipFill>
        <p:spPr bwMode="auto">
          <a:xfrm>
            <a:off x="1295400" y="1676400"/>
            <a:ext cx="6600825" cy="4344988"/>
          </a:xfrm>
          <a:prstGeom prst="rect">
            <a:avLst/>
          </a:prstGeom>
          <a:noFill/>
        </p:spPr>
      </p:pic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835150" y="2219325"/>
            <a:ext cx="833438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F(w)</a:t>
            </a:r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156325" y="2349500"/>
            <a:ext cx="2519363" cy="1295400"/>
          </a:xfrm>
          <a:prstGeom prst="wedgeRoundRectCallout">
            <a:avLst>
              <a:gd name="adj1" fmla="val -48046"/>
              <a:gd name="adj2" fmla="val 8970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These are non-zero probabilities in the real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Laplace’s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 example with unigrams.</a:t>
            </a:r>
          </a:p>
          <a:p>
            <a:pPr lvl="1"/>
            <a:r>
              <a:rPr lang="en-GB" dirty="0" smtClean="0"/>
              <a:t>N = the total count of all n-grams observed</a:t>
            </a:r>
          </a:p>
          <a:p>
            <a:pPr lvl="2"/>
            <a:r>
              <a:rPr lang="en-GB" dirty="0" smtClean="0"/>
              <a:t>For unigrams, N = the corpus size</a:t>
            </a:r>
          </a:p>
          <a:p>
            <a:pPr lvl="1"/>
            <a:r>
              <a:rPr lang="en-GB" dirty="0" smtClean="0"/>
              <a:t>V = the number of unique n-grams (the “vocabulary”).</a:t>
            </a:r>
          </a:p>
          <a:p>
            <a:pPr lvl="2"/>
            <a:r>
              <a:rPr lang="en-GB" dirty="0" smtClean="0"/>
              <a:t>For unigrams, V = the number of types.</a:t>
            </a:r>
          </a:p>
          <a:p>
            <a:r>
              <a:rPr lang="en-GB" dirty="0" smtClean="0"/>
              <a:t>Our standard probability estimate for a unigram </a:t>
            </a:r>
            <a:r>
              <a:rPr lang="en-GB" i="1" dirty="0" smtClean="0"/>
              <a:t>w </a:t>
            </a:r>
            <a:r>
              <a:rPr lang="en-GB" dirty="0" smtClean="0"/>
              <a:t>is: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5143512"/>
          <a:ext cx="1714512" cy="793282"/>
        </p:xfrm>
        <a:graphic>
          <a:graphicData uri="http://schemas.openxmlformats.org/presentationml/2006/ole">
            <p:oleObj spid="_x0000_s81922" name="Equation" r:id="rId3" imgW="850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Laplace’s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adjust our probability estimate as follows:</a:t>
            </a:r>
          </a:p>
          <a:p>
            <a:pPr lvl="1"/>
            <a:r>
              <a:rPr lang="en-GB" dirty="0" smtClean="0"/>
              <a:t>Augment the count by a constant amount </a:t>
            </a:r>
            <a:r>
              <a:rPr lang="el-GR" dirty="0" smtClean="0"/>
              <a:t>λ</a:t>
            </a:r>
            <a:endParaRPr lang="en-GB" dirty="0" smtClean="0"/>
          </a:p>
          <a:p>
            <a:pPr lvl="2"/>
            <a:r>
              <a:rPr lang="en-GB" dirty="0" smtClean="0"/>
              <a:t>This gives the </a:t>
            </a:r>
            <a:r>
              <a:rPr lang="en-GB" dirty="0" smtClean="0">
                <a:solidFill>
                  <a:srgbClr val="C00000"/>
                </a:solidFill>
              </a:rPr>
              <a:t>adjusted count </a:t>
            </a:r>
          </a:p>
          <a:p>
            <a:pPr lvl="2"/>
            <a:r>
              <a:rPr lang="en-GB" dirty="0" smtClean="0"/>
              <a:t>Most common value for </a:t>
            </a:r>
            <a:r>
              <a:rPr lang="el-GR" dirty="0" smtClean="0"/>
              <a:t>λ</a:t>
            </a:r>
            <a:r>
              <a:rPr lang="en-GB" dirty="0" smtClean="0"/>
              <a:t> is 1</a:t>
            </a:r>
          </a:p>
          <a:p>
            <a:pPr lvl="1"/>
            <a:r>
              <a:rPr lang="en-GB" dirty="0" smtClean="0"/>
              <a:t>Divide the adjusted count by N + V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57422" y="4357694"/>
          <a:ext cx="3716338" cy="1355725"/>
        </p:xfrm>
        <a:graphic>
          <a:graphicData uri="http://schemas.openxmlformats.org/presentationml/2006/ole">
            <p:oleObj spid="_x0000_s82946" name="Equation" r:id="rId3" imgW="1079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400"/>
              <a:t>LaPlace’s Law (</a:t>
            </a:r>
            <a:r>
              <a:rPr lang="en-US" sz="3400" i="1"/>
              <a:t>Add-one smoothing</a:t>
            </a:r>
            <a:r>
              <a:rPr lang="en-US" sz="3400"/>
              <a:t>)</a:t>
            </a:r>
            <a:endParaRPr lang="en-US" sz="2500"/>
          </a:p>
        </p:txBody>
      </p:sp>
      <p:pic>
        <p:nvPicPr>
          <p:cNvPr id="53251" name="Picture 3" descr="graph1"/>
          <p:cNvPicPr>
            <a:picLocks noChangeAspect="1" noChangeArrowheads="1"/>
          </p:cNvPicPr>
          <p:nvPr/>
        </p:nvPicPr>
        <p:blipFill>
          <a:blip r:embed="rId2" cstate="print"/>
          <a:srcRect b="29710"/>
          <a:stretch>
            <a:fillRect/>
          </a:stretch>
        </p:blipFill>
        <p:spPr bwMode="auto">
          <a:xfrm>
            <a:off x="1295400" y="1676400"/>
            <a:ext cx="6629400" cy="4273550"/>
          </a:xfrm>
          <a:prstGeom prst="rect">
            <a:avLst/>
          </a:prstGeom>
          <a:noFill/>
        </p:spPr>
      </p:pic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835150" y="2219325"/>
            <a:ext cx="83343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F(w)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400"/>
              <a:t>LaPlace’s Law (</a:t>
            </a:r>
            <a:r>
              <a:rPr lang="en-US" sz="3400" i="1"/>
              <a:t>Add-one smoothing</a:t>
            </a:r>
            <a:r>
              <a:rPr lang="en-US" sz="3400"/>
              <a:t>)</a:t>
            </a:r>
          </a:p>
        </p:txBody>
      </p:sp>
      <p:pic>
        <p:nvPicPr>
          <p:cNvPr id="54275" name="Picture 3" descr="graph5"/>
          <p:cNvPicPr>
            <a:picLocks noChangeAspect="1" noChangeArrowheads="1"/>
          </p:cNvPicPr>
          <p:nvPr/>
        </p:nvPicPr>
        <p:blipFill>
          <a:blip r:embed="rId2" cstate="print"/>
          <a:srcRect b="29710"/>
          <a:stretch>
            <a:fillRect/>
          </a:stretch>
        </p:blipFill>
        <p:spPr bwMode="auto">
          <a:xfrm>
            <a:off x="1258888" y="1773238"/>
            <a:ext cx="6553200" cy="4344987"/>
          </a:xfrm>
          <a:prstGeom prst="rect">
            <a:avLst/>
          </a:prstGeom>
          <a:noFill/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1835150" y="2219325"/>
            <a:ext cx="720725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F(w)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400" b="1"/>
              <a:t>LaPlace’s Law</a:t>
            </a:r>
            <a:endParaRPr lang="en-US" sz="2500" b="1" i="1"/>
          </a:p>
        </p:txBody>
      </p:sp>
      <p:pic>
        <p:nvPicPr>
          <p:cNvPr id="55299" name="Picture 3" descr="graph6"/>
          <p:cNvPicPr>
            <a:picLocks noChangeAspect="1" noChangeArrowheads="1"/>
          </p:cNvPicPr>
          <p:nvPr/>
        </p:nvPicPr>
        <p:blipFill>
          <a:blip r:embed="rId2" cstate="print"/>
          <a:srcRect b="29710"/>
          <a:stretch>
            <a:fillRect/>
          </a:stretch>
        </p:blipFill>
        <p:spPr bwMode="auto">
          <a:xfrm>
            <a:off x="1295400" y="1747838"/>
            <a:ext cx="6553200" cy="4344987"/>
          </a:xfrm>
          <a:prstGeom prst="rect">
            <a:avLst/>
          </a:prstGeom>
          <a:noFill/>
        </p:spPr>
      </p:pic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835150" y="2219325"/>
            <a:ext cx="833438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F(w)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476375" y="1268413"/>
            <a:ext cx="4248150" cy="1657350"/>
          </a:xfrm>
          <a:prstGeom prst="wedgeEllipseCallout">
            <a:avLst>
              <a:gd name="adj1" fmla="val 65356"/>
              <a:gd name="adj2" fmla="val 278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NB. This method ends up assigning most prob. mass to </a:t>
            </a:r>
            <a:r>
              <a:rPr lang="en-GB" dirty="0" err="1">
                <a:solidFill>
                  <a:srgbClr val="C00000"/>
                </a:solidFill>
              </a:rPr>
              <a:t>unseens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Objections to Lidstone’s Law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Need an </a:t>
            </a:r>
            <a:r>
              <a:rPr lang="en-US" i="1" dirty="0"/>
              <a:t>a priori</a:t>
            </a:r>
            <a:r>
              <a:rPr lang="en-US" dirty="0"/>
              <a:t> way to determine </a:t>
            </a:r>
            <a:r>
              <a:rPr lang="en-US" dirty="0">
                <a:sym typeface="Symbol" pitchFamily="18" charset="2"/>
              </a:rPr>
              <a:t>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pPr lvl="1"/>
            <a:r>
              <a:rPr lang="en-US" dirty="0" smtClean="0">
                <a:sym typeface="Symbol" pitchFamily="18" charset="2"/>
              </a:rPr>
              <a:t>Setting it to 1 is arbitrary and unmotivated.</a:t>
            </a:r>
            <a:endParaRPr lang="en-US" dirty="0"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Predicts all unseen events to be equally </a:t>
            </a:r>
            <a:r>
              <a:rPr lang="en-US" dirty="0" smtClean="0">
                <a:sym typeface="Symbol" pitchFamily="18" charset="2"/>
              </a:rPr>
              <a:t>likely</a:t>
            </a: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Not much used these days. More sophisticated models exist:</a:t>
            </a:r>
          </a:p>
          <a:p>
            <a:pPr lvl="1"/>
            <a:r>
              <a:rPr lang="en-US" dirty="0" smtClean="0">
                <a:sym typeface="Symbol" pitchFamily="18" charset="2"/>
              </a:rPr>
              <a:t>Good-Turing Frequency Estimation</a:t>
            </a:r>
          </a:p>
          <a:p>
            <a:pPr lvl="1"/>
            <a:r>
              <a:rPr lang="en-US" dirty="0" smtClean="0">
                <a:sym typeface="Symbol" pitchFamily="18" charset="2"/>
              </a:rPr>
              <a:t>Witten-Bell discounting</a:t>
            </a:r>
          </a:p>
          <a:p>
            <a:pPr lvl="1"/>
            <a:r>
              <a:rPr lang="en-US" dirty="0" smtClean="0">
                <a:sym typeface="Symbol" pitchFamily="18" charset="2"/>
              </a:rPr>
              <a:t>…</a:t>
            </a:r>
            <a:endParaRPr lang="en-US" dirty="0"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  <a:p>
            <a:pPr>
              <a:buNone/>
            </a:pP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Part </a:t>
            </a:r>
            <a:r>
              <a:rPr lang="en-GB" dirty="0" smtClean="0"/>
              <a:t>3</a:t>
            </a:r>
            <a:r>
              <a:rPr lang="en-GB" dirty="0"/>
              <a:t>	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Final words on language models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We’ve seen that language models rely on the Markov assumption:</a:t>
            </a:r>
          </a:p>
          <a:p>
            <a:pPr lvl="1"/>
            <a:r>
              <a:rPr lang="en-GB" dirty="0" smtClean="0"/>
              <a:t>The probability of an event (e.g. </a:t>
            </a:r>
            <a:r>
              <a:rPr lang="en-GB" dirty="0" smtClean="0"/>
              <a:t>a</a:t>
            </a:r>
            <a:r>
              <a:rPr lang="en-GB" dirty="0" smtClean="0"/>
              <a:t> word) depends on what came before it (to a limited degree)</a:t>
            </a:r>
          </a:p>
          <a:p>
            <a:r>
              <a:rPr lang="en-GB" dirty="0" smtClean="0"/>
              <a:t>LMs are used throughout NLP, for any task where we need to compute the likelihood of a phrase or sentence.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772400" cy="438150"/>
          </a:xfrm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 of n-gram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Essentially, n-gram models view language as sequences.</a:t>
            </a:r>
          </a:p>
          <a:p>
            <a:endParaRPr lang="en-GB" dirty="0" smtClean="0"/>
          </a:p>
          <a:p>
            <a:r>
              <a:rPr lang="en-GB" dirty="0" smtClean="0"/>
              <a:t>Only pay attention to contiguous sequences.</a:t>
            </a:r>
          </a:p>
          <a:p>
            <a:endParaRPr lang="en-GB" dirty="0" smtClean="0"/>
          </a:p>
          <a:p>
            <a:r>
              <a:rPr lang="en-GB" dirty="0" smtClean="0"/>
              <a:t>Can’t really handle long-distance dependencies properly. This was one of Chomsky’s objections to models based on </a:t>
            </a:r>
            <a:r>
              <a:rPr lang="en-GB" smtClean="0"/>
              <a:t>Markov assumptions.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LIN3022 -- Natural Language Processing</a:t>
            </a: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28650"/>
            <a:ext cx="7772400" cy="438150"/>
          </a:xfrm>
        </p:spPr>
        <p:txBody>
          <a:bodyPr>
            <a:normAutofit fontScale="90000"/>
          </a:bodyPr>
          <a:lstStyle/>
          <a:p>
            <a:r>
              <a:rPr lang="en-US"/>
              <a:t>Letter-based Language Models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>
                <a:solidFill>
                  <a:srgbClr val="CC0000"/>
                </a:solidFill>
              </a:rPr>
              <a:t>Shannon’s Game </a:t>
            </a:r>
          </a:p>
          <a:p>
            <a:r>
              <a:rPr lang="en-US"/>
              <a:t>Guess the next letter:</a:t>
            </a:r>
          </a:p>
          <a:p>
            <a:r>
              <a:rPr lang="en-US"/>
              <a:t>	Wh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5595</TotalTime>
  <Words>2358</Words>
  <Application>Microsoft Office PowerPoint</Application>
  <PresentationFormat>On-screen Show (4:3)</PresentationFormat>
  <Paragraphs>462</Paragraphs>
  <Slides>70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2" baseType="lpstr">
      <vt:lpstr>Office Theme</vt:lpstr>
      <vt:lpstr>Microsoft Equation 3.0</vt:lpstr>
      <vt:lpstr>LIN3022 Natural Language Processing</vt:lpstr>
      <vt:lpstr>In today’s lecture</vt:lpstr>
      <vt:lpstr>Reminder from lecture 4</vt:lpstr>
      <vt:lpstr>Part 1 </vt:lpstr>
      <vt:lpstr>Teaser</vt:lpstr>
      <vt:lpstr>Example task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Letter-based Language Models</vt:lpstr>
      <vt:lpstr>Applications of the Shannon game</vt:lpstr>
      <vt:lpstr>Applications of the Shannon game</vt:lpstr>
      <vt:lpstr>Applications of the Shannon game</vt:lpstr>
      <vt:lpstr>Applications of the Shannon game</vt:lpstr>
      <vt:lpstr>Applications of the Shannon Game</vt:lpstr>
      <vt:lpstr>Applications of the Shannon game with words</vt:lpstr>
      <vt:lpstr>Applications of the Shannon Game with words</vt:lpstr>
      <vt:lpstr>N-gram models</vt:lpstr>
      <vt:lpstr>The Markov Assumption</vt:lpstr>
      <vt:lpstr>The structure of an n-gram model</vt:lpstr>
      <vt:lpstr>Structure of n-gram models (II)</vt:lpstr>
      <vt:lpstr>Structure of n-gram models (III)</vt:lpstr>
      <vt:lpstr>Size of n-gram models</vt:lpstr>
      <vt:lpstr>Size (continued)</vt:lpstr>
      <vt:lpstr>Further considerations</vt:lpstr>
      <vt:lpstr>Adequacy of different order models</vt:lpstr>
      <vt:lpstr>Example test case</vt:lpstr>
      <vt:lpstr>Selecting an n  Vocabulary (V) = 20,000 words</vt:lpstr>
      <vt:lpstr>Adequacy of unigrams</vt:lpstr>
      <vt:lpstr>Adequacy of bigrams</vt:lpstr>
      <vt:lpstr>Adequacy of trigrams</vt:lpstr>
      <vt:lpstr>Reliability vs. Discrimination</vt:lpstr>
      <vt:lpstr>Genre and text type</vt:lpstr>
      <vt:lpstr>An illustration</vt:lpstr>
      <vt:lpstr>An illustration</vt:lpstr>
      <vt:lpstr>An illustration</vt:lpstr>
      <vt:lpstr>An illustration</vt:lpstr>
      <vt:lpstr>Maximum Likelihood estimation</vt:lpstr>
      <vt:lpstr>Maximum Likelihood Estimation </vt:lpstr>
      <vt:lpstr>Part 2 </vt:lpstr>
      <vt:lpstr>Limitations of MLE</vt:lpstr>
      <vt:lpstr>Seen/unseen</vt:lpstr>
      <vt:lpstr>The solution</vt:lpstr>
      <vt:lpstr>Rationale behind smoothing</vt:lpstr>
      <vt:lpstr>Smoothing techniques</vt:lpstr>
      <vt:lpstr>Instances in the Training Corpus: “inferior to ________” </vt:lpstr>
      <vt:lpstr>Maximum Likelihood Estimate</vt:lpstr>
      <vt:lpstr>Actual Probability Distribution</vt:lpstr>
      <vt:lpstr>Laplace’s Law</vt:lpstr>
      <vt:lpstr>Laplace’s Law</vt:lpstr>
      <vt:lpstr>LaPlace’s Law (Add-one smoothing)</vt:lpstr>
      <vt:lpstr>LaPlace’s Law (Add-one smoothing)</vt:lpstr>
      <vt:lpstr>LaPlace’s Law</vt:lpstr>
      <vt:lpstr>Objections to Lidstone’s Law</vt:lpstr>
      <vt:lpstr>Part 3 </vt:lpstr>
      <vt:lpstr>Summary</vt:lpstr>
      <vt:lpstr>Limitations of n-gram models</vt:lpstr>
    </vt:vector>
  </TitlesOfParts>
  <Company>University of Malta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5582 Artificial Intelligence</dc:title>
  <dc:creator>Albert Gatt</dc:creator>
  <cp:lastModifiedBy>bertugatt</cp:lastModifiedBy>
  <cp:revision>130</cp:revision>
  <cp:lastPrinted>2010-01-19T17:14:08Z</cp:lastPrinted>
  <dcterms:created xsi:type="dcterms:W3CDTF">2001-09-04T21:06:10Z</dcterms:created>
  <dcterms:modified xsi:type="dcterms:W3CDTF">2010-03-22T11:53:31Z</dcterms:modified>
</cp:coreProperties>
</file>