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7" r:id="rId41"/>
    <p:sldId id="298" r:id="rId42"/>
    <p:sldId id="299" r:id="rId43"/>
    <p:sldId id="300" r:id="rId44"/>
    <p:sldId id="301" r:id="rId45"/>
    <p:sldId id="302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118D9-2F35-4C2C-A36A-36677845B1F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AFFEBE-691F-4444-A4E7-5555BC5921B8}">
      <dgm:prSet phldrT="[Text]"/>
      <dgm:spPr/>
      <dgm:t>
        <a:bodyPr/>
        <a:lstStyle/>
        <a:p>
          <a:r>
            <a:rPr lang="mt-MT" dirty="0" smtClean="0"/>
            <a:t>NP</a:t>
          </a:r>
          <a:endParaRPr lang="en-GB" dirty="0"/>
        </a:p>
      </dgm:t>
    </dgm:pt>
    <dgm:pt modelId="{E2B2DC93-5D8A-4C00-8D7D-4CB7436A7ADF}" type="parTrans" cxnId="{AADDD6F7-D741-4068-8B62-DCFE86827B06}">
      <dgm:prSet/>
      <dgm:spPr/>
      <dgm:t>
        <a:bodyPr/>
        <a:lstStyle/>
        <a:p>
          <a:endParaRPr lang="en-GB"/>
        </a:p>
      </dgm:t>
    </dgm:pt>
    <dgm:pt modelId="{91E23C73-88D0-417D-B25F-BD4C04B826E1}" type="sibTrans" cxnId="{AADDD6F7-D741-4068-8B62-DCFE86827B06}">
      <dgm:prSet/>
      <dgm:spPr/>
      <dgm:t>
        <a:bodyPr/>
        <a:lstStyle/>
        <a:p>
          <a:endParaRPr lang="en-GB"/>
        </a:p>
      </dgm:t>
    </dgm:pt>
    <dgm:pt modelId="{1B6220D9-4737-487E-9674-620B662058CE}">
      <dgm:prSet phldrT="[Text]"/>
      <dgm:spPr/>
      <dgm:t>
        <a:bodyPr/>
        <a:lstStyle/>
        <a:p>
          <a:r>
            <a:rPr lang="mt-MT" dirty="0" smtClean="0"/>
            <a:t>N</a:t>
          </a:r>
          <a:endParaRPr lang="en-GB" dirty="0"/>
        </a:p>
      </dgm:t>
    </dgm:pt>
    <dgm:pt modelId="{F26103B3-B149-40AF-9053-1B7FF68DC573}" type="parTrans" cxnId="{1CC21CAA-876E-45AB-9398-D21AF6962C99}">
      <dgm:prSet/>
      <dgm:spPr/>
      <dgm:t>
        <a:bodyPr/>
        <a:lstStyle/>
        <a:p>
          <a:endParaRPr lang="en-GB"/>
        </a:p>
      </dgm:t>
    </dgm:pt>
    <dgm:pt modelId="{C2EACDBB-84AC-4F61-ADB3-67DA848A6FA1}" type="sibTrans" cxnId="{1CC21CAA-876E-45AB-9398-D21AF6962C99}">
      <dgm:prSet/>
      <dgm:spPr/>
      <dgm:t>
        <a:bodyPr/>
        <a:lstStyle/>
        <a:p>
          <a:endParaRPr lang="en-GB"/>
        </a:p>
      </dgm:t>
    </dgm:pt>
    <dgm:pt modelId="{AD088AC3-FC72-42B9-9D5D-C2272FB91D0C}">
      <dgm:prSet phldrT="[Text]"/>
      <dgm:spPr/>
      <dgm:t>
        <a:bodyPr/>
        <a:lstStyle/>
        <a:p>
          <a:r>
            <a:rPr lang="mt-MT" dirty="0" smtClean="0"/>
            <a:t>Adj</a:t>
          </a:r>
          <a:endParaRPr lang="en-GB" dirty="0"/>
        </a:p>
      </dgm:t>
    </dgm:pt>
    <dgm:pt modelId="{1C8FF32F-4F00-4D2C-9448-993A497FAD49}" type="parTrans" cxnId="{564F2F1B-1777-4AC0-A6D0-09F5BDD464E0}">
      <dgm:prSet/>
      <dgm:spPr/>
      <dgm:t>
        <a:bodyPr/>
        <a:lstStyle/>
        <a:p>
          <a:endParaRPr lang="en-GB"/>
        </a:p>
      </dgm:t>
    </dgm:pt>
    <dgm:pt modelId="{DEAE3B0C-9CAA-4BB5-818F-F877011F6609}" type="sibTrans" cxnId="{564F2F1B-1777-4AC0-A6D0-09F5BDD464E0}">
      <dgm:prSet/>
      <dgm:spPr/>
      <dgm:t>
        <a:bodyPr/>
        <a:lstStyle/>
        <a:p>
          <a:endParaRPr lang="en-GB"/>
        </a:p>
      </dgm:t>
    </dgm:pt>
    <dgm:pt modelId="{92E38CB1-534B-4043-AD6D-F83E5C2E582D}" type="pres">
      <dgm:prSet presAssocID="{3F8118D9-2F35-4C2C-A36A-36677845B1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70E93B6-9189-4730-B4B3-338A42D7615D}" type="pres">
      <dgm:prSet presAssocID="{0FAFFEBE-691F-4444-A4E7-5555BC5921B8}" presName="hierRoot1" presStyleCnt="0">
        <dgm:presLayoutVars>
          <dgm:hierBranch val="init"/>
        </dgm:presLayoutVars>
      </dgm:prSet>
      <dgm:spPr/>
    </dgm:pt>
    <dgm:pt modelId="{C3220B62-A8D4-413D-86CC-3B4A28D96F98}" type="pres">
      <dgm:prSet presAssocID="{0FAFFEBE-691F-4444-A4E7-5555BC5921B8}" presName="rootComposite1" presStyleCnt="0"/>
      <dgm:spPr/>
    </dgm:pt>
    <dgm:pt modelId="{A433B51B-EDC1-413F-8D84-BE9ABA7C835F}" type="pres">
      <dgm:prSet presAssocID="{0FAFFEBE-691F-4444-A4E7-5555BC5921B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F25B5D9-DCE5-4B34-97BB-7F2E12F0733E}" type="pres">
      <dgm:prSet presAssocID="{0FAFFEBE-691F-4444-A4E7-5555BC5921B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0F031B40-C48A-400F-B333-65983FA6EBC2}" type="pres">
      <dgm:prSet presAssocID="{0FAFFEBE-691F-4444-A4E7-5555BC5921B8}" presName="hierChild2" presStyleCnt="0"/>
      <dgm:spPr/>
    </dgm:pt>
    <dgm:pt modelId="{AE9CADA4-2467-44FD-A5DD-6DAAA2A09BC7}" type="pres">
      <dgm:prSet presAssocID="{F26103B3-B149-40AF-9053-1B7FF68DC573}" presName="Name37" presStyleLbl="parChTrans1D2" presStyleIdx="0" presStyleCnt="2"/>
      <dgm:spPr/>
      <dgm:t>
        <a:bodyPr/>
        <a:lstStyle/>
        <a:p>
          <a:endParaRPr lang="en-GB"/>
        </a:p>
      </dgm:t>
    </dgm:pt>
    <dgm:pt modelId="{EBD1F56D-BF7F-4198-9336-07EC317938E8}" type="pres">
      <dgm:prSet presAssocID="{1B6220D9-4737-487E-9674-620B662058CE}" presName="hierRoot2" presStyleCnt="0">
        <dgm:presLayoutVars>
          <dgm:hierBranch val="init"/>
        </dgm:presLayoutVars>
      </dgm:prSet>
      <dgm:spPr/>
    </dgm:pt>
    <dgm:pt modelId="{FF6094EC-FCE7-48BF-A9B9-EB29AECB4F78}" type="pres">
      <dgm:prSet presAssocID="{1B6220D9-4737-487E-9674-620B662058CE}" presName="rootComposite" presStyleCnt="0"/>
      <dgm:spPr/>
    </dgm:pt>
    <dgm:pt modelId="{839D155E-8CA9-4533-B679-6F7353ED84B5}" type="pres">
      <dgm:prSet presAssocID="{1B6220D9-4737-487E-9674-620B662058C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665ABDF-27C3-42A3-8118-DC4C7C92BAA0}" type="pres">
      <dgm:prSet presAssocID="{1B6220D9-4737-487E-9674-620B662058CE}" presName="rootConnector" presStyleLbl="node2" presStyleIdx="0" presStyleCnt="2"/>
      <dgm:spPr/>
      <dgm:t>
        <a:bodyPr/>
        <a:lstStyle/>
        <a:p>
          <a:endParaRPr lang="en-GB"/>
        </a:p>
      </dgm:t>
    </dgm:pt>
    <dgm:pt modelId="{F1EA9F86-1414-445B-8076-E3D8FB661925}" type="pres">
      <dgm:prSet presAssocID="{1B6220D9-4737-487E-9674-620B662058CE}" presName="hierChild4" presStyleCnt="0"/>
      <dgm:spPr/>
    </dgm:pt>
    <dgm:pt modelId="{4BDFD73F-0F97-44E4-A109-FBA8515A45CD}" type="pres">
      <dgm:prSet presAssocID="{1B6220D9-4737-487E-9674-620B662058CE}" presName="hierChild5" presStyleCnt="0"/>
      <dgm:spPr/>
    </dgm:pt>
    <dgm:pt modelId="{DF3F4D74-56E4-4DF2-9483-E09399CFC1EE}" type="pres">
      <dgm:prSet presAssocID="{1C8FF32F-4F00-4D2C-9448-993A497FAD49}" presName="Name37" presStyleLbl="parChTrans1D2" presStyleIdx="1" presStyleCnt="2"/>
      <dgm:spPr/>
      <dgm:t>
        <a:bodyPr/>
        <a:lstStyle/>
        <a:p>
          <a:endParaRPr lang="en-GB"/>
        </a:p>
      </dgm:t>
    </dgm:pt>
    <dgm:pt modelId="{2BBF6126-4074-4335-9E76-F22202064A89}" type="pres">
      <dgm:prSet presAssocID="{AD088AC3-FC72-42B9-9D5D-C2272FB91D0C}" presName="hierRoot2" presStyleCnt="0">
        <dgm:presLayoutVars>
          <dgm:hierBranch val="init"/>
        </dgm:presLayoutVars>
      </dgm:prSet>
      <dgm:spPr/>
    </dgm:pt>
    <dgm:pt modelId="{E73BA6E8-824F-40BD-8284-903C62307093}" type="pres">
      <dgm:prSet presAssocID="{AD088AC3-FC72-42B9-9D5D-C2272FB91D0C}" presName="rootComposite" presStyleCnt="0"/>
      <dgm:spPr/>
    </dgm:pt>
    <dgm:pt modelId="{53C7F53E-40C0-43EE-8B55-E60C773B2AE0}" type="pres">
      <dgm:prSet presAssocID="{AD088AC3-FC72-42B9-9D5D-C2272FB91D0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734752-94F7-4FB6-A0B9-CB186D917EDD}" type="pres">
      <dgm:prSet presAssocID="{AD088AC3-FC72-42B9-9D5D-C2272FB91D0C}" presName="rootConnector" presStyleLbl="node2" presStyleIdx="1" presStyleCnt="2"/>
      <dgm:spPr/>
      <dgm:t>
        <a:bodyPr/>
        <a:lstStyle/>
        <a:p>
          <a:endParaRPr lang="en-GB"/>
        </a:p>
      </dgm:t>
    </dgm:pt>
    <dgm:pt modelId="{8F403335-6799-4097-83A5-DE3F2E8F9FB6}" type="pres">
      <dgm:prSet presAssocID="{AD088AC3-FC72-42B9-9D5D-C2272FB91D0C}" presName="hierChild4" presStyleCnt="0"/>
      <dgm:spPr/>
    </dgm:pt>
    <dgm:pt modelId="{396A3B49-15C2-4BA0-A524-5CF2F7FD091E}" type="pres">
      <dgm:prSet presAssocID="{AD088AC3-FC72-42B9-9D5D-C2272FB91D0C}" presName="hierChild5" presStyleCnt="0"/>
      <dgm:spPr/>
    </dgm:pt>
    <dgm:pt modelId="{5F0C79D3-ED6E-4386-B69F-00261014A4AA}" type="pres">
      <dgm:prSet presAssocID="{0FAFFEBE-691F-4444-A4E7-5555BC5921B8}" presName="hierChild3" presStyleCnt="0"/>
      <dgm:spPr/>
    </dgm:pt>
  </dgm:ptLst>
  <dgm:cxnLst>
    <dgm:cxn modelId="{D6960DB9-5015-4AEC-BA1A-D2B75E0634F5}" type="presOf" srcId="{0FAFFEBE-691F-4444-A4E7-5555BC5921B8}" destId="{A433B51B-EDC1-413F-8D84-BE9ABA7C835F}" srcOrd="0" destOrd="0" presId="urn:microsoft.com/office/officeart/2005/8/layout/orgChart1"/>
    <dgm:cxn modelId="{42C1E91F-FA34-4AC1-850D-09125D2D44F1}" type="presOf" srcId="{1B6220D9-4737-487E-9674-620B662058CE}" destId="{B665ABDF-27C3-42A3-8118-DC4C7C92BAA0}" srcOrd="1" destOrd="0" presId="urn:microsoft.com/office/officeart/2005/8/layout/orgChart1"/>
    <dgm:cxn modelId="{1CC21CAA-876E-45AB-9398-D21AF6962C99}" srcId="{0FAFFEBE-691F-4444-A4E7-5555BC5921B8}" destId="{1B6220D9-4737-487E-9674-620B662058CE}" srcOrd="0" destOrd="0" parTransId="{F26103B3-B149-40AF-9053-1B7FF68DC573}" sibTransId="{C2EACDBB-84AC-4F61-ADB3-67DA848A6FA1}"/>
    <dgm:cxn modelId="{7738B38F-5295-45E1-A38F-68F9A3DE9CF2}" type="presOf" srcId="{1B6220D9-4737-487E-9674-620B662058CE}" destId="{839D155E-8CA9-4533-B679-6F7353ED84B5}" srcOrd="0" destOrd="0" presId="urn:microsoft.com/office/officeart/2005/8/layout/orgChart1"/>
    <dgm:cxn modelId="{564F2F1B-1777-4AC0-A6D0-09F5BDD464E0}" srcId="{0FAFFEBE-691F-4444-A4E7-5555BC5921B8}" destId="{AD088AC3-FC72-42B9-9D5D-C2272FB91D0C}" srcOrd="1" destOrd="0" parTransId="{1C8FF32F-4F00-4D2C-9448-993A497FAD49}" sibTransId="{DEAE3B0C-9CAA-4BB5-818F-F877011F6609}"/>
    <dgm:cxn modelId="{FA90EF5F-485D-480A-A774-68911A0D96D3}" type="presOf" srcId="{3F8118D9-2F35-4C2C-A36A-36677845B1FF}" destId="{92E38CB1-534B-4043-AD6D-F83E5C2E582D}" srcOrd="0" destOrd="0" presId="urn:microsoft.com/office/officeart/2005/8/layout/orgChart1"/>
    <dgm:cxn modelId="{AADDD6F7-D741-4068-8B62-DCFE86827B06}" srcId="{3F8118D9-2F35-4C2C-A36A-36677845B1FF}" destId="{0FAFFEBE-691F-4444-A4E7-5555BC5921B8}" srcOrd="0" destOrd="0" parTransId="{E2B2DC93-5D8A-4C00-8D7D-4CB7436A7ADF}" sibTransId="{91E23C73-88D0-417D-B25F-BD4C04B826E1}"/>
    <dgm:cxn modelId="{F6E40EFC-FA02-4324-9E21-783A3EBD3FBB}" type="presOf" srcId="{AD088AC3-FC72-42B9-9D5D-C2272FB91D0C}" destId="{05734752-94F7-4FB6-A0B9-CB186D917EDD}" srcOrd="1" destOrd="0" presId="urn:microsoft.com/office/officeart/2005/8/layout/orgChart1"/>
    <dgm:cxn modelId="{B567A518-189E-4B30-8E5B-A87B52D50921}" type="presOf" srcId="{F26103B3-B149-40AF-9053-1B7FF68DC573}" destId="{AE9CADA4-2467-44FD-A5DD-6DAAA2A09BC7}" srcOrd="0" destOrd="0" presId="urn:microsoft.com/office/officeart/2005/8/layout/orgChart1"/>
    <dgm:cxn modelId="{1DB53D83-97C4-43C3-A952-0D9620A4F74C}" type="presOf" srcId="{0FAFFEBE-691F-4444-A4E7-5555BC5921B8}" destId="{3F25B5D9-DCE5-4B34-97BB-7F2E12F0733E}" srcOrd="1" destOrd="0" presId="urn:microsoft.com/office/officeart/2005/8/layout/orgChart1"/>
    <dgm:cxn modelId="{7FE6BD5C-8F7D-4F9D-B0EF-664FD47FEB9A}" type="presOf" srcId="{AD088AC3-FC72-42B9-9D5D-C2272FB91D0C}" destId="{53C7F53E-40C0-43EE-8B55-E60C773B2AE0}" srcOrd="0" destOrd="0" presId="urn:microsoft.com/office/officeart/2005/8/layout/orgChart1"/>
    <dgm:cxn modelId="{A129F3C5-17A4-4138-9FED-6DF7E8C48BB0}" type="presOf" srcId="{1C8FF32F-4F00-4D2C-9448-993A497FAD49}" destId="{DF3F4D74-56E4-4DF2-9483-E09399CFC1EE}" srcOrd="0" destOrd="0" presId="urn:microsoft.com/office/officeart/2005/8/layout/orgChart1"/>
    <dgm:cxn modelId="{CB5B747F-65D1-4E20-B4EB-529644AC804E}" type="presParOf" srcId="{92E38CB1-534B-4043-AD6D-F83E5C2E582D}" destId="{A70E93B6-9189-4730-B4B3-338A42D7615D}" srcOrd="0" destOrd="0" presId="urn:microsoft.com/office/officeart/2005/8/layout/orgChart1"/>
    <dgm:cxn modelId="{557F92C6-5BFA-4003-B6A7-E9A00CC35197}" type="presParOf" srcId="{A70E93B6-9189-4730-B4B3-338A42D7615D}" destId="{C3220B62-A8D4-413D-86CC-3B4A28D96F98}" srcOrd="0" destOrd="0" presId="urn:microsoft.com/office/officeart/2005/8/layout/orgChart1"/>
    <dgm:cxn modelId="{2182260E-1875-4FC2-953D-ABD360EB73EB}" type="presParOf" srcId="{C3220B62-A8D4-413D-86CC-3B4A28D96F98}" destId="{A433B51B-EDC1-413F-8D84-BE9ABA7C835F}" srcOrd="0" destOrd="0" presId="urn:microsoft.com/office/officeart/2005/8/layout/orgChart1"/>
    <dgm:cxn modelId="{862EFB1C-BEFF-4749-9AAC-EA107E808539}" type="presParOf" srcId="{C3220B62-A8D4-413D-86CC-3B4A28D96F98}" destId="{3F25B5D9-DCE5-4B34-97BB-7F2E12F0733E}" srcOrd="1" destOrd="0" presId="urn:microsoft.com/office/officeart/2005/8/layout/orgChart1"/>
    <dgm:cxn modelId="{E3764EC7-C47D-436B-BAF6-AF3FB31D33A6}" type="presParOf" srcId="{A70E93B6-9189-4730-B4B3-338A42D7615D}" destId="{0F031B40-C48A-400F-B333-65983FA6EBC2}" srcOrd="1" destOrd="0" presId="urn:microsoft.com/office/officeart/2005/8/layout/orgChart1"/>
    <dgm:cxn modelId="{98E15003-6C86-4082-BBE1-2E112CEA194E}" type="presParOf" srcId="{0F031B40-C48A-400F-B333-65983FA6EBC2}" destId="{AE9CADA4-2467-44FD-A5DD-6DAAA2A09BC7}" srcOrd="0" destOrd="0" presId="urn:microsoft.com/office/officeart/2005/8/layout/orgChart1"/>
    <dgm:cxn modelId="{0D2D34BD-AF97-4F3C-8F12-9C9F60D33153}" type="presParOf" srcId="{0F031B40-C48A-400F-B333-65983FA6EBC2}" destId="{EBD1F56D-BF7F-4198-9336-07EC317938E8}" srcOrd="1" destOrd="0" presId="urn:microsoft.com/office/officeart/2005/8/layout/orgChart1"/>
    <dgm:cxn modelId="{B663B967-DA8D-4748-87AE-D175660F9BE4}" type="presParOf" srcId="{EBD1F56D-BF7F-4198-9336-07EC317938E8}" destId="{FF6094EC-FCE7-48BF-A9B9-EB29AECB4F78}" srcOrd="0" destOrd="0" presId="urn:microsoft.com/office/officeart/2005/8/layout/orgChart1"/>
    <dgm:cxn modelId="{A9AC28D6-B0F6-46CF-B947-A0CD71D65197}" type="presParOf" srcId="{FF6094EC-FCE7-48BF-A9B9-EB29AECB4F78}" destId="{839D155E-8CA9-4533-B679-6F7353ED84B5}" srcOrd="0" destOrd="0" presId="urn:microsoft.com/office/officeart/2005/8/layout/orgChart1"/>
    <dgm:cxn modelId="{9A948C5C-41E7-495C-A9B6-1232D9562F8E}" type="presParOf" srcId="{FF6094EC-FCE7-48BF-A9B9-EB29AECB4F78}" destId="{B665ABDF-27C3-42A3-8118-DC4C7C92BAA0}" srcOrd="1" destOrd="0" presId="urn:microsoft.com/office/officeart/2005/8/layout/orgChart1"/>
    <dgm:cxn modelId="{2870B2DA-53FD-4D48-8781-0A16C2A5F8CB}" type="presParOf" srcId="{EBD1F56D-BF7F-4198-9336-07EC317938E8}" destId="{F1EA9F86-1414-445B-8076-E3D8FB661925}" srcOrd="1" destOrd="0" presId="urn:microsoft.com/office/officeart/2005/8/layout/orgChart1"/>
    <dgm:cxn modelId="{5E1C1471-E850-4F4E-ADE6-B7366DDD5B15}" type="presParOf" srcId="{EBD1F56D-BF7F-4198-9336-07EC317938E8}" destId="{4BDFD73F-0F97-44E4-A109-FBA8515A45CD}" srcOrd="2" destOrd="0" presId="urn:microsoft.com/office/officeart/2005/8/layout/orgChart1"/>
    <dgm:cxn modelId="{0720EEC1-DF08-430A-AB15-F0C8A623EFC2}" type="presParOf" srcId="{0F031B40-C48A-400F-B333-65983FA6EBC2}" destId="{DF3F4D74-56E4-4DF2-9483-E09399CFC1EE}" srcOrd="2" destOrd="0" presId="urn:microsoft.com/office/officeart/2005/8/layout/orgChart1"/>
    <dgm:cxn modelId="{58680DB8-C2C9-484D-BD3D-40139F4CDEAB}" type="presParOf" srcId="{0F031B40-C48A-400F-B333-65983FA6EBC2}" destId="{2BBF6126-4074-4335-9E76-F22202064A89}" srcOrd="3" destOrd="0" presId="urn:microsoft.com/office/officeart/2005/8/layout/orgChart1"/>
    <dgm:cxn modelId="{15F3A604-2538-4295-8C20-E819A6FEFA10}" type="presParOf" srcId="{2BBF6126-4074-4335-9E76-F22202064A89}" destId="{E73BA6E8-824F-40BD-8284-903C62307093}" srcOrd="0" destOrd="0" presId="urn:microsoft.com/office/officeart/2005/8/layout/orgChart1"/>
    <dgm:cxn modelId="{3B182769-9A83-431B-AC22-0304B5360477}" type="presParOf" srcId="{E73BA6E8-824F-40BD-8284-903C62307093}" destId="{53C7F53E-40C0-43EE-8B55-E60C773B2AE0}" srcOrd="0" destOrd="0" presId="urn:microsoft.com/office/officeart/2005/8/layout/orgChart1"/>
    <dgm:cxn modelId="{21E1D323-37E2-4CE7-9272-AA0A9FBAE59D}" type="presParOf" srcId="{E73BA6E8-824F-40BD-8284-903C62307093}" destId="{05734752-94F7-4FB6-A0B9-CB186D917EDD}" srcOrd="1" destOrd="0" presId="urn:microsoft.com/office/officeart/2005/8/layout/orgChart1"/>
    <dgm:cxn modelId="{E6F11022-AC40-4504-BD66-63D58DFCE252}" type="presParOf" srcId="{2BBF6126-4074-4335-9E76-F22202064A89}" destId="{8F403335-6799-4097-83A5-DE3F2E8F9FB6}" srcOrd="1" destOrd="0" presId="urn:microsoft.com/office/officeart/2005/8/layout/orgChart1"/>
    <dgm:cxn modelId="{B1B51835-81CD-4DF2-B3E8-F1D471EBA4C3}" type="presParOf" srcId="{2BBF6126-4074-4335-9E76-F22202064A89}" destId="{396A3B49-15C2-4BA0-A524-5CF2F7FD091E}" srcOrd="2" destOrd="0" presId="urn:microsoft.com/office/officeart/2005/8/layout/orgChart1"/>
    <dgm:cxn modelId="{7EBA9634-6718-4A49-ABAB-D7008DFE0153}" type="presParOf" srcId="{A70E93B6-9189-4730-B4B3-338A42D7615D}" destId="{5F0C79D3-ED6E-4386-B69F-00261014A4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8118D9-2F35-4C2C-A36A-36677845B1F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AFFEBE-691F-4444-A4E7-5555BC5921B8}">
      <dgm:prSet phldrT="[Text]"/>
      <dgm:spPr/>
      <dgm:t>
        <a:bodyPr/>
        <a:lstStyle/>
        <a:p>
          <a:r>
            <a:rPr lang="mt-MT" dirty="0" smtClean="0"/>
            <a:t>NP</a:t>
          </a:r>
          <a:endParaRPr lang="en-GB" dirty="0"/>
        </a:p>
      </dgm:t>
    </dgm:pt>
    <dgm:pt modelId="{E2B2DC93-5D8A-4C00-8D7D-4CB7436A7ADF}" type="parTrans" cxnId="{AADDD6F7-D741-4068-8B62-DCFE86827B06}">
      <dgm:prSet/>
      <dgm:spPr/>
      <dgm:t>
        <a:bodyPr/>
        <a:lstStyle/>
        <a:p>
          <a:endParaRPr lang="en-GB"/>
        </a:p>
      </dgm:t>
    </dgm:pt>
    <dgm:pt modelId="{91E23C73-88D0-417D-B25F-BD4C04B826E1}" type="sibTrans" cxnId="{AADDD6F7-D741-4068-8B62-DCFE86827B06}">
      <dgm:prSet/>
      <dgm:spPr/>
      <dgm:t>
        <a:bodyPr/>
        <a:lstStyle/>
        <a:p>
          <a:endParaRPr lang="en-GB"/>
        </a:p>
      </dgm:t>
    </dgm:pt>
    <dgm:pt modelId="{1B6220D9-4737-487E-9674-620B662058CE}">
      <dgm:prSet phldrT="[Text]"/>
      <dgm:spPr/>
      <dgm:t>
        <a:bodyPr/>
        <a:lstStyle/>
        <a:p>
          <a:r>
            <a:rPr lang="mt-MT" dirty="0" smtClean="0"/>
            <a:t>ADJ</a:t>
          </a:r>
          <a:endParaRPr lang="en-GB" dirty="0"/>
        </a:p>
      </dgm:t>
    </dgm:pt>
    <dgm:pt modelId="{F26103B3-B149-40AF-9053-1B7FF68DC573}" type="parTrans" cxnId="{1CC21CAA-876E-45AB-9398-D21AF6962C99}">
      <dgm:prSet/>
      <dgm:spPr/>
      <dgm:t>
        <a:bodyPr/>
        <a:lstStyle/>
        <a:p>
          <a:endParaRPr lang="en-GB"/>
        </a:p>
      </dgm:t>
    </dgm:pt>
    <dgm:pt modelId="{C2EACDBB-84AC-4F61-ADB3-67DA848A6FA1}" type="sibTrans" cxnId="{1CC21CAA-876E-45AB-9398-D21AF6962C99}">
      <dgm:prSet/>
      <dgm:spPr/>
      <dgm:t>
        <a:bodyPr/>
        <a:lstStyle/>
        <a:p>
          <a:endParaRPr lang="en-GB"/>
        </a:p>
      </dgm:t>
    </dgm:pt>
    <dgm:pt modelId="{AD088AC3-FC72-42B9-9D5D-C2272FB91D0C}">
      <dgm:prSet phldrT="[Text]"/>
      <dgm:spPr/>
      <dgm:t>
        <a:bodyPr/>
        <a:lstStyle/>
        <a:p>
          <a:r>
            <a:rPr lang="mt-MT" dirty="0" smtClean="0"/>
            <a:t>N</a:t>
          </a:r>
          <a:endParaRPr lang="en-GB" dirty="0"/>
        </a:p>
      </dgm:t>
    </dgm:pt>
    <dgm:pt modelId="{1C8FF32F-4F00-4D2C-9448-993A497FAD49}" type="parTrans" cxnId="{564F2F1B-1777-4AC0-A6D0-09F5BDD464E0}">
      <dgm:prSet/>
      <dgm:spPr/>
      <dgm:t>
        <a:bodyPr/>
        <a:lstStyle/>
        <a:p>
          <a:endParaRPr lang="en-GB"/>
        </a:p>
      </dgm:t>
    </dgm:pt>
    <dgm:pt modelId="{DEAE3B0C-9CAA-4BB5-818F-F877011F6609}" type="sibTrans" cxnId="{564F2F1B-1777-4AC0-A6D0-09F5BDD464E0}">
      <dgm:prSet/>
      <dgm:spPr/>
      <dgm:t>
        <a:bodyPr/>
        <a:lstStyle/>
        <a:p>
          <a:endParaRPr lang="en-GB"/>
        </a:p>
      </dgm:t>
    </dgm:pt>
    <dgm:pt modelId="{92E38CB1-534B-4043-AD6D-F83E5C2E582D}" type="pres">
      <dgm:prSet presAssocID="{3F8118D9-2F35-4C2C-A36A-36677845B1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70E93B6-9189-4730-B4B3-338A42D7615D}" type="pres">
      <dgm:prSet presAssocID="{0FAFFEBE-691F-4444-A4E7-5555BC5921B8}" presName="hierRoot1" presStyleCnt="0">
        <dgm:presLayoutVars>
          <dgm:hierBranch val="init"/>
        </dgm:presLayoutVars>
      </dgm:prSet>
      <dgm:spPr/>
    </dgm:pt>
    <dgm:pt modelId="{C3220B62-A8D4-413D-86CC-3B4A28D96F98}" type="pres">
      <dgm:prSet presAssocID="{0FAFFEBE-691F-4444-A4E7-5555BC5921B8}" presName="rootComposite1" presStyleCnt="0"/>
      <dgm:spPr/>
    </dgm:pt>
    <dgm:pt modelId="{A433B51B-EDC1-413F-8D84-BE9ABA7C835F}" type="pres">
      <dgm:prSet presAssocID="{0FAFFEBE-691F-4444-A4E7-5555BC5921B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F25B5D9-DCE5-4B34-97BB-7F2E12F0733E}" type="pres">
      <dgm:prSet presAssocID="{0FAFFEBE-691F-4444-A4E7-5555BC5921B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0F031B40-C48A-400F-B333-65983FA6EBC2}" type="pres">
      <dgm:prSet presAssocID="{0FAFFEBE-691F-4444-A4E7-5555BC5921B8}" presName="hierChild2" presStyleCnt="0"/>
      <dgm:spPr/>
    </dgm:pt>
    <dgm:pt modelId="{AE9CADA4-2467-44FD-A5DD-6DAAA2A09BC7}" type="pres">
      <dgm:prSet presAssocID="{F26103B3-B149-40AF-9053-1B7FF68DC573}" presName="Name37" presStyleLbl="parChTrans1D2" presStyleIdx="0" presStyleCnt="2"/>
      <dgm:spPr/>
      <dgm:t>
        <a:bodyPr/>
        <a:lstStyle/>
        <a:p>
          <a:endParaRPr lang="en-GB"/>
        </a:p>
      </dgm:t>
    </dgm:pt>
    <dgm:pt modelId="{EBD1F56D-BF7F-4198-9336-07EC317938E8}" type="pres">
      <dgm:prSet presAssocID="{1B6220D9-4737-487E-9674-620B662058CE}" presName="hierRoot2" presStyleCnt="0">
        <dgm:presLayoutVars>
          <dgm:hierBranch val="init"/>
        </dgm:presLayoutVars>
      </dgm:prSet>
      <dgm:spPr/>
    </dgm:pt>
    <dgm:pt modelId="{FF6094EC-FCE7-48BF-A9B9-EB29AECB4F78}" type="pres">
      <dgm:prSet presAssocID="{1B6220D9-4737-487E-9674-620B662058CE}" presName="rootComposite" presStyleCnt="0"/>
      <dgm:spPr/>
    </dgm:pt>
    <dgm:pt modelId="{839D155E-8CA9-4533-B679-6F7353ED84B5}" type="pres">
      <dgm:prSet presAssocID="{1B6220D9-4737-487E-9674-620B662058C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665ABDF-27C3-42A3-8118-DC4C7C92BAA0}" type="pres">
      <dgm:prSet presAssocID="{1B6220D9-4737-487E-9674-620B662058CE}" presName="rootConnector" presStyleLbl="node2" presStyleIdx="0" presStyleCnt="2"/>
      <dgm:spPr/>
      <dgm:t>
        <a:bodyPr/>
        <a:lstStyle/>
        <a:p>
          <a:endParaRPr lang="en-GB"/>
        </a:p>
      </dgm:t>
    </dgm:pt>
    <dgm:pt modelId="{F1EA9F86-1414-445B-8076-E3D8FB661925}" type="pres">
      <dgm:prSet presAssocID="{1B6220D9-4737-487E-9674-620B662058CE}" presName="hierChild4" presStyleCnt="0"/>
      <dgm:spPr/>
    </dgm:pt>
    <dgm:pt modelId="{4BDFD73F-0F97-44E4-A109-FBA8515A45CD}" type="pres">
      <dgm:prSet presAssocID="{1B6220D9-4737-487E-9674-620B662058CE}" presName="hierChild5" presStyleCnt="0"/>
      <dgm:spPr/>
    </dgm:pt>
    <dgm:pt modelId="{DF3F4D74-56E4-4DF2-9483-E09399CFC1EE}" type="pres">
      <dgm:prSet presAssocID="{1C8FF32F-4F00-4D2C-9448-993A497FAD49}" presName="Name37" presStyleLbl="parChTrans1D2" presStyleIdx="1" presStyleCnt="2"/>
      <dgm:spPr/>
      <dgm:t>
        <a:bodyPr/>
        <a:lstStyle/>
        <a:p>
          <a:endParaRPr lang="en-GB"/>
        </a:p>
      </dgm:t>
    </dgm:pt>
    <dgm:pt modelId="{2BBF6126-4074-4335-9E76-F22202064A89}" type="pres">
      <dgm:prSet presAssocID="{AD088AC3-FC72-42B9-9D5D-C2272FB91D0C}" presName="hierRoot2" presStyleCnt="0">
        <dgm:presLayoutVars>
          <dgm:hierBranch val="init"/>
        </dgm:presLayoutVars>
      </dgm:prSet>
      <dgm:spPr/>
    </dgm:pt>
    <dgm:pt modelId="{E73BA6E8-824F-40BD-8284-903C62307093}" type="pres">
      <dgm:prSet presAssocID="{AD088AC3-FC72-42B9-9D5D-C2272FB91D0C}" presName="rootComposite" presStyleCnt="0"/>
      <dgm:spPr/>
    </dgm:pt>
    <dgm:pt modelId="{53C7F53E-40C0-43EE-8B55-E60C773B2AE0}" type="pres">
      <dgm:prSet presAssocID="{AD088AC3-FC72-42B9-9D5D-C2272FB91D0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734752-94F7-4FB6-A0B9-CB186D917EDD}" type="pres">
      <dgm:prSet presAssocID="{AD088AC3-FC72-42B9-9D5D-C2272FB91D0C}" presName="rootConnector" presStyleLbl="node2" presStyleIdx="1" presStyleCnt="2"/>
      <dgm:spPr/>
      <dgm:t>
        <a:bodyPr/>
        <a:lstStyle/>
        <a:p>
          <a:endParaRPr lang="en-GB"/>
        </a:p>
      </dgm:t>
    </dgm:pt>
    <dgm:pt modelId="{8F403335-6799-4097-83A5-DE3F2E8F9FB6}" type="pres">
      <dgm:prSet presAssocID="{AD088AC3-FC72-42B9-9D5D-C2272FB91D0C}" presName="hierChild4" presStyleCnt="0"/>
      <dgm:spPr/>
    </dgm:pt>
    <dgm:pt modelId="{396A3B49-15C2-4BA0-A524-5CF2F7FD091E}" type="pres">
      <dgm:prSet presAssocID="{AD088AC3-FC72-42B9-9D5D-C2272FB91D0C}" presName="hierChild5" presStyleCnt="0"/>
      <dgm:spPr/>
    </dgm:pt>
    <dgm:pt modelId="{5F0C79D3-ED6E-4386-B69F-00261014A4AA}" type="pres">
      <dgm:prSet presAssocID="{0FAFFEBE-691F-4444-A4E7-5555BC5921B8}" presName="hierChild3" presStyleCnt="0"/>
      <dgm:spPr/>
    </dgm:pt>
  </dgm:ptLst>
  <dgm:cxnLst>
    <dgm:cxn modelId="{1A87A98C-7E4E-4126-9946-920DBB50BEC2}" type="presOf" srcId="{1B6220D9-4737-487E-9674-620B662058CE}" destId="{B665ABDF-27C3-42A3-8118-DC4C7C92BAA0}" srcOrd="1" destOrd="0" presId="urn:microsoft.com/office/officeart/2005/8/layout/orgChart1"/>
    <dgm:cxn modelId="{1CC21CAA-876E-45AB-9398-D21AF6962C99}" srcId="{0FAFFEBE-691F-4444-A4E7-5555BC5921B8}" destId="{1B6220D9-4737-487E-9674-620B662058CE}" srcOrd="0" destOrd="0" parTransId="{F26103B3-B149-40AF-9053-1B7FF68DC573}" sibTransId="{C2EACDBB-84AC-4F61-ADB3-67DA848A6FA1}"/>
    <dgm:cxn modelId="{75F4AEF3-8D7E-4C4B-A511-F3B2FF614FC7}" type="presOf" srcId="{AD088AC3-FC72-42B9-9D5D-C2272FB91D0C}" destId="{53C7F53E-40C0-43EE-8B55-E60C773B2AE0}" srcOrd="0" destOrd="0" presId="urn:microsoft.com/office/officeart/2005/8/layout/orgChart1"/>
    <dgm:cxn modelId="{FABF98EC-C368-464B-BBA9-0C1FCE320110}" type="presOf" srcId="{0FAFFEBE-691F-4444-A4E7-5555BC5921B8}" destId="{3F25B5D9-DCE5-4B34-97BB-7F2E12F0733E}" srcOrd="1" destOrd="0" presId="urn:microsoft.com/office/officeart/2005/8/layout/orgChart1"/>
    <dgm:cxn modelId="{564F2F1B-1777-4AC0-A6D0-09F5BDD464E0}" srcId="{0FAFFEBE-691F-4444-A4E7-5555BC5921B8}" destId="{AD088AC3-FC72-42B9-9D5D-C2272FB91D0C}" srcOrd="1" destOrd="0" parTransId="{1C8FF32F-4F00-4D2C-9448-993A497FAD49}" sibTransId="{DEAE3B0C-9CAA-4BB5-818F-F877011F6609}"/>
    <dgm:cxn modelId="{A3EB6837-C256-455B-BAA0-DF8AFEDA6C8B}" type="presOf" srcId="{1B6220D9-4737-487E-9674-620B662058CE}" destId="{839D155E-8CA9-4533-B679-6F7353ED84B5}" srcOrd="0" destOrd="0" presId="urn:microsoft.com/office/officeart/2005/8/layout/orgChart1"/>
    <dgm:cxn modelId="{DDF2BBB7-83FC-4B23-8187-EBF4E3403F63}" type="presOf" srcId="{0FAFFEBE-691F-4444-A4E7-5555BC5921B8}" destId="{A433B51B-EDC1-413F-8D84-BE9ABA7C835F}" srcOrd="0" destOrd="0" presId="urn:microsoft.com/office/officeart/2005/8/layout/orgChart1"/>
    <dgm:cxn modelId="{AADDD6F7-D741-4068-8B62-DCFE86827B06}" srcId="{3F8118D9-2F35-4C2C-A36A-36677845B1FF}" destId="{0FAFFEBE-691F-4444-A4E7-5555BC5921B8}" srcOrd="0" destOrd="0" parTransId="{E2B2DC93-5D8A-4C00-8D7D-4CB7436A7ADF}" sibTransId="{91E23C73-88D0-417D-B25F-BD4C04B826E1}"/>
    <dgm:cxn modelId="{02683017-BCF9-4E89-99F9-5DCA73E3DA9C}" type="presOf" srcId="{AD088AC3-FC72-42B9-9D5D-C2272FB91D0C}" destId="{05734752-94F7-4FB6-A0B9-CB186D917EDD}" srcOrd="1" destOrd="0" presId="urn:microsoft.com/office/officeart/2005/8/layout/orgChart1"/>
    <dgm:cxn modelId="{EC6446E9-7809-4415-9B4F-CF19A10E605E}" type="presOf" srcId="{3F8118D9-2F35-4C2C-A36A-36677845B1FF}" destId="{92E38CB1-534B-4043-AD6D-F83E5C2E582D}" srcOrd="0" destOrd="0" presId="urn:microsoft.com/office/officeart/2005/8/layout/orgChart1"/>
    <dgm:cxn modelId="{A3629C5B-49F4-42EB-AB5F-FF14565A54A3}" type="presOf" srcId="{F26103B3-B149-40AF-9053-1B7FF68DC573}" destId="{AE9CADA4-2467-44FD-A5DD-6DAAA2A09BC7}" srcOrd="0" destOrd="0" presId="urn:microsoft.com/office/officeart/2005/8/layout/orgChart1"/>
    <dgm:cxn modelId="{27115AD8-4EDF-4ED3-AAFB-AD4783C22C77}" type="presOf" srcId="{1C8FF32F-4F00-4D2C-9448-993A497FAD49}" destId="{DF3F4D74-56E4-4DF2-9483-E09399CFC1EE}" srcOrd="0" destOrd="0" presId="urn:microsoft.com/office/officeart/2005/8/layout/orgChart1"/>
    <dgm:cxn modelId="{D513F6ED-A4DD-4A2A-A14F-0E66533C52DF}" type="presParOf" srcId="{92E38CB1-534B-4043-AD6D-F83E5C2E582D}" destId="{A70E93B6-9189-4730-B4B3-338A42D7615D}" srcOrd="0" destOrd="0" presId="urn:microsoft.com/office/officeart/2005/8/layout/orgChart1"/>
    <dgm:cxn modelId="{8F1F5180-607A-486F-B921-BDD9E968A8D9}" type="presParOf" srcId="{A70E93B6-9189-4730-B4B3-338A42D7615D}" destId="{C3220B62-A8D4-413D-86CC-3B4A28D96F98}" srcOrd="0" destOrd="0" presId="urn:microsoft.com/office/officeart/2005/8/layout/orgChart1"/>
    <dgm:cxn modelId="{C4F6EA50-0A0A-48D9-B099-ABD3604215FD}" type="presParOf" srcId="{C3220B62-A8D4-413D-86CC-3B4A28D96F98}" destId="{A433B51B-EDC1-413F-8D84-BE9ABA7C835F}" srcOrd="0" destOrd="0" presId="urn:microsoft.com/office/officeart/2005/8/layout/orgChart1"/>
    <dgm:cxn modelId="{08CE678E-6D0C-44E2-AD44-8BFC442DB63E}" type="presParOf" srcId="{C3220B62-A8D4-413D-86CC-3B4A28D96F98}" destId="{3F25B5D9-DCE5-4B34-97BB-7F2E12F0733E}" srcOrd="1" destOrd="0" presId="urn:microsoft.com/office/officeart/2005/8/layout/orgChart1"/>
    <dgm:cxn modelId="{6EDC6E53-B393-4DA2-83E5-28F90FEB58D8}" type="presParOf" srcId="{A70E93B6-9189-4730-B4B3-338A42D7615D}" destId="{0F031B40-C48A-400F-B333-65983FA6EBC2}" srcOrd="1" destOrd="0" presId="urn:microsoft.com/office/officeart/2005/8/layout/orgChart1"/>
    <dgm:cxn modelId="{544D1F61-DC7F-443B-9ADA-A5716704D77C}" type="presParOf" srcId="{0F031B40-C48A-400F-B333-65983FA6EBC2}" destId="{AE9CADA4-2467-44FD-A5DD-6DAAA2A09BC7}" srcOrd="0" destOrd="0" presId="urn:microsoft.com/office/officeart/2005/8/layout/orgChart1"/>
    <dgm:cxn modelId="{1648C7E0-2B0D-4863-AB50-164F0CB6D64D}" type="presParOf" srcId="{0F031B40-C48A-400F-B333-65983FA6EBC2}" destId="{EBD1F56D-BF7F-4198-9336-07EC317938E8}" srcOrd="1" destOrd="0" presId="urn:microsoft.com/office/officeart/2005/8/layout/orgChart1"/>
    <dgm:cxn modelId="{76334299-0564-4D52-9FC6-F5DD49D53460}" type="presParOf" srcId="{EBD1F56D-BF7F-4198-9336-07EC317938E8}" destId="{FF6094EC-FCE7-48BF-A9B9-EB29AECB4F78}" srcOrd="0" destOrd="0" presId="urn:microsoft.com/office/officeart/2005/8/layout/orgChart1"/>
    <dgm:cxn modelId="{505CBF38-FAA5-439B-BFD3-F5296D61D860}" type="presParOf" srcId="{FF6094EC-FCE7-48BF-A9B9-EB29AECB4F78}" destId="{839D155E-8CA9-4533-B679-6F7353ED84B5}" srcOrd="0" destOrd="0" presId="urn:microsoft.com/office/officeart/2005/8/layout/orgChart1"/>
    <dgm:cxn modelId="{3E010FA3-3A68-4BCE-A942-83F0960CEE76}" type="presParOf" srcId="{FF6094EC-FCE7-48BF-A9B9-EB29AECB4F78}" destId="{B665ABDF-27C3-42A3-8118-DC4C7C92BAA0}" srcOrd="1" destOrd="0" presId="urn:microsoft.com/office/officeart/2005/8/layout/orgChart1"/>
    <dgm:cxn modelId="{FE096753-7F97-4408-8727-67D0026E47E5}" type="presParOf" srcId="{EBD1F56D-BF7F-4198-9336-07EC317938E8}" destId="{F1EA9F86-1414-445B-8076-E3D8FB661925}" srcOrd="1" destOrd="0" presId="urn:microsoft.com/office/officeart/2005/8/layout/orgChart1"/>
    <dgm:cxn modelId="{6E7F8655-AA8C-4752-8F00-F3E7E5DE68F8}" type="presParOf" srcId="{EBD1F56D-BF7F-4198-9336-07EC317938E8}" destId="{4BDFD73F-0F97-44E4-A109-FBA8515A45CD}" srcOrd="2" destOrd="0" presId="urn:microsoft.com/office/officeart/2005/8/layout/orgChart1"/>
    <dgm:cxn modelId="{CE119DB6-3B73-49C9-BD77-7D07F6D50888}" type="presParOf" srcId="{0F031B40-C48A-400F-B333-65983FA6EBC2}" destId="{DF3F4D74-56E4-4DF2-9483-E09399CFC1EE}" srcOrd="2" destOrd="0" presId="urn:microsoft.com/office/officeart/2005/8/layout/orgChart1"/>
    <dgm:cxn modelId="{E34C6094-916C-4485-9A9C-2B76F580EE66}" type="presParOf" srcId="{0F031B40-C48A-400F-B333-65983FA6EBC2}" destId="{2BBF6126-4074-4335-9E76-F22202064A89}" srcOrd="3" destOrd="0" presId="urn:microsoft.com/office/officeart/2005/8/layout/orgChart1"/>
    <dgm:cxn modelId="{4278B48D-8FBF-4F12-ABB9-E94928C5821A}" type="presParOf" srcId="{2BBF6126-4074-4335-9E76-F22202064A89}" destId="{E73BA6E8-824F-40BD-8284-903C62307093}" srcOrd="0" destOrd="0" presId="urn:microsoft.com/office/officeart/2005/8/layout/orgChart1"/>
    <dgm:cxn modelId="{6633DEF9-8E29-4C51-A033-17F39B007AC4}" type="presParOf" srcId="{E73BA6E8-824F-40BD-8284-903C62307093}" destId="{53C7F53E-40C0-43EE-8B55-E60C773B2AE0}" srcOrd="0" destOrd="0" presId="urn:microsoft.com/office/officeart/2005/8/layout/orgChart1"/>
    <dgm:cxn modelId="{42CBB6ED-7111-4960-8BFF-95901B4B41AD}" type="presParOf" srcId="{E73BA6E8-824F-40BD-8284-903C62307093}" destId="{05734752-94F7-4FB6-A0B9-CB186D917EDD}" srcOrd="1" destOrd="0" presId="urn:microsoft.com/office/officeart/2005/8/layout/orgChart1"/>
    <dgm:cxn modelId="{8258D7D2-32F6-4BAD-89EC-25B98B1179C4}" type="presParOf" srcId="{2BBF6126-4074-4335-9E76-F22202064A89}" destId="{8F403335-6799-4097-83A5-DE3F2E8F9FB6}" srcOrd="1" destOrd="0" presId="urn:microsoft.com/office/officeart/2005/8/layout/orgChart1"/>
    <dgm:cxn modelId="{B2449755-43C7-480A-B7B9-F99F7F322C99}" type="presParOf" srcId="{2BBF6126-4074-4335-9E76-F22202064A89}" destId="{396A3B49-15C2-4BA0-A524-5CF2F7FD091E}" srcOrd="2" destOrd="0" presId="urn:microsoft.com/office/officeart/2005/8/layout/orgChart1"/>
    <dgm:cxn modelId="{DA385B04-020F-420C-A5B7-37CD993E43BD}" type="presParOf" srcId="{A70E93B6-9189-4730-B4B3-338A42D7615D}" destId="{5F0C79D3-ED6E-4386-B69F-00261014A4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F4D74-56E4-4DF2-9483-E09399CFC1EE}">
      <dsp:nvSpPr>
        <dsp:cNvPr id="0" name=""/>
        <dsp:cNvSpPr/>
      </dsp:nvSpPr>
      <dsp:spPr>
        <a:xfrm>
          <a:off x="1866900" y="556327"/>
          <a:ext cx="672831" cy="233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72"/>
              </a:lnTo>
              <a:lnTo>
                <a:pt x="672831" y="116772"/>
              </a:lnTo>
              <a:lnTo>
                <a:pt x="672831" y="2335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CADA4-2467-44FD-A5DD-6DAAA2A09BC7}">
      <dsp:nvSpPr>
        <dsp:cNvPr id="0" name=""/>
        <dsp:cNvSpPr/>
      </dsp:nvSpPr>
      <dsp:spPr>
        <a:xfrm>
          <a:off x="1194068" y="556327"/>
          <a:ext cx="672831" cy="233544"/>
        </a:xfrm>
        <a:custGeom>
          <a:avLst/>
          <a:gdLst/>
          <a:ahLst/>
          <a:cxnLst/>
          <a:rect l="0" t="0" r="0" b="0"/>
          <a:pathLst>
            <a:path>
              <a:moveTo>
                <a:pt x="672831" y="0"/>
              </a:moveTo>
              <a:lnTo>
                <a:pt x="672831" y="116772"/>
              </a:lnTo>
              <a:lnTo>
                <a:pt x="0" y="116772"/>
              </a:lnTo>
              <a:lnTo>
                <a:pt x="0" y="2335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3B51B-EDC1-413F-8D84-BE9ABA7C835F}">
      <dsp:nvSpPr>
        <dsp:cNvPr id="0" name=""/>
        <dsp:cNvSpPr/>
      </dsp:nvSpPr>
      <dsp:spPr>
        <a:xfrm>
          <a:off x="1310840" y="268"/>
          <a:ext cx="1112118" cy="556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3700" kern="1200" dirty="0" smtClean="0"/>
            <a:t>NP</a:t>
          </a:r>
          <a:endParaRPr lang="en-GB" sz="3700" kern="1200" dirty="0"/>
        </a:p>
      </dsp:txBody>
      <dsp:txXfrm>
        <a:off x="1310840" y="268"/>
        <a:ext cx="1112118" cy="556059"/>
      </dsp:txXfrm>
    </dsp:sp>
    <dsp:sp modelId="{839D155E-8CA9-4533-B679-6F7353ED84B5}">
      <dsp:nvSpPr>
        <dsp:cNvPr id="0" name=""/>
        <dsp:cNvSpPr/>
      </dsp:nvSpPr>
      <dsp:spPr>
        <a:xfrm>
          <a:off x="638009" y="789872"/>
          <a:ext cx="1112118" cy="556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3700" kern="1200" dirty="0" smtClean="0"/>
            <a:t>N</a:t>
          </a:r>
          <a:endParaRPr lang="en-GB" sz="3700" kern="1200" dirty="0"/>
        </a:p>
      </dsp:txBody>
      <dsp:txXfrm>
        <a:off x="638009" y="789872"/>
        <a:ext cx="1112118" cy="556059"/>
      </dsp:txXfrm>
    </dsp:sp>
    <dsp:sp modelId="{53C7F53E-40C0-43EE-8B55-E60C773B2AE0}">
      <dsp:nvSpPr>
        <dsp:cNvPr id="0" name=""/>
        <dsp:cNvSpPr/>
      </dsp:nvSpPr>
      <dsp:spPr>
        <a:xfrm>
          <a:off x="1983672" y="789872"/>
          <a:ext cx="1112118" cy="556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3700" kern="1200" dirty="0" smtClean="0"/>
            <a:t>Adj</a:t>
          </a:r>
          <a:endParaRPr lang="en-GB" sz="3700" kern="1200" dirty="0"/>
        </a:p>
      </dsp:txBody>
      <dsp:txXfrm>
        <a:off x="1983672" y="789872"/>
        <a:ext cx="1112118" cy="55605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F4D74-56E4-4DF2-9483-E09399CFC1EE}">
      <dsp:nvSpPr>
        <dsp:cNvPr id="0" name=""/>
        <dsp:cNvSpPr/>
      </dsp:nvSpPr>
      <dsp:spPr>
        <a:xfrm>
          <a:off x="1866900" y="556327"/>
          <a:ext cx="672831" cy="233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72"/>
              </a:lnTo>
              <a:lnTo>
                <a:pt x="672831" y="116772"/>
              </a:lnTo>
              <a:lnTo>
                <a:pt x="672831" y="2335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CADA4-2467-44FD-A5DD-6DAAA2A09BC7}">
      <dsp:nvSpPr>
        <dsp:cNvPr id="0" name=""/>
        <dsp:cNvSpPr/>
      </dsp:nvSpPr>
      <dsp:spPr>
        <a:xfrm>
          <a:off x="1194068" y="556327"/>
          <a:ext cx="672831" cy="233544"/>
        </a:xfrm>
        <a:custGeom>
          <a:avLst/>
          <a:gdLst/>
          <a:ahLst/>
          <a:cxnLst/>
          <a:rect l="0" t="0" r="0" b="0"/>
          <a:pathLst>
            <a:path>
              <a:moveTo>
                <a:pt x="672831" y="0"/>
              </a:moveTo>
              <a:lnTo>
                <a:pt x="672831" y="116772"/>
              </a:lnTo>
              <a:lnTo>
                <a:pt x="0" y="116772"/>
              </a:lnTo>
              <a:lnTo>
                <a:pt x="0" y="2335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3B51B-EDC1-413F-8D84-BE9ABA7C835F}">
      <dsp:nvSpPr>
        <dsp:cNvPr id="0" name=""/>
        <dsp:cNvSpPr/>
      </dsp:nvSpPr>
      <dsp:spPr>
        <a:xfrm>
          <a:off x="1310840" y="268"/>
          <a:ext cx="1112118" cy="556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3700" kern="1200" dirty="0" smtClean="0"/>
            <a:t>NP</a:t>
          </a:r>
          <a:endParaRPr lang="en-GB" sz="3700" kern="1200" dirty="0"/>
        </a:p>
      </dsp:txBody>
      <dsp:txXfrm>
        <a:off x="1310840" y="268"/>
        <a:ext cx="1112118" cy="556059"/>
      </dsp:txXfrm>
    </dsp:sp>
    <dsp:sp modelId="{839D155E-8CA9-4533-B679-6F7353ED84B5}">
      <dsp:nvSpPr>
        <dsp:cNvPr id="0" name=""/>
        <dsp:cNvSpPr/>
      </dsp:nvSpPr>
      <dsp:spPr>
        <a:xfrm>
          <a:off x="638009" y="789872"/>
          <a:ext cx="1112118" cy="556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3700" kern="1200" dirty="0" smtClean="0"/>
            <a:t>ADJ</a:t>
          </a:r>
          <a:endParaRPr lang="en-GB" sz="3700" kern="1200" dirty="0"/>
        </a:p>
      </dsp:txBody>
      <dsp:txXfrm>
        <a:off x="638009" y="789872"/>
        <a:ext cx="1112118" cy="556059"/>
      </dsp:txXfrm>
    </dsp:sp>
    <dsp:sp modelId="{53C7F53E-40C0-43EE-8B55-E60C773B2AE0}">
      <dsp:nvSpPr>
        <dsp:cNvPr id="0" name=""/>
        <dsp:cNvSpPr/>
      </dsp:nvSpPr>
      <dsp:spPr>
        <a:xfrm>
          <a:off x="1983672" y="789872"/>
          <a:ext cx="1112118" cy="556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3700" kern="1200" dirty="0" smtClean="0"/>
            <a:t>N</a:t>
          </a:r>
          <a:endParaRPr lang="en-GB" sz="3700" kern="1200" dirty="0"/>
        </a:p>
      </dsp:txBody>
      <dsp:txXfrm>
        <a:off x="1983672" y="789872"/>
        <a:ext cx="1112118" cy="556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C5641BD-95AB-454A-A9AA-5AFCF0C5DD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D31-0CA3-40BE-A992-CB3EA60FA8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62E45-9455-4BA8-A7D6-DCF9EB8B1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CFA7727-5F0C-4643-9ED9-0C088B5075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5F40-7F73-459E-80EE-D9A86BF1CE9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A08A03-C942-4739-ADF4-CFC5657992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5DA-8957-4839-B81C-40105ED718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9385E-949F-45B2-B593-25BE62EACA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46E8-1E50-4A2A-B20F-2DF725FF8B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8D32-C59F-4B0D-A619-0620FF1E60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E8A7-C68C-4765-87E0-74E18574D9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0D99C6-6846-45C5-B26A-4B92D29D77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D36505-7BCB-416A-916C-8E7C2A771E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LIN3022 Natural Language Processing</a:t>
            </a:r>
            <a:br>
              <a:rPr lang="en-GB" sz="3600" dirty="0" smtClean="0"/>
            </a:br>
            <a:r>
              <a:rPr lang="en-GB" sz="3600" dirty="0" smtClean="0"/>
              <a:t>Lecture 11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Lexemes map in many-to-many fashion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495800"/>
            <a:ext cx="7772400" cy="1905000"/>
          </a:xfrm>
        </p:spPr>
        <p:txBody>
          <a:bodyPr/>
          <a:lstStyle/>
          <a:p>
            <a:r>
              <a:rPr lang="en-GB" dirty="0" smtClean="0"/>
              <a:t>One word in L1 </a:t>
            </a:r>
            <a:r>
              <a:rPr lang="en-GB" dirty="0" smtClean="0">
                <a:sym typeface="Wingdings" pitchFamily="2" charset="2"/>
              </a:rPr>
              <a:t> several different words in L2 </a:t>
            </a:r>
          </a:p>
          <a:p>
            <a:r>
              <a:rPr lang="en-GB" dirty="0" smtClean="0">
                <a:sym typeface="Wingdings" pitchFamily="2" charset="2"/>
              </a:rPr>
              <a:t>Several words in L2  one word in L1</a:t>
            </a:r>
          </a:p>
          <a:p>
            <a:r>
              <a:rPr lang="en-GB" dirty="0" smtClean="0">
                <a:sym typeface="Wingdings" pitchFamily="2" charset="2"/>
              </a:rPr>
              <a:t>L1 may have lexical gaps (</a:t>
            </a:r>
            <a:r>
              <a:rPr lang="en-GB" dirty="0" err="1" smtClean="0">
                <a:sym typeface="Wingdings" pitchFamily="2" charset="2"/>
              </a:rPr>
              <a:t>e.g</a:t>
            </a:r>
            <a:r>
              <a:rPr lang="en-GB" dirty="0" smtClean="0">
                <a:sym typeface="Wingdings" pitchFamily="2" charset="2"/>
              </a:rPr>
              <a:t> no English word for Japanese </a:t>
            </a:r>
            <a:r>
              <a:rPr lang="en-GB" i="1" dirty="0" err="1" smtClean="0">
                <a:sym typeface="Wingdings" pitchFamily="2" charset="2"/>
              </a:rPr>
              <a:t>oyakoko</a:t>
            </a:r>
            <a:r>
              <a:rPr lang="en-GB" dirty="0" smtClean="0">
                <a:sym typeface="Wingdings" pitchFamily="2" charset="2"/>
              </a:rPr>
              <a:t> meaning ‘filial piety’)</a:t>
            </a:r>
            <a:endParaRPr lang="en-GB" dirty="0"/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75723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brief history of MT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Babel problem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Governments and companies have had to deal with the problem of </a:t>
            </a:r>
            <a:r>
              <a:rPr lang="en-GB" sz="2600" dirty="0" err="1"/>
              <a:t>multilinguality</a:t>
            </a:r>
            <a:r>
              <a:rPr lang="en-GB" sz="2600" dirty="0"/>
              <a:t> for decades</a:t>
            </a:r>
          </a:p>
          <a:p>
            <a:pPr lvl="1">
              <a:lnSpc>
                <a:spcPct val="90000"/>
              </a:lnSpc>
            </a:pPr>
            <a:endParaRPr lang="en-GB" sz="2200" dirty="0" smtClean="0"/>
          </a:p>
          <a:p>
            <a:pPr lvl="1">
              <a:lnSpc>
                <a:spcPct val="90000"/>
              </a:lnSpc>
            </a:pPr>
            <a:r>
              <a:rPr lang="en-GB" sz="2200" dirty="0" smtClean="0"/>
              <a:t>EU </a:t>
            </a:r>
            <a:r>
              <a:rPr lang="en-GB" sz="2200" dirty="0"/>
              <a:t>Commission employs hundreds of translators</a:t>
            </a:r>
          </a:p>
          <a:p>
            <a:pPr lvl="1">
              <a:lnSpc>
                <a:spcPct val="90000"/>
              </a:lnSpc>
            </a:pPr>
            <a:endParaRPr lang="en-GB" sz="2200" dirty="0" smtClean="0"/>
          </a:p>
          <a:p>
            <a:pPr lvl="1">
              <a:lnSpc>
                <a:spcPct val="90000"/>
              </a:lnSpc>
            </a:pPr>
            <a:r>
              <a:rPr lang="en-GB" sz="2200" dirty="0" smtClean="0"/>
              <a:t>US </a:t>
            </a:r>
            <a:r>
              <a:rPr lang="en-GB" sz="2200" dirty="0"/>
              <a:t>Defence Department needs continuous translation of documents in scores of different languages</a:t>
            </a:r>
          </a:p>
          <a:p>
            <a:pPr lvl="1">
              <a:lnSpc>
                <a:spcPct val="90000"/>
              </a:lnSpc>
            </a:pPr>
            <a:endParaRPr lang="en-GB" sz="2200" dirty="0" smtClean="0"/>
          </a:p>
          <a:p>
            <a:pPr lvl="1">
              <a:lnSpc>
                <a:spcPct val="90000"/>
              </a:lnSpc>
            </a:pPr>
            <a:r>
              <a:rPr lang="en-GB" sz="2200" dirty="0" smtClean="0"/>
              <a:t>F</a:t>
            </a:r>
            <a:r>
              <a:rPr lang="en-GB" sz="2200" dirty="0" smtClean="0"/>
              <a:t>or </a:t>
            </a:r>
            <a:r>
              <a:rPr lang="en-GB" sz="2200" dirty="0"/>
              <a:t>businesses, translation is a key to competitiveness</a:t>
            </a:r>
          </a:p>
          <a:p>
            <a:pPr lvl="1">
              <a:lnSpc>
                <a:spcPct val="90000"/>
              </a:lnSpc>
            </a:pPr>
            <a:endParaRPr lang="en-GB" sz="2200" dirty="0" smtClean="0"/>
          </a:p>
          <a:p>
            <a:pPr lvl="1">
              <a:lnSpc>
                <a:spcPct val="90000"/>
              </a:lnSpc>
            </a:pPr>
            <a:r>
              <a:rPr lang="en-GB" sz="2200" dirty="0" smtClean="0"/>
              <a:t>I</a:t>
            </a:r>
            <a:r>
              <a:rPr lang="en-GB" sz="2200" dirty="0" smtClean="0"/>
              <a:t>n </a:t>
            </a:r>
            <a:r>
              <a:rPr lang="en-GB" sz="2200" dirty="0"/>
              <a:t>everyday life, (partial) access to documents in a foreign language may be beneficial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Automatic Machine Translation: history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200" dirty="0"/>
              <a:t>One of the oldest applications of Language Engineering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interest in MT goes back at least to the 1950s, during WWII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Theorists such as Shannon and Weaver proposed to use statistical techniques. </a:t>
            </a:r>
          </a:p>
          <a:p>
            <a:pPr lvl="2">
              <a:lnSpc>
                <a:spcPct val="80000"/>
              </a:lnSpc>
            </a:pPr>
            <a:r>
              <a:rPr lang="en-GB" sz="2200" dirty="0"/>
              <a:t>approach abandoned; computers weren’t powerful enough to process the huge amounts of data required</a:t>
            </a:r>
          </a:p>
          <a:p>
            <a:pPr lvl="2">
              <a:lnSpc>
                <a:spcPct val="80000"/>
              </a:lnSpc>
            </a:pPr>
            <a:endParaRPr lang="en-GB" sz="1600" dirty="0"/>
          </a:p>
          <a:p>
            <a:pPr>
              <a:lnSpc>
                <a:spcPct val="80000"/>
              </a:lnSpc>
            </a:pPr>
            <a:r>
              <a:rPr lang="en-GB" sz="2200" dirty="0"/>
              <a:t>Georgetown experiment (1954): jointly developed by IBM and Georgetown University: successful translation of &gt;60 Russian sentences into English</a:t>
            </a:r>
          </a:p>
          <a:p>
            <a:pPr lvl="2">
              <a:lnSpc>
                <a:spcPct val="80000"/>
              </a:lnSpc>
            </a:pPr>
            <a:r>
              <a:rPr lang="en-GB" sz="2200" dirty="0"/>
              <a:t>authors claimed that MT would be a solved problem in a few years</a:t>
            </a:r>
          </a:p>
          <a:p>
            <a:pPr lvl="2">
              <a:lnSpc>
                <a:spcPct val="80000"/>
              </a:lnSpc>
            </a:pPr>
            <a:r>
              <a:rPr lang="en-GB" sz="2200" dirty="0"/>
              <a:t>prospect of automatic translation very attractive from a defence point of view (Cold War)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government funding began in earnest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Automatic Machine Translation: history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ALPAC Report 1966:</a:t>
            </a:r>
          </a:p>
          <a:p>
            <a:pPr lvl="1"/>
            <a:r>
              <a:rPr lang="en-GB" sz="2200"/>
              <a:t>Automatic Language Processing Advisory Committee (a team of 7 scientists)</a:t>
            </a:r>
          </a:p>
          <a:p>
            <a:pPr lvl="1"/>
            <a:r>
              <a:rPr lang="en-GB" sz="2200"/>
              <a:t>commissioned by the US Government</a:t>
            </a:r>
          </a:p>
          <a:p>
            <a:pPr lvl="1"/>
            <a:r>
              <a:rPr lang="en-GB" sz="2200"/>
              <a:t>evaluated efforts in Language Engineering, especially MT</a:t>
            </a:r>
          </a:p>
          <a:p>
            <a:pPr lvl="1"/>
            <a:r>
              <a:rPr lang="en-GB" sz="2200"/>
              <a:t>concluded that MT was slower than human translation, and less accurate</a:t>
            </a:r>
          </a:p>
          <a:p>
            <a:pPr lvl="1"/>
            <a:r>
              <a:rPr lang="en-GB" sz="2200"/>
              <a:t>recommended investment in machine aids to translation, rather than automatic MT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Automatic Machine Translation: history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95300" indent="-495300"/>
            <a:r>
              <a:rPr lang="en-GB" sz="2600" dirty="0"/>
              <a:t>1980’s: MT research took off again</a:t>
            </a:r>
          </a:p>
          <a:p>
            <a:pPr lvl="2"/>
            <a:r>
              <a:rPr lang="en-GB" sz="1800" dirty="0"/>
              <a:t>usually relied on rule-based technologies</a:t>
            </a:r>
          </a:p>
          <a:p>
            <a:endParaRPr lang="en-GB" dirty="0" smtClean="0"/>
          </a:p>
          <a:p>
            <a:r>
              <a:rPr lang="en-GB" dirty="0" smtClean="0"/>
              <a:t>Basic </a:t>
            </a:r>
            <a:r>
              <a:rPr lang="en-GB" dirty="0"/>
              <a:t>strategy:</a:t>
            </a:r>
          </a:p>
          <a:p>
            <a:pPr marL="1035368" lvl="1" indent="-400050">
              <a:buFont typeface="Wingdings" pitchFamily="2" charset="2"/>
              <a:buAutoNum type="arabicPeriod"/>
            </a:pPr>
            <a:r>
              <a:rPr lang="en-GB" sz="2500" dirty="0">
                <a:solidFill>
                  <a:schemeClr val="accent2"/>
                </a:solidFill>
              </a:rPr>
              <a:t>Natural Language Understanding:</a:t>
            </a:r>
            <a:r>
              <a:rPr lang="en-GB" sz="2500" dirty="0"/>
              <a:t> translate source language into a language-independent semantic representation </a:t>
            </a:r>
          </a:p>
          <a:p>
            <a:pPr marL="1035368" lvl="1" indent="-400050">
              <a:buFont typeface="Wingdings" pitchFamily="2" charset="2"/>
              <a:buAutoNum type="arabicPeriod"/>
            </a:pPr>
            <a:r>
              <a:rPr lang="en-GB" sz="2500" dirty="0">
                <a:solidFill>
                  <a:schemeClr val="accent2"/>
                </a:solidFill>
              </a:rPr>
              <a:t>Natural Language Generation:</a:t>
            </a:r>
            <a:r>
              <a:rPr lang="en-GB" sz="2500" dirty="0"/>
              <a:t> translate semantic representation into target language</a:t>
            </a:r>
          </a:p>
          <a:p>
            <a:endParaRPr lang="en-GB" dirty="0" smtClean="0"/>
          </a:p>
          <a:p>
            <a:r>
              <a:rPr lang="en-GB" dirty="0" smtClean="0"/>
              <a:t>Problem</a:t>
            </a:r>
            <a:r>
              <a:rPr lang="en-GB" dirty="0"/>
              <a:t>: highly restricted, due to the huge effort required in encoding rules</a:t>
            </a:r>
          </a:p>
          <a:p>
            <a:pPr marL="761048" indent="-400050"/>
            <a:r>
              <a:rPr lang="en-GB" sz="2700" dirty="0"/>
              <a:t>rules need to encode a lot of 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400"/>
              <a:t>The underlying model in knowledge-based MT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03263" y="2940050"/>
            <a:ext cx="37925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</a:rPr>
              <a:t>Natural Language utterance</a:t>
            </a:r>
          </a:p>
          <a:p>
            <a:pPr algn="ctr"/>
            <a:r>
              <a:rPr lang="en-GB"/>
              <a:t>(in source language)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008063" y="4114800"/>
            <a:ext cx="2967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</a:rPr>
              <a:t>Deep semantics</a:t>
            </a:r>
            <a:r>
              <a:rPr lang="en-GB"/>
              <a:t> </a:t>
            </a:r>
          </a:p>
          <a:p>
            <a:pPr algn="ctr"/>
            <a:r>
              <a:rPr lang="en-GB"/>
              <a:t>(language-independent)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V="1">
            <a:off x="2438400" y="3505200"/>
            <a:ext cx="17463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029200" y="2940050"/>
            <a:ext cx="3792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</a:rPr>
              <a:t>Natural Language utterance</a:t>
            </a:r>
          </a:p>
          <a:p>
            <a:pPr algn="ctr"/>
            <a:r>
              <a:rPr lang="en-GB"/>
              <a:t>(in source language)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334000" y="4114800"/>
            <a:ext cx="2967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</a:rPr>
              <a:t>Deep semantics</a:t>
            </a:r>
            <a:r>
              <a:rPr lang="en-GB"/>
              <a:t> </a:t>
            </a:r>
          </a:p>
          <a:p>
            <a:pPr algn="ctr"/>
            <a:r>
              <a:rPr lang="en-GB"/>
              <a:t>(language-independent)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V="1">
            <a:off x="6781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914400" y="1860550"/>
            <a:ext cx="3368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Language as the “surface manifestation” of an underlying meaning.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105400" y="1857375"/>
            <a:ext cx="3505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Translation as the rendering into a target language of the same underlying meaning</a:t>
            </a:r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V="1">
            <a:off x="67818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029200" y="5410200"/>
            <a:ext cx="3792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</a:rPr>
              <a:t>Natural Language utterance</a:t>
            </a:r>
          </a:p>
          <a:p>
            <a:pPr algn="ctr"/>
            <a:r>
              <a:rPr lang="en-GB"/>
              <a:t>(in target language)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/>
      <p:bldP spid="32774" grpId="0" animBg="1"/>
      <p:bldP spid="32777" grpId="0"/>
      <p:bldP spid="32778" grpId="0"/>
      <p:bldP spid="32779" grpId="0" animBg="1"/>
      <p:bldP spid="32780" grpId="0"/>
      <p:bldP spid="32781" grpId="0"/>
      <p:bldP spid="32782" grpId="0" animBg="1"/>
      <p:bldP spid="327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Knowledge Bottleneck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900" dirty="0"/>
              <a:t>Codifying all human knowledge relevant to “understand” an utterance seems like an impossible task.</a:t>
            </a:r>
          </a:p>
          <a:p>
            <a:pPr lvl="1">
              <a:lnSpc>
                <a:spcPct val="80000"/>
              </a:lnSpc>
            </a:pPr>
            <a:endParaRPr lang="en-GB" sz="2000" dirty="0" smtClean="0"/>
          </a:p>
          <a:p>
            <a:pPr lvl="1">
              <a:lnSpc>
                <a:spcPct val="80000"/>
              </a:lnSpc>
            </a:pPr>
            <a:r>
              <a:rPr lang="en-GB" sz="2000" dirty="0" smtClean="0"/>
              <a:t>The </a:t>
            </a:r>
            <a:r>
              <a:rPr lang="en-GB" sz="2000" dirty="0" err="1"/>
              <a:t>Cyc</a:t>
            </a:r>
            <a:r>
              <a:rPr lang="en-GB" sz="2000" dirty="0"/>
              <a:t> Project: founded by Doug </a:t>
            </a:r>
            <a:r>
              <a:rPr lang="en-GB" sz="2000" dirty="0" err="1"/>
              <a:t>Lenat</a:t>
            </a:r>
            <a:endParaRPr lang="en-GB" sz="2000" dirty="0"/>
          </a:p>
          <a:p>
            <a:pPr lvl="1">
              <a:lnSpc>
                <a:spcPct val="80000"/>
              </a:lnSpc>
            </a:pPr>
            <a:r>
              <a:rPr lang="en-GB" sz="2000" dirty="0"/>
              <a:t>Aim: codify human knowledge in all areas (common sense reasoning, mathematics, physics….)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ongoing since 1984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First public release (2001)</a:t>
            </a:r>
          </a:p>
          <a:p>
            <a:pPr lvl="2">
              <a:lnSpc>
                <a:spcPct val="80000"/>
              </a:lnSpc>
            </a:pPr>
            <a:r>
              <a:rPr lang="en-GB" sz="2000" dirty="0"/>
              <a:t>ca. 6,000 concepts; 60,000 facts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Latest public release of the knowledge base: 2006</a:t>
            </a:r>
          </a:p>
          <a:p>
            <a:pPr lvl="2">
              <a:lnSpc>
                <a:spcPct val="80000"/>
              </a:lnSpc>
            </a:pPr>
            <a:r>
              <a:rPr lang="en-GB" sz="2000" dirty="0"/>
              <a:t>hundreds of thousands of terms</a:t>
            </a:r>
          </a:p>
          <a:p>
            <a:pPr lvl="2">
              <a:lnSpc>
                <a:spcPct val="80000"/>
              </a:lnSpc>
            </a:pPr>
            <a:r>
              <a:rPr lang="en-GB" sz="2000" dirty="0"/>
              <a:t>millions of assertions relating terms to </a:t>
            </a:r>
            <a:r>
              <a:rPr lang="en-GB" sz="2000" dirty="0" err="1"/>
              <a:t>eachother</a:t>
            </a:r>
            <a:endParaRPr lang="en-GB" sz="2000" dirty="0"/>
          </a:p>
          <a:p>
            <a:pPr lvl="1">
              <a:lnSpc>
                <a:spcPct val="80000"/>
              </a:lnSpc>
            </a:pPr>
            <a:r>
              <a:rPr lang="en-GB" sz="2000" dirty="0"/>
              <a:t>still incomplete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no objective criterion for determining coverage, correctness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Automatic Machine Translation: history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1990s – present: growing interest in the use of very large, parallel corpora for translation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many systems radically departed from the traditional “rule-based” methodology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proposals include completely statistical systems (no linguistic knowledge at all)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Current </a:t>
            </a:r>
            <a:r>
              <a:rPr lang="en-GB" dirty="0"/>
              <a:t>efforts: usually hybrid, combining linguistic knowledge and statistical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MT Today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Many systems are deployed in real-world applications</a:t>
            </a:r>
          </a:p>
          <a:p>
            <a:pPr lvl="1"/>
            <a:r>
              <a:rPr lang="en-GB" sz="2200" dirty="0"/>
              <a:t>SYSTRAN: one of the oldest companies in the MT business</a:t>
            </a:r>
          </a:p>
          <a:p>
            <a:pPr lvl="2"/>
            <a:r>
              <a:rPr lang="en-GB" sz="2100" dirty="0"/>
              <a:t>supplier to the EU Commission and US Government</a:t>
            </a:r>
          </a:p>
          <a:p>
            <a:pPr lvl="2"/>
            <a:r>
              <a:rPr lang="en-GB" sz="2100" dirty="0" smtClean="0"/>
              <a:t>Partly </a:t>
            </a:r>
            <a:r>
              <a:rPr lang="en-GB" sz="2100" dirty="0" err="1" smtClean="0"/>
              <a:t>undeliers</a:t>
            </a:r>
            <a:r>
              <a:rPr lang="en-GB" sz="2100" dirty="0" smtClean="0"/>
              <a:t> </a:t>
            </a:r>
            <a:r>
              <a:rPr lang="en-GB" sz="2100" dirty="0"/>
              <a:t>the online </a:t>
            </a:r>
            <a:r>
              <a:rPr lang="en-GB" sz="2100" dirty="0" err="1"/>
              <a:t>Babelfish</a:t>
            </a:r>
            <a:r>
              <a:rPr lang="en-GB" sz="2100" dirty="0"/>
              <a:t> (</a:t>
            </a:r>
            <a:r>
              <a:rPr lang="en-GB" sz="2100" dirty="0" err="1"/>
              <a:t>Altavista</a:t>
            </a:r>
            <a:r>
              <a:rPr lang="en-GB" sz="2100" dirty="0"/>
              <a:t>) and Google Translate</a:t>
            </a:r>
          </a:p>
          <a:p>
            <a:pPr lvl="1"/>
            <a:r>
              <a:rPr lang="en-GB" sz="2200" dirty="0" smtClean="0"/>
              <a:t>Many statistical MT systems.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this lecture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consider the task of Machine Translation</a:t>
            </a:r>
          </a:p>
          <a:p>
            <a:pPr lvl="1"/>
            <a:r>
              <a:rPr lang="en-GB" dirty="0" smtClean="0"/>
              <a:t>Some history</a:t>
            </a:r>
          </a:p>
          <a:p>
            <a:pPr lvl="1"/>
            <a:r>
              <a:rPr lang="en-GB" dirty="0" smtClean="0"/>
              <a:t>Rule-based approaches</a:t>
            </a:r>
          </a:p>
          <a:p>
            <a:pPr lvl="1"/>
            <a:r>
              <a:rPr lang="en-GB" dirty="0" smtClean="0"/>
              <a:t>Contemporary statistical </a:t>
            </a:r>
            <a:r>
              <a:rPr lang="en-GB" dirty="0" err="1" smtClean="0"/>
              <a:t>approachs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Doing MT: classical approaches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Vauqois</a:t>
            </a:r>
            <a:r>
              <a:rPr lang="en-GB" dirty="0" smtClean="0"/>
              <a:t> Triangle</a:t>
            </a:r>
            <a:endParaRPr lang="en-GB" dirty="0"/>
          </a:p>
        </p:txBody>
      </p:sp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57400"/>
            <a:ext cx="70199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Up Arrow 6"/>
          <p:cNvSpPr/>
          <p:nvPr/>
        </p:nvSpPr>
        <p:spPr>
          <a:xfrm>
            <a:off x="1676400" y="1752600"/>
            <a:ext cx="228600" cy="388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81000" y="3276600"/>
            <a:ext cx="13965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Increasing</a:t>
            </a:r>
          </a:p>
          <a:p>
            <a:r>
              <a:rPr lang="en-GB" dirty="0" smtClean="0"/>
              <a:t>depth of </a:t>
            </a:r>
          </a:p>
          <a:p>
            <a:r>
              <a:rPr lang="en-GB" dirty="0" smtClean="0"/>
              <a:t>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translation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Incrementally transform source sentence into target sentence.</a:t>
            </a:r>
          </a:p>
          <a:p>
            <a:endParaRPr lang="en-GB" dirty="0" smtClean="0"/>
          </a:p>
          <a:p>
            <a:r>
              <a:rPr lang="en-GB" dirty="0" smtClean="0"/>
              <a:t>Main knowledge source: a </a:t>
            </a:r>
            <a:r>
              <a:rPr lang="en-GB" b="1" dirty="0" smtClean="0">
                <a:solidFill>
                  <a:schemeClr val="accent1"/>
                </a:solidFill>
              </a:rPr>
              <a:t>large, bilingual dictionary</a:t>
            </a:r>
          </a:p>
          <a:p>
            <a:pPr lvl="1"/>
            <a:r>
              <a:rPr lang="en-GB" dirty="0" smtClean="0"/>
              <a:t>Each entry in the dictionary is viewed as a “program” (set of instructions) for going from source expression to target expression.</a:t>
            </a:r>
          </a:p>
          <a:p>
            <a:pPr lvl="1"/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Proceed through the source text word by word. For each word/phrase do: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Perform shallow morphological analysis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Look up corresponding target word/phrase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Final step: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Reorder target language sentence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Perform morphological generation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Translation: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Input: </a:t>
            </a:r>
            <a:r>
              <a:rPr lang="en-GB" i="1" dirty="0" smtClean="0"/>
              <a:t>Maria didn’t slap the green witch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Morphology: </a:t>
            </a:r>
            <a:r>
              <a:rPr lang="en-GB" i="1" dirty="0" smtClean="0"/>
              <a:t>Maria DO-PAST not slap the green witch</a:t>
            </a:r>
          </a:p>
          <a:p>
            <a:endParaRPr lang="en-GB" i="1" dirty="0" smtClean="0"/>
          </a:p>
          <a:p>
            <a:r>
              <a:rPr lang="en-GB" dirty="0" smtClean="0"/>
              <a:t>Lexical transfer: </a:t>
            </a:r>
            <a:r>
              <a:rPr lang="en-GB" i="1" dirty="0" smtClean="0"/>
              <a:t>Maria PAST no </a:t>
            </a:r>
            <a:r>
              <a:rPr lang="en-GB" i="1" u="sng" dirty="0" err="1" smtClean="0"/>
              <a:t>dar</a:t>
            </a:r>
            <a:r>
              <a:rPr lang="en-GB" i="1" u="sng" dirty="0" smtClean="0"/>
              <a:t> </a:t>
            </a:r>
            <a:r>
              <a:rPr lang="en-GB" i="1" u="sng" dirty="0" err="1" smtClean="0"/>
              <a:t>una</a:t>
            </a:r>
            <a:r>
              <a:rPr lang="en-GB" i="1" u="sng" dirty="0" smtClean="0"/>
              <a:t> </a:t>
            </a:r>
            <a:r>
              <a:rPr lang="en-GB" i="1" u="sng" dirty="0" err="1" smtClean="0"/>
              <a:t>bofetada</a:t>
            </a:r>
            <a:r>
              <a:rPr lang="en-GB" i="1" u="sng" dirty="0" smtClean="0"/>
              <a:t> </a:t>
            </a:r>
            <a:r>
              <a:rPr lang="en-GB" i="1" dirty="0" smtClean="0"/>
              <a:t>a la </a:t>
            </a:r>
            <a:r>
              <a:rPr lang="en-GB" i="1" dirty="0" err="1" smtClean="0"/>
              <a:t>verde</a:t>
            </a:r>
            <a:r>
              <a:rPr lang="en-GB" i="1" dirty="0" smtClean="0"/>
              <a:t> </a:t>
            </a:r>
            <a:r>
              <a:rPr lang="en-GB" i="1" dirty="0" err="1" smtClean="0"/>
              <a:t>bruja</a:t>
            </a:r>
            <a:endParaRPr lang="en-GB" i="1" dirty="0" smtClean="0"/>
          </a:p>
          <a:p>
            <a:pPr lvl="1"/>
            <a:r>
              <a:rPr lang="en-GB" dirty="0" smtClean="0"/>
              <a:t>NB: </a:t>
            </a:r>
            <a:r>
              <a:rPr lang="en-GB" i="1" dirty="0" err="1" smtClean="0"/>
              <a:t>dar</a:t>
            </a:r>
            <a:r>
              <a:rPr lang="en-GB" i="1" dirty="0" smtClean="0"/>
              <a:t> </a:t>
            </a:r>
            <a:r>
              <a:rPr lang="en-GB" i="1" dirty="0" err="1" smtClean="0"/>
              <a:t>una</a:t>
            </a:r>
            <a:r>
              <a:rPr lang="en-GB" i="1" dirty="0" smtClean="0"/>
              <a:t> </a:t>
            </a:r>
            <a:r>
              <a:rPr lang="en-GB" i="1" dirty="0" err="1" smtClean="0"/>
              <a:t>bofetada</a:t>
            </a:r>
            <a:r>
              <a:rPr lang="en-GB" dirty="0" smtClean="0"/>
              <a:t> assumed to be dictionary entry for </a:t>
            </a:r>
            <a:r>
              <a:rPr lang="en-GB" i="1" dirty="0" smtClean="0"/>
              <a:t>slap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Local reordering: </a:t>
            </a:r>
            <a:r>
              <a:rPr lang="en-GB" i="1" dirty="0" smtClean="0"/>
              <a:t>Maria no </a:t>
            </a:r>
            <a:r>
              <a:rPr lang="en-GB" i="1" dirty="0" err="1" smtClean="0"/>
              <a:t>dar</a:t>
            </a:r>
            <a:r>
              <a:rPr lang="en-GB" i="1" dirty="0" smtClean="0"/>
              <a:t> </a:t>
            </a:r>
            <a:r>
              <a:rPr lang="en-GB" i="1" dirty="0" err="1" smtClean="0"/>
              <a:t>una</a:t>
            </a:r>
            <a:r>
              <a:rPr lang="en-GB" i="1" dirty="0" smtClean="0"/>
              <a:t> </a:t>
            </a:r>
            <a:r>
              <a:rPr lang="en-GB" i="1" dirty="0" err="1" smtClean="0"/>
              <a:t>bofetada</a:t>
            </a:r>
            <a:r>
              <a:rPr lang="en-GB" i="1" dirty="0" smtClean="0"/>
              <a:t> a la </a:t>
            </a:r>
            <a:r>
              <a:rPr lang="en-GB" i="1" u="sng" dirty="0" err="1" smtClean="0"/>
              <a:t>bruja</a:t>
            </a:r>
            <a:r>
              <a:rPr lang="en-GB" i="1" u="sng" dirty="0" smtClean="0"/>
              <a:t> </a:t>
            </a:r>
            <a:r>
              <a:rPr lang="en-GB" i="1" u="sng" dirty="0" err="1" smtClean="0"/>
              <a:t>verde</a:t>
            </a:r>
            <a:endParaRPr lang="en-GB" dirty="0" smtClean="0"/>
          </a:p>
          <a:p>
            <a:endParaRPr lang="en-GB" u="sng" dirty="0" smtClean="0"/>
          </a:p>
          <a:p>
            <a:r>
              <a:rPr lang="en-GB" dirty="0" smtClean="0"/>
              <a:t>Morphology: </a:t>
            </a:r>
            <a:r>
              <a:rPr lang="en-GB" i="1" dirty="0" smtClean="0"/>
              <a:t>Maria </a:t>
            </a:r>
            <a:r>
              <a:rPr lang="en-GB" i="1" u="sng" dirty="0" smtClean="0"/>
              <a:t>no </a:t>
            </a:r>
            <a:r>
              <a:rPr lang="en-GB" i="1" u="sng" dirty="0" err="1" smtClean="0"/>
              <a:t>dió</a:t>
            </a:r>
            <a:r>
              <a:rPr lang="en-GB" i="1" u="sng" dirty="0" smtClean="0"/>
              <a:t> </a:t>
            </a:r>
            <a:r>
              <a:rPr lang="en-GB" i="1" dirty="0" err="1" smtClean="0"/>
              <a:t>una</a:t>
            </a:r>
            <a:r>
              <a:rPr lang="en-GB" i="1" dirty="0" smtClean="0"/>
              <a:t> </a:t>
            </a:r>
            <a:r>
              <a:rPr lang="en-GB" i="1" dirty="0" err="1" smtClean="0"/>
              <a:t>bofetada</a:t>
            </a:r>
            <a:r>
              <a:rPr lang="en-GB" i="1" dirty="0" smtClean="0"/>
              <a:t> a la </a:t>
            </a:r>
            <a:r>
              <a:rPr lang="en-GB" i="1" dirty="0" err="1" smtClean="0"/>
              <a:t>bruja</a:t>
            </a:r>
            <a:r>
              <a:rPr lang="en-GB" i="1" dirty="0" smtClean="0"/>
              <a:t> </a:t>
            </a:r>
            <a:r>
              <a:rPr lang="en-GB" i="1" dirty="0" err="1" smtClean="0"/>
              <a:t>verde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translation: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approach performs no parsing of the input and has little or no knowledge of grammar.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Difficult to deal with word order variation and issues related to  ordering dependencies over long distances:</a:t>
            </a:r>
          </a:p>
          <a:p>
            <a:pPr lvl="1"/>
            <a:r>
              <a:rPr lang="en-GB" dirty="0" smtClean="0"/>
              <a:t>E.g. In German, adverbials can vary position fairly flexibly</a:t>
            </a:r>
          </a:p>
          <a:p>
            <a:pPr lvl="1"/>
            <a:r>
              <a:rPr lang="en-GB" dirty="0" smtClean="0"/>
              <a:t>E.g. In Chinese, goal PP (</a:t>
            </a:r>
            <a:r>
              <a:rPr lang="en-GB" i="1" dirty="0" smtClean="0"/>
              <a:t>send X </a:t>
            </a:r>
            <a:r>
              <a:rPr lang="en-GB" i="1" u="sng" dirty="0" smtClean="0"/>
              <a:t>to Y</a:t>
            </a:r>
            <a:r>
              <a:rPr lang="en-GB" dirty="0" smtClean="0"/>
              <a:t>) often occur before the verb.</a:t>
            </a:r>
            <a:endParaRPr lang="en-GB" dirty="0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438400"/>
            <a:ext cx="44196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Translation: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Different word order languages</a:t>
            </a:r>
          </a:p>
          <a:p>
            <a:pPr lvl="1"/>
            <a:r>
              <a:rPr lang="en-GB" dirty="0" smtClean="0"/>
              <a:t>Maltese </a:t>
            </a:r>
            <a:r>
              <a:rPr lang="mt-MT" dirty="0" smtClean="0"/>
              <a:t>OVS: </a:t>
            </a:r>
            <a:r>
              <a:rPr lang="mt-MT" i="1" dirty="0" smtClean="0"/>
              <a:t>Il-mużika   jħobb 	Pawlu</a:t>
            </a:r>
            <a:r>
              <a:rPr lang="mt-MT" dirty="0" smtClean="0"/>
              <a:t> </a:t>
            </a:r>
          </a:p>
          <a:p>
            <a:pPr lvl="1">
              <a:buNone/>
            </a:pPr>
            <a:r>
              <a:rPr lang="mt-MT" dirty="0" smtClean="0"/>
              <a:t>			    def-music  like-3SgM	Paul</a:t>
            </a:r>
          </a:p>
          <a:p>
            <a:pPr lvl="1">
              <a:buNone/>
            </a:pPr>
            <a:r>
              <a:rPr lang="mt-MT" dirty="0" smtClean="0"/>
              <a:t>			    (order used for emphasis on </a:t>
            </a:r>
            <a:r>
              <a:rPr lang="mt-MT" i="1" dirty="0" smtClean="0"/>
              <a:t>music</a:t>
            </a:r>
            <a:r>
              <a:rPr lang="mt-MT" dirty="0" smtClean="0"/>
              <a:t>)</a:t>
            </a:r>
          </a:p>
          <a:p>
            <a:pPr lvl="1"/>
            <a:endParaRPr lang="mt-MT" dirty="0" smtClean="0"/>
          </a:p>
          <a:p>
            <a:pPr lvl="1"/>
            <a:r>
              <a:rPr lang="mt-MT" dirty="0" smtClean="0"/>
              <a:t>Direct translation into English would be:</a:t>
            </a:r>
          </a:p>
          <a:p>
            <a:pPr lvl="2"/>
            <a:r>
              <a:rPr lang="mt-MT" i="1" dirty="0" smtClean="0"/>
              <a:t>The music likes Paul.</a:t>
            </a:r>
            <a:endParaRPr lang="mt-MT" dirty="0" smtClean="0"/>
          </a:p>
          <a:p>
            <a:pPr lvl="1"/>
            <a:endParaRPr lang="mt-MT" dirty="0" smtClean="0"/>
          </a:p>
          <a:p>
            <a:pPr lvl="1"/>
            <a:r>
              <a:rPr lang="mt-MT" dirty="0" smtClean="0"/>
              <a:t>More appropriate:</a:t>
            </a:r>
          </a:p>
          <a:p>
            <a:pPr lvl="2"/>
            <a:r>
              <a:rPr lang="mt-MT" i="1" dirty="0" smtClean="0"/>
              <a:t>It’s music that Paul likes</a:t>
            </a:r>
            <a:r>
              <a:rPr lang="mt-MT" dirty="0" smtClean="0"/>
              <a:t>.</a:t>
            </a:r>
          </a:p>
          <a:p>
            <a:pPr lvl="2"/>
            <a:r>
              <a:rPr lang="mt-MT" dirty="0" smtClean="0"/>
              <a:t>But to do this, we would need to syntactically analyse the input, to identify the roles of </a:t>
            </a:r>
            <a:r>
              <a:rPr lang="mt-MT" i="1" dirty="0" smtClean="0"/>
              <a:t>Paul</a:t>
            </a:r>
            <a:r>
              <a:rPr lang="mt-MT" dirty="0" smtClean="0"/>
              <a:t> and </a:t>
            </a:r>
            <a:r>
              <a:rPr lang="mt-MT" i="1" dirty="0" smtClean="0"/>
              <a:t>the </a:t>
            </a:r>
            <a:r>
              <a:rPr lang="mt-MT" i="1" dirty="0" smtClean="0"/>
              <a:t>music</a:t>
            </a:r>
            <a:r>
              <a:rPr lang="en-GB" dirty="0" smtClean="0"/>
              <a:t> and to identify the </a:t>
            </a:r>
            <a:r>
              <a:rPr lang="en-GB" dirty="0" err="1" smtClean="0"/>
              <a:t>topicalisation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Syntactic Transfer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Systems based on the transfer model:</a:t>
            </a:r>
          </a:p>
          <a:p>
            <a:pPr lvl="1"/>
            <a:r>
              <a:rPr lang="mt-MT" dirty="0" smtClean="0"/>
              <a:t>Apply contrastive knowledge of languages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b="1" dirty="0" smtClean="0">
                <a:solidFill>
                  <a:schemeClr val="accent2"/>
                </a:solidFill>
              </a:rPr>
              <a:t>Analyse/Parse</a:t>
            </a:r>
            <a:r>
              <a:rPr lang="mt-MT" dirty="0" smtClean="0"/>
              <a:t> the source language input 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b="1" dirty="0" smtClean="0">
                <a:solidFill>
                  <a:schemeClr val="accent2"/>
                </a:solidFill>
              </a:rPr>
              <a:t>Transfer</a:t>
            </a:r>
            <a:r>
              <a:rPr lang="mt-MT" dirty="0" smtClean="0"/>
              <a:t> the constituents to the target language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b="1" dirty="0" smtClean="0">
                <a:solidFill>
                  <a:schemeClr val="accent2"/>
                </a:solidFill>
              </a:rPr>
              <a:t>Generate</a:t>
            </a:r>
            <a:r>
              <a:rPr lang="mt-MT" dirty="0" smtClean="0">
                <a:solidFill>
                  <a:schemeClr val="accent2"/>
                </a:solidFill>
              </a:rPr>
              <a:t> </a:t>
            </a:r>
            <a:r>
              <a:rPr lang="mt-MT" dirty="0" smtClean="0"/>
              <a:t>the syntactically correct sentence</a:t>
            </a:r>
          </a:p>
          <a:p>
            <a:pPr marL="502920" indent="-457200"/>
            <a:endParaRPr lang="mt-MT" dirty="0" smtClean="0"/>
          </a:p>
          <a:p>
            <a:pPr marL="502920" indent="-457200"/>
            <a:r>
              <a:rPr lang="mt-MT" dirty="0" smtClean="0"/>
              <a:t>NB: may not need to solve all parsing problems. </a:t>
            </a:r>
          </a:p>
          <a:p>
            <a:pPr marL="777240" lvl="1" indent="-457200"/>
            <a:r>
              <a:rPr lang="mt-MT" dirty="0" smtClean="0"/>
              <a:t>E.g</a:t>
            </a:r>
            <a:r>
              <a:rPr lang="mt-MT" dirty="0" smtClean="0"/>
              <a:t>. PP-attachment ambiguity in the source often translates into PP-attachment ambiguity in the target:</a:t>
            </a:r>
          </a:p>
          <a:p>
            <a:pPr marL="1051560" lvl="2" indent="-457200"/>
            <a:r>
              <a:rPr lang="mt-MT" i="1" dirty="0" smtClean="0"/>
              <a:t>Jack saw the girl with the glasses</a:t>
            </a:r>
          </a:p>
          <a:p>
            <a:pPr marL="1051560" lvl="2" indent="-457200"/>
            <a:r>
              <a:rPr lang="mt-MT" i="1" dirty="0" smtClean="0"/>
              <a:t>Jack à vu la fille avec les lunettes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Syntactic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Additional knowledge source:</a:t>
            </a:r>
          </a:p>
          <a:p>
            <a:pPr lvl="1"/>
            <a:r>
              <a:rPr lang="mt-MT" dirty="0" smtClean="0"/>
              <a:t>Morphology as in direct MT;</a:t>
            </a:r>
          </a:p>
          <a:p>
            <a:pPr lvl="1"/>
            <a:r>
              <a:rPr lang="mt-MT" b="1" dirty="0" smtClean="0">
                <a:solidFill>
                  <a:schemeClr val="accent2"/>
                </a:solidFill>
              </a:rPr>
              <a:t>Syntactic transfer rules </a:t>
            </a:r>
            <a:r>
              <a:rPr lang="mt-MT" dirty="0" smtClean="0"/>
              <a:t>to go from source to target syntax</a:t>
            </a:r>
          </a:p>
          <a:p>
            <a:pPr lvl="1"/>
            <a:r>
              <a:rPr lang="mt-MT" dirty="0" smtClean="0"/>
              <a:t>E.g. Adjective-noun reordering.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3276600"/>
          <a:ext cx="3733800" cy="13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4876800"/>
            <a:ext cx="30524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Maltese, Italian, Spanish</a:t>
            </a:r>
          </a:p>
          <a:p>
            <a:r>
              <a:rPr lang="mt-MT" i="1" dirty="0" smtClean="0"/>
              <a:t>kelb kbir</a:t>
            </a:r>
          </a:p>
          <a:p>
            <a:r>
              <a:rPr lang="mt-MT" i="1" dirty="0" smtClean="0"/>
              <a:t>cane grande</a:t>
            </a:r>
          </a:p>
          <a:p>
            <a:endParaRPr lang="en-GB" i="1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876800" y="3276600"/>
          <a:ext cx="3733800" cy="13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10200" y="4876800"/>
            <a:ext cx="1276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English</a:t>
            </a:r>
          </a:p>
          <a:p>
            <a:r>
              <a:rPr lang="mt-MT" i="1" dirty="0" smtClean="0"/>
              <a:t>large dog</a:t>
            </a:r>
          </a:p>
          <a:p>
            <a:endParaRPr lang="en-GB" i="1" dirty="0"/>
          </a:p>
        </p:txBody>
      </p:sp>
      <p:sp>
        <p:nvSpPr>
          <p:cNvPr id="8" name="Right Arrow 7"/>
          <p:cNvSpPr/>
          <p:nvPr/>
        </p:nvSpPr>
        <p:spPr>
          <a:xfrm>
            <a:off x="4114800" y="3505200"/>
            <a:ext cx="1066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Graphic spid="6" grpId="0">
        <p:bldAsOne/>
      </p:bldGraphic>
      <p:bldP spid="7" grpId="0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Syntactic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The original English-Spanish example:</a:t>
            </a:r>
            <a:endParaRPr lang="en-GB" dirty="0"/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86772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p Arrow 4"/>
          <p:cNvSpPr/>
          <p:nvPr/>
        </p:nvSpPr>
        <p:spPr>
          <a:xfrm>
            <a:off x="3810000" y="4876800"/>
            <a:ext cx="3048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00400" y="5486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After application of transfer rules</a:t>
            </a:r>
            <a:endParaRPr lang="en-GB" dirty="0"/>
          </a:p>
        </p:txBody>
      </p:sp>
      <p:sp>
        <p:nvSpPr>
          <p:cNvPr id="7" name="Up Arrow 6"/>
          <p:cNvSpPr/>
          <p:nvPr/>
        </p:nvSpPr>
        <p:spPr>
          <a:xfrm>
            <a:off x="6553200" y="4876800"/>
            <a:ext cx="3048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943600" y="5486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After bilingual dictionary lookup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Syntactic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Dealing with word order variation (e.g. English SVO </a:t>
            </a:r>
            <a:r>
              <a:rPr lang="mt-MT" dirty="0" smtClean="0">
                <a:sym typeface="Wingdings" pitchFamily="2" charset="2"/>
              </a:rPr>
              <a:t> </a:t>
            </a:r>
            <a:r>
              <a:rPr lang="mt-MT" dirty="0" smtClean="0"/>
              <a:t>Japanese SOV)</a:t>
            </a:r>
          </a:p>
          <a:p>
            <a:r>
              <a:rPr lang="mt-MT" dirty="0" smtClean="0"/>
              <a:t>Example transfer rules:</a:t>
            </a:r>
          </a:p>
          <a:p>
            <a:pPr lvl="1"/>
            <a:r>
              <a:rPr lang="mt-MT" dirty="0" smtClean="0"/>
              <a:t>VP </a:t>
            </a:r>
            <a:r>
              <a:rPr lang="mt-MT" dirty="0" smtClean="0">
                <a:sym typeface="Wingdings" pitchFamily="2" charset="2"/>
              </a:rPr>
              <a:t> V NP := VP  NP V</a:t>
            </a:r>
          </a:p>
          <a:p>
            <a:pPr lvl="1"/>
            <a:r>
              <a:rPr lang="mt-MT" dirty="0" smtClean="0">
                <a:sym typeface="Wingdings" pitchFamily="2" charset="2"/>
              </a:rPr>
              <a:t>PP  P NP := PP  NP P</a:t>
            </a:r>
          </a:p>
          <a:p>
            <a:pPr lvl="1"/>
            <a:endParaRPr lang="mt-MT" dirty="0" smtClean="0"/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267200"/>
            <a:ext cx="68199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Challenge of MT</a:t>
            </a:r>
            <a:endParaRPr lang="en-GB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Syntactic transfer: other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These systems also need:</a:t>
            </a:r>
          </a:p>
          <a:p>
            <a:pPr lvl="1"/>
            <a:r>
              <a:rPr lang="mt-MT" dirty="0" smtClean="0"/>
              <a:t>Lexical transfer rules (based on a bilingual dictionary)</a:t>
            </a:r>
          </a:p>
          <a:p>
            <a:pPr lvl="2"/>
            <a:r>
              <a:rPr lang="mt-MT" dirty="0" smtClean="0"/>
              <a:t>Include phrases</a:t>
            </a:r>
          </a:p>
          <a:p>
            <a:pPr lvl="1"/>
            <a:r>
              <a:rPr lang="mt-MT" dirty="0" smtClean="0"/>
              <a:t>In some cases, semantic transfer rules as well</a:t>
            </a:r>
          </a:p>
          <a:p>
            <a:pPr lvl="2"/>
            <a:r>
              <a:rPr lang="mt-MT" dirty="0" smtClean="0"/>
              <a:t>E.g. Chinese thematic role GOAL tends to be pre-verbal</a:t>
            </a:r>
          </a:p>
          <a:p>
            <a:pPr lvl="3"/>
            <a:r>
              <a:rPr lang="mt-MT" dirty="0" smtClean="0"/>
              <a:t>English: </a:t>
            </a:r>
            <a:r>
              <a:rPr lang="mt-MT" i="1" dirty="0" smtClean="0"/>
              <a:t>I went </a:t>
            </a:r>
            <a:r>
              <a:rPr lang="mt-MT" i="1" u="sng" dirty="0" smtClean="0"/>
              <a:t>to the store</a:t>
            </a:r>
          </a:p>
          <a:p>
            <a:pPr lvl="3"/>
            <a:r>
              <a:rPr lang="mt-MT" dirty="0" smtClean="0"/>
              <a:t>Chinese: </a:t>
            </a:r>
            <a:r>
              <a:rPr lang="mt-MT" i="1" dirty="0" smtClean="0"/>
              <a:t>I </a:t>
            </a:r>
            <a:r>
              <a:rPr lang="mt-MT" i="1" u="sng" dirty="0" smtClean="0"/>
              <a:t>to the store</a:t>
            </a:r>
            <a:r>
              <a:rPr lang="mt-MT" i="1" dirty="0" smtClean="0"/>
              <a:t> went</a:t>
            </a:r>
            <a:endParaRPr lang="mt-MT" dirty="0" smtClean="0"/>
          </a:p>
          <a:p>
            <a:pPr lvl="3"/>
            <a:r>
              <a:rPr lang="mt-MT" dirty="0" smtClean="0"/>
              <a:t>Note: this kind of re-ordering needs sensitivity to semantic info.</a:t>
            </a:r>
          </a:p>
          <a:p>
            <a:pPr lvl="3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Direct + transfer combinations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Commercial MT systems often combine direct and transfer approaches.</a:t>
            </a:r>
          </a:p>
          <a:p>
            <a:r>
              <a:rPr lang="mt-MT" dirty="0" smtClean="0"/>
              <a:t>Example: Systran (first documented, 1992, still in use!)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Shallow analysis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Morphology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POS ttagging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Chunking of NPs, PPs etc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Transfer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Translation of idioms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Word Sense disambiguation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Preposition assignment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Synthesis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Lexical translation (dictionary-based)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Reordering</a:t>
            </a:r>
          </a:p>
          <a:p>
            <a:pPr marL="1051560" lvl="2" indent="-457200">
              <a:buFont typeface="+mj-lt"/>
              <a:buAutoNum type="arabicPeriod"/>
            </a:pPr>
            <a:r>
              <a:rPr lang="mt-MT" dirty="0" smtClean="0"/>
              <a:t>Morphological generation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Interlingua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Transfer models require a distinct set of rules for each language pair.</a:t>
            </a:r>
          </a:p>
          <a:p>
            <a:r>
              <a:rPr lang="mt-MT" dirty="0" smtClean="0"/>
              <a:t>Not feasible if we have a many-to-many translation problem</a:t>
            </a:r>
          </a:p>
          <a:p>
            <a:pPr lvl="1"/>
            <a:r>
              <a:rPr lang="mt-MT" dirty="0" smtClean="0"/>
              <a:t>E.g. Translating between all pairs of the EU’s 27 official languages</a:t>
            </a:r>
          </a:p>
          <a:p>
            <a:r>
              <a:rPr lang="mt-MT" dirty="0" smtClean="0"/>
              <a:t>Rather than direct transformation from source to target, interlingua-based approaches go :</a:t>
            </a:r>
          </a:p>
          <a:p>
            <a:pPr lvl="1"/>
            <a:r>
              <a:rPr lang="mt-MT" dirty="0" smtClean="0"/>
              <a:t>from source to a “language-neutral” meaning representation (the interlingua)</a:t>
            </a:r>
          </a:p>
          <a:p>
            <a:pPr lvl="1"/>
            <a:r>
              <a:rPr lang="mt-MT" dirty="0" smtClean="0"/>
              <a:t>From interlingua to target language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Interlingua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An interlingua should:</a:t>
            </a:r>
          </a:p>
          <a:p>
            <a:pPr lvl="1"/>
            <a:r>
              <a:rPr lang="mt-MT" dirty="0" smtClean="0"/>
              <a:t>Represent all sentences that mean the same thing in the same way.</a:t>
            </a:r>
          </a:p>
          <a:p>
            <a:pPr lvl="1"/>
            <a:r>
              <a:rPr lang="mt-MT" dirty="0" smtClean="0"/>
              <a:t>Regardless of the original language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Common approach:</a:t>
            </a:r>
          </a:p>
          <a:p>
            <a:pPr lvl="1"/>
            <a:r>
              <a:rPr lang="mt-MT" dirty="0" smtClean="0"/>
              <a:t>Simple, event-based representation</a:t>
            </a:r>
          </a:p>
          <a:p>
            <a:pPr lvl="1"/>
            <a:r>
              <a:rPr lang="mt-MT" dirty="0" smtClean="0"/>
              <a:t>(Others possible, including use of logic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Event-based interlingua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mt-MT" i="1" dirty="0" smtClean="0"/>
              <a:t>Mary did not slap the green witch</a:t>
            </a:r>
          </a:p>
          <a:p>
            <a:endParaRPr lang="mt-MT" i="1" dirty="0" smtClean="0"/>
          </a:p>
          <a:p>
            <a:endParaRPr lang="mt-MT" i="1" dirty="0" smtClean="0"/>
          </a:p>
          <a:p>
            <a:endParaRPr lang="mt-MT" i="1" dirty="0" smtClean="0"/>
          </a:p>
          <a:p>
            <a:endParaRPr lang="mt-MT" i="1" dirty="0" smtClean="0"/>
          </a:p>
          <a:p>
            <a:endParaRPr lang="mt-MT" i="1" dirty="0" smtClean="0"/>
          </a:p>
          <a:p>
            <a:r>
              <a:rPr lang="mt-MT" dirty="0" smtClean="0"/>
              <a:t>NB: requires deep semantic analysis for:</a:t>
            </a:r>
          </a:p>
          <a:p>
            <a:pPr lvl="1"/>
            <a:r>
              <a:rPr lang="mt-MT" dirty="0" smtClean="0"/>
              <a:t>Identification of thematic roles (AGENT, THEME etc)</a:t>
            </a:r>
          </a:p>
          <a:p>
            <a:pPr lvl="1"/>
            <a:r>
              <a:rPr lang="mt-MT" dirty="0" smtClean="0"/>
              <a:t>Polarity identification </a:t>
            </a:r>
          </a:p>
          <a:p>
            <a:pPr lvl="1"/>
            <a:r>
              <a:rPr lang="mt-MT" dirty="0" smtClean="0"/>
              <a:t>Definiteness, attributes etc</a:t>
            </a:r>
          </a:p>
          <a:p>
            <a:r>
              <a:rPr lang="mt-MT" dirty="0" smtClean="0"/>
              <a:t>E.g. In this example, we need to identify that </a:t>
            </a:r>
            <a:r>
              <a:rPr lang="mt-MT" i="1" dirty="0" smtClean="0"/>
              <a:t>green</a:t>
            </a:r>
            <a:r>
              <a:rPr lang="mt-MT" dirty="0" smtClean="0"/>
              <a:t> is a colour, rather than something else (e.g. “naive”)</a:t>
            </a:r>
            <a:endParaRPr lang="en-GB" dirty="0"/>
          </a:p>
        </p:txBody>
      </p:sp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81200"/>
            <a:ext cx="52578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Interlingua: Pros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No syntactic transformation rules necessary</a:t>
            </a:r>
          </a:p>
          <a:p>
            <a:pPr lvl="1"/>
            <a:r>
              <a:rPr lang="mt-MT" dirty="0" smtClean="0"/>
              <a:t>All languages are “generated” from the common interlingua</a:t>
            </a:r>
          </a:p>
          <a:p>
            <a:pPr lvl="2"/>
            <a:r>
              <a:rPr lang="mt-MT" dirty="0" smtClean="0"/>
              <a:t>No specific English-Spanish, Spanish-Italian etc rules.</a:t>
            </a:r>
          </a:p>
          <a:p>
            <a:endParaRPr lang="mt-MT" dirty="0" smtClean="0"/>
          </a:p>
          <a:p>
            <a:r>
              <a:rPr lang="mt-MT" dirty="0" smtClean="0"/>
              <a:t>No lexical transfer rules</a:t>
            </a:r>
          </a:p>
          <a:p>
            <a:pPr lvl="1"/>
            <a:r>
              <a:rPr lang="mt-MT" dirty="0" smtClean="0"/>
              <a:t>French </a:t>
            </a:r>
            <a:r>
              <a:rPr lang="mt-MT" i="1" dirty="0" smtClean="0"/>
              <a:t>connaitre</a:t>
            </a:r>
            <a:r>
              <a:rPr lang="mt-MT" dirty="0" smtClean="0"/>
              <a:t> vs </a:t>
            </a:r>
            <a:r>
              <a:rPr lang="mt-MT" i="1" dirty="0" smtClean="0"/>
              <a:t>savoir</a:t>
            </a:r>
            <a:r>
              <a:rPr lang="mt-MT" dirty="0" smtClean="0"/>
              <a:t> arise from different interlingua semantic representations.</a:t>
            </a:r>
          </a:p>
          <a:p>
            <a:pPr lvl="1"/>
            <a:r>
              <a:rPr lang="mt-MT" dirty="0" smtClean="0"/>
              <a:t>The same solution can apply to other languages that make the distinction.</a:t>
            </a:r>
          </a:p>
          <a:p>
            <a:pPr>
              <a:buNone/>
            </a:pPr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Interlingua: Cons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Large burden on deep semantic analysis.</a:t>
            </a:r>
          </a:p>
          <a:p>
            <a:pPr lvl="1"/>
            <a:r>
              <a:rPr lang="mt-MT" dirty="0" smtClean="0"/>
              <a:t>Problematic in “open domain translation” – a lot of semantics involves “world knowledge”</a:t>
            </a:r>
          </a:p>
          <a:p>
            <a:endParaRPr lang="mt-MT" dirty="0" smtClean="0"/>
          </a:p>
          <a:p>
            <a:r>
              <a:rPr lang="mt-MT" dirty="0" smtClean="0"/>
              <a:t>Interlingua is assumed to be language neutral.</a:t>
            </a:r>
          </a:p>
          <a:p>
            <a:pPr lvl="1"/>
            <a:r>
              <a:rPr lang="mt-MT" dirty="0" smtClean="0"/>
              <a:t>But is this realistic? Do we ever have a language-neutral semantics?</a:t>
            </a:r>
          </a:p>
          <a:p>
            <a:pPr lvl="1"/>
            <a:r>
              <a:rPr lang="mt-MT" dirty="0" smtClean="0"/>
              <a:t>Example:</a:t>
            </a:r>
          </a:p>
          <a:p>
            <a:pPr lvl="2"/>
            <a:r>
              <a:rPr lang="mt-MT" dirty="0" smtClean="0"/>
              <a:t>Chinese/Japanese will require concepts for ELDER-BROTHER and YOUNGER-BROTHER</a:t>
            </a:r>
          </a:p>
          <a:p>
            <a:pPr lvl="2"/>
            <a:r>
              <a:rPr lang="mt-MT" dirty="0" smtClean="0"/>
              <a:t>English doesn’t</a:t>
            </a:r>
          </a:p>
          <a:p>
            <a:pPr lvl="2"/>
            <a:r>
              <a:rPr lang="mt-MT" dirty="0" smtClean="0"/>
              <a:t>If intelingua is “universal”, then analysing and generating English will have to make use of these concepts, involving a lot of extra work:</a:t>
            </a:r>
          </a:p>
          <a:p>
            <a:pPr lvl="3"/>
            <a:r>
              <a:rPr lang="mt-MT" i="1" dirty="0" smtClean="0"/>
              <a:t>Brother </a:t>
            </a:r>
            <a:r>
              <a:rPr lang="mt-MT" dirty="0" smtClean="0"/>
              <a:t>disambiguated into ELDER or YOUNGER</a:t>
            </a:r>
          </a:p>
          <a:p>
            <a:pPr lvl="3"/>
            <a:r>
              <a:rPr lang="mt-MT" dirty="0" smtClean="0"/>
              <a:t>ELDER or YOUNGER both mapped to </a:t>
            </a:r>
            <a:r>
              <a:rPr lang="mt-MT" i="1" dirty="0" smtClean="0"/>
              <a:t>brother</a:t>
            </a:r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4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Statistical MT: overview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Alignment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GB" sz="2600" dirty="0"/>
              <a:t>In order to be of any use for MT, parallel corpora must be:</a:t>
            </a:r>
          </a:p>
          <a:p>
            <a:pPr marL="966788" lvl="1" indent="-495300"/>
            <a:r>
              <a:rPr lang="en-GB" sz="2200" dirty="0"/>
              <a:t>very large</a:t>
            </a:r>
          </a:p>
          <a:p>
            <a:pPr marL="966788" lvl="1" indent="-495300"/>
            <a:r>
              <a:rPr lang="en-GB" sz="2200" dirty="0"/>
              <a:t>aligned, usually at sentence and word level</a:t>
            </a:r>
          </a:p>
          <a:p>
            <a:pPr marL="571500" indent="-571500"/>
            <a:endParaRPr lang="mt-MT" sz="2600" dirty="0" smtClean="0"/>
          </a:p>
          <a:p>
            <a:pPr marL="571500" indent="-571500"/>
            <a:r>
              <a:rPr lang="en-GB" sz="2600" dirty="0" smtClean="0"/>
              <a:t>Uses </a:t>
            </a:r>
            <a:r>
              <a:rPr lang="en-GB" sz="2600" dirty="0"/>
              <a:t>of aligned corpora: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en-GB" sz="2200" dirty="0"/>
              <a:t>example-based MT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en-GB" sz="2200" dirty="0"/>
              <a:t>statistical MT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en-GB" sz="2200" dirty="0"/>
              <a:t>cross-lingual information retrieval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en-GB" sz="2200" dirty="0"/>
              <a:t>…</a:t>
            </a:r>
          </a:p>
          <a:p>
            <a:pPr marL="966788" lvl="1" indent="-495300"/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alignment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Automatic tools for alignment are now common. Typically use:</a:t>
            </a:r>
          </a:p>
          <a:p>
            <a:pPr lvl="1"/>
            <a:r>
              <a:rPr lang="en-GB"/>
              <a:t>statistical heuristics (sentence 1 in corpus A is probably a translation of sentence 2 in corpus B)</a:t>
            </a:r>
          </a:p>
          <a:p>
            <a:pPr lvl="1"/>
            <a:r>
              <a:rPr lang="en-GB"/>
              <a:t>linguistic rules </a:t>
            </a:r>
          </a:p>
          <a:p>
            <a:pPr lvl="1"/>
            <a:r>
              <a:rPr lang="en-GB"/>
              <a:t>a combination of both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Lost in translation (excerpt from script)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dirty="0"/>
              <a:t>[Scene: Bob is shooting an advert in Japan]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i="1" dirty="0"/>
              <a:t>The Director (with blue contact lenses) </a:t>
            </a:r>
            <a:r>
              <a:rPr lang="en-GB" i="1" dirty="0" smtClean="0"/>
              <a:t>utters a long stream of </a:t>
            </a:r>
            <a:r>
              <a:rPr lang="en-GB" i="1" dirty="0"/>
              <a:t>sentences in Japanese.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dirty="0" smtClean="0">
                <a:solidFill>
                  <a:schemeClr val="accent2"/>
                </a:solidFill>
              </a:rPr>
              <a:t>TRANSLATOR</a:t>
            </a:r>
            <a:r>
              <a:rPr lang="en-GB" dirty="0">
                <a:solidFill>
                  <a:schemeClr val="accent2"/>
                </a:solidFill>
              </a:rPr>
              <a:t>:</a:t>
            </a:r>
            <a:r>
              <a:rPr lang="en-GB" dirty="0"/>
              <a:t> He wants you to turn, look in camera and say the lines.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dirty="0">
                <a:solidFill>
                  <a:schemeClr val="accent2"/>
                </a:solidFill>
              </a:rPr>
              <a:t>BOB:</a:t>
            </a:r>
            <a:r>
              <a:rPr lang="en-GB" dirty="0"/>
              <a:t> That's all he said?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dirty="0">
                <a:solidFill>
                  <a:schemeClr val="accent2"/>
                </a:solidFill>
              </a:rPr>
              <a:t>TRANSLATOR:</a:t>
            </a:r>
            <a:r>
              <a:rPr lang="en-GB" dirty="0"/>
              <a:t> Yes, turn to camera.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sentence alignment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Simple quantitative measures can give surprisingly good results, e.g.: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using sentence length: long sentences in corpus A are likely to be translations of long sentences in corpus B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based on the observation that relative sentence length remains roughly constant in translation</a:t>
            </a:r>
          </a:p>
          <a:p>
            <a:pPr>
              <a:lnSpc>
                <a:spcPct val="90000"/>
              </a:lnSpc>
            </a:pPr>
            <a:endParaRPr lang="mt-MT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Alternative </a:t>
            </a:r>
            <a:r>
              <a:rPr lang="en-GB" sz="2600" dirty="0"/>
              <a:t>is to use linguistically motivated methods: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pairing of lexical units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pairing of sentences based on functional dependencies (relations between lexical units)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sentence alignment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196262" cy="4267200"/>
          </a:xfrm>
        </p:spPr>
        <p:txBody>
          <a:bodyPr/>
          <a:lstStyle/>
          <a:p>
            <a:r>
              <a:rPr lang="en-GB" sz="2600"/>
              <a:t>Results from McEnery and Oakes 1996, using statistical heuristics:</a:t>
            </a:r>
          </a:p>
          <a:p>
            <a:pPr>
              <a:buFont typeface="Wingdings" pitchFamily="2" charset="2"/>
              <a:buNone/>
            </a:pPr>
            <a:endParaRPr lang="en-GB" sz="2600"/>
          </a:p>
          <a:p>
            <a:pPr>
              <a:buFont typeface="Wingdings" pitchFamily="2" charset="2"/>
              <a:buNone/>
            </a:pPr>
            <a:endParaRPr lang="en-GB" sz="2600"/>
          </a:p>
        </p:txBody>
      </p:sp>
      <p:graphicFrame>
        <p:nvGraphicFramePr>
          <p:cNvPr id="24626" name="Group 50"/>
          <p:cNvGraphicFramePr>
            <a:graphicFrameLocks noGrp="1"/>
          </p:cNvGraphicFramePr>
          <p:nvPr>
            <p:ph sz="half" idx="2"/>
          </p:nvPr>
        </p:nvGraphicFramePr>
        <p:xfrm>
          <a:off x="1066800" y="2667000"/>
          <a:ext cx="7239000" cy="3144203"/>
        </p:xfrm>
        <a:graphic>
          <a:graphicData uri="http://schemas.openxmlformats.org/drawingml/2006/table">
            <a:tbl>
              <a:tblPr/>
              <a:tblGrid>
                <a:gridCol w="1809750"/>
                <a:gridCol w="2076450"/>
                <a:gridCol w="1543050"/>
                <a:gridCol w="18097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Languages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Domain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No. pars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%correct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En-Pl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En-Fr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telecom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En-Sp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telecom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En-De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Economics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Ch-En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sentence alignment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lot depends on the languages compared</a:t>
            </a:r>
          </a:p>
          <a:p>
            <a:pPr lvl="1"/>
            <a:r>
              <a:rPr lang="en-GB"/>
              <a:t>we can expect sentences in some languages to be more similar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word alignment</a:t>
            </a:r>
          </a:p>
        </p:txBody>
      </p:sp>
      <p:pic>
        <p:nvPicPr>
          <p:cNvPr id="3584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2600"/>
            <a:ext cx="8001000" cy="3779838"/>
          </a:xfrm>
          <a:noFill/>
          <a:ln/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17525" y="5486400"/>
            <a:ext cx="859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Source: Brown et al. 1993. A statistical approach to machine translation.</a:t>
            </a:r>
          </a:p>
          <a:p>
            <a:r>
              <a:rPr lang="en-GB" i="1"/>
              <a:t>Computational Linguistics</a:t>
            </a:r>
            <a:r>
              <a:rPr lang="en-GB"/>
              <a:t>, 16(2):  79—85 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word alignment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662862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Simple technique: compare the similarity between two words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can use the Dice coefficient</a:t>
            </a:r>
          </a:p>
          <a:p>
            <a:pPr lvl="1">
              <a:lnSpc>
                <a:spcPct val="90000"/>
              </a:lnSpc>
            </a:pPr>
            <a:endParaRPr lang="en-GB" sz="2200"/>
          </a:p>
          <a:p>
            <a:pPr lvl="1">
              <a:lnSpc>
                <a:spcPct val="90000"/>
              </a:lnSpc>
            </a:pPr>
            <a:endParaRPr lang="en-GB" sz="2200"/>
          </a:p>
          <a:p>
            <a:pPr lvl="1">
              <a:lnSpc>
                <a:spcPct val="90000"/>
              </a:lnSpc>
            </a:pPr>
            <a:r>
              <a:rPr lang="en-GB" sz="2200"/>
              <a:t>score of 1 means “identical”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using this technique, yields quite good results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again, probably dependent on whether languages are historically related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other techniques rely on positional information</a:t>
            </a:r>
          </a:p>
          <a:p>
            <a:pPr lvl="1">
              <a:lnSpc>
                <a:spcPct val="90000"/>
              </a:lnSpc>
            </a:pPr>
            <a:endParaRPr lang="en-GB" sz="220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5334000" cy="865188"/>
        </p:xfrm>
        <a:graphic>
          <a:graphicData uri="http://schemas.openxmlformats.org/presentationml/2006/ole">
            <p:oleObj spid="_x0000_s154626" name="Equation" r:id="rId3" imgW="234936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Aligning multiword expressions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McEnery et al 1996:</a:t>
            </a:r>
          </a:p>
          <a:p>
            <a:pPr lvl="1"/>
            <a:r>
              <a:rPr lang="en-GB"/>
              <a:t>attempt to align nominal compounds in English and Spanish</a:t>
            </a:r>
          </a:p>
          <a:p>
            <a:pPr lvl="1"/>
            <a:r>
              <a:rPr lang="en-GB"/>
              <a:t>combine rules and statistical heuristics</a:t>
            </a:r>
          </a:p>
          <a:p>
            <a:pPr lvl="1"/>
            <a:r>
              <a:rPr lang="en-GB"/>
              <a:t>use the dice coefficient to compare compounds extracted</a:t>
            </a:r>
          </a:p>
          <a:p>
            <a:pPr lvl="1"/>
            <a:r>
              <a:rPr lang="en-GB"/>
              <a:t>over 80% accuracy for compounds with a Dice score over .85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MT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Brown et al (1990):</a:t>
            </a:r>
          </a:p>
          <a:p>
            <a:pPr lvl="1"/>
            <a:r>
              <a:rPr lang="en-GB" sz="2200"/>
              <a:t>argued that the time was ripe for a return to the statistical paradigm in MT (abandoned in the 1950’s)</a:t>
            </a:r>
          </a:p>
          <a:p>
            <a:pPr lvl="1"/>
            <a:r>
              <a:rPr lang="en-GB" sz="2200"/>
              <a:t>Given a sentence S in the source language, and a sentence T in the target language:</a:t>
            </a:r>
          </a:p>
          <a:p>
            <a:pPr lvl="2"/>
            <a:r>
              <a:rPr lang="en-GB" sz="2100"/>
              <a:t>what is the probability that S is a translation of T?</a:t>
            </a:r>
          </a:p>
          <a:p>
            <a:pPr lvl="2"/>
            <a:r>
              <a:rPr lang="en-GB" sz="2100"/>
              <a:t>if we know this for many candidate translations, then we can choose the sentence T which is most probable, given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MT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Brown et al focused on English-French translation</a:t>
            </a:r>
          </a:p>
          <a:p>
            <a:pPr lvl="1"/>
            <a:r>
              <a:rPr lang="en-GB"/>
              <a:t>“for simple sentences it is reasonable to think of the French translation of an English sentence as being generated from the English sentence word by word”</a:t>
            </a:r>
          </a:p>
          <a:p>
            <a:pPr lvl="1"/>
            <a:r>
              <a:rPr lang="en-GB"/>
              <a:t>i.e. every English word maps to a French word with some probability, with no intervening semantics</a:t>
            </a:r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MT: alignment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more complicated sentences:</a:t>
            </a:r>
          </a:p>
          <a:p>
            <a:pPr lvl="1"/>
            <a:r>
              <a:rPr lang="en-GB"/>
              <a:t>suppose English S is made up of several words w1, w2…, wn</a:t>
            </a:r>
          </a:p>
          <a:p>
            <a:pPr lvl="1"/>
            <a:r>
              <a:rPr lang="en-GB"/>
              <a:t>given an alignment model, each word in S maps to one or more words in French</a:t>
            </a:r>
          </a:p>
          <a:p>
            <a:pPr lvl="2"/>
            <a:r>
              <a:rPr lang="en-GB"/>
              <a:t>probabilities differ for each mapping</a:t>
            </a:r>
          </a:p>
          <a:p>
            <a:pPr lvl="2"/>
            <a:r>
              <a:rPr lang="en-GB"/>
              <a:t>some words in English won’t map to anything in French</a:t>
            </a:r>
          </a:p>
          <a:p>
            <a:pPr lvl="2"/>
            <a:r>
              <a:rPr lang="en-GB"/>
              <a:t>some words may map to more than one word in French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Automatic word alignment</a:t>
            </a: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2600"/>
            <a:ext cx="8001000" cy="3779838"/>
          </a:xfrm>
          <a:noFill/>
          <a:ln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17525" y="5486400"/>
            <a:ext cx="859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Source: Brown et al. 1993. A statistical approach to machine translation.</a:t>
            </a:r>
          </a:p>
          <a:p>
            <a:r>
              <a:rPr lang="en-GB" i="1"/>
              <a:t>Computational Linguistics</a:t>
            </a:r>
            <a:r>
              <a:rPr lang="en-GB"/>
              <a:t>, 16(2):  79—85 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Literary: Chinese to English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124200"/>
            <a:ext cx="7772400" cy="2895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Chinese </a:t>
            </a:r>
            <a:r>
              <a:rPr lang="en-GB" dirty="0" err="1" smtClean="0"/>
              <a:t>vs</a:t>
            </a:r>
            <a:r>
              <a:rPr lang="en-GB" dirty="0" smtClean="0"/>
              <a:t> English</a:t>
            </a:r>
          </a:p>
          <a:p>
            <a:pPr lvl="1"/>
            <a:r>
              <a:rPr lang="en-GB" dirty="0" smtClean="0"/>
              <a:t>Very different word order</a:t>
            </a:r>
          </a:p>
          <a:p>
            <a:pPr lvl="1"/>
            <a:r>
              <a:rPr lang="en-GB" dirty="0" smtClean="0"/>
              <a:t>No tense/aspect marking in Chinese </a:t>
            </a:r>
          </a:p>
          <a:p>
            <a:pPr lvl="2"/>
            <a:r>
              <a:rPr lang="en-GB" dirty="0" smtClean="0"/>
              <a:t>Notice lots of adverbials in English</a:t>
            </a:r>
          </a:p>
          <a:p>
            <a:pPr lvl="1"/>
            <a:r>
              <a:rPr lang="en-GB" dirty="0" smtClean="0"/>
              <a:t>...</a:t>
            </a:r>
          </a:p>
          <a:p>
            <a:r>
              <a:rPr lang="en-GB" dirty="0" smtClean="0"/>
              <a:t>Cultural conventions on literary prose differ.</a:t>
            </a:r>
          </a:p>
          <a:p>
            <a:r>
              <a:rPr lang="en-GB" dirty="0" smtClean="0"/>
              <a:t>Metaphor, etc...</a:t>
            </a:r>
            <a:endParaRPr lang="en-GB" dirty="0"/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447800"/>
            <a:ext cx="58674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Brown et al’s alignment probabilities</a:t>
            </a:r>
          </a:p>
        </p:txBody>
      </p:sp>
      <p:pic>
        <p:nvPicPr>
          <p:cNvPr id="43016" name="Picture 8" descr="brownEtA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3048000" cy="2895600"/>
          </a:xfrm>
          <a:prstGeom prst="rect">
            <a:avLst/>
          </a:prstGeom>
          <a:noFill/>
        </p:spPr>
      </p:pic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669925" y="490855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English “not”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93725" y="5410200"/>
            <a:ext cx="8169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NB: probabilities are learned automatically from aligned corpora using statistical heuristics</a:t>
            </a:r>
          </a:p>
        </p:txBody>
      </p:sp>
      <p:pic>
        <p:nvPicPr>
          <p:cNvPr id="43019" name="Picture 11" descr="brownEtAl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905000"/>
            <a:ext cx="3810000" cy="2681288"/>
          </a:xfrm>
          <a:prstGeom prst="rect">
            <a:avLst/>
          </a:prstGeom>
          <a:noFill/>
        </p:spPr>
      </p:pic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343400" y="4724400"/>
            <a:ext cx="1811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English “hear”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MT: distortion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 dirty="0"/>
              <a:t>Brown et al (1990): 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observation: words in English will tend to align with words in French in the same sentence position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e.g. English word at the beginning of a sentence maps to French word at the end of sentence</a:t>
            </a:r>
          </a:p>
          <a:p>
            <a:pPr lvl="1">
              <a:lnSpc>
                <a:spcPct val="80000"/>
              </a:lnSpc>
            </a:pPr>
            <a:endParaRPr lang="en-GB" sz="2200" dirty="0" smtClean="0"/>
          </a:p>
          <a:p>
            <a:pPr lvl="1">
              <a:lnSpc>
                <a:spcPct val="80000"/>
              </a:lnSpc>
            </a:pPr>
            <a:r>
              <a:rPr lang="en-GB" sz="2200" dirty="0" smtClean="0"/>
              <a:t>but </a:t>
            </a:r>
            <a:r>
              <a:rPr lang="en-GB" sz="2200" dirty="0"/>
              <a:t>not always the case: sometimes, the position of the French word is quite far from that of the English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this is called </a:t>
            </a:r>
            <a:r>
              <a:rPr lang="en-GB" sz="2100" dirty="0">
                <a:solidFill>
                  <a:schemeClr val="accent2"/>
                </a:solidFill>
              </a:rPr>
              <a:t>distortion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captured using probabilities: what is the likelihood that word w in English maps to a word w’ in French which is in a different position?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MT: search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GB"/>
              <a:t>Brown et al’s alignment model is then used to translate new sentences:</a:t>
            </a:r>
          </a:p>
          <a:p>
            <a:pPr marL="966788" lvl="1" indent="-495300"/>
            <a:r>
              <a:rPr lang="en-GB"/>
              <a:t>given an English sentence S:</a:t>
            </a:r>
          </a:p>
          <a:p>
            <a:pPr marL="1347788" lvl="2" indent="-438150">
              <a:buFont typeface="Wingdings" pitchFamily="2" charset="2"/>
              <a:buAutoNum type="arabicPeriod"/>
            </a:pPr>
            <a:r>
              <a:rPr lang="en-GB"/>
              <a:t>search for the most likely French mappings for words in S</a:t>
            </a:r>
          </a:p>
          <a:p>
            <a:pPr marL="1347788" lvl="2" indent="-438150">
              <a:buFont typeface="Wingdings" pitchFamily="2" charset="2"/>
              <a:buAutoNum type="arabicPeriod"/>
            </a:pPr>
            <a:r>
              <a:rPr lang="en-GB"/>
              <a:t>check whether there is distortion (and move the French words accordingly)</a:t>
            </a:r>
          </a:p>
          <a:p>
            <a:pPr marL="1347788" lvl="2" indent="-438150">
              <a:buFont typeface="Wingdings" pitchFamily="2" charset="2"/>
              <a:buAutoNum type="arabicPeriod"/>
            </a:pPr>
            <a:r>
              <a:rPr lang="en-GB"/>
              <a:t>output the French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observations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Highly domain-dependent!</a:t>
            </a:r>
          </a:p>
          <a:p>
            <a:pPr lvl="1"/>
            <a:r>
              <a:rPr lang="en-GB" sz="2200"/>
              <a:t>e.g. most probable translation for </a:t>
            </a:r>
            <a:r>
              <a:rPr lang="en-GB" sz="2200" i="1"/>
              <a:t>hear</a:t>
            </a:r>
            <a:r>
              <a:rPr lang="en-GB" sz="2200"/>
              <a:t> is </a:t>
            </a:r>
            <a:r>
              <a:rPr lang="en-GB" sz="2200" i="1"/>
              <a:t>Bravo!</a:t>
            </a:r>
            <a:endParaRPr lang="en-GB" sz="2200"/>
          </a:p>
          <a:p>
            <a:pPr lvl="1"/>
            <a:r>
              <a:rPr lang="en-GB" sz="2200"/>
              <a:t>reason: aligned corpus used was Canadian parliamentary transcripts, where </a:t>
            </a:r>
            <a:r>
              <a:rPr lang="en-GB" sz="2200" i="1"/>
              <a:t>Hear hear!</a:t>
            </a:r>
            <a:r>
              <a:rPr lang="en-GB" sz="2200"/>
              <a:t> was often translated as </a:t>
            </a:r>
            <a:r>
              <a:rPr lang="en-GB" sz="2200" i="1"/>
              <a:t>bravo!</a:t>
            </a:r>
            <a:endParaRPr lang="en-GB" sz="2200"/>
          </a:p>
          <a:p>
            <a:endParaRPr lang="en-GB" sz="2600"/>
          </a:p>
          <a:p>
            <a:r>
              <a:rPr lang="en-GB" sz="2600"/>
              <a:t>model had no notion of context: assumption was that every word in a sentence was independent of every other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Example-based translation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again uses parallel aligned corpora</a:t>
            </a:r>
          </a:p>
          <a:p>
            <a:endParaRPr lang="mt-MT" dirty="0" smtClean="0"/>
          </a:p>
          <a:p>
            <a:r>
              <a:rPr lang="en-GB" dirty="0" smtClean="0"/>
              <a:t>Simplest </a:t>
            </a:r>
            <a:r>
              <a:rPr lang="en-GB" dirty="0"/>
              <a:t>method: </a:t>
            </a:r>
          </a:p>
          <a:p>
            <a:pPr lvl="1"/>
            <a:r>
              <a:rPr lang="en-GB" dirty="0"/>
              <a:t>given sentence S in source language</a:t>
            </a:r>
          </a:p>
          <a:p>
            <a:pPr lvl="1"/>
            <a:r>
              <a:rPr lang="en-GB" dirty="0"/>
              <a:t>try and find S in the parallel corpus, and retrieve the aligned translation sentence</a:t>
            </a:r>
          </a:p>
          <a:p>
            <a:endParaRPr lang="mt-MT" dirty="0" smtClean="0"/>
          </a:p>
          <a:p>
            <a:r>
              <a:rPr lang="en-GB" dirty="0" smtClean="0"/>
              <a:t>More </a:t>
            </a:r>
            <a:r>
              <a:rPr lang="en-GB" dirty="0"/>
              <a:t>elaborate methods exist:</a:t>
            </a:r>
          </a:p>
          <a:p>
            <a:pPr lvl="1"/>
            <a:r>
              <a:rPr lang="en-GB" dirty="0"/>
              <a:t>e.g. parsed bilingual corpora, aligned at the dependency level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Contemporary approaches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Most corpus-based MT approaches recognise the limitations of using corpora alone</a:t>
            </a:r>
          </a:p>
          <a:p>
            <a:r>
              <a:rPr lang="en-GB"/>
              <a:t>Many hybrid approaches now developing</a:t>
            </a:r>
          </a:p>
          <a:p>
            <a:pPr lvl="1"/>
            <a:r>
              <a:rPr lang="en-GB"/>
              <a:t>e.g. use statistical approaches, combined with grammatical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MT is one of the fastest-growing applications in Language Engineering</a:t>
            </a:r>
          </a:p>
          <a:p>
            <a:r>
              <a:rPr lang="en-GB"/>
              <a:t>Millions invested in research every year.</a:t>
            </a:r>
          </a:p>
          <a:p>
            <a:r>
              <a:rPr lang="en-GB"/>
              <a:t>Still far from perfect</a:t>
            </a:r>
          </a:p>
          <a:p>
            <a:r>
              <a:rPr lang="en-GB"/>
              <a:t>Contemporary approaches rely strongly on aligned corpora, but are now becoming more hybrid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Non-literary: English to French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886200"/>
            <a:ext cx="7772400" cy="2133600"/>
          </a:xfrm>
        </p:spPr>
        <p:txBody>
          <a:bodyPr/>
          <a:lstStyle/>
          <a:p>
            <a:r>
              <a:rPr lang="en-GB" dirty="0" smtClean="0"/>
              <a:t>Still challenging:</a:t>
            </a:r>
          </a:p>
          <a:p>
            <a:pPr lvl="1"/>
            <a:r>
              <a:rPr lang="en-GB" dirty="0" smtClean="0"/>
              <a:t>Word order differences etc</a:t>
            </a:r>
          </a:p>
          <a:p>
            <a:r>
              <a:rPr lang="en-GB" dirty="0" smtClean="0"/>
              <a:t>But easier than literary translation...</a:t>
            </a:r>
            <a:endParaRPr lang="en-GB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05000"/>
            <a:ext cx="7086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computational MT is good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Non-literary (factual etc) prose.</a:t>
            </a:r>
          </a:p>
          <a:p>
            <a:endParaRPr lang="en-GB" dirty="0" smtClean="0"/>
          </a:p>
          <a:p>
            <a:r>
              <a:rPr lang="en-GB" dirty="0" smtClean="0"/>
              <a:t>Typical contemporary uses:</a:t>
            </a:r>
          </a:p>
          <a:p>
            <a:pPr lvl="1"/>
            <a:r>
              <a:rPr lang="en-GB" dirty="0" smtClean="0"/>
              <a:t>Producing a rough translation when this suffices (e.g. Running a web page through Google translate)</a:t>
            </a:r>
          </a:p>
          <a:p>
            <a:pPr lvl="1"/>
            <a:r>
              <a:rPr lang="en-GB" dirty="0" smtClean="0"/>
              <a:t>Computer-aided Human Translation (CAHT): Facilitating human translation by post-editing an automatic draft</a:t>
            </a:r>
          </a:p>
          <a:p>
            <a:pPr lvl="1"/>
            <a:r>
              <a:rPr lang="en-GB" dirty="0" smtClean="0"/>
              <a:t>Carrying out Fully-Automatic, High-Quality Translation (FAHQT) in small, well-defined sublanguages </a:t>
            </a:r>
          </a:p>
          <a:p>
            <a:pPr lvl="2"/>
            <a:r>
              <a:rPr lang="en-GB" dirty="0" smtClean="0"/>
              <a:t>e.g. Weather forecasts, software manuals etc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it’s hard: typological differences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Morphology:</a:t>
            </a:r>
          </a:p>
          <a:p>
            <a:pPr lvl="1"/>
            <a:r>
              <a:rPr lang="en-GB" dirty="0" smtClean="0"/>
              <a:t>Isolating </a:t>
            </a:r>
            <a:r>
              <a:rPr lang="en-GB" dirty="0" err="1" smtClean="0"/>
              <a:t>vs</a:t>
            </a:r>
            <a:r>
              <a:rPr lang="en-GB" dirty="0" smtClean="0"/>
              <a:t> polysynthetic (and the gradations in between)</a:t>
            </a:r>
          </a:p>
          <a:p>
            <a:pPr lvl="1"/>
            <a:r>
              <a:rPr lang="en-GB" dirty="0" smtClean="0"/>
              <a:t>Agglutinative </a:t>
            </a:r>
            <a:r>
              <a:rPr lang="en-GB" dirty="0" err="1" smtClean="0"/>
              <a:t>vs</a:t>
            </a:r>
            <a:r>
              <a:rPr lang="en-GB" dirty="0" smtClean="0"/>
              <a:t> fusion morphology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Syntax:</a:t>
            </a:r>
          </a:p>
          <a:p>
            <a:pPr lvl="1"/>
            <a:r>
              <a:rPr lang="en-GB" dirty="0" smtClean="0"/>
              <a:t>Word order</a:t>
            </a:r>
          </a:p>
          <a:p>
            <a:pPr lvl="1"/>
            <a:r>
              <a:rPr lang="en-GB" dirty="0" smtClean="0"/>
              <a:t>Argument structure &amp; linking differences</a:t>
            </a:r>
          </a:p>
          <a:p>
            <a:pPr lvl="1"/>
            <a:r>
              <a:rPr lang="en-GB" dirty="0" smtClean="0"/>
              <a:t>Prepositions </a:t>
            </a:r>
            <a:r>
              <a:rPr lang="en-GB" dirty="0" err="1" smtClean="0"/>
              <a:t>vs</a:t>
            </a:r>
            <a:r>
              <a:rPr lang="en-GB" dirty="0" smtClean="0"/>
              <a:t> postpositions</a:t>
            </a:r>
          </a:p>
          <a:p>
            <a:pPr lvl="1"/>
            <a:r>
              <a:rPr lang="en-GB" dirty="0" err="1" smtClean="0"/>
              <a:t>Premodification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 err="1" smtClean="0"/>
              <a:t>postmodification</a:t>
            </a:r>
            <a:endParaRPr lang="en-GB" dirty="0" smtClean="0"/>
          </a:p>
          <a:p>
            <a:pPr lvl="1"/>
            <a:r>
              <a:rPr lang="en-GB" dirty="0" smtClean="0"/>
              <a:t>....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it’s hard: lexical differences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Languages exhibit different degrees of </a:t>
            </a:r>
            <a:r>
              <a:rPr lang="en-GB" dirty="0" err="1" smtClean="0"/>
              <a:t>polysemy</a:t>
            </a:r>
            <a:r>
              <a:rPr lang="en-GB" dirty="0" smtClean="0"/>
              <a:t>, homonymy etc.</a:t>
            </a:r>
          </a:p>
          <a:p>
            <a:r>
              <a:rPr lang="en-GB" dirty="0" smtClean="0"/>
              <a:t>Homonyms:</a:t>
            </a:r>
          </a:p>
          <a:p>
            <a:pPr lvl="1"/>
            <a:r>
              <a:rPr lang="en-GB" dirty="0" smtClean="0"/>
              <a:t>English </a:t>
            </a:r>
            <a:r>
              <a:rPr lang="en-GB" i="1" dirty="0" smtClean="0"/>
              <a:t>bass</a:t>
            </a:r>
            <a:r>
              <a:rPr lang="en-GB" dirty="0" smtClean="0"/>
              <a:t> (fish, instrument) </a:t>
            </a:r>
          </a:p>
          <a:p>
            <a:pPr lvl="1"/>
            <a:r>
              <a:rPr lang="en-GB" dirty="0" smtClean="0"/>
              <a:t>Spanish </a:t>
            </a:r>
            <a:r>
              <a:rPr lang="en-GB" i="1" dirty="0" err="1" smtClean="0"/>
              <a:t>lubina</a:t>
            </a:r>
            <a:r>
              <a:rPr lang="en-GB" dirty="0" smtClean="0"/>
              <a:t> (fish) or </a:t>
            </a:r>
            <a:r>
              <a:rPr lang="en-GB" i="1" dirty="0" err="1" smtClean="0"/>
              <a:t>bajo</a:t>
            </a:r>
            <a:r>
              <a:rPr lang="en-GB" i="1" dirty="0" smtClean="0"/>
              <a:t> </a:t>
            </a:r>
            <a:r>
              <a:rPr lang="en-GB" dirty="0" smtClean="0"/>
              <a:t>(instrument)</a:t>
            </a:r>
          </a:p>
          <a:p>
            <a:endParaRPr lang="en-GB" dirty="0" smtClean="0"/>
          </a:p>
          <a:p>
            <a:r>
              <a:rPr lang="en-GB" dirty="0" err="1" smtClean="0"/>
              <a:t>Polysemy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English </a:t>
            </a:r>
            <a:r>
              <a:rPr lang="en-GB" i="1" dirty="0" smtClean="0"/>
              <a:t>know a person, know a fact</a:t>
            </a:r>
            <a:endParaRPr lang="en-GB" dirty="0" smtClean="0"/>
          </a:p>
          <a:p>
            <a:pPr lvl="1"/>
            <a:r>
              <a:rPr lang="en-GB" dirty="0" smtClean="0"/>
              <a:t>French </a:t>
            </a:r>
            <a:r>
              <a:rPr lang="en-GB" i="1" dirty="0" err="1" smtClean="0"/>
              <a:t>connaitre</a:t>
            </a:r>
            <a:r>
              <a:rPr lang="en-GB" i="1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i="1" dirty="0" smtClean="0"/>
              <a:t>savoir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English </a:t>
            </a:r>
            <a:r>
              <a:rPr lang="en-GB" i="1" dirty="0" smtClean="0"/>
              <a:t>ceiling</a:t>
            </a:r>
            <a:r>
              <a:rPr lang="en-GB" dirty="0" smtClean="0"/>
              <a:t> (inside)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i="1" dirty="0" smtClean="0"/>
              <a:t>roof</a:t>
            </a:r>
            <a:r>
              <a:rPr lang="en-GB" dirty="0" smtClean="0"/>
              <a:t> (outside)</a:t>
            </a:r>
          </a:p>
          <a:p>
            <a:pPr lvl="1"/>
            <a:r>
              <a:rPr lang="en-GB" dirty="0" smtClean="0"/>
              <a:t>Maltese </a:t>
            </a:r>
            <a:r>
              <a:rPr lang="en-GB" i="1" dirty="0" err="1" smtClean="0"/>
              <a:t>saqaf</a:t>
            </a:r>
            <a:endParaRPr lang="en-GB" i="1" dirty="0" smtClean="0"/>
          </a:p>
          <a:p>
            <a:pPr lvl="1"/>
            <a:endParaRPr lang="en-GB" i="1" dirty="0" smtClean="0"/>
          </a:p>
          <a:p>
            <a:pPr lvl="1"/>
            <a:r>
              <a:rPr lang="en-GB" dirty="0" smtClean="0"/>
              <a:t>English </a:t>
            </a:r>
            <a:r>
              <a:rPr lang="en-GB" i="1" dirty="0" smtClean="0"/>
              <a:t>corner</a:t>
            </a:r>
          </a:p>
          <a:p>
            <a:pPr lvl="1"/>
            <a:r>
              <a:rPr lang="en-GB" dirty="0" smtClean="0"/>
              <a:t>Maltese </a:t>
            </a:r>
            <a:r>
              <a:rPr lang="en-GB" i="1" dirty="0" err="1" smtClean="0"/>
              <a:t>kantuniera</a:t>
            </a:r>
            <a:r>
              <a:rPr lang="en-GB" i="1" dirty="0" smtClean="0"/>
              <a:t> </a:t>
            </a:r>
            <a:r>
              <a:rPr lang="en-GB" dirty="0" smtClean="0"/>
              <a:t>(outside)</a:t>
            </a:r>
            <a:r>
              <a:rPr lang="en-GB" i="1" dirty="0" smtClean="0"/>
              <a:t>, </a:t>
            </a:r>
            <a:r>
              <a:rPr lang="en-GB" i="1" dirty="0" err="1" smtClean="0"/>
              <a:t>rokna</a:t>
            </a:r>
            <a:r>
              <a:rPr lang="en-GB" i="1" dirty="0" smtClean="0"/>
              <a:t> </a:t>
            </a:r>
            <a:r>
              <a:rPr lang="en-GB" dirty="0" smtClean="0"/>
              <a:t>(inside)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600</TotalTime>
  <Words>2692</Words>
  <Application>Microsoft Office PowerPoint</Application>
  <PresentationFormat>On-screen Show (4:3)</PresentationFormat>
  <Paragraphs>433</Paragraphs>
  <Slides>56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Equity</vt:lpstr>
      <vt:lpstr>Equation</vt:lpstr>
      <vt:lpstr>LIN3022 Natural Language Processing Lecture 11</vt:lpstr>
      <vt:lpstr>In this lecture</vt:lpstr>
      <vt:lpstr>Part 1</vt:lpstr>
      <vt:lpstr>Lost in translation (excerpt from script)</vt:lpstr>
      <vt:lpstr>Literary: Chinese to English</vt:lpstr>
      <vt:lpstr>Non-literary: English to French</vt:lpstr>
      <vt:lpstr>What computational MT is good for</vt:lpstr>
      <vt:lpstr>Why it’s hard: typological differences</vt:lpstr>
      <vt:lpstr>Why it’s hard: lexical differences</vt:lpstr>
      <vt:lpstr>Lexemes map in many-to-many fashion</vt:lpstr>
      <vt:lpstr>Part 2</vt:lpstr>
      <vt:lpstr>The Babel problem</vt:lpstr>
      <vt:lpstr>Automatic Machine Translation: history</vt:lpstr>
      <vt:lpstr>Automatic Machine Translation: history</vt:lpstr>
      <vt:lpstr>Automatic Machine Translation: history</vt:lpstr>
      <vt:lpstr>The underlying model in knowledge-based MT</vt:lpstr>
      <vt:lpstr>The Knowledge Bottleneck</vt:lpstr>
      <vt:lpstr>Automatic Machine Translation: history</vt:lpstr>
      <vt:lpstr>MT Today</vt:lpstr>
      <vt:lpstr>Part 3</vt:lpstr>
      <vt:lpstr>The Vauqois Triangle</vt:lpstr>
      <vt:lpstr>Direct translation</vt:lpstr>
      <vt:lpstr>Direct Translation: example</vt:lpstr>
      <vt:lpstr>Direct translation: Problems</vt:lpstr>
      <vt:lpstr>Direct Translation: Problems</vt:lpstr>
      <vt:lpstr>Syntactic Transfer approaches</vt:lpstr>
      <vt:lpstr>Syntactic transfer</vt:lpstr>
      <vt:lpstr>Syntactic transfer</vt:lpstr>
      <vt:lpstr>Syntactic transfer</vt:lpstr>
      <vt:lpstr>Syntactic transfer: other components</vt:lpstr>
      <vt:lpstr>Direct + transfer combinations</vt:lpstr>
      <vt:lpstr>Interlingua</vt:lpstr>
      <vt:lpstr>Interlingua</vt:lpstr>
      <vt:lpstr>Event-based interlingua example</vt:lpstr>
      <vt:lpstr>Interlingua: Pros</vt:lpstr>
      <vt:lpstr>Interlingua: Cons</vt:lpstr>
      <vt:lpstr>Part 4</vt:lpstr>
      <vt:lpstr>Alignment</vt:lpstr>
      <vt:lpstr>Automatic alignment</vt:lpstr>
      <vt:lpstr>Automatic sentence alignment</vt:lpstr>
      <vt:lpstr>Automatic sentence alignment</vt:lpstr>
      <vt:lpstr>Automatic sentence alignment</vt:lpstr>
      <vt:lpstr>Automatic word alignment</vt:lpstr>
      <vt:lpstr>Automatic word alignment</vt:lpstr>
      <vt:lpstr>Aligning multiword expressions</vt:lpstr>
      <vt:lpstr>Statistical MT</vt:lpstr>
      <vt:lpstr>Statistical MT</vt:lpstr>
      <vt:lpstr>Statistical MT: alignment</vt:lpstr>
      <vt:lpstr>Automatic word alignment</vt:lpstr>
      <vt:lpstr>Brown et al’s alignment probabilities</vt:lpstr>
      <vt:lpstr>Statistical MT: distortion</vt:lpstr>
      <vt:lpstr>Statistical MT: search</vt:lpstr>
      <vt:lpstr>Some observations</vt:lpstr>
      <vt:lpstr>Example-based translation</vt:lpstr>
      <vt:lpstr>Contemporary approaches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bertugatt</dc:creator>
  <cp:lastModifiedBy>Albert Gatt</cp:lastModifiedBy>
  <cp:revision>72</cp:revision>
  <cp:lastPrinted>1601-01-01T00:00:00Z</cp:lastPrinted>
  <dcterms:created xsi:type="dcterms:W3CDTF">1601-01-01T00:00:00Z</dcterms:created>
  <dcterms:modified xsi:type="dcterms:W3CDTF">2011-05-16T10:59:36Z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