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59" r:id="rId8"/>
    <p:sldId id="260" r:id="rId9"/>
    <p:sldId id="270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1" r:id="rId18"/>
    <p:sldId id="273" r:id="rId19"/>
    <p:sldId id="274" r:id="rId20"/>
    <p:sldId id="314" r:id="rId21"/>
    <p:sldId id="315" r:id="rId22"/>
    <p:sldId id="276" r:id="rId23"/>
    <p:sldId id="279" r:id="rId24"/>
    <p:sldId id="289" r:id="rId25"/>
    <p:sldId id="280" r:id="rId26"/>
    <p:sldId id="281" r:id="rId27"/>
    <p:sldId id="282" r:id="rId28"/>
    <p:sldId id="283" r:id="rId29"/>
    <p:sldId id="316" r:id="rId30"/>
    <p:sldId id="284" r:id="rId31"/>
    <p:sldId id="285" r:id="rId32"/>
    <p:sldId id="286" r:id="rId33"/>
    <p:sldId id="287" r:id="rId34"/>
    <p:sldId id="288" r:id="rId35"/>
    <p:sldId id="290" r:id="rId36"/>
    <p:sldId id="331" r:id="rId37"/>
    <p:sldId id="332" r:id="rId38"/>
    <p:sldId id="292" r:id="rId39"/>
    <p:sldId id="291" r:id="rId40"/>
    <p:sldId id="309" r:id="rId41"/>
    <p:sldId id="294" r:id="rId42"/>
    <p:sldId id="295" r:id="rId43"/>
    <p:sldId id="297" r:id="rId44"/>
    <p:sldId id="298" r:id="rId45"/>
    <p:sldId id="299" r:id="rId46"/>
    <p:sldId id="300" r:id="rId47"/>
    <p:sldId id="301" r:id="rId48"/>
    <p:sldId id="302" r:id="rId49"/>
    <p:sldId id="304" r:id="rId50"/>
    <p:sldId id="306" r:id="rId51"/>
    <p:sldId id="307" r:id="rId52"/>
    <p:sldId id="308" r:id="rId53"/>
    <p:sldId id="310" r:id="rId54"/>
    <p:sldId id="311" r:id="rId55"/>
    <p:sldId id="312" r:id="rId56"/>
    <p:sldId id="313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C5641BD-95AB-454A-A9AA-5AFCF0C5DD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D31-0CA3-40BE-A992-CB3EA60FA8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62E45-9455-4BA8-A7D6-DCF9EB8B1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DA223F5F-AD7C-487C-ADD7-094724B471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6239F9B-0E6A-4C61-A8CE-987C8FBD03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E28CFA1E-F966-47CF-BD9E-404458AEC13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3C881754-E4B4-47B1-8EAE-96ED4533F5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F40-7F73-459E-80EE-D9A86BF1CE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A08A03-C942-4739-ADF4-CFC5657992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75DA-8957-4839-B81C-40105ED718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385E-949F-45B2-B593-25BE62EACA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46E8-1E50-4A2A-B20F-2DF725FF8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8D32-C59F-4B0D-A619-0620FF1E60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E8A7-C68C-4765-87E0-74E18574D9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0D99C6-6846-45C5-B26A-4B92D29D77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D36505-7BCB-416A-916C-8E7C2A771E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Albert Gatt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LIN3022 Natural Language Processing</a:t>
            </a:r>
            <a:br>
              <a:rPr lang="en-GB" sz="3600" dirty="0" smtClean="0"/>
            </a:br>
            <a:r>
              <a:rPr lang="en-GB" sz="3600" dirty="0" smtClean="0"/>
              <a:t>Lecture 9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CKY parsing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Classic, bottom-up dynamic programming algorithm (</a:t>
            </a:r>
            <a:r>
              <a:rPr lang="en-GB" dirty="0" err="1" smtClean="0"/>
              <a:t>Cocke</a:t>
            </a:r>
            <a:r>
              <a:rPr lang="en-GB" dirty="0" smtClean="0"/>
              <a:t>-</a:t>
            </a:r>
            <a:r>
              <a:rPr lang="en-GB" dirty="0" err="1" smtClean="0"/>
              <a:t>Kasami</a:t>
            </a:r>
            <a:r>
              <a:rPr lang="en-GB" dirty="0" smtClean="0"/>
              <a:t>-Younger).</a:t>
            </a:r>
          </a:p>
          <a:p>
            <a:endParaRPr lang="en-GB" dirty="0" smtClean="0"/>
          </a:p>
          <a:p>
            <a:r>
              <a:rPr lang="en-GB" dirty="0" smtClean="0"/>
              <a:t>Requires an input grammar based on </a:t>
            </a:r>
            <a:r>
              <a:rPr lang="en-GB" dirty="0" smtClean="0">
                <a:solidFill>
                  <a:schemeClr val="accent1"/>
                </a:solidFill>
              </a:rPr>
              <a:t>Chomsky Normal Form</a:t>
            </a:r>
            <a:endParaRPr lang="en-GB" dirty="0" smtClean="0"/>
          </a:p>
          <a:p>
            <a:pPr lvl="1"/>
            <a:r>
              <a:rPr lang="en-GB" dirty="0" smtClean="0"/>
              <a:t>A CNF grammar is a Context-Free Grammar in which:</a:t>
            </a:r>
          </a:p>
          <a:p>
            <a:pPr lvl="2"/>
            <a:r>
              <a:rPr lang="en-GB" dirty="0" smtClean="0"/>
              <a:t>Every rule LHS is a non-terminal</a:t>
            </a:r>
          </a:p>
          <a:p>
            <a:pPr lvl="2"/>
            <a:r>
              <a:rPr lang="en-GB" dirty="0" smtClean="0"/>
              <a:t>Every rule RHS consists of either a single terminal or two non-terminals.</a:t>
            </a:r>
          </a:p>
          <a:p>
            <a:pPr lvl="2"/>
            <a:r>
              <a:rPr lang="en-GB" dirty="0" smtClean="0"/>
              <a:t>Examples:</a:t>
            </a:r>
          </a:p>
          <a:p>
            <a:pPr lvl="3">
              <a:lnSpc>
                <a:spcPct val="90000"/>
              </a:lnSpc>
            </a:pPr>
            <a:r>
              <a:rPr lang="en-GB" dirty="0" smtClean="0"/>
              <a:t>A </a:t>
            </a:r>
            <a:r>
              <a:rPr lang="en-GB" dirty="0" smtClean="0">
                <a:sym typeface="Wingdings" pitchFamily="2" charset="2"/>
              </a:rPr>
              <a:t> BC</a:t>
            </a:r>
          </a:p>
          <a:p>
            <a:pPr lvl="3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NP  Nominal PP</a:t>
            </a:r>
          </a:p>
          <a:p>
            <a:pPr lvl="3">
              <a:lnSpc>
                <a:spcPct val="90000"/>
              </a:lnSpc>
            </a:pPr>
            <a:r>
              <a:rPr lang="en-GB" dirty="0" smtClean="0"/>
              <a:t>A </a:t>
            </a:r>
            <a:r>
              <a:rPr lang="en-GB" dirty="0" smtClean="0">
                <a:sym typeface="Wingdings" pitchFamily="2" charset="2"/>
              </a:rPr>
              <a:t> a</a:t>
            </a:r>
          </a:p>
          <a:p>
            <a:pPr lvl="3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Noun  </a:t>
            </a:r>
            <a:r>
              <a:rPr lang="en-GB" i="1" dirty="0" smtClean="0">
                <a:sym typeface="Wingdings" pitchFamily="2" charset="2"/>
              </a:rPr>
              <a:t>man</a:t>
            </a:r>
          </a:p>
          <a:p>
            <a:pPr lvl="2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But not:</a:t>
            </a:r>
          </a:p>
          <a:p>
            <a:pPr lvl="3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NP  the Nominal</a:t>
            </a:r>
          </a:p>
          <a:p>
            <a:pPr lvl="3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S VP</a:t>
            </a: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Chomsky Normal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Any CFG can be re-written in CNF, without any loss of expressiveness. 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That is, for any CFG, there is a corresponding CNF grammar which accepts exactly the same set of strings as the original CFG.</a:t>
            </a:r>
          </a:p>
          <a:p>
            <a:endParaRPr lang="en-GB" dirty="0" smtClean="0"/>
          </a:p>
          <a:p>
            <a:endParaRPr lang="en-GB" dirty="0" smtClean="0"/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Converting a CFG to CNF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To convert a CFG to CNF, we need to deal with three issues: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GB" dirty="0" smtClean="0"/>
              <a:t>Rules that mix terminals and non-terminals on the RHS</a:t>
            </a:r>
          </a:p>
          <a:p>
            <a:pPr marL="1062990" lvl="2" indent="-514350"/>
            <a:r>
              <a:rPr lang="en-GB" dirty="0" smtClean="0"/>
              <a:t>E.g. NP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i="1" dirty="0" smtClean="0">
                <a:sym typeface="Wingdings" pitchFamily="2" charset="2"/>
              </a:rPr>
              <a:t>the</a:t>
            </a:r>
            <a:r>
              <a:rPr lang="en-GB" dirty="0" smtClean="0">
                <a:sym typeface="Wingdings" pitchFamily="2" charset="2"/>
              </a:rPr>
              <a:t> Nominal</a:t>
            </a:r>
            <a:endParaRPr lang="en-GB" dirty="0" smtClean="0"/>
          </a:p>
          <a:p>
            <a:pPr marL="788670" lvl="1" indent="-514350">
              <a:buFont typeface="+mj-lt"/>
              <a:buAutoNum type="arabicPeriod"/>
            </a:pPr>
            <a:endParaRPr lang="en-GB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GB" dirty="0" smtClean="0"/>
              <a:t>Rules with a single non-terminal on the RHS (called unit productions)</a:t>
            </a:r>
          </a:p>
          <a:p>
            <a:pPr marL="1062990" lvl="2" indent="-514350"/>
            <a:r>
              <a:rPr lang="en-GB" dirty="0" smtClean="0"/>
              <a:t>E.g. NP </a:t>
            </a:r>
            <a:r>
              <a:rPr lang="en-GB" dirty="0" smtClean="0">
                <a:sym typeface="Wingdings" pitchFamily="2" charset="2"/>
              </a:rPr>
              <a:t> Nominal</a:t>
            </a:r>
            <a:endParaRPr lang="en-GB" dirty="0" smtClean="0"/>
          </a:p>
          <a:p>
            <a:pPr marL="788670" lvl="1" indent="-514350">
              <a:buFont typeface="+mj-lt"/>
              <a:buAutoNum type="arabicPeriod"/>
            </a:pPr>
            <a:endParaRPr lang="en-GB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GB" dirty="0" smtClean="0"/>
              <a:t>Rules which have more than two items on the RHS</a:t>
            </a:r>
          </a:p>
          <a:p>
            <a:pPr marL="1062990" lvl="2" indent="-514350"/>
            <a:r>
              <a:rPr lang="en-GB" dirty="0" smtClean="0"/>
              <a:t>E.g. NP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Noun PP</a:t>
            </a:r>
            <a:endParaRPr lang="en-GB" dirty="0" smtClean="0"/>
          </a:p>
          <a:p>
            <a:pPr marL="788670" lvl="1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Converting a CFG to CNF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Rules that mix terminals and non-terminals on the RHS</a:t>
            </a:r>
          </a:p>
          <a:p>
            <a:pPr marL="788670" lvl="1" indent="-514350"/>
            <a:r>
              <a:rPr lang="en-GB" dirty="0" smtClean="0"/>
              <a:t>E.g. NP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i="1" dirty="0" smtClean="0">
                <a:sym typeface="Wingdings" pitchFamily="2" charset="2"/>
              </a:rPr>
              <a:t>the</a:t>
            </a:r>
            <a:r>
              <a:rPr lang="en-GB" dirty="0" smtClean="0">
                <a:sym typeface="Wingdings" pitchFamily="2" charset="2"/>
              </a:rPr>
              <a:t> Nominal</a:t>
            </a:r>
          </a:p>
          <a:p>
            <a:pPr marL="788670" lvl="1" indent="-514350"/>
            <a:endParaRPr lang="en-GB" dirty="0" smtClean="0">
              <a:sym typeface="Wingdings" pitchFamily="2" charset="2"/>
            </a:endParaRPr>
          </a:p>
          <a:p>
            <a:pPr marL="788670" lvl="1" indent="-514350"/>
            <a:r>
              <a:rPr lang="en-GB" dirty="0" smtClean="0">
                <a:sym typeface="Wingdings" pitchFamily="2" charset="2"/>
              </a:rPr>
              <a:t>Solution: </a:t>
            </a:r>
          </a:p>
          <a:p>
            <a:pPr marL="1062990" lvl="2" indent="-514350"/>
            <a:r>
              <a:rPr lang="en-GB" dirty="0" smtClean="0">
                <a:sym typeface="Wingdings" pitchFamily="2" charset="2"/>
              </a:rPr>
              <a:t>Introduce a dummy non-terminal to cover the original terminal</a:t>
            </a:r>
          </a:p>
          <a:p>
            <a:pPr marL="1337310" lvl="3" indent="-514350"/>
            <a:r>
              <a:rPr lang="en-GB" dirty="0" smtClean="0">
                <a:sym typeface="Wingdings" pitchFamily="2" charset="2"/>
              </a:rPr>
              <a:t>E.g.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 the</a:t>
            </a:r>
          </a:p>
          <a:p>
            <a:pPr marL="1062990" lvl="2" indent="-514350"/>
            <a:r>
              <a:rPr lang="en-GB" dirty="0" smtClean="0">
                <a:sym typeface="Wingdings" pitchFamily="2" charset="2"/>
              </a:rPr>
              <a:t>Re-write the original rule:</a:t>
            </a:r>
          </a:p>
          <a:p>
            <a:pPr marL="1337310" lvl="3" indent="-514350"/>
            <a:r>
              <a:rPr lang="en-GB" dirty="0" smtClean="0">
                <a:sym typeface="Wingdings" pitchFamily="2" charset="2"/>
              </a:rPr>
              <a:t>NP 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Nominal</a:t>
            </a:r>
          </a:p>
          <a:p>
            <a:pPr marL="1337310" lvl="3" indent="-514350"/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 the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Converting a CFG to CNF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Rules with a single non-terminal on the RHS (called unit productions)</a:t>
            </a:r>
          </a:p>
          <a:p>
            <a:pPr marL="788670" lvl="1" indent="-514350"/>
            <a:r>
              <a:rPr lang="en-GB" dirty="0" smtClean="0"/>
              <a:t>E.g. NP </a:t>
            </a:r>
            <a:r>
              <a:rPr lang="en-GB" dirty="0" smtClean="0">
                <a:sym typeface="Wingdings" pitchFamily="2" charset="2"/>
              </a:rPr>
              <a:t> Nominal</a:t>
            </a:r>
          </a:p>
          <a:p>
            <a:pPr marL="788670" lvl="1" indent="-514350"/>
            <a:endParaRPr lang="en-GB" dirty="0" smtClean="0">
              <a:sym typeface="Wingdings" pitchFamily="2" charset="2"/>
            </a:endParaRPr>
          </a:p>
          <a:p>
            <a:pPr marL="788670" lvl="1" indent="-514350"/>
            <a:r>
              <a:rPr lang="en-GB" dirty="0" smtClean="0">
                <a:sym typeface="Wingdings" pitchFamily="2" charset="2"/>
              </a:rPr>
              <a:t>Solution:</a:t>
            </a:r>
          </a:p>
          <a:p>
            <a:pPr marL="1062990" lvl="2" indent="-514350"/>
            <a:r>
              <a:rPr lang="en-GB" dirty="0" smtClean="0">
                <a:sym typeface="Wingdings" pitchFamily="2" charset="2"/>
              </a:rPr>
              <a:t>Find all rules that have the form Nominal  ...</a:t>
            </a:r>
          </a:p>
          <a:p>
            <a:pPr marL="1337310" lvl="3" indent="-514350"/>
            <a:r>
              <a:rPr lang="en-GB" dirty="0" smtClean="0">
                <a:sym typeface="Wingdings" pitchFamily="2" charset="2"/>
              </a:rPr>
              <a:t>Nominal  Noun PP</a:t>
            </a:r>
          </a:p>
          <a:p>
            <a:pPr marL="1337310" lvl="3" indent="-514350"/>
            <a:r>
              <a:rPr lang="en-GB" dirty="0" smtClean="0">
                <a:sym typeface="Wingdings" pitchFamily="2" charset="2"/>
              </a:rPr>
              <a:t>Nominal 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Noun</a:t>
            </a:r>
          </a:p>
          <a:p>
            <a:pPr marL="1062990" lvl="2" indent="-514350"/>
            <a:r>
              <a:rPr lang="en-GB" dirty="0" smtClean="0">
                <a:sym typeface="Wingdings" pitchFamily="2" charset="2"/>
              </a:rPr>
              <a:t>Re-write the above rule several times to eliminate the intermediate non-terminal:</a:t>
            </a:r>
          </a:p>
          <a:p>
            <a:pPr marL="1337310" lvl="3" indent="-514350"/>
            <a:r>
              <a:rPr lang="en-GB" dirty="0" smtClean="0">
                <a:sym typeface="Wingdings" pitchFamily="2" charset="2"/>
              </a:rPr>
              <a:t>NP  Noun PP</a:t>
            </a:r>
          </a:p>
          <a:p>
            <a:pPr marL="1337310" lvl="3" indent="-514350"/>
            <a:r>
              <a:rPr lang="en-GB" dirty="0" smtClean="0">
                <a:sym typeface="Wingdings" pitchFamily="2" charset="2"/>
              </a:rPr>
              <a:t>NP 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Noun</a:t>
            </a:r>
          </a:p>
          <a:p>
            <a:pPr marL="1337310" lvl="3" indent="-514350"/>
            <a:endParaRPr lang="en-GB" dirty="0" smtClean="0">
              <a:sym typeface="Wingdings" pitchFamily="2" charset="2"/>
            </a:endParaRPr>
          </a:p>
          <a:p>
            <a:pPr marL="788670" lvl="1" indent="-514350"/>
            <a:r>
              <a:rPr lang="en-GB" dirty="0" smtClean="0">
                <a:sym typeface="Wingdings" pitchFamily="2" charset="2"/>
              </a:rPr>
              <a:t>Note that this makes our grammar “flatter”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Converting a CFG to CNF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Rules which have more than two items on the RHS</a:t>
            </a:r>
          </a:p>
          <a:p>
            <a:pPr marL="788670" lvl="1" indent="-514350"/>
            <a:r>
              <a:rPr lang="en-GB" dirty="0" smtClean="0"/>
              <a:t>E.g. NP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Noun PP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Solution:</a:t>
            </a:r>
          </a:p>
          <a:p>
            <a:pPr lvl="1"/>
            <a:r>
              <a:rPr lang="en-GB" dirty="0" smtClean="0"/>
              <a:t>Introduce new non-terminals to spread the sequence on the RHS over more than 1 rule.</a:t>
            </a:r>
          </a:p>
          <a:p>
            <a:pPr lvl="2"/>
            <a:r>
              <a:rPr lang="en-GB" dirty="0" smtClean="0"/>
              <a:t>Nominal </a:t>
            </a:r>
            <a:r>
              <a:rPr lang="en-GB" dirty="0" smtClean="0">
                <a:sym typeface="Wingdings" pitchFamily="2" charset="2"/>
              </a:rPr>
              <a:t> Noun PP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NP 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Nominal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If we parse a sentence with a CNF grammar, we know that: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Every phrase-level non-terminal (above the part of speech level) will have exactly 2 daughters.</a:t>
            </a:r>
          </a:p>
          <a:p>
            <a:pPr lvl="2"/>
            <a:r>
              <a:rPr lang="en-GB" dirty="0" smtClean="0"/>
              <a:t>NP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N</a:t>
            </a:r>
          </a:p>
          <a:p>
            <a:pPr lvl="1"/>
            <a:endParaRPr lang="en-GB" dirty="0" smtClean="0">
              <a:sym typeface="Wingdings" pitchFamily="2" charset="2"/>
            </a:endParaRPr>
          </a:p>
          <a:p>
            <a:pPr lvl="1"/>
            <a:r>
              <a:rPr lang="en-GB" dirty="0" smtClean="0">
                <a:sym typeface="Wingdings" pitchFamily="2" charset="2"/>
              </a:rPr>
              <a:t>Every part-of-speech level non-terminal will have exactly 1 daughter, </a:t>
            </a:r>
            <a:r>
              <a:rPr lang="en-GB" dirty="0" smtClean="0">
                <a:sym typeface="Wingdings" pitchFamily="2" charset="2"/>
              </a:rPr>
              <a:t>and </a:t>
            </a:r>
            <a:r>
              <a:rPr lang="en-GB" dirty="0" smtClean="0">
                <a:sym typeface="Wingdings" pitchFamily="2" charset="2"/>
              </a:rPr>
              <a:t>that daughter is a terminal: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N  lady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Recognising strings with CKY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Recognising strings with CKY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Example input: </a:t>
            </a:r>
            <a:r>
              <a:rPr lang="en-GB" i="1" dirty="0" smtClean="0"/>
              <a:t>The flight includes a meal.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CKY algorithm proceeds by: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Splitting the input into words and indexing each position.</a:t>
            </a:r>
          </a:p>
          <a:p>
            <a:pPr marL="514350" lvl="2" indent="-51435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GB" sz="1800" i="1" dirty="0" smtClean="0"/>
              <a:t>		(0) the (1)  flight (2) includes (3) a (4) meal (5)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Setting up a table. For a sentence of length </a:t>
            </a:r>
            <a:r>
              <a:rPr lang="en-GB" i="1" dirty="0" smtClean="0"/>
              <a:t>n</a:t>
            </a:r>
            <a:r>
              <a:rPr lang="en-GB" dirty="0" smtClean="0"/>
              <a:t>, we need (n+1) rows and (n+1) columns.</a:t>
            </a:r>
          </a:p>
          <a:p>
            <a:pPr marL="788670" lvl="1" indent="-514350"/>
            <a:endParaRPr lang="en-GB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GB" sz="2200" dirty="0" smtClean="0"/>
              <a:t>Traversing the input sentence left-to-right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rabicPeriod"/>
            </a:pPr>
            <a:endParaRPr lang="en-GB" sz="2000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GB" sz="2200" dirty="0" smtClean="0"/>
              <a:t>Use the table to store constituents and their </a:t>
            </a:r>
            <a:r>
              <a:rPr lang="en-GB" sz="2200" dirty="0" smtClean="0"/>
              <a:t>span.</a:t>
            </a:r>
            <a:endParaRPr lang="en-GB" sz="2200" i="1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table</a:t>
            </a:r>
            <a:endParaRPr lang="en-GB" dirty="0"/>
          </a:p>
        </p:txBody>
      </p:sp>
      <p:graphicFrame>
        <p:nvGraphicFramePr>
          <p:cNvPr id="4" name="Group 57"/>
          <p:cNvGraphicFramePr>
            <a:graphicFrameLocks noGrp="1"/>
          </p:cNvGraphicFramePr>
          <p:nvPr>
            <p:ph sz="quarter" idx="4294967295"/>
          </p:nvPr>
        </p:nvGraphicFramePr>
        <p:xfrm>
          <a:off x="1143000" y="3897868"/>
          <a:ext cx="6857999" cy="2072640"/>
        </p:xfrm>
        <a:graphic>
          <a:graphicData uri="http://schemas.openxmlformats.org/drawingml/2006/table">
            <a:tbl>
              <a:tblPr/>
              <a:tblGrid>
                <a:gridCol w="620829"/>
                <a:gridCol w="924025"/>
                <a:gridCol w="1270535"/>
                <a:gridCol w="1039528"/>
                <a:gridCol w="924025"/>
                <a:gridCol w="2079057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60314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945431" y="6031468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flight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6031468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includes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240076" y="60314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535476" y="603146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meal</a:t>
            </a:r>
            <a:endParaRPr lang="en-GB" dirty="0"/>
          </a:p>
        </p:txBody>
      </p:sp>
      <p:sp>
        <p:nvSpPr>
          <p:cNvPr id="10" name="Right Brace 9"/>
          <p:cNvSpPr/>
          <p:nvPr/>
        </p:nvSpPr>
        <p:spPr>
          <a:xfrm rot="16200000">
            <a:off x="1943100" y="3162300"/>
            <a:ext cx="5334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90600" y="2971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[0,1] for “the”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2362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Rule: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i="1" dirty="0" smtClean="0">
                <a:sym typeface="Wingdings" pitchFamily="2" charset="2"/>
              </a:rPr>
              <a:t>the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continue with our discussion of parsing algorithms</a:t>
            </a:r>
          </a:p>
          <a:p>
            <a:pPr lvl="1"/>
            <a:r>
              <a:rPr lang="en-GB" dirty="0" smtClean="0"/>
              <a:t>We introduce dynamic programming approaches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We then look at </a:t>
            </a:r>
          </a:p>
          <a:p>
            <a:pPr lvl="1"/>
            <a:r>
              <a:rPr lang="en-GB" dirty="0" smtClean="0"/>
              <a:t>probabilistic context-free grammars</a:t>
            </a:r>
          </a:p>
          <a:p>
            <a:pPr lvl="1"/>
            <a:r>
              <a:rPr lang="en-GB" smtClean="0"/>
              <a:t>Statistical parsers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table</a:t>
            </a:r>
            <a:endParaRPr lang="en-GB" dirty="0"/>
          </a:p>
        </p:txBody>
      </p:sp>
      <p:graphicFrame>
        <p:nvGraphicFramePr>
          <p:cNvPr id="4" name="Group 57"/>
          <p:cNvGraphicFramePr>
            <a:graphicFrameLocks noGrp="1"/>
          </p:cNvGraphicFramePr>
          <p:nvPr>
            <p:ph sz="quarter" idx="4294967295"/>
          </p:nvPr>
        </p:nvGraphicFramePr>
        <p:xfrm>
          <a:off x="1143000" y="3897868"/>
          <a:ext cx="6857999" cy="2072640"/>
        </p:xfrm>
        <a:graphic>
          <a:graphicData uri="http://schemas.openxmlformats.org/drawingml/2006/table">
            <a:tbl>
              <a:tblPr/>
              <a:tblGrid>
                <a:gridCol w="620829"/>
                <a:gridCol w="924025"/>
                <a:gridCol w="1270535"/>
                <a:gridCol w="1039528"/>
                <a:gridCol w="924025"/>
                <a:gridCol w="2079057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60314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945431" y="6031468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flight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6031468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includes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240076" y="60314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535476" y="603146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meal</a:t>
            </a:r>
            <a:endParaRPr lang="en-GB" dirty="0"/>
          </a:p>
        </p:txBody>
      </p:sp>
      <p:sp>
        <p:nvSpPr>
          <p:cNvPr id="10" name="Right Brace 9"/>
          <p:cNvSpPr/>
          <p:nvPr/>
        </p:nvSpPr>
        <p:spPr>
          <a:xfrm rot="16200000">
            <a:off x="1943100" y="3162300"/>
            <a:ext cx="5334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90600" y="3048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[0,1] for “the”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 rot="16200000">
            <a:off x="3009900" y="3162300"/>
            <a:ext cx="5334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743200" y="3048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[1,2] for “flight”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2057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Rule1: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i="1" dirty="0" smtClean="0">
                <a:sym typeface="Wingdings" pitchFamily="2" charset="2"/>
              </a:rPr>
              <a:t>the</a:t>
            </a:r>
          </a:p>
          <a:p>
            <a:r>
              <a:rPr lang="en-GB" dirty="0" smtClean="0">
                <a:sym typeface="Wingdings" pitchFamily="2" charset="2"/>
              </a:rPr>
              <a:t>Rule 2: N  flight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table</a:t>
            </a:r>
            <a:endParaRPr lang="en-GB" dirty="0"/>
          </a:p>
        </p:txBody>
      </p:sp>
      <p:graphicFrame>
        <p:nvGraphicFramePr>
          <p:cNvPr id="4" name="Group 57"/>
          <p:cNvGraphicFramePr>
            <a:graphicFrameLocks noGrp="1"/>
          </p:cNvGraphicFramePr>
          <p:nvPr>
            <p:ph sz="quarter" idx="4294967295"/>
          </p:nvPr>
        </p:nvGraphicFramePr>
        <p:xfrm>
          <a:off x="1143000" y="3897868"/>
          <a:ext cx="6857999" cy="2072640"/>
        </p:xfrm>
        <a:graphic>
          <a:graphicData uri="http://schemas.openxmlformats.org/drawingml/2006/table">
            <a:tbl>
              <a:tblPr/>
              <a:tblGrid>
                <a:gridCol w="620829"/>
                <a:gridCol w="924025"/>
                <a:gridCol w="1270535"/>
                <a:gridCol w="1039528"/>
                <a:gridCol w="924025"/>
                <a:gridCol w="2079057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60314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945431" y="6031468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flight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6031468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includes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240076" y="60314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535476" y="603146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meal</a:t>
            </a:r>
            <a:endParaRPr lang="en-GB" dirty="0"/>
          </a:p>
        </p:txBody>
      </p:sp>
      <p:sp>
        <p:nvSpPr>
          <p:cNvPr id="10" name="Right Brace 9"/>
          <p:cNvSpPr/>
          <p:nvPr/>
        </p:nvSpPr>
        <p:spPr>
          <a:xfrm rot="16200000">
            <a:off x="1943100" y="3162300"/>
            <a:ext cx="5334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90600" y="31358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[0,1] for “the”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 rot="16200000">
            <a:off x="2628900" y="1562101"/>
            <a:ext cx="533400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981200" y="2057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[0,2] for “the flight”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 rot="16200000">
            <a:off x="3009900" y="3162300"/>
            <a:ext cx="5334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743200" y="3048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[1,2] for “flight”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20574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Rule1: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i="1" dirty="0" smtClean="0">
                <a:sym typeface="Wingdings" pitchFamily="2" charset="2"/>
              </a:rPr>
              <a:t>the</a:t>
            </a:r>
          </a:p>
          <a:p>
            <a:r>
              <a:rPr lang="en-GB" dirty="0" smtClean="0">
                <a:sym typeface="Wingdings" pitchFamily="2" charset="2"/>
              </a:rPr>
              <a:t>Rule 2: N  flight</a:t>
            </a:r>
          </a:p>
          <a:p>
            <a:r>
              <a:rPr lang="en-GB" dirty="0" smtClean="0">
                <a:sym typeface="Wingdings" pitchFamily="2" charset="2"/>
              </a:rPr>
              <a:t>Rule 3: NP 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dirty="0" smtClean="0"/>
              <a:t>A CNF CFG for </a:t>
            </a:r>
            <a:r>
              <a:rPr lang="en-GB" sz="3400" dirty="0" smtClean="0"/>
              <a:t>CYK </a:t>
            </a:r>
            <a:r>
              <a:rPr lang="en-GB" sz="3400" dirty="0" smtClean="0"/>
              <a:t>(!!)</a:t>
            </a:r>
            <a:endParaRPr lang="en-GB" sz="3400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S </a:t>
            </a:r>
            <a:r>
              <a:rPr lang="en-GB" dirty="0">
                <a:sym typeface="Wingdings" pitchFamily="2" charset="2"/>
              </a:rPr>
              <a:t> NP VP </a:t>
            </a:r>
          </a:p>
          <a:p>
            <a:pPr>
              <a:lnSpc>
                <a:spcPct val="90000"/>
              </a:lnSpc>
            </a:pPr>
            <a:r>
              <a:rPr lang="en-GB" dirty="0">
                <a:sym typeface="Wingdings" pitchFamily="2" charset="2"/>
              </a:rPr>
              <a:t>NP  </a:t>
            </a:r>
            <a:r>
              <a:rPr lang="en-GB" dirty="0" err="1">
                <a:sym typeface="Wingdings" pitchFamily="2" charset="2"/>
              </a:rPr>
              <a:t>Det</a:t>
            </a:r>
            <a:r>
              <a:rPr lang="en-GB" dirty="0">
                <a:sym typeface="Wingdings" pitchFamily="2" charset="2"/>
              </a:rPr>
              <a:t> N </a:t>
            </a:r>
          </a:p>
          <a:p>
            <a:pPr>
              <a:lnSpc>
                <a:spcPct val="90000"/>
              </a:lnSpc>
            </a:pPr>
            <a:r>
              <a:rPr lang="en-GB" dirty="0">
                <a:sym typeface="Wingdings" pitchFamily="2" charset="2"/>
              </a:rPr>
              <a:t>VP  V NP </a:t>
            </a:r>
          </a:p>
          <a:p>
            <a:pPr>
              <a:lnSpc>
                <a:spcPct val="90000"/>
              </a:lnSpc>
            </a:pPr>
            <a:r>
              <a:rPr lang="en-GB" dirty="0">
                <a:sym typeface="Wingdings" pitchFamily="2" charset="2"/>
              </a:rPr>
              <a:t>V  includes </a:t>
            </a:r>
          </a:p>
          <a:p>
            <a:pPr>
              <a:lnSpc>
                <a:spcPct val="90000"/>
              </a:lnSpc>
            </a:pPr>
            <a:r>
              <a:rPr lang="en-GB" dirty="0" err="1">
                <a:sym typeface="Wingdings" pitchFamily="2" charset="2"/>
              </a:rPr>
              <a:t>Det</a:t>
            </a:r>
            <a:r>
              <a:rPr lang="en-GB" dirty="0">
                <a:sym typeface="Wingdings" pitchFamily="2" charset="2"/>
              </a:rPr>
              <a:t>  the </a:t>
            </a:r>
            <a:endParaRPr lang="en-GB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>
                <a:sym typeface="Wingdings" pitchFamily="2" charset="2"/>
              </a:rPr>
              <a:t> a </a:t>
            </a:r>
            <a:endParaRPr lang="en-GB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N </a:t>
            </a:r>
            <a:r>
              <a:rPr lang="en-GB" dirty="0">
                <a:sym typeface="Wingdings" pitchFamily="2" charset="2"/>
              </a:rPr>
              <a:t> meal </a:t>
            </a:r>
          </a:p>
          <a:p>
            <a:pPr>
              <a:lnSpc>
                <a:spcPct val="90000"/>
              </a:lnSpc>
            </a:pPr>
            <a:r>
              <a:rPr lang="en-GB" dirty="0">
                <a:sym typeface="Wingdings" pitchFamily="2" charset="2"/>
              </a:rPr>
              <a:t>N  </a:t>
            </a:r>
            <a:r>
              <a:rPr lang="en-GB" dirty="0" smtClean="0">
                <a:sym typeface="Wingdings" pitchFamily="2" charset="2"/>
              </a:rPr>
              <a:t>flight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CYK algorithm: two components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Lexical step:</a:t>
            </a:r>
          </a:p>
          <a:p>
            <a:pPr>
              <a:buNone/>
            </a:pPr>
            <a:r>
              <a:rPr lang="en-GB" b="1" dirty="0" smtClean="0"/>
              <a:t>	for </a:t>
            </a:r>
            <a:r>
              <a:rPr lang="en-GB" b="1" i="1" dirty="0" smtClean="0"/>
              <a:t>j </a:t>
            </a:r>
            <a:r>
              <a:rPr lang="en-GB" b="1" dirty="0" smtClean="0"/>
              <a:t>from </a:t>
            </a:r>
            <a:r>
              <a:rPr lang="en-GB" dirty="0" smtClean="0"/>
              <a:t>1 </a:t>
            </a:r>
            <a:r>
              <a:rPr lang="en-GB" b="1" dirty="0" smtClean="0"/>
              <a:t>to</a:t>
            </a:r>
            <a:r>
              <a:rPr lang="en-GB" dirty="0" smtClean="0"/>
              <a:t> length(string) </a:t>
            </a:r>
            <a:r>
              <a:rPr lang="en-GB" b="1" dirty="0" smtClean="0"/>
              <a:t>do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		let </a:t>
            </a:r>
            <a:r>
              <a:rPr lang="en-GB" i="1" dirty="0" smtClean="0"/>
              <a:t>w</a:t>
            </a:r>
            <a:r>
              <a:rPr lang="en-GB" dirty="0" smtClean="0"/>
              <a:t> be the word in position </a:t>
            </a:r>
            <a:r>
              <a:rPr lang="en-GB" i="1" dirty="0" smtClean="0"/>
              <a:t>j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find all rules ending in </a:t>
            </a:r>
            <a:r>
              <a:rPr lang="en-GB" i="1" dirty="0" smtClean="0"/>
              <a:t>w</a:t>
            </a:r>
            <a:r>
              <a:rPr lang="en-GB" dirty="0" smtClean="0"/>
              <a:t> of the form X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i="1" dirty="0" smtClean="0">
                <a:sym typeface="Wingdings" pitchFamily="2" charset="2"/>
              </a:rPr>
              <a:t>w</a:t>
            </a:r>
            <a:r>
              <a:rPr lang="en-GB" dirty="0" smtClean="0"/>
              <a:t>	  </a:t>
            </a:r>
          </a:p>
          <a:p>
            <a:pPr>
              <a:buNone/>
            </a:pPr>
            <a:r>
              <a:rPr lang="en-GB" dirty="0" smtClean="0"/>
              <a:t>		put X in table[j-1,1]</a:t>
            </a:r>
          </a:p>
          <a:p>
            <a:endParaRPr lang="en-GB" dirty="0" smtClean="0"/>
          </a:p>
          <a:p>
            <a:r>
              <a:rPr lang="en-GB" b="1" dirty="0" smtClean="0"/>
              <a:t>Syntactic step: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/>
              <a:t>for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= j-2 </a:t>
            </a:r>
            <a:r>
              <a:rPr lang="en-GB" b="1" dirty="0" smtClean="0"/>
              <a:t>to</a:t>
            </a:r>
            <a:r>
              <a:rPr lang="en-GB" dirty="0" smtClean="0"/>
              <a:t> 0 </a:t>
            </a:r>
            <a:r>
              <a:rPr lang="en-GB" b="1" dirty="0" smtClean="0"/>
              <a:t>do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	    </a:t>
            </a:r>
            <a:r>
              <a:rPr lang="en-GB" b="1" dirty="0" smtClean="0"/>
              <a:t>for</a:t>
            </a:r>
            <a:r>
              <a:rPr lang="en-GB" dirty="0" smtClean="0"/>
              <a:t> k = i+1 </a:t>
            </a:r>
            <a:r>
              <a:rPr lang="en-GB" b="1" dirty="0" smtClean="0"/>
              <a:t>to</a:t>
            </a:r>
            <a:r>
              <a:rPr lang="en-GB" dirty="0" smtClean="0"/>
              <a:t> j-1 </a:t>
            </a:r>
            <a:r>
              <a:rPr lang="en-GB" b="1" dirty="0" smtClean="0"/>
              <a:t>do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      	</a:t>
            </a:r>
            <a:r>
              <a:rPr lang="en-GB" b="1" dirty="0" smtClean="0"/>
              <a:t>for each </a:t>
            </a:r>
            <a:r>
              <a:rPr lang="en-GB" dirty="0" smtClean="0"/>
              <a:t>rule of the form A</a:t>
            </a:r>
            <a:r>
              <a:rPr lang="en-GB" dirty="0" smtClean="0">
                <a:sym typeface="Wingdings" pitchFamily="2" charset="2"/>
              </a:rPr>
              <a:t> B C</a:t>
            </a:r>
            <a:r>
              <a:rPr lang="en-GB" dirty="0" smtClean="0"/>
              <a:t> </a:t>
            </a:r>
            <a:r>
              <a:rPr lang="en-GB" b="1" dirty="0" smtClean="0"/>
              <a:t>do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        		</a:t>
            </a:r>
            <a:r>
              <a:rPr lang="en-GB" b="1" dirty="0" smtClean="0"/>
              <a:t>if</a:t>
            </a:r>
            <a:r>
              <a:rPr lang="en-GB" dirty="0" smtClean="0"/>
              <a:t> B </a:t>
            </a:r>
            <a:r>
              <a:rPr lang="en-GB" b="1" dirty="0" smtClean="0"/>
              <a:t>is</a:t>
            </a:r>
            <a:r>
              <a:rPr lang="en-GB" dirty="0" smtClean="0"/>
              <a:t> </a:t>
            </a:r>
            <a:r>
              <a:rPr lang="en-GB" b="1" dirty="0" smtClean="0"/>
              <a:t>in</a:t>
            </a:r>
            <a:r>
              <a:rPr lang="en-GB" dirty="0" smtClean="0"/>
              <a:t> table[</a:t>
            </a:r>
            <a:r>
              <a:rPr lang="en-GB" dirty="0" err="1" smtClean="0"/>
              <a:t>i,k</a:t>
            </a:r>
            <a:r>
              <a:rPr lang="en-GB" dirty="0" smtClean="0"/>
              <a:t>] </a:t>
            </a:r>
            <a:r>
              <a:rPr lang="en-GB" b="1" dirty="0" smtClean="0"/>
              <a:t>&amp; </a:t>
            </a:r>
            <a:r>
              <a:rPr lang="en-GB" dirty="0" smtClean="0"/>
              <a:t>C is </a:t>
            </a:r>
            <a:r>
              <a:rPr lang="en-GB" b="1" dirty="0" smtClean="0"/>
              <a:t>in</a:t>
            </a:r>
            <a:r>
              <a:rPr lang="en-GB" dirty="0" smtClean="0"/>
              <a:t> table[</a:t>
            </a:r>
            <a:r>
              <a:rPr lang="en-GB" dirty="0" err="1" smtClean="0"/>
              <a:t>k,j</a:t>
            </a:r>
            <a:r>
              <a:rPr lang="en-GB" dirty="0" smtClean="0"/>
              <a:t>] </a:t>
            </a:r>
            <a:r>
              <a:rPr lang="en-GB" b="1" dirty="0" smtClean="0"/>
              <a:t>then</a:t>
            </a:r>
          </a:p>
          <a:p>
            <a:pPr>
              <a:buNone/>
            </a:pPr>
            <a:r>
              <a:rPr lang="en-GB" dirty="0" smtClean="0"/>
              <a:t>			          add A to table[</a:t>
            </a:r>
            <a:r>
              <a:rPr lang="en-GB" dirty="0" err="1" smtClean="0"/>
              <a:t>i,j</a:t>
            </a:r>
            <a:r>
              <a:rPr lang="en-GB" dirty="0" smtClean="0"/>
              <a:t>]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CKY algorithm: two components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actually interleave the lexical and syntactic steps: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200" y="2471678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b="1" dirty="0" smtClean="0"/>
              <a:t>for </a:t>
            </a:r>
            <a:r>
              <a:rPr lang="en-GB" b="1" i="1" dirty="0" smtClean="0"/>
              <a:t>j </a:t>
            </a:r>
            <a:r>
              <a:rPr lang="en-GB" b="1" dirty="0" smtClean="0"/>
              <a:t>from </a:t>
            </a:r>
            <a:r>
              <a:rPr lang="en-GB" dirty="0" smtClean="0"/>
              <a:t>1 </a:t>
            </a:r>
            <a:r>
              <a:rPr lang="en-GB" b="1" dirty="0" smtClean="0"/>
              <a:t>to</a:t>
            </a:r>
            <a:r>
              <a:rPr lang="en-GB" dirty="0" smtClean="0"/>
              <a:t> length(string) </a:t>
            </a:r>
            <a:r>
              <a:rPr lang="en-GB" b="1" dirty="0" smtClean="0"/>
              <a:t>do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		let </a:t>
            </a:r>
            <a:r>
              <a:rPr lang="en-GB" i="1" dirty="0" smtClean="0"/>
              <a:t>w</a:t>
            </a:r>
            <a:r>
              <a:rPr lang="en-GB" dirty="0" smtClean="0"/>
              <a:t> be the word in position </a:t>
            </a:r>
            <a:r>
              <a:rPr lang="en-GB" i="1" dirty="0" smtClean="0"/>
              <a:t>j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find all rules ending in </a:t>
            </a:r>
            <a:r>
              <a:rPr lang="en-GB" i="1" dirty="0" smtClean="0"/>
              <a:t>w</a:t>
            </a:r>
            <a:r>
              <a:rPr lang="en-GB" dirty="0" smtClean="0"/>
              <a:t> of the form X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i="1" dirty="0" smtClean="0">
                <a:sym typeface="Wingdings" pitchFamily="2" charset="2"/>
              </a:rPr>
              <a:t>w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put X in table[j-1,1]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dirty="0" smtClean="0"/>
              <a:t>    for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= j-2 </a:t>
            </a:r>
            <a:r>
              <a:rPr lang="en-GB" b="1" dirty="0" smtClean="0"/>
              <a:t>to</a:t>
            </a:r>
            <a:r>
              <a:rPr lang="en-GB" dirty="0" smtClean="0"/>
              <a:t> 0 </a:t>
            </a:r>
            <a:r>
              <a:rPr lang="en-GB" b="1" dirty="0" smtClean="0"/>
              <a:t>do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/>
              <a:t>for</a:t>
            </a:r>
            <a:r>
              <a:rPr lang="en-GB" dirty="0" smtClean="0"/>
              <a:t> k = i+1 </a:t>
            </a:r>
            <a:r>
              <a:rPr lang="en-GB" b="1" dirty="0" smtClean="0"/>
              <a:t>to</a:t>
            </a:r>
            <a:r>
              <a:rPr lang="en-GB" dirty="0" smtClean="0"/>
              <a:t> j-1 </a:t>
            </a:r>
            <a:r>
              <a:rPr lang="en-GB" b="1" dirty="0" smtClean="0"/>
              <a:t>do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b="1" dirty="0" smtClean="0"/>
              <a:t>for each </a:t>
            </a:r>
            <a:r>
              <a:rPr lang="en-GB" dirty="0" smtClean="0"/>
              <a:t>rule of the form A</a:t>
            </a:r>
            <a:r>
              <a:rPr lang="en-GB" dirty="0" smtClean="0">
                <a:sym typeface="Wingdings" pitchFamily="2" charset="2"/>
              </a:rPr>
              <a:t> B C</a:t>
            </a:r>
            <a:r>
              <a:rPr lang="en-GB" dirty="0" smtClean="0"/>
              <a:t> </a:t>
            </a:r>
            <a:r>
              <a:rPr lang="en-GB" b="1" dirty="0" smtClean="0"/>
              <a:t>do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b="1" dirty="0" smtClean="0"/>
              <a:t>if</a:t>
            </a:r>
            <a:r>
              <a:rPr lang="en-GB" dirty="0" smtClean="0"/>
              <a:t> B </a:t>
            </a:r>
            <a:r>
              <a:rPr lang="en-GB" b="1" dirty="0" smtClean="0"/>
              <a:t>is</a:t>
            </a:r>
            <a:r>
              <a:rPr lang="en-GB" dirty="0" smtClean="0"/>
              <a:t> </a:t>
            </a:r>
            <a:r>
              <a:rPr lang="en-GB" b="1" dirty="0" smtClean="0"/>
              <a:t>in</a:t>
            </a:r>
            <a:r>
              <a:rPr lang="en-GB" dirty="0" smtClean="0"/>
              <a:t> table[</a:t>
            </a:r>
            <a:r>
              <a:rPr lang="en-GB" dirty="0" err="1" smtClean="0"/>
              <a:t>i,k</a:t>
            </a:r>
            <a:r>
              <a:rPr lang="en-GB" dirty="0" smtClean="0"/>
              <a:t>] </a:t>
            </a:r>
            <a:r>
              <a:rPr lang="en-GB" b="1" dirty="0" smtClean="0"/>
              <a:t>&amp; </a:t>
            </a:r>
            <a:r>
              <a:rPr lang="en-GB" dirty="0" smtClean="0"/>
              <a:t>C is </a:t>
            </a:r>
            <a:r>
              <a:rPr lang="en-GB" b="1" dirty="0" smtClean="0"/>
              <a:t>in</a:t>
            </a:r>
            <a:r>
              <a:rPr lang="en-GB" dirty="0" smtClean="0"/>
              <a:t> table[</a:t>
            </a:r>
            <a:r>
              <a:rPr lang="en-GB" dirty="0" err="1" smtClean="0"/>
              <a:t>k,j</a:t>
            </a:r>
            <a:r>
              <a:rPr lang="en-GB" dirty="0" smtClean="0"/>
              <a:t>] </a:t>
            </a:r>
            <a:r>
              <a:rPr lang="en-GB" b="1" dirty="0" smtClean="0"/>
              <a:t>then</a:t>
            </a:r>
          </a:p>
          <a:p>
            <a:pPr>
              <a:buNone/>
            </a:pPr>
            <a:r>
              <a:rPr lang="en-GB" dirty="0" smtClean="0"/>
              <a:t>			          add A to table[</a:t>
            </a:r>
            <a:r>
              <a:rPr lang="en-GB" dirty="0" err="1" smtClean="0"/>
              <a:t>i,j</a:t>
            </a:r>
            <a:r>
              <a:rPr lang="en-GB" dirty="0" smtClean="0"/>
              <a:t>]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CKY: </a:t>
            </a:r>
            <a:r>
              <a:rPr lang="en-GB" dirty="0"/>
              <a:t>lexical </a:t>
            </a:r>
            <a:r>
              <a:rPr lang="en-GB" dirty="0" smtClean="0"/>
              <a:t>step (j = 1)</a:t>
            </a:r>
            <a:endParaRPr lang="en-GB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600" i="1" dirty="0">
                <a:solidFill>
                  <a:schemeClr val="accent2"/>
                </a:solidFill>
              </a:rPr>
              <a:t>The</a:t>
            </a:r>
            <a:r>
              <a:rPr lang="en-GB" sz="2600" i="1" dirty="0"/>
              <a:t> flight includes a meal.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2971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Lexical lookup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Matches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the</a:t>
            </a:r>
            <a:endParaRPr lang="en-GB" dirty="0"/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/>
              <a:t>  </a:t>
            </a:r>
          </a:p>
          <a:p>
            <a:r>
              <a:rPr lang="en-GB" dirty="0">
                <a:solidFill>
                  <a:schemeClr val="accent2"/>
                </a:solidFill>
              </a:rPr>
              <a:t>  </a:t>
            </a:r>
            <a:r>
              <a:rPr lang="en-GB" dirty="0"/>
              <a:t>     </a:t>
            </a:r>
          </a:p>
        </p:txBody>
      </p:sp>
      <p:graphicFrame>
        <p:nvGraphicFramePr>
          <p:cNvPr id="151617" name="Group 65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164080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457200"/>
                <a:gridCol w="1524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CKY: </a:t>
            </a:r>
            <a:r>
              <a:rPr lang="en-GB" dirty="0"/>
              <a:t>lexical </a:t>
            </a:r>
            <a:r>
              <a:rPr lang="en-GB" dirty="0" smtClean="0"/>
              <a:t>step (j = 2)</a:t>
            </a:r>
            <a:endParaRPr lang="en-GB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</a:t>
            </a:r>
            <a:r>
              <a:rPr lang="en-GB" sz="2600" i="1">
                <a:solidFill>
                  <a:schemeClr val="accent2"/>
                </a:solidFill>
              </a:rPr>
              <a:t>flight</a:t>
            </a:r>
            <a:r>
              <a:rPr lang="en-GB" sz="2600" i="1"/>
              <a:t> includes a meal.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2640" name="Group 64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194560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457200"/>
                <a:gridCol w="1524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2971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Lexical lookup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Matches N </a:t>
            </a:r>
            <a:r>
              <a:rPr lang="en-GB" dirty="0" smtClean="0">
                <a:sym typeface="Wingdings" pitchFamily="2" charset="2"/>
              </a:rPr>
              <a:t> flight</a:t>
            </a:r>
            <a:endParaRPr lang="en-GB" dirty="0"/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/>
              <a:t>  </a:t>
            </a:r>
          </a:p>
          <a:p>
            <a:r>
              <a:rPr lang="en-GB" dirty="0">
                <a:solidFill>
                  <a:schemeClr val="accent2"/>
                </a:solidFill>
              </a:rPr>
              <a:t>  </a:t>
            </a:r>
            <a:r>
              <a:rPr lang="en-GB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CKY: </a:t>
            </a:r>
            <a:r>
              <a:rPr lang="en-GB" dirty="0"/>
              <a:t>syntactic </a:t>
            </a:r>
            <a:r>
              <a:rPr lang="en-GB" dirty="0" smtClean="0"/>
              <a:t>step (j = 2)</a:t>
            </a:r>
            <a:endParaRPr lang="en-GB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>
                <a:solidFill>
                  <a:schemeClr val="accent2"/>
                </a:solidFill>
              </a:rPr>
              <a:t>The flight</a:t>
            </a:r>
            <a:r>
              <a:rPr lang="en-GB" sz="2600" i="1"/>
              <a:t> includes a meal.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3606" name="Group 6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194560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457200"/>
                <a:gridCol w="1524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664" name="Text Box 64"/>
          <p:cNvSpPr txBox="1">
            <a:spLocks noChangeArrowheads="1"/>
          </p:cNvSpPr>
          <p:nvPr/>
        </p:nvSpPr>
        <p:spPr bwMode="auto">
          <a:xfrm>
            <a:off x="152400" y="2438400"/>
            <a:ext cx="4343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Syntactic lookup: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2"/>
                </a:solidFill>
              </a:rPr>
              <a:t> </a:t>
            </a:r>
            <a:r>
              <a:rPr lang="en-GB" dirty="0" smtClean="0"/>
              <a:t>look backwards and see if there is any rule that will cover what we’ve done so far.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CKY: </a:t>
            </a:r>
            <a:r>
              <a:rPr lang="en-GB" dirty="0"/>
              <a:t>lexical </a:t>
            </a:r>
            <a:r>
              <a:rPr lang="en-GB" dirty="0" smtClean="0"/>
              <a:t>step (j = 3)</a:t>
            </a:r>
            <a:endParaRPr lang="en-GB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flight </a:t>
            </a:r>
            <a:r>
              <a:rPr lang="en-GB" sz="2600" i="1">
                <a:solidFill>
                  <a:schemeClr val="accent2"/>
                </a:solidFill>
              </a:rPr>
              <a:t>includes</a:t>
            </a:r>
            <a:r>
              <a:rPr lang="en-GB" sz="2600" i="1"/>
              <a:t> a meal.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4689" name="Group 65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225040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457200"/>
                <a:gridCol w="1524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2971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Lexical lookup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Matches V </a:t>
            </a:r>
            <a:r>
              <a:rPr lang="en-GB" dirty="0" smtClean="0">
                <a:sym typeface="Wingdings" pitchFamily="2" charset="2"/>
              </a:rPr>
              <a:t> includes</a:t>
            </a:r>
            <a:endParaRPr lang="en-GB" dirty="0"/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/>
              <a:t>  </a:t>
            </a:r>
          </a:p>
          <a:p>
            <a:r>
              <a:rPr lang="en-GB" dirty="0">
                <a:solidFill>
                  <a:schemeClr val="accent2"/>
                </a:solidFill>
              </a:rPr>
              <a:t>  </a:t>
            </a:r>
            <a:r>
              <a:rPr lang="en-GB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CKY: </a:t>
            </a:r>
            <a:r>
              <a:rPr lang="en-GB" dirty="0"/>
              <a:t>lexical </a:t>
            </a:r>
            <a:r>
              <a:rPr lang="en-GB" dirty="0" smtClean="0"/>
              <a:t>step (j = 3)</a:t>
            </a:r>
            <a:endParaRPr lang="en-GB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flight </a:t>
            </a:r>
            <a:r>
              <a:rPr lang="en-GB" sz="2600" i="1">
                <a:solidFill>
                  <a:schemeClr val="accent2"/>
                </a:solidFill>
              </a:rPr>
              <a:t>includes</a:t>
            </a:r>
            <a:r>
              <a:rPr lang="en-GB" sz="2600" i="1"/>
              <a:t> a meal.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4689" name="Group 65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225040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457200"/>
                <a:gridCol w="1524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2971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Syntactic lookup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There are no rules in our grammar that will cover </a:t>
            </a:r>
            <a:r>
              <a:rPr lang="en-GB" dirty="0" err="1" smtClean="0"/>
              <a:t>Det</a:t>
            </a:r>
            <a:r>
              <a:rPr lang="en-GB" dirty="0" smtClean="0"/>
              <a:t>, NP, V</a:t>
            </a:r>
            <a:endParaRPr lang="en-GB" dirty="0"/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/>
              <a:t>  </a:t>
            </a:r>
          </a:p>
          <a:p>
            <a:r>
              <a:rPr lang="en-GB" dirty="0">
                <a:solidFill>
                  <a:schemeClr val="accent2"/>
                </a:solidFill>
              </a:rPr>
              <a:t>  </a:t>
            </a:r>
            <a:r>
              <a:rPr lang="en-GB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Dynamic programming approaches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CKY: </a:t>
            </a:r>
            <a:r>
              <a:rPr lang="en-GB" dirty="0"/>
              <a:t>lexical </a:t>
            </a:r>
            <a:r>
              <a:rPr lang="en-GB" dirty="0" smtClean="0"/>
              <a:t>step (j = 4)</a:t>
            </a:r>
            <a:endParaRPr lang="en-GB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flight includes </a:t>
            </a:r>
            <a:r>
              <a:rPr lang="en-GB" sz="2600" i="1">
                <a:solidFill>
                  <a:schemeClr val="accent2"/>
                </a:solidFill>
              </a:rPr>
              <a:t>a</a:t>
            </a:r>
            <a:r>
              <a:rPr lang="en-GB" sz="2600" i="1"/>
              <a:t> meal.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5715" name="Group 67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544128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609600"/>
                <a:gridCol w="1371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2971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Lexical lookup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Matches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a</a:t>
            </a:r>
            <a:endParaRPr lang="en-GB" dirty="0"/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/>
              <a:t>  </a:t>
            </a:r>
          </a:p>
          <a:p>
            <a:r>
              <a:rPr lang="en-GB" dirty="0">
                <a:solidFill>
                  <a:schemeClr val="accent2"/>
                </a:solidFill>
              </a:rPr>
              <a:t>  </a:t>
            </a:r>
            <a:r>
              <a:rPr lang="en-GB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CKY: lexical step (j = 5)</a:t>
            </a:r>
            <a:endParaRPr lang="en-GB" dirty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flight includes a </a:t>
            </a:r>
            <a:r>
              <a:rPr lang="en-GB" sz="2600" i="1">
                <a:solidFill>
                  <a:schemeClr val="accent2"/>
                </a:solidFill>
              </a:rPr>
              <a:t>meal</a:t>
            </a:r>
            <a:r>
              <a:rPr lang="en-GB" sz="2600" i="1"/>
              <a:t>.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60774" name="Group 6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269808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609600"/>
                <a:gridCol w="1371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2971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Lexical lookup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Matches N </a:t>
            </a:r>
            <a:r>
              <a:rPr lang="en-GB" dirty="0" smtClean="0">
                <a:sym typeface="Wingdings" pitchFamily="2" charset="2"/>
              </a:rPr>
              <a:t> meal</a:t>
            </a:r>
            <a:endParaRPr lang="en-GB" dirty="0"/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/>
              <a:t>  </a:t>
            </a:r>
          </a:p>
          <a:p>
            <a:r>
              <a:rPr lang="en-GB" dirty="0">
                <a:solidFill>
                  <a:schemeClr val="accent2"/>
                </a:solidFill>
              </a:rPr>
              <a:t>  </a:t>
            </a:r>
            <a:r>
              <a:rPr lang="en-GB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CKY: </a:t>
            </a:r>
            <a:r>
              <a:rPr lang="en-GB" dirty="0"/>
              <a:t>syntactic </a:t>
            </a:r>
            <a:r>
              <a:rPr lang="en-GB" dirty="0" smtClean="0"/>
              <a:t>step (j = 5)</a:t>
            </a:r>
            <a:endParaRPr lang="en-GB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flight includes </a:t>
            </a:r>
            <a:r>
              <a:rPr lang="en-GB" sz="2600" i="1">
                <a:solidFill>
                  <a:schemeClr val="accent2"/>
                </a:solidFill>
              </a:rPr>
              <a:t>a meal</a:t>
            </a:r>
            <a:r>
              <a:rPr lang="en-GB" sz="2600" i="1"/>
              <a:t>.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6739" name="Group 67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269808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609600"/>
                <a:gridCol w="1371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2971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Syntactic lookup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We find that we have NP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N</a:t>
            </a:r>
            <a:endParaRPr lang="en-GB" dirty="0"/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/>
              <a:t>  </a:t>
            </a:r>
          </a:p>
          <a:p>
            <a:r>
              <a:rPr lang="en-GB" dirty="0">
                <a:solidFill>
                  <a:schemeClr val="accent2"/>
                </a:solidFill>
              </a:rPr>
              <a:t>  </a:t>
            </a:r>
            <a:r>
              <a:rPr lang="en-GB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CKY: </a:t>
            </a:r>
            <a:r>
              <a:rPr lang="en-GB" dirty="0"/>
              <a:t>syntactic </a:t>
            </a:r>
            <a:r>
              <a:rPr lang="en-GB" dirty="0" smtClean="0"/>
              <a:t>step (j = 5)</a:t>
            </a:r>
            <a:endParaRPr lang="en-GB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flight </a:t>
            </a:r>
            <a:r>
              <a:rPr lang="en-GB" sz="2600" i="1">
                <a:solidFill>
                  <a:schemeClr val="accent2"/>
                </a:solidFill>
              </a:rPr>
              <a:t>includes a meal</a:t>
            </a:r>
            <a:r>
              <a:rPr lang="en-GB" sz="2600" i="1"/>
              <a:t>.</a:t>
            </a:r>
          </a:p>
        </p:txBody>
      </p:sp>
      <p:graphicFrame>
        <p:nvGraphicFramePr>
          <p:cNvPr id="157754" name="Group 58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269808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609600"/>
                <a:gridCol w="1371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VP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2971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Syntactic lookup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We find that we have VP </a:t>
            </a:r>
            <a:r>
              <a:rPr lang="en-GB" dirty="0" smtClean="0">
                <a:sym typeface="Wingdings" pitchFamily="2" charset="2"/>
              </a:rPr>
              <a:t> V NP</a:t>
            </a:r>
            <a:endParaRPr lang="en-GB" dirty="0"/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/>
              <a:t>  </a:t>
            </a:r>
          </a:p>
          <a:p>
            <a:r>
              <a:rPr lang="en-GB" dirty="0">
                <a:solidFill>
                  <a:schemeClr val="accent2"/>
                </a:solidFill>
              </a:rPr>
              <a:t>  </a:t>
            </a:r>
            <a:r>
              <a:rPr lang="en-GB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CKY: </a:t>
            </a:r>
            <a:r>
              <a:rPr lang="en-GB" dirty="0"/>
              <a:t>syntactic </a:t>
            </a:r>
            <a:r>
              <a:rPr lang="en-GB" dirty="0" smtClean="0"/>
              <a:t>step (j = 5)</a:t>
            </a:r>
            <a:endParaRPr lang="en-GB" dirty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>
                <a:solidFill>
                  <a:schemeClr val="accent2"/>
                </a:solidFill>
              </a:rPr>
              <a:t>The flight includes a meal</a:t>
            </a:r>
            <a:r>
              <a:rPr lang="en-GB" sz="2600" i="1"/>
              <a:t>.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8777" name="Group 57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269808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609600"/>
                <a:gridCol w="1371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2971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Syntactic lookup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We find that we have S </a:t>
            </a:r>
            <a:r>
              <a:rPr lang="en-GB" dirty="0" smtClean="0">
                <a:sym typeface="Wingdings" pitchFamily="2" charset="2"/>
              </a:rPr>
              <a:t> NP VP</a:t>
            </a:r>
            <a:endParaRPr lang="en-GB" dirty="0"/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/>
              <a:t>  </a:t>
            </a:r>
          </a:p>
          <a:p>
            <a:r>
              <a:rPr lang="en-GB" dirty="0">
                <a:solidFill>
                  <a:schemeClr val="accent2"/>
                </a:solidFill>
              </a:rPr>
              <a:t>  </a:t>
            </a:r>
            <a:r>
              <a:rPr lang="en-GB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recognition to parsing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procedure so far will recognise a string as a legal sentence in English.</a:t>
            </a:r>
          </a:p>
          <a:p>
            <a:endParaRPr lang="en-GB" dirty="0" smtClean="0"/>
          </a:p>
          <a:p>
            <a:r>
              <a:rPr lang="en-GB" dirty="0" smtClean="0"/>
              <a:t>But we’d like to get a parse tree back!</a:t>
            </a:r>
          </a:p>
          <a:p>
            <a:endParaRPr lang="en-GB" dirty="0" smtClean="0"/>
          </a:p>
          <a:p>
            <a:r>
              <a:rPr lang="en-GB" dirty="0" smtClean="0"/>
              <a:t>Solution:</a:t>
            </a:r>
          </a:p>
          <a:p>
            <a:pPr lvl="1"/>
            <a:r>
              <a:rPr lang="en-GB" dirty="0" smtClean="0"/>
              <a:t>We can work our way back through the table and collect all the partial solutions into one parse tree.</a:t>
            </a:r>
          </a:p>
          <a:p>
            <a:pPr lvl="1"/>
            <a:r>
              <a:rPr lang="en-GB" dirty="0" smtClean="0"/>
              <a:t>Cells will need to be augmented with “</a:t>
            </a:r>
            <a:r>
              <a:rPr lang="en-GB" dirty="0" err="1" smtClean="0"/>
              <a:t>backpointers</a:t>
            </a:r>
            <a:r>
              <a:rPr lang="en-GB" dirty="0" smtClean="0"/>
              <a:t>”, i.e. With a pointer to the cells that the current cell covers.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recognition to parsing</a:t>
            </a:r>
            <a:endParaRPr lang="en-GB" dirty="0"/>
          </a:p>
        </p:txBody>
      </p:sp>
      <p:graphicFrame>
        <p:nvGraphicFramePr>
          <p:cNvPr id="4" name="Group 57"/>
          <p:cNvGraphicFramePr>
            <a:graphicFrameLocks noGrp="1"/>
          </p:cNvGraphicFramePr>
          <p:nvPr>
            <p:ph sz="quarter" idx="4294967295"/>
          </p:nvPr>
        </p:nvGraphicFramePr>
        <p:xfrm>
          <a:off x="1295400" y="2133600"/>
          <a:ext cx="5943600" cy="3124200"/>
        </p:xfrm>
        <a:graphic>
          <a:graphicData uri="http://schemas.openxmlformats.org/drawingml/2006/table">
            <a:tbl>
              <a:tblPr/>
              <a:tblGrid>
                <a:gridCol w="538052"/>
                <a:gridCol w="800822"/>
                <a:gridCol w="1101130"/>
                <a:gridCol w="900925"/>
                <a:gridCol w="800822"/>
                <a:gridCol w="1801849"/>
              </a:tblGrid>
              <a:tr h="388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Curved Connector 5"/>
          <p:cNvCxnSpPr/>
          <p:nvPr/>
        </p:nvCxnSpPr>
        <p:spPr>
          <a:xfrm rot="10800000">
            <a:off x="3048000" y="2743200"/>
            <a:ext cx="25146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5400000">
            <a:off x="5067300" y="3238500"/>
            <a:ext cx="9906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5400000">
            <a:off x="5562600" y="4190206"/>
            <a:ext cx="152400" cy="1588"/>
          </a:xfrm>
          <a:prstGeom prst="curvedConnector3">
            <a:avLst>
              <a:gd name="adj1" fmla="val -78572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10800000">
            <a:off x="3962400" y="3886200"/>
            <a:ext cx="16002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10800000">
            <a:off x="5181600" y="4343400"/>
            <a:ext cx="3810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5400000">
            <a:off x="5561806" y="4647406"/>
            <a:ext cx="152400" cy="1588"/>
          </a:xfrm>
          <a:prstGeom prst="curvedConnector3">
            <a:avLst>
              <a:gd name="adj1" fmla="val -78572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 rot="10800000">
            <a:off x="2362201" y="2667000"/>
            <a:ext cx="3810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5400000">
            <a:off x="2742407" y="2971006"/>
            <a:ext cx="152400" cy="1588"/>
          </a:xfrm>
          <a:prstGeom prst="curvedConnector3">
            <a:avLst>
              <a:gd name="adj1" fmla="val -78572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recognition to parsing</a:t>
            </a:r>
            <a:endParaRPr lang="en-GB" dirty="0"/>
          </a:p>
        </p:txBody>
      </p:sp>
      <p:graphicFrame>
        <p:nvGraphicFramePr>
          <p:cNvPr id="4" name="Group 57"/>
          <p:cNvGraphicFramePr>
            <a:graphicFrameLocks noGrp="1"/>
          </p:cNvGraphicFramePr>
          <p:nvPr>
            <p:ph sz="quarter" idx="4294967295"/>
          </p:nvPr>
        </p:nvGraphicFramePr>
        <p:xfrm>
          <a:off x="1295400" y="2133600"/>
          <a:ext cx="5943600" cy="3124200"/>
        </p:xfrm>
        <a:graphic>
          <a:graphicData uri="http://schemas.openxmlformats.org/drawingml/2006/table">
            <a:tbl>
              <a:tblPr/>
              <a:tblGrid>
                <a:gridCol w="538052"/>
                <a:gridCol w="800822"/>
                <a:gridCol w="1101130"/>
                <a:gridCol w="900925"/>
                <a:gridCol w="800822"/>
                <a:gridCol w="1801849"/>
              </a:tblGrid>
              <a:tr h="388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95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7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7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56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6" name="Curved Connector 5"/>
          <p:cNvCxnSpPr/>
          <p:nvPr/>
        </p:nvCxnSpPr>
        <p:spPr>
          <a:xfrm rot="10800000">
            <a:off x="3048000" y="2743200"/>
            <a:ext cx="25146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5400000">
            <a:off x="5067300" y="3238500"/>
            <a:ext cx="9906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5400000">
            <a:off x="5562600" y="4190206"/>
            <a:ext cx="152400" cy="1588"/>
          </a:xfrm>
          <a:prstGeom prst="curvedConnector3">
            <a:avLst>
              <a:gd name="adj1" fmla="val -78572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10800000">
            <a:off x="3962400" y="3886200"/>
            <a:ext cx="16002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10800000">
            <a:off x="5181600" y="4343400"/>
            <a:ext cx="3810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5400000">
            <a:off x="5561806" y="4647406"/>
            <a:ext cx="152400" cy="1588"/>
          </a:xfrm>
          <a:prstGeom prst="curvedConnector3">
            <a:avLst>
              <a:gd name="adj1" fmla="val -78572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 rot="10800000">
            <a:off x="2362201" y="2667000"/>
            <a:ext cx="3810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5400000">
            <a:off x="2742407" y="2971006"/>
            <a:ext cx="152400" cy="1588"/>
          </a:xfrm>
          <a:prstGeom prst="curvedConnector3">
            <a:avLst>
              <a:gd name="adj1" fmla="val -78572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95400" y="5715000"/>
            <a:ext cx="7304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NB: This algorithm always fills the top “triangle” of the table!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ambiguity?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algorithm does not assume that there is only one parse tree for a sentence.</a:t>
            </a:r>
          </a:p>
          <a:p>
            <a:pPr lvl="1"/>
            <a:r>
              <a:rPr lang="en-GB" dirty="0" smtClean="0"/>
              <a:t>(Our simple grammar did not admit of any ambiguity, but this isn’t realistic of course).</a:t>
            </a:r>
          </a:p>
          <a:p>
            <a:endParaRPr lang="en-GB" dirty="0" smtClean="0"/>
          </a:p>
          <a:p>
            <a:r>
              <a:rPr lang="en-GB" dirty="0" smtClean="0"/>
              <a:t>There is nothing to stop it returning several parse trees.</a:t>
            </a:r>
          </a:p>
          <a:p>
            <a:endParaRPr lang="en-GB" dirty="0" smtClean="0"/>
          </a:p>
          <a:p>
            <a:r>
              <a:rPr lang="en-GB" dirty="0" smtClean="0"/>
              <a:t>If there are multiple local solutions, then more than one non-terminal will be stored in a cell of the table.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4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Probabilistic Context Free Grammars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Top-down </a:t>
            </a:r>
            <a:r>
              <a:rPr lang="en-GB" dirty="0" err="1" smtClean="0"/>
              <a:t>vs</a:t>
            </a:r>
            <a:r>
              <a:rPr lang="en-GB" dirty="0" smtClean="0"/>
              <a:t> bottom-up search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Top-down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Bottom-up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9600" y="2247900"/>
            <a:ext cx="4038600" cy="3009900"/>
          </a:xfrm>
        </p:spPr>
        <p:txBody>
          <a:bodyPr/>
          <a:lstStyle/>
          <a:p>
            <a:r>
              <a:rPr lang="en-GB" dirty="0" smtClean="0"/>
              <a:t>Never considers derivations that do not end up at root S.</a:t>
            </a:r>
          </a:p>
          <a:p>
            <a:endParaRPr lang="en-GB" dirty="0" smtClean="0"/>
          </a:p>
          <a:p>
            <a:r>
              <a:rPr lang="en-GB" dirty="0" smtClean="0"/>
              <a:t>Wastes a lot of time with trees that are inconsistent with the input.</a:t>
            </a:r>
          </a:p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2857500"/>
          </a:xfrm>
        </p:spPr>
        <p:txBody>
          <a:bodyPr/>
          <a:lstStyle/>
          <a:p>
            <a:r>
              <a:rPr lang="en-GB" dirty="0" smtClean="0"/>
              <a:t>Generates many </a:t>
            </a:r>
            <a:r>
              <a:rPr lang="en-GB" dirty="0" err="1" smtClean="0"/>
              <a:t>subtrees</a:t>
            </a:r>
            <a:r>
              <a:rPr lang="en-GB" dirty="0" smtClean="0"/>
              <a:t> that will never lead to an S.</a:t>
            </a:r>
          </a:p>
          <a:p>
            <a:endParaRPr lang="en-GB" dirty="0" smtClean="0"/>
          </a:p>
          <a:p>
            <a:r>
              <a:rPr lang="en-GB" dirty="0" smtClean="0"/>
              <a:t>Only considers trees that cover some part of the input.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334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NB: With both top-down and bottom-up approaches, we view parsing as a search problem</a:t>
            </a:r>
            <a:r>
              <a:rPr lang="en-GB" b="1" dirty="0" smtClean="0"/>
              <a:t>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CFG definition (reminder)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dirty="0" smtClean="0"/>
              <a:t>A CFG is a 4-tuple: </a:t>
            </a:r>
            <a:r>
              <a:rPr lang="en-GB" dirty="0" smtClean="0">
                <a:solidFill>
                  <a:schemeClr val="accent2"/>
                </a:solidFill>
              </a:rPr>
              <a:t>(</a:t>
            </a:r>
            <a:r>
              <a:rPr lang="en-US" dirty="0" smtClean="0">
                <a:solidFill>
                  <a:schemeClr val="accent2"/>
                </a:solidFill>
              </a:rPr>
              <a:t>N,</a:t>
            </a:r>
            <a:r>
              <a:rPr lang="el-GR" dirty="0" smtClean="0">
                <a:solidFill>
                  <a:schemeClr val="accent2"/>
                </a:solidFill>
              </a:rPr>
              <a:t>Σ</a:t>
            </a:r>
            <a:r>
              <a:rPr lang="en-GB" dirty="0" smtClean="0">
                <a:solidFill>
                  <a:schemeClr val="accent2"/>
                </a:solidFill>
              </a:rPr>
              <a:t>,P,S)</a:t>
            </a:r>
            <a:r>
              <a:rPr lang="en-GB" dirty="0" smtClean="0"/>
              <a:t>:</a:t>
            </a:r>
          </a:p>
          <a:p>
            <a:pPr lvl="1">
              <a:lnSpc>
                <a:spcPct val="80000"/>
              </a:lnSpc>
            </a:pPr>
            <a:endParaRPr lang="en-GB" sz="2500" dirty="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500" dirty="0" smtClean="0">
                <a:solidFill>
                  <a:schemeClr val="accent2"/>
                </a:solidFill>
              </a:rPr>
              <a:t>N </a:t>
            </a:r>
            <a:r>
              <a:rPr lang="en-GB" sz="2500" dirty="0" smtClean="0"/>
              <a:t>= a set of non-terminal symbols (e.g. NP, VP)</a:t>
            </a:r>
          </a:p>
          <a:p>
            <a:pPr lvl="1">
              <a:lnSpc>
                <a:spcPct val="80000"/>
              </a:lnSpc>
            </a:pPr>
            <a:endParaRPr lang="en-GB" sz="2500" dirty="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el-GR" sz="2500" dirty="0" smtClean="0">
                <a:solidFill>
                  <a:schemeClr val="accent2"/>
                </a:solidFill>
              </a:rPr>
              <a:t>Σ</a:t>
            </a:r>
            <a:r>
              <a:rPr lang="en-GB" sz="2500" dirty="0" smtClean="0">
                <a:solidFill>
                  <a:schemeClr val="accent2"/>
                </a:solidFill>
              </a:rPr>
              <a:t> </a:t>
            </a:r>
            <a:r>
              <a:rPr lang="en-GB" sz="2500" dirty="0" smtClean="0"/>
              <a:t>= a set of terminals (e.g. words)</a:t>
            </a:r>
          </a:p>
          <a:p>
            <a:pPr lvl="2">
              <a:lnSpc>
                <a:spcPct val="80000"/>
              </a:lnSpc>
            </a:pPr>
            <a:r>
              <a:rPr lang="en-GB" sz="1800" dirty="0" smtClean="0">
                <a:solidFill>
                  <a:schemeClr val="accent2"/>
                </a:solidFill>
              </a:rPr>
              <a:t>N</a:t>
            </a:r>
            <a:r>
              <a:rPr lang="en-GB" sz="1800" dirty="0" smtClean="0"/>
              <a:t> and </a:t>
            </a:r>
            <a:r>
              <a:rPr lang="el-GR" sz="1800" dirty="0" smtClean="0">
                <a:solidFill>
                  <a:schemeClr val="accent2"/>
                </a:solidFill>
              </a:rPr>
              <a:t>Σ</a:t>
            </a:r>
            <a:r>
              <a:rPr lang="en-GB" sz="1800" dirty="0" smtClean="0"/>
              <a:t> are disjoint (no element of N is also an element of </a:t>
            </a:r>
            <a:r>
              <a:rPr lang="el-GR" sz="1800" dirty="0" smtClean="0"/>
              <a:t>Σ</a:t>
            </a:r>
            <a:r>
              <a:rPr lang="en-GB" sz="1800" dirty="0" smtClean="0"/>
              <a:t>)</a:t>
            </a:r>
          </a:p>
          <a:p>
            <a:pPr lvl="1">
              <a:lnSpc>
                <a:spcPct val="80000"/>
              </a:lnSpc>
            </a:pPr>
            <a:endParaRPr lang="en-GB" sz="2500" dirty="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500" dirty="0" smtClean="0">
                <a:solidFill>
                  <a:schemeClr val="accent2"/>
                </a:solidFill>
              </a:rPr>
              <a:t>P </a:t>
            </a:r>
            <a:r>
              <a:rPr lang="en-GB" sz="2500" dirty="0" smtClean="0"/>
              <a:t>= a set of productions of the form </a:t>
            </a:r>
            <a:r>
              <a:rPr lang="en-GB" sz="2500" dirty="0" smtClean="0">
                <a:solidFill>
                  <a:schemeClr val="accent2"/>
                </a:solidFill>
              </a:rPr>
              <a:t>A</a:t>
            </a:r>
            <a:r>
              <a:rPr lang="en-GB" sz="2500" dirty="0" smtClean="0">
                <a:solidFill>
                  <a:schemeClr val="accent2"/>
                </a:solidFill>
                <a:sym typeface="Wingdings" pitchFamily="2" charset="2"/>
              </a:rPr>
              <a:t></a:t>
            </a:r>
            <a:r>
              <a:rPr lang="el-GR" sz="2500" dirty="0" smtClean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β</a:t>
            </a:r>
            <a:r>
              <a:rPr lang="en-GB" sz="2500" dirty="0" smtClean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2500" dirty="0" smtClean="0">
                <a:cs typeface="Times New Roman" pitchFamily="18" charset="0"/>
                <a:sym typeface="Wingdings" pitchFamily="2" charset="2"/>
              </a:rPr>
              <a:t>where:</a:t>
            </a:r>
          </a:p>
          <a:p>
            <a:pPr lvl="2">
              <a:lnSpc>
                <a:spcPct val="80000"/>
              </a:lnSpc>
            </a:pPr>
            <a:r>
              <a:rPr lang="en-GB" sz="1800" dirty="0" smtClean="0">
                <a:solidFill>
                  <a:schemeClr val="accent2"/>
                </a:solidFill>
                <a:sym typeface="Wingdings" pitchFamily="2" charset="2"/>
              </a:rPr>
              <a:t>A </a:t>
            </a:r>
            <a:r>
              <a:rPr lang="en-GB" sz="1800" dirty="0" smtClean="0">
                <a:sym typeface="Wingdings" pitchFamily="2" charset="2"/>
              </a:rPr>
              <a:t>is a non-terminal (a member of N)</a:t>
            </a:r>
          </a:p>
          <a:p>
            <a:pPr lvl="2">
              <a:lnSpc>
                <a:spcPct val="80000"/>
              </a:lnSpc>
            </a:pPr>
            <a:r>
              <a:rPr lang="el-GR" sz="1800" dirty="0" smtClean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β</a:t>
            </a:r>
            <a:r>
              <a:rPr lang="en-GB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GB" sz="1800" dirty="0" smtClean="0">
                <a:solidFill>
                  <a:schemeClr val="accent2"/>
                </a:solidFill>
              </a:rPr>
              <a:t> </a:t>
            </a:r>
            <a:r>
              <a:rPr lang="en-GB" sz="1800" dirty="0" smtClean="0"/>
              <a:t>is any string of terminals and non-terminals</a:t>
            </a:r>
          </a:p>
          <a:p>
            <a:pPr lvl="1">
              <a:lnSpc>
                <a:spcPct val="80000"/>
              </a:lnSpc>
            </a:pPr>
            <a:endParaRPr lang="en-GB" sz="2500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GB" sz="2500" dirty="0" smtClean="0">
                <a:solidFill>
                  <a:schemeClr val="accent2"/>
                </a:solidFill>
                <a:sym typeface="Wingdings" pitchFamily="2" charset="2"/>
              </a:rPr>
              <a:t>S </a:t>
            </a:r>
            <a:r>
              <a:rPr lang="en-GB" sz="2500" dirty="0" smtClean="0">
                <a:sym typeface="Wingdings" pitchFamily="2" charset="2"/>
              </a:rPr>
              <a:t>= a designated start symbol (usually, “sentence”)</a:t>
            </a:r>
            <a:endParaRPr lang="ru-RU" sz="2500" dirty="0" smtClean="0">
              <a:sym typeface="Wingdings" pitchFamily="2" charset="2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CFG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6215062" cy="4267200"/>
          </a:xfrm>
        </p:spPr>
        <p:txBody>
          <a:bodyPr/>
          <a:lstStyle/>
          <a:p>
            <a:r>
              <a:rPr lang="en-GB" sz="2600"/>
              <a:t>S </a:t>
            </a:r>
            <a:r>
              <a:rPr lang="en-GB" sz="2600">
                <a:sym typeface="Wingdings" pitchFamily="2" charset="2"/>
              </a:rPr>
              <a:t> NP VP</a:t>
            </a:r>
          </a:p>
          <a:p>
            <a:r>
              <a:rPr lang="en-GB" sz="2600">
                <a:sym typeface="Wingdings" pitchFamily="2" charset="2"/>
              </a:rPr>
              <a:t>S  Aux NP VP</a:t>
            </a:r>
          </a:p>
          <a:p>
            <a:r>
              <a:rPr lang="en-GB" sz="2600">
                <a:sym typeface="Wingdings" pitchFamily="2" charset="2"/>
              </a:rPr>
              <a:t>NP  Det Nom</a:t>
            </a:r>
          </a:p>
          <a:p>
            <a:r>
              <a:rPr lang="en-GB" sz="2600">
                <a:sym typeface="Wingdings" pitchFamily="2" charset="2"/>
              </a:rPr>
              <a:t>NP  Proper-Noun</a:t>
            </a:r>
          </a:p>
          <a:p>
            <a:r>
              <a:rPr lang="en-GB" sz="2600">
                <a:sym typeface="Wingdings" pitchFamily="2" charset="2"/>
              </a:rPr>
              <a:t>Det  </a:t>
            </a:r>
            <a:r>
              <a:rPr lang="en-GB" sz="2600" i="1">
                <a:sym typeface="Wingdings" pitchFamily="2" charset="2"/>
              </a:rPr>
              <a:t>that </a:t>
            </a:r>
            <a:r>
              <a:rPr lang="en-GB" sz="2600">
                <a:sym typeface="Wingdings" pitchFamily="2" charset="2"/>
              </a:rPr>
              <a:t>| </a:t>
            </a:r>
            <a:r>
              <a:rPr lang="en-GB" sz="2600" i="1">
                <a:sym typeface="Wingdings" pitchFamily="2" charset="2"/>
              </a:rPr>
              <a:t>the</a:t>
            </a:r>
            <a:r>
              <a:rPr lang="en-GB" sz="2600">
                <a:sym typeface="Wingdings" pitchFamily="2" charset="2"/>
              </a:rPr>
              <a:t> | </a:t>
            </a:r>
            <a:r>
              <a:rPr lang="en-GB" sz="2600" i="1">
                <a:sym typeface="Wingdings" pitchFamily="2" charset="2"/>
              </a:rPr>
              <a:t>a</a:t>
            </a:r>
            <a:endParaRPr lang="en-GB" sz="2600">
              <a:sym typeface="Wingdings" pitchFamily="2" charset="2"/>
            </a:endParaRPr>
          </a:p>
          <a:p>
            <a:r>
              <a:rPr lang="en-GB" sz="2600">
                <a:sym typeface="Wingdings" pitchFamily="2" charset="2"/>
              </a:rPr>
              <a:t>…</a:t>
            </a:r>
            <a:endParaRPr lang="en-GB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Probabilistic CFGs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CFG where each production has an associated probability</a:t>
            </a:r>
          </a:p>
          <a:p>
            <a:pPr lvl="1"/>
            <a:r>
              <a:rPr lang="en-GB" dirty="0"/>
              <a:t>PCFG is a 5-tuple: </a:t>
            </a:r>
            <a:r>
              <a:rPr lang="en-GB" dirty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N,</a:t>
            </a:r>
            <a:r>
              <a:rPr lang="el-GR" dirty="0">
                <a:solidFill>
                  <a:schemeClr val="accent2"/>
                </a:solidFill>
              </a:rPr>
              <a:t>Σ</a:t>
            </a:r>
            <a:r>
              <a:rPr lang="en-GB" dirty="0">
                <a:solidFill>
                  <a:schemeClr val="accent2"/>
                </a:solidFill>
              </a:rPr>
              <a:t>,P,S, D)</a:t>
            </a:r>
            <a:r>
              <a:rPr lang="en-GB" dirty="0"/>
              <a:t>:</a:t>
            </a:r>
          </a:p>
          <a:p>
            <a:pPr lvl="2"/>
            <a:r>
              <a:rPr lang="en-GB" dirty="0" smtClean="0">
                <a:solidFill>
                  <a:schemeClr val="accent2"/>
                </a:solidFill>
              </a:rPr>
              <a:t>D is</a:t>
            </a:r>
            <a:r>
              <a:rPr lang="en-GB" dirty="0" smtClean="0"/>
              <a:t> </a:t>
            </a:r>
            <a:r>
              <a:rPr lang="en-GB" dirty="0"/>
              <a:t>a function assigning each rule in P a probability</a:t>
            </a:r>
          </a:p>
          <a:p>
            <a:pPr lvl="2"/>
            <a:r>
              <a:rPr lang="en-GB" dirty="0"/>
              <a:t>usually, probabilities are obtained from a corpus</a:t>
            </a:r>
          </a:p>
          <a:p>
            <a:pPr lvl="2"/>
            <a:r>
              <a:rPr lang="en-GB" dirty="0"/>
              <a:t>most widely used corpus is the Penn Treebank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r>
              <a:rPr lang="en-GB"/>
              <a:t>Example tree</a:t>
            </a:r>
          </a:p>
        </p:txBody>
      </p:sp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7391400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Building a tree: rules</a:t>
            </a:r>
          </a:p>
        </p:txBody>
      </p:sp>
      <p:sp>
        <p:nvSpPr>
          <p:cNvPr id="75824" name="Rectangle 48"/>
          <p:cNvSpPr>
            <a:spLocks noGrp="1" noChangeArrowheads="1"/>
          </p:cNvSpPr>
          <p:nvPr>
            <p:ph type="body" sz="half" idx="2"/>
          </p:nvPr>
        </p:nvSpPr>
        <p:spPr>
          <a:xfrm>
            <a:off x="566738" y="4419600"/>
            <a:ext cx="8001000" cy="160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sz="2000"/>
              <a:t>S </a:t>
            </a:r>
            <a:r>
              <a:rPr lang="en-GB" sz="2000">
                <a:sym typeface="Wingdings" pitchFamily="2" charset="2"/>
              </a:rPr>
              <a:t> NP VP</a:t>
            </a:r>
          </a:p>
          <a:p>
            <a:pPr>
              <a:lnSpc>
                <a:spcPct val="80000"/>
              </a:lnSpc>
            </a:pPr>
            <a:r>
              <a:rPr lang="en-GB" sz="2000">
                <a:sym typeface="Wingdings" pitchFamily="2" charset="2"/>
              </a:rPr>
              <a:t>NP  NNP NNP</a:t>
            </a:r>
          </a:p>
          <a:p>
            <a:pPr>
              <a:lnSpc>
                <a:spcPct val="80000"/>
              </a:lnSpc>
            </a:pPr>
            <a:r>
              <a:rPr lang="en-GB" sz="2000">
                <a:sym typeface="Wingdings" pitchFamily="2" charset="2"/>
              </a:rPr>
              <a:t>NNP  </a:t>
            </a:r>
            <a:r>
              <a:rPr lang="en-GB" sz="2000" i="1">
                <a:solidFill>
                  <a:schemeClr val="accent2"/>
                </a:solidFill>
                <a:sym typeface="Wingdings" pitchFamily="2" charset="2"/>
              </a:rPr>
              <a:t>Mr</a:t>
            </a:r>
          </a:p>
          <a:p>
            <a:pPr>
              <a:lnSpc>
                <a:spcPct val="80000"/>
              </a:lnSpc>
            </a:pPr>
            <a:r>
              <a:rPr lang="en-GB" sz="2000">
                <a:sym typeface="Wingdings" pitchFamily="2" charset="2"/>
              </a:rPr>
              <a:t>NNP </a:t>
            </a:r>
            <a:r>
              <a:rPr lang="en-GB" sz="2000" i="1">
                <a:sym typeface="Wingdings" pitchFamily="2" charset="2"/>
              </a:rPr>
              <a:t> </a:t>
            </a:r>
            <a:r>
              <a:rPr lang="en-GB" sz="2000" i="1">
                <a:solidFill>
                  <a:schemeClr val="accent2"/>
                </a:solidFill>
                <a:sym typeface="Wingdings" pitchFamily="2" charset="2"/>
              </a:rPr>
              <a:t>Vinken</a:t>
            </a:r>
          </a:p>
          <a:p>
            <a:pPr>
              <a:lnSpc>
                <a:spcPct val="80000"/>
              </a:lnSpc>
            </a:pPr>
            <a:r>
              <a:rPr lang="en-GB" sz="2000" i="1"/>
              <a:t>…</a:t>
            </a:r>
          </a:p>
        </p:txBody>
      </p:sp>
      <p:cxnSp>
        <p:nvCxnSpPr>
          <p:cNvPr id="75806" name="AutoShape 30"/>
          <p:cNvCxnSpPr>
            <a:cxnSpLocks noChangeShapeType="1"/>
            <a:stCxn id="75780" idx="2"/>
            <a:endCxn id="75788" idx="0"/>
          </p:cNvCxnSpPr>
          <p:nvPr/>
        </p:nvCxnSpPr>
        <p:spPr bwMode="auto">
          <a:xfrm>
            <a:off x="3865563" y="2209800"/>
            <a:ext cx="1316037" cy="26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838200" y="1873250"/>
            <a:ext cx="7664450" cy="2698750"/>
            <a:chOff x="576" y="1073"/>
            <a:chExt cx="3282" cy="1569"/>
          </a:xfrm>
        </p:grpSpPr>
        <p:sp>
          <p:nvSpPr>
            <p:cNvPr id="75780" name="Text Box 4"/>
            <p:cNvSpPr txBox="1">
              <a:spLocks noChangeArrowheads="1"/>
            </p:cNvSpPr>
            <p:nvPr/>
          </p:nvSpPr>
          <p:spPr bwMode="auto">
            <a:xfrm>
              <a:off x="1803" y="1073"/>
              <a:ext cx="13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S</a:t>
              </a:r>
            </a:p>
          </p:txBody>
        </p:sp>
        <p:sp>
          <p:nvSpPr>
            <p:cNvPr id="75783" name="Text Box 7"/>
            <p:cNvSpPr txBox="1">
              <a:spLocks noChangeArrowheads="1"/>
            </p:cNvSpPr>
            <p:nvPr/>
          </p:nvSpPr>
          <p:spPr bwMode="auto">
            <a:xfrm>
              <a:off x="922" y="1278"/>
              <a:ext cx="19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NP</a:t>
              </a:r>
            </a:p>
          </p:txBody>
        </p:sp>
        <p:sp>
          <p:nvSpPr>
            <p:cNvPr id="75784" name="Text Box 8"/>
            <p:cNvSpPr txBox="1">
              <a:spLocks noChangeArrowheads="1"/>
            </p:cNvSpPr>
            <p:nvPr/>
          </p:nvSpPr>
          <p:spPr bwMode="auto">
            <a:xfrm>
              <a:off x="1191" y="1490"/>
              <a:ext cx="26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NNP</a:t>
              </a:r>
            </a:p>
          </p:txBody>
        </p:sp>
        <p:sp>
          <p:nvSpPr>
            <p:cNvPr id="75785" name="Text Box 9"/>
            <p:cNvSpPr txBox="1">
              <a:spLocks noChangeArrowheads="1"/>
            </p:cNvSpPr>
            <p:nvPr/>
          </p:nvSpPr>
          <p:spPr bwMode="auto">
            <a:xfrm>
              <a:off x="576" y="1490"/>
              <a:ext cx="26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NNP</a:t>
              </a:r>
            </a:p>
          </p:txBody>
        </p:sp>
        <p:sp>
          <p:nvSpPr>
            <p:cNvPr id="75786" name="Text Box 10"/>
            <p:cNvSpPr txBox="1">
              <a:spLocks noChangeArrowheads="1"/>
            </p:cNvSpPr>
            <p:nvPr/>
          </p:nvSpPr>
          <p:spPr bwMode="auto">
            <a:xfrm>
              <a:off x="1174" y="1722"/>
              <a:ext cx="375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i="1"/>
                <a:t>Vinken</a:t>
              </a:r>
            </a:p>
          </p:txBody>
        </p:sp>
        <p:sp>
          <p:nvSpPr>
            <p:cNvPr id="75787" name="Text Box 11"/>
            <p:cNvSpPr txBox="1">
              <a:spLocks noChangeArrowheads="1"/>
            </p:cNvSpPr>
            <p:nvPr/>
          </p:nvSpPr>
          <p:spPr bwMode="auto">
            <a:xfrm>
              <a:off x="607" y="1722"/>
              <a:ext cx="19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i="1"/>
                <a:t>Mr</a:t>
              </a:r>
            </a:p>
          </p:txBody>
        </p:sp>
        <p:sp>
          <p:nvSpPr>
            <p:cNvPr id="75788" name="Text Box 12"/>
            <p:cNvSpPr txBox="1">
              <a:spLocks noChangeArrowheads="1"/>
            </p:cNvSpPr>
            <p:nvPr/>
          </p:nvSpPr>
          <p:spPr bwMode="auto">
            <a:xfrm>
              <a:off x="2340" y="1284"/>
              <a:ext cx="191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VP</a:t>
              </a:r>
            </a:p>
          </p:txBody>
        </p:sp>
        <p:sp>
          <p:nvSpPr>
            <p:cNvPr id="75789" name="Text Box 13"/>
            <p:cNvSpPr txBox="1">
              <a:spLocks noChangeArrowheads="1"/>
            </p:cNvSpPr>
            <p:nvPr/>
          </p:nvSpPr>
          <p:spPr bwMode="auto">
            <a:xfrm>
              <a:off x="2781" y="1490"/>
              <a:ext cx="197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NP</a:t>
              </a:r>
            </a:p>
          </p:txBody>
        </p:sp>
        <p:sp>
          <p:nvSpPr>
            <p:cNvPr id="75790" name="Text Box 14"/>
            <p:cNvSpPr txBox="1">
              <a:spLocks noChangeArrowheads="1"/>
            </p:cNvSpPr>
            <p:nvPr/>
          </p:nvSpPr>
          <p:spPr bwMode="auto">
            <a:xfrm>
              <a:off x="1930" y="1483"/>
              <a:ext cx="25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VBZ</a:t>
              </a:r>
            </a:p>
          </p:txBody>
        </p:sp>
        <p:sp>
          <p:nvSpPr>
            <p:cNvPr id="75791" name="Text Box 15"/>
            <p:cNvSpPr txBox="1">
              <a:spLocks noChangeArrowheads="1"/>
            </p:cNvSpPr>
            <p:nvPr/>
          </p:nvSpPr>
          <p:spPr bwMode="auto">
            <a:xfrm>
              <a:off x="3158" y="1729"/>
              <a:ext cx="183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PP</a:t>
              </a:r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2497" y="1729"/>
              <a:ext cx="197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NP</a:t>
              </a:r>
            </a:p>
          </p:txBody>
        </p:sp>
        <p:sp>
          <p:nvSpPr>
            <p:cNvPr id="75793" name="Text Box 17"/>
            <p:cNvSpPr txBox="1">
              <a:spLocks noChangeArrowheads="1"/>
            </p:cNvSpPr>
            <p:nvPr/>
          </p:nvSpPr>
          <p:spPr bwMode="auto">
            <a:xfrm>
              <a:off x="2497" y="1996"/>
              <a:ext cx="21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NN</a:t>
              </a:r>
            </a:p>
          </p:txBody>
        </p:sp>
        <p:sp>
          <p:nvSpPr>
            <p:cNvPr id="75794" name="Text Box 18"/>
            <p:cNvSpPr txBox="1">
              <a:spLocks noChangeArrowheads="1"/>
            </p:cNvSpPr>
            <p:nvPr/>
          </p:nvSpPr>
          <p:spPr bwMode="auto">
            <a:xfrm>
              <a:off x="1943" y="1729"/>
              <a:ext cx="148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i="1"/>
                <a:t>is</a:t>
              </a:r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2340" y="2235"/>
              <a:ext cx="48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i="1"/>
                <a:t>chairman</a:t>
              </a:r>
            </a:p>
          </p:txBody>
        </p:sp>
        <p:sp>
          <p:nvSpPr>
            <p:cNvPr id="75796" name="Text Box 20"/>
            <p:cNvSpPr txBox="1">
              <a:spLocks noChangeArrowheads="1"/>
            </p:cNvSpPr>
            <p:nvPr/>
          </p:nvSpPr>
          <p:spPr bwMode="auto">
            <a:xfrm>
              <a:off x="2940" y="2001"/>
              <a:ext cx="181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IN</a:t>
              </a:r>
            </a:p>
          </p:txBody>
        </p:sp>
        <p:sp>
          <p:nvSpPr>
            <p:cNvPr id="75797" name="Text Box 21"/>
            <p:cNvSpPr txBox="1">
              <a:spLocks noChangeArrowheads="1"/>
            </p:cNvSpPr>
            <p:nvPr/>
          </p:nvSpPr>
          <p:spPr bwMode="auto">
            <a:xfrm>
              <a:off x="3475" y="1996"/>
              <a:ext cx="20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NN</a:t>
              </a:r>
            </a:p>
          </p:txBody>
        </p:sp>
        <p:sp>
          <p:nvSpPr>
            <p:cNvPr id="75798" name="Text Box 22"/>
            <p:cNvSpPr txBox="1">
              <a:spLocks noChangeArrowheads="1"/>
            </p:cNvSpPr>
            <p:nvPr/>
          </p:nvSpPr>
          <p:spPr bwMode="auto">
            <a:xfrm>
              <a:off x="3448" y="2241"/>
              <a:ext cx="26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NNP</a:t>
              </a:r>
            </a:p>
          </p:txBody>
        </p:sp>
        <p:sp>
          <p:nvSpPr>
            <p:cNvPr id="75799" name="Text Box 23"/>
            <p:cNvSpPr txBox="1">
              <a:spLocks noChangeArrowheads="1"/>
            </p:cNvSpPr>
            <p:nvPr/>
          </p:nvSpPr>
          <p:spPr bwMode="auto">
            <a:xfrm>
              <a:off x="2937" y="2241"/>
              <a:ext cx="16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i="1"/>
                <a:t>of</a:t>
              </a:r>
            </a:p>
          </p:txBody>
        </p:sp>
        <p:sp>
          <p:nvSpPr>
            <p:cNvPr id="75800" name="Text Box 24"/>
            <p:cNvSpPr txBox="1">
              <a:spLocks noChangeArrowheads="1"/>
            </p:cNvSpPr>
            <p:nvPr/>
          </p:nvSpPr>
          <p:spPr bwMode="auto">
            <a:xfrm>
              <a:off x="3439" y="2446"/>
              <a:ext cx="41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i="1"/>
                <a:t>Elsevier</a:t>
              </a:r>
            </a:p>
          </p:txBody>
        </p:sp>
        <p:cxnSp>
          <p:nvCxnSpPr>
            <p:cNvPr id="75801" name="AutoShape 25"/>
            <p:cNvCxnSpPr>
              <a:cxnSpLocks noChangeShapeType="1"/>
              <a:stCxn id="75783" idx="2"/>
              <a:endCxn id="75785" idx="0"/>
            </p:cNvCxnSpPr>
            <p:nvPr/>
          </p:nvCxnSpPr>
          <p:spPr bwMode="auto">
            <a:xfrm flipH="1">
              <a:off x="714" y="1428"/>
              <a:ext cx="311" cy="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02" name="AutoShape 26"/>
            <p:cNvCxnSpPr>
              <a:cxnSpLocks noChangeShapeType="1"/>
              <a:stCxn id="75783" idx="2"/>
              <a:endCxn id="75784" idx="0"/>
            </p:cNvCxnSpPr>
            <p:nvPr/>
          </p:nvCxnSpPr>
          <p:spPr bwMode="auto">
            <a:xfrm>
              <a:off x="1025" y="1428"/>
              <a:ext cx="303" cy="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03" name="AutoShape 27"/>
            <p:cNvCxnSpPr>
              <a:cxnSpLocks noChangeShapeType="1"/>
              <a:stCxn id="75785" idx="2"/>
              <a:endCxn id="75787" idx="0"/>
            </p:cNvCxnSpPr>
            <p:nvPr/>
          </p:nvCxnSpPr>
          <p:spPr bwMode="auto">
            <a:xfrm flipH="1">
              <a:off x="705" y="1639"/>
              <a:ext cx="9" cy="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04" name="AutoShape 28"/>
            <p:cNvCxnSpPr>
              <a:cxnSpLocks noChangeShapeType="1"/>
              <a:stCxn id="75784" idx="2"/>
              <a:endCxn id="75786" idx="0"/>
            </p:cNvCxnSpPr>
            <p:nvPr/>
          </p:nvCxnSpPr>
          <p:spPr bwMode="auto">
            <a:xfrm>
              <a:off x="1328" y="1639"/>
              <a:ext cx="46" cy="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05" name="AutoShape 29"/>
            <p:cNvCxnSpPr>
              <a:cxnSpLocks noChangeShapeType="1"/>
              <a:stCxn id="75780" idx="2"/>
              <a:endCxn id="75783" idx="0"/>
            </p:cNvCxnSpPr>
            <p:nvPr/>
          </p:nvCxnSpPr>
          <p:spPr bwMode="auto">
            <a:xfrm flipH="1">
              <a:off x="1025" y="1223"/>
              <a:ext cx="849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07" name="AutoShape 31"/>
            <p:cNvCxnSpPr>
              <a:cxnSpLocks noChangeShapeType="1"/>
              <a:stCxn id="75788" idx="2"/>
              <a:endCxn id="75790" idx="0"/>
            </p:cNvCxnSpPr>
            <p:nvPr/>
          </p:nvCxnSpPr>
          <p:spPr bwMode="auto">
            <a:xfrm flipH="1">
              <a:off x="2065" y="1434"/>
              <a:ext cx="373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08" name="AutoShape 32"/>
            <p:cNvCxnSpPr>
              <a:cxnSpLocks noChangeShapeType="1"/>
              <a:stCxn id="75790" idx="2"/>
              <a:endCxn id="75794" idx="0"/>
            </p:cNvCxnSpPr>
            <p:nvPr/>
          </p:nvCxnSpPr>
          <p:spPr bwMode="auto">
            <a:xfrm flipH="1">
              <a:off x="2019" y="1633"/>
              <a:ext cx="46" cy="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09" name="AutoShape 33"/>
            <p:cNvCxnSpPr>
              <a:cxnSpLocks noChangeShapeType="1"/>
              <a:stCxn id="75788" idx="2"/>
              <a:endCxn id="75789" idx="0"/>
            </p:cNvCxnSpPr>
            <p:nvPr/>
          </p:nvCxnSpPr>
          <p:spPr bwMode="auto">
            <a:xfrm>
              <a:off x="2438" y="1434"/>
              <a:ext cx="444" cy="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10" name="AutoShape 34"/>
            <p:cNvCxnSpPr>
              <a:cxnSpLocks noChangeShapeType="1"/>
              <a:stCxn id="75789" idx="2"/>
              <a:endCxn id="75792" idx="0"/>
            </p:cNvCxnSpPr>
            <p:nvPr/>
          </p:nvCxnSpPr>
          <p:spPr bwMode="auto">
            <a:xfrm flipH="1">
              <a:off x="2599" y="1639"/>
              <a:ext cx="283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11" name="AutoShape 35"/>
            <p:cNvCxnSpPr>
              <a:cxnSpLocks noChangeShapeType="1"/>
              <a:stCxn id="75789" idx="2"/>
              <a:endCxn id="75791" idx="0"/>
            </p:cNvCxnSpPr>
            <p:nvPr/>
          </p:nvCxnSpPr>
          <p:spPr bwMode="auto">
            <a:xfrm>
              <a:off x="2882" y="1639"/>
              <a:ext cx="371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12" name="AutoShape 36"/>
            <p:cNvCxnSpPr>
              <a:cxnSpLocks noChangeShapeType="1"/>
              <a:stCxn id="75792" idx="2"/>
              <a:endCxn id="75793" idx="0"/>
            </p:cNvCxnSpPr>
            <p:nvPr/>
          </p:nvCxnSpPr>
          <p:spPr bwMode="auto">
            <a:xfrm>
              <a:off x="2599" y="1878"/>
              <a:ext cx="6" cy="1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13" name="AutoShape 37"/>
            <p:cNvCxnSpPr>
              <a:cxnSpLocks noChangeShapeType="1"/>
              <a:stCxn id="75791" idx="2"/>
              <a:endCxn id="75796" idx="0"/>
            </p:cNvCxnSpPr>
            <p:nvPr/>
          </p:nvCxnSpPr>
          <p:spPr bwMode="auto">
            <a:xfrm flipH="1">
              <a:off x="3034" y="1878"/>
              <a:ext cx="219" cy="1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14" name="AutoShape 38"/>
            <p:cNvCxnSpPr>
              <a:cxnSpLocks noChangeShapeType="1"/>
              <a:stCxn id="75791" idx="2"/>
              <a:endCxn id="75797" idx="0"/>
            </p:cNvCxnSpPr>
            <p:nvPr/>
          </p:nvCxnSpPr>
          <p:spPr bwMode="auto">
            <a:xfrm>
              <a:off x="3253" y="1878"/>
              <a:ext cx="331" cy="1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15" name="AutoShape 39"/>
            <p:cNvCxnSpPr>
              <a:cxnSpLocks noChangeShapeType="1"/>
              <a:stCxn id="75793" idx="2"/>
              <a:endCxn id="75795" idx="0"/>
            </p:cNvCxnSpPr>
            <p:nvPr/>
          </p:nvCxnSpPr>
          <p:spPr bwMode="auto">
            <a:xfrm flipH="1">
              <a:off x="2597" y="2145"/>
              <a:ext cx="8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16" name="AutoShape 40"/>
            <p:cNvCxnSpPr>
              <a:cxnSpLocks noChangeShapeType="1"/>
              <a:stCxn id="75796" idx="2"/>
              <a:endCxn id="75799" idx="0"/>
            </p:cNvCxnSpPr>
            <p:nvPr/>
          </p:nvCxnSpPr>
          <p:spPr bwMode="auto">
            <a:xfrm flipH="1">
              <a:off x="3021" y="2152"/>
              <a:ext cx="13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17" name="AutoShape 41"/>
            <p:cNvCxnSpPr>
              <a:cxnSpLocks noChangeShapeType="1"/>
              <a:stCxn id="75797" idx="2"/>
              <a:endCxn id="75798" idx="0"/>
            </p:cNvCxnSpPr>
            <p:nvPr/>
          </p:nvCxnSpPr>
          <p:spPr bwMode="auto">
            <a:xfrm>
              <a:off x="3584" y="2145"/>
              <a:ext cx="3" cy="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818" name="AutoShape 42"/>
            <p:cNvCxnSpPr>
              <a:cxnSpLocks noChangeShapeType="1"/>
              <a:stCxn id="75798" idx="2"/>
              <a:endCxn id="75800" idx="0"/>
            </p:cNvCxnSpPr>
            <p:nvPr/>
          </p:nvCxnSpPr>
          <p:spPr bwMode="auto">
            <a:xfrm>
              <a:off x="3587" y="2391"/>
              <a:ext cx="77" cy="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Characteristics of PCFGs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/>
              <a:t>In a PCFG, the probability </a:t>
            </a:r>
            <a:r>
              <a:rPr lang="en-GB" sz="2000" dirty="0">
                <a:solidFill>
                  <a:schemeClr val="accent2"/>
                </a:solidFill>
              </a:rPr>
              <a:t>P(A</a:t>
            </a:r>
            <a:r>
              <a:rPr lang="en-GB" sz="2000" dirty="0">
                <a:solidFill>
                  <a:schemeClr val="accent2"/>
                </a:solidFill>
                <a:sym typeface="Wingdings" pitchFamily="2" charset="2"/>
              </a:rPr>
              <a:t></a:t>
            </a:r>
            <a:r>
              <a:rPr lang="el-GR" sz="2000" dirty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β</a:t>
            </a:r>
            <a:r>
              <a:rPr lang="en-GB" sz="2000" dirty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)</a:t>
            </a:r>
            <a:r>
              <a:rPr lang="en-GB" sz="2000" dirty="0">
                <a:cs typeface="Times New Roman" pitchFamily="18" charset="0"/>
                <a:sym typeface="Wingdings" pitchFamily="2" charset="2"/>
              </a:rPr>
              <a:t> expresses the likelihood that the non-terminal A will expand as </a:t>
            </a:r>
            <a:r>
              <a:rPr lang="el-GR" sz="2000" dirty="0">
                <a:cs typeface="Times New Roman" pitchFamily="18" charset="0"/>
                <a:sym typeface="Wingdings" pitchFamily="2" charset="2"/>
              </a:rPr>
              <a:t>β</a:t>
            </a:r>
            <a:r>
              <a:rPr lang="en-GB" sz="2000" dirty="0">
                <a:cs typeface="Times New Roman" pitchFamily="18" charset="0"/>
                <a:sym typeface="Wingdings" pitchFamily="2" charset="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GB" sz="2200" dirty="0">
                <a:cs typeface="Times New Roman" pitchFamily="18" charset="0"/>
                <a:sym typeface="Wingdings" pitchFamily="2" charset="2"/>
              </a:rPr>
              <a:t>e.g. the likelihood that S  NP VP</a:t>
            </a:r>
          </a:p>
          <a:p>
            <a:pPr lvl="2">
              <a:lnSpc>
                <a:spcPct val="90000"/>
              </a:lnSpc>
            </a:pPr>
            <a:r>
              <a:rPr lang="en-GB" sz="1700" dirty="0">
                <a:cs typeface="Times New Roman" pitchFamily="18" charset="0"/>
                <a:sym typeface="Wingdings" pitchFamily="2" charset="2"/>
              </a:rPr>
              <a:t>(as opposed to SVP, or S  NP VP PP, or… )</a:t>
            </a:r>
          </a:p>
          <a:p>
            <a:pPr>
              <a:lnSpc>
                <a:spcPct val="90000"/>
              </a:lnSpc>
            </a:pPr>
            <a:endParaRPr lang="en-GB" sz="2000" dirty="0"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cs typeface="Times New Roman" pitchFamily="18" charset="0"/>
                <a:sym typeface="Wingdings" pitchFamily="2" charset="2"/>
              </a:rPr>
              <a:t>can be interpreted as a conditional probability:</a:t>
            </a:r>
          </a:p>
          <a:p>
            <a:pPr lvl="1">
              <a:lnSpc>
                <a:spcPct val="90000"/>
              </a:lnSpc>
            </a:pPr>
            <a:r>
              <a:rPr lang="en-GB" sz="2200" dirty="0">
                <a:cs typeface="Times New Roman" pitchFamily="18" charset="0"/>
                <a:sym typeface="Wingdings" pitchFamily="2" charset="2"/>
              </a:rPr>
              <a:t>probability of the expansion, given the LHS non-terminal</a:t>
            </a:r>
          </a:p>
          <a:p>
            <a:pPr lvl="1">
              <a:lnSpc>
                <a:spcPct val="90000"/>
              </a:lnSpc>
            </a:pPr>
            <a:r>
              <a:rPr lang="en-GB" sz="2200" dirty="0">
                <a:solidFill>
                  <a:schemeClr val="accent2"/>
                </a:solidFill>
              </a:rPr>
              <a:t>P(A</a:t>
            </a:r>
            <a:r>
              <a:rPr lang="en-GB" sz="2200" dirty="0">
                <a:solidFill>
                  <a:schemeClr val="accent2"/>
                </a:solidFill>
                <a:sym typeface="Wingdings" pitchFamily="2" charset="2"/>
              </a:rPr>
              <a:t></a:t>
            </a:r>
            <a:r>
              <a:rPr lang="el-GR" sz="2200" dirty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β</a:t>
            </a:r>
            <a:r>
              <a:rPr lang="en-GB" sz="2200" dirty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) = P(</a:t>
            </a:r>
            <a:r>
              <a:rPr lang="en-GB" sz="2200" dirty="0">
                <a:solidFill>
                  <a:schemeClr val="accent2"/>
                </a:solidFill>
              </a:rPr>
              <a:t>A</a:t>
            </a:r>
            <a:r>
              <a:rPr lang="en-GB" sz="2200" dirty="0">
                <a:solidFill>
                  <a:schemeClr val="accent2"/>
                </a:solidFill>
                <a:sym typeface="Wingdings" pitchFamily="2" charset="2"/>
              </a:rPr>
              <a:t></a:t>
            </a:r>
            <a:r>
              <a:rPr lang="el-GR" sz="2200" dirty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β</a:t>
            </a:r>
            <a:r>
              <a:rPr lang="en-GB" sz="2200" dirty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|A)</a:t>
            </a:r>
            <a:r>
              <a:rPr lang="en-GB" sz="2200" dirty="0">
                <a:cs typeface="Times New Roman" pitchFamily="18" charset="0"/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</a:pPr>
            <a:endParaRPr lang="en-GB" sz="2000" dirty="0"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cs typeface="Times New Roman" pitchFamily="18" charset="0"/>
                <a:sym typeface="Wingdings" pitchFamily="2" charset="2"/>
              </a:rPr>
              <a:t>Therefore, for any non-terminal A, probabilities of every rule of the form </a:t>
            </a:r>
            <a:r>
              <a:rPr lang="en-GB" sz="2000" dirty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A  </a:t>
            </a:r>
            <a:r>
              <a:rPr lang="el-GR" sz="2000" dirty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β</a:t>
            </a:r>
            <a:r>
              <a:rPr lang="en-GB" sz="2000" dirty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 must sum to 1</a:t>
            </a:r>
          </a:p>
          <a:p>
            <a:pPr lvl="1">
              <a:lnSpc>
                <a:spcPct val="90000"/>
              </a:lnSpc>
            </a:pPr>
            <a:r>
              <a:rPr lang="en-GB" sz="1900" dirty="0">
                <a:cs typeface="Times New Roman" pitchFamily="18" charset="0"/>
                <a:sym typeface="Wingdings" pitchFamily="2" charset="2"/>
              </a:rPr>
              <a:t>in this case, </a:t>
            </a:r>
            <a:r>
              <a:rPr lang="en-GB" sz="1900" dirty="0" smtClean="0">
                <a:cs typeface="Times New Roman" pitchFamily="18" charset="0"/>
                <a:sym typeface="Wingdings" pitchFamily="2" charset="2"/>
              </a:rPr>
              <a:t>we say the 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PCFG is </a:t>
            </a:r>
            <a:r>
              <a:rPr lang="en-GB" sz="1900" dirty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consistent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l-GR" sz="2200" dirty="0"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Uses of probabilities in parsing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100" dirty="0">
                <a:solidFill>
                  <a:schemeClr val="accent2"/>
                </a:solidFill>
              </a:rPr>
              <a:t>Disambiguation:</a:t>
            </a:r>
            <a:r>
              <a:rPr lang="en-GB" sz="2100" dirty="0"/>
              <a:t> given </a:t>
            </a:r>
            <a:r>
              <a:rPr lang="en-GB" sz="2100" i="1" dirty="0"/>
              <a:t>n</a:t>
            </a:r>
            <a:r>
              <a:rPr lang="en-GB" sz="2100" dirty="0"/>
              <a:t> legal parses of a string, which is the most likely?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e.g. PP-attachment ambiguity can be resolved this way</a:t>
            </a:r>
          </a:p>
          <a:p>
            <a:pPr>
              <a:lnSpc>
                <a:spcPct val="80000"/>
              </a:lnSpc>
            </a:pPr>
            <a:endParaRPr lang="en-GB" sz="21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100" dirty="0" smtClean="0">
                <a:solidFill>
                  <a:schemeClr val="accent2"/>
                </a:solidFill>
              </a:rPr>
              <a:t>Speed:</a:t>
            </a:r>
            <a:r>
              <a:rPr lang="en-GB" sz="2100" dirty="0" smtClean="0"/>
              <a:t> we’ve defined parsing as </a:t>
            </a:r>
            <a:r>
              <a:rPr lang="en-GB" sz="2100" dirty="0"/>
              <a:t>a search problem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search through space of possible applicable derivations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search space can be pruned by focusing on the most likely sub-parses of a parse</a:t>
            </a:r>
          </a:p>
          <a:p>
            <a:pPr>
              <a:lnSpc>
                <a:spcPct val="80000"/>
              </a:lnSpc>
            </a:pPr>
            <a:endParaRPr lang="en-GB" sz="2100" dirty="0" smtClean="0"/>
          </a:p>
          <a:p>
            <a:pPr>
              <a:lnSpc>
                <a:spcPct val="80000"/>
              </a:lnSpc>
            </a:pPr>
            <a:r>
              <a:rPr lang="en-GB" sz="2100" dirty="0" smtClean="0"/>
              <a:t>parser </a:t>
            </a:r>
            <a:r>
              <a:rPr lang="en-GB" sz="2100" dirty="0"/>
              <a:t>can be used as a model to determine the probability of a sentence, given a parse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typical use in speech recognition, where input utterance can be “heard” as several possible sentences</a:t>
            </a:r>
            <a:endParaRPr lang="en-GB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PCFG probabilities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43862" cy="4267200"/>
          </a:xfrm>
        </p:spPr>
        <p:txBody>
          <a:bodyPr/>
          <a:lstStyle/>
          <a:p>
            <a:r>
              <a:rPr lang="en-GB" sz="2600" dirty="0"/>
              <a:t>PCFG assigns a probability to every parse-tree t of a string W</a:t>
            </a:r>
          </a:p>
          <a:p>
            <a:pPr lvl="1"/>
            <a:r>
              <a:rPr lang="en-GB" sz="2200" dirty="0"/>
              <a:t>e.g. every possible parse (derivation) of a sentence recognised by the grammar</a:t>
            </a:r>
          </a:p>
          <a:p>
            <a:endParaRPr lang="en-GB" sz="2600" dirty="0" smtClean="0"/>
          </a:p>
          <a:p>
            <a:r>
              <a:rPr lang="en-GB" sz="2600" dirty="0" smtClean="0"/>
              <a:t>Notation</a:t>
            </a:r>
            <a:r>
              <a:rPr lang="en-GB" sz="2600" dirty="0"/>
              <a:t>:</a:t>
            </a:r>
          </a:p>
          <a:p>
            <a:pPr lvl="1"/>
            <a:r>
              <a:rPr lang="en-GB" sz="2200" dirty="0"/>
              <a:t>G = a PCFG</a:t>
            </a:r>
          </a:p>
          <a:p>
            <a:pPr lvl="1"/>
            <a:r>
              <a:rPr lang="en-GB" sz="2200" dirty="0"/>
              <a:t>s = a sentence</a:t>
            </a:r>
          </a:p>
          <a:p>
            <a:pPr lvl="1"/>
            <a:r>
              <a:rPr lang="en-GB" sz="2200" dirty="0"/>
              <a:t>t = a particular tree under our grammar</a:t>
            </a:r>
          </a:p>
          <a:p>
            <a:pPr lvl="2"/>
            <a:r>
              <a:rPr lang="en-GB" sz="2100" dirty="0"/>
              <a:t>t consists of several nodes </a:t>
            </a:r>
            <a:r>
              <a:rPr lang="en-GB" sz="2100" i="1" dirty="0"/>
              <a:t>n</a:t>
            </a:r>
            <a:endParaRPr lang="en-GB" sz="2100" dirty="0"/>
          </a:p>
          <a:p>
            <a:pPr lvl="2"/>
            <a:r>
              <a:rPr lang="en-GB" sz="2100" dirty="0"/>
              <a:t>each node is generated by applying some rule </a:t>
            </a:r>
            <a:r>
              <a:rPr lang="en-GB" sz="2100" i="1" dirty="0"/>
              <a:t>r</a:t>
            </a:r>
            <a:endParaRPr lang="en-GB" sz="2100" dirty="0"/>
          </a:p>
          <a:p>
            <a:pPr lvl="1">
              <a:buFont typeface="Wingdings" pitchFamily="2" charset="2"/>
              <a:buNone/>
            </a:pP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Probability of a tree vs. a sentence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 smtClean="0"/>
              <a:t>We work out the probability of a parse tree </a:t>
            </a:r>
            <a:r>
              <a:rPr lang="en-GB" i="1" dirty="0" smtClean="0"/>
              <a:t>t</a:t>
            </a:r>
            <a:r>
              <a:rPr lang="en-GB" dirty="0" smtClean="0"/>
              <a:t> by multiplying </a:t>
            </a:r>
            <a:r>
              <a:rPr lang="en-GB" dirty="0"/>
              <a:t>the probability of every rule (node) that gives rise to </a:t>
            </a:r>
            <a:r>
              <a:rPr lang="en-GB" i="1" dirty="0"/>
              <a:t>t</a:t>
            </a:r>
            <a:r>
              <a:rPr lang="en-GB" dirty="0"/>
              <a:t> (i.e. the derivation of </a:t>
            </a:r>
            <a:r>
              <a:rPr lang="en-GB" i="1" dirty="0"/>
              <a:t>t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Note that:</a:t>
            </a:r>
          </a:p>
          <a:p>
            <a:pPr lvl="1"/>
            <a:r>
              <a:rPr lang="en-GB" dirty="0" smtClean="0"/>
              <a:t>A tree can have multiple derivations </a:t>
            </a:r>
          </a:p>
          <a:p>
            <a:pPr lvl="2"/>
            <a:r>
              <a:rPr lang="en-GB" dirty="0" smtClean="0"/>
              <a:t>(different sequences of rule applications could give rise to the same tree)</a:t>
            </a:r>
          </a:p>
          <a:p>
            <a:pPr lvl="1"/>
            <a:r>
              <a:rPr lang="en-GB" dirty="0" smtClean="0"/>
              <a:t>But the probability of the tree remains the same </a:t>
            </a:r>
          </a:p>
          <a:p>
            <a:pPr lvl="2"/>
            <a:r>
              <a:rPr lang="en-GB" dirty="0" smtClean="0"/>
              <a:t>(it’s the same probabilities being multiplied)</a:t>
            </a:r>
          </a:p>
          <a:p>
            <a:pPr lvl="1"/>
            <a:r>
              <a:rPr lang="en-GB" dirty="0" smtClean="0"/>
              <a:t>We usually speak as if a tree has only one derivation, called the </a:t>
            </a:r>
            <a:r>
              <a:rPr lang="en-GB" b="1" dirty="0" smtClean="0">
                <a:solidFill>
                  <a:schemeClr val="accent1"/>
                </a:solidFill>
              </a:rPr>
              <a:t>canonical derivation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  <a:p>
            <a:pPr lvl="1"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Picking the best parse in a PCFG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272462" cy="4267200"/>
          </a:xfrm>
        </p:spPr>
        <p:txBody>
          <a:bodyPr/>
          <a:lstStyle/>
          <a:p>
            <a:r>
              <a:rPr lang="en-GB" sz="2600" dirty="0"/>
              <a:t>A sentence will usually have several parses</a:t>
            </a:r>
          </a:p>
          <a:p>
            <a:pPr lvl="1"/>
            <a:r>
              <a:rPr lang="en-GB" sz="2200" dirty="0"/>
              <a:t>we usually want them ranked, or only want the </a:t>
            </a:r>
            <a:r>
              <a:rPr lang="en-GB" sz="2200" i="1" dirty="0"/>
              <a:t>n</a:t>
            </a:r>
            <a:r>
              <a:rPr lang="en-GB" sz="2200" dirty="0"/>
              <a:t> best parses</a:t>
            </a:r>
          </a:p>
          <a:p>
            <a:pPr lvl="1"/>
            <a:r>
              <a:rPr lang="en-GB" sz="2200" dirty="0"/>
              <a:t>we need to focus on </a:t>
            </a:r>
            <a:r>
              <a:rPr lang="en-GB" sz="2200" dirty="0">
                <a:solidFill>
                  <a:schemeClr val="accent2"/>
                </a:solidFill>
              </a:rPr>
              <a:t>P(</a:t>
            </a:r>
            <a:r>
              <a:rPr lang="en-GB" sz="2200" dirty="0" err="1">
                <a:solidFill>
                  <a:schemeClr val="accent2"/>
                </a:solidFill>
              </a:rPr>
              <a:t>t|s,G</a:t>
            </a:r>
            <a:r>
              <a:rPr lang="en-GB" sz="2200" dirty="0">
                <a:solidFill>
                  <a:schemeClr val="accent2"/>
                </a:solidFill>
              </a:rPr>
              <a:t>)</a:t>
            </a:r>
          </a:p>
          <a:p>
            <a:pPr lvl="2"/>
            <a:r>
              <a:rPr lang="en-GB" sz="2100" dirty="0"/>
              <a:t>probability of a parse, given our sentence and our grammar</a:t>
            </a:r>
          </a:p>
          <a:p>
            <a:pPr lvl="1"/>
            <a:endParaRPr lang="en-GB" sz="2200" dirty="0" smtClean="0"/>
          </a:p>
          <a:p>
            <a:pPr lvl="1"/>
            <a:r>
              <a:rPr lang="en-GB" sz="2200" dirty="0" smtClean="0"/>
              <a:t>definition </a:t>
            </a:r>
            <a:r>
              <a:rPr lang="en-GB" sz="2200" dirty="0"/>
              <a:t>of the best parse for </a:t>
            </a:r>
            <a:r>
              <a:rPr lang="en-GB" sz="2200" dirty="0" smtClean="0"/>
              <a:t>s:</a:t>
            </a:r>
          </a:p>
          <a:p>
            <a:pPr lvl="2"/>
            <a:r>
              <a:rPr lang="en-GB" sz="1800" dirty="0" smtClean="0"/>
              <a:t>The tree for which P(</a:t>
            </a:r>
            <a:r>
              <a:rPr lang="en-GB" sz="1800" dirty="0" err="1" smtClean="0"/>
              <a:t>t|s,G</a:t>
            </a:r>
            <a:r>
              <a:rPr lang="en-GB" sz="1800" dirty="0" smtClean="0"/>
              <a:t>) is highest</a:t>
            </a:r>
          </a:p>
          <a:p>
            <a:pPr lvl="2"/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top-down and bottom-up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One of the problems we identified with top-down and bottom-up search is that they are </a:t>
            </a:r>
            <a:r>
              <a:rPr lang="en-GB" dirty="0" smtClean="0">
                <a:solidFill>
                  <a:schemeClr val="accent1"/>
                </a:solidFill>
              </a:rPr>
              <a:t>wasteful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These algorithms proceed by searching through all possible alternatives at every stage of processing.</a:t>
            </a:r>
          </a:p>
          <a:p>
            <a:endParaRPr lang="en-GB" dirty="0" smtClean="0"/>
          </a:p>
          <a:p>
            <a:r>
              <a:rPr lang="en-GB" dirty="0" smtClean="0"/>
              <a:t>Wherever there is local ambiguity, these possibly alternatives multiply.</a:t>
            </a:r>
          </a:p>
          <a:p>
            <a:endParaRPr lang="en-GB" dirty="0" smtClean="0"/>
          </a:p>
          <a:p>
            <a:r>
              <a:rPr lang="en-GB" dirty="0" smtClean="0"/>
              <a:t>There is lots of repeated work. </a:t>
            </a:r>
          </a:p>
          <a:p>
            <a:pPr lvl="1"/>
            <a:r>
              <a:rPr lang="en-GB" dirty="0" smtClean="0"/>
              <a:t>Both </a:t>
            </a:r>
            <a:r>
              <a:rPr lang="en-GB" dirty="0" smtClean="0">
                <a:solidFill>
                  <a:schemeClr val="accent1"/>
                </a:solidFill>
              </a:rPr>
              <a:t>S </a:t>
            </a:r>
            <a:r>
              <a:rPr lang="en-GB" dirty="0" smtClean="0">
                <a:solidFill>
                  <a:schemeClr val="accent1"/>
                </a:solidFill>
                <a:sym typeface="Wingdings" pitchFamily="2" charset="2"/>
              </a:rPr>
              <a:t> NP VP </a:t>
            </a:r>
            <a:r>
              <a:rPr lang="en-GB" dirty="0" smtClean="0">
                <a:sym typeface="Wingdings" pitchFamily="2" charset="2"/>
              </a:rPr>
              <a:t>and </a:t>
            </a:r>
            <a:r>
              <a:rPr lang="en-GB" dirty="0" smtClean="0">
                <a:solidFill>
                  <a:schemeClr val="accent1"/>
                </a:solidFill>
                <a:sym typeface="Wingdings" pitchFamily="2" charset="2"/>
              </a:rPr>
              <a:t>S  VP </a:t>
            </a:r>
            <a:r>
              <a:rPr lang="en-GB" dirty="0" smtClean="0">
                <a:sym typeface="Wingdings" pitchFamily="2" charset="2"/>
              </a:rPr>
              <a:t>involve a VP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The VP rule is therefore applied twice!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Ideally, we want to break up the parsing problem into sub-problems and avoid doing all this extra work.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Probability of a sentence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91462" cy="4267200"/>
          </a:xfrm>
        </p:spPr>
        <p:txBody>
          <a:bodyPr>
            <a:normAutofit/>
          </a:bodyPr>
          <a:lstStyle/>
          <a:p>
            <a:r>
              <a:rPr lang="en-GB" dirty="0" smtClean="0"/>
              <a:t>Given a probabilistic context-free grammar G, we can the probability of a sentence (as opposed to a tree).</a:t>
            </a:r>
            <a:endParaRPr lang="en-GB" sz="2600" dirty="0"/>
          </a:p>
          <a:p>
            <a:pPr lvl="1"/>
            <a:endParaRPr lang="en-GB" sz="2200" dirty="0" smtClean="0"/>
          </a:p>
          <a:p>
            <a:r>
              <a:rPr lang="en-GB" dirty="0" smtClean="0"/>
              <a:t>Observe that:</a:t>
            </a:r>
          </a:p>
          <a:p>
            <a:pPr lvl="1"/>
            <a:r>
              <a:rPr lang="en-GB" dirty="0" smtClean="0"/>
              <a:t>As far as our grammar is concerned, a sentence is only a sentence if it can be recognised by the grammar (it is “legal”)</a:t>
            </a:r>
          </a:p>
          <a:p>
            <a:pPr lvl="1"/>
            <a:r>
              <a:rPr lang="en-GB" dirty="0" smtClean="0"/>
              <a:t>There can be multiple parse trees for a sentence.</a:t>
            </a:r>
          </a:p>
          <a:p>
            <a:pPr lvl="2"/>
            <a:r>
              <a:rPr lang="en-GB" dirty="0" smtClean="0"/>
              <a:t>Many trees whose </a:t>
            </a:r>
            <a:r>
              <a:rPr lang="en-GB" b="1" dirty="0" smtClean="0">
                <a:solidFill>
                  <a:schemeClr val="accent1"/>
                </a:solidFill>
              </a:rPr>
              <a:t>yield</a:t>
            </a:r>
            <a:r>
              <a:rPr lang="en-GB" dirty="0" smtClean="0"/>
              <a:t> is the sentence</a:t>
            </a:r>
          </a:p>
          <a:p>
            <a:pPr lvl="1"/>
            <a:r>
              <a:rPr lang="en-GB" dirty="0" smtClean="0"/>
              <a:t>The probability of the sentence is the sum of all the probabilities of the various trees that yield the sentence.</a:t>
            </a:r>
          </a:p>
          <a:p>
            <a:pPr>
              <a:buFont typeface="Wingdings" pitchFamily="2" charset="2"/>
              <a:buNone/>
            </a:pPr>
            <a:endParaRPr lang="en-GB" sz="2600" dirty="0"/>
          </a:p>
          <a:p>
            <a:pPr>
              <a:buFont typeface="Wingdings" pitchFamily="2" charset="2"/>
              <a:buNone/>
            </a:pP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Flaws I: Structural independence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Probability of a rule r expanding node n depends only on n.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Independent of other non-terminals</a:t>
            </a:r>
          </a:p>
          <a:p>
            <a:pPr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Example:</a:t>
            </a:r>
          </a:p>
          <a:p>
            <a:pPr lvl="1">
              <a:lnSpc>
                <a:spcPct val="90000"/>
              </a:lnSpc>
            </a:pPr>
            <a:r>
              <a:rPr lang="en-GB" sz="1900" dirty="0"/>
              <a:t>P(NP </a:t>
            </a:r>
            <a:r>
              <a:rPr lang="en-GB" sz="1900" dirty="0">
                <a:sym typeface="Wingdings" pitchFamily="2" charset="2"/>
              </a:rPr>
              <a:t> Pro) is independent of where the NP is in the sentence</a:t>
            </a:r>
          </a:p>
          <a:p>
            <a:pPr lvl="1">
              <a:lnSpc>
                <a:spcPct val="90000"/>
              </a:lnSpc>
            </a:pPr>
            <a:r>
              <a:rPr lang="en-GB" sz="1900" dirty="0"/>
              <a:t>but we know that </a:t>
            </a:r>
            <a:r>
              <a:rPr lang="en-GB" sz="1900" dirty="0" err="1"/>
              <a:t>NP</a:t>
            </a:r>
            <a:r>
              <a:rPr lang="en-GB" sz="1900" dirty="0" err="1">
                <a:sym typeface="Wingdings" pitchFamily="2" charset="2"/>
              </a:rPr>
              <a:t>Pro</a:t>
            </a:r>
            <a:r>
              <a:rPr lang="en-GB" sz="1900" dirty="0">
                <a:sym typeface="Wingdings" pitchFamily="2" charset="2"/>
              </a:rPr>
              <a:t> is much more likely in subject position</a:t>
            </a:r>
          </a:p>
          <a:p>
            <a:pPr lvl="1">
              <a:lnSpc>
                <a:spcPct val="90000"/>
              </a:lnSpc>
            </a:pPr>
            <a:r>
              <a:rPr lang="en-GB" sz="1900" dirty="0">
                <a:sym typeface="Wingdings" pitchFamily="2" charset="2"/>
              </a:rPr>
              <a:t>Francis et al (1999) using the Switchboard corpus: 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ym typeface="Wingdings" pitchFamily="2" charset="2"/>
              </a:rPr>
              <a:t>91% of subjects are pronouns; 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ym typeface="Wingdings" pitchFamily="2" charset="2"/>
              </a:rPr>
              <a:t>only 34% of objects are pronouns</a:t>
            </a:r>
          </a:p>
          <a:p>
            <a:pPr lvl="1">
              <a:lnSpc>
                <a:spcPct val="90000"/>
              </a:lnSpc>
            </a:pPr>
            <a:endParaRPr lang="en-GB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Flaws II: lexical independence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vanilla PCFGs ignore lexical material </a:t>
            </a:r>
          </a:p>
          <a:p>
            <a:pPr lvl="1">
              <a:lnSpc>
                <a:spcPct val="90000"/>
              </a:lnSpc>
            </a:pPr>
            <a:r>
              <a:rPr lang="en-GB" sz="2100"/>
              <a:t>e.g. P(VP </a:t>
            </a:r>
            <a:r>
              <a:rPr lang="en-GB" sz="2300">
                <a:sym typeface="Wingdings" pitchFamily="2" charset="2"/>
              </a:rPr>
              <a:t> V NP PP) independent of the head of NP or PP or lexical head V</a:t>
            </a:r>
          </a:p>
          <a:p>
            <a:pPr>
              <a:lnSpc>
                <a:spcPct val="90000"/>
              </a:lnSpc>
            </a:pPr>
            <a:r>
              <a:rPr lang="en-GB" sz="2600">
                <a:sym typeface="Wingdings" pitchFamily="2" charset="2"/>
              </a:rPr>
              <a:t>Examples:</a:t>
            </a:r>
          </a:p>
          <a:p>
            <a:pPr lvl="1">
              <a:lnSpc>
                <a:spcPct val="90000"/>
              </a:lnSpc>
            </a:pPr>
            <a:r>
              <a:rPr lang="en-GB" sz="2200">
                <a:sym typeface="Wingdings" pitchFamily="2" charset="2"/>
              </a:rPr>
              <a:t>prepositional phrase attachment preferences depend on lexical items; cf:</a:t>
            </a:r>
          </a:p>
          <a:p>
            <a:pPr lvl="2">
              <a:lnSpc>
                <a:spcPct val="90000"/>
              </a:lnSpc>
            </a:pPr>
            <a:r>
              <a:rPr lang="en-GB" sz="2100">
                <a:sym typeface="Wingdings" pitchFamily="2" charset="2"/>
              </a:rPr>
              <a:t>dump [sacks into a bin] </a:t>
            </a:r>
          </a:p>
          <a:p>
            <a:pPr lvl="2">
              <a:lnSpc>
                <a:spcPct val="90000"/>
              </a:lnSpc>
            </a:pPr>
            <a:r>
              <a:rPr lang="en-GB" sz="2100">
                <a:sym typeface="Wingdings" pitchFamily="2" charset="2"/>
              </a:rPr>
              <a:t>dump [sacks] [into a bin] (preferred parse)</a:t>
            </a:r>
          </a:p>
          <a:p>
            <a:pPr lvl="1">
              <a:lnSpc>
                <a:spcPct val="90000"/>
              </a:lnSpc>
            </a:pPr>
            <a:r>
              <a:rPr lang="en-GB" sz="2400">
                <a:sym typeface="Wingdings" pitchFamily="2" charset="2"/>
              </a:rPr>
              <a:t>coordination ambiguity:</a:t>
            </a:r>
          </a:p>
          <a:p>
            <a:pPr lvl="2">
              <a:lnSpc>
                <a:spcPct val="90000"/>
              </a:lnSpc>
            </a:pPr>
            <a:r>
              <a:rPr lang="en-GB" sz="2100">
                <a:sym typeface="Wingdings" pitchFamily="2" charset="2"/>
              </a:rPr>
              <a:t>[dogs in houses] and [cats] </a:t>
            </a:r>
          </a:p>
          <a:p>
            <a:pPr lvl="2">
              <a:lnSpc>
                <a:spcPct val="90000"/>
              </a:lnSpc>
            </a:pPr>
            <a:r>
              <a:rPr lang="en-GB" sz="2100">
                <a:sym typeface="Wingdings" pitchFamily="2" charset="2"/>
              </a:rPr>
              <a:t>[dogs] [in houses and cats]</a:t>
            </a:r>
            <a:endParaRPr lang="en-GB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Lexicalised PCFGs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Attempt to weaken the lexical independence assumption.</a:t>
            </a:r>
          </a:p>
          <a:p>
            <a:endParaRPr lang="en-GB" dirty="0" smtClean="0"/>
          </a:p>
          <a:p>
            <a:r>
              <a:rPr lang="en-GB" dirty="0" smtClean="0"/>
              <a:t>Most </a:t>
            </a:r>
            <a:r>
              <a:rPr lang="en-GB" dirty="0"/>
              <a:t>common technique:</a:t>
            </a:r>
          </a:p>
          <a:p>
            <a:pPr lvl="1"/>
            <a:r>
              <a:rPr lang="en-GB" dirty="0"/>
              <a:t>mark each phrasal head (N,V, etc) with the lexical material</a:t>
            </a:r>
          </a:p>
          <a:p>
            <a:pPr lvl="1"/>
            <a:r>
              <a:rPr lang="en-GB" dirty="0"/>
              <a:t>this is based on the idea that the most crucial lexical dependencies are between head and dependent</a:t>
            </a:r>
          </a:p>
          <a:p>
            <a:pPr lvl="1"/>
            <a:r>
              <a:rPr lang="en-GB" dirty="0"/>
              <a:t>E.g.: </a:t>
            </a:r>
            <a:r>
              <a:rPr lang="en-GB" dirty="0" err="1"/>
              <a:t>Charniak</a:t>
            </a:r>
            <a:r>
              <a:rPr lang="en-GB" dirty="0"/>
              <a:t> 1997, Collins 1999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Lexicalised PCFGs: </a:t>
            </a:r>
            <a:r>
              <a:rPr lang="en-GB" i="1"/>
              <a:t>Matt walks</a:t>
            </a: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4538662" cy="4267200"/>
          </a:xfrm>
        </p:spPr>
        <p:txBody>
          <a:bodyPr/>
          <a:lstStyle/>
          <a:p>
            <a:r>
              <a:rPr lang="en-GB" sz="2600" dirty="0"/>
              <a:t>Makes probabilities partly dependent on lexical content.</a:t>
            </a:r>
          </a:p>
          <a:p>
            <a:endParaRPr lang="en-GB" sz="2600" dirty="0" smtClean="0"/>
          </a:p>
          <a:p>
            <a:r>
              <a:rPr lang="en-GB" sz="2600" dirty="0" smtClean="0"/>
              <a:t>P(VP</a:t>
            </a:r>
            <a:r>
              <a:rPr lang="en-GB" sz="2600" dirty="0">
                <a:sym typeface="Wingdings" pitchFamily="2" charset="2"/>
              </a:rPr>
              <a:t>VBD|VP) becomes: </a:t>
            </a:r>
          </a:p>
          <a:p>
            <a:pPr>
              <a:buFont typeface="Wingdings" pitchFamily="2" charset="2"/>
              <a:buNone/>
            </a:pPr>
            <a:r>
              <a:rPr lang="en-GB" sz="2600" dirty="0"/>
              <a:t>	</a:t>
            </a:r>
            <a:r>
              <a:rPr lang="en-GB" sz="2000" dirty="0">
                <a:solidFill>
                  <a:schemeClr val="accent2"/>
                </a:solidFill>
              </a:rPr>
              <a:t>P(</a:t>
            </a:r>
            <a:r>
              <a:rPr lang="en-GB" sz="2000" dirty="0" err="1">
                <a:solidFill>
                  <a:schemeClr val="accent2"/>
                </a:solidFill>
              </a:rPr>
              <a:t>VP</a:t>
            </a:r>
            <a:r>
              <a:rPr lang="en-GB" sz="2000" dirty="0" err="1">
                <a:solidFill>
                  <a:schemeClr val="accent2"/>
                </a:solidFill>
                <a:sym typeface="Wingdings" pitchFamily="2" charset="2"/>
              </a:rPr>
              <a:t>VBD|VP,h</a:t>
            </a:r>
            <a:r>
              <a:rPr lang="en-GB" sz="2000" dirty="0">
                <a:solidFill>
                  <a:schemeClr val="accent2"/>
                </a:solidFill>
                <a:sym typeface="Wingdings" pitchFamily="2" charset="2"/>
              </a:rPr>
              <a:t>(VP)=walks)</a:t>
            </a:r>
          </a:p>
          <a:p>
            <a:endParaRPr lang="en-GB" sz="2000" dirty="0" smtClean="0"/>
          </a:p>
          <a:p>
            <a:r>
              <a:rPr lang="en-GB" sz="2000" dirty="0" smtClean="0"/>
              <a:t>NB</a:t>
            </a:r>
            <a:r>
              <a:rPr lang="en-GB" sz="2000" dirty="0"/>
              <a:t>: normally, we can’t assume that all heads of a phrase of category C are equally probable.</a:t>
            </a:r>
          </a:p>
          <a:p>
            <a:endParaRPr lang="en-GB" sz="2000" dirty="0"/>
          </a:p>
          <a:p>
            <a:pPr lvl="1">
              <a:buFont typeface="Wingdings" pitchFamily="2" charset="2"/>
              <a:buNone/>
            </a:pPr>
            <a:endParaRPr lang="en-GB" dirty="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321425" y="198120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S(walks)</a:t>
            </a: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>
            <a:off x="6032500" y="240665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6870700" y="240665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416550" y="3352800"/>
            <a:ext cx="120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NP(Matt)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6042025" y="37782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400675" y="4510088"/>
            <a:ext cx="1381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NNP(Matt)</a:t>
            </a: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6042025" y="49974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5661025" y="5334000"/>
            <a:ext cx="693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Matt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7312025" y="3367088"/>
            <a:ext cx="1325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VP(walks)</a:t>
            </a:r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7937500" y="3792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7242175" y="4568825"/>
            <a:ext cx="1520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VBD(walks)</a:t>
            </a:r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7937500" y="50117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7556500" y="5348288"/>
            <a:ext cx="825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walks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Practical problems for lexicalised PCFGs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data sparseness:</a:t>
            </a:r>
            <a:r>
              <a:rPr lang="en-GB" dirty="0"/>
              <a:t> we don’t necessarily see all heads of all phrasal categories often enough in the training data</a:t>
            </a:r>
          </a:p>
          <a:p>
            <a:endParaRPr lang="en-GB" dirty="0" smtClean="0">
              <a:solidFill>
                <a:schemeClr val="accent2"/>
              </a:solidFill>
            </a:endParaRPr>
          </a:p>
          <a:p>
            <a:r>
              <a:rPr lang="en-GB" dirty="0" smtClean="0">
                <a:solidFill>
                  <a:schemeClr val="accent2"/>
                </a:solidFill>
              </a:rPr>
              <a:t>flawed </a:t>
            </a:r>
            <a:r>
              <a:rPr lang="en-GB" dirty="0">
                <a:solidFill>
                  <a:schemeClr val="accent2"/>
                </a:solidFill>
              </a:rPr>
              <a:t>assumptions: </a:t>
            </a:r>
            <a:r>
              <a:rPr lang="en-GB" dirty="0"/>
              <a:t>lexical dependencies occur elsewhere, not just between head and complement</a:t>
            </a:r>
          </a:p>
          <a:p>
            <a:pPr lvl="2"/>
            <a:r>
              <a:rPr lang="en-GB" i="1" dirty="0">
                <a:solidFill>
                  <a:schemeClr val="accent2"/>
                </a:solidFill>
              </a:rPr>
              <a:t>I got the easier problem of the two to solve</a:t>
            </a:r>
          </a:p>
          <a:p>
            <a:pPr lvl="2"/>
            <a:r>
              <a:rPr lang="en-GB" i="1" dirty="0">
                <a:solidFill>
                  <a:schemeClr val="accent2"/>
                </a:solidFill>
              </a:rPr>
              <a:t>of the two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/>
              <a:t>and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i="1" dirty="0">
                <a:solidFill>
                  <a:schemeClr val="accent2"/>
                </a:solidFill>
              </a:rPr>
              <a:t>to solve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/>
              <a:t>are very likely because of the </a:t>
            </a:r>
            <a:r>
              <a:rPr lang="en-GB" dirty="0" err="1"/>
              <a:t>prehead</a:t>
            </a:r>
            <a:r>
              <a:rPr lang="en-GB" dirty="0"/>
              <a:t> modifier </a:t>
            </a:r>
            <a:r>
              <a:rPr lang="en-GB" i="1" dirty="0"/>
              <a:t>easier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Structural context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simple way: calculate p(t|s,G) based on rules in the canonical derivation d of t</a:t>
            </a:r>
          </a:p>
          <a:p>
            <a:pPr lvl="1"/>
            <a:r>
              <a:rPr lang="en-GB"/>
              <a:t>assumes that p(t) is independent of the derivation</a:t>
            </a:r>
          </a:p>
          <a:p>
            <a:pPr lvl="1"/>
            <a:r>
              <a:rPr lang="en-GB"/>
              <a:t>could condition on more structural context</a:t>
            </a:r>
          </a:p>
          <a:p>
            <a:pPr lvl="1"/>
            <a:r>
              <a:rPr lang="en-GB"/>
              <a:t>but then, P(t) could really depend on the derivation!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5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Parsing with a PCFG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Using CKY to parse with a PCFG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basic CKY algorithm remains unchanged.</a:t>
            </a:r>
          </a:p>
          <a:p>
            <a:endParaRPr lang="en-GB" dirty="0" smtClean="0"/>
          </a:p>
          <a:p>
            <a:r>
              <a:rPr lang="en-GB" dirty="0" smtClean="0"/>
              <a:t>However, rather than only keeping partial solutions in our table cells (i.e. The rules that match some input), we also keep their probabilities.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dirty="0"/>
              <a:t>Probabilistic </a:t>
            </a:r>
            <a:r>
              <a:rPr lang="en-GB" sz="3400" dirty="0" smtClean="0"/>
              <a:t>CKY: </a:t>
            </a:r>
            <a:r>
              <a:rPr lang="en-GB" sz="3400" dirty="0"/>
              <a:t>example PCFG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2971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S </a:t>
            </a:r>
            <a:r>
              <a:rPr lang="en-GB" dirty="0" smtClean="0">
                <a:sym typeface="Wingdings" pitchFamily="2" charset="2"/>
              </a:rPr>
              <a:t> NP VP [.80]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NP 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N [.30]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VP  V NP [.20]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V  includes [.05]</a:t>
            </a:r>
          </a:p>
          <a:p>
            <a:pPr>
              <a:lnSpc>
                <a:spcPct val="90000"/>
              </a:lnSpc>
            </a:pP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 the [.4]</a:t>
            </a:r>
          </a:p>
          <a:p>
            <a:pPr>
              <a:lnSpc>
                <a:spcPct val="90000"/>
              </a:lnSpc>
            </a:pP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 a [.4]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N  meal [.01]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N  flight [.02]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Extra effort in top-down parsing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Input: </a:t>
            </a:r>
            <a:r>
              <a:rPr lang="en-GB" i="1" dirty="0" smtClean="0"/>
              <a:t>a flight from Indianapolis to Houston.</a:t>
            </a:r>
            <a:endParaRPr lang="en-GB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16192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Brace 4"/>
          <p:cNvSpPr/>
          <p:nvPr/>
        </p:nvSpPr>
        <p:spPr>
          <a:xfrm>
            <a:off x="2057400" y="2057400"/>
            <a:ext cx="4572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90800" y="2438400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/>
              <a:t>NP </a:t>
            </a:r>
            <a:r>
              <a:rPr lang="en-GB" sz="1500" dirty="0" smtClean="0">
                <a:sym typeface="Wingdings" pitchFamily="2" charset="2"/>
              </a:rPr>
              <a:t> </a:t>
            </a:r>
            <a:r>
              <a:rPr lang="en-GB" sz="1500" dirty="0" err="1" smtClean="0">
                <a:sym typeface="Wingdings" pitchFamily="2" charset="2"/>
              </a:rPr>
              <a:t>Det</a:t>
            </a:r>
            <a:r>
              <a:rPr lang="en-GB" sz="1500" dirty="0" smtClean="0">
                <a:sym typeface="Wingdings" pitchFamily="2" charset="2"/>
              </a:rPr>
              <a:t> Nominal rule. (Dead end)</a:t>
            </a:r>
            <a:endParaRPr lang="en-GB" sz="15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962400"/>
            <a:ext cx="29304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Brace 7"/>
          <p:cNvSpPr/>
          <p:nvPr/>
        </p:nvSpPr>
        <p:spPr>
          <a:xfrm>
            <a:off x="2819400" y="3962400"/>
            <a:ext cx="457200" cy="2057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124200" y="45720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/>
              <a:t>NP </a:t>
            </a:r>
            <a:r>
              <a:rPr lang="en-GB" sz="1500" dirty="0" smtClean="0">
                <a:sym typeface="Wingdings" pitchFamily="2" charset="2"/>
              </a:rPr>
              <a:t> </a:t>
            </a:r>
            <a:r>
              <a:rPr lang="en-GB" sz="1500" dirty="0" err="1" smtClean="0">
                <a:sym typeface="Wingdings" pitchFamily="2" charset="2"/>
              </a:rPr>
              <a:t>Det</a:t>
            </a:r>
            <a:r>
              <a:rPr lang="en-GB" sz="1500" dirty="0" smtClean="0">
                <a:sym typeface="Wingdings" pitchFamily="2" charset="2"/>
              </a:rPr>
              <a:t> Nominal PP </a:t>
            </a:r>
          </a:p>
          <a:p>
            <a:r>
              <a:rPr lang="en-GB" sz="1500" dirty="0" smtClean="0">
                <a:sym typeface="Wingdings" pitchFamily="2" charset="2"/>
              </a:rPr>
              <a:t>+ </a:t>
            </a:r>
          </a:p>
          <a:p>
            <a:r>
              <a:rPr lang="en-GB" sz="1500" dirty="0" smtClean="0">
                <a:sym typeface="Wingdings" pitchFamily="2" charset="2"/>
              </a:rPr>
              <a:t>Nominal  Noun PP</a:t>
            </a:r>
          </a:p>
          <a:p>
            <a:r>
              <a:rPr lang="en-GB" sz="1500" dirty="0" smtClean="0">
                <a:sym typeface="Wingdings" pitchFamily="2" charset="2"/>
              </a:rPr>
              <a:t>(Dead end)</a:t>
            </a:r>
            <a:endParaRPr lang="en-GB" sz="15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5257800" y="2133600"/>
            <a:ext cx="3352800" cy="2551331"/>
            <a:chOff x="5257800" y="2133600"/>
            <a:chExt cx="3352800" cy="255133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t="2239" r="10839" b="2239"/>
            <a:stretch>
              <a:fillRect/>
            </a:stretch>
          </p:blipFill>
          <p:spPr bwMode="auto">
            <a:xfrm>
              <a:off x="5257800" y="2209800"/>
              <a:ext cx="3276600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7620000" y="2133600"/>
              <a:ext cx="9906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 smtClean="0"/>
            </a:p>
            <a:p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0" y="4038600"/>
              <a:ext cx="9906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 smtClean="0"/>
            </a:p>
            <a:p>
              <a:endParaRPr lang="en-GB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638800" y="4399002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/>
              <a:t>NP </a:t>
            </a:r>
            <a:r>
              <a:rPr lang="en-GB" sz="1500" dirty="0" smtClean="0">
                <a:sym typeface="Wingdings" pitchFamily="2" charset="2"/>
              </a:rPr>
              <a:t> </a:t>
            </a:r>
            <a:r>
              <a:rPr lang="en-GB" sz="1500" dirty="0" err="1" smtClean="0">
                <a:sym typeface="Wingdings" pitchFamily="2" charset="2"/>
              </a:rPr>
              <a:t>Det</a:t>
            </a:r>
            <a:r>
              <a:rPr lang="en-GB" sz="1500" dirty="0" smtClean="0">
                <a:sym typeface="Wingdings" pitchFamily="2" charset="2"/>
              </a:rPr>
              <a:t> Nominal</a:t>
            </a:r>
          </a:p>
          <a:p>
            <a:r>
              <a:rPr lang="en-GB" sz="1500" dirty="0" smtClean="0">
                <a:sym typeface="Wingdings" pitchFamily="2" charset="2"/>
              </a:rPr>
              <a:t>+</a:t>
            </a:r>
          </a:p>
          <a:p>
            <a:r>
              <a:rPr lang="en-GB" sz="1500" dirty="0" smtClean="0">
                <a:sym typeface="Wingdings" pitchFamily="2" charset="2"/>
              </a:rPr>
              <a:t>Nominal  Nominal PP</a:t>
            </a:r>
          </a:p>
          <a:p>
            <a:r>
              <a:rPr lang="en-GB" sz="1500" dirty="0" smtClean="0">
                <a:sym typeface="Wingdings" pitchFamily="2" charset="2"/>
              </a:rPr>
              <a:t>+</a:t>
            </a:r>
          </a:p>
          <a:p>
            <a:r>
              <a:rPr lang="en-GB" sz="1500" dirty="0" smtClean="0">
                <a:sym typeface="Wingdings" pitchFamily="2" charset="2"/>
              </a:rPr>
              <a:t>Nominal  Nominal PP</a:t>
            </a:r>
          </a:p>
          <a:p>
            <a:endParaRPr lang="en-GB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/>
      <p:bldP spid="1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Probabilistic CYK: initialisation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flight includes a meal.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0604" name="Group 76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133600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457200"/>
                <a:gridCol w="1524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828800"/>
            <a:ext cx="2971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NP VP [.80]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NP  Det N [.30]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VP  V NP [.20]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  includes [.05]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  the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  a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meal [.01]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flight [.02]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Probabilistic CYK: lexical step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>
                <a:solidFill>
                  <a:schemeClr val="accent2"/>
                </a:solidFill>
              </a:rPr>
              <a:t>The</a:t>
            </a:r>
            <a:r>
              <a:rPr lang="en-GB" sz="2600" i="1"/>
              <a:t> flight includes a meal.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1617" name="Group 65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456688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457200"/>
                <a:gridCol w="1524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(.4)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9600" y="1828800"/>
            <a:ext cx="2971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NP VP [.80]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NP 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N [.30]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VP  V NP [.20]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  includes [.05]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the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a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meal [.01]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flight [.02]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Probabilistic CYK: lexical step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</a:t>
            </a:r>
            <a:r>
              <a:rPr lang="en-GB" sz="2600" i="1">
                <a:solidFill>
                  <a:schemeClr val="accent2"/>
                </a:solidFill>
              </a:rPr>
              <a:t>flight</a:t>
            </a:r>
            <a:r>
              <a:rPr lang="en-GB" sz="2600" i="1"/>
              <a:t> includes a meal.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2640" name="Group 64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779776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457200"/>
                <a:gridCol w="1524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(.4)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828800"/>
            <a:ext cx="2971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NP VP [.80]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NP 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N [.30]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VP  V NP [.20]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  includes [.05]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the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a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meal [.01]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flight [.02]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Probabilistic CYK: syntactic step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600" i="1" dirty="0">
                <a:solidFill>
                  <a:schemeClr val="accent2"/>
                </a:solidFill>
              </a:rPr>
              <a:t>The flight</a:t>
            </a:r>
            <a:r>
              <a:rPr lang="en-GB" sz="2600" i="1" dirty="0"/>
              <a:t> includes a meal.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3606" name="Group 6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2779776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457200"/>
                <a:gridCol w="1524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(.4)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.0024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905000"/>
            <a:ext cx="2971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NP VP [.80]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NP 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N [.30]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VP  V NP [.20]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  includes [.05]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the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a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meal [.01]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flight [.02]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5562600"/>
            <a:ext cx="5513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Note: probability of NP in [0,2]</a:t>
            </a:r>
          </a:p>
          <a:p>
            <a:r>
              <a:rPr lang="en-GB" dirty="0" smtClean="0"/>
              <a:t>P(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the) * P(N  meal) * P(NP 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N)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Probabilistic CYK: lexical step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flight </a:t>
            </a:r>
            <a:r>
              <a:rPr lang="en-GB" sz="2600" i="1">
                <a:solidFill>
                  <a:schemeClr val="accent2"/>
                </a:solidFill>
              </a:rPr>
              <a:t>includes</a:t>
            </a:r>
            <a:r>
              <a:rPr lang="en-GB" sz="2600" i="1"/>
              <a:t> a meal.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4689" name="Group 65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3102864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457200"/>
                <a:gridCol w="1524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(.4)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.05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0" y="1981200"/>
            <a:ext cx="2971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NP VP [.80]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NP 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N [.30]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VP  V NP [.20]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  includes [.05]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the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a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meal [.01]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flight [.02]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Probabilistic CYK: lexical step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flight includes </a:t>
            </a:r>
            <a:r>
              <a:rPr lang="en-GB" sz="2600" i="1">
                <a:solidFill>
                  <a:schemeClr val="accent2"/>
                </a:solidFill>
              </a:rPr>
              <a:t>a</a:t>
            </a:r>
            <a:r>
              <a:rPr lang="en-GB" sz="2600" i="1"/>
              <a:t> meal.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5715" name="Group 67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3425952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609600"/>
                <a:gridCol w="1371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(.4)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.4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9600" y="1828800"/>
            <a:ext cx="2971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NP VP [.80]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NP 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N [.30]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VP  V NP [.20]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  includes [.05]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the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a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meal [.01]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flight [.02]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Probabilistic CYK: syntactic step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flight includes a </a:t>
            </a:r>
            <a:r>
              <a:rPr lang="en-GB" sz="2600" i="1">
                <a:solidFill>
                  <a:schemeClr val="accent2"/>
                </a:solidFill>
              </a:rPr>
              <a:t>meal</a:t>
            </a:r>
            <a:r>
              <a:rPr lang="en-GB" sz="2600" i="1"/>
              <a:t>.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60774" name="Group 6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3444240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609600"/>
                <a:gridCol w="1371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(.4)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828800"/>
            <a:ext cx="2971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NP VP [.80]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NP 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N [.30]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VP  V NP [.20]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  includes [.05]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the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a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meal [.01]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flight [.02]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Probabilistic CYK: syntactic step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flight includes </a:t>
            </a:r>
            <a:r>
              <a:rPr lang="en-GB" sz="2600" i="1">
                <a:solidFill>
                  <a:schemeClr val="accent2"/>
                </a:solidFill>
              </a:rPr>
              <a:t>a meal</a:t>
            </a:r>
            <a:r>
              <a:rPr lang="en-GB" sz="2600" i="1"/>
              <a:t>.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6739" name="Group 67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3444240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609600"/>
                <a:gridCol w="1371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(.4)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.001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38200" y="1981200"/>
            <a:ext cx="2971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NP VP [.80]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NP 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N [.30]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VP  V NP [.20]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  includes [.05]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the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a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meal [.01]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flight [.02]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Probabilistic CYK: syntactic step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/>
              <a:t>The flight </a:t>
            </a:r>
            <a:r>
              <a:rPr lang="en-GB" sz="2600" i="1">
                <a:solidFill>
                  <a:schemeClr val="accent2"/>
                </a:solidFill>
              </a:rPr>
              <a:t>includes a meal</a:t>
            </a:r>
            <a:r>
              <a:rPr lang="en-GB" sz="2600" i="1"/>
              <a:t>.</a:t>
            </a:r>
          </a:p>
        </p:txBody>
      </p:sp>
      <p:graphicFrame>
        <p:nvGraphicFramePr>
          <p:cNvPr id="157754" name="Group 58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3444240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609600"/>
                <a:gridCol w="1371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(.4)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VP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.00001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1828800"/>
            <a:ext cx="2971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NP VP [.80]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NP 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N [.30]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VP  V NP [.20]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  includes [.05]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the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a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meal [.01]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flight [.02]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Probabilistic CYK: syntactic step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752600"/>
            <a:ext cx="8001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i="1">
                <a:solidFill>
                  <a:schemeClr val="accent2"/>
                </a:solidFill>
              </a:rPr>
              <a:t>The flight includes a meal</a:t>
            </a:r>
            <a:r>
              <a:rPr lang="en-GB" sz="2600" i="1"/>
              <a:t>.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685800" y="26812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8777" name="Group 57"/>
          <p:cNvGraphicFramePr>
            <a:graphicFrameLocks noGrp="1"/>
          </p:cNvGraphicFramePr>
          <p:nvPr>
            <p:ph sz="quarter" idx="2"/>
          </p:nvPr>
        </p:nvGraphicFramePr>
        <p:xfrm>
          <a:off x="4391025" y="2254250"/>
          <a:ext cx="4524375" cy="3688080"/>
        </p:xfrm>
        <a:graphic>
          <a:graphicData uri="http://schemas.openxmlformats.org/drawingml/2006/table">
            <a:tbl>
              <a:tblPr/>
              <a:tblGrid>
                <a:gridCol w="409575"/>
                <a:gridCol w="609600"/>
                <a:gridCol w="838200"/>
                <a:gridCol w="685800"/>
                <a:gridCol w="609600"/>
                <a:gridCol w="1371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(.4)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.0000000192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.00001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9600" y="1828800"/>
            <a:ext cx="2971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NP VP [.80]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NP 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N [.30]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VP  V NP [.20]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  includes [.05]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the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a [.4]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meal [.01]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  flight [.02]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programming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essence, dynamic programming involves solving a task by breaking it up into smaller sub-tasks.</a:t>
            </a:r>
          </a:p>
          <a:p>
            <a:endParaRPr lang="en-GB" dirty="0" smtClean="0"/>
          </a:p>
          <a:p>
            <a:r>
              <a:rPr lang="en-GB" dirty="0" smtClean="0"/>
              <a:t>In general, this is carried out by: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Breaking up a problem into sub-problems.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Creating a table which will contain solutions to each sub-problem.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Resolving each sub-problem and populating the table.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“Reading off” the complete solution from the table, by combining the solutions to the sub-problems.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Probabilistic CYK: summary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Cells in chart hold probabilities</a:t>
            </a:r>
          </a:p>
          <a:p>
            <a:endParaRPr lang="en-GB" dirty="0"/>
          </a:p>
          <a:p>
            <a:r>
              <a:rPr lang="en-GB" dirty="0"/>
              <a:t>Bottom-up procedure computes probability of a parse incrementally.</a:t>
            </a:r>
          </a:p>
          <a:p>
            <a:endParaRPr lang="en-GB" dirty="0"/>
          </a:p>
          <a:p>
            <a:r>
              <a:rPr lang="en-GB" dirty="0"/>
              <a:t>To obtain parse trees</a:t>
            </a:r>
            <a:r>
              <a:rPr lang="en-GB" dirty="0" smtClean="0"/>
              <a:t>, we traverse the table “backwards” as before.</a:t>
            </a:r>
          </a:p>
          <a:p>
            <a:pPr lvl="1"/>
            <a:r>
              <a:rPr lang="en-GB" dirty="0" smtClean="0"/>
              <a:t>Cells </a:t>
            </a:r>
            <a:r>
              <a:rPr lang="en-GB" dirty="0"/>
              <a:t>need to be augmented with </a:t>
            </a:r>
            <a:r>
              <a:rPr lang="en-GB" dirty="0" err="1"/>
              <a:t>backpointers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programming for parsing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Suppose we need to parse:</a:t>
            </a:r>
          </a:p>
          <a:p>
            <a:pPr lvl="1"/>
            <a:r>
              <a:rPr lang="en-GB" i="1" dirty="0" smtClean="0"/>
              <a:t>Book that flight</a:t>
            </a:r>
            <a:r>
              <a:rPr lang="en-GB" dirty="0" smtClean="0"/>
              <a:t>.</a:t>
            </a:r>
          </a:p>
          <a:p>
            <a:pPr lvl="1"/>
            <a:endParaRPr lang="en-GB" i="1" dirty="0" smtClean="0"/>
          </a:p>
          <a:p>
            <a:r>
              <a:rPr lang="en-GB" dirty="0" smtClean="0"/>
              <a:t>We can split the parsing problem into sub-problems as follows:</a:t>
            </a:r>
          </a:p>
          <a:p>
            <a:pPr lvl="1"/>
            <a:r>
              <a:rPr lang="en-GB" dirty="0" smtClean="0"/>
              <a:t>Store sub-trees for each constituent in the table.</a:t>
            </a:r>
          </a:p>
          <a:p>
            <a:pPr lvl="1"/>
            <a:r>
              <a:rPr lang="en-GB" dirty="0" smtClean="0"/>
              <a:t>This means we only parse each part of the input once.</a:t>
            </a:r>
          </a:p>
          <a:p>
            <a:pPr lvl="1"/>
            <a:r>
              <a:rPr lang="en-GB" dirty="0" smtClean="0"/>
              <a:t>In case of ambiguity, we can store multiple possible sub-trees for each piece of input.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CKY Algorithm and Chomsky Normal Form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761</TotalTime>
  <Words>3824</Words>
  <Application>Microsoft Office PowerPoint</Application>
  <PresentationFormat>On-screen Show (4:3)</PresentationFormat>
  <Paragraphs>1024</Paragraphs>
  <Slides>70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Equity</vt:lpstr>
      <vt:lpstr>LIN3022 Natural Language Processing Lecture 9</vt:lpstr>
      <vt:lpstr>In this lecture</vt:lpstr>
      <vt:lpstr>Part 1</vt:lpstr>
      <vt:lpstr>Top-down vs bottom-up search</vt:lpstr>
      <vt:lpstr>Beyond top-down and bottom-up</vt:lpstr>
      <vt:lpstr>Extra effort in top-down parsing</vt:lpstr>
      <vt:lpstr>Dynamic programming</vt:lpstr>
      <vt:lpstr>Dynamic programming for parsing</vt:lpstr>
      <vt:lpstr>Part 2</vt:lpstr>
      <vt:lpstr>CKY parsing</vt:lpstr>
      <vt:lpstr>Chomsky Normal Form</vt:lpstr>
      <vt:lpstr>Converting a CFG to CNF</vt:lpstr>
      <vt:lpstr>Converting a CFG to CNF</vt:lpstr>
      <vt:lpstr>Converting a CFG to CNF</vt:lpstr>
      <vt:lpstr>Converting a CFG to CNF</vt:lpstr>
      <vt:lpstr>The outcome</vt:lpstr>
      <vt:lpstr>Part 3</vt:lpstr>
      <vt:lpstr>Recognising strings with CKY</vt:lpstr>
      <vt:lpstr>The table</vt:lpstr>
      <vt:lpstr>The table</vt:lpstr>
      <vt:lpstr>The table</vt:lpstr>
      <vt:lpstr>A CNF CFG for CYK (!!)</vt:lpstr>
      <vt:lpstr>CYK algorithm: two components</vt:lpstr>
      <vt:lpstr>CKY algorithm: two components</vt:lpstr>
      <vt:lpstr>CKY: lexical step (j = 1)</vt:lpstr>
      <vt:lpstr>CKY: lexical step (j = 2)</vt:lpstr>
      <vt:lpstr>CKY: syntactic step (j = 2)</vt:lpstr>
      <vt:lpstr>CKY: lexical step (j = 3)</vt:lpstr>
      <vt:lpstr>CKY: lexical step (j = 3)</vt:lpstr>
      <vt:lpstr>CKY: lexical step (j = 4)</vt:lpstr>
      <vt:lpstr>CKY: lexical step (j = 5)</vt:lpstr>
      <vt:lpstr>CKY: syntactic step (j = 5)</vt:lpstr>
      <vt:lpstr>CKY: syntactic step (j = 5)</vt:lpstr>
      <vt:lpstr>CKY: syntactic step (j = 5)</vt:lpstr>
      <vt:lpstr>From recognition to parsing</vt:lpstr>
      <vt:lpstr>From recognition to parsing</vt:lpstr>
      <vt:lpstr>From recognition to parsing</vt:lpstr>
      <vt:lpstr>What about ambiguity?</vt:lpstr>
      <vt:lpstr>Part 4</vt:lpstr>
      <vt:lpstr>CFG definition (reminder)</vt:lpstr>
      <vt:lpstr>CFG Example</vt:lpstr>
      <vt:lpstr>Probabilistic CFGs</vt:lpstr>
      <vt:lpstr>Example tree</vt:lpstr>
      <vt:lpstr>Building a tree: rules</vt:lpstr>
      <vt:lpstr>Characteristics of PCFGs</vt:lpstr>
      <vt:lpstr>Uses of probabilities in parsing</vt:lpstr>
      <vt:lpstr>Using PCFG probabilities</vt:lpstr>
      <vt:lpstr>Probability of a tree vs. a sentence</vt:lpstr>
      <vt:lpstr>Picking the best parse in a PCFG</vt:lpstr>
      <vt:lpstr>Probability of a sentence</vt:lpstr>
      <vt:lpstr>Flaws I: Structural independence </vt:lpstr>
      <vt:lpstr>Flaws II: lexical independence</vt:lpstr>
      <vt:lpstr>Lexicalised PCFGs</vt:lpstr>
      <vt:lpstr>Lexicalised PCFGs: Matt walks</vt:lpstr>
      <vt:lpstr>Practical problems for lexicalised PCFGs</vt:lpstr>
      <vt:lpstr>Structural context</vt:lpstr>
      <vt:lpstr>Part 5</vt:lpstr>
      <vt:lpstr>Using CKY to parse with a PCFG</vt:lpstr>
      <vt:lpstr>Probabilistic CKY: example PCFG</vt:lpstr>
      <vt:lpstr>Probabilistic CYK: initialisation</vt:lpstr>
      <vt:lpstr>Probabilistic CYK: lexical step</vt:lpstr>
      <vt:lpstr>Probabilistic CYK: lexical step</vt:lpstr>
      <vt:lpstr>Probabilistic CYK: syntactic step</vt:lpstr>
      <vt:lpstr>Probabilistic CYK: lexical step</vt:lpstr>
      <vt:lpstr>Probabilistic CYK: lexical step</vt:lpstr>
      <vt:lpstr>Probabilistic CYK: syntactic step</vt:lpstr>
      <vt:lpstr>Probabilistic CYK: syntactic step</vt:lpstr>
      <vt:lpstr>Probabilistic CYK: syntactic step</vt:lpstr>
      <vt:lpstr>Probabilistic CYK: syntactic step</vt:lpstr>
      <vt:lpstr>Probabilistic CYK: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bertugatt</dc:creator>
  <cp:lastModifiedBy>Albert Gatt</cp:lastModifiedBy>
  <cp:revision>89</cp:revision>
  <cp:lastPrinted>1601-01-01T00:00:00Z</cp:lastPrinted>
  <dcterms:created xsi:type="dcterms:W3CDTF">1601-01-01T00:00:00Z</dcterms:created>
  <dcterms:modified xsi:type="dcterms:W3CDTF">2011-04-11T10:42:42Z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