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6" r:id="rId13"/>
    <p:sldId id="293" r:id="rId14"/>
    <p:sldId id="294" r:id="rId15"/>
    <p:sldId id="295" r:id="rId16"/>
    <p:sldId id="296" r:id="rId17"/>
    <p:sldId id="267" r:id="rId18"/>
    <p:sldId id="268" r:id="rId19"/>
    <p:sldId id="262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7" r:id="rId37"/>
    <p:sldId id="288" r:id="rId38"/>
    <p:sldId id="289" r:id="rId39"/>
    <p:sldId id="290" r:id="rId40"/>
    <p:sldId id="291" r:id="rId41"/>
    <p:sldId id="292" r:id="rId4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5641BD-95AB-454A-A9AA-5AFCF0C5DD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D31-0CA3-40BE-A992-CB3EA60FA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2E45-9455-4BA8-A7D6-DCF9EB8B1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5F40-7F73-459E-80EE-D9A86BF1CE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A08A03-C942-4739-ADF4-CFC5657992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5DA-8957-4839-B81C-40105ED718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9385E-949F-45B2-B593-25BE62EACA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46E8-1E50-4A2A-B20F-2DF725FF8B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8D32-C59F-4B0D-A619-0620FF1E60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E8A7-C68C-4765-87E0-74E18574D9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0D99C6-6846-45C5-B26A-4B92D29D77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D36505-7BCB-416A-916C-8E7C2A771E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LIN3022 Natural Language Processing</a:t>
            </a:r>
            <a:br>
              <a:rPr lang="en-GB" sz="3600" dirty="0" smtClean="0"/>
            </a:br>
            <a:r>
              <a:rPr lang="en-GB" sz="3600" dirty="0" smtClean="0"/>
              <a:t>Lecture 8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CFG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 smtClean="0"/>
              <a:t>A CFG is a 4-tuple: </a:t>
            </a:r>
            <a:r>
              <a:rPr lang="en-GB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N,</a:t>
            </a:r>
            <a:r>
              <a:rPr lang="el-GR" dirty="0" smtClean="0">
                <a:solidFill>
                  <a:schemeClr val="accent2"/>
                </a:solidFill>
              </a:rPr>
              <a:t>Σ</a:t>
            </a:r>
            <a:r>
              <a:rPr lang="en-GB" dirty="0" smtClean="0">
                <a:solidFill>
                  <a:schemeClr val="accent2"/>
                </a:solidFill>
              </a:rPr>
              <a:t>,P,S)</a:t>
            </a:r>
            <a:r>
              <a:rPr lang="en-GB" dirty="0" smtClean="0"/>
              <a:t>: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</a:rPr>
              <a:t>N </a:t>
            </a:r>
            <a:r>
              <a:rPr lang="en-GB" sz="2500" dirty="0" smtClean="0"/>
              <a:t>= a set of non-terminal symbols (e.g. NP, VP)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l-GR" sz="2500" dirty="0" smtClean="0">
                <a:solidFill>
                  <a:schemeClr val="accent2"/>
                </a:solidFill>
              </a:rPr>
              <a:t>Σ</a:t>
            </a:r>
            <a:r>
              <a:rPr lang="en-GB" sz="2500" dirty="0" smtClean="0">
                <a:solidFill>
                  <a:schemeClr val="accent2"/>
                </a:solidFill>
              </a:rPr>
              <a:t> </a:t>
            </a:r>
            <a:r>
              <a:rPr lang="en-GB" sz="2500" dirty="0" smtClean="0"/>
              <a:t>= a set of terminals (e.g. words)</a:t>
            </a:r>
          </a:p>
          <a:p>
            <a:pPr lvl="2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</a:rPr>
              <a:t>N</a:t>
            </a:r>
            <a:r>
              <a:rPr lang="en-GB" sz="1800" dirty="0" smtClean="0"/>
              <a:t> and </a:t>
            </a:r>
            <a:r>
              <a:rPr lang="el-GR" sz="1800" dirty="0" smtClean="0">
                <a:solidFill>
                  <a:schemeClr val="accent2"/>
                </a:solidFill>
              </a:rPr>
              <a:t>Σ</a:t>
            </a:r>
            <a:r>
              <a:rPr lang="en-GB" sz="1800" dirty="0" smtClean="0"/>
              <a:t> are disjoint (no element of N is also an element of </a:t>
            </a:r>
            <a:r>
              <a:rPr lang="el-GR" sz="1800" dirty="0" smtClean="0"/>
              <a:t>Σ</a:t>
            </a:r>
            <a:r>
              <a:rPr lang="en-GB" sz="1800" dirty="0" smtClean="0"/>
              <a:t>)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</a:rPr>
              <a:t>P </a:t>
            </a:r>
            <a:r>
              <a:rPr lang="en-GB" sz="2500" dirty="0" smtClean="0"/>
              <a:t>= a set of productions of the form </a:t>
            </a:r>
            <a:r>
              <a:rPr lang="en-GB" sz="2500" dirty="0" smtClean="0">
                <a:solidFill>
                  <a:schemeClr val="accent2"/>
                </a:solidFill>
              </a:rPr>
              <a:t>A</a:t>
            </a:r>
            <a:r>
              <a:rPr lang="en-GB" sz="2500" dirty="0" smtClean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l-GR" sz="25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5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2500" dirty="0" smtClean="0">
                <a:cs typeface="Times New Roman" pitchFamily="18" charset="0"/>
                <a:sym typeface="Wingdings" pitchFamily="2" charset="2"/>
              </a:rPr>
              <a:t>where:</a:t>
            </a:r>
          </a:p>
          <a:p>
            <a:pPr lvl="2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  <a:sym typeface="Wingdings" pitchFamily="2" charset="2"/>
              </a:rPr>
              <a:t>A </a:t>
            </a:r>
            <a:r>
              <a:rPr lang="en-GB" sz="1800" dirty="0" smtClean="0">
                <a:sym typeface="Wingdings" pitchFamily="2" charset="2"/>
              </a:rPr>
              <a:t>is a non-terminal (a member of N)</a:t>
            </a:r>
          </a:p>
          <a:p>
            <a:pPr lvl="2">
              <a:lnSpc>
                <a:spcPct val="80000"/>
              </a:lnSpc>
            </a:pPr>
            <a:r>
              <a:rPr lang="el-GR" sz="18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GB" sz="1800" dirty="0" smtClean="0"/>
              <a:t>is any string of terminals and non-terminals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  <a:sym typeface="Wingdings" pitchFamily="2" charset="2"/>
              </a:rPr>
              <a:t>S </a:t>
            </a:r>
            <a:r>
              <a:rPr lang="en-GB" sz="2500" dirty="0" smtClean="0">
                <a:sym typeface="Wingdings" pitchFamily="2" charset="2"/>
              </a:rPr>
              <a:t>= a designated start symbol (usually, “sentence”)</a:t>
            </a:r>
            <a:endParaRPr lang="ru-RU" sz="2500" dirty="0" smtClean="0">
              <a:sym typeface="Wingdings" pitchFamily="2" charset="2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CFG example in more detail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S </a:t>
            </a:r>
            <a:r>
              <a:rPr lang="en-GB" dirty="0" smtClean="0">
                <a:sym typeface="Wingdings" pitchFamily="2" charset="2"/>
              </a:rPr>
              <a:t> NP VP</a:t>
            </a:r>
          </a:p>
          <a:p>
            <a:r>
              <a:rPr lang="en-GB" dirty="0" smtClean="0">
                <a:sym typeface="Wingdings" pitchFamily="2" charset="2"/>
              </a:rPr>
              <a:t>S  Aux NP VP</a:t>
            </a:r>
          </a:p>
          <a:p>
            <a:r>
              <a:rPr lang="en-GB" dirty="0" smtClean="0">
                <a:sym typeface="Wingdings" pitchFamily="2" charset="2"/>
              </a:rPr>
              <a:t>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Nom</a:t>
            </a:r>
          </a:p>
          <a:p>
            <a:r>
              <a:rPr lang="en-GB" dirty="0" smtClean="0">
                <a:sym typeface="Wingdings" pitchFamily="2" charset="2"/>
              </a:rPr>
              <a:t>NP  Proper-Noun</a:t>
            </a:r>
          </a:p>
          <a:p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 </a:t>
            </a:r>
            <a:r>
              <a:rPr lang="en-GB" i="1" dirty="0" smtClean="0">
                <a:sym typeface="Wingdings" pitchFamily="2" charset="2"/>
              </a:rPr>
              <a:t>that </a:t>
            </a:r>
            <a:r>
              <a:rPr lang="en-GB" dirty="0" smtClean="0">
                <a:sym typeface="Wingdings" pitchFamily="2" charset="2"/>
              </a:rPr>
              <a:t>| </a:t>
            </a:r>
            <a:r>
              <a:rPr lang="en-GB" i="1" dirty="0" smtClean="0">
                <a:sym typeface="Wingdings" pitchFamily="2" charset="2"/>
              </a:rPr>
              <a:t>the</a:t>
            </a:r>
            <a:r>
              <a:rPr lang="en-GB" dirty="0" smtClean="0">
                <a:sym typeface="Wingdings" pitchFamily="2" charset="2"/>
              </a:rPr>
              <a:t> | </a:t>
            </a:r>
            <a:r>
              <a:rPr lang="en-GB" i="1" dirty="0" smtClean="0">
                <a:sym typeface="Wingdings" pitchFamily="2" charset="2"/>
              </a:rPr>
              <a:t>a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…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4415790" cy="45720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Some of these rules are “lexical”</a:t>
            </a:r>
          </a:p>
          <a:p>
            <a:endParaRPr lang="en-GB" dirty="0" smtClean="0"/>
          </a:p>
          <a:p>
            <a:r>
              <a:rPr lang="en-GB" dirty="0" smtClean="0"/>
              <a:t>The grammar defines a space of possible structures (e.g. Two possible types of sentence)</a:t>
            </a:r>
          </a:p>
          <a:p>
            <a:endParaRPr lang="en-GB" dirty="0" smtClean="0"/>
          </a:p>
          <a:p>
            <a:r>
              <a:rPr lang="en-GB" dirty="0" smtClean="0"/>
              <a:t>A parsing algorithm needs to search through that space for a structure which:</a:t>
            </a:r>
          </a:p>
          <a:p>
            <a:pPr lvl="1"/>
            <a:r>
              <a:rPr lang="en-GB" dirty="0" smtClean="0"/>
              <a:t>Covers the whole of the input string.</a:t>
            </a:r>
          </a:p>
          <a:p>
            <a:pPr lvl="1"/>
            <a:r>
              <a:rPr lang="en-GB" dirty="0" smtClean="0"/>
              <a:t>Starts with root node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a CFG come from?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CFGs can of course be written by hand. However:</a:t>
            </a:r>
          </a:p>
          <a:p>
            <a:pPr lvl="1"/>
            <a:r>
              <a:rPr lang="en-GB" dirty="0" smtClean="0"/>
              <a:t>Wide-coverage grammars are very laborious to write.</a:t>
            </a:r>
          </a:p>
          <a:p>
            <a:pPr lvl="1"/>
            <a:r>
              <a:rPr lang="en-GB" dirty="0" smtClean="0"/>
              <a:t>There is no guarantee that we have covered all the (realistic) rules of a language.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For this reason, many parsers employ grammars which are automatically extracted from a </a:t>
            </a:r>
            <a:r>
              <a:rPr lang="en-GB" b="1" dirty="0" err="1" smtClean="0">
                <a:solidFill>
                  <a:schemeClr val="accent1"/>
                </a:solidFill>
              </a:rPr>
              <a:t>treebank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A corpus of naturally occurring text;</a:t>
            </a:r>
          </a:p>
          <a:p>
            <a:pPr lvl="1"/>
            <a:r>
              <a:rPr lang="en-GB" dirty="0" smtClean="0"/>
              <a:t>Each sentence in the corpus manually parsed.</a:t>
            </a:r>
          </a:p>
          <a:p>
            <a:pPr lvl="1"/>
            <a:r>
              <a:rPr lang="en-GB" dirty="0" smtClean="0"/>
              <a:t>If the corpus is large enough, we have some guarantee that a broad range of phenomena will be covered.</a:t>
            </a:r>
          </a:p>
          <a:p>
            <a:pPr lvl="1"/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Penn Treebank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Created at the University of Pennsylvania. Widely used for many parsing tasks.</a:t>
            </a:r>
          </a:p>
          <a:p>
            <a:endParaRPr lang="en-GB" dirty="0" smtClean="0"/>
          </a:p>
          <a:p>
            <a:r>
              <a:rPr lang="en-GB" dirty="0" smtClean="0"/>
              <a:t>Manually </a:t>
            </a:r>
            <a:r>
              <a:rPr lang="en-GB" dirty="0" smtClean="0"/>
              <a:t>parsed corpus with texts from:</a:t>
            </a:r>
          </a:p>
          <a:p>
            <a:pPr lvl="1"/>
            <a:r>
              <a:rPr lang="en-GB" dirty="0" smtClean="0"/>
              <a:t>Brown corpus (general </a:t>
            </a:r>
            <a:r>
              <a:rPr lang="en-GB" dirty="0" err="1" smtClean="0"/>
              <a:t>Americal</a:t>
            </a:r>
            <a:r>
              <a:rPr lang="en-GB" dirty="0" smtClean="0"/>
              <a:t> English)</a:t>
            </a:r>
          </a:p>
          <a:p>
            <a:pPr lvl="1"/>
            <a:r>
              <a:rPr lang="en-GB" dirty="0" smtClean="0"/>
              <a:t>Switchboard corpus (telephone conversations)</a:t>
            </a:r>
          </a:p>
          <a:p>
            <a:pPr lvl="1"/>
            <a:r>
              <a:rPr lang="en-GB" dirty="0" smtClean="0"/>
              <a:t>Wall Street Journal (news, finance)</a:t>
            </a:r>
          </a:p>
          <a:p>
            <a:pPr lvl="1"/>
            <a:r>
              <a:rPr lang="en-GB" dirty="0" smtClean="0"/>
              <a:t>ATIS (Air Traffic Information System)</a:t>
            </a:r>
          </a:p>
          <a:p>
            <a:endParaRPr lang="en-GB" dirty="0" smtClean="0"/>
          </a:p>
          <a:p>
            <a:r>
              <a:rPr lang="en-GB" dirty="0" smtClean="0"/>
              <a:t>Quite </a:t>
            </a:r>
            <a:r>
              <a:rPr lang="en-GB" dirty="0" smtClean="0"/>
              <a:t>neutral as regards the syntactic theory used.</a:t>
            </a:r>
          </a:p>
          <a:p>
            <a:endParaRPr lang="en-GB" dirty="0" smtClean="0"/>
          </a:p>
          <a:p>
            <a:r>
              <a:rPr lang="en-GB" dirty="0" smtClean="0"/>
              <a:t>Parses </a:t>
            </a:r>
            <a:r>
              <a:rPr lang="en-GB" dirty="0" smtClean="0"/>
              <a:t>conform to the CFG formalism.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Penn Treebank example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Brown extract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ATIS extract</a:t>
            </a:r>
            <a:endParaRPr lang="en-GB" dirty="0"/>
          </a:p>
        </p:txBody>
      </p:sp>
      <p:pic>
        <p:nvPicPr>
          <p:cNvPr id="1566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362200"/>
            <a:ext cx="35337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675" name="Picture 3"/>
          <p:cNvPicPr>
            <a:picLocks noGrp="1" noChangeAspect="1" noChangeArrowheads="1"/>
          </p:cNvPicPr>
          <p:nvPr>
            <p:ph sz="half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590800"/>
            <a:ext cx="38671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19200" y="6172200"/>
            <a:ext cx="378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Jurafsky</a:t>
            </a:r>
            <a:r>
              <a:rPr lang="en-GB" dirty="0" smtClean="0"/>
              <a:t> &amp; Martin 2009, p. 439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things to note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GB" dirty="0" smtClean="0"/>
              <a:t>Quite flat structures.</a:t>
            </a:r>
          </a:p>
          <a:p>
            <a:endParaRPr lang="en-GB" dirty="0" smtClean="0"/>
          </a:p>
          <a:p>
            <a:r>
              <a:rPr lang="en-GB" dirty="0" smtClean="0"/>
              <a:t>Some grammatical function information marked (SBJ, PRD)</a:t>
            </a:r>
          </a:p>
          <a:p>
            <a:endParaRPr lang="en-GB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396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Marking up syntactic movement</a:t>
            </a:r>
            <a:endParaRPr lang="en-GB" dirty="0"/>
          </a:p>
        </p:txBody>
      </p:sp>
      <p:pic>
        <p:nvPicPr>
          <p:cNvPr id="1576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7315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2743200" y="2895600"/>
            <a:ext cx="1752600" cy="4572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524000" y="6019800"/>
            <a:ext cx="1752600" cy="4572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Callout 7"/>
          <p:cNvSpPr/>
          <p:nvPr/>
        </p:nvSpPr>
        <p:spPr>
          <a:xfrm>
            <a:off x="3733800" y="5638800"/>
            <a:ext cx="2895600" cy="685800"/>
          </a:xfrm>
          <a:prstGeom prst="wedgeEllipseCallout">
            <a:avLst>
              <a:gd name="adj1" fmla="val -70890"/>
              <a:gd name="adj2" fmla="val 39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Marks object of “said” as preceding sentence.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Top-down parsing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0" y="1447800"/>
            <a:ext cx="4872990" cy="4572000"/>
          </a:xfrm>
        </p:spPr>
        <p:txBody>
          <a:bodyPr/>
          <a:lstStyle/>
          <a:p>
            <a:r>
              <a:rPr lang="en-GB" dirty="0" smtClean="0"/>
              <a:t>One way to think of parsing is as a </a:t>
            </a:r>
            <a:r>
              <a:rPr lang="en-GB" b="1" dirty="0" smtClean="0">
                <a:solidFill>
                  <a:schemeClr val="accent1"/>
                </a:solidFill>
              </a:rPr>
              <a:t>goal-directed search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root node S (the goal).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Recursively expand S until every part of the input is covered.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113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5400000">
            <a:off x="-800100" y="3619500"/>
            <a:ext cx="29718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 parsing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0" y="1447800"/>
            <a:ext cx="4872990" cy="4572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Another way to think of parsing is as a bottom-up or </a:t>
            </a:r>
            <a:r>
              <a:rPr lang="en-GB" b="1" dirty="0" smtClean="0">
                <a:solidFill>
                  <a:schemeClr val="accent1"/>
                </a:solidFill>
              </a:rPr>
              <a:t>data-directed search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individual words.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Recursively find the rules that will cover increasingly large parts of the input until:</a:t>
            </a:r>
          </a:p>
          <a:p>
            <a:pPr marL="788670" lvl="1" indent="-514350"/>
            <a:r>
              <a:rPr lang="en-GB" dirty="0" smtClean="0"/>
              <a:t>all words are covered and </a:t>
            </a:r>
          </a:p>
          <a:p>
            <a:pPr marL="788670" lvl="1" indent="-514350"/>
            <a:r>
              <a:rPr lang="en-GB" dirty="0" smtClean="0"/>
              <a:t>S is reached.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113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-723106" y="3390106"/>
            <a:ext cx="26670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Top-down parsing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begin to look at the task of</a:t>
            </a:r>
            <a:r>
              <a:rPr lang="en-GB" b="1" dirty="0" smtClean="0">
                <a:solidFill>
                  <a:schemeClr val="accent1"/>
                </a:solidFill>
              </a:rPr>
              <a:t> syntactic parsing</a:t>
            </a:r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pPr lvl="1"/>
            <a:r>
              <a:rPr lang="en-GB" dirty="0" smtClean="0"/>
              <a:t>Overview of grammar formalisms (especially CFGs)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Overview of parsing algorithms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Top-down parsing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 top-down parser searches for a parse tree by trying to build from the root S down to the leaves.</a:t>
            </a:r>
          </a:p>
          <a:p>
            <a:endParaRPr lang="en-GB" dirty="0" smtClean="0"/>
          </a:p>
          <a:p>
            <a:r>
              <a:rPr lang="en-GB" dirty="0" smtClean="0"/>
              <a:t>Basic procedure: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Assume that the input can be derived from 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Find all the possible expansions of S in the grammar (the set of possible “expectations”)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For each expansion, use the right hand side of the rule to create a new set of expectations.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...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Continue until at least one expansion matches the part-of-speech categories of the input words.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Reject all non-matching expansions.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GB" dirty="0" smtClean="0"/>
              <a:t>Top-down: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Assume that the input can be derived from S</a:t>
            </a:r>
          </a:p>
          <a:p>
            <a:endParaRPr lang="en-GB" dirty="0"/>
          </a:p>
        </p:txBody>
      </p:sp>
      <p:pic>
        <p:nvPicPr>
          <p:cNvPr id="147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5541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GB" dirty="0" smtClean="0"/>
              <a:t>Top-down: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Assume that the input can be derived from S.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Find all the possible expansions of S in the grammar.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47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5541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514600"/>
            <a:ext cx="1495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514600"/>
            <a:ext cx="11334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25908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GB" dirty="0" smtClean="0"/>
              <a:t>Top-down: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Assume that the input can be derived from S.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Find all the possible expansions of S in the grammar.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For each expansion, use the right hand side of the rule to create a new set of expectations.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47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5541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1495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514600"/>
            <a:ext cx="11334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5908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1" y="3810000"/>
            <a:ext cx="10668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3886200"/>
            <a:ext cx="914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4601" y="3886200"/>
            <a:ext cx="1066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9" name="Picture 5"/>
          <p:cNvPicPr>
            <a:picLocks noChangeAspect="1" noChangeArrowheads="1"/>
          </p:cNvPicPr>
          <p:nvPr/>
        </p:nvPicPr>
        <p:blipFill>
          <a:blip r:embed="rId9" cstate="print"/>
          <a:srcRect l="13913"/>
          <a:stretch>
            <a:fillRect/>
          </a:stretch>
        </p:blipFill>
        <p:spPr bwMode="auto">
          <a:xfrm>
            <a:off x="3886200" y="3962400"/>
            <a:ext cx="9429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GB" dirty="0" smtClean="0"/>
              <a:t>Top-down: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Assume that the input can be derived from S.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Find all the possible expansions of S in the grammar.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For each expansion, use the right hand side of the rule to create a new set of expectations.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Reject all non-matching parses</a:t>
            </a:r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pPr marL="457200" lvl="1" indent="-457200">
              <a:spcBef>
                <a:spcPts val="580"/>
              </a:spcBef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47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5541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1495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514600"/>
            <a:ext cx="11334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5908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1" y="3810000"/>
            <a:ext cx="10668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3886200"/>
            <a:ext cx="914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4601" y="3886200"/>
            <a:ext cx="1066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9" name="Picture 5"/>
          <p:cNvPicPr>
            <a:picLocks noChangeAspect="1" noChangeArrowheads="1"/>
          </p:cNvPicPr>
          <p:nvPr/>
        </p:nvPicPr>
        <p:blipFill>
          <a:blip r:embed="rId9" cstate="print"/>
          <a:srcRect l="13913"/>
          <a:stretch>
            <a:fillRect/>
          </a:stretch>
        </p:blipFill>
        <p:spPr bwMode="auto">
          <a:xfrm>
            <a:off x="3886200" y="3962400"/>
            <a:ext cx="9429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Multiply 11"/>
          <p:cNvSpPr/>
          <p:nvPr/>
        </p:nvSpPr>
        <p:spPr>
          <a:xfrm>
            <a:off x="304800" y="3886200"/>
            <a:ext cx="1143000" cy="1143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Multiply 12"/>
          <p:cNvSpPr/>
          <p:nvPr/>
        </p:nvSpPr>
        <p:spPr>
          <a:xfrm>
            <a:off x="1447800" y="3886200"/>
            <a:ext cx="1143000" cy="1143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ultiply 13"/>
          <p:cNvSpPr/>
          <p:nvPr/>
        </p:nvSpPr>
        <p:spPr>
          <a:xfrm>
            <a:off x="2514600" y="3886200"/>
            <a:ext cx="1143000" cy="1143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important terminology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can think of this as a search through ever-deeper levels.</a:t>
            </a:r>
          </a:p>
          <a:p>
            <a:r>
              <a:rPr lang="en-GB" dirty="0" smtClean="0"/>
              <a:t>Each level of the search is called a </a:t>
            </a:r>
            <a:r>
              <a:rPr lang="en-GB" b="1" dirty="0" smtClean="0">
                <a:solidFill>
                  <a:schemeClr val="accent1"/>
                </a:solidFill>
              </a:rPr>
              <a:t>ply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2818" y="2895600"/>
            <a:ext cx="5541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505200"/>
            <a:ext cx="11334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 l="13913"/>
          <a:stretch>
            <a:fillRect/>
          </a:stretch>
        </p:blipFill>
        <p:spPr bwMode="auto">
          <a:xfrm>
            <a:off x="1905000" y="4495800"/>
            <a:ext cx="9429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8200" y="2819400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ply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810000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Second ply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716352" y="4888468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Third ply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Bottom-up parsing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 parsing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earliest parsing algorithm proposed was bottom-up. </a:t>
            </a:r>
          </a:p>
          <a:p>
            <a:endParaRPr lang="en-GB" dirty="0" smtClean="0"/>
          </a:p>
          <a:p>
            <a:r>
              <a:rPr lang="en-GB" dirty="0" smtClean="0"/>
              <a:t>Very common technique for parsing artificial languages (especially programming languages, which need to be parsed in order for a computer to “understand” a program and follow its instructions).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basic procedure: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words, and find terminal rules in the grammar that have each individual word as RHS.</a:t>
            </a:r>
          </a:p>
          <a:p>
            <a:pPr marL="788670" lvl="1" indent="-514350"/>
            <a:r>
              <a:rPr lang="en-GB" dirty="0" smtClean="0"/>
              <a:t>(e.g.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that)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ym typeface="Wingdings" pitchFamily="2" charset="2"/>
              </a:rPr>
              <a:t>Continue recursively applying grammar rules one at a time until the S node is reached.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ym typeface="Wingdings" pitchFamily="2" charset="2"/>
              </a:rPr>
              <a:t>At each ply, throw away any partial trees that cannot be further expanded.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441579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</a:t>
            </a:r>
            <a:endParaRPr lang="en-GB" dirty="0"/>
          </a:p>
        </p:txBody>
      </p:sp>
      <p:pic>
        <p:nvPicPr>
          <p:cNvPr id="150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13906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Example input sentence:</a:t>
            </a:r>
          </a:p>
          <a:p>
            <a:pPr>
              <a:buNone/>
            </a:pPr>
            <a:r>
              <a:rPr lang="en-GB" dirty="0" smtClean="0"/>
              <a:t>				</a:t>
            </a:r>
            <a:r>
              <a:rPr lang="en-GB" i="1" dirty="0" smtClean="0"/>
              <a:t>Book that flight.</a:t>
            </a:r>
          </a:p>
          <a:p>
            <a:pPr>
              <a:buNone/>
            </a:pPr>
            <a:endParaRPr lang="en-GB" i="1" dirty="0" smtClean="0"/>
          </a:p>
          <a:p>
            <a:r>
              <a:rPr lang="en-GB" dirty="0" smtClean="0"/>
              <a:t>What does a parser need to do?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Recognise</a:t>
            </a:r>
            <a:r>
              <a:rPr lang="en-GB" dirty="0" smtClean="0"/>
              <a:t> the sentence as a legal sentence of English.</a:t>
            </a:r>
          </a:p>
          <a:p>
            <a:pPr lvl="2"/>
            <a:r>
              <a:rPr lang="en-GB" dirty="0" smtClean="0"/>
              <a:t>(i.e. That the sentence is allowed by the grammar)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Identify the correct underlying structure for that sentence.</a:t>
            </a:r>
          </a:p>
          <a:p>
            <a:pPr lvl="2"/>
            <a:r>
              <a:rPr lang="en-GB" dirty="0" smtClean="0"/>
              <a:t>More precisely, identify all the allowable structures for the sentence.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441579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terminal rules in the grammar that have each individual word as RHS</a:t>
            </a:r>
          </a:p>
          <a:p>
            <a:pPr marL="788670" lvl="1" indent="-514350"/>
            <a:r>
              <a:rPr lang="en-GB" dirty="0" smtClean="0"/>
              <a:t>Ambiguity results in bifurcation of search space.</a:t>
            </a:r>
            <a:endParaRPr lang="en-GB" dirty="0"/>
          </a:p>
        </p:txBody>
      </p:sp>
      <p:pic>
        <p:nvPicPr>
          <p:cNvPr id="150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13906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138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362200"/>
            <a:ext cx="1362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441579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terminal rules in the grammar that have each individual word as RHS</a:t>
            </a:r>
          </a:p>
          <a:p>
            <a:pPr marL="788670" lvl="1" indent="-514350"/>
            <a:r>
              <a:rPr lang="en-GB" dirty="0" smtClean="0"/>
              <a:t>Ambiguity results in bifurcation of search space.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Recursively build structure by applying grammar rules whose RHS matches input.</a:t>
            </a:r>
            <a:endParaRPr lang="en-GB" dirty="0"/>
          </a:p>
        </p:txBody>
      </p:sp>
      <p:pic>
        <p:nvPicPr>
          <p:cNvPr id="150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13906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138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362200"/>
            <a:ext cx="1362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486150"/>
            <a:ext cx="21526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7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3590925"/>
            <a:ext cx="18764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441579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terminal rules in the grammar that have each individual word as RHS</a:t>
            </a:r>
          </a:p>
          <a:p>
            <a:pPr marL="788670" lvl="1" indent="-514350"/>
            <a:r>
              <a:rPr lang="en-GB" dirty="0" smtClean="0"/>
              <a:t>Ambiguity results in bifurcation of search space.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Recursively build structure by applying grammar rules whose RHS matches input.</a:t>
            </a:r>
          </a:p>
          <a:p>
            <a:pPr marL="514350" indent="-514350">
              <a:buNone/>
            </a:pPr>
            <a:endParaRPr lang="en-GB" dirty="0"/>
          </a:p>
        </p:txBody>
      </p:sp>
      <p:pic>
        <p:nvPicPr>
          <p:cNvPr id="150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13906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138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362200"/>
            <a:ext cx="1362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486150"/>
            <a:ext cx="21526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7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3590925"/>
            <a:ext cx="18764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" y="4695825"/>
            <a:ext cx="25050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0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38400" y="4914900"/>
            <a:ext cx="23812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Bottom-up: </a:t>
            </a:r>
            <a:r>
              <a:rPr lang="en-GB" i="1" dirty="0" smtClean="0"/>
              <a:t>Book that flight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419600" y="1447800"/>
            <a:ext cx="441579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from the words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terminal rules in the grammar that have each individual word as RHS</a:t>
            </a:r>
          </a:p>
          <a:p>
            <a:pPr marL="788670" lvl="1" indent="-514350"/>
            <a:r>
              <a:rPr lang="en-GB" dirty="0" smtClean="0"/>
              <a:t>Ambiguity results in bifurcation of search space.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Recursively build structure by applying grammar rules whose RHS matches input.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Prune non-matching trees.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Continue until S is reached.</a:t>
            </a:r>
          </a:p>
          <a:p>
            <a:pPr marL="514350" indent="-514350">
              <a:buNone/>
            </a:pPr>
            <a:endParaRPr lang="en-GB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90800"/>
            <a:ext cx="24288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Top-down </a:t>
            </a:r>
            <a:r>
              <a:rPr lang="en-GB" dirty="0" err="1" smtClean="0"/>
              <a:t>vs</a:t>
            </a:r>
            <a:r>
              <a:rPr lang="en-GB" dirty="0" smtClean="0"/>
              <a:t> bottom-up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Top-down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Bottom-up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" y="2247900"/>
            <a:ext cx="4038600" cy="3886200"/>
          </a:xfrm>
        </p:spPr>
        <p:txBody>
          <a:bodyPr/>
          <a:lstStyle/>
          <a:p>
            <a:r>
              <a:rPr lang="en-GB" dirty="0" smtClean="0"/>
              <a:t>Never considers derivations that do not end up at root S.</a:t>
            </a:r>
          </a:p>
          <a:p>
            <a:endParaRPr lang="en-GB" dirty="0" smtClean="0"/>
          </a:p>
          <a:p>
            <a:r>
              <a:rPr lang="en-GB" dirty="0" smtClean="0"/>
              <a:t>Wastes a lot of time with trees that are inconsistent with the input.</a:t>
            </a:r>
          </a:p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GB" dirty="0" smtClean="0"/>
              <a:t>Generates many </a:t>
            </a:r>
            <a:r>
              <a:rPr lang="en-GB" dirty="0" err="1" smtClean="0"/>
              <a:t>subtrees</a:t>
            </a:r>
            <a:r>
              <a:rPr lang="en-GB" dirty="0" smtClean="0"/>
              <a:t> that will never lead to an S.</a:t>
            </a:r>
          </a:p>
          <a:p>
            <a:endParaRPr lang="en-GB" dirty="0" smtClean="0"/>
          </a:p>
          <a:p>
            <a:r>
              <a:rPr lang="en-GB" dirty="0" smtClean="0"/>
              <a:t>Only considers trees that cover some part of the input.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4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problem of ambiguity (again)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Syntactic ambiguity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Broadly, a sentence is ambiguous if it has more than one parse.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Local ambiguity: a sentence can be unambiguous (have only one correct parse), but manifest local ambiguity in one or more of its </a:t>
            </a:r>
            <a:r>
              <a:rPr lang="en-GB" dirty="0" err="1" smtClean="0"/>
              <a:t>subtrees</a:t>
            </a:r>
            <a:r>
              <a:rPr lang="en-GB" dirty="0" smtClean="0"/>
              <a:t>.</a:t>
            </a:r>
          </a:p>
          <a:p>
            <a:pPr lvl="2"/>
            <a:r>
              <a:rPr lang="en-GB" i="1" dirty="0" smtClean="0"/>
              <a:t>Book that flight</a:t>
            </a:r>
            <a:endParaRPr lang="en-GB" dirty="0" smtClean="0"/>
          </a:p>
          <a:p>
            <a:pPr lvl="2"/>
            <a:r>
              <a:rPr lang="en-GB" dirty="0" smtClean="0"/>
              <a:t>Unambiguous, but a local ambiguity arises with </a:t>
            </a:r>
            <a:r>
              <a:rPr lang="en-GB" i="1" dirty="0" smtClean="0"/>
              <a:t>book</a:t>
            </a:r>
            <a:r>
              <a:rPr lang="en-GB" dirty="0" smtClean="0"/>
              <a:t> (N or V)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Global ambiguity: a sentence can have more than one correct parse.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ambiguity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Ambiguity is pervasive, but we often don’t notice it, because we default to a “most likely” parse using:</a:t>
            </a:r>
          </a:p>
          <a:p>
            <a:pPr lvl="1"/>
            <a:r>
              <a:rPr lang="en-GB" dirty="0" smtClean="0"/>
              <a:t>Semantic knowledge;</a:t>
            </a:r>
          </a:p>
          <a:p>
            <a:pPr lvl="1"/>
            <a:r>
              <a:rPr lang="en-GB" dirty="0" smtClean="0"/>
              <a:t>Pragmatic and real-world knowledge;</a:t>
            </a:r>
          </a:p>
          <a:p>
            <a:pPr lvl="1"/>
            <a:r>
              <a:rPr lang="en-GB" dirty="0" smtClean="0"/>
              <a:t>Statistical probabilities.</a:t>
            </a:r>
          </a:p>
          <a:p>
            <a:endParaRPr lang="en-GB" dirty="0" smtClean="0"/>
          </a:p>
          <a:p>
            <a:r>
              <a:rPr lang="en-GB" dirty="0" smtClean="0"/>
              <a:t>Example (with apologies to </a:t>
            </a:r>
            <a:r>
              <a:rPr lang="en-GB" dirty="0" err="1" smtClean="0"/>
              <a:t>Groucho</a:t>
            </a:r>
            <a:r>
              <a:rPr lang="en-GB" dirty="0" smtClean="0"/>
              <a:t> Marx):</a:t>
            </a:r>
          </a:p>
          <a:p>
            <a:pPr lvl="1"/>
            <a:r>
              <a:rPr lang="en-GB" i="1" dirty="0" smtClean="0"/>
              <a:t>I shot an elephant in my pyjamas.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 elephants and pyjamas</a:t>
            </a:r>
            <a:endParaRPr lang="en-GB" dirty="0"/>
          </a:p>
        </p:txBody>
      </p:sp>
      <p:pic>
        <p:nvPicPr>
          <p:cNvPr id="1556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9012" y="2090737"/>
            <a:ext cx="36004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3950" y="2183810"/>
            <a:ext cx="3749675" cy="309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191000" y="31242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43550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Two common types of ambiguity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Attachment ambiguity:</a:t>
            </a:r>
          </a:p>
          <a:p>
            <a:pPr lvl="1"/>
            <a:r>
              <a:rPr lang="en-GB" dirty="0" smtClean="0"/>
              <a:t>A phrase can attach to more than one head.</a:t>
            </a:r>
          </a:p>
          <a:p>
            <a:pPr lvl="2"/>
            <a:r>
              <a:rPr lang="en-GB" dirty="0" smtClean="0"/>
              <a:t>I [shot [the elephant] [in my pyjamas]]</a:t>
            </a:r>
          </a:p>
          <a:p>
            <a:pPr lvl="2"/>
            <a:r>
              <a:rPr lang="en-GB" dirty="0" smtClean="0"/>
              <a:t>I [shot [the elephant in my pyjamas]]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Coordination ambiguity:</a:t>
            </a:r>
          </a:p>
          <a:p>
            <a:pPr lvl="1"/>
            <a:r>
              <a:rPr lang="en-GB" dirty="0" smtClean="0"/>
              <a:t>A coordinate phrase is ambiguous in relation to its modifiers.</a:t>
            </a:r>
          </a:p>
          <a:p>
            <a:pPr lvl="2"/>
            <a:r>
              <a:rPr lang="en-GB" dirty="0" smtClean="0"/>
              <a:t>[old men] and [shoes]</a:t>
            </a:r>
          </a:p>
          <a:p>
            <a:pPr lvl="2"/>
            <a:r>
              <a:rPr lang="en-GB" dirty="0" smtClean="0"/>
              <a:t>[old [men and shoes]]</a:t>
            </a:r>
          </a:p>
          <a:p>
            <a:pPr lvl="1"/>
            <a:endParaRPr lang="en-GB" dirty="0"/>
          </a:p>
        </p:txBody>
      </p:sp>
      <p:sp>
        <p:nvSpPr>
          <p:cNvPr id="6" name="Right Brace 5"/>
          <p:cNvSpPr/>
          <p:nvPr/>
        </p:nvSpPr>
        <p:spPr>
          <a:xfrm>
            <a:off x="5334000" y="2362200"/>
            <a:ext cx="228600" cy="6858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15000" y="22860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 example of PP attachment ambiguity (very common)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parsing is useful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Several NLP applications use parsing as a first step.</a:t>
            </a:r>
          </a:p>
          <a:p>
            <a:pPr lvl="1"/>
            <a:r>
              <a:rPr lang="en-GB" dirty="0" smtClean="0"/>
              <a:t>Grammar checking</a:t>
            </a:r>
          </a:p>
          <a:p>
            <a:pPr lvl="2"/>
            <a:r>
              <a:rPr lang="en-GB" dirty="0" smtClean="0"/>
              <a:t>If a sentence typed by an author has no parse, then it is either ungrammatical or probably hard to read.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Question </a:t>
            </a:r>
            <a:r>
              <a:rPr lang="en-GB" dirty="0" smtClean="0"/>
              <a:t>answering:</a:t>
            </a:r>
          </a:p>
          <a:p>
            <a:pPr lvl="2"/>
            <a:r>
              <a:rPr lang="en-GB" dirty="0" smtClean="0"/>
              <a:t>E.g. </a:t>
            </a:r>
            <a:r>
              <a:rPr lang="en-GB" i="1" dirty="0" smtClean="0"/>
              <a:t>What laws have been passed during Obama’s presidency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Requires knowledge that:</a:t>
            </a:r>
          </a:p>
          <a:p>
            <a:pPr lvl="3"/>
            <a:r>
              <a:rPr lang="en-GB" dirty="0" smtClean="0"/>
              <a:t>Subject is </a:t>
            </a:r>
            <a:r>
              <a:rPr lang="en-GB" i="1" dirty="0" smtClean="0"/>
              <a:t>what laws</a:t>
            </a:r>
            <a:r>
              <a:rPr lang="en-GB" dirty="0" smtClean="0"/>
              <a:t> (i.e. this is a question about legislation)</a:t>
            </a:r>
          </a:p>
          <a:p>
            <a:pPr lvl="3"/>
            <a:r>
              <a:rPr lang="en-GB" dirty="0" smtClean="0"/>
              <a:t>Adjunct is </a:t>
            </a:r>
            <a:r>
              <a:rPr lang="en-GB" i="1" dirty="0" smtClean="0"/>
              <a:t>during Obama’s presidency</a:t>
            </a:r>
          </a:p>
          <a:p>
            <a:pPr lvl="3"/>
            <a:r>
              <a:rPr lang="en-GB" i="1" dirty="0" smtClean="0"/>
              <a:t>...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Machine </a:t>
            </a:r>
            <a:r>
              <a:rPr lang="en-GB" dirty="0" smtClean="0"/>
              <a:t>translation</a:t>
            </a:r>
          </a:p>
          <a:p>
            <a:pPr lvl="2"/>
            <a:r>
              <a:rPr lang="en-GB" dirty="0" smtClean="0"/>
              <a:t>Many MT algorithms work by mapping from input to target language.</a:t>
            </a:r>
          </a:p>
          <a:p>
            <a:pPr lvl="2"/>
            <a:r>
              <a:rPr lang="en-GB" dirty="0" smtClean="0"/>
              <a:t>Parsing the input makes it easier to consider syntactic differences between languages.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Syntactic disambiguation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the absence of statistical, semantic and pragmatic knowledge, it is difficult to perform disambiguation.</a:t>
            </a:r>
          </a:p>
          <a:p>
            <a:endParaRPr lang="en-GB" dirty="0" smtClean="0"/>
          </a:p>
          <a:p>
            <a:r>
              <a:rPr lang="en-GB" dirty="0" smtClean="0"/>
              <a:t>On the other hand, returning all possible parses of a sentence can be very inefficient.</a:t>
            </a:r>
          </a:p>
          <a:p>
            <a:pPr lvl="1"/>
            <a:r>
              <a:rPr lang="en-GB" dirty="0" smtClean="0"/>
              <a:t>Large grammar </a:t>
            </a:r>
            <a:r>
              <a:rPr lang="en-GB" dirty="0" smtClean="0">
                <a:sym typeface="Wingdings" pitchFamily="2" charset="2"/>
              </a:rPr>
              <a:t> bigger search space  more possibilities  more ambiguity</a:t>
            </a:r>
            <a:endParaRPr lang="en-GB" dirty="0" smtClean="0"/>
          </a:p>
          <a:p>
            <a:pPr lvl="1"/>
            <a:r>
              <a:rPr lang="en-GB" dirty="0" smtClean="0"/>
              <a:t>No of possible parses grows exponentially with a large grammar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simple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Next week, we’ll start looking at some solutions to these problems: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Dynamic programming algorithms</a:t>
            </a:r>
          </a:p>
          <a:p>
            <a:pPr lvl="2"/>
            <a:r>
              <a:rPr lang="en-GB" dirty="0" smtClean="0"/>
              <a:t>Algorithms that don’t search exhaustively through a space of possibilities, but resolve a problem by breaking it down into partial solutions.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Using corpus-derived probabilities to identify the best parse.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simple context-free grammar </a:t>
            </a:r>
            <a:endParaRPr lang="en-GB" dirty="0"/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/>
          <a:srcRect l="2703" t="4231" r="5405" b="1651"/>
          <a:stretch>
            <a:fillRect/>
          </a:stretch>
        </p:blipFill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6096000"/>
            <a:ext cx="378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Jurafsky</a:t>
            </a:r>
            <a:r>
              <a:rPr lang="en-GB" dirty="0" smtClean="0"/>
              <a:t> &amp; Martin 2009, p. 462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parse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Things to note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GB" dirty="0" smtClean="0"/>
              <a:t>The parse tree has one </a:t>
            </a:r>
            <a:r>
              <a:rPr lang="en-GB" b="1" dirty="0" smtClean="0">
                <a:solidFill>
                  <a:schemeClr val="accent2"/>
                </a:solidFill>
              </a:rPr>
              <a:t>root</a:t>
            </a:r>
            <a:r>
              <a:rPr lang="en-GB" dirty="0" smtClean="0"/>
              <a:t> node (S).</a:t>
            </a:r>
          </a:p>
          <a:p>
            <a:r>
              <a:rPr lang="en-GB" dirty="0" smtClean="0"/>
              <a:t>Every path through the tree represents a sequence of rule applications.</a:t>
            </a:r>
          </a:p>
          <a:p>
            <a:r>
              <a:rPr lang="en-GB" dirty="0" smtClean="0"/>
              <a:t>The tree has 3 </a:t>
            </a:r>
            <a:r>
              <a:rPr lang="en-GB" b="1" dirty="0" smtClean="0">
                <a:solidFill>
                  <a:schemeClr val="accent2"/>
                </a:solidFill>
              </a:rPr>
              <a:t>leaf nodes</a:t>
            </a:r>
            <a:r>
              <a:rPr lang="en-GB" dirty="0" smtClean="0"/>
              <a:t>. This is a constraint imposed by the input sentence.</a:t>
            </a:r>
            <a:endParaRPr lang="en-GB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133600"/>
            <a:ext cx="34480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 </a:t>
            </a:r>
            <a:r>
              <a:rPr lang="en-GB" dirty="0" err="1" smtClean="0"/>
              <a:t>vs</a:t>
            </a:r>
            <a:r>
              <a:rPr lang="en-GB" dirty="0" smtClean="0"/>
              <a:t> parse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grammar specifies the space of possible structures in a language.</a:t>
            </a:r>
          </a:p>
          <a:p>
            <a:pPr lvl="1"/>
            <a:r>
              <a:rPr lang="en-GB" dirty="0" smtClean="0"/>
              <a:t>Remember our discussion of FS models for morphology. The FSA defines the space of possible words in the language.</a:t>
            </a:r>
          </a:p>
          <a:p>
            <a:endParaRPr lang="en-GB" dirty="0" smtClean="0"/>
          </a:p>
          <a:p>
            <a:r>
              <a:rPr lang="en-GB" dirty="0" smtClean="0"/>
              <a:t>But a grammar does not tell us </a:t>
            </a:r>
            <a:r>
              <a:rPr lang="en-GB" b="1" dirty="0" smtClean="0">
                <a:solidFill>
                  <a:schemeClr val="accent1"/>
                </a:solidFill>
              </a:rPr>
              <a:t>how</a:t>
            </a:r>
            <a:r>
              <a:rPr lang="en-GB" dirty="0" smtClean="0"/>
              <a:t> an input sentence is to be parsed.</a:t>
            </a:r>
          </a:p>
          <a:p>
            <a:endParaRPr lang="en-GB" dirty="0" smtClean="0"/>
          </a:p>
          <a:p>
            <a:r>
              <a:rPr lang="en-GB" dirty="0" smtClean="0"/>
              <a:t>Therefore, we need to consider </a:t>
            </a:r>
            <a:r>
              <a:rPr lang="en-GB" b="1" dirty="0" smtClean="0">
                <a:solidFill>
                  <a:schemeClr val="accent1"/>
                </a:solidFill>
              </a:rPr>
              <a:t>algorithms</a:t>
            </a:r>
            <a:r>
              <a:rPr lang="en-GB" dirty="0" smtClean="0"/>
              <a:t> to </a:t>
            </a:r>
            <a:r>
              <a:rPr lang="en-GB" b="1" dirty="0" smtClean="0">
                <a:solidFill>
                  <a:schemeClr val="accent1"/>
                </a:solidFill>
              </a:rPr>
              <a:t>search </a:t>
            </a:r>
            <a:r>
              <a:rPr lang="en-GB" dirty="0" smtClean="0"/>
              <a:t>through the </a:t>
            </a:r>
            <a:r>
              <a:rPr lang="en-GB" b="1" dirty="0" smtClean="0">
                <a:solidFill>
                  <a:schemeClr val="accent1"/>
                </a:solidFill>
              </a:rPr>
              <a:t>space</a:t>
            </a:r>
            <a:r>
              <a:rPr lang="en-GB" dirty="0" smtClean="0"/>
              <a:t> of possibilities and return the right structure.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Context-free grammars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Parsing with CFGs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Many parsing algorithms use the CFG formalism.</a:t>
            </a:r>
          </a:p>
          <a:p>
            <a:endParaRPr lang="en-GB" dirty="0" smtClean="0"/>
          </a:p>
          <a:p>
            <a:r>
              <a:rPr lang="en-GB" dirty="0" smtClean="0"/>
              <a:t>We therefore need to consider:</a:t>
            </a:r>
          </a:p>
          <a:p>
            <a:pPr lvl="1"/>
            <a:r>
              <a:rPr lang="en-GB" dirty="0" smtClean="0"/>
              <a:t>The definition of CFGs</a:t>
            </a:r>
          </a:p>
          <a:p>
            <a:pPr lvl="1"/>
            <a:r>
              <a:rPr lang="en-GB" dirty="0" smtClean="0"/>
              <a:t>Their scope.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572</TotalTime>
  <Words>1702</Words>
  <Application>Microsoft Office PowerPoint</Application>
  <PresentationFormat>On-screen Show (4:3)</PresentationFormat>
  <Paragraphs>252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Equity</vt:lpstr>
      <vt:lpstr>LIN3022 Natural Language Processing Lecture 8</vt:lpstr>
      <vt:lpstr>In this lecture</vt:lpstr>
      <vt:lpstr>The task</vt:lpstr>
      <vt:lpstr>Why parsing is useful</vt:lpstr>
      <vt:lpstr>A simple context-free grammar </vt:lpstr>
      <vt:lpstr>The parse</vt:lpstr>
      <vt:lpstr>Grammar vs parse</vt:lpstr>
      <vt:lpstr>Part 1</vt:lpstr>
      <vt:lpstr>Parsing with CFGs</vt:lpstr>
      <vt:lpstr>CFG definition</vt:lpstr>
      <vt:lpstr>A CFG example in more detail</vt:lpstr>
      <vt:lpstr>Where does a CFG come from?</vt:lpstr>
      <vt:lpstr>The Penn Treebank</vt:lpstr>
      <vt:lpstr>Penn Treebank example</vt:lpstr>
      <vt:lpstr>Some things to note</vt:lpstr>
      <vt:lpstr>Marking up syntactic movement</vt:lpstr>
      <vt:lpstr>Top-down parsing</vt:lpstr>
      <vt:lpstr>Bottom-up parsing</vt:lpstr>
      <vt:lpstr>Part 2</vt:lpstr>
      <vt:lpstr>Top-down parsing</vt:lpstr>
      <vt:lpstr>Top-down: Book that flight</vt:lpstr>
      <vt:lpstr>Top-down: Book that flight</vt:lpstr>
      <vt:lpstr>Top-down: Book that flight</vt:lpstr>
      <vt:lpstr>Top-down: Book that flight</vt:lpstr>
      <vt:lpstr>Some important terminology</vt:lpstr>
      <vt:lpstr>Part 3</vt:lpstr>
      <vt:lpstr>Bottom-up parsing</vt:lpstr>
      <vt:lpstr>Bottom-up parsing</vt:lpstr>
      <vt:lpstr>Bottom-up: Book that flight</vt:lpstr>
      <vt:lpstr>Bottom-up: Book that flight</vt:lpstr>
      <vt:lpstr>Bottom-up: Book that flight</vt:lpstr>
      <vt:lpstr>Bottom-up: Book that flight</vt:lpstr>
      <vt:lpstr>Bottom-up: Book that flight</vt:lpstr>
      <vt:lpstr>Top-down vs bottom-up</vt:lpstr>
      <vt:lpstr>Part 4</vt:lpstr>
      <vt:lpstr>Syntactic ambiguity</vt:lpstr>
      <vt:lpstr>Global ambiguity</vt:lpstr>
      <vt:lpstr>Of elephants and pyjamas</vt:lpstr>
      <vt:lpstr>Two common types of ambiguity</vt:lpstr>
      <vt:lpstr>Syntactic disambiguation</vt:lpstr>
      <vt:lpstr>Beyond simple algorithms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Albert Gatt</cp:lastModifiedBy>
  <cp:revision>57</cp:revision>
  <cp:lastPrinted>1601-01-01T00:00:00Z</cp:lastPrinted>
  <dcterms:created xsi:type="dcterms:W3CDTF">1601-01-01T00:00:00Z</dcterms:created>
  <dcterms:modified xsi:type="dcterms:W3CDTF">2011-04-04T06:07:52Z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