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47" r:id="rId15"/>
    <p:sldId id="336" r:id="rId16"/>
    <p:sldId id="348" r:id="rId17"/>
    <p:sldId id="337" r:id="rId18"/>
    <p:sldId id="350" r:id="rId19"/>
    <p:sldId id="349" r:id="rId20"/>
    <p:sldId id="344" r:id="rId21"/>
    <p:sldId id="338" r:id="rId22"/>
    <p:sldId id="339" r:id="rId23"/>
    <p:sldId id="340" r:id="rId24"/>
    <p:sldId id="341" r:id="rId25"/>
    <p:sldId id="342" r:id="rId26"/>
    <p:sldId id="351" r:id="rId27"/>
    <p:sldId id="352" r:id="rId28"/>
    <p:sldId id="353" r:id="rId29"/>
    <p:sldId id="362" r:id="rId30"/>
    <p:sldId id="356" r:id="rId31"/>
    <p:sldId id="357" r:id="rId32"/>
    <p:sldId id="358" r:id="rId33"/>
    <p:sldId id="359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9900"/>
        </a:solidFill>
        <a:latin typeface="Tahom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9900"/>
    <a:srgbClr val="3333FF"/>
    <a:srgbClr val="CC00CC"/>
    <a:srgbClr val="0099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4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radley Hand ITC TT-Bold" pitchFamily="48" charset="0"/>
              </a:defRPr>
            </a:lvl1pPr>
          </a:lstStyle>
          <a:p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radley Hand ITC TT-Bold" pitchFamily="48" charset="0"/>
              </a:defRPr>
            </a:lvl1pPr>
          </a:lstStyle>
          <a:p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Bradley Hand ITC TT-Bold" pitchFamily="48" charset="0"/>
              </a:defRPr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Bradley Hand ITC TT-Bold" pitchFamily="48" charset="0"/>
              </a:defRPr>
            </a:lvl1pPr>
          </a:lstStyle>
          <a:p>
            <a:fld id="{2DF1DDCE-1E58-48EE-A0B4-984F061005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4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4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48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48" charset="0"/>
              </a:defRPr>
            </a:lvl1pPr>
          </a:lstStyle>
          <a:p>
            <a:fld id="{08D2B6EC-4372-4ED7-AAF3-AC61840341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DC15E-8EA1-4D63-8D7B-5118215A15C6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6A64E-391B-41EA-9F17-7CB1B88DC459}" type="slidenum">
              <a:rPr lang="en-US"/>
              <a:pPr/>
              <a:t>11</a:t>
            </a:fld>
            <a:endParaRPr lang="en-US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6BF6C-50A8-48EE-9110-D16D88855EF1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89328-D2C8-49CF-9773-7459537B7F2D}" type="slidenum">
              <a:rPr lang="en-US"/>
              <a:pPr/>
              <a:t>13</a:t>
            </a:fld>
            <a:endParaRPr lang="en-US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0133A-7D33-4FE6-8AC6-52C1CB1E625E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ADB94F-F153-4465-9120-DEE553459AB7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15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C2DE-A468-4FBC-8C39-47BC27B1FB51}" type="slidenum">
              <a:rPr lang="en-US"/>
              <a:pPr/>
              <a:t>17</a:t>
            </a:fld>
            <a:endParaRPr lang="en-US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EF67F-C912-4E2B-BE40-98D5E19FEB17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17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C2DE-A468-4FBC-8C39-47BC27B1FB51}" type="slidenum">
              <a:rPr lang="en-US"/>
              <a:pPr/>
              <a:t>19</a:t>
            </a:fld>
            <a:endParaRPr lang="en-US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EF67F-C912-4E2B-BE40-98D5E19FEB17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19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7C2DE-A468-4FBC-8C39-47BC27B1FB51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7EF67F-C912-4E2B-BE40-98D5E19FEB17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20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8BB96-8280-4B79-A260-D10A80BE5BA6}" type="slidenum">
              <a:rPr lang="en-US"/>
              <a:pPr/>
              <a:t>21</a:t>
            </a:fld>
            <a:endParaRPr lang="en-US"/>
          </a:p>
        </p:txBody>
      </p:sp>
      <p:sp>
        <p:nvSpPr>
          <p:cNvPr id="148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BC9D8B-BB7D-48E9-A3F2-4E7E7555AE00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21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44BCB-625A-4D9C-8B01-42F8A8ED5D9D}" type="slidenum">
              <a:rPr lang="en-US"/>
              <a:pPr/>
              <a:t>24</a:t>
            </a:fld>
            <a:endParaRPr lang="en-US"/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59870A-0BC4-4F3F-85A5-DD97BDAFA96C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24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87E75-4ECE-42FD-874C-9AB67595E7FC}" type="slidenum">
              <a:rPr lang="en-US"/>
              <a:pPr/>
              <a:t>25</a:t>
            </a:fld>
            <a:endParaRPr lang="en-US"/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EC3B68-B4B1-4EC7-A74B-35C25FE24E70}" type="slidenum">
              <a:rPr lang="en-US" sz="1200">
                <a:solidFill>
                  <a:schemeClr val="tx1"/>
                </a:solidFill>
                <a:latin typeface="Times New Roman" charset="0"/>
              </a:rPr>
              <a:pPr algn="r"/>
              <a:t>25</a:t>
            </a:fld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462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287C6-4410-4983-83C9-19433BF17E3C}" type="slidenum">
              <a:rPr lang="en-US"/>
              <a:pPr/>
              <a:t>3</a:t>
            </a:fld>
            <a:endParaRPr lang="en-US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E15E2-B71C-4253-B162-D83BBA266FC4}" type="slidenum">
              <a:rPr lang="en-US"/>
              <a:pPr/>
              <a:t>4</a:t>
            </a:fld>
            <a:endParaRPr lang="en-US"/>
          </a:p>
        </p:txBody>
      </p:sp>
      <p:sp>
        <p:nvSpPr>
          <p:cNvPr id="1239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5B0E5-7558-45BB-9F53-18D1A59C2991}" type="slidenum">
              <a:rPr lang="en-US"/>
              <a:pPr/>
              <a:t>5</a:t>
            </a:fld>
            <a:endParaRPr lang="en-US"/>
          </a:p>
        </p:txBody>
      </p:sp>
      <p:sp>
        <p:nvSpPr>
          <p:cNvPr id="1259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50909-2EBF-4CE9-96DD-EA59A2EFAD42}" type="slidenum">
              <a:rPr lang="en-US"/>
              <a:pPr/>
              <a:t>6</a:t>
            </a:fld>
            <a:endParaRPr lang="en-US"/>
          </a:p>
        </p:txBody>
      </p:sp>
      <p:sp>
        <p:nvSpPr>
          <p:cNvPr id="1280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7041D-1236-4583-BE22-3A8BAAE72E42}" type="slidenum">
              <a:rPr lang="en-US"/>
              <a:pPr/>
              <a:t>7</a:t>
            </a:fld>
            <a:endParaRPr lang="en-US"/>
          </a:p>
        </p:txBody>
      </p:sp>
      <p:sp>
        <p:nvSpPr>
          <p:cNvPr id="1300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2028E-D1A6-430A-BC26-CA1DF5C3CA82}" type="slidenum">
              <a:rPr lang="en-US"/>
              <a:pPr/>
              <a:t>8</a:t>
            </a:fld>
            <a:endParaRPr lang="en-US"/>
          </a:p>
        </p:txBody>
      </p:sp>
      <p:sp>
        <p:nvSpPr>
          <p:cNvPr id="1320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D2C56-4728-4B3E-A4A9-9210370339A0}" type="slidenum">
              <a:rPr lang="en-US"/>
              <a:pPr/>
              <a:t>9</a:t>
            </a:fld>
            <a:endParaRPr lang="en-US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5DB91-D75F-44E9-8026-B0DEA5716D61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93D0-6BDE-4FCF-9A7A-8AF3E058A99D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LIN3022 -- Natural Language Processing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65C6-854A-49D6-8714-EFE76A0E8E45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B54-273F-4FAA-995C-FECB07D49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CA1D-5D5D-46EC-B53E-2B3B55B35441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E8B6-6867-409B-A099-3D6AF1B62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B71A-7756-4072-BAEC-FC7EAC2975F2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CE4D-13A0-490A-94D2-08C20069A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EBEC-56FC-46BB-BA16-70119068FCC0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3592-1ECF-408C-B14C-37354906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0906-5853-4BB6-AF83-94C909834ED0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78E4-492B-4DDB-A1B4-462A8FC28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DC73-AE15-4995-88FC-D994E9D2BC73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A16B-639F-4B33-9F55-2E71A2CA65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DDAE-EE5F-4B79-9B98-5B1E5C5B6622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DB25D-CA8B-4BA3-85D0-FCEBDF13E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2EF4-0267-4242-BADC-47521DFBC15E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D5A5-AD3B-4E4B-B48E-C2556803A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84B-6629-4609-B2BC-9A905C5B7D57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CB092-94FC-41E4-9618-BF02DE997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ADC4-5964-4089-A08F-450E007130D3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7965-4690-4D14-9020-7A8F8B20D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565F-5B8F-4D77-BC2C-230D19211C45}" type="datetime1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A601-CDE7-47C0-B58A-477388FE08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0825" cy="1143000"/>
          </a:xfrm>
          <a:prstGeom prst="rect">
            <a:avLst/>
          </a:prstGeom>
          <a:gradFill rotWithShape="1">
            <a:gsLst>
              <a:gs pos="0">
                <a:srgbClr val="777777"/>
              </a:gs>
              <a:gs pos="100000">
                <a:srgbClr val="777777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LIN3022 Natural </a:t>
            </a:r>
            <a:r>
              <a:rPr lang="en-US" dirty="0"/>
              <a:t>Language Processing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dirty="0" smtClean="0"/>
              <a:t>Albert </a:t>
            </a:r>
            <a:r>
              <a:rPr lang="en-US" dirty="0" err="1" smtClean="0"/>
              <a:t>Gatt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LIN3022 -- Natural Language Processing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34E01-8B0B-4485-8AB8-6CF282C8AFD4}" type="slidenum">
              <a:rPr lang="en-US"/>
              <a:pPr/>
              <a:t>10</a:t>
            </a:fld>
            <a:endParaRPr lang="en-US"/>
          </a:p>
        </p:txBody>
      </p:sp>
      <p:sp>
        <p:nvSpPr>
          <p:cNvPr id="135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 Edit As Search</a:t>
            </a:r>
          </a:p>
        </p:txBody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49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But that generates a huge search space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Imagine checking every single possible path from the source word to the destination word.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We’d have a combinatorial explosion.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Also, there will be lots of ways to get from source to destination.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we’re only interested in the shortest one.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So there’s  </a:t>
            </a:r>
            <a:r>
              <a:rPr lang="en-US" dirty="0" smtClean="0">
                <a:latin typeface="Arial" charset="0"/>
              </a:rPr>
              <a:t>no need to keep track of the them all.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343B58-5787-47F8-B716-63FA4A7637F9}" type="slidenum">
              <a:rPr lang="en-US"/>
              <a:pPr/>
              <a:t>11</a:t>
            </a:fld>
            <a:endParaRPr lang="en-US"/>
          </a:p>
        </p:txBody>
      </p:sp>
      <p:sp>
        <p:nvSpPr>
          <p:cNvPr id="1372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Min Edit Distance</a:t>
            </a:r>
          </a:p>
        </p:txBody>
      </p:sp>
      <p:sp>
        <p:nvSpPr>
          <p:cNvPr id="137222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For two </a:t>
            </a:r>
            <a:r>
              <a:rPr lang="en-US" dirty="0" smtClean="0"/>
              <a:t>strings: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endParaRPr lang="en-US" i="1" baseline="-25000" dirty="0" smtClean="0"/>
          </a:p>
          <a:p>
            <a:pPr lvl="1" eaLnBrk="1" hangingPunct="1"/>
            <a:r>
              <a:rPr lang="en-US" dirty="0" smtClean="0"/>
              <a:t>distance(</a:t>
            </a:r>
            <a:r>
              <a:rPr lang="en-US" i="1" dirty="0" err="1" smtClean="0"/>
              <a:t>i,j</a:t>
            </a:r>
            <a:r>
              <a:rPr lang="en-US" dirty="0" smtClean="0"/>
              <a:t>) or D(</a:t>
            </a:r>
            <a:r>
              <a:rPr lang="en-US" i="1" dirty="0" err="1" smtClean="0"/>
              <a:t>i,j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means the edit distance of S</a:t>
            </a:r>
            <a:r>
              <a:rPr lang="en-US" baseline="-25000" dirty="0" smtClean="0"/>
              <a:t>1</a:t>
            </a:r>
            <a:r>
              <a:rPr lang="en-US" dirty="0" smtClean="0"/>
              <a:t>[1..</a:t>
            </a:r>
            <a:r>
              <a:rPr lang="en-US" i="1" dirty="0" smtClean="0"/>
              <a:t>i</a:t>
            </a:r>
            <a:r>
              <a:rPr lang="en-US" dirty="0" smtClean="0"/>
              <a:t>] and S</a:t>
            </a:r>
            <a:r>
              <a:rPr lang="en-US" baseline="-25000" dirty="0" smtClean="0"/>
              <a:t>2</a:t>
            </a:r>
            <a:r>
              <a:rPr lang="en-US" dirty="0" smtClean="0"/>
              <a:t>[1..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  <a:p>
            <a:pPr lvl="2" eaLnBrk="1" hangingPunct="1"/>
            <a:r>
              <a:rPr lang="en-US" dirty="0" smtClean="0"/>
              <a:t>i.e.,  the minimum number of edit operations need to transform the first </a:t>
            </a:r>
            <a:r>
              <a:rPr lang="en-US" i="1" dirty="0" err="1" smtClean="0"/>
              <a:t>i</a:t>
            </a:r>
            <a:r>
              <a:rPr lang="en-US" dirty="0" smtClean="0"/>
              <a:t> characters of S</a:t>
            </a:r>
            <a:r>
              <a:rPr lang="en-US" baseline="-25000" dirty="0" smtClean="0"/>
              <a:t>1</a:t>
            </a:r>
            <a:r>
              <a:rPr lang="en-US" dirty="0" smtClean="0"/>
              <a:t> into the first </a:t>
            </a:r>
            <a:r>
              <a:rPr lang="en-US" i="1" dirty="0" smtClean="0"/>
              <a:t>j</a:t>
            </a:r>
            <a:r>
              <a:rPr lang="en-US" dirty="0" smtClean="0"/>
              <a:t> characters of S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 eaLnBrk="1" hangingPunct="1"/>
            <a:r>
              <a:rPr lang="en-US" dirty="0" smtClean="0"/>
              <a:t>The edit distance of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 is D(</a:t>
            </a:r>
            <a:r>
              <a:rPr lang="en-US" i="1" dirty="0" err="1" smtClean="0"/>
              <a:t>n,m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We compute D(</a:t>
            </a:r>
            <a:r>
              <a:rPr lang="en-US" i="1" dirty="0" err="1" smtClean="0"/>
              <a:t>n,m</a:t>
            </a:r>
            <a:r>
              <a:rPr lang="en-US" dirty="0" smtClean="0"/>
              <a:t>) by computing D(</a:t>
            </a:r>
            <a:r>
              <a:rPr lang="en-US" i="1" dirty="0" err="1" smtClean="0"/>
              <a:t>i,j</a:t>
            </a:r>
            <a:r>
              <a:rPr lang="en-US" dirty="0" smtClean="0"/>
              <a:t>) for all </a:t>
            </a:r>
            <a:r>
              <a:rPr lang="en-US" i="1" dirty="0" err="1" smtClean="0"/>
              <a:t>i</a:t>
            </a:r>
            <a:r>
              <a:rPr lang="en-US" dirty="0" smtClean="0"/>
              <a:t> (0 &lt; </a:t>
            </a:r>
            <a:r>
              <a:rPr lang="en-US" i="1" dirty="0" err="1" smtClean="0"/>
              <a:t>i</a:t>
            </a:r>
            <a:r>
              <a:rPr lang="en-US" dirty="0" smtClean="0"/>
              <a:t> &lt; n)  and</a:t>
            </a:r>
            <a:r>
              <a:rPr lang="en-US" i="1" dirty="0" smtClean="0"/>
              <a:t> j </a:t>
            </a:r>
            <a:r>
              <a:rPr lang="en-US" dirty="0" smtClean="0"/>
              <a:t>(0 &lt; j &lt; m)</a:t>
            </a:r>
            <a:endParaRPr lang="en-US" baseline="-25000" dirty="0" smtClean="0"/>
          </a:p>
        </p:txBody>
      </p:sp>
      <p:sp>
        <p:nvSpPr>
          <p:cNvPr id="137224" name="Footer Placeholder 4"/>
          <p:cNvSpPr txBox="1">
            <a:spLocks noGrp="1"/>
          </p:cNvSpPr>
          <p:nvPr/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6EC06-3C2A-42EC-813E-5EEABC61E5CD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Min Edit Distance</a:t>
            </a:r>
          </a:p>
        </p:txBody>
      </p:sp>
      <p:sp>
        <p:nvSpPr>
          <p:cNvPr id="13927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5257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Base conditions:</a:t>
            </a:r>
          </a:p>
          <a:p>
            <a:pPr lvl="1" eaLnBrk="1" hangingPunct="1"/>
            <a:r>
              <a:rPr lang="en-US" dirty="0" smtClean="0"/>
              <a:t>D(</a:t>
            </a:r>
            <a:r>
              <a:rPr lang="en-US" i="1" dirty="0" smtClean="0"/>
              <a:t>i</a:t>
            </a:r>
            <a:r>
              <a:rPr lang="en-US" dirty="0" smtClean="0"/>
              <a:t>,0) = </a:t>
            </a:r>
            <a:r>
              <a:rPr lang="en-US" dirty="0" err="1" smtClean="0"/>
              <a:t>i</a:t>
            </a:r>
            <a:r>
              <a:rPr lang="en-US" i="1" dirty="0" smtClean="0"/>
              <a:t> </a:t>
            </a:r>
          </a:p>
          <a:p>
            <a:pPr lvl="2"/>
            <a:r>
              <a:rPr lang="en-US" i="1" dirty="0" smtClean="0"/>
              <a:t>(transforming a string of length </a:t>
            </a:r>
            <a:r>
              <a:rPr lang="en-US" i="1" dirty="0" err="1" smtClean="0"/>
              <a:t>i</a:t>
            </a:r>
            <a:r>
              <a:rPr lang="en-US" i="1" dirty="0" smtClean="0"/>
              <a:t> to a zero-length string involves </a:t>
            </a:r>
            <a:r>
              <a:rPr lang="en-US" i="1" dirty="0" err="1" smtClean="0"/>
              <a:t>i</a:t>
            </a:r>
            <a:r>
              <a:rPr lang="en-US" i="1" dirty="0" smtClean="0"/>
              <a:t> deletions)</a:t>
            </a:r>
            <a:endParaRPr lang="en-US" i="1" dirty="0" smtClean="0"/>
          </a:p>
          <a:p>
            <a:pPr lvl="1" algn="just" eaLnBrk="1" hangingPunct="1"/>
            <a:r>
              <a:rPr lang="en-US" dirty="0" smtClean="0"/>
              <a:t>D(0,</a:t>
            </a:r>
            <a:r>
              <a:rPr lang="en-US" i="1" dirty="0" smtClean="0"/>
              <a:t>j</a:t>
            </a:r>
            <a:r>
              <a:rPr lang="en-US" dirty="0" smtClean="0"/>
              <a:t>) = </a:t>
            </a:r>
            <a:r>
              <a:rPr lang="en-US" i="1" dirty="0" smtClean="0"/>
              <a:t>j</a:t>
            </a:r>
          </a:p>
          <a:p>
            <a:pPr lvl="2" algn="just"/>
            <a:r>
              <a:rPr lang="en-US" i="1" dirty="0" smtClean="0"/>
              <a:t>(transforming a zero length string to a string of length j involves j insertions)</a:t>
            </a:r>
            <a:endParaRPr lang="en-US" i="1" dirty="0" smtClean="0"/>
          </a:p>
          <a:p>
            <a:pPr lvl="1" algn="just" eaLnBrk="1" hangingPunct="1"/>
            <a:endParaRPr lang="en-US" i="1" dirty="0" smtClean="0"/>
          </a:p>
          <a:p>
            <a:pPr lvl="1" algn="just" eaLnBrk="1" hangingPunct="1"/>
            <a:r>
              <a:rPr lang="en-US" dirty="0" smtClean="0"/>
              <a:t>Recurrence Relation</a:t>
            </a:r>
            <a:r>
              <a:rPr lang="en-US" i="1" dirty="0" smtClean="0"/>
              <a:t>:</a:t>
            </a:r>
          </a:p>
          <a:p>
            <a:pPr lvl="1" algn="just" eaLnBrk="1" hangingPunct="1">
              <a:buFont typeface="Wingdings" charset="2"/>
              <a:buNone/>
            </a:pPr>
            <a:r>
              <a:rPr lang="en-US" i="1" dirty="0" smtClean="0"/>
              <a:t>             </a:t>
            </a:r>
            <a:r>
              <a:rPr lang="en-US" dirty="0" smtClean="0"/>
              <a:t>           </a:t>
            </a:r>
            <a:r>
              <a:rPr lang="en-US" dirty="0" smtClean="0"/>
              <a:t>    D(i-1,j</a:t>
            </a:r>
            <a:r>
              <a:rPr lang="en-US" dirty="0" smtClean="0"/>
              <a:t>) + </a:t>
            </a:r>
            <a:r>
              <a:rPr lang="en-US" dirty="0" smtClean="0"/>
              <a:t>1 (insertion)</a:t>
            </a:r>
            <a:endParaRPr lang="en-US" dirty="0" smtClean="0"/>
          </a:p>
          <a:p>
            <a:pPr lvl="1" algn="just" eaLnBrk="1" hangingPunct="1"/>
            <a:r>
              <a:rPr lang="en-US" dirty="0" smtClean="0"/>
              <a:t>D(</a:t>
            </a:r>
            <a:r>
              <a:rPr lang="en-US" i="1" dirty="0" err="1" smtClean="0"/>
              <a:t>i,j</a:t>
            </a:r>
            <a:r>
              <a:rPr lang="en-US" dirty="0" smtClean="0"/>
              <a:t>) = min     D(i,j-1) + </a:t>
            </a:r>
            <a:r>
              <a:rPr lang="en-US" dirty="0" smtClean="0"/>
              <a:t>1  (deletion)</a:t>
            </a:r>
            <a:endParaRPr lang="en-US" dirty="0" smtClean="0"/>
          </a:p>
          <a:p>
            <a:pPr lvl="1" algn="just" eaLnBrk="1" hangingPunct="1">
              <a:buFont typeface="Wingdings" charset="2"/>
              <a:buNone/>
            </a:pPr>
            <a:r>
              <a:rPr lang="en-US" dirty="0" smtClean="0"/>
              <a:t>                        </a:t>
            </a:r>
            <a:r>
              <a:rPr lang="en-US" dirty="0" smtClean="0"/>
              <a:t>    D(i-1,j-1</a:t>
            </a:r>
            <a:r>
              <a:rPr lang="en-US" dirty="0" smtClean="0"/>
              <a:t>) +     2;  if S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≠ S</a:t>
            </a:r>
            <a:r>
              <a:rPr lang="en-US" baseline="-25000" dirty="0" smtClean="0"/>
              <a:t>2</a:t>
            </a:r>
            <a:r>
              <a:rPr lang="en-US" dirty="0" smtClean="0"/>
              <a:t>(j) </a:t>
            </a:r>
            <a:r>
              <a:rPr lang="en-US" dirty="0" smtClean="0"/>
              <a:t> (substitution)  </a:t>
            </a:r>
            <a:endParaRPr lang="en-US" dirty="0" smtClean="0"/>
          </a:p>
          <a:p>
            <a:pPr lvl="1" algn="just" eaLnBrk="1" hangingPunct="1">
              <a:buFont typeface="Wingdings" charset="2"/>
              <a:buNone/>
            </a:pPr>
            <a:r>
              <a:rPr lang="en-US" dirty="0" smtClean="0"/>
              <a:t>                                             </a:t>
            </a:r>
            <a:r>
              <a:rPr lang="en-US" dirty="0" smtClean="0"/>
              <a:t>       0</a:t>
            </a:r>
            <a:r>
              <a:rPr lang="en-US" dirty="0" smtClean="0"/>
              <a:t>;  if S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S</a:t>
            </a:r>
            <a:r>
              <a:rPr lang="en-US" baseline="-25000" dirty="0" smtClean="0"/>
              <a:t>2</a:t>
            </a:r>
            <a:r>
              <a:rPr lang="en-US" dirty="0" smtClean="0"/>
              <a:t>(j</a:t>
            </a:r>
            <a:r>
              <a:rPr lang="en-US" dirty="0" smtClean="0"/>
              <a:t>)   (equality)</a:t>
            </a:r>
            <a:endParaRPr lang="en-US" dirty="0" smtClean="0"/>
          </a:p>
        </p:txBody>
      </p:sp>
      <p:sp>
        <p:nvSpPr>
          <p:cNvPr id="139272" name="Footer Placeholder 4"/>
          <p:cNvSpPr txBox="1">
            <a:spLocks noGrp="1"/>
          </p:cNvSpPr>
          <p:nvPr/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2411760" y="4365104"/>
            <a:ext cx="152400" cy="1447800"/>
          </a:xfrm>
          <a:prstGeom prst="leftBrace">
            <a:avLst>
              <a:gd name="adj1" fmla="val 37516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4860032" y="5157192"/>
            <a:ext cx="72008" cy="918592"/>
          </a:xfrm>
          <a:prstGeom prst="leftBrace">
            <a:avLst>
              <a:gd name="adj1" fmla="val 37495"/>
              <a:gd name="adj2" fmla="val 50000"/>
            </a:avLst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AD43E7-7006-4C40-AC7B-89BE155FED9F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Programming</a:t>
            </a:r>
          </a:p>
        </p:txBody>
      </p:sp>
      <p:sp>
        <p:nvSpPr>
          <p:cNvPr id="141318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 tabular computation of D(</a:t>
            </a:r>
            <a:r>
              <a:rPr lang="en-US" dirty="0" err="1" smtClean="0"/>
              <a:t>n,m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Bottom-up</a:t>
            </a:r>
          </a:p>
          <a:p>
            <a:pPr lvl="1" eaLnBrk="1" hangingPunct="1"/>
            <a:r>
              <a:rPr lang="en-US" dirty="0" smtClean="0"/>
              <a:t>We compute D(</a:t>
            </a:r>
            <a:r>
              <a:rPr lang="en-US" dirty="0" err="1" smtClean="0"/>
              <a:t>i,j</a:t>
            </a:r>
            <a:r>
              <a:rPr lang="en-US" dirty="0" smtClean="0"/>
              <a:t>) for small </a:t>
            </a:r>
            <a:r>
              <a:rPr lang="en-US" dirty="0" err="1" smtClean="0"/>
              <a:t>i,j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And compute increase D(</a:t>
            </a:r>
            <a:r>
              <a:rPr lang="en-US" dirty="0" err="1" smtClean="0"/>
              <a:t>i,j</a:t>
            </a:r>
            <a:r>
              <a:rPr lang="en-US" dirty="0" smtClean="0"/>
              <a:t>) based on previously computed smaller </a:t>
            </a:r>
            <a:r>
              <a:rPr lang="en-US" dirty="0" smtClean="0"/>
              <a:t>values</a:t>
            </a:r>
          </a:p>
          <a:p>
            <a:pPr lvl="1" eaLnBrk="1" hangingPunct="1"/>
            <a:endParaRPr lang="en-US" dirty="0" smtClean="0"/>
          </a:p>
          <a:p>
            <a:r>
              <a:rPr lang="en-US" dirty="0" smtClean="0"/>
              <a:t>The essence of dynamic programming:</a:t>
            </a:r>
          </a:p>
          <a:p>
            <a:pPr lvl="1"/>
            <a:r>
              <a:rPr lang="en-US" dirty="0" smtClean="0"/>
              <a:t>Break up the problem into small pieces</a:t>
            </a:r>
          </a:p>
          <a:p>
            <a:pPr lvl="1"/>
            <a:r>
              <a:rPr lang="en-US" dirty="0" smtClean="0"/>
              <a:t>Solve the problem for the small bits.</a:t>
            </a:r>
          </a:p>
          <a:p>
            <a:pPr lvl="1"/>
            <a:r>
              <a:rPr lang="en-US" dirty="0" smtClean="0"/>
              <a:t>Add the solutions up.</a:t>
            </a:r>
            <a:endParaRPr lang="en-US" dirty="0" smtClean="0"/>
          </a:p>
        </p:txBody>
      </p:sp>
      <p:sp>
        <p:nvSpPr>
          <p:cNvPr id="141320" name="Footer Placeholder 4"/>
          <p:cNvSpPr txBox="1">
            <a:spLocks noGrp="1"/>
          </p:cNvSpPr>
          <p:nvPr/>
        </p:nvSpPr>
        <p:spPr bwMode="auto">
          <a:xfrm>
            <a:off x="1219200" y="65532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steps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Let n be the length of the target, m be the length of the source</a:t>
            </a:r>
          </a:p>
          <a:p>
            <a:endParaRPr lang="en-GB" dirty="0" smtClean="0"/>
          </a:p>
          <a:p>
            <a:r>
              <a:rPr lang="en-GB" dirty="0" smtClean="0"/>
              <a:t>Create a matrix (table) with n+1 columns and m+1 rows.</a:t>
            </a:r>
          </a:p>
          <a:p>
            <a:endParaRPr lang="en-GB" dirty="0" smtClean="0"/>
          </a:p>
          <a:p>
            <a:r>
              <a:rPr lang="en-GB" dirty="0" smtClean="0"/>
              <a:t>Initialise row 0, </a:t>
            </a:r>
            <a:r>
              <a:rPr lang="en-GB" dirty="0" err="1" smtClean="0"/>
              <a:t>col</a:t>
            </a:r>
            <a:r>
              <a:rPr lang="en-GB" dirty="0" smtClean="0"/>
              <a:t> 0 to D(0,0) = 0</a:t>
            </a:r>
          </a:p>
          <a:p>
            <a:endParaRPr lang="en-GB" dirty="0" smtClean="0"/>
          </a:p>
          <a:p>
            <a:pPr lvl="3">
              <a:buNone/>
            </a:pP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D63088-1807-4581-9FDD-AF55A37ED781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518293" name="Group 149"/>
          <p:cNvGraphicFramePr>
            <a:graphicFrameLocks noGrp="1"/>
          </p:cNvGraphicFramePr>
          <p:nvPr/>
        </p:nvGraphicFramePr>
        <p:xfrm>
          <a:off x="1066800" y="1644650"/>
          <a:ext cx="6934200" cy="4527550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11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Edit Distance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each column for </a:t>
            </a:r>
            <a:r>
              <a:rPr lang="en-GB" dirty="0" err="1" smtClean="0"/>
              <a:t>i</a:t>
            </a:r>
            <a:r>
              <a:rPr lang="en-GB" dirty="0" smtClean="0"/>
              <a:t> = 1 to n do:</a:t>
            </a:r>
          </a:p>
          <a:p>
            <a:pPr lvl="1"/>
            <a:r>
              <a:rPr lang="en-GB" dirty="0" smtClean="0"/>
              <a:t>D(i,0) = D(i-1,0) + insert-cost(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The cost at </a:t>
            </a:r>
            <a:r>
              <a:rPr lang="en-GB" dirty="0" err="1" smtClean="0"/>
              <a:t>col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, row 0 is the cost of the previous column at this row + whatever the cost of inserting </a:t>
            </a:r>
            <a:r>
              <a:rPr lang="en-GB" i="1" dirty="0" err="1" smtClean="0"/>
              <a:t>i</a:t>
            </a:r>
            <a:r>
              <a:rPr lang="en-GB" dirty="0" smtClean="0"/>
              <a:t> is.</a:t>
            </a:r>
            <a:endParaRPr lang="en-GB" dirty="0" smtClean="0"/>
          </a:p>
          <a:p>
            <a:r>
              <a:rPr lang="en-GB" dirty="0" smtClean="0"/>
              <a:t>For each column for j = 1 to m do:</a:t>
            </a:r>
          </a:p>
          <a:p>
            <a:pPr lvl="1"/>
            <a:r>
              <a:rPr lang="en-GB" dirty="0" smtClean="0"/>
              <a:t>D(0,j) = D(0,j-1) + delete-cost(j)</a:t>
            </a:r>
          </a:p>
          <a:p>
            <a:pPr lvl="2"/>
            <a:r>
              <a:rPr lang="en-GB" dirty="0" smtClean="0"/>
              <a:t>The cost at </a:t>
            </a:r>
            <a:r>
              <a:rPr lang="en-GB" dirty="0" err="1" smtClean="0"/>
              <a:t>col</a:t>
            </a:r>
            <a:r>
              <a:rPr lang="en-GB" dirty="0" smtClean="0"/>
              <a:t> </a:t>
            </a:r>
            <a:r>
              <a:rPr lang="en-GB" dirty="0" smtClean="0"/>
              <a:t>0, </a:t>
            </a:r>
            <a:r>
              <a:rPr lang="en-GB" dirty="0" smtClean="0"/>
              <a:t>row </a:t>
            </a:r>
            <a:r>
              <a:rPr lang="en-GB" dirty="0" smtClean="0"/>
              <a:t>j </a:t>
            </a:r>
            <a:r>
              <a:rPr lang="en-GB" dirty="0" smtClean="0"/>
              <a:t>is the cost </a:t>
            </a:r>
            <a:r>
              <a:rPr lang="en-GB" dirty="0" smtClean="0"/>
              <a:t>at this row for the previous column </a:t>
            </a:r>
            <a:r>
              <a:rPr lang="en-GB" dirty="0" smtClean="0"/>
              <a:t>+ whatever the cost of </a:t>
            </a:r>
            <a:r>
              <a:rPr lang="en-GB" dirty="0" smtClean="0"/>
              <a:t>deleting </a:t>
            </a:r>
            <a:r>
              <a:rPr lang="en-GB" i="1" dirty="0" smtClean="0"/>
              <a:t>j</a:t>
            </a:r>
            <a:r>
              <a:rPr lang="en-GB" dirty="0" smtClean="0"/>
              <a:t> </a:t>
            </a:r>
            <a:r>
              <a:rPr lang="en-GB" dirty="0" smtClean="0"/>
              <a:t>is.</a:t>
            </a:r>
          </a:p>
          <a:p>
            <a:pPr lvl="2"/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60" name="Picture 5" descr="rec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9911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DAAD5-C5F5-41A3-8A80-B61C47ED1382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520342" name="Group 150"/>
          <p:cNvGraphicFramePr>
            <a:graphicFrameLocks noGrp="1"/>
          </p:cNvGraphicFramePr>
          <p:nvPr/>
        </p:nvGraphicFramePr>
        <p:xfrm>
          <a:off x="467544" y="1484784"/>
          <a:ext cx="4392492" cy="5029200"/>
        </p:xfrm>
        <a:graphic>
          <a:graphicData uri="http://schemas.openxmlformats.org/drawingml/2006/table">
            <a:tbl>
              <a:tblPr/>
              <a:tblGrid>
                <a:gridCol w="399226"/>
                <a:gridCol w="399226"/>
                <a:gridCol w="399226"/>
                <a:gridCol w="399226"/>
                <a:gridCol w="399226"/>
                <a:gridCol w="400232"/>
                <a:gridCol w="399226"/>
                <a:gridCol w="399226"/>
                <a:gridCol w="399226"/>
                <a:gridCol w="399226"/>
                <a:gridCol w="399226"/>
              </a:tblGrid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each column </a:t>
            </a:r>
            <a:r>
              <a:rPr lang="en-GB" i="1" dirty="0" err="1" smtClean="0"/>
              <a:t>i</a:t>
            </a:r>
            <a:r>
              <a:rPr lang="en-GB" dirty="0" smtClean="0"/>
              <a:t> from 1 to </a:t>
            </a:r>
            <a:r>
              <a:rPr lang="en-GB" i="1" dirty="0" smtClean="0"/>
              <a:t>n </a:t>
            </a:r>
            <a:r>
              <a:rPr lang="en-GB" dirty="0" smtClean="0"/>
              <a:t>do:</a:t>
            </a:r>
            <a:endParaRPr lang="en-GB" i="1" dirty="0" smtClean="0"/>
          </a:p>
          <a:p>
            <a:pPr lvl="1">
              <a:buNone/>
            </a:pPr>
            <a:r>
              <a:rPr lang="en-GB" dirty="0" smtClean="0"/>
              <a:t>	For each row </a:t>
            </a:r>
            <a:r>
              <a:rPr lang="en-GB" i="1" dirty="0" smtClean="0"/>
              <a:t>j</a:t>
            </a:r>
            <a:r>
              <a:rPr lang="en-GB" dirty="0" smtClean="0"/>
              <a:t> from 1 to </a:t>
            </a:r>
            <a:r>
              <a:rPr lang="en-GB" i="1" dirty="0" smtClean="0"/>
              <a:t>m </a:t>
            </a:r>
            <a:r>
              <a:rPr lang="en-GB" dirty="0" smtClean="0"/>
              <a:t>do: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dirty="0" smtClean="0"/>
              <a:t>	set D(</a:t>
            </a:r>
            <a:r>
              <a:rPr lang="en-GB" dirty="0" err="1" smtClean="0"/>
              <a:t>i,j</a:t>
            </a:r>
            <a:r>
              <a:rPr lang="en-GB" dirty="0" smtClean="0"/>
              <a:t>) to be the minimum of:</a:t>
            </a:r>
          </a:p>
          <a:p>
            <a:pPr lvl="3"/>
            <a:r>
              <a:rPr lang="en-GB" dirty="0" smtClean="0"/>
              <a:t>The distance between the previous </a:t>
            </a:r>
            <a:r>
              <a:rPr lang="en-GB" dirty="0" err="1" smtClean="0"/>
              <a:t>col</a:t>
            </a:r>
            <a:r>
              <a:rPr lang="en-GB" dirty="0" smtClean="0"/>
              <a:t> and this row + the cost of inserting the current character in the target</a:t>
            </a:r>
          </a:p>
          <a:p>
            <a:pPr lvl="3"/>
            <a:r>
              <a:rPr lang="en-GB" dirty="0" smtClean="0"/>
              <a:t>The distance between the previous </a:t>
            </a:r>
            <a:r>
              <a:rPr lang="en-GB" dirty="0" err="1" smtClean="0"/>
              <a:t>col</a:t>
            </a:r>
            <a:r>
              <a:rPr lang="en-GB" dirty="0" smtClean="0"/>
              <a:t> and the previous row + the cost of substituting the current character in the source with that in the target</a:t>
            </a:r>
          </a:p>
          <a:p>
            <a:pPr lvl="3"/>
            <a:r>
              <a:rPr lang="en-GB" dirty="0" smtClean="0"/>
              <a:t>The distance between the current </a:t>
            </a:r>
            <a:r>
              <a:rPr lang="en-GB" dirty="0" err="1" smtClean="0"/>
              <a:t>col</a:t>
            </a:r>
            <a:r>
              <a:rPr lang="en-GB" dirty="0" smtClean="0"/>
              <a:t> and the previous row + the cost of deleting the current character from the source.</a:t>
            </a:r>
            <a:r>
              <a:rPr lang="en-GB" dirty="0" smtClean="0"/>
              <a:t>	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60" name="Picture 5" descr="rec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9911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DAAD5-C5F5-41A3-8A80-B61C47ED1382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520342" name="Group 150"/>
          <p:cNvGraphicFramePr>
            <a:graphicFrameLocks noGrp="1"/>
          </p:cNvGraphicFramePr>
          <p:nvPr/>
        </p:nvGraphicFramePr>
        <p:xfrm>
          <a:off x="467544" y="1484784"/>
          <a:ext cx="4392492" cy="5029200"/>
        </p:xfrm>
        <a:graphic>
          <a:graphicData uri="http://schemas.openxmlformats.org/drawingml/2006/table">
            <a:tbl>
              <a:tblPr/>
              <a:tblGrid>
                <a:gridCol w="399226"/>
                <a:gridCol w="399226"/>
                <a:gridCol w="399226"/>
                <a:gridCol w="399226"/>
                <a:gridCol w="399226"/>
                <a:gridCol w="400232"/>
                <a:gridCol w="399226"/>
                <a:gridCol w="399226"/>
                <a:gridCol w="399226"/>
                <a:gridCol w="399226"/>
                <a:gridCol w="399226"/>
              </a:tblGrid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8064" y="2492896"/>
            <a:ext cx="38988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Compare </a:t>
            </a:r>
            <a:r>
              <a:rPr lang="en-GB" dirty="0" err="1" smtClean="0"/>
              <a:t>i</a:t>
            </a:r>
            <a:r>
              <a:rPr lang="en-GB" dirty="0" smtClean="0"/>
              <a:t>=1 to j = 1</a:t>
            </a:r>
          </a:p>
          <a:p>
            <a:endParaRPr lang="en-GB" dirty="0" smtClean="0"/>
          </a:p>
          <a:p>
            <a:r>
              <a:rPr lang="en-GB" dirty="0" smtClean="0"/>
              <a:t>Take the minimum of: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D(1-1,1)+1 = D(#,I)+1= 2 (ins)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D(1,1-1)+1 = D(E,#)+1 = 2 (del)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D(i-1,j-1) + 2 = D(#,#) + 2 = 2 (</a:t>
            </a:r>
            <a:r>
              <a:rPr lang="en-GB" dirty="0" err="1" smtClean="0"/>
              <a:t>subst</a:t>
            </a:r>
            <a:r>
              <a:rPr lang="en-GB" dirty="0" smtClean="0"/>
              <a:t>)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r>
              <a:rPr lang="en-GB" dirty="0" smtClean="0"/>
              <a:t>Min is 2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 checking and edit distance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560" name="Picture 5" descr="rec2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9911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DAAD5-C5F5-41A3-8A80-B61C47ED1382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520342" name="Group 150"/>
          <p:cNvGraphicFramePr>
            <a:graphicFrameLocks noGrp="1"/>
          </p:cNvGraphicFramePr>
          <p:nvPr/>
        </p:nvGraphicFramePr>
        <p:xfrm>
          <a:off x="467544" y="1484784"/>
          <a:ext cx="4392492" cy="5029200"/>
        </p:xfrm>
        <a:graphic>
          <a:graphicData uri="http://schemas.openxmlformats.org/drawingml/2006/table">
            <a:tbl>
              <a:tblPr/>
              <a:tblGrid>
                <a:gridCol w="399226"/>
                <a:gridCol w="399226"/>
                <a:gridCol w="399226"/>
                <a:gridCol w="399226"/>
                <a:gridCol w="399226"/>
                <a:gridCol w="400232"/>
                <a:gridCol w="399226"/>
                <a:gridCol w="399226"/>
                <a:gridCol w="399226"/>
                <a:gridCol w="399226"/>
                <a:gridCol w="399226"/>
              </a:tblGrid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8064" y="2492896"/>
            <a:ext cx="38908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 2: compare </a:t>
            </a:r>
            <a:r>
              <a:rPr lang="en-GB" dirty="0" err="1" smtClean="0"/>
              <a:t>i</a:t>
            </a:r>
            <a:r>
              <a:rPr lang="en-GB" dirty="0" smtClean="0"/>
              <a:t>=1 to j = 2</a:t>
            </a:r>
          </a:p>
          <a:p>
            <a:endParaRPr lang="en-GB" dirty="0" smtClean="0"/>
          </a:p>
          <a:p>
            <a:r>
              <a:rPr lang="en-GB" dirty="0" smtClean="0"/>
              <a:t>Take the minimum of: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D(1-1,2)+1 = D(#,N)+1 = 3 (ins)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D(1,1-1)+1 = D(E,I) + 1 = 3 (del)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D(i-1,j-1) + 2 = D(#,I) + 2  = 4 (</a:t>
            </a:r>
            <a:r>
              <a:rPr lang="en-GB" dirty="0" err="1" smtClean="0"/>
              <a:t>subst</a:t>
            </a:r>
            <a:r>
              <a:rPr lang="en-GB" dirty="0" smtClean="0"/>
              <a:t>)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r>
              <a:rPr lang="en-GB" dirty="0" smtClean="0"/>
              <a:t>Min is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0E4F1-776C-4A81-833A-FB9041295DEA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522388" name="Group 148"/>
          <p:cNvGraphicFramePr>
            <a:graphicFrameLocks noGrp="1"/>
          </p:cNvGraphicFramePr>
          <p:nvPr/>
        </p:nvGraphicFramePr>
        <p:xfrm>
          <a:off x="1066800" y="1416050"/>
          <a:ext cx="6934200" cy="4527550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38E627-1F37-4E2D-A227-87433001DE11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 Edit Distance</a:t>
            </a:r>
          </a:p>
        </p:txBody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Note that the result isn’t all that informative</a:t>
            </a:r>
          </a:p>
          <a:p>
            <a:pPr lvl="1" eaLnBrk="1" hangingPunct="1"/>
            <a:r>
              <a:rPr lang="en-US" dirty="0" smtClean="0"/>
              <a:t>For a pair of strings we get back a single number</a:t>
            </a:r>
          </a:p>
          <a:p>
            <a:pPr lvl="2" eaLnBrk="1" hangingPunct="1"/>
            <a:r>
              <a:rPr lang="en-US" dirty="0" smtClean="0"/>
              <a:t>The min number of edits to get from here to there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Like telling someone how far away their destination is, without giving them directions.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0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3BA8CA-8ABF-43AF-91BF-46CEED0B613A}" type="slidenum">
              <a:rPr lang="en-US"/>
              <a:pPr/>
              <a:t>23</a:t>
            </a:fld>
            <a:endParaRPr lang="en-US"/>
          </a:p>
        </p:txBody>
      </p:sp>
      <p:sp>
        <p:nvSpPr>
          <p:cNvPr id="150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Alignment</a:t>
            </a:r>
          </a:p>
        </p:txBody>
      </p:sp>
      <p:sp>
        <p:nvSpPr>
          <p:cNvPr id="150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2286000"/>
          </a:xfrm>
        </p:spPr>
        <p:txBody>
          <a:bodyPr/>
          <a:lstStyle/>
          <a:p>
            <a:pPr eaLnBrk="1" hangingPunct="1"/>
            <a:r>
              <a:rPr lang="en-US" smtClean="0"/>
              <a:t>An alignment is a 1 to 1 pairing of each element in a sequence with a corresponding element in the other sequence or with a gap...</a:t>
            </a:r>
          </a:p>
        </p:txBody>
      </p:sp>
      <p:pic>
        <p:nvPicPr>
          <p:cNvPr id="549895" name="Picture 7" descr="mined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403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8AB49-792A-4DCF-93B0-CFAD4A663194}" type="slidenum">
              <a:rPr lang="en-US"/>
              <a:pPr/>
              <a:t>24</a:t>
            </a:fld>
            <a:endParaRPr lang="en-US"/>
          </a:p>
        </p:txBody>
      </p:sp>
      <p:sp>
        <p:nvSpPr>
          <p:cNvPr id="151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Paths/Alignments</a:t>
            </a:r>
          </a:p>
        </p:txBody>
      </p:sp>
      <p:sp>
        <p:nvSpPr>
          <p:cNvPr id="15155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Keep a back pointer</a:t>
            </a:r>
          </a:p>
          <a:p>
            <a:pPr lvl="1" eaLnBrk="1" hangingPunct="1"/>
            <a:r>
              <a:rPr lang="en-US" dirty="0" smtClean="0"/>
              <a:t>Every time we fill a cell add a pointer back to the cell that was used to create it (the min cell that </a:t>
            </a:r>
            <a:r>
              <a:rPr lang="en-US" dirty="0" smtClean="0"/>
              <a:t>led </a:t>
            </a:r>
            <a:r>
              <a:rPr lang="en-US" dirty="0" smtClean="0"/>
              <a:t>to it)</a:t>
            </a:r>
          </a:p>
          <a:p>
            <a:pPr lvl="1" eaLnBrk="1" hangingPunct="1"/>
            <a:r>
              <a:rPr lang="en-US" dirty="0" smtClean="0"/>
              <a:t>To get the sequence of operations follow the </a:t>
            </a:r>
            <a:r>
              <a:rPr lang="en-US" dirty="0" err="1" smtClean="0"/>
              <a:t>backpointer</a:t>
            </a:r>
            <a:r>
              <a:rPr lang="en-US" dirty="0" smtClean="0"/>
              <a:t> from the final cell</a:t>
            </a:r>
          </a:p>
          <a:p>
            <a:pPr lvl="1" eaLnBrk="1" hangingPunct="1"/>
            <a:r>
              <a:rPr lang="en-US" dirty="0" smtClean="0"/>
              <a:t>That’s the same as the alignment.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5CDA8-6AA7-43F9-AADE-0A2E14481F0F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536751" name="Group 175"/>
          <p:cNvGraphicFramePr>
            <a:graphicFrameLocks noGrp="1"/>
          </p:cNvGraphicFramePr>
          <p:nvPr/>
        </p:nvGraphicFramePr>
        <p:xfrm>
          <a:off x="1115616" y="994618"/>
          <a:ext cx="6934200" cy="5746750"/>
        </p:xfrm>
        <a:graphic>
          <a:graphicData uri="http://schemas.openxmlformats.org/drawingml/2006/table">
            <a:tbl>
              <a:tblPr/>
              <a:tblGrid>
                <a:gridCol w="630238"/>
                <a:gridCol w="630237"/>
                <a:gridCol w="630238"/>
                <a:gridCol w="630237"/>
                <a:gridCol w="630238"/>
                <a:gridCol w="631825"/>
                <a:gridCol w="630237"/>
                <a:gridCol w="630238"/>
                <a:gridCol w="630237"/>
                <a:gridCol w="630238"/>
                <a:gridCol w="6302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5400A8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400A8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51" name="Line 148"/>
          <p:cNvSpPr>
            <a:spLocks noChangeShapeType="1"/>
          </p:cNvSpPr>
          <p:nvPr/>
        </p:nvSpPr>
        <p:spPr bwMode="auto">
          <a:xfrm flipH="1">
            <a:off x="7391400" y="14160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2" name="Line 149"/>
          <p:cNvSpPr>
            <a:spLocks noChangeShapeType="1"/>
          </p:cNvSpPr>
          <p:nvPr/>
        </p:nvSpPr>
        <p:spPr bwMode="auto">
          <a:xfrm flipH="1">
            <a:off x="6629400" y="19494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3" name="Line 150"/>
          <p:cNvSpPr>
            <a:spLocks noChangeShapeType="1"/>
          </p:cNvSpPr>
          <p:nvPr/>
        </p:nvSpPr>
        <p:spPr bwMode="auto">
          <a:xfrm flipH="1">
            <a:off x="6096000" y="24828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4" name="Line 151"/>
          <p:cNvSpPr>
            <a:spLocks noChangeShapeType="1"/>
          </p:cNvSpPr>
          <p:nvPr/>
        </p:nvSpPr>
        <p:spPr bwMode="auto">
          <a:xfrm flipH="1">
            <a:off x="5486400" y="301625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5" name="Line 152"/>
          <p:cNvSpPr>
            <a:spLocks noChangeShapeType="1"/>
          </p:cNvSpPr>
          <p:nvPr/>
        </p:nvSpPr>
        <p:spPr bwMode="auto">
          <a:xfrm flipH="1">
            <a:off x="4800600" y="3397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6" name="Line 153"/>
          <p:cNvSpPr>
            <a:spLocks noChangeShapeType="1"/>
          </p:cNvSpPr>
          <p:nvPr/>
        </p:nvSpPr>
        <p:spPr bwMode="auto">
          <a:xfrm flipH="1">
            <a:off x="4876800" y="34734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7" name="Line 154"/>
          <p:cNvSpPr>
            <a:spLocks noChangeShapeType="1"/>
          </p:cNvSpPr>
          <p:nvPr/>
        </p:nvSpPr>
        <p:spPr bwMode="auto">
          <a:xfrm>
            <a:off x="5181600" y="35496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8" name="Line 155"/>
          <p:cNvSpPr>
            <a:spLocks noChangeShapeType="1"/>
          </p:cNvSpPr>
          <p:nvPr/>
        </p:nvSpPr>
        <p:spPr bwMode="auto">
          <a:xfrm flipH="1">
            <a:off x="4114800" y="3473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59" name="Line 156"/>
          <p:cNvSpPr>
            <a:spLocks noChangeShapeType="1"/>
          </p:cNvSpPr>
          <p:nvPr/>
        </p:nvSpPr>
        <p:spPr bwMode="auto">
          <a:xfrm flipH="1">
            <a:off x="4114800" y="34734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0" name="Line 157"/>
          <p:cNvSpPr>
            <a:spLocks noChangeShapeType="1"/>
          </p:cNvSpPr>
          <p:nvPr/>
        </p:nvSpPr>
        <p:spPr bwMode="auto">
          <a:xfrm flipH="1">
            <a:off x="4495800" y="347345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1" name="Line 158"/>
          <p:cNvSpPr>
            <a:spLocks noChangeShapeType="1"/>
          </p:cNvSpPr>
          <p:nvPr/>
        </p:nvSpPr>
        <p:spPr bwMode="auto">
          <a:xfrm flipH="1">
            <a:off x="4191000" y="39306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2" name="Line 159"/>
          <p:cNvSpPr>
            <a:spLocks noChangeShapeType="1"/>
          </p:cNvSpPr>
          <p:nvPr/>
        </p:nvSpPr>
        <p:spPr bwMode="auto">
          <a:xfrm flipH="1">
            <a:off x="3505200" y="3930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3" name="Line 160"/>
          <p:cNvSpPr>
            <a:spLocks noChangeShapeType="1"/>
          </p:cNvSpPr>
          <p:nvPr/>
        </p:nvSpPr>
        <p:spPr bwMode="auto">
          <a:xfrm flipH="1">
            <a:off x="2895600" y="3930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4" name="Line 161"/>
          <p:cNvSpPr>
            <a:spLocks noChangeShapeType="1"/>
          </p:cNvSpPr>
          <p:nvPr/>
        </p:nvSpPr>
        <p:spPr bwMode="auto">
          <a:xfrm flipH="1">
            <a:off x="3505200" y="40068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5" name="Line 162"/>
          <p:cNvSpPr>
            <a:spLocks noChangeShapeType="1"/>
          </p:cNvSpPr>
          <p:nvPr/>
        </p:nvSpPr>
        <p:spPr bwMode="auto">
          <a:xfrm flipH="1">
            <a:off x="2819400" y="45402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6" name="Line 163"/>
          <p:cNvSpPr>
            <a:spLocks noChangeShapeType="1"/>
          </p:cNvSpPr>
          <p:nvPr/>
        </p:nvSpPr>
        <p:spPr bwMode="auto">
          <a:xfrm flipH="1">
            <a:off x="2286000" y="49974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7" name="Line 164"/>
          <p:cNvSpPr>
            <a:spLocks noChangeShapeType="1"/>
          </p:cNvSpPr>
          <p:nvPr/>
        </p:nvSpPr>
        <p:spPr bwMode="auto">
          <a:xfrm>
            <a:off x="3276600" y="4540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8" name="Line 165"/>
          <p:cNvSpPr>
            <a:spLocks noChangeShapeType="1"/>
          </p:cNvSpPr>
          <p:nvPr/>
        </p:nvSpPr>
        <p:spPr bwMode="auto">
          <a:xfrm>
            <a:off x="2514600" y="1339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69" name="Line 166"/>
          <p:cNvSpPr>
            <a:spLocks noChangeShapeType="1"/>
          </p:cNvSpPr>
          <p:nvPr/>
        </p:nvSpPr>
        <p:spPr bwMode="auto">
          <a:xfrm>
            <a:off x="3505200" y="13398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0" name="Line 167"/>
          <p:cNvSpPr>
            <a:spLocks noChangeShapeType="1"/>
          </p:cNvSpPr>
          <p:nvPr/>
        </p:nvSpPr>
        <p:spPr bwMode="auto">
          <a:xfrm>
            <a:off x="2895600" y="1720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1" name="Line 168"/>
          <p:cNvSpPr>
            <a:spLocks noChangeShapeType="1"/>
          </p:cNvSpPr>
          <p:nvPr/>
        </p:nvSpPr>
        <p:spPr bwMode="auto">
          <a:xfrm>
            <a:off x="3581400" y="1873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2" name="Line 169"/>
          <p:cNvSpPr>
            <a:spLocks noChangeShapeType="1"/>
          </p:cNvSpPr>
          <p:nvPr/>
        </p:nvSpPr>
        <p:spPr bwMode="auto">
          <a:xfrm flipH="1">
            <a:off x="2895600" y="29400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3" name="Line 170"/>
          <p:cNvSpPr>
            <a:spLocks noChangeShapeType="1"/>
          </p:cNvSpPr>
          <p:nvPr/>
        </p:nvSpPr>
        <p:spPr bwMode="auto">
          <a:xfrm flipH="1">
            <a:off x="2819400" y="27114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4" name="Line 171"/>
          <p:cNvSpPr>
            <a:spLocks noChangeShapeType="1"/>
          </p:cNvSpPr>
          <p:nvPr/>
        </p:nvSpPr>
        <p:spPr bwMode="auto">
          <a:xfrm>
            <a:off x="3352800" y="2940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5" name="Line 172"/>
          <p:cNvSpPr>
            <a:spLocks noChangeShapeType="1"/>
          </p:cNvSpPr>
          <p:nvPr/>
        </p:nvSpPr>
        <p:spPr bwMode="auto">
          <a:xfrm flipH="1">
            <a:off x="2895600" y="50736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6" name="Line 173"/>
          <p:cNvSpPr>
            <a:spLocks noChangeShapeType="1"/>
          </p:cNvSpPr>
          <p:nvPr/>
        </p:nvSpPr>
        <p:spPr bwMode="auto">
          <a:xfrm flipH="1">
            <a:off x="2286000" y="553085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77" name="Title 28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Backtrace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for spellchecking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 lexicon, and an input word to check, Min Edit gives us a way of finding an alternative which is the closest to the input word.</a:t>
            </a:r>
          </a:p>
          <a:p>
            <a:endParaRPr lang="en-GB" dirty="0" smtClean="0"/>
          </a:p>
          <a:p>
            <a:r>
              <a:rPr lang="en-GB" dirty="0" smtClean="0"/>
              <a:t>If user types </a:t>
            </a:r>
            <a:r>
              <a:rPr lang="en-GB" i="1" dirty="0" err="1" smtClean="0"/>
              <a:t>graffe</a:t>
            </a:r>
            <a:r>
              <a:rPr lang="en-GB" dirty="0" smtClean="0"/>
              <a:t>, the closest word might be </a:t>
            </a:r>
            <a:r>
              <a:rPr lang="en-GB" i="1" dirty="0" smtClean="0"/>
              <a:t>giraffe</a:t>
            </a:r>
            <a:r>
              <a:rPr lang="en-GB" dirty="0" smtClean="0"/>
              <a:t> (edit cost of 1 insertion).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aside about contextual spell checking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simplest kind of spellchecker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Lexicon</a:t>
            </a:r>
            <a:endParaRPr lang="mt-MT" b="1" dirty="0" smtClean="0"/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graph</a:t>
            </a:r>
            <a:endParaRPr lang="mt-MT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giraffe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gaffe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geometry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Input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i="1" dirty="0" err="1" smtClean="0">
                <a:latin typeface="Calibri" pitchFamily="34" charset="0"/>
                <a:cs typeface="Calibri" pitchFamily="34" charset="0"/>
              </a:rPr>
              <a:t>graffe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896"/>
            <a:ext cx="504056" cy="4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076056" y="2950205"/>
            <a:ext cx="576064" cy="33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150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gaffe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1 deletion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497" y="299695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giraffe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one insertion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581128"/>
            <a:ext cx="604867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candidates offered to the user are just based on edit distance.</a:t>
            </a:r>
            <a:endParaRPr lang="mt-MT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idea is that we minimise the distance from the solution to the user’s input.</a:t>
            </a:r>
          </a:p>
          <a:p>
            <a:endParaRPr lang="en-GB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But sometimes we have ties.</a:t>
            </a:r>
            <a:endParaRPr lang="mt-M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slight variation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Lexicon</a:t>
            </a:r>
            <a:endParaRPr lang="mt-MT" b="1" dirty="0" smtClean="0"/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graph</a:t>
            </a:r>
            <a:endParaRPr lang="mt-MT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giraffe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gaffe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geometry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Input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i="1" dirty="0" err="1" smtClean="0">
                <a:latin typeface="Calibri" pitchFamily="34" charset="0"/>
                <a:cs typeface="Calibri" pitchFamily="34" charset="0"/>
              </a:rPr>
              <a:t>graffe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896"/>
            <a:ext cx="504056" cy="4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076056" y="2950205"/>
            <a:ext cx="576064" cy="334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337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Gaffe 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1 deletion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C(gaffe) = 200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497" y="3132257"/>
            <a:ext cx="145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giraffe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one insertion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C(giraffe) = 380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581128"/>
            <a:ext cx="6048672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candidates offered to the user still based on edit distance to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minimise the distance from the solution to the user’s input.</a:t>
            </a:r>
          </a:p>
          <a:p>
            <a:endParaRPr lang="en-GB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But if we have frequencies (or, better, probabilities), we can also nudge the user’s choice in a more likely direction.</a:t>
            </a:r>
            <a:endParaRPr lang="mt-M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64088" y="2996952"/>
            <a:ext cx="17636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7579C9-D638-4E54-8AC0-93F35E71233F}" type="slidenum">
              <a:rPr lang="en-US"/>
              <a:pPr/>
              <a:t>3</a:t>
            </a:fld>
            <a:endParaRPr lang="en-US"/>
          </a:p>
        </p:txBody>
      </p:sp>
      <p:sp>
        <p:nvSpPr>
          <p:cNvPr id="1208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Comparison</a:t>
            </a:r>
          </a:p>
        </p:txBody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Once we have the kind of sequences we want, what kinds of simple things can we do?</a:t>
            </a:r>
          </a:p>
          <a:p>
            <a:pPr eaLnBrk="1" hangingPunct="1"/>
            <a:r>
              <a:rPr lang="en-US" sz="2800" dirty="0" smtClean="0"/>
              <a:t>Compare sequences (determine similarity)</a:t>
            </a:r>
          </a:p>
          <a:p>
            <a:pPr lvl="1" eaLnBrk="1" hangingPunct="1"/>
            <a:r>
              <a:rPr lang="en-US" sz="2400" dirty="0" smtClean="0"/>
              <a:t>How close are a given pair of strings to each other?</a:t>
            </a:r>
          </a:p>
          <a:p>
            <a:pPr eaLnBrk="1" hangingPunct="1"/>
            <a:r>
              <a:rPr lang="en-US" sz="2800" dirty="0" smtClean="0"/>
              <a:t>Alignment</a:t>
            </a:r>
          </a:p>
          <a:p>
            <a:pPr lvl="1" eaLnBrk="1" hangingPunct="1"/>
            <a:r>
              <a:rPr lang="en-US" sz="2400" dirty="0" smtClean="0"/>
              <a:t>What’s the best way to align the various bits and pieces of two sequences</a:t>
            </a:r>
          </a:p>
          <a:p>
            <a:pPr eaLnBrk="1" hangingPunct="1"/>
            <a:r>
              <a:rPr lang="en-US" sz="2800" dirty="0" smtClean="0"/>
              <a:t>Edit distance</a:t>
            </a:r>
          </a:p>
          <a:p>
            <a:pPr lvl="1" eaLnBrk="1" hangingPunct="1"/>
            <a:r>
              <a:rPr lang="en-US" sz="2400" dirty="0" smtClean="0"/>
              <a:t>Minimum edit distance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rmAutofit/>
          </a:bodyPr>
          <a:lstStyle/>
          <a:p>
            <a:r>
              <a:rPr lang="en-GB" dirty="0" smtClean="0"/>
              <a:t>An even nicer 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 lnSpcReduction="10000"/>
          </a:bodyPr>
          <a:lstStyle/>
          <a:p>
            <a:endParaRPr lang="mt-MT" dirty="0" smtClean="0"/>
          </a:p>
          <a:p>
            <a:r>
              <a:rPr lang="en-GB" dirty="0" smtClean="0"/>
              <a:t>There are lots of spelling errors that aren</a:t>
            </a:r>
            <a:r>
              <a:rPr lang="en-GB" dirty="0" smtClean="0"/>
              <a:t>’t </a:t>
            </a:r>
            <a:r>
              <a:rPr lang="mt-MT" dirty="0" smtClean="0"/>
              <a:t>“typos</a:t>
            </a:r>
            <a:r>
              <a:rPr lang="mt-MT" dirty="0" smtClean="0"/>
              <a:t>”:</a:t>
            </a:r>
          </a:p>
          <a:p>
            <a:pPr lvl="1"/>
            <a:r>
              <a:rPr lang="en-GB" dirty="0" smtClean="0"/>
              <a:t>Actual words, just not the intended words.</a:t>
            </a:r>
          </a:p>
          <a:p>
            <a:pPr lvl="1"/>
            <a:r>
              <a:rPr lang="en-GB" dirty="0" smtClean="0"/>
              <a:t>Sometimes called “</a:t>
            </a:r>
            <a:r>
              <a:rPr lang="en-GB" dirty="0" err="1" smtClean="0"/>
              <a:t>brainos</a:t>
            </a:r>
            <a:r>
              <a:rPr lang="en-GB" dirty="0" smtClean="0"/>
              <a:t>”</a:t>
            </a:r>
            <a:endParaRPr lang="mt-MT" dirty="0" smtClean="0"/>
          </a:p>
          <a:p>
            <a:endParaRPr lang="mt-MT" i="1" dirty="0" smtClean="0"/>
          </a:p>
          <a:p>
            <a:r>
              <a:rPr lang="en-GB" dirty="0" smtClean="0"/>
              <a:t>How do we determine whether something is indeed a </a:t>
            </a:r>
            <a:r>
              <a:rPr lang="en-GB" dirty="0" err="1" smtClean="0"/>
              <a:t>braino</a:t>
            </a:r>
            <a:r>
              <a:rPr lang="en-GB" dirty="0" smtClean="0"/>
              <a:t>?</a:t>
            </a:r>
            <a:endParaRPr lang="mt-M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Contextual spelling correction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 l="26100" t="17006" r="39701" b="28995"/>
          <a:stretch>
            <a:fillRect/>
          </a:stretch>
        </p:blipFill>
        <p:spPr bwMode="auto">
          <a:xfrm>
            <a:off x="827584" y="1412776"/>
            <a:ext cx="6480720" cy="46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71600" y="1484784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555776" y="2204864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dirty="0" smtClean="0"/>
              <a:t>Anka l-iżbalji veri jiddependu mill-kuntest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971" t="17006" r="38579" b="62114"/>
          <a:stretch>
            <a:fillRect/>
          </a:stretch>
        </p:blipFill>
        <p:spPr bwMode="auto">
          <a:xfrm>
            <a:off x="1115616" y="1484784"/>
            <a:ext cx="5832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899592" y="1628800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63688" y="2276872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4172" t="17726" r="42857" b="60674"/>
          <a:stretch>
            <a:fillRect/>
          </a:stretch>
        </p:blipFill>
        <p:spPr bwMode="auto">
          <a:xfrm>
            <a:off x="971600" y="3789040"/>
            <a:ext cx="6876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627784" y="3861048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95936" y="4581128"/>
            <a:ext cx="122413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kind of speller needs a probabilistic language model.</a:t>
            </a:r>
            <a:endParaRPr lang="mt-MT" dirty="0" smtClean="0"/>
          </a:p>
          <a:p>
            <a:pPr lvl="1"/>
            <a:r>
              <a:rPr lang="en-GB" dirty="0" smtClean="0"/>
              <a:t>Needs to provide the probability of a sequence of characters.</a:t>
            </a:r>
            <a:endParaRPr lang="mt-MT" dirty="0" smtClean="0"/>
          </a:p>
          <a:p>
            <a:pPr lvl="1"/>
            <a:r>
              <a:rPr lang="en-GB" dirty="0" smtClean="0"/>
              <a:t>Language is modelled as a series of transitions </a:t>
            </a:r>
            <a:r>
              <a:rPr lang="en-GB" dirty="0" err="1" smtClean="0"/>
              <a:t>bertween</a:t>
            </a:r>
            <a:r>
              <a:rPr lang="en-GB" dirty="0" smtClean="0"/>
              <a:t> characters.</a:t>
            </a:r>
            <a:endParaRPr lang="mt-MT" dirty="0" smtClean="0"/>
          </a:p>
          <a:p>
            <a:pPr lvl="1"/>
            <a:endParaRPr lang="mt-MT" dirty="0" smtClean="0"/>
          </a:p>
          <a:p>
            <a:pPr lvl="1"/>
            <a:endParaRPr lang="mt-MT" dirty="0" smtClean="0"/>
          </a:p>
          <a:p>
            <a:pPr lv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Frod</a:t>
            </a:r>
            <a:r>
              <a:rPr lang="en-GB" dirty="0" smtClean="0"/>
              <a:t> or Frodo?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	F-&gt;r-&gt;o-&gt;d-&gt;o-&gt;_-&gt;B-&gt;a-&gt;g-&gt;g-</a:t>
            </a:r>
            <a:r>
              <a:rPr lang="en-GB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-&gt;n-&gt;s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versus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</a:rPr>
              <a:t>	F-</a:t>
            </a:r>
            <a:r>
              <a:rPr lang="en-GB" dirty="0" smtClean="0">
                <a:solidFill>
                  <a:srgbClr val="FF0000"/>
                </a:solidFill>
              </a:rPr>
              <a:t>&gt;r-&gt;o-&gt;</a:t>
            </a:r>
            <a:r>
              <a:rPr lang="en-GB" dirty="0" smtClean="0">
                <a:solidFill>
                  <a:srgbClr val="FF0000"/>
                </a:solidFill>
              </a:rPr>
              <a:t>d-</a:t>
            </a:r>
            <a:r>
              <a:rPr lang="en-GB" dirty="0" smtClean="0">
                <a:solidFill>
                  <a:srgbClr val="FF0000"/>
                </a:solidFill>
              </a:rPr>
              <a:t>&gt;_-&gt;B-&gt;a-&gt;g-&gt;g-</a:t>
            </a:r>
            <a:r>
              <a:rPr lang="en-GB" dirty="0" err="1" smtClean="0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-&gt;n-&gt;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</a:p>
          <a:p>
            <a:endParaRPr lang="en-GB" dirty="0" smtClean="0"/>
          </a:p>
          <a:p>
            <a:r>
              <a:rPr lang="en-GB" dirty="0" smtClean="0"/>
              <a:t>Think of each arrow as being “decorated” with the probability of going from the previous to the following character.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2843808" y="2564904"/>
            <a:ext cx="388843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expect the first sequence to be more probable than the second</a:t>
            </a:r>
            <a:endParaRPr lang="en-GB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means the model now works like this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Lexicon</a:t>
            </a:r>
            <a:endParaRPr lang="mt-MT" b="1" dirty="0" smtClean="0"/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graph</a:t>
            </a:r>
            <a:endParaRPr lang="mt-MT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giraffe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gaffe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geometry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Input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I made a </a:t>
            </a:r>
            <a:r>
              <a:rPr lang="en-GB" i="1" u="sng" dirty="0" err="1" smtClean="0">
                <a:latin typeface="Calibri" pitchFamily="34" charset="0"/>
                <a:cs typeface="Calibri" pitchFamily="34" charset="0"/>
              </a:rPr>
              <a:t>graffe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last week in class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898"/>
            <a:ext cx="504056" cy="703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5076056" y="3196427"/>
            <a:ext cx="576064" cy="8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337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Gaffe 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1 deletion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C(gaffe) = 200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497" y="3132257"/>
            <a:ext cx="145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giraffe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one insertion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C(giraffe) = 380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581128"/>
            <a:ext cx="604867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identify the closest existing words to the input word, but also combine character transition probabilities, to give us the more likely solution irrespective of its overall frequency. </a:t>
            </a:r>
            <a:endParaRPr lang="mt-M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4088" y="1988840"/>
            <a:ext cx="17636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means the model now works like this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27584" y="1844824"/>
            <a:ext cx="158417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Lexicon</a:t>
            </a:r>
            <a:endParaRPr lang="mt-MT" b="1" dirty="0" smtClean="0"/>
          </a:p>
          <a:p>
            <a:pPr algn="ctr"/>
            <a:endParaRPr lang="mt-MT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graph</a:t>
            </a:r>
            <a:endParaRPr lang="mt-MT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giraffe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gaffe</a:t>
            </a:r>
            <a:endParaRPr lang="en-GB" sz="1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geometry</a:t>
            </a:r>
          </a:p>
          <a:p>
            <a:pPr algn="ctr"/>
            <a:r>
              <a:rPr lang="en-GB" sz="1400" b="1" i="1" dirty="0" smtClean="0">
                <a:latin typeface="Calibri" pitchFamily="34" charset="0"/>
                <a:cs typeface="Calibri" pitchFamily="34" charset="0"/>
              </a:rPr>
              <a:t>[...]</a:t>
            </a:r>
            <a:endParaRPr lang="en-GB" sz="1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187220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Input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mt-MT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I made apple </a:t>
            </a:r>
            <a:r>
              <a:rPr lang="en-GB" i="1" u="sng" dirty="0" smtClean="0">
                <a:latin typeface="Calibri" pitchFamily="34" charset="0"/>
                <a:cs typeface="Calibri" pitchFamily="34" charset="0"/>
              </a:rPr>
              <a:t>desert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for lunch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83768" y="2852936"/>
            <a:ext cx="57606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076056" y="2492901"/>
            <a:ext cx="504056" cy="580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0588" y="2206605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Dessert </a:t>
            </a:r>
            <a:endParaRPr lang="mt-MT" dirty="0" smtClean="0">
              <a:latin typeface="Calibri" pitchFamily="34" charset="0"/>
              <a:cs typeface="Calibri" pitchFamily="34" charset="0"/>
            </a:endParaRPr>
          </a:p>
          <a:p>
            <a:r>
              <a:rPr lang="mt-MT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1 insertion</a:t>
            </a:r>
            <a:r>
              <a:rPr lang="mt-MT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4581128"/>
            <a:ext cx="604867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We identify the closest existing words to the input word, but also combine character transition probabilities, to give us the more likely solution irrespective of its overall frequency. </a:t>
            </a:r>
          </a:p>
          <a:p>
            <a:endParaRPr lang="en-GB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 could also work with input words which aren’t typos, but make no sense in context.</a:t>
            </a:r>
            <a:endParaRPr lang="mt-MT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4088" y="1988840"/>
            <a:ext cx="17636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language models more generally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the next word in:</a:t>
            </a:r>
          </a:p>
          <a:p>
            <a:endParaRPr lang="en-GB" dirty="0" smtClean="0"/>
          </a:p>
          <a:p>
            <a:pPr lvl="1"/>
            <a:r>
              <a:rPr lang="en-GB" i="1" dirty="0" smtClean="0"/>
              <a:t>Please turn your homework ...</a:t>
            </a:r>
          </a:p>
          <a:p>
            <a:pPr lvl="1"/>
            <a:endParaRPr lang="en-GB" i="1" dirty="0" smtClean="0"/>
          </a:p>
          <a:p>
            <a:pPr lvl="1"/>
            <a:r>
              <a:rPr lang="en-GB" dirty="0" smtClean="0"/>
              <a:t>in?</a:t>
            </a:r>
          </a:p>
          <a:p>
            <a:pPr lvl="1"/>
            <a:r>
              <a:rPr lang="en-GB" dirty="0" smtClean="0"/>
              <a:t>out?</a:t>
            </a:r>
          </a:p>
          <a:p>
            <a:pPr lvl="1"/>
            <a:r>
              <a:rPr lang="en-GB" dirty="0" smtClean="0"/>
              <a:t>over?</a:t>
            </a:r>
          </a:p>
          <a:p>
            <a:pPr lvl="1"/>
            <a:r>
              <a:rPr lang="en-GB" dirty="0" smtClean="0"/>
              <a:t>ancillary?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task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 dirty="0"/>
              <a:t>The </a:t>
            </a:r>
            <a:r>
              <a:rPr lang="en-GB" sz="2600" i="1" dirty="0" smtClean="0"/>
              <a:t>word or letter prediction</a:t>
            </a:r>
            <a:r>
              <a:rPr lang="en-GB" sz="2600" dirty="0" smtClean="0"/>
              <a:t> </a:t>
            </a:r>
            <a:r>
              <a:rPr lang="en-GB" sz="2600" dirty="0"/>
              <a:t>task (Shannon game)</a:t>
            </a:r>
          </a:p>
          <a:p>
            <a:r>
              <a:rPr lang="en-GB" sz="2600" dirty="0">
                <a:solidFill>
                  <a:schemeClr val="accent2"/>
                </a:solidFill>
              </a:rPr>
              <a:t>Given:</a:t>
            </a:r>
          </a:p>
          <a:p>
            <a:pPr lvl="1"/>
            <a:r>
              <a:rPr lang="en-GB" sz="2200" dirty="0"/>
              <a:t>a sequence of </a:t>
            </a:r>
            <a:r>
              <a:rPr lang="en-GB" sz="2200" dirty="0" smtClean="0"/>
              <a:t>words (or letters) -- the </a:t>
            </a:r>
            <a:r>
              <a:rPr lang="en-GB" sz="2200" dirty="0" smtClean="0">
                <a:solidFill>
                  <a:schemeClr val="accent2"/>
                </a:solidFill>
              </a:rPr>
              <a:t>history</a:t>
            </a:r>
            <a:endParaRPr lang="en-GB" sz="2200" dirty="0"/>
          </a:p>
          <a:p>
            <a:pPr lvl="1"/>
            <a:r>
              <a:rPr lang="en-GB" sz="2200" dirty="0"/>
              <a:t>a choice of next </a:t>
            </a:r>
            <a:r>
              <a:rPr lang="en-GB" sz="2200" dirty="0" smtClean="0"/>
              <a:t>word (or letters)</a:t>
            </a:r>
            <a:endParaRPr lang="en-GB" sz="2200" dirty="0"/>
          </a:p>
          <a:p>
            <a:r>
              <a:rPr lang="en-GB" sz="2600" dirty="0">
                <a:solidFill>
                  <a:schemeClr val="accent2"/>
                </a:solidFill>
              </a:rPr>
              <a:t>Predict:</a:t>
            </a:r>
          </a:p>
          <a:p>
            <a:pPr lvl="1"/>
            <a:r>
              <a:rPr lang="en-GB" sz="2200" dirty="0"/>
              <a:t>the most likely next </a:t>
            </a:r>
            <a:r>
              <a:rPr lang="en-GB" sz="2200" dirty="0" smtClean="0"/>
              <a:t>word (or letter)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C900C-8FC5-49E4-A84D-4066606723F5}" type="slidenum">
              <a:rPr lang="en-US"/>
              <a:pPr/>
              <a:t>4</a:t>
            </a:fld>
            <a:endParaRPr lang="en-US"/>
          </a:p>
        </p:txBody>
      </p:sp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050925"/>
          </a:xfrm>
        </p:spPr>
        <p:txBody>
          <a:bodyPr/>
          <a:lstStyle/>
          <a:p>
            <a:pPr eaLnBrk="1" hangingPunct="1"/>
            <a:r>
              <a:rPr lang="en-US" smtClean="0"/>
              <a:t>Spelling Correction</a:t>
            </a:r>
          </a:p>
        </p:txBody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1925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How do I fix “</a:t>
            </a:r>
            <a:r>
              <a:rPr lang="en-US" sz="2800" dirty="0" err="1" smtClean="0">
                <a:solidFill>
                  <a:srgbClr val="A50021"/>
                </a:solidFill>
              </a:rPr>
              <a:t>graffe</a:t>
            </a:r>
            <a:r>
              <a:rPr lang="en-US" sz="2800" dirty="0" smtClean="0"/>
              <a:t>”?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Search through all words in my lexicon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/>
              <a:t>graf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craft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grail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giraffe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Pick the one that’s closest to </a:t>
            </a:r>
            <a:r>
              <a:rPr lang="en-US" sz="2400" dirty="0" err="1" smtClean="0">
                <a:solidFill>
                  <a:srgbClr val="A50021"/>
                </a:solidFill>
              </a:rPr>
              <a:t>graffe</a:t>
            </a:r>
            <a:endParaRPr lang="en-US" sz="2400" dirty="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What does “closest”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We need a</a:t>
            </a:r>
            <a:r>
              <a:rPr lang="en-US" sz="2400" dirty="0" smtClean="0">
                <a:solidFill>
                  <a:srgbClr val="A50021"/>
                </a:solidFill>
              </a:rPr>
              <a:t> distance metric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simplest one: </a:t>
            </a:r>
            <a:r>
              <a:rPr lang="en-US" sz="2400" dirty="0" smtClean="0">
                <a:solidFill>
                  <a:srgbClr val="A50021"/>
                </a:solidFill>
              </a:rPr>
              <a:t>edit </a:t>
            </a:r>
            <a:r>
              <a:rPr lang="en-US" sz="2400" dirty="0" smtClean="0">
                <a:solidFill>
                  <a:srgbClr val="A50021"/>
                </a:solidFill>
              </a:rPr>
              <a:t>distance</a:t>
            </a:r>
            <a:endParaRPr lang="en-US" sz="24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438150"/>
          </a:xfrm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</a:t>
            </a:r>
          </a:p>
        </p:txBody>
      </p:sp>
      <p:sp>
        <p:nvSpPr>
          <p:cNvPr id="110490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</a:t>
            </a:r>
          </a:p>
          <a:p>
            <a:endParaRPr lang="en-US"/>
          </a:p>
        </p:txBody>
      </p:sp>
      <p:sp>
        <p:nvSpPr>
          <p:cNvPr id="110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</a:t>
            </a:r>
          </a:p>
          <a:p>
            <a:endParaRPr lang="en-US"/>
          </a:p>
        </p:txBody>
      </p:sp>
      <p:sp>
        <p:nvSpPr>
          <p:cNvPr id="110694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</a:t>
            </a:r>
          </a:p>
          <a:p>
            <a:endParaRPr lang="en-US"/>
          </a:p>
        </p:txBody>
      </p:sp>
      <p:sp>
        <p:nvSpPr>
          <p:cNvPr id="110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0899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</a:t>
            </a:r>
          </a:p>
          <a:p>
            <a:endParaRPr lang="en-US"/>
          </a:p>
        </p:txBody>
      </p:sp>
      <p:sp>
        <p:nvSpPr>
          <p:cNvPr id="111002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</a:t>
            </a:r>
          </a:p>
          <a:p>
            <a:endParaRPr lang="en-US"/>
          </a:p>
        </p:txBody>
      </p:sp>
      <p:sp>
        <p:nvSpPr>
          <p:cNvPr id="11110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C5047A-1509-4D6A-8F4E-33968BF8872E}" type="slidenum">
              <a:rPr lang="en-US"/>
              <a:pPr/>
              <a:t>5</a:t>
            </a:fld>
            <a:endParaRPr lang="en-US"/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 Distance</a:t>
            </a:r>
          </a:p>
        </p:txBody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minimum edit distance between two strings is the minimum number of editing </a:t>
            </a:r>
            <a:r>
              <a:rPr lang="en-US" dirty="0" smtClean="0"/>
              <a:t>operations…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Insertion</a:t>
            </a:r>
          </a:p>
          <a:p>
            <a:pPr lvl="1" eaLnBrk="1" hangingPunct="1"/>
            <a:r>
              <a:rPr lang="en-US" dirty="0" smtClean="0"/>
              <a:t>Deletion</a:t>
            </a:r>
          </a:p>
          <a:p>
            <a:pPr lvl="1" eaLnBrk="1" hangingPunct="1"/>
            <a:r>
              <a:rPr lang="en-US" dirty="0" smtClean="0"/>
              <a:t>Substitution</a:t>
            </a:r>
          </a:p>
          <a:p>
            <a:pPr eaLnBrk="1" hangingPunct="1"/>
            <a:r>
              <a:rPr lang="en-US" dirty="0" smtClean="0"/>
              <a:t>…needed </a:t>
            </a:r>
            <a:r>
              <a:rPr lang="en-US" dirty="0" smtClean="0"/>
              <a:t>to transform one string into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 do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1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 do you</a:t>
            </a:r>
          </a:p>
          <a:p>
            <a:endParaRPr lang="en-US"/>
          </a:p>
        </p:txBody>
      </p:sp>
      <p:sp>
        <p:nvSpPr>
          <p:cNvPr id="111309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 do you think</a:t>
            </a:r>
          </a:p>
          <a:p>
            <a:endParaRPr lang="en-US"/>
          </a:p>
        </p:txBody>
      </p:sp>
      <p:sp>
        <p:nvSpPr>
          <p:cNvPr id="111411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 do you think the</a:t>
            </a:r>
          </a:p>
          <a:p>
            <a:endParaRPr lang="en-US"/>
          </a:p>
        </p:txBody>
      </p:sp>
      <p:sp>
        <p:nvSpPr>
          <p:cNvPr id="111514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solidFill>
                  <a:srgbClr val="CC0000"/>
                </a:solidFill>
              </a:rPr>
              <a:t>Shannon’s Game </a:t>
            </a:r>
          </a:p>
          <a:p>
            <a:r>
              <a:rPr lang="en-US"/>
              <a:t>Guess the next letter:</a:t>
            </a:r>
          </a:p>
          <a:p>
            <a:r>
              <a:rPr lang="en-US"/>
              <a:t>	What do you think the next letter is?</a:t>
            </a:r>
          </a:p>
          <a:p>
            <a:r>
              <a:rPr lang="en-US"/>
              <a:t>Guess the next word:</a:t>
            </a:r>
          </a:p>
          <a:p>
            <a:r>
              <a:rPr lang="en-US"/>
              <a:t>	What do you think the next</a:t>
            </a:r>
          </a:p>
          <a:p>
            <a:endParaRPr lang="en-US"/>
          </a:p>
        </p:txBody>
      </p:sp>
      <p:sp>
        <p:nvSpPr>
          <p:cNvPr id="11161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CC0000"/>
                </a:solidFill>
              </a:rPr>
              <a:t>Shannon’s Game </a:t>
            </a:r>
          </a:p>
          <a:p>
            <a:r>
              <a:rPr lang="en-US" dirty="0"/>
              <a:t>Guess the next letter:</a:t>
            </a:r>
          </a:p>
          <a:p>
            <a:r>
              <a:rPr lang="en-US" dirty="0"/>
              <a:t>	What do you think the next letter is?</a:t>
            </a:r>
          </a:p>
          <a:p>
            <a:r>
              <a:rPr lang="en-US" dirty="0"/>
              <a:t>Guess the next word:</a:t>
            </a:r>
          </a:p>
          <a:p>
            <a:r>
              <a:rPr lang="en-US" dirty="0"/>
              <a:t>	What do you think the </a:t>
            </a:r>
            <a:r>
              <a:rPr lang="en-US" dirty="0" smtClean="0"/>
              <a:t>next word</a:t>
            </a:r>
            <a:endParaRPr lang="en-US" dirty="0"/>
          </a:p>
          <a:p>
            <a:endParaRPr lang="en-US" dirty="0"/>
          </a:p>
        </p:txBody>
      </p:sp>
      <p:sp>
        <p:nvSpPr>
          <p:cNvPr id="11161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CC0000"/>
                </a:solidFill>
              </a:rPr>
              <a:t>Shannon’s Game </a:t>
            </a:r>
          </a:p>
          <a:p>
            <a:r>
              <a:rPr lang="en-US" dirty="0"/>
              <a:t>Guess the next letter:</a:t>
            </a:r>
          </a:p>
          <a:p>
            <a:r>
              <a:rPr lang="en-US" dirty="0"/>
              <a:t>	What do you think the next letter is?</a:t>
            </a:r>
          </a:p>
          <a:p>
            <a:r>
              <a:rPr lang="en-US" dirty="0"/>
              <a:t>Guess the next word:</a:t>
            </a:r>
          </a:p>
          <a:p>
            <a:r>
              <a:rPr lang="en-US" dirty="0"/>
              <a:t>	What do you think the </a:t>
            </a:r>
            <a:r>
              <a:rPr lang="en-US" dirty="0" smtClean="0"/>
              <a:t>next word is?</a:t>
            </a:r>
            <a:endParaRPr lang="en-US" dirty="0"/>
          </a:p>
          <a:p>
            <a:endParaRPr lang="en-US" dirty="0"/>
          </a:p>
        </p:txBody>
      </p:sp>
      <p:sp>
        <p:nvSpPr>
          <p:cNvPr id="111616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8650"/>
            <a:ext cx="7772400" cy="4381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Letter-based Language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the Shannon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Identifying spelling errors:</a:t>
            </a:r>
          </a:p>
          <a:p>
            <a:pPr lvl="1"/>
            <a:r>
              <a:rPr lang="en-GB" dirty="0" smtClean="0"/>
              <a:t>Basic idea: some letter sequences are more likely than others.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Zero-order approximation</a:t>
            </a:r>
          </a:p>
          <a:p>
            <a:pPr lvl="1"/>
            <a:r>
              <a:rPr lang="en-GB" dirty="0" smtClean="0"/>
              <a:t>Every letter is equally likely. E.g. In English:</a:t>
            </a:r>
          </a:p>
          <a:p>
            <a:pPr lvl="2"/>
            <a:r>
              <a:rPr lang="en-GB" dirty="0" smtClean="0"/>
              <a:t>P(e) = P(f) = ... = P(z) = 1/26 </a:t>
            </a:r>
          </a:p>
          <a:p>
            <a:pPr lvl="1"/>
            <a:r>
              <a:rPr lang="en-GB" dirty="0" smtClean="0"/>
              <a:t>Assumes that all letters occur independently of the other and have equal frequency.</a:t>
            </a:r>
          </a:p>
          <a:p>
            <a:pPr marL="1257300" lvl="4" indent="-342900"/>
            <a:r>
              <a:rPr lang="en-US" sz="2800" dirty="0" err="1" smtClean="0"/>
              <a:t>xfoml</a:t>
            </a:r>
            <a:r>
              <a:rPr lang="en-US" sz="2800" dirty="0" smtClean="0"/>
              <a:t> </a:t>
            </a:r>
            <a:r>
              <a:rPr lang="en-US" sz="2800" dirty="0" err="1" smtClean="0"/>
              <a:t>rxkhrjffjuj</a:t>
            </a:r>
            <a:r>
              <a:rPr lang="en-US" sz="2800" dirty="0" smtClean="0"/>
              <a:t> </a:t>
            </a:r>
            <a:r>
              <a:rPr lang="en-US" sz="2800" dirty="0" err="1" smtClean="0"/>
              <a:t>zlpwcwkcy</a:t>
            </a:r>
            <a:r>
              <a:rPr lang="en-US" sz="2800" dirty="0" smtClean="0"/>
              <a:t> </a:t>
            </a:r>
            <a:r>
              <a:rPr lang="en-US" sz="2800" dirty="0" err="1" smtClean="0"/>
              <a:t>ffjeyvkcqsghyd</a:t>
            </a:r>
            <a:endParaRPr lang="en-US" sz="28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the Shannon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Identifying spelling errors:</a:t>
            </a:r>
          </a:p>
          <a:p>
            <a:pPr lvl="1"/>
            <a:r>
              <a:rPr lang="en-GB" dirty="0" smtClean="0"/>
              <a:t>Basic idea: some letter sequences are more likely than others.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First-order approximation</a:t>
            </a:r>
          </a:p>
          <a:p>
            <a:pPr lvl="1"/>
            <a:r>
              <a:rPr lang="en-GB" dirty="0" smtClean="0"/>
              <a:t>Every letter has a probability dependent on its frequency (in some corpus). </a:t>
            </a:r>
          </a:p>
          <a:p>
            <a:pPr lvl="1"/>
            <a:r>
              <a:rPr lang="en-GB" dirty="0" smtClean="0"/>
              <a:t>Still assumes independence of letters from </a:t>
            </a:r>
            <a:r>
              <a:rPr lang="en-GB" dirty="0" err="1" smtClean="0"/>
              <a:t>eachother</a:t>
            </a:r>
            <a:r>
              <a:rPr lang="en-GB" dirty="0" smtClean="0"/>
              <a:t>. E.g. In English:</a:t>
            </a:r>
          </a:p>
          <a:p>
            <a:pPr marL="1200150" lvl="3" indent="-342900"/>
            <a:r>
              <a:rPr lang="en-US" dirty="0" err="1" smtClean="0"/>
              <a:t>ocro</a:t>
            </a:r>
            <a:r>
              <a:rPr lang="en-US" dirty="0" smtClean="0"/>
              <a:t> </a:t>
            </a:r>
            <a:r>
              <a:rPr lang="en-US" dirty="0" err="1" smtClean="0"/>
              <a:t>hli</a:t>
            </a:r>
            <a:r>
              <a:rPr lang="en-US" dirty="0" smtClean="0"/>
              <a:t> </a:t>
            </a:r>
            <a:r>
              <a:rPr lang="en-US" dirty="0" err="1" smtClean="0"/>
              <a:t>rgwr</a:t>
            </a:r>
            <a:r>
              <a:rPr lang="en-US" dirty="0" smtClean="0"/>
              <a:t> </a:t>
            </a:r>
            <a:r>
              <a:rPr lang="en-US" dirty="0" err="1" smtClean="0"/>
              <a:t>nmielwis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nbnesebya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eei</a:t>
            </a:r>
            <a:r>
              <a:rPr lang="en-US" dirty="0" smtClean="0"/>
              <a:t> </a:t>
            </a:r>
            <a:r>
              <a:rPr lang="en-US" dirty="0" err="1" smtClean="0"/>
              <a:t>alhenhtppa</a:t>
            </a:r>
            <a:r>
              <a:rPr lang="en-US" dirty="0" smtClean="0"/>
              <a:t> </a:t>
            </a:r>
            <a:r>
              <a:rPr lang="en-US" dirty="0" err="1" smtClean="0"/>
              <a:t>oobttva</a:t>
            </a:r>
            <a:r>
              <a:rPr lang="en-US" dirty="0" smtClean="0"/>
              <a:t> nah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the Shannon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Identifying spelling errors:</a:t>
            </a:r>
          </a:p>
          <a:p>
            <a:pPr lvl="1"/>
            <a:r>
              <a:rPr lang="en-GB" dirty="0" smtClean="0"/>
              <a:t>Basic idea: some letter sequences are more likely than others.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Second-order approximation</a:t>
            </a:r>
          </a:p>
          <a:p>
            <a:pPr lvl="1"/>
            <a:r>
              <a:rPr lang="en-GB" dirty="0" smtClean="0"/>
              <a:t>Every letter has a probability dependent on the previous letter. E.g. In English:</a:t>
            </a:r>
          </a:p>
          <a:p>
            <a:pPr lvl="2"/>
            <a:r>
              <a:rPr lang="en-US" dirty="0" smtClean="0"/>
              <a:t>on 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antsoutinys</a:t>
            </a:r>
            <a:r>
              <a:rPr lang="en-US" dirty="0" smtClean="0"/>
              <a:t> are t </a:t>
            </a:r>
            <a:r>
              <a:rPr lang="en-US" dirty="0" err="1" smtClean="0"/>
              <a:t>inctore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bes</a:t>
            </a:r>
            <a:r>
              <a:rPr lang="en-US" dirty="0" smtClean="0"/>
              <a:t> </a:t>
            </a:r>
            <a:r>
              <a:rPr lang="en-US" dirty="0" err="1" smtClean="0"/>
              <a:t>deamy</a:t>
            </a:r>
            <a:r>
              <a:rPr lang="en-US" dirty="0" smtClean="0"/>
              <a:t> </a:t>
            </a:r>
            <a:r>
              <a:rPr lang="en-US" dirty="0" err="1" smtClean="0"/>
              <a:t>achin</a:t>
            </a:r>
            <a:r>
              <a:rPr lang="en-US" dirty="0" smtClean="0"/>
              <a:t> d </a:t>
            </a:r>
            <a:r>
              <a:rPr lang="en-US" dirty="0" err="1" smtClean="0"/>
              <a:t>ilonasive</a:t>
            </a:r>
            <a:r>
              <a:rPr lang="en-US" dirty="0" smtClean="0"/>
              <a:t> </a:t>
            </a:r>
            <a:r>
              <a:rPr lang="en-US" dirty="0" err="1" smtClean="0"/>
              <a:t>tucoowe</a:t>
            </a:r>
            <a:r>
              <a:rPr lang="en-US" dirty="0" smtClean="0"/>
              <a:t> at </a:t>
            </a:r>
            <a:r>
              <a:rPr lang="en-US" dirty="0" err="1" smtClean="0"/>
              <a:t>teasonare</a:t>
            </a:r>
            <a:r>
              <a:rPr lang="en-US" dirty="0" smtClean="0"/>
              <a:t> </a:t>
            </a:r>
            <a:r>
              <a:rPr lang="en-US" dirty="0" err="1" smtClean="0"/>
              <a:t>fuzo</a:t>
            </a:r>
            <a:r>
              <a:rPr lang="en-US" dirty="0" smtClean="0"/>
              <a:t> </a:t>
            </a:r>
            <a:r>
              <a:rPr lang="en-US" dirty="0" err="1" smtClean="0"/>
              <a:t>tizin</a:t>
            </a:r>
            <a:r>
              <a:rPr lang="en-US" dirty="0" smtClean="0"/>
              <a:t> </a:t>
            </a:r>
            <a:r>
              <a:rPr lang="en-US" dirty="0" err="1" smtClean="0"/>
              <a:t>andy</a:t>
            </a:r>
            <a:r>
              <a:rPr lang="en-US" dirty="0" smtClean="0"/>
              <a:t> </a:t>
            </a:r>
            <a:r>
              <a:rPr lang="en-US" dirty="0" err="1" smtClean="0"/>
              <a:t>tobe</a:t>
            </a:r>
            <a:r>
              <a:rPr lang="en-US" dirty="0" smtClean="0"/>
              <a:t> </a:t>
            </a:r>
            <a:r>
              <a:rPr lang="en-US" dirty="0" err="1" smtClean="0"/>
              <a:t>seace</a:t>
            </a:r>
            <a:r>
              <a:rPr lang="en-US" dirty="0" smtClean="0"/>
              <a:t> </a:t>
            </a:r>
            <a:r>
              <a:rPr lang="en-US" dirty="0" err="1" smtClean="0"/>
              <a:t>ctisbe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E007EE-732A-42D6-A6AA-B1EB46B0655C}" type="slidenum">
              <a:rPr lang="en-US"/>
              <a:pPr/>
              <a:t>6</a:t>
            </a:fld>
            <a:endParaRPr lang="en-US"/>
          </a:p>
        </p:txBody>
      </p:sp>
      <p:sp>
        <p:nvSpPr>
          <p:cNvPr id="1269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Edit Distance</a:t>
            </a: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4191000"/>
            <a:ext cx="71628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If each operation has cost of 1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Distance between these is 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substitutions cost 2 (</a:t>
            </a:r>
            <a:r>
              <a:rPr lang="en-US" dirty="0" err="1" smtClean="0"/>
              <a:t>Levenshtein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Distance between these is 8</a:t>
            </a:r>
          </a:p>
        </p:txBody>
      </p:sp>
      <p:pic>
        <p:nvPicPr>
          <p:cNvPr id="126983" name="Picture 4" descr="mined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6397"/>
            <a:ext cx="5461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the Shannon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Identifying spelling errors:</a:t>
            </a:r>
          </a:p>
          <a:p>
            <a:pPr lvl="1"/>
            <a:r>
              <a:rPr lang="en-GB" dirty="0" smtClean="0"/>
              <a:t>Basic idea: some letter sequences are more likely than others.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Third-order approximation</a:t>
            </a:r>
          </a:p>
          <a:p>
            <a:pPr lvl="1"/>
            <a:r>
              <a:rPr lang="en-GB" dirty="0" smtClean="0"/>
              <a:t>Every letter has a probability dependent on the previous two letter. E.g. In English:</a:t>
            </a:r>
          </a:p>
          <a:p>
            <a:pPr lvl="2"/>
            <a:r>
              <a:rPr lang="en-US" sz="2000" dirty="0" smtClean="0"/>
              <a:t>in no </a:t>
            </a:r>
            <a:r>
              <a:rPr lang="en-US" sz="2000" dirty="0" err="1" smtClean="0"/>
              <a:t>ist</a:t>
            </a:r>
            <a:r>
              <a:rPr lang="en-US" sz="2000" dirty="0" smtClean="0"/>
              <a:t> lat whey </a:t>
            </a:r>
            <a:r>
              <a:rPr lang="en-US" sz="2000" dirty="0" err="1" smtClean="0"/>
              <a:t>cratict</a:t>
            </a:r>
            <a:r>
              <a:rPr lang="en-US" sz="2000" dirty="0" smtClean="0"/>
              <a:t> </a:t>
            </a:r>
            <a:r>
              <a:rPr lang="en-US" sz="2000" dirty="0" err="1" smtClean="0"/>
              <a:t>froure</a:t>
            </a:r>
            <a:r>
              <a:rPr lang="en-US" sz="2000" dirty="0" smtClean="0"/>
              <a:t> </a:t>
            </a:r>
            <a:r>
              <a:rPr lang="en-US" sz="2000" dirty="0" err="1" smtClean="0"/>
              <a:t>birs</a:t>
            </a:r>
            <a:r>
              <a:rPr lang="en-US" sz="2000" dirty="0" smtClean="0"/>
              <a:t> </a:t>
            </a:r>
            <a:r>
              <a:rPr lang="en-US" sz="2000" dirty="0" err="1" smtClean="0"/>
              <a:t>grocid</a:t>
            </a:r>
            <a:r>
              <a:rPr lang="en-US" sz="2000" dirty="0" smtClean="0"/>
              <a:t> </a:t>
            </a:r>
            <a:r>
              <a:rPr lang="en-US" sz="2000" dirty="0" err="1" smtClean="0"/>
              <a:t>pondenome</a:t>
            </a:r>
            <a:r>
              <a:rPr lang="en-US" sz="2000" dirty="0" smtClean="0"/>
              <a:t> of </a:t>
            </a:r>
            <a:r>
              <a:rPr lang="en-US" sz="2000" dirty="0" err="1" smtClean="0"/>
              <a:t>demonstures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reptagin</a:t>
            </a:r>
            <a:r>
              <a:rPr lang="en-US" sz="2000" dirty="0" smtClean="0"/>
              <a:t> is </a:t>
            </a:r>
            <a:r>
              <a:rPr lang="en-US" sz="2000" dirty="0" err="1" smtClean="0"/>
              <a:t>regoactiona</a:t>
            </a:r>
            <a:r>
              <a:rPr lang="en-US" sz="2000" dirty="0" smtClean="0"/>
              <a:t> of </a:t>
            </a:r>
            <a:r>
              <a:rPr lang="en-US" sz="2000" dirty="0" err="1" smtClean="0"/>
              <a:t>cre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of the Shannon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Language identification:</a:t>
            </a:r>
          </a:p>
          <a:p>
            <a:pPr lvl="1"/>
            <a:r>
              <a:rPr lang="en-GB" dirty="0" smtClean="0"/>
              <a:t>Sequences of characters (or syllables) have different frequencies/probabilities in different languages.</a:t>
            </a:r>
          </a:p>
          <a:p>
            <a:endParaRPr lang="en-US" sz="2800" dirty="0" smtClean="0"/>
          </a:p>
          <a:p>
            <a:r>
              <a:rPr lang="en-US" sz="2800" dirty="0" smtClean="0"/>
              <a:t>Higher </a:t>
            </a:r>
            <a:r>
              <a:rPr lang="en-US" sz="2800" dirty="0" smtClean="0"/>
              <a:t>frequency trigrams for different languages:</a:t>
            </a:r>
          </a:p>
          <a:p>
            <a:pPr lvl="1"/>
            <a:r>
              <a:rPr lang="en-US" sz="2400" dirty="0" smtClean="0"/>
              <a:t>English: 	THE, ING, ENT, ION</a:t>
            </a:r>
          </a:p>
          <a:p>
            <a:pPr lvl="1"/>
            <a:r>
              <a:rPr lang="en-US" sz="2400" dirty="0" smtClean="0"/>
              <a:t>German:  EIN, ICH, DEN, DER</a:t>
            </a:r>
          </a:p>
          <a:p>
            <a:pPr lvl="1"/>
            <a:r>
              <a:rPr lang="en-US" sz="2400" dirty="0" smtClean="0"/>
              <a:t>French: 	ENT, QUE, LES, ION</a:t>
            </a:r>
          </a:p>
          <a:p>
            <a:pPr lvl="1"/>
            <a:r>
              <a:rPr lang="en-US" sz="2400" dirty="0" smtClean="0"/>
              <a:t>Italian:	CHE, ERE, ZIO, DEL</a:t>
            </a:r>
          </a:p>
          <a:p>
            <a:pPr lvl="1"/>
            <a:r>
              <a:rPr lang="en-US" sz="2400" dirty="0" smtClean="0"/>
              <a:t>Spanish:	QUE, EST, ARA, ADO</a:t>
            </a:r>
          </a:p>
          <a:p>
            <a:endParaRPr lang="en-US" dirty="0" smtClean="0"/>
          </a:p>
          <a:p>
            <a:r>
              <a:rPr lang="en-US" dirty="0" smtClean="0"/>
              <a:t>Languages </a:t>
            </a:r>
            <a:r>
              <a:rPr lang="en-US" dirty="0" smtClean="0"/>
              <a:t>in the same family tend to be more similar to each other than to languages in different families.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Applications </a:t>
            </a:r>
            <a:r>
              <a:rPr lang="en-GB" sz="3400" dirty="0"/>
              <a:t>of the Shannon </a:t>
            </a:r>
            <a:r>
              <a:rPr lang="en-GB" sz="3400" dirty="0" smtClean="0"/>
              <a:t>game with words</a:t>
            </a:r>
            <a:endParaRPr lang="en-GB" sz="34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Automatic speech recognition </a:t>
            </a:r>
            <a:r>
              <a:rPr lang="en-GB" dirty="0" smtClean="0"/>
              <a:t>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ASR systems get a noisy input signal and need to decode it to identify the words it corresponds to.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There could be many possible sequences of words corresponding to the input signal.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Input: “He ate two apples”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He eight too apples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He ate too apples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He eight to apples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He ate two apples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4000496" y="4429132"/>
            <a:ext cx="428628" cy="157163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492919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Which is the most probable sequence?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Applications of the Shannon Game with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Context-sensitive spelling correction: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Many </a:t>
            </a:r>
            <a:r>
              <a:rPr lang="en-GB" dirty="0" smtClean="0"/>
              <a:t>spelling errors are real words</a:t>
            </a:r>
          </a:p>
          <a:p>
            <a:pPr lvl="2">
              <a:lnSpc>
                <a:spcPct val="90000"/>
              </a:lnSpc>
            </a:pPr>
            <a:r>
              <a:rPr lang="en-GB" i="1" dirty="0" smtClean="0"/>
              <a:t>He walked for miles in the dessert. </a:t>
            </a:r>
            <a:r>
              <a:rPr lang="en-GB" dirty="0" smtClean="0"/>
              <a:t>(resp. </a:t>
            </a:r>
            <a:r>
              <a:rPr lang="en-GB" i="1" dirty="0" smtClean="0"/>
              <a:t>desert</a:t>
            </a:r>
            <a:r>
              <a:rPr lang="en-GB" dirty="0" smtClean="0"/>
              <a:t>)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Identifying </a:t>
            </a:r>
            <a:r>
              <a:rPr lang="en-GB" dirty="0" smtClean="0"/>
              <a:t>such errors requires a global estimate of the probability of a sentence.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N-gram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These are models that predict the next (n-</a:t>
            </a:r>
            <a:r>
              <a:rPr lang="en-GB" dirty="0" err="1" smtClean="0"/>
              <a:t>th</a:t>
            </a:r>
            <a:r>
              <a:rPr lang="en-GB" dirty="0" smtClean="0"/>
              <a:t>) </a:t>
            </a:r>
            <a:r>
              <a:rPr lang="en-GB" dirty="0" smtClean="0"/>
              <a:t>word (or character) </a:t>
            </a:r>
            <a:r>
              <a:rPr lang="en-GB" dirty="0" smtClean="0"/>
              <a:t>from a sequence of n-1 </a:t>
            </a:r>
            <a:r>
              <a:rPr lang="en-GB" dirty="0" smtClean="0"/>
              <a:t>words (or characters).</a:t>
            </a:r>
          </a:p>
          <a:p>
            <a:endParaRPr lang="en-GB" dirty="0" smtClean="0"/>
          </a:p>
          <a:p>
            <a:r>
              <a:rPr lang="en-GB" dirty="0" smtClean="0"/>
              <a:t>Simple example with </a:t>
            </a:r>
            <a:r>
              <a:rPr lang="en-GB" b="1" dirty="0" smtClean="0">
                <a:solidFill>
                  <a:srgbClr val="C00000"/>
                </a:solidFill>
              </a:rPr>
              <a:t>bigrams </a:t>
            </a:r>
            <a:r>
              <a:rPr lang="en-GB" b="1" dirty="0" smtClean="0"/>
              <a:t>and </a:t>
            </a:r>
            <a:r>
              <a:rPr lang="en-GB" b="1" dirty="0" smtClean="0">
                <a:solidFill>
                  <a:srgbClr val="C00000"/>
                </a:solidFill>
              </a:rPr>
              <a:t>corpus frequencies</a:t>
            </a:r>
            <a:r>
              <a:rPr lang="en-GB" b="1" dirty="0" smtClean="0"/>
              <a:t>:</a:t>
            </a:r>
          </a:p>
          <a:p>
            <a:pPr lvl="1"/>
            <a:r>
              <a:rPr lang="en-GB" dirty="0" smtClean="0"/>
              <a:t>&lt;S&gt; he		25</a:t>
            </a:r>
          </a:p>
          <a:p>
            <a:pPr lvl="1"/>
            <a:r>
              <a:rPr lang="en-GB" dirty="0" smtClean="0"/>
              <a:t>he ate		12</a:t>
            </a:r>
          </a:p>
          <a:p>
            <a:pPr lvl="1"/>
            <a:r>
              <a:rPr lang="en-GB" dirty="0" smtClean="0"/>
              <a:t>he eight		1	</a:t>
            </a:r>
          </a:p>
          <a:p>
            <a:pPr lvl="1"/>
            <a:r>
              <a:rPr lang="en-GB" dirty="0" smtClean="0"/>
              <a:t>ate to		23	</a:t>
            </a:r>
          </a:p>
          <a:p>
            <a:pPr lvl="1"/>
            <a:r>
              <a:rPr lang="en-GB" dirty="0" smtClean="0"/>
              <a:t>ate too		26	</a:t>
            </a:r>
          </a:p>
          <a:p>
            <a:pPr lvl="1"/>
            <a:r>
              <a:rPr lang="en-GB" dirty="0" smtClean="0"/>
              <a:t>ate two		15</a:t>
            </a:r>
          </a:p>
          <a:p>
            <a:pPr lvl="1"/>
            <a:r>
              <a:rPr lang="en-GB" dirty="0" smtClean="0"/>
              <a:t>eight to		3</a:t>
            </a:r>
          </a:p>
          <a:p>
            <a:pPr lvl="1"/>
            <a:r>
              <a:rPr lang="en-GB" dirty="0" smtClean="0"/>
              <a:t>two apples	9</a:t>
            </a:r>
          </a:p>
          <a:p>
            <a:pPr lvl="1"/>
            <a:r>
              <a:rPr lang="en-GB" dirty="0" smtClean="0"/>
              <a:t>to apples	0</a:t>
            </a:r>
          </a:p>
          <a:p>
            <a:pPr lvl="1"/>
            <a:r>
              <a:rPr lang="en-GB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  <p:sp>
        <p:nvSpPr>
          <p:cNvPr id="5" name="Right Brace 4"/>
          <p:cNvSpPr/>
          <p:nvPr/>
        </p:nvSpPr>
        <p:spPr>
          <a:xfrm>
            <a:off x="3635896" y="2852936"/>
            <a:ext cx="428628" cy="314783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9952" y="400506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Can use these to compute the probability of </a:t>
            </a:r>
            <a:r>
              <a:rPr lang="en-GB" i="1" dirty="0" smtClean="0">
                <a:solidFill>
                  <a:schemeClr val="tx1"/>
                </a:solidFill>
              </a:rPr>
              <a:t>he eight to apples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he ate two apples e</a:t>
            </a:r>
            <a:r>
              <a:rPr lang="en-GB" dirty="0" smtClean="0">
                <a:solidFill>
                  <a:schemeClr val="tx1"/>
                </a:solidFill>
              </a:rPr>
              <a:t>tc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N-gram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We’ll talk about n-gram models and </a:t>
            </a:r>
            <a:r>
              <a:rPr lang="en-GB" dirty="0" err="1" smtClean="0"/>
              <a:t>markov</a:t>
            </a:r>
            <a:r>
              <a:rPr lang="en-GB" dirty="0" smtClean="0"/>
              <a:t> assumptions in more </a:t>
            </a:r>
            <a:r>
              <a:rPr lang="en-GB" smtClean="0"/>
              <a:t>detail next week...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LIN3022 -- Natural Language Processing</a:t>
            </a:r>
            <a:endParaRPr 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28DAD-D06C-420B-A6A8-F789A32677DA}" type="slidenum">
              <a:rPr lang="en-US"/>
              <a:pPr/>
              <a:t>7</a:t>
            </a:fld>
            <a:endParaRPr lang="en-US"/>
          </a:p>
        </p:txBody>
      </p:sp>
      <p:sp>
        <p:nvSpPr>
          <p:cNvPr id="129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 Edit Example</a:t>
            </a:r>
          </a:p>
        </p:txBody>
      </p:sp>
      <p:pic>
        <p:nvPicPr>
          <p:cNvPr id="129030" name="Picture 3" descr="min-edit-t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77470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BB1C0-44BD-4A9D-9835-D0A884DE95F0}" type="slidenum">
              <a:rPr lang="en-US"/>
              <a:pPr/>
              <a:t>8</a:t>
            </a:fld>
            <a:endParaRPr lang="en-US"/>
          </a:p>
        </p:txBody>
      </p:sp>
      <p:sp>
        <p:nvSpPr>
          <p:cNvPr id="131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 Edit As Search</a:t>
            </a:r>
          </a:p>
        </p:txBody>
      </p:sp>
      <p:sp>
        <p:nvSpPr>
          <p:cNvPr id="131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49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can view edit distance as a search for a path (a sequence of edits) that gets us from the start string to the final </a:t>
            </a:r>
            <a:r>
              <a:rPr lang="en-US" sz="2800" dirty="0" smtClean="0"/>
              <a:t>string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Initial state is the word we’re transforming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Operators are insert, delete, substitute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Goal state is the word we’re trying to get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Path cost is what we’re trying to minimize: the number of edits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420E3-0783-42AD-AB33-3EF1E539501A}" type="slidenum">
              <a:rPr lang="en-US"/>
              <a:pPr/>
              <a:t>9</a:t>
            </a:fld>
            <a:endParaRPr lang="en-US"/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 Edit as Search</a:t>
            </a:r>
          </a:p>
        </p:txBody>
      </p:sp>
      <p:pic>
        <p:nvPicPr>
          <p:cNvPr id="133126" name="Picture 3" descr="inten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883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</TotalTime>
  <Words>2655</Words>
  <Application>Microsoft Office PowerPoint</Application>
  <PresentationFormat>On-screen Show (4:3)</PresentationFormat>
  <Paragraphs>896</Paragraphs>
  <Slides>65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LIN3022 Natural Language Processing</vt:lpstr>
      <vt:lpstr>Spell checking and edit distance</vt:lpstr>
      <vt:lpstr>Sequence Comparison</vt:lpstr>
      <vt:lpstr>Spelling Correction</vt:lpstr>
      <vt:lpstr>Edit Distance</vt:lpstr>
      <vt:lpstr>Minimum Edit Distance</vt:lpstr>
      <vt:lpstr>Min Edit Example</vt:lpstr>
      <vt:lpstr>Min Edit As Search</vt:lpstr>
      <vt:lpstr>Min Edit as Search</vt:lpstr>
      <vt:lpstr>Min Edit As Search</vt:lpstr>
      <vt:lpstr>Defining Min Edit Distance</vt:lpstr>
      <vt:lpstr>Defining Min Edit Distance</vt:lpstr>
      <vt:lpstr>Dynamic Programming</vt:lpstr>
      <vt:lpstr>Initial steps</vt:lpstr>
      <vt:lpstr>The Edit Distance Table</vt:lpstr>
      <vt:lpstr>Next steps</vt:lpstr>
      <vt:lpstr>Slide 17</vt:lpstr>
      <vt:lpstr>Next steps</vt:lpstr>
      <vt:lpstr>Slide 19</vt:lpstr>
      <vt:lpstr>Slide 20</vt:lpstr>
      <vt:lpstr>Slide 21</vt:lpstr>
      <vt:lpstr>Min Edit Distance</vt:lpstr>
      <vt:lpstr>Alignment</vt:lpstr>
      <vt:lpstr>Paths/Alignments</vt:lpstr>
      <vt:lpstr>Backtrace</vt:lpstr>
      <vt:lpstr>Uses for spellchecking</vt:lpstr>
      <vt:lpstr>An aside about contextual spell checking</vt:lpstr>
      <vt:lpstr>The simplest kind of spellchecker</vt:lpstr>
      <vt:lpstr>A slight variation</vt:lpstr>
      <vt:lpstr>An even nicer variation</vt:lpstr>
      <vt:lpstr>Contextual spelling correction</vt:lpstr>
      <vt:lpstr>Anka l-iżbalji veri jiddependu mill-kuntest</vt:lpstr>
      <vt:lpstr>How it works</vt:lpstr>
      <vt:lpstr>Frod or Frodo?</vt:lpstr>
      <vt:lpstr>Which means the model now works like this</vt:lpstr>
      <vt:lpstr>Which means the model now works like this</vt:lpstr>
      <vt:lpstr>Introduction to language models more generally</vt:lpstr>
      <vt:lpstr>Teaser</vt:lpstr>
      <vt:lpstr>Example task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Letter-based Language Models</vt:lpstr>
      <vt:lpstr>Applications of the Shannon game</vt:lpstr>
      <vt:lpstr>Applications of the Shannon game</vt:lpstr>
      <vt:lpstr>Applications of the Shannon game</vt:lpstr>
      <vt:lpstr>Applications of the Shannon game</vt:lpstr>
      <vt:lpstr>Applications of the Shannon Game</vt:lpstr>
      <vt:lpstr>Applications of the Shannon game with words</vt:lpstr>
      <vt:lpstr>Applications of the Shannon Game with words</vt:lpstr>
      <vt:lpstr>N-gram models</vt:lpstr>
      <vt:lpstr>N-gram models</vt:lpstr>
    </vt:vector>
  </TitlesOfParts>
  <Company>University of Malta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5582 Artificial Intelligence</dc:title>
  <dc:creator>Albert Gatt</dc:creator>
  <cp:lastModifiedBy>Albert Gatt</cp:lastModifiedBy>
  <cp:revision>127</cp:revision>
  <cp:lastPrinted>2010-01-19T17:14:08Z</cp:lastPrinted>
  <dcterms:created xsi:type="dcterms:W3CDTF">2001-09-04T21:06:10Z</dcterms:created>
  <dcterms:modified xsi:type="dcterms:W3CDTF">2011-03-14T12:23:04Z</dcterms:modified>
</cp:coreProperties>
</file>