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58" r:id="rId4"/>
    <p:sldId id="302" r:id="rId5"/>
    <p:sldId id="259" r:id="rId6"/>
    <p:sldId id="304" r:id="rId7"/>
    <p:sldId id="305" r:id="rId8"/>
    <p:sldId id="307" r:id="rId9"/>
    <p:sldId id="260" r:id="rId10"/>
    <p:sldId id="261" r:id="rId11"/>
    <p:sldId id="263" r:id="rId12"/>
    <p:sldId id="308" r:id="rId13"/>
    <p:sldId id="301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09" r:id="rId37"/>
    <p:sldId id="264" r:id="rId38"/>
    <p:sldId id="293" r:id="rId39"/>
    <p:sldId id="265" r:id="rId40"/>
    <p:sldId id="266" r:id="rId41"/>
    <p:sldId id="270" r:id="rId42"/>
    <p:sldId id="267" r:id="rId43"/>
    <p:sldId id="277" r:id="rId44"/>
    <p:sldId id="279" r:id="rId45"/>
    <p:sldId id="280" r:id="rId46"/>
    <p:sldId id="281" r:id="rId47"/>
    <p:sldId id="283" r:id="rId48"/>
    <p:sldId id="284" r:id="rId49"/>
    <p:sldId id="297" r:id="rId50"/>
    <p:sldId id="298" r:id="rId51"/>
    <p:sldId id="299" r:id="rId52"/>
    <p:sldId id="285" r:id="rId53"/>
    <p:sldId id="286" r:id="rId54"/>
    <p:sldId id="332" r:id="rId5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C5641BD-95AB-454A-A9AA-5AFCF0C5DD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D31-0CA3-40BE-A992-CB3EA60FA8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62E45-9455-4BA8-A7D6-DCF9EB8B1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9CF6AAA5-0459-4D97-BAB6-0D3A8ABE0B0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10B4181-9A92-4641-9DCD-2D89533D63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60CFBC6-1158-4D00-AE6D-A2EF118F6CC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5F40-7F73-459E-80EE-D9A86BF1CE9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A08A03-C942-4739-ADF4-CFC5657992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5DA-8957-4839-B81C-40105ED718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9385E-949F-45B2-B593-25BE62EACA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46E8-1E50-4A2A-B20F-2DF725FF8B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98D32-C59F-4B0D-A619-0620FF1E60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E8A7-C68C-4765-87E0-74E18574D9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0D99C6-6846-45C5-B26A-4B92D29D77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D36505-7BCB-416A-916C-8E7C2A771E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9" r:id="rId14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LIN3022 Natural Language Processing</a:t>
            </a:r>
            <a:br>
              <a:rPr lang="en-GB" sz="3600" dirty="0" smtClean="0"/>
            </a:br>
            <a:r>
              <a:rPr lang="en-GB" sz="3600" dirty="0" smtClean="0"/>
              <a:t>Lecture 7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information sources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GB" sz="2100" dirty="0" err="1">
                <a:solidFill>
                  <a:schemeClr val="accent2"/>
                </a:solidFill>
              </a:rPr>
              <a:t>Syntagmatic</a:t>
            </a:r>
            <a:r>
              <a:rPr lang="en-GB" sz="2100" dirty="0"/>
              <a:t> information: the tags of other words in the context of </a:t>
            </a:r>
            <a:r>
              <a:rPr lang="en-GB" sz="2100" i="1" dirty="0"/>
              <a:t>w</a:t>
            </a:r>
          </a:p>
          <a:p>
            <a:pPr marL="966788" lvl="1" indent="-495300">
              <a:buFont typeface="Wingdings" pitchFamily="2" charset="2"/>
              <a:buChar char="o"/>
            </a:pPr>
            <a:r>
              <a:rPr lang="en-GB" sz="2000" dirty="0"/>
              <a:t>Not sufficient on its own. E.g. Greene/Rubin 1977 describe a context-only tagger with only 77% accuracy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en-GB" sz="2100" dirty="0" smtClean="0">
              <a:solidFill>
                <a:schemeClr val="accent2"/>
              </a:solidFill>
            </a:endParaRP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sz="2100" dirty="0" smtClean="0">
                <a:solidFill>
                  <a:schemeClr val="accent2"/>
                </a:solidFill>
              </a:rPr>
              <a:t>Lexical</a:t>
            </a:r>
            <a:r>
              <a:rPr lang="en-GB" sz="2100" dirty="0" smtClean="0"/>
              <a:t> </a:t>
            </a:r>
            <a:r>
              <a:rPr lang="en-GB" sz="2100" dirty="0"/>
              <a:t>information (“dictionary”): most common tag(s) for a given word</a:t>
            </a:r>
          </a:p>
          <a:p>
            <a:pPr marL="966788" lvl="1" indent="-495300">
              <a:buFont typeface="Wingdings" pitchFamily="2" charset="2"/>
              <a:buChar char="o"/>
            </a:pPr>
            <a:r>
              <a:rPr lang="en-GB" sz="2000" dirty="0"/>
              <a:t>e.g. in English, many nouns can be used as verbs (</a:t>
            </a:r>
            <a:r>
              <a:rPr lang="en-GB" sz="2000" i="1" u="sng" dirty="0"/>
              <a:t>flour</a:t>
            </a:r>
            <a:r>
              <a:rPr lang="en-GB" sz="2000" i="1" dirty="0"/>
              <a:t> the pan</a:t>
            </a:r>
            <a:r>
              <a:rPr lang="en-GB" sz="2000" dirty="0"/>
              <a:t>, </a:t>
            </a:r>
            <a:r>
              <a:rPr lang="en-GB" sz="2000" i="1" u="sng" dirty="0"/>
              <a:t>wax</a:t>
            </a:r>
            <a:r>
              <a:rPr lang="en-GB" sz="2000" i="1" dirty="0"/>
              <a:t> the car…</a:t>
            </a:r>
            <a:r>
              <a:rPr lang="en-GB" sz="2000" dirty="0"/>
              <a:t>)</a:t>
            </a:r>
          </a:p>
          <a:p>
            <a:pPr marL="966788" lvl="1" indent="-495300">
              <a:buFont typeface="Wingdings" pitchFamily="2" charset="2"/>
              <a:buChar char="o"/>
            </a:pPr>
            <a:r>
              <a:rPr lang="en-GB" sz="2000" dirty="0"/>
              <a:t>however, their most likely tag remains NN</a:t>
            </a:r>
          </a:p>
          <a:p>
            <a:pPr marL="966788" lvl="1" indent="-495300">
              <a:buFont typeface="Wingdings" pitchFamily="2" charset="2"/>
              <a:buChar char="o"/>
            </a:pPr>
            <a:r>
              <a:rPr lang="en-GB" sz="2000" dirty="0"/>
              <a:t>distribution of a word’s usages across different POSs is uneven: usually, one highly likely, other much less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Tagging in other languages (than English)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/>
              <a:t>English, high reliance on context is a good idea, because of fixed word order</a:t>
            </a:r>
          </a:p>
          <a:p>
            <a:endParaRPr lang="en-GB" dirty="0" smtClean="0"/>
          </a:p>
          <a:p>
            <a:r>
              <a:rPr lang="en-GB" dirty="0" smtClean="0"/>
              <a:t>Free </a:t>
            </a:r>
            <a:r>
              <a:rPr lang="en-GB" dirty="0"/>
              <a:t>word order languages make this assumption harder</a:t>
            </a:r>
          </a:p>
          <a:p>
            <a:pPr lvl="1"/>
            <a:r>
              <a:rPr lang="en-GB" dirty="0"/>
              <a:t>Compensation: these languages typically have rich morphology</a:t>
            </a:r>
          </a:p>
          <a:p>
            <a:pPr lvl="1"/>
            <a:r>
              <a:rPr lang="en-GB" dirty="0"/>
              <a:t>Good source of clues for a tagger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approaches to tagging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Fully rule-based</a:t>
            </a:r>
          </a:p>
          <a:p>
            <a:pPr lvl="1"/>
            <a:r>
              <a:rPr lang="en-GB" dirty="0" smtClean="0"/>
              <a:t>Involves writing rules which take into account both context and morphological information.</a:t>
            </a:r>
          </a:p>
          <a:p>
            <a:pPr lvl="1"/>
            <a:r>
              <a:rPr lang="en-GB" dirty="0" smtClean="0"/>
              <a:t>There are a few good rule-based taggers around.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chemeClr val="accent1"/>
                </a:solidFill>
              </a:rPr>
              <a:t>Fully statistical</a:t>
            </a:r>
          </a:p>
          <a:p>
            <a:pPr lvl="1"/>
            <a:r>
              <a:rPr lang="en-GB" dirty="0" smtClean="0"/>
              <a:t>Involve training a statistical model on a manually trained corpus.</a:t>
            </a:r>
          </a:p>
          <a:p>
            <a:pPr lvl="1"/>
            <a:r>
              <a:rPr lang="en-GB" dirty="0" smtClean="0"/>
              <a:t>The tagger is then applied to new data.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chemeClr val="accent1"/>
                </a:solidFill>
              </a:rPr>
              <a:t>Transformation-based</a:t>
            </a:r>
          </a:p>
          <a:p>
            <a:pPr lvl="1"/>
            <a:r>
              <a:rPr lang="en-GB" dirty="0" smtClean="0"/>
              <a:t>Basically a rule-based approach.</a:t>
            </a:r>
          </a:p>
          <a:p>
            <a:pPr lvl="1"/>
            <a:r>
              <a:rPr lang="en-GB" dirty="0" smtClean="0"/>
              <a:t>However, rules are learned automatically from manually annotated data.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Evaluation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 smtClean="0"/>
              <a:t>Training a statistical POS tagger requires splitting corpus into </a:t>
            </a:r>
            <a:r>
              <a:rPr lang="en-GB" sz="2800" dirty="0" smtClean="0">
                <a:solidFill>
                  <a:schemeClr val="accent1"/>
                </a:solidFill>
              </a:rPr>
              <a:t>training </a:t>
            </a:r>
            <a:r>
              <a:rPr lang="en-GB" sz="2800" dirty="0" smtClean="0"/>
              <a:t>and </a:t>
            </a:r>
            <a:r>
              <a:rPr lang="en-GB" sz="2800" dirty="0" smtClean="0">
                <a:solidFill>
                  <a:schemeClr val="accent1"/>
                </a:solidFill>
              </a:rPr>
              <a:t>test</a:t>
            </a:r>
            <a:r>
              <a:rPr lang="en-GB" sz="2800" dirty="0" smtClean="0"/>
              <a:t> data.</a:t>
            </a:r>
          </a:p>
          <a:p>
            <a:pPr>
              <a:lnSpc>
                <a:spcPct val="80000"/>
              </a:lnSpc>
            </a:pPr>
            <a:endParaRPr lang="en-GB" dirty="0" smtClean="0"/>
          </a:p>
          <a:p>
            <a:pPr>
              <a:lnSpc>
                <a:spcPct val="80000"/>
              </a:lnSpc>
            </a:pPr>
            <a:r>
              <a:rPr lang="en-GB" sz="2600" dirty="0" smtClean="0"/>
              <a:t>Typically </a:t>
            </a:r>
            <a:r>
              <a:rPr lang="en-GB" sz="2600" dirty="0"/>
              <a:t>carried out against a gold standard based on </a:t>
            </a:r>
            <a:r>
              <a:rPr lang="en-GB" sz="2600" dirty="0">
                <a:solidFill>
                  <a:schemeClr val="accent2"/>
                </a:solidFill>
              </a:rPr>
              <a:t>accuracy</a:t>
            </a:r>
            <a:r>
              <a:rPr lang="en-GB" sz="2600" dirty="0"/>
              <a:t> (% correct).</a:t>
            </a:r>
          </a:p>
          <a:p>
            <a:pPr>
              <a:lnSpc>
                <a:spcPct val="80000"/>
              </a:lnSpc>
            </a:pPr>
            <a:endParaRPr lang="en-GB" sz="2600" dirty="0" smtClean="0"/>
          </a:p>
          <a:p>
            <a:pPr>
              <a:lnSpc>
                <a:spcPct val="80000"/>
              </a:lnSpc>
            </a:pPr>
            <a:r>
              <a:rPr lang="en-GB" sz="2600" dirty="0" smtClean="0"/>
              <a:t>Ideal </a:t>
            </a:r>
            <a:r>
              <a:rPr lang="en-GB" sz="2600" dirty="0"/>
              <a:t>to compare accuracy of our tagger with: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baseline (lower-bound):</a:t>
            </a:r>
          </a:p>
          <a:p>
            <a:pPr lvl="2">
              <a:lnSpc>
                <a:spcPct val="80000"/>
              </a:lnSpc>
            </a:pPr>
            <a:r>
              <a:rPr lang="en-GB" sz="2100" dirty="0"/>
              <a:t>standard is to choose the unigram most likely tag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ceiling (upper bound): </a:t>
            </a:r>
          </a:p>
          <a:p>
            <a:pPr lvl="2">
              <a:lnSpc>
                <a:spcPct val="80000"/>
              </a:lnSpc>
            </a:pPr>
            <a:r>
              <a:rPr lang="en-GB" sz="2100" dirty="0"/>
              <a:t>e.g. see how well humans do at the same task</a:t>
            </a:r>
          </a:p>
          <a:p>
            <a:pPr lvl="2">
              <a:lnSpc>
                <a:spcPct val="80000"/>
              </a:lnSpc>
            </a:pPr>
            <a:r>
              <a:rPr lang="en-GB" sz="2100" dirty="0"/>
              <a:t>humans apparently agree on 96-7% tags</a:t>
            </a:r>
          </a:p>
          <a:p>
            <a:pPr lvl="2">
              <a:lnSpc>
                <a:spcPct val="80000"/>
              </a:lnSpc>
            </a:pPr>
            <a:r>
              <a:rPr lang="en-GB" sz="2100" dirty="0"/>
              <a:t>means it is highly suspect for a tagger to get 100% accuracy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Markov Models</a:t>
            </a:r>
          </a:p>
          <a:p>
            <a:r>
              <a:rPr lang="en-GB" dirty="0" smtClean="0"/>
              <a:t>Some preliminaries</a:t>
            </a:r>
            <a:endParaRPr lang="en-GB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Talking about the weather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GB" sz="2600" dirty="0" smtClean="0"/>
          </a:p>
          <a:p>
            <a:pPr>
              <a:lnSpc>
                <a:spcPct val="80000"/>
              </a:lnSpc>
            </a:pPr>
            <a:r>
              <a:rPr lang="en-GB" sz="2600" dirty="0" smtClean="0"/>
              <a:t>Suppose </a:t>
            </a:r>
            <a:r>
              <a:rPr lang="en-GB" sz="2600" dirty="0"/>
              <a:t>we want to predict tomorrow’s weather. The possible predictions are: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sunny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foggy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rainy</a:t>
            </a:r>
          </a:p>
          <a:p>
            <a:pPr>
              <a:lnSpc>
                <a:spcPct val="80000"/>
              </a:lnSpc>
            </a:pPr>
            <a:endParaRPr lang="en-GB" sz="2600" dirty="0" smtClean="0"/>
          </a:p>
          <a:p>
            <a:pPr>
              <a:lnSpc>
                <a:spcPct val="80000"/>
              </a:lnSpc>
            </a:pPr>
            <a:r>
              <a:rPr lang="en-GB" sz="2600" dirty="0" smtClean="0"/>
              <a:t>We </a:t>
            </a:r>
            <a:r>
              <a:rPr lang="en-GB" sz="2600" dirty="0"/>
              <a:t>might decide to predict tomorrow’s outcome based on earlier weather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if it’s been sunny all week, it’s likelier to be sunny tomorrow than if it had been rainy all week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how far back do we want to go to predict tomorrow’s weather?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Statistical weather model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 dirty="0"/>
              <a:t>Notation: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solidFill>
                  <a:schemeClr val="accent2"/>
                </a:solidFill>
              </a:rPr>
              <a:t>S: the state space, </a:t>
            </a:r>
            <a:r>
              <a:rPr lang="en-GB" sz="2000" dirty="0"/>
              <a:t>a set of possible values for the weather: </a:t>
            </a:r>
            <a:r>
              <a:rPr lang="en-GB" sz="2000" dirty="0">
                <a:solidFill>
                  <a:schemeClr val="accent2"/>
                </a:solidFill>
              </a:rPr>
              <a:t>{sunny, foggy, rainy}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(each state is identifiable by an integer</a:t>
            </a:r>
            <a:r>
              <a:rPr lang="en-GB" sz="1800" dirty="0">
                <a:solidFill>
                  <a:schemeClr val="accent2"/>
                </a:solidFill>
              </a:rPr>
              <a:t> </a:t>
            </a:r>
            <a:r>
              <a:rPr lang="en-GB" sz="1800" dirty="0" err="1">
                <a:solidFill>
                  <a:schemeClr val="accent2"/>
                </a:solidFill>
              </a:rPr>
              <a:t>i</a:t>
            </a:r>
            <a:r>
              <a:rPr lang="en-GB" sz="1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solidFill>
                  <a:schemeClr val="accent2"/>
                </a:solidFill>
              </a:rPr>
              <a:t>X: </a:t>
            </a:r>
            <a:r>
              <a:rPr lang="en-GB" sz="2000" dirty="0"/>
              <a:t>a sequence of </a:t>
            </a:r>
            <a:r>
              <a:rPr lang="en-GB" sz="2000" dirty="0" smtClean="0"/>
              <a:t> </a:t>
            </a:r>
            <a:r>
              <a:rPr lang="en-GB" sz="2000" dirty="0"/>
              <a:t>variables, each taking a value from </a:t>
            </a:r>
            <a:r>
              <a:rPr lang="en-GB" sz="2000" dirty="0" smtClean="0"/>
              <a:t>S with a certain probability</a:t>
            </a:r>
            <a:endParaRPr lang="en-GB" sz="2000" dirty="0"/>
          </a:p>
          <a:p>
            <a:pPr lvl="2">
              <a:lnSpc>
                <a:spcPct val="90000"/>
              </a:lnSpc>
            </a:pPr>
            <a:r>
              <a:rPr lang="en-GB" sz="1800" dirty="0"/>
              <a:t>these model weather over a sequence of days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solidFill>
                  <a:schemeClr val="accent2"/>
                </a:solidFill>
              </a:rPr>
              <a:t>t</a:t>
            </a:r>
            <a:r>
              <a:rPr lang="en-GB" sz="2000" dirty="0"/>
              <a:t> is an integer standing for </a:t>
            </a:r>
            <a:r>
              <a:rPr lang="en-GB" sz="2000" dirty="0">
                <a:solidFill>
                  <a:schemeClr val="accent2"/>
                </a:solidFill>
              </a:rPr>
              <a:t>time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(</a:t>
            </a:r>
            <a:r>
              <a:rPr lang="en-GB" sz="2100" dirty="0"/>
              <a:t>X</a:t>
            </a:r>
            <a:r>
              <a:rPr lang="en-GB" sz="2100" baseline="-25000" dirty="0"/>
              <a:t>1</a:t>
            </a:r>
            <a:r>
              <a:rPr lang="en-GB" sz="2100" dirty="0"/>
              <a:t>, X</a:t>
            </a:r>
            <a:r>
              <a:rPr lang="en-GB" sz="2100" baseline="-25000" dirty="0"/>
              <a:t>2</a:t>
            </a:r>
            <a:r>
              <a:rPr lang="en-GB" sz="2100" dirty="0"/>
              <a:t>, X</a:t>
            </a:r>
            <a:r>
              <a:rPr lang="en-GB" sz="2100" baseline="-25000" dirty="0"/>
              <a:t>3</a:t>
            </a:r>
            <a:r>
              <a:rPr lang="en-GB" sz="2100" dirty="0"/>
              <a:t>, ... X</a:t>
            </a:r>
            <a:r>
              <a:rPr lang="en-GB" sz="2100" baseline="-25000" dirty="0"/>
              <a:t>T</a:t>
            </a:r>
            <a:r>
              <a:rPr lang="en-GB" sz="2100" dirty="0"/>
              <a:t>) models the value of a series of </a:t>
            </a:r>
            <a:r>
              <a:rPr lang="en-GB" sz="2100" dirty="0" smtClean="0"/>
              <a:t>variables </a:t>
            </a:r>
            <a:endParaRPr lang="en-GB" sz="2100" dirty="0"/>
          </a:p>
          <a:p>
            <a:pPr lvl="1">
              <a:lnSpc>
                <a:spcPct val="90000"/>
              </a:lnSpc>
            </a:pPr>
            <a:r>
              <a:rPr lang="en-GB" sz="2000" dirty="0"/>
              <a:t>each takes a value from S with a certain probability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the entire sequence tells us the weather over T days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Statistical weather model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r>
              <a:rPr lang="en-GB" sz="2600"/>
              <a:t>If we want to predict the weather for day </a:t>
            </a:r>
            <a:r>
              <a:rPr lang="en-GB" sz="2600" i="1"/>
              <a:t>t+1</a:t>
            </a:r>
            <a:r>
              <a:rPr lang="en-GB" sz="2600"/>
              <a:t>, our model might look like this:</a:t>
            </a:r>
          </a:p>
          <a:p>
            <a:pPr>
              <a:buFont typeface="Wingdings" pitchFamily="2" charset="2"/>
              <a:buNone/>
            </a:pPr>
            <a:r>
              <a:rPr lang="en-GB" sz="2600"/>
              <a:t>	</a:t>
            </a:r>
          </a:p>
          <a:p>
            <a:pPr>
              <a:buFont typeface="Wingdings" pitchFamily="2" charset="2"/>
              <a:buNone/>
            </a:pPr>
            <a:endParaRPr lang="en-GB" sz="2600"/>
          </a:p>
          <a:p>
            <a:r>
              <a:rPr lang="en-GB" sz="2600"/>
              <a:t>E.g. P(weather tomorrow = sunny), conditional on the weather in the past </a:t>
            </a:r>
            <a:r>
              <a:rPr lang="en-GB" sz="2600" i="1"/>
              <a:t>t</a:t>
            </a:r>
            <a:r>
              <a:rPr lang="en-GB" sz="2600"/>
              <a:t> days.</a:t>
            </a:r>
          </a:p>
          <a:p>
            <a:r>
              <a:rPr lang="en-GB" sz="2600"/>
              <a:t>Problem: the larger </a:t>
            </a:r>
            <a:r>
              <a:rPr lang="en-GB" sz="2600" i="1"/>
              <a:t>t</a:t>
            </a:r>
            <a:r>
              <a:rPr lang="en-GB" sz="2600"/>
              <a:t> gets, the more calculations we have to make.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195513" y="2852738"/>
          <a:ext cx="3924300" cy="679450"/>
        </p:xfrm>
        <a:graphic>
          <a:graphicData uri="http://schemas.openxmlformats.org/presentationml/2006/ole">
            <p:oleObj spid="_x0000_s91138" name="Equation" r:id="rId3" imgW="1320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Markov Properties I: </a:t>
            </a:r>
            <a:r>
              <a:rPr lang="en-GB" sz="3400">
                <a:solidFill>
                  <a:schemeClr val="accent2"/>
                </a:solidFill>
              </a:rPr>
              <a:t>Limited horizon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750175" cy="4267200"/>
          </a:xfrm>
        </p:spPr>
        <p:txBody>
          <a:bodyPr/>
          <a:lstStyle/>
          <a:p>
            <a:pPr marL="495300" indent="-495300"/>
            <a:r>
              <a:rPr lang="en-GB" sz="2600" dirty="0"/>
              <a:t>The probability that we’re in state </a:t>
            </a:r>
            <a:r>
              <a:rPr lang="en-GB" sz="2600" dirty="0" err="1"/>
              <a:t>s</a:t>
            </a:r>
            <a:r>
              <a:rPr lang="en-GB" sz="2600" baseline="-25000" dirty="0" err="1"/>
              <a:t>i</a:t>
            </a:r>
            <a:r>
              <a:rPr lang="en-GB" sz="2600" dirty="0"/>
              <a:t> at time t+1 only depends on where we were at time t:</a:t>
            </a:r>
          </a:p>
          <a:p>
            <a:pPr lvl="1"/>
            <a:endParaRPr lang="en-GB" sz="2200" dirty="0"/>
          </a:p>
          <a:p>
            <a:pPr lvl="1"/>
            <a:endParaRPr lang="en-GB" sz="2200" dirty="0"/>
          </a:p>
          <a:p>
            <a:pPr marL="495300" indent="-495300"/>
            <a:r>
              <a:rPr lang="en-GB" sz="2600" dirty="0" smtClean="0"/>
              <a:t>This assumption simplifies life considerably.</a:t>
            </a:r>
          </a:p>
          <a:p>
            <a:pPr marL="769620" lvl="1" indent="-495300"/>
            <a:r>
              <a:rPr lang="en-GB" sz="2400" dirty="0" smtClean="0"/>
              <a:t>If we want to calculate the probability of the weather over a sequenc</a:t>
            </a:r>
            <a:r>
              <a:rPr lang="en-GB" dirty="0" smtClean="0"/>
              <a:t>e of days, </a:t>
            </a:r>
            <a:r>
              <a:rPr lang="en-GB" i="1" dirty="0" smtClean="0"/>
              <a:t>X</a:t>
            </a:r>
            <a:r>
              <a:rPr lang="en-GB" i="1" baseline="-25000" dirty="0" smtClean="0"/>
              <a:t>1</a:t>
            </a:r>
            <a:r>
              <a:rPr lang="en-GB" i="1" dirty="0" smtClean="0"/>
              <a:t>,...,</a:t>
            </a:r>
            <a:r>
              <a:rPr lang="en-GB" i="1" dirty="0" err="1" smtClean="0"/>
              <a:t>X</a:t>
            </a:r>
            <a:r>
              <a:rPr lang="en-GB" i="1" baseline="-25000" dirty="0" err="1" smtClean="0"/>
              <a:t>n</a:t>
            </a:r>
            <a:r>
              <a:rPr lang="en-GB" dirty="0" smtClean="0"/>
              <a:t>, all we need to do is calculate:</a:t>
            </a:r>
            <a:endParaRPr lang="en-GB" sz="2400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  <a:p>
            <a:pPr lvl="1">
              <a:buFont typeface="Wingdings" pitchFamily="2" charset="2"/>
              <a:buAutoNum type="arabicPeriod" startAt="2"/>
            </a:pPr>
            <a:endParaRPr lang="en-GB" sz="2200" dirty="0">
              <a:solidFill>
                <a:schemeClr val="accent2"/>
              </a:solidFill>
            </a:endParaRP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371600" y="2743200"/>
          <a:ext cx="6911975" cy="612775"/>
        </p:xfrm>
        <a:graphic>
          <a:graphicData uri="http://schemas.openxmlformats.org/presentationml/2006/ole">
            <p:oleObj spid="_x0000_s92162" name="Equation" r:id="rId3" imgW="2145960" imgH="1904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90600" y="4876800"/>
          <a:ext cx="7230533" cy="533400"/>
        </p:xfrm>
        <a:graphic>
          <a:graphicData uri="http://schemas.openxmlformats.org/presentationml/2006/ole">
            <p:oleObj spid="_x0000_s92164" name="Equation" r:id="rId4" imgW="3098520" imgH="228600" progId="Equation.3">
              <p:embed/>
            </p:oleObj>
          </a:graphicData>
        </a:graphic>
      </p:graphicFrame>
      <p:sp>
        <p:nvSpPr>
          <p:cNvPr id="9" name="Rounded Rectangular Callout 8"/>
          <p:cNvSpPr/>
          <p:nvPr/>
        </p:nvSpPr>
        <p:spPr>
          <a:xfrm>
            <a:off x="1905000" y="5638800"/>
            <a:ext cx="1981200" cy="762000"/>
          </a:xfrm>
          <a:prstGeom prst="wedgeRoundRectCallout">
            <a:avLst>
              <a:gd name="adj1" fmla="val -48525"/>
              <a:gd name="adj2" fmla="val -952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We need initial state probabilities here.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Markov Properties II: </a:t>
            </a:r>
            <a:r>
              <a:rPr lang="en-GB" sz="3400">
                <a:solidFill>
                  <a:schemeClr val="accent2"/>
                </a:solidFill>
              </a:rPr>
              <a:t>Time invariance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r>
              <a:rPr lang="en-GB" sz="2600"/>
              <a:t>The probability of being in state s</a:t>
            </a:r>
            <a:r>
              <a:rPr lang="en-GB" sz="2600" baseline="-25000"/>
              <a:t>i</a:t>
            </a:r>
            <a:r>
              <a:rPr lang="en-GB" sz="2600"/>
              <a:t> given the previous state does not change over time:</a:t>
            </a:r>
          </a:p>
          <a:p>
            <a:endParaRPr lang="en-GB" sz="2600"/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827088" y="2971800"/>
          <a:ext cx="7416800" cy="766763"/>
        </p:xfrm>
        <a:graphic>
          <a:graphicData uri="http://schemas.openxmlformats.org/presentationml/2006/ole">
            <p:oleObj spid="_x0000_s93186" name="Equation" r:id="rId3" imgW="184140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this lecture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We consider the task of Part of Speech tagging</a:t>
            </a:r>
          </a:p>
          <a:p>
            <a:pPr lvl="1"/>
            <a:r>
              <a:rPr lang="en-GB"/>
              <a:t>information sources</a:t>
            </a:r>
          </a:p>
          <a:p>
            <a:pPr lvl="1"/>
            <a:r>
              <a:rPr lang="en-GB"/>
              <a:t>solutions using markov models</a:t>
            </a:r>
          </a:p>
          <a:p>
            <a:pPr lvl="1"/>
            <a:r>
              <a:rPr lang="en-GB"/>
              <a:t>transformation-based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Concrete instantiation</a:t>
            </a:r>
          </a:p>
        </p:txBody>
      </p:sp>
      <p:graphicFrame>
        <p:nvGraphicFramePr>
          <p:cNvPr id="18480" name="Group 48"/>
          <p:cNvGraphicFramePr>
            <a:graphicFrameLocks noGrp="1"/>
          </p:cNvGraphicFramePr>
          <p:nvPr>
            <p:ph idx="1"/>
          </p:nvPr>
        </p:nvGraphicFramePr>
        <p:xfrm>
          <a:off x="1331913" y="1844675"/>
          <a:ext cx="6310312" cy="2468565"/>
        </p:xfrm>
        <a:graphic>
          <a:graphicData uri="http://schemas.openxmlformats.org/drawingml/2006/table">
            <a:tbl>
              <a:tblPr/>
              <a:tblGrid>
                <a:gridCol w="1577975"/>
                <a:gridCol w="1577975"/>
                <a:gridCol w="1576387"/>
                <a:gridCol w="1577975"/>
              </a:tblGrid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Day 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Day t+1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sunny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rainy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foggy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sunny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rainy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foggy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1331913" y="4652963"/>
            <a:ext cx="68595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/>
              <a:t>This is essentially a transition matrix, which gives us probabilities of going from one state to the other.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Graphical view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95300" indent="-495300"/>
            <a:r>
              <a:rPr lang="en-GB" sz="2200"/>
              <a:t>Components of the model: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GB" sz="2200"/>
              <a:t>states (s)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GB" sz="2200"/>
              <a:t>transitions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GB" sz="2200"/>
              <a:t>transition probabilities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GB" sz="2200"/>
              <a:t>initial probability distribution for states</a:t>
            </a:r>
          </a:p>
          <a:p>
            <a:pPr marL="495300" indent="-495300">
              <a:buFont typeface="Wingdings" pitchFamily="2" charset="2"/>
              <a:buNone/>
            </a:pPr>
            <a:r>
              <a:rPr lang="en-GB" sz="2200"/>
              <a:t>Essentially, a </a:t>
            </a:r>
            <a:r>
              <a:rPr lang="en-GB" sz="2200">
                <a:solidFill>
                  <a:schemeClr val="accent2"/>
                </a:solidFill>
              </a:rPr>
              <a:t>non-deterministic finite state automaton</a:t>
            </a:r>
            <a:r>
              <a:rPr lang="en-GB" sz="2200"/>
              <a:t>.</a:t>
            </a:r>
          </a:p>
          <a:p>
            <a:pPr marL="495300" indent="-495300">
              <a:buFont typeface="Wingdings" pitchFamily="2" charset="2"/>
              <a:buNone/>
            </a:pPr>
            <a:endParaRPr lang="en-GB" sz="2200"/>
          </a:p>
        </p:txBody>
      </p:sp>
      <p:pic>
        <p:nvPicPr>
          <p:cNvPr id="20484" name="Picture 4" descr="weatherMark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700213"/>
            <a:ext cx="3673475" cy="425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continued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r>
              <a:rPr lang="en-GB" sz="2600"/>
              <a:t>If the weather today (X</a:t>
            </a:r>
            <a:r>
              <a:rPr lang="en-GB" sz="2600" baseline="-25000"/>
              <a:t>t</a:t>
            </a:r>
            <a:r>
              <a:rPr lang="en-GB" sz="2600"/>
              <a:t>) is sunny, what’s the probability that tomorrow (X</a:t>
            </a:r>
            <a:r>
              <a:rPr lang="en-GB" sz="2600" baseline="-25000"/>
              <a:t>t+1</a:t>
            </a:r>
            <a:r>
              <a:rPr lang="en-GB" sz="2600"/>
              <a:t>) is sunny and the day after (X</a:t>
            </a:r>
            <a:r>
              <a:rPr lang="en-GB" sz="2600" baseline="-25000"/>
              <a:t>t+2</a:t>
            </a:r>
            <a:r>
              <a:rPr lang="en-GB" sz="2600"/>
              <a:t>) is rainy?</a:t>
            </a:r>
          </a:p>
          <a:p>
            <a:pPr lvl="1"/>
            <a:endParaRPr lang="en-GB" sz="220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258888" y="3213100"/>
          <a:ext cx="6296025" cy="2262188"/>
        </p:xfrm>
        <a:graphic>
          <a:graphicData uri="http://schemas.openxmlformats.org/presentationml/2006/ole">
            <p:oleObj spid="_x0000_s94210" name="Equation" r:id="rId3" imgW="2755800" imgH="952200" progId="Equation.3">
              <p:embed/>
            </p:oleObj>
          </a:graphicData>
        </a:graphic>
      </p:graphicFrame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804025" y="3644900"/>
            <a:ext cx="2339975" cy="576263"/>
          </a:xfrm>
          <a:prstGeom prst="wedgeRoundRectCallout">
            <a:avLst>
              <a:gd name="adj1" fmla="val -57801"/>
              <a:gd name="adj2" fmla="val 6818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36000"/>
          <a:lstStyle/>
          <a:p>
            <a:pPr algn="ctr"/>
            <a:r>
              <a:rPr lang="en-GB"/>
              <a:t>Markov assumption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4140200" y="3860800"/>
            <a:ext cx="792163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5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A slight variation on the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100" dirty="0"/>
              <a:t>You’re locked in a room with no windows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You can’t observe the weather directly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You only observe whether the guy who brings you food is carrying an umbrella or not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Need </a:t>
            </a:r>
            <a:r>
              <a:rPr lang="en-GB" sz="2100" dirty="0"/>
              <a:t>a model telling you the probability of seeing the umbrella, given the weather</a:t>
            </a:r>
          </a:p>
          <a:p>
            <a:pPr lvl="1">
              <a:lnSpc>
                <a:spcPct val="90000"/>
              </a:lnSpc>
            </a:pPr>
            <a:r>
              <a:rPr lang="en-GB" sz="1900" dirty="0"/>
              <a:t>distinction between </a:t>
            </a:r>
            <a:r>
              <a:rPr lang="en-GB" sz="1900" dirty="0">
                <a:solidFill>
                  <a:schemeClr val="accent2"/>
                </a:solidFill>
              </a:rPr>
              <a:t>observations</a:t>
            </a:r>
            <a:r>
              <a:rPr lang="en-GB" sz="1900" dirty="0"/>
              <a:t> and their </a:t>
            </a:r>
            <a:r>
              <a:rPr lang="en-GB" sz="1900" dirty="0">
                <a:solidFill>
                  <a:schemeClr val="accent2"/>
                </a:solidFill>
              </a:rPr>
              <a:t>underlying emitting state</a:t>
            </a:r>
            <a:r>
              <a:rPr lang="en-GB" sz="1900" dirty="0"/>
              <a:t>.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Define</a:t>
            </a:r>
            <a:r>
              <a:rPr lang="en-GB" sz="21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000" dirty="0" err="1">
                <a:solidFill>
                  <a:schemeClr val="accent2"/>
                </a:solidFill>
              </a:rPr>
              <a:t>O</a:t>
            </a:r>
            <a:r>
              <a:rPr lang="en-GB" sz="2000" baseline="-25000" dirty="0" err="1">
                <a:solidFill>
                  <a:schemeClr val="accent2"/>
                </a:solidFill>
              </a:rPr>
              <a:t>t</a:t>
            </a:r>
            <a:r>
              <a:rPr lang="en-GB" sz="2000" baseline="-25000" dirty="0">
                <a:solidFill>
                  <a:schemeClr val="accent2"/>
                </a:solidFill>
              </a:rPr>
              <a:t> </a:t>
            </a:r>
            <a:r>
              <a:rPr lang="en-GB" sz="2000" dirty="0"/>
              <a:t>as an observation at time </a:t>
            </a:r>
            <a:r>
              <a:rPr lang="en-GB" sz="2000" i="1" dirty="0"/>
              <a:t>t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solidFill>
                  <a:schemeClr val="accent2"/>
                </a:solidFill>
              </a:rPr>
              <a:t>K = {+umbrella, -umbrella}</a:t>
            </a:r>
            <a:r>
              <a:rPr lang="en-GB" sz="2000" dirty="0"/>
              <a:t> as the possible outputs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We’re interested in </a:t>
            </a:r>
            <a:r>
              <a:rPr lang="en-GB" sz="2000" dirty="0">
                <a:solidFill>
                  <a:schemeClr val="accent2"/>
                </a:solidFill>
              </a:rPr>
              <a:t>P(</a:t>
            </a:r>
            <a:r>
              <a:rPr lang="en-GB" sz="2000" dirty="0" err="1">
                <a:solidFill>
                  <a:schemeClr val="accent2"/>
                </a:solidFill>
              </a:rPr>
              <a:t>O</a:t>
            </a:r>
            <a:r>
              <a:rPr lang="en-GB" sz="2000" baseline="-25000" dirty="0" err="1">
                <a:solidFill>
                  <a:schemeClr val="accent2"/>
                </a:solidFill>
              </a:rPr>
              <a:t>t</a:t>
            </a:r>
            <a:r>
              <a:rPr lang="en-GB" sz="2000" dirty="0">
                <a:solidFill>
                  <a:schemeClr val="accent2"/>
                </a:solidFill>
              </a:rPr>
              <a:t>=</a:t>
            </a:r>
            <a:r>
              <a:rPr lang="en-GB" sz="2000" dirty="0" err="1">
                <a:solidFill>
                  <a:schemeClr val="accent2"/>
                </a:solidFill>
              </a:rPr>
              <a:t>k|X</a:t>
            </a:r>
            <a:r>
              <a:rPr lang="en-GB" sz="2000" baseline="-25000" dirty="0" err="1">
                <a:solidFill>
                  <a:schemeClr val="accent2"/>
                </a:solidFill>
              </a:rPr>
              <a:t>t</a:t>
            </a:r>
            <a:r>
              <a:rPr lang="en-GB" sz="2000" dirty="0">
                <a:solidFill>
                  <a:schemeClr val="accent2"/>
                </a:solidFill>
              </a:rPr>
              <a:t>=</a:t>
            </a:r>
            <a:r>
              <a:rPr lang="en-GB" sz="2000" dirty="0" err="1">
                <a:solidFill>
                  <a:schemeClr val="accent2"/>
                </a:solidFill>
              </a:rPr>
              <a:t>s</a:t>
            </a:r>
            <a:r>
              <a:rPr lang="en-GB" sz="2000" baseline="-25000" dirty="0" err="1">
                <a:solidFill>
                  <a:schemeClr val="accent2"/>
                </a:solidFill>
              </a:rPr>
              <a:t>i</a:t>
            </a:r>
            <a:r>
              <a:rPr lang="en-GB" sz="2000" dirty="0">
                <a:solidFill>
                  <a:schemeClr val="accent2"/>
                </a:solidFill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i.e. </a:t>
            </a:r>
            <a:r>
              <a:rPr lang="en-GB" sz="1800" dirty="0" smtClean="0"/>
              <a:t>probability </a:t>
            </a:r>
            <a:r>
              <a:rPr lang="en-GB" sz="1800" dirty="0"/>
              <a:t>of a given observation at </a:t>
            </a:r>
            <a:r>
              <a:rPr lang="en-GB" sz="1800" i="1" dirty="0"/>
              <a:t>t </a:t>
            </a:r>
            <a:r>
              <a:rPr lang="en-GB" sz="1800" dirty="0"/>
              <a:t>given that the weather at </a:t>
            </a:r>
            <a:r>
              <a:rPr lang="en-GB" sz="1800" i="1" dirty="0"/>
              <a:t>t </a:t>
            </a:r>
            <a:r>
              <a:rPr lang="en-GB" sz="1800" dirty="0"/>
              <a:t>is in state </a:t>
            </a:r>
            <a:r>
              <a:rPr lang="en-GB" sz="1800" i="1" dirty="0"/>
              <a:t>s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Concrete instantiation</a:t>
            </a:r>
          </a:p>
        </p:txBody>
      </p:sp>
      <p:graphicFrame>
        <p:nvGraphicFramePr>
          <p:cNvPr id="29719" name="Group 23"/>
          <p:cNvGraphicFramePr>
            <a:graphicFrameLocks noGrp="1"/>
          </p:cNvGraphicFramePr>
          <p:nvPr>
            <p:ph idx="1"/>
          </p:nvPr>
        </p:nvGraphicFramePr>
        <p:xfrm>
          <a:off x="1447800" y="1752600"/>
          <a:ext cx="5737225" cy="3318384"/>
        </p:xfrm>
        <a:graphic>
          <a:graphicData uri="http://schemas.openxmlformats.org/drawingml/2006/table">
            <a:tbl>
              <a:tblPr/>
              <a:tblGrid>
                <a:gridCol w="2869639"/>
                <a:gridCol w="2867586"/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Weather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(hidden state)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Probability of umbrella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(observation)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sunny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rainy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foggy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1371600" y="5210175"/>
            <a:ext cx="6645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/>
              <a:t>This is the hidden model, telling us the probability that </a:t>
            </a:r>
            <a:r>
              <a:rPr lang="en-GB" dirty="0" err="1">
                <a:solidFill>
                  <a:schemeClr val="accent2"/>
                </a:solidFill>
              </a:rPr>
              <a:t>O</a:t>
            </a:r>
            <a:r>
              <a:rPr lang="en-GB" baseline="-25000" dirty="0" err="1">
                <a:solidFill>
                  <a:schemeClr val="accent2"/>
                </a:solidFill>
              </a:rPr>
              <a:t>t</a:t>
            </a:r>
            <a:r>
              <a:rPr lang="en-GB" dirty="0">
                <a:solidFill>
                  <a:schemeClr val="accent2"/>
                </a:solidFill>
              </a:rPr>
              <a:t> = </a:t>
            </a:r>
            <a:r>
              <a:rPr lang="en-GB" i="1" dirty="0">
                <a:solidFill>
                  <a:schemeClr val="accent2"/>
                </a:solidFill>
              </a:rPr>
              <a:t>k</a:t>
            </a:r>
            <a:r>
              <a:rPr lang="en-GB" dirty="0">
                <a:solidFill>
                  <a:schemeClr val="accent2"/>
                </a:solidFill>
              </a:rPr>
              <a:t> given that </a:t>
            </a:r>
            <a:r>
              <a:rPr lang="en-GB" dirty="0" err="1">
                <a:solidFill>
                  <a:schemeClr val="accent2"/>
                </a:solidFill>
              </a:rPr>
              <a:t>X</a:t>
            </a:r>
            <a:r>
              <a:rPr lang="en-GB" baseline="-25000" dirty="0" err="1">
                <a:solidFill>
                  <a:schemeClr val="accent2"/>
                </a:solidFill>
              </a:rPr>
              <a:t>t</a:t>
            </a:r>
            <a:r>
              <a:rPr lang="en-GB" dirty="0">
                <a:solidFill>
                  <a:schemeClr val="accent2"/>
                </a:solidFill>
              </a:rPr>
              <a:t> = </a:t>
            </a:r>
            <a:r>
              <a:rPr lang="en-GB" dirty="0" err="1">
                <a:solidFill>
                  <a:schemeClr val="accent2"/>
                </a:solidFill>
              </a:rPr>
              <a:t>s</a:t>
            </a:r>
            <a:r>
              <a:rPr lang="en-GB" baseline="-25000" dirty="0" err="1">
                <a:solidFill>
                  <a:schemeClr val="accent2"/>
                </a:solidFill>
              </a:rPr>
              <a:t>i</a:t>
            </a:r>
            <a:endParaRPr lang="en-GB" baseline="-25000" dirty="0">
              <a:solidFill>
                <a:schemeClr val="accent2"/>
              </a:solidFill>
            </a:endParaRPr>
          </a:p>
          <a:p>
            <a:r>
              <a:rPr lang="en-GB" dirty="0"/>
              <a:t>We call this a </a:t>
            </a:r>
            <a:r>
              <a:rPr lang="en-GB" dirty="0">
                <a:solidFill>
                  <a:schemeClr val="accent2"/>
                </a:solidFill>
              </a:rPr>
              <a:t>symbol emission probability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the hidden model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4267200"/>
          </a:xfrm>
        </p:spPr>
        <p:txBody>
          <a:bodyPr/>
          <a:lstStyle/>
          <a:p>
            <a:r>
              <a:rPr lang="en-GB" sz="2600"/>
              <a:t>Model gives:</a:t>
            </a:r>
            <a:r>
              <a:rPr lang="en-GB" sz="2600">
                <a:solidFill>
                  <a:schemeClr val="accent2"/>
                </a:solidFill>
              </a:rPr>
              <a:t>P(O</a:t>
            </a:r>
            <a:r>
              <a:rPr lang="en-GB" sz="2600" baseline="-25000">
                <a:solidFill>
                  <a:schemeClr val="accent2"/>
                </a:solidFill>
              </a:rPr>
              <a:t>t</a:t>
            </a:r>
            <a:r>
              <a:rPr lang="en-GB" sz="2600">
                <a:solidFill>
                  <a:schemeClr val="accent2"/>
                </a:solidFill>
              </a:rPr>
              <a:t>=k|X</a:t>
            </a:r>
            <a:r>
              <a:rPr lang="en-GB" sz="2600" baseline="-25000">
                <a:solidFill>
                  <a:schemeClr val="accent2"/>
                </a:solidFill>
              </a:rPr>
              <a:t>t</a:t>
            </a:r>
            <a:r>
              <a:rPr lang="en-GB" sz="2600">
                <a:solidFill>
                  <a:schemeClr val="accent2"/>
                </a:solidFill>
              </a:rPr>
              <a:t>=s</a:t>
            </a:r>
            <a:r>
              <a:rPr lang="en-GB" sz="2600" baseline="-25000">
                <a:solidFill>
                  <a:schemeClr val="accent2"/>
                </a:solidFill>
              </a:rPr>
              <a:t>i</a:t>
            </a:r>
            <a:r>
              <a:rPr lang="en-GB" sz="2600">
                <a:solidFill>
                  <a:schemeClr val="accent2"/>
                </a:solidFill>
              </a:rPr>
              <a:t>)</a:t>
            </a:r>
            <a:endParaRPr lang="en-GB" sz="2600"/>
          </a:p>
          <a:p>
            <a:r>
              <a:rPr lang="en-GB" sz="2600"/>
              <a:t>Then, by Bayes’ Rule we can compute: </a:t>
            </a:r>
            <a:r>
              <a:rPr lang="en-GB" sz="2600">
                <a:solidFill>
                  <a:schemeClr val="accent2"/>
                </a:solidFill>
              </a:rPr>
              <a:t>P(X</a:t>
            </a:r>
            <a:r>
              <a:rPr lang="en-GB" sz="2600" baseline="-25000">
                <a:solidFill>
                  <a:schemeClr val="accent2"/>
                </a:solidFill>
              </a:rPr>
              <a:t>t</a:t>
            </a:r>
            <a:r>
              <a:rPr lang="en-GB" sz="2600">
                <a:solidFill>
                  <a:schemeClr val="accent2"/>
                </a:solidFill>
              </a:rPr>
              <a:t>=s</a:t>
            </a:r>
            <a:r>
              <a:rPr lang="en-GB" sz="2600" baseline="-25000">
                <a:solidFill>
                  <a:schemeClr val="accent2"/>
                </a:solidFill>
              </a:rPr>
              <a:t>i</a:t>
            </a:r>
            <a:r>
              <a:rPr lang="en-GB" sz="2600">
                <a:solidFill>
                  <a:schemeClr val="accent2"/>
                </a:solidFill>
              </a:rPr>
              <a:t>|O</a:t>
            </a:r>
            <a:r>
              <a:rPr lang="en-GB" sz="2600" baseline="-25000">
                <a:solidFill>
                  <a:schemeClr val="accent2"/>
                </a:solidFill>
              </a:rPr>
              <a:t>t</a:t>
            </a:r>
            <a:r>
              <a:rPr lang="en-GB" sz="2600">
                <a:solidFill>
                  <a:schemeClr val="accent2"/>
                </a:solidFill>
              </a:rPr>
              <a:t>=k)</a:t>
            </a:r>
          </a:p>
          <a:p>
            <a:endParaRPr lang="en-GB" sz="2600">
              <a:solidFill>
                <a:schemeClr val="accent2"/>
              </a:solidFill>
            </a:endParaRPr>
          </a:p>
          <a:p>
            <a:endParaRPr lang="en-GB" sz="2600">
              <a:solidFill>
                <a:schemeClr val="accent2"/>
              </a:solidFill>
            </a:endParaRPr>
          </a:p>
          <a:p>
            <a:endParaRPr lang="en-GB" sz="2600">
              <a:solidFill>
                <a:schemeClr val="accent2"/>
              </a:solidFill>
            </a:endParaRPr>
          </a:p>
          <a:p>
            <a:endParaRPr lang="en-GB" sz="2600">
              <a:solidFill>
                <a:schemeClr val="accent2"/>
              </a:solidFill>
            </a:endParaRPr>
          </a:p>
          <a:p>
            <a:r>
              <a:rPr lang="en-GB" sz="2600"/>
              <a:t>Generalises easily to an entire sequence</a:t>
            </a:r>
          </a:p>
          <a:p>
            <a:endParaRPr lang="en-GB" sz="2600"/>
          </a:p>
          <a:p>
            <a:pPr>
              <a:buFont typeface="Wingdings" pitchFamily="2" charset="2"/>
              <a:buNone/>
            </a:pPr>
            <a:endParaRPr lang="en-GB" sz="2600">
              <a:solidFill>
                <a:schemeClr val="accent2"/>
              </a:solidFill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258888" y="3429000"/>
          <a:ext cx="6264275" cy="895350"/>
        </p:xfrm>
        <a:graphic>
          <a:graphicData uri="http://schemas.openxmlformats.org/presentationml/2006/ole">
            <p:oleObj spid="_x0000_s95234" name="Equation" r:id="rId3" imgW="2666880" imgH="380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HMM in graphics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3860800"/>
            <a:ext cx="7772400" cy="1981200"/>
          </a:xfrm>
        </p:spPr>
        <p:txBody>
          <a:bodyPr/>
          <a:lstStyle/>
          <a:p>
            <a:endParaRPr lang="en-US" sz="2600"/>
          </a:p>
          <a:p>
            <a:r>
              <a:rPr lang="en-US" sz="2600"/>
              <a:t>Circles indicate states</a:t>
            </a:r>
          </a:p>
          <a:p>
            <a:r>
              <a:rPr lang="en-US" sz="2600"/>
              <a:t>Arrows indicate probabilistic dependencies between states</a:t>
            </a:r>
          </a:p>
          <a:p>
            <a:endParaRPr lang="en-US" sz="26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0" y="1884363"/>
            <a:ext cx="4683125" cy="1905000"/>
            <a:chOff x="1082" y="480"/>
            <a:chExt cx="3334" cy="1550"/>
          </a:xfrm>
        </p:grpSpPr>
        <p:sp>
          <p:nvSpPr>
            <p:cNvPr id="41989" name="Oval 5"/>
            <p:cNvSpPr>
              <a:spLocks noChangeArrowheads="1"/>
            </p:cNvSpPr>
            <p:nvPr/>
          </p:nvSpPr>
          <p:spPr bwMode="auto">
            <a:xfrm>
              <a:off x="1536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0" name="Oval 6"/>
            <p:cNvSpPr>
              <a:spLocks noChangeArrowheads="1"/>
            </p:cNvSpPr>
            <p:nvPr/>
          </p:nvSpPr>
          <p:spPr bwMode="auto">
            <a:xfrm>
              <a:off x="1536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2520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2" name="Oval 8"/>
            <p:cNvSpPr>
              <a:spLocks noChangeArrowheads="1"/>
            </p:cNvSpPr>
            <p:nvPr/>
          </p:nvSpPr>
          <p:spPr bwMode="auto">
            <a:xfrm>
              <a:off x="2520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3" name="Oval 9"/>
            <p:cNvSpPr>
              <a:spLocks noChangeArrowheads="1"/>
            </p:cNvSpPr>
            <p:nvPr/>
          </p:nvSpPr>
          <p:spPr bwMode="auto">
            <a:xfrm>
              <a:off x="3504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4" name="Oval 10"/>
            <p:cNvSpPr>
              <a:spLocks noChangeArrowheads="1"/>
            </p:cNvSpPr>
            <p:nvPr/>
          </p:nvSpPr>
          <p:spPr bwMode="auto">
            <a:xfrm>
              <a:off x="3504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1995" name="AutoShape 11"/>
            <p:cNvCxnSpPr>
              <a:cxnSpLocks noChangeShapeType="1"/>
              <a:stCxn id="41989" idx="4"/>
              <a:endCxn id="41990" idx="0"/>
            </p:cNvCxnSpPr>
            <p:nvPr/>
          </p:nvCxnSpPr>
          <p:spPr bwMode="auto">
            <a:xfrm>
              <a:off x="1765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1996" name="AutoShape 12"/>
            <p:cNvCxnSpPr>
              <a:cxnSpLocks noChangeShapeType="1"/>
              <a:stCxn id="41991" idx="4"/>
              <a:endCxn id="41992" idx="0"/>
            </p:cNvCxnSpPr>
            <p:nvPr/>
          </p:nvCxnSpPr>
          <p:spPr bwMode="auto">
            <a:xfrm>
              <a:off x="2749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1997" name="AutoShape 13"/>
            <p:cNvCxnSpPr>
              <a:cxnSpLocks noChangeShapeType="1"/>
              <a:stCxn id="41993" idx="4"/>
              <a:endCxn id="41994" idx="0"/>
            </p:cNvCxnSpPr>
            <p:nvPr/>
          </p:nvCxnSpPr>
          <p:spPr bwMode="auto">
            <a:xfrm>
              <a:off x="3733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1998" name="AutoShape 14"/>
            <p:cNvCxnSpPr>
              <a:cxnSpLocks noChangeShapeType="1"/>
              <a:stCxn id="41989" idx="6"/>
              <a:endCxn id="41991" idx="2"/>
            </p:cNvCxnSpPr>
            <p:nvPr/>
          </p:nvCxnSpPr>
          <p:spPr bwMode="auto">
            <a:xfrm>
              <a:off x="1994" y="727"/>
              <a:ext cx="52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1999" name="AutoShape 15"/>
            <p:cNvCxnSpPr>
              <a:cxnSpLocks noChangeShapeType="1"/>
              <a:stCxn id="41991" idx="6"/>
              <a:endCxn id="41993" idx="2"/>
            </p:cNvCxnSpPr>
            <p:nvPr/>
          </p:nvCxnSpPr>
          <p:spPr bwMode="auto">
            <a:xfrm>
              <a:off x="2978" y="727"/>
              <a:ext cx="52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2000" name="AutoShape 16"/>
            <p:cNvCxnSpPr>
              <a:cxnSpLocks noChangeShapeType="1"/>
              <a:endCxn id="41989" idx="2"/>
            </p:cNvCxnSpPr>
            <p:nvPr/>
          </p:nvCxnSpPr>
          <p:spPr bwMode="auto">
            <a:xfrm>
              <a:off x="1082" y="727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2001" name="AutoShape 17"/>
            <p:cNvCxnSpPr>
              <a:cxnSpLocks noChangeShapeType="1"/>
              <a:stCxn id="41993" idx="6"/>
            </p:cNvCxnSpPr>
            <p:nvPr/>
          </p:nvCxnSpPr>
          <p:spPr bwMode="auto">
            <a:xfrm>
              <a:off x="3962" y="727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42002" name="Oval 18"/>
          <p:cNvSpPr>
            <a:spLocks noChangeArrowheads="1"/>
          </p:cNvSpPr>
          <p:nvPr/>
        </p:nvSpPr>
        <p:spPr bwMode="auto">
          <a:xfrm>
            <a:off x="827088" y="1916113"/>
            <a:ext cx="642937" cy="6064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2003" name="Oval 19"/>
          <p:cNvSpPr>
            <a:spLocks noChangeArrowheads="1"/>
          </p:cNvSpPr>
          <p:nvPr/>
        </p:nvSpPr>
        <p:spPr bwMode="auto">
          <a:xfrm>
            <a:off x="827088" y="3141663"/>
            <a:ext cx="642937" cy="6064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42004" name="AutoShape 20"/>
          <p:cNvCxnSpPr>
            <a:cxnSpLocks noChangeShapeType="1"/>
            <a:stCxn id="42002" idx="4"/>
            <a:endCxn id="42003" idx="0"/>
          </p:cNvCxnSpPr>
          <p:nvPr/>
        </p:nvCxnSpPr>
        <p:spPr bwMode="auto">
          <a:xfrm>
            <a:off x="1149350" y="2522538"/>
            <a:ext cx="0" cy="619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2005" name="AutoShape 21"/>
          <p:cNvCxnSpPr>
            <a:cxnSpLocks noChangeShapeType="1"/>
          </p:cNvCxnSpPr>
          <p:nvPr/>
        </p:nvCxnSpPr>
        <p:spPr bwMode="auto">
          <a:xfrm>
            <a:off x="1476375" y="2205038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2006" name="Oval 22"/>
          <p:cNvSpPr>
            <a:spLocks noChangeArrowheads="1"/>
          </p:cNvSpPr>
          <p:nvPr/>
        </p:nvSpPr>
        <p:spPr bwMode="auto">
          <a:xfrm>
            <a:off x="7667625" y="1989138"/>
            <a:ext cx="642938" cy="6064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2007" name="Oval 23"/>
          <p:cNvSpPr>
            <a:spLocks noChangeArrowheads="1"/>
          </p:cNvSpPr>
          <p:nvPr/>
        </p:nvSpPr>
        <p:spPr bwMode="auto">
          <a:xfrm>
            <a:off x="7667625" y="3213100"/>
            <a:ext cx="642938" cy="6064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42008" name="AutoShape 24"/>
          <p:cNvCxnSpPr>
            <a:cxnSpLocks noChangeShapeType="1"/>
            <a:stCxn id="42006" idx="4"/>
            <a:endCxn id="42007" idx="0"/>
          </p:cNvCxnSpPr>
          <p:nvPr/>
        </p:nvCxnSpPr>
        <p:spPr bwMode="auto">
          <a:xfrm>
            <a:off x="7989888" y="2595563"/>
            <a:ext cx="0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2009" name="AutoShape 25"/>
          <p:cNvCxnSpPr>
            <a:cxnSpLocks noChangeShapeType="1"/>
            <a:endCxn id="42006" idx="2"/>
          </p:cNvCxnSpPr>
          <p:nvPr/>
        </p:nvCxnSpPr>
        <p:spPr bwMode="auto">
          <a:xfrm flipV="1">
            <a:off x="7362825" y="229235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611188" y="1844675"/>
            <a:ext cx="80772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HMM in graphics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3860800"/>
            <a:ext cx="7772400" cy="1981200"/>
          </a:xfrm>
        </p:spPr>
        <p:txBody>
          <a:bodyPr/>
          <a:lstStyle/>
          <a:p>
            <a:endParaRPr lang="en-US" sz="2600"/>
          </a:p>
          <a:p>
            <a:endParaRPr lang="en-US" sz="26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68538" y="1989138"/>
            <a:ext cx="4683125" cy="1905000"/>
            <a:chOff x="1082" y="480"/>
            <a:chExt cx="3334" cy="1550"/>
          </a:xfrm>
        </p:grpSpPr>
        <p:sp>
          <p:nvSpPr>
            <p:cNvPr id="46085" name="Oval 5"/>
            <p:cNvSpPr>
              <a:spLocks noChangeArrowheads="1"/>
            </p:cNvSpPr>
            <p:nvPr/>
          </p:nvSpPr>
          <p:spPr bwMode="auto">
            <a:xfrm>
              <a:off x="1536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086" name="Oval 6"/>
            <p:cNvSpPr>
              <a:spLocks noChangeArrowheads="1"/>
            </p:cNvSpPr>
            <p:nvPr/>
          </p:nvSpPr>
          <p:spPr bwMode="auto">
            <a:xfrm>
              <a:off x="1536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087" name="Oval 7"/>
            <p:cNvSpPr>
              <a:spLocks noChangeArrowheads="1"/>
            </p:cNvSpPr>
            <p:nvPr/>
          </p:nvSpPr>
          <p:spPr bwMode="auto">
            <a:xfrm>
              <a:off x="2520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088" name="Oval 8"/>
            <p:cNvSpPr>
              <a:spLocks noChangeArrowheads="1"/>
            </p:cNvSpPr>
            <p:nvPr/>
          </p:nvSpPr>
          <p:spPr bwMode="auto">
            <a:xfrm>
              <a:off x="2520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3504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3504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6091" name="AutoShape 11"/>
            <p:cNvCxnSpPr>
              <a:cxnSpLocks noChangeShapeType="1"/>
              <a:stCxn id="46085" idx="4"/>
              <a:endCxn id="46086" idx="0"/>
            </p:cNvCxnSpPr>
            <p:nvPr/>
          </p:nvCxnSpPr>
          <p:spPr bwMode="auto">
            <a:xfrm>
              <a:off x="1765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092" name="AutoShape 12"/>
            <p:cNvCxnSpPr>
              <a:cxnSpLocks noChangeShapeType="1"/>
              <a:stCxn id="46087" idx="4"/>
              <a:endCxn id="46088" idx="0"/>
            </p:cNvCxnSpPr>
            <p:nvPr/>
          </p:nvCxnSpPr>
          <p:spPr bwMode="auto">
            <a:xfrm>
              <a:off x="2749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093" name="AutoShape 13"/>
            <p:cNvCxnSpPr>
              <a:cxnSpLocks noChangeShapeType="1"/>
              <a:stCxn id="46089" idx="4"/>
              <a:endCxn id="46090" idx="0"/>
            </p:cNvCxnSpPr>
            <p:nvPr/>
          </p:nvCxnSpPr>
          <p:spPr bwMode="auto">
            <a:xfrm>
              <a:off x="3733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094" name="AutoShape 14"/>
            <p:cNvCxnSpPr>
              <a:cxnSpLocks noChangeShapeType="1"/>
              <a:stCxn id="46085" idx="6"/>
              <a:endCxn id="46087" idx="2"/>
            </p:cNvCxnSpPr>
            <p:nvPr/>
          </p:nvCxnSpPr>
          <p:spPr bwMode="auto">
            <a:xfrm>
              <a:off x="1994" y="727"/>
              <a:ext cx="52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095" name="AutoShape 15"/>
            <p:cNvCxnSpPr>
              <a:cxnSpLocks noChangeShapeType="1"/>
              <a:stCxn id="46087" idx="6"/>
              <a:endCxn id="46089" idx="2"/>
            </p:cNvCxnSpPr>
            <p:nvPr/>
          </p:nvCxnSpPr>
          <p:spPr bwMode="auto">
            <a:xfrm>
              <a:off x="2978" y="727"/>
              <a:ext cx="52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096" name="AutoShape 16"/>
            <p:cNvCxnSpPr>
              <a:cxnSpLocks noChangeShapeType="1"/>
              <a:endCxn id="46085" idx="2"/>
            </p:cNvCxnSpPr>
            <p:nvPr/>
          </p:nvCxnSpPr>
          <p:spPr bwMode="auto">
            <a:xfrm>
              <a:off x="1082" y="727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097" name="AutoShape 17"/>
            <p:cNvCxnSpPr>
              <a:cxnSpLocks noChangeShapeType="1"/>
              <a:stCxn id="46089" idx="6"/>
            </p:cNvCxnSpPr>
            <p:nvPr/>
          </p:nvCxnSpPr>
          <p:spPr bwMode="auto">
            <a:xfrm>
              <a:off x="3962" y="727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46098" name="Oval 18"/>
          <p:cNvSpPr>
            <a:spLocks noChangeArrowheads="1"/>
          </p:cNvSpPr>
          <p:nvPr/>
        </p:nvSpPr>
        <p:spPr bwMode="auto">
          <a:xfrm>
            <a:off x="827088" y="1989138"/>
            <a:ext cx="642937" cy="6064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9" name="Oval 19"/>
          <p:cNvSpPr>
            <a:spLocks noChangeArrowheads="1"/>
          </p:cNvSpPr>
          <p:nvPr/>
        </p:nvSpPr>
        <p:spPr bwMode="auto">
          <a:xfrm>
            <a:off x="827088" y="3284538"/>
            <a:ext cx="642937" cy="6064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46100" name="AutoShape 20"/>
          <p:cNvCxnSpPr>
            <a:cxnSpLocks noChangeShapeType="1"/>
            <a:stCxn id="46098" idx="4"/>
            <a:endCxn id="46099" idx="0"/>
          </p:cNvCxnSpPr>
          <p:nvPr/>
        </p:nvCxnSpPr>
        <p:spPr bwMode="auto">
          <a:xfrm>
            <a:off x="1149350" y="2595563"/>
            <a:ext cx="0" cy="688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1" name="AutoShape 21"/>
          <p:cNvCxnSpPr>
            <a:cxnSpLocks noChangeShapeType="1"/>
          </p:cNvCxnSpPr>
          <p:nvPr/>
        </p:nvCxnSpPr>
        <p:spPr bwMode="auto">
          <a:xfrm>
            <a:off x="1476375" y="2276475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102" name="Oval 22"/>
          <p:cNvSpPr>
            <a:spLocks noChangeArrowheads="1"/>
          </p:cNvSpPr>
          <p:nvPr/>
        </p:nvSpPr>
        <p:spPr bwMode="auto">
          <a:xfrm>
            <a:off x="7667625" y="1989138"/>
            <a:ext cx="642938" cy="6064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103" name="Oval 23"/>
          <p:cNvSpPr>
            <a:spLocks noChangeArrowheads="1"/>
          </p:cNvSpPr>
          <p:nvPr/>
        </p:nvSpPr>
        <p:spPr bwMode="auto">
          <a:xfrm>
            <a:off x="7667625" y="3213100"/>
            <a:ext cx="642938" cy="6064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46104" name="AutoShape 24"/>
          <p:cNvCxnSpPr>
            <a:cxnSpLocks noChangeShapeType="1"/>
            <a:stCxn id="46102" idx="4"/>
            <a:endCxn id="46103" idx="0"/>
          </p:cNvCxnSpPr>
          <p:nvPr/>
        </p:nvCxnSpPr>
        <p:spPr bwMode="auto">
          <a:xfrm>
            <a:off x="7989888" y="2595563"/>
            <a:ext cx="0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5" name="AutoShape 25"/>
          <p:cNvCxnSpPr>
            <a:cxnSpLocks noChangeShapeType="1"/>
            <a:endCxn id="46102" idx="2"/>
          </p:cNvCxnSpPr>
          <p:nvPr/>
        </p:nvCxnSpPr>
        <p:spPr bwMode="auto">
          <a:xfrm flipV="1">
            <a:off x="7362825" y="229235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827088" y="4184650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/>
              <a:t>Green nodes are </a:t>
            </a:r>
            <a:r>
              <a:rPr lang="en-US" sz="2600">
                <a:solidFill>
                  <a:schemeClr val="accent2"/>
                </a:solidFill>
              </a:rPr>
              <a:t>hidden states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/>
              <a:t>Each hidden state depends only on the previous state (Markov assumption)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HMMs?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HMMs are a way of thinking of underlying events probabilistically generating surface events.</a:t>
            </a:r>
          </a:p>
          <a:p>
            <a:endParaRPr lang="en-GB" dirty="0" smtClean="0"/>
          </a:p>
          <a:p>
            <a:r>
              <a:rPr lang="en-GB" dirty="0" smtClean="0"/>
              <a:t>Parts </a:t>
            </a:r>
            <a:r>
              <a:rPr lang="en-GB" dirty="0"/>
              <a:t>of speech:</a:t>
            </a:r>
          </a:p>
          <a:p>
            <a:pPr lvl="1"/>
            <a:r>
              <a:rPr lang="en-GB" dirty="0"/>
              <a:t>a POS is a class or set of words</a:t>
            </a:r>
          </a:p>
          <a:p>
            <a:pPr lvl="1"/>
            <a:r>
              <a:rPr lang="en-GB" dirty="0"/>
              <a:t>we can think of language as an underlying Markov Chain of parts of speech from which actual words are generated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11188" y="1773238"/>
            <a:ext cx="80772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r>
              <a:rPr lang="en-US"/>
              <a:t>HMMs in POS Tagging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3860800"/>
            <a:ext cx="7772400" cy="1981200"/>
          </a:xfrm>
        </p:spPr>
        <p:txBody>
          <a:bodyPr/>
          <a:lstStyle/>
          <a:p>
            <a:endParaRPr lang="en-US" sz="2600"/>
          </a:p>
          <a:p>
            <a:endParaRPr lang="en-US" sz="26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0" y="1884363"/>
            <a:ext cx="4683125" cy="1905000"/>
            <a:chOff x="1082" y="480"/>
            <a:chExt cx="3334" cy="1550"/>
          </a:xfrm>
        </p:grpSpPr>
        <p:sp>
          <p:nvSpPr>
            <p:cNvPr id="50182" name="Oval 6"/>
            <p:cNvSpPr>
              <a:spLocks noChangeArrowheads="1"/>
            </p:cNvSpPr>
            <p:nvPr/>
          </p:nvSpPr>
          <p:spPr bwMode="auto">
            <a:xfrm>
              <a:off x="1536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ADJ</a:t>
              </a:r>
            </a:p>
          </p:txBody>
        </p:sp>
        <p:sp>
          <p:nvSpPr>
            <p:cNvPr id="50183" name="Oval 7"/>
            <p:cNvSpPr>
              <a:spLocks noChangeArrowheads="1"/>
            </p:cNvSpPr>
            <p:nvPr/>
          </p:nvSpPr>
          <p:spPr bwMode="auto">
            <a:xfrm>
              <a:off x="1536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184" name="Oval 8"/>
            <p:cNvSpPr>
              <a:spLocks noChangeArrowheads="1"/>
            </p:cNvSpPr>
            <p:nvPr/>
          </p:nvSpPr>
          <p:spPr bwMode="auto">
            <a:xfrm>
              <a:off x="2520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N</a:t>
              </a:r>
            </a:p>
          </p:txBody>
        </p:sp>
        <p:sp>
          <p:nvSpPr>
            <p:cNvPr id="50185" name="Oval 9"/>
            <p:cNvSpPr>
              <a:spLocks noChangeArrowheads="1"/>
            </p:cNvSpPr>
            <p:nvPr/>
          </p:nvSpPr>
          <p:spPr bwMode="auto">
            <a:xfrm>
              <a:off x="2520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186" name="Oval 10"/>
            <p:cNvSpPr>
              <a:spLocks noChangeArrowheads="1"/>
            </p:cNvSpPr>
            <p:nvPr/>
          </p:nvSpPr>
          <p:spPr bwMode="auto">
            <a:xfrm>
              <a:off x="3504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V</a:t>
              </a:r>
            </a:p>
          </p:txBody>
        </p:sp>
        <p:sp>
          <p:nvSpPr>
            <p:cNvPr id="50187" name="Oval 11"/>
            <p:cNvSpPr>
              <a:spLocks noChangeArrowheads="1"/>
            </p:cNvSpPr>
            <p:nvPr/>
          </p:nvSpPr>
          <p:spPr bwMode="auto">
            <a:xfrm>
              <a:off x="3504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50188" name="AutoShape 12"/>
            <p:cNvCxnSpPr>
              <a:cxnSpLocks noChangeShapeType="1"/>
              <a:stCxn id="50182" idx="4"/>
              <a:endCxn id="50183" idx="0"/>
            </p:cNvCxnSpPr>
            <p:nvPr/>
          </p:nvCxnSpPr>
          <p:spPr bwMode="auto">
            <a:xfrm>
              <a:off x="1765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0189" name="AutoShape 13"/>
            <p:cNvCxnSpPr>
              <a:cxnSpLocks noChangeShapeType="1"/>
              <a:stCxn id="50184" idx="4"/>
              <a:endCxn id="50185" idx="0"/>
            </p:cNvCxnSpPr>
            <p:nvPr/>
          </p:nvCxnSpPr>
          <p:spPr bwMode="auto">
            <a:xfrm>
              <a:off x="2749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0190" name="AutoShape 14"/>
            <p:cNvCxnSpPr>
              <a:cxnSpLocks noChangeShapeType="1"/>
              <a:stCxn id="50186" idx="4"/>
              <a:endCxn id="50187" idx="0"/>
            </p:cNvCxnSpPr>
            <p:nvPr/>
          </p:nvCxnSpPr>
          <p:spPr bwMode="auto">
            <a:xfrm>
              <a:off x="3733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0191" name="AutoShape 15"/>
            <p:cNvCxnSpPr>
              <a:cxnSpLocks noChangeShapeType="1"/>
              <a:stCxn id="50182" idx="6"/>
              <a:endCxn id="50184" idx="2"/>
            </p:cNvCxnSpPr>
            <p:nvPr/>
          </p:nvCxnSpPr>
          <p:spPr bwMode="auto">
            <a:xfrm>
              <a:off x="1994" y="727"/>
              <a:ext cx="52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0192" name="AutoShape 16"/>
            <p:cNvCxnSpPr>
              <a:cxnSpLocks noChangeShapeType="1"/>
              <a:stCxn id="50184" idx="6"/>
              <a:endCxn id="50186" idx="2"/>
            </p:cNvCxnSpPr>
            <p:nvPr/>
          </p:nvCxnSpPr>
          <p:spPr bwMode="auto">
            <a:xfrm>
              <a:off x="2978" y="727"/>
              <a:ext cx="52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0193" name="AutoShape 17"/>
            <p:cNvCxnSpPr>
              <a:cxnSpLocks noChangeShapeType="1"/>
              <a:endCxn id="50182" idx="2"/>
            </p:cNvCxnSpPr>
            <p:nvPr/>
          </p:nvCxnSpPr>
          <p:spPr bwMode="auto">
            <a:xfrm>
              <a:off x="1082" y="727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0194" name="AutoShape 18"/>
            <p:cNvCxnSpPr>
              <a:cxnSpLocks noChangeShapeType="1"/>
              <a:stCxn id="50186" idx="6"/>
            </p:cNvCxnSpPr>
            <p:nvPr/>
          </p:nvCxnSpPr>
          <p:spPr bwMode="auto">
            <a:xfrm>
              <a:off x="3962" y="727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50195" name="Oval 19"/>
          <p:cNvSpPr>
            <a:spLocks noChangeArrowheads="1"/>
          </p:cNvSpPr>
          <p:nvPr/>
        </p:nvSpPr>
        <p:spPr bwMode="auto">
          <a:xfrm>
            <a:off x="827088" y="1916113"/>
            <a:ext cx="642937" cy="6064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DET</a:t>
            </a:r>
          </a:p>
        </p:txBody>
      </p:sp>
      <p:sp>
        <p:nvSpPr>
          <p:cNvPr id="50196" name="Oval 20"/>
          <p:cNvSpPr>
            <a:spLocks noChangeArrowheads="1"/>
          </p:cNvSpPr>
          <p:nvPr/>
        </p:nvSpPr>
        <p:spPr bwMode="auto">
          <a:xfrm>
            <a:off x="827088" y="3141663"/>
            <a:ext cx="642937" cy="6064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50197" name="AutoShape 21"/>
          <p:cNvCxnSpPr>
            <a:cxnSpLocks noChangeShapeType="1"/>
            <a:stCxn id="50195" idx="4"/>
            <a:endCxn id="50196" idx="0"/>
          </p:cNvCxnSpPr>
          <p:nvPr/>
        </p:nvCxnSpPr>
        <p:spPr bwMode="auto">
          <a:xfrm>
            <a:off x="1149350" y="2522538"/>
            <a:ext cx="0" cy="619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0198" name="AutoShape 22"/>
          <p:cNvCxnSpPr>
            <a:cxnSpLocks noChangeShapeType="1"/>
          </p:cNvCxnSpPr>
          <p:nvPr/>
        </p:nvCxnSpPr>
        <p:spPr bwMode="auto">
          <a:xfrm>
            <a:off x="1476375" y="2205038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99" name="Oval 23"/>
          <p:cNvSpPr>
            <a:spLocks noChangeArrowheads="1"/>
          </p:cNvSpPr>
          <p:nvPr/>
        </p:nvSpPr>
        <p:spPr bwMode="auto">
          <a:xfrm>
            <a:off x="7667625" y="1916113"/>
            <a:ext cx="642938" cy="6064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200" name="Oval 24"/>
          <p:cNvSpPr>
            <a:spLocks noChangeArrowheads="1"/>
          </p:cNvSpPr>
          <p:nvPr/>
        </p:nvSpPr>
        <p:spPr bwMode="auto">
          <a:xfrm>
            <a:off x="7667625" y="3213100"/>
            <a:ext cx="642938" cy="6064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50201" name="AutoShape 25"/>
          <p:cNvCxnSpPr>
            <a:cxnSpLocks noChangeShapeType="1"/>
            <a:stCxn id="50199" idx="4"/>
            <a:endCxn id="50200" idx="0"/>
          </p:cNvCxnSpPr>
          <p:nvPr/>
        </p:nvCxnSpPr>
        <p:spPr bwMode="auto">
          <a:xfrm>
            <a:off x="7989888" y="2522538"/>
            <a:ext cx="0" cy="690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0202" name="AutoShape 26"/>
          <p:cNvCxnSpPr>
            <a:cxnSpLocks noChangeShapeType="1"/>
            <a:endCxn id="50199" idx="2"/>
          </p:cNvCxnSpPr>
          <p:nvPr/>
        </p:nvCxnSpPr>
        <p:spPr bwMode="auto">
          <a:xfrm flipV="1">
            <a:off x="7362825" y="2219325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203" name="Rectangle 27"/>
          <p:cNvSpPr>
            <a:spLocks noChangeArrowheads="1"/>
          </p:cNvSpPr>
          <p:nvPr/>
        </p:nvSpPr>
        <p:spPr bwMode="auto">
          <a:xfrm>
            <a:off x="827088" y="4184650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/>
              <a:t>Hidden layer (constructed through training)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/>
              <a:t>Models the sequence of POSs in the training corpus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POS Tagging </a:t>
            </a:r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11188" y="3068638"/>
            <a:ext cx="80772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r>
              <a:rPr lang="en-US"/>
              <a:t>HMMs in POS Tagging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3860800"/>
            <a:ext cx="7772400" cy="1981200"/>
          </a:xfrm>
        </p:spPr>
        <p:txBody>
          <a:bodyPr/>
          <a:lstStyle/>
          <a:p>
            <a:endParaRPr lang="en-US" sz="2600"/>
          </a:p>
          <a:p>
            <a:endParaRPr lang="en-US" sz="26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0" y="1884363"/>
            <a:ext cx="4683125" cy="1905000"/>
            <a:chOff x="1082" y="480"/>
            <a:chExt cx="3334" cy="1550"/>
          </a:xfrm>
        </p:grpSpPr>
        <p:sp>
          <p:nvSpPr>
            <p:cNvPr id="52230" name="Oval 6"/>
            <p:cNvSpPr>
              <a:spLocks noChangeArrowheads="1"/>
            </p:cNvSpPr>
            <p:nvPr/>
          </p:nvSpPr>
          <p:spPr bwMode="auto">
            <a:xfrm>
              <a:off x="1536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ADJ</a:t>
              </a:r>
            </a:p>
          </p:txBody>
        </p:sp>
        <p:sp>
          <p:nvSpPr>
            <p:cNvPr id="52231" name="Oval 7"/>
            <p:cNvSpPr>
              <a:spLocks noChangeArrowheads="1"/>
            </p:cNvSpPr>
            <p:nvPr/>
          </p:nvSpPr>
          <p:spPr bwMode="auto">
            <a:xfrm>
              <a:off x="1536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tall</a:t>
              </a:r>
            </a:p>
          </p:txBody>
        </p:sp>
        <p:sp>
          <p:nvSpPr>
            <p:cNvPr id="52232" name="Oval 8"/>
            <p:cNvSpPr>
              <a:spLocks noChangeArrowheads="1"/>
            </p:cNvSpPr>
            <p:nvPr/>
          </p:nvSpPr>
          <p:spPr bwMode="auto">
            <a:xfrm>
              <a:off x="2520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N</a:t>
              </a:r>
            </a:p>
          </p:txBody>
        </p:sp>
        <p:sp>
          <p:nvSpPr>
            <p:cNvPr id="52233" name="Oval 9"/>
            <p:cNvSpPr>
              <a:spLocks noChangeArrowheads="1"/>
            </p:cNvSpPr>
            <p:nvPr/>
          </p:nvSpPr>
          <p:spPr bwMode="auto">
            <a:xfrm>
              <a:off x="2520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lady</a:t>
              </a:r>
            </a:p>
          </p:txBody>
        </p:sp>
        <p:sp>
          <p:nvSpPr>
            <p:cNvPr id="52234" name="Oval 10"/>
            <p:cNvSpPr>
              <a:spLocks noChangeArrowheads="1"/>
            </p:cNvSpPr>
            <p:nvPr/>
          </p:nvSpPr>
          <p:spPr bwMode="auto">
            <a:xfrm>
              <a:off x="3504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V</a:t>
              </a:r>
            </a:p>
          </p:txBody>
        </p:sp>
        <p:sp>
          <p:nvSpPr>
            <p:cNvPr id="52235" name="Oval 11"/>
            <p:cNvSpPr>
              <a:spLocks noChangeArrowheads="1"/>
            </p:cNvSpPr>
            <p:nvPr/>
          </p:nvSpPr>
          <p:spPr bwMode="auto">
            <a:xfrm>
              <a:off x="3504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is</a:t>
              </a:r>
            </a:p>
          </p:txBody>
        </p:sp>
        <p:cxnSp>
          <p:nvCxnSpPr>
            <p:cNvPr id="52236" name="AutoShape 12"/>
            <p:cNvCxnSpPr>
              <a:cxnSpLocks noChangeShapeType="1"/>
              <a:stCxn id="52230" idx="4"/>
              <a:endCxn id="52231" idx="0"/>
            </p:cNvCxnSpPr>
            <p:nvPr/>
          </p:nvCxnSpPr>
          <p:spPr bwMode="auto">
            <a:xfrm>
              <a:off x="1765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237" name="AutoShape 13"/>
            <p:cNvCxnSpPr>
              <a:cxnSpLocks noChangeShapeType="1"/>
              <a:stCxn id="52232" idx="4"/>
              <a:endCxn id="52233" idx="0"/>
            </p:cNvCxnSpPr>
            <p:nvPr/>
          </p:nvCxnSpPr>
          <p:spPr bwMode="auto">
            <a:xfrm>
              <a:off x="2749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238" name="AutoShape 14"/>
            <p:cNvCxnSpPr>
              <a:cxnSpLocks noChangeShapeType="1"/>
              <a:stCxn id="52234" idx="4"/>
              <a:endCxn id="52235" idx="0"/>
            </p:cNvCxnSpPr>
            <p:nvPr/>
          </p:nvCxnSpPr>
          <p:spPr bwMode="auto">
            <a:xfrm>
              <a:off x="3733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239" name="AutoShape 15"/>
            <p:cNvCxnSpPr>
              <a:cxnSpLocks noChangeShapeType="1"/>
              <a:stCxn id="52230" idx="6"/>
              <a:endCxn id="52232" idx="2"/>
            </p:cNvCxnSpPr>
            <p:nvPr/>
          </p:nvCxnSpPr>
          <p:spPr bwMode="auto">
            <a:xfrm>
              <a:off x="1994" y="727"/>
              <a:ext cx="52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240" name="AutoShape 16"/>
            <p:cNvCxnSpPr>
              <a:cxnSpLocks noChangeShapeType="1"/>
              <a:stCxn id="52232" idx="6"/>
              <a:endCxn id="52234" idx="2"/>
            </p:cNvCxnSpPr>
            <p:nvPr/>
          </p:nvCxnSpPr>
          <p:spPr bwMode="auto">
            <a:xfrm>
              <a:off x="2978" y="727"/>
              <a:ext cx="52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241" name="AutoShape 17"/>
            <p:cNvCxnSpPr>
              <a:cxnSpLocks noChangeShapeType="1"/>
              <a:endCxn id="52230" idx="2"/>
            </p:cNvCxnSpPr>
            <p:nvPr/>
          </p:nvCxnSpPr>
          <p:spPr bwMode="auto">
            <a:xfrm>
              <a:off x="1082" y="727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242" name="AutoShape 18"/>
            <p:cNvCxnSpPr>
              <a:cxnSpLocks noChangeShapeType="1"/>
              <a:stCxn id="52234" idx="6"/>
            </p:cNvCxnSpPr>
            <p:nvPr/>
          </p:nvCxnSpPr>
          <p:spPr bwMode="auto">
            <a:xfrm>
              <a:off x="3962" y="727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827088" y="1916113"/>
            <a:ext cx="642937" cy="6064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DET</a:t>
            </a:r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827088" y="3141663"/>
            <a:ext cx="642937" cy="6064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the</a:t>
            </a:r>
          </a:p>
        </p:txBody>
      </p:sp>
      <p:cxnSp>
        <p:nvCxnSpPr>
          <p:cNvPr id="52245" name="AutoShape 21"/>
          <p:cNvCxnSpPr>
            <a:cxnSpLocks noChangeShapeType="1"/>
            <a:stCxn id="52243" idx="4"/>
            <a:endCxn id="52244" idx="0"/>
          </p:cNvCxnSpPr>
          <p:nvPr/>
        </p:nvCxnSpPr>
        <p:spPr bwMode="auto">
          <a:xfrm>
            <a:off x="1149350" y="2522538"/>
            <a:ext cx="0" cy="619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46" name="AutoShape 22"/>
          <p:cNvCxnSpPr>
            <a:cxnSpLocks noChangeShapeType="1"/>
          </p:cNvCxnSpPr>
          <p:nvPr/>
        </p:nvCxnSpPr>
        <p:spPr bwMode="auto">
          <a:xfrm>
            <a:off x="1476375" y="2205038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2247" name="Oval 23"/>
          <p:cNvSpPr>
            <a:spLocks noChangeArrowheads="1"/>
          </p:cNvSpPr>
          <p:nvPr/>
        </p:nvSpPr>
        <p:spPr bwMode="auto">
          <a:xfrm>
            <a:off x="7667625" y="1916113"/>
            <a:ext cx="642938" cy="6064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248" name="Oval 24"/>
          <p:cNvSpPr>
            <a:spLocks noChangeArrowheads="1"/>
          </p:cNvSpPr>
          <p:nvPr/>
        </p:nvSpPr>
        <p:spPr bwMode="auto">
          <a:xfrm>
            <a:off x="7667625" y="3213100"/>
            <a:ext cx="642938" cy="6064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52249" name="AutoShape 25"/>
          <p:cNvCxnSpPr>
            <a:cxnSpLocks noChangeShapeType="1"/>
            <a:stCxn id="52247" idx="4"/>
            <a:endCxn id="52248" idx="0"/>
          </p:cNvCxnSpPr>
          <p:nvPr/>
        </p:nvCxnSpPr>
        <p:spPr bwMode="auto">
          <a:xfrm>
            <a:off x="7989888" y="2522538"/>
            <a:ext cx="0" cy="690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50" name="AutoShape 26"/>
          <p:cNvCxnSpPr>
            <a:cxnSpLocks noChangeShapeType="1"/>
            <a:endCxn id="52247" idx="2"/>
          </p:cNvCxnSpPr>
          <p:nvPr/>
        </p:nvCxnSpPr>
        <p:spPr bwMode="auto">
          <a:xfrm flipV="1">
            <a:off x="7362825" y="2219325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2251" name="Rectangle 27"/>
          <p:cNvSpPr>
            <a:spLocks noChangeArrowheads="1"/>
          </p:cNvSpPr>
          <p:nvPr/>
        </p:nvSpPr>
        <p:spPr bwMode="auto">
          <a:xfrm>
            <a:off x="827088" y="4184650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/>
              <a:t>Observations are words.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/>
              <a:t>They are “emitted” by their corresponding hidden state.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/>
              <a:t>The state depends on its previous state.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HMMs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There are efficient algorithms to train HMMs using </a:t>
            </a:r>
            <a:r>
              <a:rPr lang="en-GB" sz="2600" dirty="0" smtClean="0"/>
              <a:t>an algorithm called Expectation Maximisation.</a:t>
            </a:r>
            <a:endParaRPr lang="en-GB" sz="2600" dirty="0"/>
          </a:p>
          <a:p>
            <a:endParaRPr lang="en-GB" sz="2600" dirty="0" smtClean="0"/>
          </a:p>
          <a:p>
            <a:r>
              <a:rPr lang="en-GB" sz="2600" dirty="0" smtClean="0"/>
              <a:t>General </a:t>
            </a:r>
            <a:r>
              <a:rPr lang="en-GB" sz="2600" dirty="0"/>
              <a:t>idea: </a:t>
            </a:r>
          </a:p>
          <a:p>
            <a:pPr lvl="1"/>
            <a:r>
              <a:rPr lang="en-GB" sz="2200" dirty="0"/>
              <a:t>training data is assumed to have been generated by some HMM (parameters unknown)</a:t>
            </a:r>
          </a:p>
          <a:p>
            <a:pPr lvl="1"/>
            <a:r>
              <a:rPr lang="en-GB" sz="2200" dirty="0"/>
              <a:t>try and learn the unknown parameters in the data</a:t>
            </a:r>
          </a:p>
          <a:p>
            <a:endParaRPr lang="en-GB" sz="2600" dirty="0" smtClean="0"/>
          </a:p>
          <a:p>
            <a:r>
              <a:rPr lang="en-GB" sz="2600" dirty="0" smtClean="0"/>
              <a:t>Similar </a:t>
            </a:r>
            <a:r>
              <a:rPr lang="en-GB" sz="2600" dirty="0"/>
              <a:t>idea is used in finding the parameters of some n-gram models.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HMMs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tasks such as POS Tagging, we have a sequence of tokens.</a:t>
            </a:r>
          </a:p>
          <a:p>
            <a:endParaRPr lang="en-GB" dirty="0" smtClean="0"/>
          </a:p>
          <a:p>
            <a:r>
              <a:rPr lang="en-GB" dirty="0" smtClean="0"/>
              <a:t>We need to “discover” or “guess” the most likely sequence of tags that gave rise to those tokens.</a:t>
            </a:r>
          </a:p>
          <a:p>
            <a:endParaRPr lang="en-GB" dirty="0" smtClean="0"/>
          </a:p>
          <a:p>
            <a:r>
              <a:rPr lang="en-GB" dirty="0" smtClean="0"/>
              <a:t>Given the model learned from data, there are also efficient algorithms for finding the most probable sequence of underlying states (tags) that gave rise to the sequence of observations (tokens).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Crucial ingredients (familiar)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600" dirty="0"/>
              <a:t>Underlying </a:t>
            </a:r>
            <a:r>
              <a:rPr lang="en-GB" sz="2600" dirty="0" smtClean="0"/>
              <a:t>states</a:t>
            </a:r>
            <a:endParaRPr lang="en-GB" sz="2600" dirty="0" smtClean="0">
              <a:solidFill>
                <a:schemeClr val="accent2"/>
              </a:solidFill>
            </a:endParaRPr>
          </a:p>
          <a:p>
            <a:pPr lvl="1"/>
            <a:r>
              <a:rPr lang="en-GB" sz="2400" dirty="0" smtClean="0"/>
              <a:t>E.g. Our tags</a:t>
            </a:r>
            <a:endParaRPr lang="en-GB" sz="2400" dirty="0"/>
          </a:p>
          <a:p>
            <a:endParaRPr lang="en-GB" sz="2600" dirty="0" smtClean="0"/>
          </a:p>
          <a:p>
            <a:r>
              <a:rPr lang="en-GB" sz="2600" dirty="0" smtClean="0"/>
              <a:t>Output </a:t>
            </a:r>
            <a:r>
              <a:rPr lang="en-GB" sz="2600" dirty="0"/>
              <a:t>alphabet (</a:t>
            </a:r>
            <a:r>
              <a:rPr lang="en-GB" sz="2600" dirty="0" smtClean="0"/>
              <a:t>observations)</a:t>
            </a:r>
            <a:endParaRPr lang="en-GB" sz="2600" dirty="0" smtClean="0">
              <a:solidFill>
                <a:schemeClr val="accent2"/>
              </a:solidFill>
            </a:endParaRPr>
          </a:p>
          <a:p>
            <a:pPr lvl="1"/>
            <a:r>
              <a:rPr lang="en-GB" sz="2400" dirty="0" smtClean="0"/>
              <a:t>E.g. The words in our language</a:t>
            </a:r>
            <a:endParaRPr lang="en-GB" sz="2400" dirty="0"/>
          </a:p>
          <a:p>
            <a:endParaRPr lang="en-GB" sz="2600" dirty="0" smtClean="0"/>
          </a:p>
          <a:p>
            <a:r>
              <a:rPr lang="en-GB" sz="2600" dirty="0" smtClean="0"/>
              <a:t>State </a:t>
            </a:r>
            <a:r>
              <a:rPr lang="en-GB" sz="2600" dirty="0"/>
              <a:t>transition probabilities</a:t>
            </a:r>
            <a:r>
              <a:rPr lang="en-GB" sz="2600" dirty="0" smtClean="0"/>
              <a:t>:</a:t>
            </a:r>
          </a:p>
          <a:p>
            <a:pPr lvl="1"/>
            <a:r>
              <a:rPr lang="en-GB" dirty="0" smtClean="0"/>
              <a:t>E.g. the probability of one tag following another tag</a:t>
            </a:r>
            <a:endParaRPr lang="en-GB" sz="2400" dirty="0"/>
          </a:p>
          <a:p>
            <a:pPr>
              <a:buFont typeface="Wingdings" pitchFamily="2" charset="2"/>
              <a:buNone/>
            </a:pP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Crucial ingredients (additional)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Initial state </a:t>
            </a:r>
            <a:r>
              <a:rPr lang="en-GB" dirty="0" smtClean="0"/>
              <a:t>probabilities 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tell </a:t>
            </a:r>
            <a:r>
              <a:rPr lang="en-GB" dirty="0"/>
              <a:t>us the initial probability of each </a:t>
            </a:r>
            <a:r>
              <a:rPr lang="en-GB" dirty="0" smtClean="0"/>
              <a:t>state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E.g. What is the probability that at the start of the sequence we see a DET?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Symbol </a:t>
            </a:r>
            <a:r>
              <a:rPr lang="en-GB" dirty="0"/>
              <a:t>emission </a:t>
            </a:r>
            <a:r>
              <a:rPr lang="en-GB" dirty="0" smtClean="0"/>
              <a:t>probabilities: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tell </a:t>
            </a:r>
            <a:r>
              <a:rPr lang="en-GB" dirty="0"/>
              <a:t>us the probability </a:t>
            </a:r>
            <a:r>
              <a:rPr lang="en-GB" dirty="0" smtClean="0"/>
              <a:t>of </a:t>
            </a:r>
            <a:r>
              <a:rPr lang="en-GB" dirty="0"/>
              <a:t>seeing </a:t>
            </a:r>
            <a:r>
              <a:rPr lang="en-GB" dirty="0" smtClean="0"/>
              <a:t>an observation, </a:t>
            </a:r>
            <a:r>
              <a:rPr lang="en-GB" dirty="0"/>
              <a:t>given that </a:t>
            </a:r>
            <a:r>
              <a:rPr lang="en-GB" dirty="0" smtClean="0"/>
              <a:t>we were previously in a state x and are now looking at a state 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E.g. Given that I’m looking at the word </a:t>
            </a:r>
            <a:r>
              <a:rPr lang="en-GB" i="1" dirty="0" smtClean="0"/>
              <a:t>man</a:t>
            </a:r>
            <a:r>
              <a:rPr lang="en-GB" dirty="0" smtClean="0"/>
              <a:t>, and that previously I had a DET, what is the probability that </a:t>
            </a:r>
            <a:r>
              <a:rPr lang="en-GB" i="1" dirty="0" smtClean="0"/>
              <a:t>man</a:t>
            </a:r>
            <a:r>
              <a:rPr lang="en-GB" dirty="0" smtClean="0"/>
              <a:t> is a noun?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11188" y="3733800"/>
            <a:ext cx="4875212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r>
              <a:rPr lang="en-US"/>
              <a:t>HMMs in POS Tagging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0" y="2473325"/>
            <a:ext cx="2663229" cy="1905000"/>
            <a:chOff x="1082" y="480"/>
            <a:chExt cx="1896" cy="1550"/>
          </a:xfrm>
        </p:grpSpPr>
        <p:sp>
          <p:nvSpPr>
            <p:cNvPr id="52230" name="Oval 6"/>
            <p:cNvSpPr>
              <a:spLocks noChangeArrowheads="1"/>
            </p:cNvSpPr>
            <p:nvPr/>
          </p:nvSpPr>
          <p:spPr bwMode="auto">
            <a:xfrm>
              <a:off x="1536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ADJ</a:t>
              </a:r>
            </a:p>
          </p:txBody>
        </p:sp>
        <p:sp>
          <p:nvSpPr>
            <p:cNvPr id="52231" name="Oval 7"/>
            <p:cNvSpPr>
              <a:spLocks noChangeArrowheads="1"/>
            </p:cNvSpPr>
            <p:nvPr/>
          </p:nvSpPr>
          <p:spPr bwMode="auto">
            <a:xfrm>
              <a:off x="1536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tall</a:t>
              </a:r>
            </a:p>
          </p:txBody>
        </p:sp>
        <p:sp>
          <p:nvSpPr>
            <p:cNvPr id="52232" name="Oval 8"/>
            <p:cNvSpPr>
              <a:spLocks noChangeArrowheads="1"/>
            </p:cNvSpPr>
            <p:nvPr/>
          </p:nvSpPr>
          <p:spPr bwMode="auto">
            <a:xfrm>
              <a:off x="2520" y="480"/>
              <a:ext cx="458" cy="49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N</a:t>
              </a:r>
            </a:p>
          </p:txBody>
        </p:sp>
        <p:sp>
          <p:nvSpPr>
            <p:cNvPr id="52233" name="Oval 9"/>
            <p:cNvSpPr>
              <a:spLocks noChangeArrowheads="1"/>
            </p:cNvSpPr>
            <p:nvPr/>
          </p:nvSpPr>
          <p:spPr bwMode="auto">
            <a:xfrm>
              <a:off x="2520" y="1536"/>
              <a:ext cx="458" cy="494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/>
                <a:t>lady</a:t>
              </a:r>
            </a:p>
          </p:txBody>
        </p:sp>
        <p:cxnSp>
          <p:nvCxnSpPr>
            <p:cNvPr id="52236" name="AutoShape 12"/>
            <p:cNvCxnSpPr>
              <a:cxnSpLocks noChangeShapeType="1"/>
              <a:stCxn id="52230" idx="4"/>
              <a:endCxn id="52231" idx="0"/>
            </p:cNvCxnSpPr>
            <p:nvPr/>
          </p:nvCxnSpPr>
          <p:spPr bwMode="auto">
            <a:xfrm>
              <a:off x="1765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237" name="AutoShape 13"/>
            <p:cNvCxnSpPr>
              <a:cxnSpLocks noChangeShapeType="1"/>
              <a:stCxn id="52232" idx="4"/>
              <a:endCxn id="52233" idx="0"/>
            </p:cNvCxnSpPr>
            <p:nvPr/>
          </p:nvCxnSpPr>
          <p:spPr bwMode="auto">
            <a:xfrm>
              <a:off x="2749" y="974"/>
              <a:ext cx="0" cy="5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239" name="AutoShape 15"/>
            <p:cNvCxnSpPr>
              <a:cxnSpLocks noChangeShapeType="1"/>
              <a:stCxn id="52230" idx="6"/>
              <a:endCxn id="52232" idx="2"/>
            </p:cNvCxnSpPr>
            <p:nvPr/>
          </p:nvCxnSpPr>
          <p:spPr bwMode="auto">
            <a:xfrm>
              <a:off x="1994" y="727"/>
              <a:ext cx="52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241" name="AutoShape 17"/>
            <p:cNvCxnSpPr>
              <a:cxnSpLocks noChangeShapeType="1"/>
              <a:endCxn id="52230" idx="2"/>
            </p:cNvCxnSpPr>
            <p:nvPr/>
          </p:nvCxnSpPr>
          <p:spPr bwMode="auto">
            <a:xfrm>
              <a:off x="1082" y="727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827088" y="2505075"/>
            <a:ext cx="642937" cy="6064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DET</a:t>
            </a:r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827088" y="3730625"/>
            <a:ext cx="642937" cy="6064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the</a:t>
            </a:r>
          </a:p>
        </p:txBody>
      </p:sp>
      <p:cxnSp>
        <p:nvCxnSpPr>
          <p:cNvPr id="52245" name="AutoShape 21"/>
          <p:cNvCxnSpPr>
            <a:cxnSpLocks noChangeShapeType="1"/>
            <a:stCxn id="52243" idx="4"/>
            <a:endCxn id="52244" idx="0"/>
          </p:cNvCxnSpPr>
          <p:nvPr/>
        </p:nvCxnSpPr>
        <p:spPr bwMode="auto">
          <a:xfrm>
            <a:off x="1149350" y="3111500"/>
            <a:ext cx="0" cy="619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46" name="AutoShape 22"/>
          <p:cNvCxnSpPr>
            <a:cxnSpLocks noChangeShapeType="1"/>
          </p:cNvCxnSpPr>
          <p:nvPr/>
        </p:nvCxnSpPr>
        <p:spPr bwMode="auto">
          <a:xfrm>
            <a:off x="1476375" y="27940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2251" name="Rectangle 27"/>
          <p:cNvSpPr>
            <a:spLocks noChangeArrowheads="1"/>
          </p:cNvSpPr>
          <p:nvPr/>
        </p:nvSpPr>
        <p:spPr bwMode="auto">
          <a:xfrm>
            <a:off x="827088" y="4184650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2600" dirty="0"/>
          </a:p>
        </p:txBody>
      </p:sp>
      <p:sp>
        <p:nvSpPr>
          <p:cNvPr id="28" name="TextBox 27"/>
          <p:cNvSpPr txBox="1"/>
          <p:nvPr/>
        </p:nvSpPr>
        <p:spPr>
          <a:xfrm>
            <a:off x="1295400" y="2057400"/>
            <a:ext cx="347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State transition probabilities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681809" y="3059668"/>
            <a:ext cx="222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Symbol emission </a:t>
            </a:r>
          </a:p>
          <a:p>
            <a:r>
              <a:rPr lang="en-GB" dirty="0" smtClean="0"/>
              <a:t>probabilities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Markov-model </a:t>
            </a:r>
            <a:r>
              <a:rPr lang="en-GB" dirty="0"/>
              <a:t>taggers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Markov models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Basic idea: sequences of tags are a Markov Chain: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Limited horizon assumption:</a:t>
            </a:r>
            <a:r>
              <a:rPr lang="en-GB" dirty="0"/>
              <a:t> sufficient to look at previous tag for information about current </a:t>
            </a:r>
            <a:r>
              <a:rPr lang="en-GB" dirty="0" smtClean="0"/>
              <a:t>tag</a:t>
            </a:r>
          </a:p>
          <a:p>
            <a:pPr lvl="2"/>
            <a:r>
              <a:rPr lang="en-GB" dirty="0" smtClean="0"/>
              <a:t>Note: this is the Markov assumption already encountered in language models!</a:t>
            </a:r>
          </a:p>
          <a:p>
            <a:pPr lvl="2"/>
            <a:endParaRPr lang="en-GB" dirty="0"/>
          </a:p>
          <a:p>
            <a:pPr lvl="1"/>
            <a:r>
              <a:rPr lang="en-GB" dirty="0">
                <a:solidFill>
                  <a:schemeClr val="accent2"/>
                </a:solidFill>
              </a:rPr>
              <a:t>Time invariance:</a:t>
            </a:r>
            <a:r>
              <a:rPr lang="en-GB" dirty="0"/>
              <a:t> The probability of a sequence remains the same over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Implications/limitations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GB" sz="2600" dirty="0" smtClean="0"/>
          </a:p>
          <a:p>
            <a:r>
              <a:rPr lang="en-GB" sz="2600" dirty="0" smtClean="0"/>
              <a:t>Limited </a:t>
            </a:r>
            <a:r>
              <a:rPr lang="en-GB" sz="2600" dirty="0"/>
              <a:t>horizon ignores long-distance dependences</a:t>
            </a:r>
          </a:p>
          <a:p>
            <a:pPr lvl="1"/>
            <a:r>
              <a:rPr lang="en-GB" sz="2200" dirty="0"/>
              <a:t>e.g. can’t deal with WH-constructions</a:t>
            </a:r>
          </a:p>
          <a:p>
            <a:pPr lvl="1"/>
            <a:r>
              <a:rPr lang="en-GB" sz="2200" dirty="0"/>
              <a:t>Chomsky (1957): this was one of the reasons cited against probabilistic approaches</a:t>
            </a:r>
          </a:p>
          <a:p>
            <a:endParaRPr lang="en-GB" sz="2600" dirty="0" smtClean="0"/>
          </a:p>
          <a:p>
            <a:r>
              <a:rPr lang="en-GB" sz="2600" dirty="0" smtClean="0"/>
              <a:t>Time </a:t>
            </a:r>
            <a:r>
              <a:rPr lang="en-GB" sz="2600" dirty="0"/>
              <a:t>invariance:</a:t>
            </a:r>
          </a:p>
          <a:p>
            <a:pPr lvl="1"/>
            <a:r>
              <a:rPr lang="en-GB" sz="2200" dirty="0"/>
              <a:t>e.g. P(finite </a:t>
            </a:r>
            <a:r>
              <a:rPr lang="en-GB" sz="2200" dirty="0" err="1"/>
              <a:t>verb|pronoun</a:t>
            </a:r>
            <a:r>
              <a:rPr lang="en-GB" sz="2200" dirty="0"/>
              <a:t>) is constant</a:t>
            </a:r>
          </a:p>
          <a:p>
            <a:pPr lvl="1"/>
            <a:r>
              <a:rPr lang="en-GB" sz="2200" dirty="0"/>
              <a:t>but we may be more likely to find a finite verb following a pronoun at the start of a sentence than in the middle!</a:t>
            </a:r>
          </a:p>
          <a:p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43862" cy="4267200"/>
          </a:xfrm>
        </p:spPr>
        <p:txBody>
          <a:bodyPr/>
          <a:lstStyle/>
          <a:p>
            <a:r>
              <a:rPr lang="en-GB" sz="2600" dirty="0"/>
              <a:t>We let </a:t>
            </a:r>
            <a:r>
              <a:rPr lang="en-GB" sz="2600" i="1" dirty="0" err="1">
                <a:solidFill>
                  <a:schemeClr val="accent2"/>
                </a:solidFill>
              </a:rPr>
              <a:t>t</a:t>
            </a:r>
            <a:r>
              <a:rPr lang="en-GB" sz="2600" i="1" baseline="-25000" dirty="0" err="1">
                <a:solidFill>
                  <a:schemeClr val="accent2"/>
                </a:solidFill>
              </a:rPr>
              <a:t>i</a:t>
            </a:r>
            <a:r>
              <a:rPr lang="en-GB" sz="2600" dirty="0"/>
              <a:t> range over tags</a:t>
            </a:r>
          </a:p>
          <a:p>
            <a:r>
              <a:rPr lang="en-GB" sz="2600" dirty="0"/>
              <a:t>Let </a:t>
            </a:r>
            <a:r>
              <a:rPr lang="en-GB" sz="2600" i="1" dirty="0" err="1">
                <a:solidFill>
                  <a:schemeClr val="accent2"/>
                </a:solidFill>
              </a:rPr>
              <a:t>w</a:t>
            </a:r>
            <a:r>
              <a:rPr lang="en-GB" sz="2600" i="1" baseline="-25000" dirty="0" err="1">
                <a:solidFill>
                  <a:schemeClr val="accent2"/>
                </a:solidFill>
              </a:rPr>
              <a:t>i</a:t>
            </a:r>
            <a:r>
              <a:rPr lang="en-GB" sz="2600" dirty="0"/>
              <a:t> range over words</a:t>
            </a:r>
          </a:p>
          <a:p>
            <a:pPr lvl="1"/>
            <a:r>
              <a:rPr lang="en-GB" sz="2200" dirty="0"/>
              <a:t>Subscripts denote position in a sequence</a:t>
            </a:r>
          </a:p>
          <a:p>
            <a:r>
              <a:rPr lang="en-GB" sz="2600" dirty="0" smtClean="0"/>
              <a:t>Limited </a:t>
            </a:r>
            <a:r>
              <a:rPr lang="en-GB" sz="2600" dirty="0"/>
              <a:t>horizon property becomes</a:t>
            </a:r>
            <a:r>
              <a:rPr lang="en-GB" sz="2600" dirty="0" smtClean="0"/>
              <a:t>:</a:t>
            </a:r>
          </a:p>
          <a:p>
            <a:endParaRPr lang="en-GB" dirty="0" smtClean="0"/>
          </a:p>
          <a:p>
            <a:endParaRPr lang="en-GB" sz="2600" dirty="0" smtClean="0"/>
          </a:p>
          <a:p>
            <a:pPr>
              <a:buNone/>
            </a:pPr>
            <a:r>
              <a:rPr lang="en-GB" dirty="0" smtClean="0"/>
              <a:t>	(the probability of a tag </a:t>
            </a:r>
            <a:r>
              <a:rPr lang="en-GB" i="1" dirty="0" smtClean="0"/>
              <a:t>t</a:t>
            </a:r>
            <a:r>
              <a:rPr lang="en-GB" i="1" baseline="-25000" dirty="0" smtClean="0"/>
              <a:t>i+1</a:t>
            </a:r>
            <a:r>
              <a:rPr lang="en-GB" dirty="0" smtClean="0"/>
              <a:t> given all the previous tags </a:t>
            </a:r>
            <a:r>
              <a:rPr lang="en-GB" i="1" dirty="0" smtClean="0"/>
              <a:t>t</a:t>
            </a:r>
            <a:r>
              <a:rPr lang="en-GB" i="1" baseline="-25000" dirty="0" smtClean="0"/>
              <a:t>1</a:t>
            </a:r>
            <a:r>
              <a:rPr lang="en-GB" i="1" dirty="0" smtClean="0"/>
              <a:t>..</a:t>
            </a:r>
            <a:r>
              <a:rPr lang="en-GB" i="1" dirty="0" err="1" smtClean="0"/>
              <a:t>t</a:t>
            </a:r>
            <a:r>
              <a:rPr lang="en-GB" i="1" baseline="-25000" dirty="0" err="1" smtClean="0"/>
              <a:t>i</a:t>
            </a:r>
            <a:r>
              <a:rPr lang="en-GB" i="1" dirty="0" smtClean="0"/>
              <a:t> </a:t>
            </a:r>
            <a:r>
              <a:rPr lang="en-GB" dirty="0" smtClean="0"/>
              <a:t>is assumed to be equal to the probability of </a:t>
            </a:r>
            <a:r>
              <a:rPr lang="en-GB" i="1" dirty="0" smtClean="0"/>
              <a:t>t</a:t>
            </a:r>
            <a:r>
              <a:rPr lang="en-GB" i="1" baseline="-25000" dirty="0" smtClean="0"/>
              <a:t>i+1</a:t>
            </a:r>
            <a:r>
              <a:rPr lang="en-GB" dirty="0" smtClean="0"/>
              <a:t> given just the previous tag)</a:t>
            </a:r>
            <a:endParaRPr lang="en-GB" sz="2600" dirty="0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981200" y="3684588"/>
          <a:ext cx="3924300" cy="560387"/>
        </p:xfrm>
        <a:graphic>
          <a:graphicData uri="http://schemas.openxmlformats.org/presentationml/2006/ole">
            <p:oleObj spid="_x0000_s19460" name="Equation" r:id="rId3" imgW="1600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task (graphically)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371600" y="2057400"/>
            <a:ext cx="2057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Running text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371600" y="3886200"/>
            <a:ext cx="2057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Tagset</a:t>
            </a:r>
            <a:endParaRPr lang="en-GB" dirty="0" smtClean="0"/>
          </a:p>
          <a:p>
            <a:pPr algn="ctr"/>
            <a:r>
              <a:rPr lang="en-GB" dirty="0" smtClean="0"/>
              <a:t>(list of possible tags)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4114800" y="2895600"/>
            <a:ext cx="1905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Tagger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6781800" y="2895600"/>
            <a:ext cx="1828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Tagged text</a:t>
            </a:r>
            <a:endParaRPr lang="en-GB" dirty="0"/>
          </a:p>
        </p:txBody>
      </p:sp>
      <p:cxnSp>
        <p:nvCxnSpPr>
          <p:cNvPr id="9" name="Curved Connector 8"/>
          <p:cNvCxnSpPr>
            <a:stCxn id="4" idx="3"/>
            <a:endCxn id="6" idx="1"/>
          </p:cNvCxnSpPr>
          <p:nvPr/>
        </p:nvCxnSpPr>
        <p:spPr>
          <a:xfrm>
            <a:off x="3429000" y="2552700"/>
            <a:ext cx="685800" cy="838200"/>
          </a:xfrm>
          <a:prstGeom prst="curvedConnector3">
            <a:avLst>
              <a:gd name="adj1" fmla="val 50000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5" idx="3"/>
            <a:endCxn id="6" idx="1"/>
          </p:cNvCxnSpPr>
          <p:nvPr/>
        </p:nvCxnSpPr>
        <p:spPr>
          <a:xfrm flipV="1">
            <a:off x="3429000" y="3390900"/>
            <a:ext cx="685800" cy="990600"/>
          </a:xfrm>
          <a:prstGeom prst="curvedConnector3">
            <a:avLst>
              <a:gd name="adj1" fmla="val 50000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6" idx="3"/>
            <a:endCxn id="7" idx="1"/>
          </p:cNvCxnSpPr>
          <p:nvPr/>
        </p:nvCxnSpPr>
        <p:spPr>
          <a:xfrm>
            <a:off x="6019800" y="3390900"/>
            <a:ext cx="762000" cy="1588"/>
          </a:xfrm>
          <a:prstGeom prst="curvedConnector3">
            <a:avLst>
              <a:gd name="adj1" fmla="val 50000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Basic strategy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43862" cy="4267200"/>
          </a:xfrm>
        </p:spPr>
        <p:txBody>
          <a:bodyPr/>
          <a:lstStyle/>
          <a:p>
            <a:r>
              <a:rPr lang="en-GB" sz="2600" dirty="0"/>
              <a:t>Training set of manually tagged text</a:t>
            </a:r>
          </a:p>
          <a:p>
            <a:pPr lvl="1"/>
            <a:r>
              <a:rPr lang="en-GB" sz="2200" dirty="0"/>
              <a:t>extract probabilities of tag </a:t>
            </a:r>
            <a:r>
              <a:rPr lang="en-GB" sz="2200" dirty="0" smtClean="0"/>
              <a:t>sequences (state transitions):</a:t>
            </a:r>
            <a:endParaRPr lang="en-GB" sz="2200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e.g. using Brown Corpus, P(NN|JJ) = 0.45, but P(VBP|JJ) = 0.0005</a:t>
            </a:r>
          </a:p>
          <a:p>
            <a:r>
              <a:rPr lang="en-GB" sz="2600" dirty="0"/>
              <a:t>Next step: estimate the word/tag </a:t>
            </a:r>
            <a:r>
              <a:rPr lang="en-GB" sz="2600" dirty="0" smtClean="0"/>
              <a:t>(symbol emission) probabilities</a:t>
            </a:r>
            <a:r>
              <a:rPr lang="en-GB" sz="2600" dirty="0"/>
              <a:t>:</a:t>
            </a:r>
          </a:p>
          <a:p>
            <a:pPr>
              <a:buFont typeface="Wingdings" pitchFamily="2" charset="2"/>
              <a:buNone/>
            </a:pPr>
            <a:endParaRPr lang="en-GB" sz="2600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048000" y="2581275"/>
          <a:ext cx="2743200" cy="969963"/>
        </p:xfrm>
        <a:graphic>
          <a:graphicData uri="http://schemas.openxmlformats.org/presentationml/2006/ole">
            <p:oleObj spid="_x0000_s21508" name="Equation" r:id="rId3" imgW="1257120" imgH="444240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743200" y="4572000"/>
          <a:ext cx="3084513" cy="1038225"/>
        </p:xfrm>
        <a:graphic>
          <a:graphicData uri="http://schemas.openxmlformats.org/presentationml/2006/ole">
            <p:oleObj spid="_x0000_s21510" name="Equation" r:id="rId4" imgW="13204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Training the tagger: basic algorithm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GB"/>
              <a:t>Estimate probability of all possible sequences of 2 tags in the tagset from training data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/>
              <a:t>For each tag </a:t>
            </a:r>
            <a:r>
              <a:rPr lang="en-GB" i="1"/>
              <a:t>t</a:t>
            </a:r>
            <a:r>
              <a:rPr lang="en-GB" i="1" baseline="30000"/>
              <a:t>j</a:t>
            </a:r>
            <a:r>
              <a:rPr lang="en-GB" i="1"/>
              <a:t> </a:t>
            </a:r>
            <a:r>
              <a:rPr lang="en-GB"/>
              <a:t>and for each word w</a:t>
            </a:r>
            <a:r>
              <a:rPr lang="en-GB" baseline="30000"/>
              <a:t>l</a:t>
            </a:r>
            <a:r>
              <a:rPr lang="en-GB"/>
              <a:t> estimate P(w</a:t>
            </a:r>
            <a:r>
              <a:rPr lang="en-GB" baseline="30000"/>
              <a:t>l</a:t>
            </a:r>
            <a:r>
              <a:rPr lang="en-GB"/>
              <a:t>| </a:t>
            </a:r>
            <a:r>
              <a:rPr lang="en-GB" i="1"/>
              <a:t>t</a:t>
            </a:r>
            <a:r>
              <a:rPr lang="en-GB" i="1" baseline="30000"/>
              <a:t>j</a:t>
            </a:r>
            <a:r>
              <a:rPr lang="en-GB"/>
              <a:t>).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/>
              <a:t>Apply smoothing.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Finding the best tag sequence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15262" cy="4267200"/>
          </a:xfrm>
        </p:spPr>
        <p:txBody>
          <a:bodyPr/>
          <a:lstStyle/>
          <a:p>
            <a:r>
              <a:rPr lang="en-GB" sz="2600" dirty="0"/>
              <a:t>Given: a sentence of n words</a:t>
            </a:r>
          </a:p>
          <a:p>
            <a:endParaRPr lang="en-GB" sz="2600" dirty="0" smtClean="0"/>
          </a:p>
          <a:p>
            <a:r>
              <a:rPr lang="en-GB" sz="2600" dirty="0" smtClean="0"/>
              <a:t>Find</a:t>
            </a:r>
            <a:r>
              <a:rPr lang="en-GB" sz="2600" dirty="0"/>
              <a:t>: </a:t>
            </a:r>
            <a:r>
              <a:rPr lang="en-GB" sz="2600" dirty="0" smtClean="0">
                <a:solidFill>
                  <a:schemeClr val="accent2"/>
                </a:solidFill>
              </a:rPr>
              <a:t>t</a:t>
            </a:r>
            <a:r>
              <a:rPr lang="en-GB" sz="2600" baseline="-25000" dirty="0" smtClean="0">
                <a:solidFill>
                  <a:schemeClr val="accent2"/>
                </a:solidFill>
              </a:rPr>
              <a:t>1,...,</a:t>
            </a:r>
            <a:r>
              <a:rPr lang="en-GB" sz="2600" baseline="-25000" dirty="0">
                <a:solidFill>
                  <a:schemeClr val="accent2"/>
                </a:solidFill>
              </a:rPr>
              <a:t>n</a:t>
            </a:r>
            <a:r>
              <a:rPr lang="en-GB" sz="2600" dirty="0"/>
              <a:t> = the best n </a:t>
            </a:r>
            <a:r>
              <a:rPr lang="en-GB" sz="2600" dirty="0" smtClean="0"/>
              <a:t>tags (states) that could have given rise to these words.</a:t>
            </a:r>
          </a:p>
          <a:p>
            <a:endParaRPr lang="en-GB" sz="2200" dirty="0" smtClean="0"/>
          </a:p>
          <a:p>
            <a:r>
              <a:rPr lang="en-GB" sz="2200" dirty="0" smtClean="0"/>
              <a:t>Usually done by comparing the probability of all possible sequences of tags and choosing the sequence with the highest probability.</a:t>
            </a:r>
          </a:p>
          <a:p>
            <a:r>
              <a:rPr lang="en-GB" sz="2200" dirty="0" smtClean="0"/>
              <a:t>This is computed using the </a:t>
            </a:r>
            <a:r>
              <a:rPr lang="en-GB" sz="2200" dirty="0" err="1" smtClean="0"/>
              <a:t>Viterbi</a:t>
            </a:r>
            <a:r>
              <a:rPr lang="en-GB" sz="2200" dirty="0" smtClean="0"/>
              <a:t> Algorithm.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observations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The model is a Hidden Markov Model</a:t>
            </a:r>
          </a:p>
          <a:p>
            <a:pPr lvl="1"/>
            <a:r>
              <a:rPr lang="en-GB"/>
              <a:t>we only observe words when we tag</a:t>
            </a:r>
          </a:p>
          <a:p>
            <a:endParaRPr lang="en-GB"/>
          </a:p>
          <a:p>
            <a:r>
              <a:rPr lang="en-GB"/>
              <a:t>In actuality, during training we have a visible Markov Model</a:t>
            </a:r>
          </a:p>
          <a:p>
            <a:pPr lvl="1"/>
            <a:r>
              <a:rPr lang="en-GB"/>
              <a:t>because the training corpus provides words + tags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Transformation-based error-driven learning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Transformation-based learning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Approach proposed by Brill (1995)</a:t>
            </a:r>
          </a:p>
          <a:p>
            <a:pPr lvl="1"/>
            <a:r>
              <a:rPr lang="en-GB" dirty="0"/>
              <a:t>uses quantitative information at training stage</a:t>
            </a:r>
          </a:p>
          <a:p>
            <a:pPr lvl="1"/>
            <a:r>
              <a:rPr lang="en-GB" dirty="0"/>
              <a:t>outcome of training is a set of rules</a:t>
            </a:r>
          </a:p>
          <a:p>
            <a:pPr lvl="1"/>
            <a:r>
              <a:rPr lang="en-GB" dirty="0"/>
              <a:t>tagging is then symbolic, using the rules</a:t>
            </a:r>
          </a:p>
          <a:p>
            <a:endParaRPr lang="en-GB" dirty="0" smtClean="0"/>
          </a:p>
          <a:p>
            <a:r>
              <a:rPr lang="en-GB" dirty="0" smtClean="0"/>
              <a:t>Components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a set of transformation rules</a:t>
            </a:r>
          </a:p>
          <a:p>
            <a:pPr lvl="1"/>
            <a:r>
              <a:rPr lang="en-GB" dirty="0"/>
              <a:t>learning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Transformations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 dirty="0"/>
              <a:t>General form: t1 </a:t>
            </a:r>
            <a:r>
              <a:rPr lang="en-GB" sz="2100" dirty="0">
                <a:sym typeface="Wingdings" pitchFamily="2" charset="2"/>
              </a:rPr>
              <a:t> t2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“replace t1 with t2 if certain conditions are satisfied”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Examples</a:t>
            </a:r>
            <a:r>
              <a:rPr lang="en-GB" sz="21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000" dirty="0">
                <a:solidFill>
                  <a:schemeClr val="accent2"/>
                </a:solidFill>
              </a:rPr>
              <a:t>Morphological:</a:t>
            </a:r>
            <a:r>
              <a:rPr lang="en-GB" sz="2000" dirty="0"/>
              <a:t> Change the tag from NN to NNS if the word has the suffix "s"</a:t>
            </a:r>
          </a:p>
          <a:p>
            <a:pPr lvl="2">
              <a:lnSpc>
                <a:spcPct val="90000"/>
              </a:lnSpc>
            </a:pPr>
            <a:r>
              <a:rPr lang="en-GB" sz="1800" dirty="0" err="1"/>
              <a:t>dogs_NN</a:t>
            </a:r>
            <a:r>
              <a:rPr lang="en-GB" sz="1800" dirty="0"/>
              <a:t> </a:t>
            </a:r>
            <a:r>
              <a:rPr lang="en-GB" sz="1800" dirty="0">
                <a:sym typeface="Wingdings" pitchFamily="2" charset="2"/>
              </a:rPr>
              <a:t> </a:t>
            </a:r>
            <a:r>
              <a:rPr lang="en-GB" sz="1800" dirty="0" err="1">
                <a:sym typeface="Wingdings" pitchFamily="2" charset="2"/>
              </a:rPr>
              <a:t>dogs_NNS</a:t>
            </a:r>
            <a:endParaRPr lang="en-GB" sz="1800" dirty="0"/>
          </a:p>
          <a:p>
            <a:pPr lvl="1">
              <a:lnSpc>
                <a:spcPct val="90000"/>
              </a:lnSpc>
            </a:pPr>
            <a:endParaRPr lang="en-GB" sz="20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olidFill>
                  <a:schemeClr val="accent2"/>
                </a:solidFill>
              </a:rPr>
              <a:t>Syntactic</a:t>
            </a:r>
            <a:r>
              <a:rPr lang="en-GB" sz="2000" dirty="0">
                <a:solidFill>
                  <a:schemeClr val="accent2"/>
                </a:solidFill>
              </a:rPr>
              <a:t>: </a:t>
            </a:r>
            <a:r>
              <a:rPr lang="en-GB" sz="2000" dirty="0"/>
              <a:t>Change the tag from NN to VB if the word occurs after "to"</a:t>
            </a:r>
          </a:p>
          <a:p>
            <a:pPr lvl="2">
              <a:lnSpc>
                <a:spcPct val="90000"/>
              </a:lnSpc>
            </a:pPr>
            <a:r>
              <a:rPr lang="en-GB" sz="1800" dirty="0" err="1"/>
              <a:t>go_NN</a:t>
            </a:r>
            <a:r>
              <a:rPr lang="en-GB" sz="1800" dirty="0"/>
              <a:t> </a:t>
            </a:r>
            <a:r>
              <a:rPr lang="en-GB" sz="1800" dirty="0" err="1"/>
              <a:t>to_TO</a:t>
            </a:r>
            <a:r>
              <a:rPr lang="en-GB" sz="1800" dirty="0"/>
              <a:t> </a:t>
            </a:r>
            <a:r>
              <a:rPr lang="en-GB" sz="1800" dirty="0">
                <a:sym typeface="Wingdings" pitchFamily="2" charset="2"/>
              </a:rPr>
              <a:t> </a:t>
            </a:r>
            <a:r>
              <a:rPr lang="en-GB" sz="1800" dirty="0" err="1">
                <a:sym typeface="Wingdings" pitchFamily="2" charset="2"/>
              </a:rPr>
              <a:t>go_VB</a:t>
            </a:r>
            <a:endParaRPr lang="en-GB" sz="1800" dirty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endParaRPr lang="en-GB" sz="2000" dirty="0" smtClean="0"/>
          </a:p>
          <a:p>
            <a:pPr lvl="1">
              <a:lnSpc>
                <a:spcPct val="90000"/>
              </a:lnSpc>
            </a:pPr>
            <a:r>
              <a:rPr lang="en-GB" sz="2000" dirty="0" smtClean="0">
                <a:solidFill>
                  <a:schemeClr val="accent1"/>
                </a:solidFill>
              </a:rPr>
              <a:t>Lexical</a:t>
            </a:r>
            <a:r>
              <a:rPr lang="en-GB" sz="2000" dirty="0"/>
              <a:t>: Change the tag to JJ if deleting the prefix "un" results in a word.</a:t>
            </a:r>
          </a:p>
          <a:p>
            <a:pPr lvl="2">
              <a:lnSpc>
                <a:spcPct val="90000"/>
              </a:lnSpc>
            </a:pPr>
            <a:r>
              <a:rPr lang="en-GB" sz="1800" dirty="0" err="1"/>
              <a:t>uncool_XXX</a:t>
            </a:r>
            <a:r>
              <a:rPr lang="en-GB" sz="1800" dirty="0"/>
              <a:t> </a:t>
            </a:r>
            <a:r>
              <a:rPr lang="en-GB" sz="1800" dirty="0">
                <a:sym typeface="Wingdings" pitchFamily="2" charset="2"/>
              </a:rPr>
              <a:t> </a:t>
            </a:r>
            <a:r>
              <a:rPr lang="en-GB" sz="1800" dirty="0" err="1">
                <a:sym typeface="Wingdings" pitchFamily="2" charset="2"/>
              </a:rPr>
              <a:t>uncool_JJ</a:t>
            </a:r>
            <a:endParaRPr lang="en-GB" sz="1800" dirty="0">
              <a:sym typeface="Wingdings" pitchFamily="2" charset="2"/>
            </a:endParaRPr>
          </a:p>
          <a:p>
            <a:pPr lvl="2">
              <a:lnSpc>
                <a:spcPct val="90000"/>
              </a:lnSpc>
            </a:pPr>
            <a:r>
              <a:rPr lang="en-GB" sz="1800" dirty="0" err="1"/>
              <a:t>uncle_NN</a:t>
            </a:r>
            <a:r>
              <a:rPr lang="en-GB" sz="1800" dirty="0"/>
              <a:t> -/-&gt; </a:t>
            </a:r>
            <a:r>
              <a:rPr lang="en-GB" sz="1800" dirty="0" err="1"/>
              <a:t>uncle_JJ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Learning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898525" y="2012950"/>
            <a:ext cx="21986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Unannotated text</a:t>
            </a:r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1981200" y="2514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914400" y="3276600"/>
            <a:ext cx="33528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Initial state annotator</a:t>
            </a:r>
          </a:p>
          <a:p>
            <a:r>
              <a:rPr lang="en-GB"/>
              <a:t>e.g. assign each word its most frequent tag in a dictionary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4572000" y="3276600"/>
            <a:ext cx="33528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truth: a manually annotated version of corpus against which to compare</a:t>
            </a:r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2514600" y="4572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4648200" y="45720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438400" y="5181600"/>
            <a:ext cx="3048000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Learner: learns rules by comparing initial state to Truth</a:t>
            </a:r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>
            <a:off x="5486400" y="5562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6613525" y="5365750"/>
            <a:ext cx="7540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rules</a:t>
            </a:r>
          </a:p>
        </p:txBody>
      </p:sp>
      <p:cxnSp>
        <p:nvCxnSpPr>
          <p:cNvPr id="63502" name="AutoShape 14"/>
          <p:cNvCxnSpPr>
            <a:cxnSpLocks noChangeShapeType="1"/>
            <a:stCxn id="63499" idx="1"/>
            <a:endCxn id="63495" idx="1"/>
          </p:cNvCxnSpPr>
          <p:nvPr/>
        </p:nvCxnSpPr>
        <p:spPr bwMode="auto">
          <a:xfrm rot="10800000">
            <a:off x="914400" y="3876675"/>
            <a:ext cx="1524000" cy="1768475"/>
          </a:xfrm>
          <a:prstGeom prst="curvedConnector3">
            <a:avLst>
              <a:gd name="adj1" fmla="val 11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493" grpId="0" animBg="1"/>
      <p:bldP spid="63495" grpId="0" animBg="1"/>
      <p:bldP spid="63496" grpId="0" animBg="1"/>
      <p:bldP spid="63497" grpId="0" animBg="1"/>
      <p:bldP spid="63498" grpId="0" animBg="1"/>
      <p:bldP spid="63499" grpId="0" animBg="1"/>
      <p:bldP spid="63500" grpId="0" animBg="1"/>
      <p:bldP spid="6350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Learning algorithm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Simple iterative process: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apply a rule to the corpus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compare to the Truth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if error rate is reduced, keep the results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continue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A </a:t>
            </a:r>
            <a:r>
              <a:rPr lang="en-GB" sz="2600" dirty="0"/>
              <a:t>priori specifications: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how initial state annotator works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the space of possible transformations</a:t>
            </a:r>
          </a:p>
          <a:p>
            <a:pPr lvl="2">
              <a:lnSpc>
                <a:spcPct val="90000"/>
              </a:lnSpc>
            </a:pPr>
            <a:r>
              <a:rPr lang="en-GB" sz="2100" dirty="0"/>
              <a:t>Brill (1995) used a set of initial templates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the function to compare the result of applying the rules to the truth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Non-lexicalised rule templates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/>
              <a:t>Take only tags into account, not the shape of words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100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i="1"/>
              <a:t>Change tag a to tag b when: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/>
              <a:t>The preceding (following) word is tagged z.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/>
              <a:t>The word two before (after) is tagged z.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/>
              <a:t>One of the three preceding (following) words is tagged z.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/>
              <a:t>The preceding (following) word is tagged z and the word two before (after) is tagged w.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10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task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Assign each word in continuous text a tag indicating its part of speech.</a:t>
            </a:r>
          </a:p>
          <a:p>
            <a:pPr lvl="1"/>
            <a:r>
              <a:rPr lang="en-GB" dirty="0"/>
              <a:t>Essentially a classification problem.</a:t>
            </a:r>
          </a:p>
          <a:p>
            <a:endParaRPr lang="en-GB" dirty="0" smtClean="0"/>
          </a:p>
          <a:p>
            <a:r>
              <a:rPr lang="en-GB" dirty="0" smtClean="0"/>
              <a:t>Current </a:t>
            </a:r>
            <a:r>
              <a:rPr lang="en-GB" dirty="0"/>
              <a:t>state of the art:</a:t>
            </a:r>
          </a:p>
          <a:p>
            <a:pPr lvl="1"/>
            <a:r>
              <a:rPr lang="en-GB" dirty="0"/>
              <a:t>taggers typically have 96-97% accuracy</a:t>
            </a:r>
          </a:p>
          <a:p>
            <a:pPr lvl="1"/>
            <a:r>
              <a:rPr lang="en-GB" dirty="0"/>
              <a:t>figure evaluated on a per-word basis</a:t>
            </a:r>
          </a:p>
          <a:p>
            <a:pPr lvl="1"/>
            <a:r>
              <a:rPr lang="en-GB" dirty="0"/>
              <a:t>in a corpus with sentences of average length 20 words, 96% accuracy can mean one tagging error per sentence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Lexicalised rule templates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495300" indent="-495300">
              <a:lnSpc>
                <a:spcPct val="90000"/>
              </a:lnSpc>
            </a:pPr>
            <a:r>
              <a:rPr lang="en-GB" sz="2600"/>
              <a:t>Take into account specific words in the context</a:t>
            </a:r>
          </a:p>
          <a:p>
            <a:pPr marL="495300" indent="-495300">
              <a:lnSpc>
                <a:spcPct val="90000"/>
              </a:lnSpc>
            </a:pPr>
            <a:endParaRPr lang="en-GB" sz="2600"/>
          </a:p>
          <a:p>
            <a:pPr marL="495300" indent="-495300">
              <a:lnSpc>
                <a:spcPct val="90000"/>
              </a:lnSpc>
              <a:buFont typeface="Wingdings" pitchFamily="2" charset="2"/>
              <a:buNone/>
            </a:pPr>
            <a:r>
              <a:rPr lang="en-GB" sz="2600" i="1"/>
              <a:t>Change tag a to tag b when: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600"/>
              <a:t>The preceding (following) word is </a:t>
            </a:r>
            <a:r>
              <a:rPr lang="en-GB" sz="2600" i="1"/>
              <a:t>w</a:t>
            </a:r>
            <a:r>
              <a:rPr lang="en-GB" sz="2600"/>
              <a:t>.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600"/>
              <a:t>The word two before (after) is </a:t>
            </a:r>
            <a:r>
              <a:rPr lang="en-GB" sz="2600" i="1"/>
              <a:t>w</a:t>
            </a:r>
            <a:r>
              <a:rPr lang="en-GB" sz="2600"/>
              <a:t>.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600"/>
              <a:t>The current word is </a:t>
            </a:r>
            <a:r>
              <a:rPr lang="en-GB" sz="2600" i="1"/>
              <a:t>w</a:t>
            </a:r>
            <a:r>
              <a:rPr lang="en-GB" sz="2600"/>
              <a:t>, the preceding (following) word is </a:t>
            </a:r>
            <a:r>
              <a:rPr lang="en-GB" sz="2600" i="1"/>
              <a:t>w</a:t>
            </a:r>
            <a:r>
              <a:rPr lang="en-GB" sz="2600" i="1" baseline="-25000"/>
              <a:t>2</a:t>
            </a:r>
            <a:r>
              <a:rPr lang="en-GB" sz="2600"/>
              <a:t> and the preceding (following) tag is t.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60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Morphological rule templates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100"/>
              <a:t>Usful for completely unknown words. Sensitive to the word’s “shape”.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1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i="1"/>
              <a:t>Change the tag of an unknown word (from X) to Y if: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100"/>
              <a:t>Deleting the prefix (suffix) x, |x| ≤ 4, results in a word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100"/>
              <a:t>The first (last) (1,2,3,4) characters of the word are x.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100"/>
              <a:t>Adding the character string x as a prefix (suffix) results in a word (|x| ≤ 4).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100"/>
              <a:t>Word w ever appears immediately to the left (right) of the word.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100"/>
              <a:t>Character z appears in the word.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10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Order-dependence of rules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600"/>
              <a:t>Rules are triggered by environments satisfying their conditions</a:t>
            </a:r>
          </a:p>
          <a:p>
            <a:pPr>
              <a:lnSpc>
                <a:spcPct val="80000"/>
              </a:lnSpc>
            </a:pPr>
            <a:r>
              <a:rPr lang="en-GB" sz="2600"/>
              <a:t>E.g. “A</a:t>
            </a:r>
            <a:r>
              <a:rPr lang="en-GB" sz="2600">
                <a:sym typeface="Wingdings" pitchFamily="2" charset="2"/>
              </a:rPr>
              <a:t>B </a:t>
            </a:r>
            <a:r>
              <a:rPr lang="en-GB" sz="2600">
                <a:solidFill>
                  <a:schemeClr val="accent2"/>
                </a:solidFill>
                <a:sym typeface="Wingdings" pitchFamily="2" charset="2"/>
              </a:rPr>
              <a:t>if preceding tag is A</a:t>
            </a:r>
            <a:r>
              <a:rPr lang="en-GB" sz="2600">
                <a:sym typeface="Wingdings" pitchFamily="2" charset="2"/>
              </a:rPr>
              <a:t>”</a:t>
            </a:r>
          </a:p>
          <a:p>
            <a:pPr>
              <a:lnSpc>
                <a:spcPct val="80000"/>
              </a:lnSpc>
            </a:pPr>
            <a:r>
              <a:rPr lang="en-GB" sz="2600"/>
              <a:t>Suppose our sequence is “AAAA”</a:t>
            </a:r>
          </a:p>
          <a:p>
            <a:pPr>
              <a:lnSpc>
                <a:spcPct val="80000"/>
              </a:lnSpc>
            </a:pPr>
            <a:r>
              <a:rPr lang="en-GB" sz="2600"/>
              <a:t>Two possible forms of rule application: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immediate effect: applications of the same transformation can influence eachother</a:t>
            </a:r>
          </a:p>
          <a:p>
            <a:pPr lvl="2">
              <a:lnSpc>
                <a:spcPct val="80000"/>
              </a:lnSpc>
            </a:pPr>
            <a:r>
              <a:rPr lang="en-GB" sz="2100"/>
              <a:t>result: </a:t>
            </a:r>
            <a:r>
              <a:rPr lang="en-GB" sz="2100">
                <a:solidFill>
                  <a:schemeClr val="accent2"/>
                </a:solidFill>
              </a:rPr>
              <a:t>ABAB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delayed effect: results in ABBB </a:t>
            </a:r>
          </a:p>
          <a:p>
            <a:pPr lvl="2">
              <a:lnSpc>
                <a:spcPct val="80000"/>
              </a:lnSpc>
            </a:pPr>
            <a:r>
              <a:rPr lang="en-GB" sz="2100"/>
              <a:t>the rule is triggered multiple times from the same initial input</a:t>
            </a:r>
          </a:p>
          <a:p>
            <a:pPr lvl="2">
              <a:lnSpc>
                <a:spcPct val="80000"/>
              </a:lnSpc>
            </a:pPr>
            <a:r>
              <a:rPr lang="en-GB" sz="2100"/>
              <a:t>Brill (1995) opts for this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More on Transformation-based tagging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600"/>
              <a:t>Can be used for unsupervised learning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like HMM-based tagging, the only info available is the allowable tags for each word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takes advantage of the fact that most words have only one tag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E.g. word </a:t>
            </a:r>
            <a:r>
              <a:rPr lang="en-GB" sz="2200" i="1"/>
              <a:t>can</a:t>
            </a:r>
            <a:r>
              <a:rPr lang="en-GB" sz="2200"/>
              <a:t> = NN in context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GB" sz="2200"/>
              <a:t>	AT ___ BEZ because most other words in this context are NN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	therefore, learning algorithm would learn the rule “change tag to NN in context AT ___ BEZ”</a:t>
            </a:r>
          </a:p>
          <a:p>
            <a:pPr>
              <a:lnSpc>
                <a:spcPct val="80000"/>
              </a:lnSpc>
            </a:pPr>
            <a:r>
              <a:rPr lang="en-GB" sz="2600"/>
              <a:t>Unsupervised method achieves 95.6% accuracy!!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Statistical tagging relies on Markov Assumptions, just as language modelling does.</a:t>
            </a:r>
          </a:p>
          <a:p>
            <a:r>
              <a:rPr lang="en-GB" dirty="0" smtClean="0"/>
              <a:t>Today, we introduced two types of Markov Models (visible and hidden) and saw the application of HMMs to tagging.</a:t>
            </a:r>
          </a:p>
          <a:p>
            <a:pPr lvl="1"/>
            <a:r>
              <a:rPr lang="en-GB" dirty="0" smtClean="0"/>
              <a:t>HMM taggers rely on training data to compute probabilities:</a:t>
            </a:r>
          </a:p>
          <a:p>
            <a:pPr lvl="2"/>
            <a:r>
              <a:rPr lang="en-GB" dirty="0" smtClean="0"/>
              <a:t>Probability that a tag follows another tag (state transition)</a:t>
            </a:r>
          </a:p>
          <a:p>
            <a:pPr lvl="2"/>
            <a:r>
              <a:rPr lang="en-GB" dirty="0" smtClean="0"/>
              <a:t>Probability that a word is “generated” by some tag (symbol emission)</a:t>
            </a:r>
          </a:p>
          <a:p>
            <a:r>
              <a:rPr lang="en-GB" dirty="0" smtClean="0"/>
              <a:t>This approach contrasts with transformation-based learning, where a corpus is used during training, but then the tagging itself is rule-based.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Ingredients for tagging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err="1" smtClean="0"/>
              <a:t>Tagset</a:t>
            </a:r>
            <a:endParaRPr lang="en-GB" dirty="0" smtClean="0"/>
          </a:p>
          <a:p>
            <a:pPr lvl="1"/>
            <a:r>
              <a:rPr lang="en-GB" dirty="0" smtClean="0"/>
              <a:t>The list of possible tags</a:t>
            </a:r>
          </a:p>
          <a:p>
            <a:pPr lvl="1"/>
            <a:r>
              <a:rPr lang="en-GB" dirty="0" smtClean="0"/>
              <a:t>Tags indicate part of speech and </a:t>
            </a:r>
            <a:r>
              <a:rPr lang="en-GB" dirty="0" err="1" smtClean="0"/>
              <a:t>morphosyntactic</a:t>
            </a:r>
            <a:r>
              <a:rPr lang="en-GB" dirty="0" smtClean="0"/>
              <a:t> info</a:t>
            </a:r>
          </a:p>
          <a:p>
            <a:pPr lvl="1"/>
            <a:r>
              <a:rPr lang="en-GB" dirty="0" smtClean="0"/>
              <a:t>The </a:t>
            </a:r>
            <a:r>
              <a:rPr lang="en-GB" dirty="0" err="1" smtClean="0"/>
              <a:t>tagset</a:t>
            </a:r>
            <a:r>
              <a:rPr lang="en-GB" dirty="0" smtClean="0"/>
              <a:t> represents a decision as to what is </a:t>
            </a:r>
            <a:r>
              <a:rPr lang="en-GB" dirty="0" err="1" smtClean="0"/>
              <a:t>morphosyntactically</a:t>
            </a:r>
            <a:r>
              <a:rPr lang="en-GB" dirty="0" smtClean="0"/>
              <a:t> relevant</a:t>
            </a:r>
          </a:p>
          <a:p>
            <a:endParaRPr lang="en-GB" dirty="0" smtClean="0"/>
          </a:p>
          <a:p>
            <a:r>
              <a:rPr lang="en-GB" dirty="0" smtClean="0"/>
              <a:t>Tokenisation</a:t>
            </a:r>
          </a:p>
          <a:p>
            <a:pPr lvl="1"/>
            <a:r>
              <a:rPr lang="en-GB" dirty="0" smtClean="0"/>
              <a:t>Text must be tokenised before it is tagged.</a:t>
            </a:r>
          </a:p>
          <a:p>
            <a:pPr lvl="1"/>
            <a:r>
              <a:rPr lang="en-GB" dirty="0" smtClean="0"/>
              <a:t>This is because it is individual words that are labelled.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problems in tokenisation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There are a number of decisions that need to be taken, e.g.: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Do we treat the definite article as a </a:t>
            </a:r>
            <a:r>
              <a:rPr lang="en-GB" dirty="0" err="1" smtClean="0"/>
              <a:t>clitic</a:t>
            </a:r>
            <a:r>
              <a:rPr lang="en-GB" dirty="0" smtClean="0"/>
              <a:t>, or as a token?</a:t>
            </a:r>
          </a:p>
          <a:p>
            <a:pPr lvl="1"/>
            <a:r>
              <a:rPr lang="en-GB" dirty="0" err="1" smtClean="0"/>
              <a:t>il-kelb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	DEF-dog</a:t>
            </a:r>
          </a:p>
          <a:p>
            <a:pPr lvl="2"/>
            <a:r>
              <a:rPr lang="en-GB" dirty="0" smtClean="0"/>
              <a:t>One token or two?</a:t>
            </a:r>
          </a:p>
          <a:p>
            <a:endParaRPr lang="en-GB" dirty="0" smtClean="0"/>
          </a:p>
          <a:p>
            <a:r>
              <a:rPr lang="en-GB" dirty="0" smtClean="0"/>
              <a:t>Do we split nouns, verbs and prepositions with pronominal suffixes?</a:t>
            </a:r>
          </a:p>
          <a:p>
            <a:pPr lvl="1"/>
            <a:r>
              <a:rPr lang="en-GB" dirty="0" err="1" smtClean="0"/>
              <a:t>qalib</a:t>
            </a:r>
            <a:r>
              <a:rPr lang="en-GB" dirty="0" smtClean="0"/>
              <a:t>-ha</a:t>
            </a:r>
          </a:p>
          <a:p>
            <a:pPr lvl="1">
              <a:buNone/>
            </a:pPr>
            <a:r>
              <a:rPr lang="en-GB" dirty="0" smtClean="0"/>
              <a:t>	overturn.3SgM-3SgF</a:t>
            </a:r>
          </a:p>
          <a:p>
            <a:pPr lvl="1">
              <a:buNone/>
            </a:pPr>
            <a:r>
              <a:rPr lang="en-GB" dirty="0" smtClean="0"/>
              <a:t>	“he overturned her/it”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 Tagging example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here...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...to here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err="1" smtClean="0"/>
              <a:t>Kien</a:t>
            </a:r>
            <a:endParaRPr lang="en-GB" dirty="0" smtClean="0"/>
          </a:p>
          <a:p>
            <a:pPr>
              <a:buNone/>
            </a:pPr>
            <a:r>
              <a:rPr lang="en-GB" dirty="0" err="1" smtClean="0"/>
              <a:t>tren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err="1" smtClean="0"/>
              <a:t>Ġermaniż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,</a:t>
            </a:r>
          </a:p>
          <a:p>
            <a:pPr>
              <a:buNone/>
            </a:pPr>
            <a:r>
              <a:rPr lang="en-GB" dirty="0" smtClean="0"/>
              <a:t>modern</a:t>
            </a:r>
          </a:p>
          <a:p>
            <a:pPr>
              <a:buNone/>
            </a:pPr>
            <a:r>
              <a:rPr lang="en-GB" dirty="0" smtClean="0"/>
              <a:t>u </a:t>
            </a:r>
          </a:p>
          <a:p>
            <a:pPr>
              <a:buNone/>
            </a:pPr>
            <a:r>
              <a:rPr lang="en-GB" dirty="0" err="1" smtClean="0"/>
              <a:t>Komdu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,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Kien_VA3SMP </a:t>
            </a:r>
          </a:p>
          <a:p>
            <a:pPr>
              <a:buNone/>
            </a:pPr>
            <a:r>
              <a:rPr lang="en-GB" dirty="0" err="1" smtClean="0"/>
              <a:t>tren_NNSM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err="1" smtClean="0"/>
              <a:t>Ġermaniż_MJSM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,_PUN </a:t>
            </a:r>
          </a:p>
          <a:p>
            <a:pPr>
              <a:buNone/>
            </a:pPr>
            <a:r>
              <a:rPr lang="en-GB" dirty="0" err="1" smtClean="0"/>
              <a:t>modern_MJSM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err="1" smtClean="0"/>
              <a:t>u_CC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err="1" smtClean="0"/>
              <a:t>komdu_MJSM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,_PUN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Sources of difficulty in POS tagging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Mostly due to ambiguity when words have more than one possible tag.</a:t>
            </a:r>
          </a:p>
          <a:p>
            <a:pPr lvl="1"/>
            <a:r>
              <a:rPr lang="en-GB" dirty="0"/>
              <a:t>need context to make a good guess about POS</a:t>
            </a:r>
          </a:p>
          <a:p>
            <a:pPr lvl="1"/>
            <a:r>
              <a:rPr lang="en-GB" dirty="0"/>
              <a:t>context alone won’t suffice</a:t>
            </a:r>
          </a:p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simple approach which assigns only the most common tag to each word performs with 90% accuracy!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449</TotalTime>
  <Words>2577</Words>
  <Application>Microsoft Office PowerPoint</Application>
  <PresentationFormat>On-screen Show (4:3)</PresentationFormat>
  <Paragraphs>430</Paragraphs>
  <Slides>54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Equity</vt:lpstr>
      <vt:lpstr>Equation</vt:lpstr>
      <vt:lpstr>Microsoft Equation 3.0</vt:lpstr>
      <vt:lpstr>LIN3022 Natural Language Processing Lecture 7</vt:lpstr>
      <vt:lpstr>In this lecture</vt:lpstr>
      <vt:lpstr>Part 1</vt:lpstr>
      <vt:lpstr>The task (graphically)</vt:lpstr>
      <vt:lpstr>The task</vt:lpstr>
      <vt:lpstr>Ingredients for tagging</vt:lpstr>
      <vt:lpstr>Some problems in tokenisation</vt:lpstr>
      <vt:lpstr>POS Tagging example</vt:lpstr>
      <vt:lpstr>Sources of difficulty in POS tagging</vt:lpstr>
      <vt:lpstr>The information sources</vt:lpstr>
      <vt:lpstr>Tagging in other languages (than English)</vt:lpstr>
      <vt:lpstr>Some approaches to tagging</vt:lpstr>
      <vt:lpstr>Evaluation</vt:lpstr>
      <vt:lpstr>Part 2</vt:lpstr>
      <vt:lpstr>Talking about the weather</vt:lpstr>
      <vt:lpstr>Statistical weather model</vt:lpstr>
      <vt:lpstr>Statistical weather model</vt:lpstr>
      <vt:lpstr>Markov Properties I: Limited horizon</vt:lpstr>
      <vt:lpstr>Markov Properties II: Time invariance</vt:lpstr>
      <vt:lpstr>Concrete instantiation</vt:lpstr>
      <vt:lpstr>Graphical view</vt:lpstr>
      <vt:lpstr>Example continued</vt:lpstr>
      <vt:lpstr>A slight variation on the example</vt:lpstr>
      <vt:lpstr>Concrete instantiation</vt:lpstr>
      <vt:lpstr>Using the hidden model</vt:lpstr>
      <vt:lpstr>HMM in graphics</vt:lpstr>
      <vt:lpstr>HMM in graphics</vt:lpstr>
      <vt:lpstr>Why HMMs?</vt:lpstr>
      <vt:lpstr>HMMs in POS Tagging</vt:lpstr>
      <vt:lpstr>HMMs in POS Tagging</vt:lpstr>
      <vt:lpstr>Why HMMs</vt:lpstr>
      <vt:lpstr>Why HMMs</vt:lpstr>
      <vt:lpstr>Crucial ingredients (familiar)</vt:lpstr>
      <vt:lpstr>Crucial ingredients (additional)</vt:lpstr>
      <vt:lpstr>HMMs in POS Tagging</vt:lpstr>
      <vt:lpstr>Part 3</vt:lpstr>
      <vt:lpstr>Using Markov models</vt:lpstr>
      <vt:lpstr>Implications/limitations</vt:lpstr>
      <vt:lpstr>Notation</vt:lpstr>
      <vt:lpstr>Basic strategy</vt:lpstr>
      <vt:lpstr>Training the tagger: basic algorithm</vt:lpstr>
      <vt:lpstr>Finding the best tag sequence</vt:lpstr>
      <vt:lpstr>Some observations</vt:lpstr>
      <vt:lpstr>Part 4</vt:lpstr>
      <vt:lpstr>Transformation-based learning</vt:lpstr>
      <vt:lpstr>Transformations</vt:lpstr>
      <vt:lpstr>Learning</vt:lpstr>
      <vt:lpstr>Learning algorithm</vt:lpstr>
      <vt:lpstr>Non-lexicalised rule templates</vt:lpstr>
      <vt:lpstr>Lexicalised rule templates</vt:lpstr>
      <vt:lpstr>Morphological rule templates</vt:lpstr>
      <vt:lpstr>Order-dependence of rules</vt:lpstr>
      <vt:lpstr>More on Transformation-based tagging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bertugatt</dc:creator>
  <cp:lastModifiedBy>Albert Gatt</cp:lastModifiedBy>
  <cp:revision>39</cp:revision>
  <cp:lastPrinted>1601-01-01T00:00:00Z</cp:lastPrinted>
  <dcterms:created xsi:type="dcterms:W3CDTF">1601-01-01T00:00:00Z</dcterms:created>
  <dcterms:modified xsi:type="dcterms:W3CDTF">2011-03-28T10:20:50Z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