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5" r:id="rId1"/>
  </p:sldMasterIdLst>
  <p:notesMasterIdLst>
    <p:notesMasterId r:id="rId44"/>
  </p:notesMasterIdLst>
  <p:sldIdLst>
    <p:sldId id="256" r:id="rId2"/>
    <p:sldId id="294" r:id="rId3"/>
    <p:sldId id="302" r:id="rId4"/>
    <p:sldId id="301" r:id="rId5"/>
    <p:sldId id="293" r:id="rId6"/>
    <p:sldId id="298" r:id="rId7"/>
    <p:sldId id="295" r:id="rId8"/>
    <p:sldId id="303" r:id="rId9"/>
    <p:sldId id="304" r:id="rId10"/>
    <p:sldId id="305" r:id="rId11"/>
    <p:sldId id="306" r:id="rId12"/>
    <p:sldId id="283" r:id="rId13"/>
    <p:sldId id="260" r:id="rId14"/>
    <p:sldId id="259" r:id="rId15"/>
    <p:sldId id="262" r:id="rId16"/>
    <p:sldId id="263" r:id="rId17"/>
    <p:sldId id="299" r:id="rId18"/>
    <p:sldId id="300" r:id="rId19"/>
    <p:sldId id="276" r:id="rId20"/>
    <p:sldId id="285" r:id="rId21"/>
    <p:sldId id="296" r:id="rId22"/>
    <p:sldId id="287" r:id="rId23"/>
    <p:sldId id="288" r:id="rId24"/>
    <p:sldId id="307" r:id="rId25"/>
    <p:sldId id="274" r:id="rId26"/>
    <p:sldId id="308" r:id="rId27"/>
    <p:sldId id="275" r:id="rId28"/>
    <p:sldId id="309" r:id="rId29"/>
    <p:sldId id="264" r:id="rId30"/>
    <p:sldId id="265" r:id="rId31"/>
    <p:sldId id="266" r:id="rId32"/>
    <p:sldId id="272" r:id="rId33"/>
    <p:sldId id="277" r:id="rId34"/>
    <p:sldId id="278" r:id="rId35"/>
    <p:sldId id="279" r:id="rId36"/>
    <p:sldId id="310" r:id="rId37"/>
    <p:sldId id="281" r:id="rId38"/>
    <p:sldId id="280" r:id="rId39"/>
    <p:sldId id="282" r:id="rId40"/>
    <p:sldId id="286" r:id="rId41"/>
    <p:sldId id="289" r:id="rId42"/>
    <p:sldId id="297" r:id="rId43"/>
  </p:sldIdLst>
  <p:sldSz cx="9144000" cy="6858000" type="screen4x3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32" autoAdjust="0"/>
    <p:restoredTop sz="94660"/>
  </p:normalViewPr>
  <p:slideViewPr>
    <p:cSldViewPr>
      <p:cViewPr varScale="1">
        <p:scale>
          <a:sx n="73" d="100"/>
          <a:sy n="73" d="100"/>
        </p:scale>
        <p:origin x="-78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85DD9842-5C4F-4E19-9A47-93622A3A0D28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Semantics -- LIN1180</a:t>
            </a:r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DAA84D9-C4BC-429F-8B87-8C8EB0099CB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Semantics -- LIN1180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562A-8AA1-4683-88E4-48FB5C56DAE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Semantics -- LIN1180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8A6B0-26BF-4395-96E8-3D6F192A67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Semantics -- LIN1180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1AB7-C898-4D1B-9ED7-8B6563F3D5B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GB" smtClean="0"/>
              <a:t>Semantics -- LIN1180</a:t>
            </a:r>
            <a:endParaRPr lang="en-GB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D9D9AAA-0872-470C-B999-5D26536FE5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Semantics -- LIN1180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09B77-4F7E-4895-9D90-9DC3DBBA371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Semantics -- LIN1180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F5D6E-A101-4F80-8E8C-290B349AD3E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Semantics -- LIN1180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252D0-9283-496B-A990-68B32048199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Semantics -- LIN1180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EBC7-98A5-499A-856E-D02E3B5077F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Semantics -- LIN1180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ECC2C-5DCF-4C8D-81E1-D156F48AD5D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GB" smtClean="0"/>
              <a:t>Semantics -- LIN1180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2A58141-F0C5-41DF-8754-AB749CE5625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Semantics -- LIN1180</a:t>
            </a: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38B6D71-ACB7-4D2A-B73E-663BAB0E88C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albert.gatt@um.edu.mt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staff.um.edu.mt/albert.gatt/home/teaching/semantics.html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Albert Gatt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LIN1180/LIN5082 Semantics</a:t>
            </a:r>
            <a:br>
              <a:rPr lang="en-GB"/>
            </a:br>
            <a:r>
              <a:rPr lang="en-GB"/>
              <a:t>	Lecture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things we know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Semantics -- LIN1180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765176"/>
          </a:xfrm>
        </p:spPr>
        <p:txBody>
          <a:bodyPr/>
          <a:lstStyle/>
          <a:p>
            <a:r>
              <a:rPr lang="en-GB" dirty="0" smtClean="0"/>
              <a:t>We know that the following sentence can mean more than one thing (it is</a:t>
            </a:r>
            <a:r>
              <a:rPr lang="en-GB" dirty="0" smtClean="0">
                <a:solidFill>
                  <a:schemeClr val="accent1"/>
                </a:solidFill>
              </a:rPr>
              <a:t> ambiguous</a:t>
            </a:r>
            <a:r>
              <a:rPr lang="en-GB" dirty="0" smtClean="0"/>
              <a:t>):</a:t>
            </a:r>
          </a:p>
          <a:p>
            <a:pPr lvl="1"/>
            <a:r>
              <a:rPr lang="en-GB" dirty="0" smtClean="0"/>
              <a:t>She drove past the bank.</a:t>
            </a:r>
            <a:endParaRPr lang="en-GB" dirty="0"/>
          </a:p>
        </p:txBody>
      </p:sp>
      <p:pic>
        <p:nvPicPr>
          <p:cNvPr id="86018" name="Picture 2" descr="http://t3.gstatic.com/images?q=tbn:ANd9GcS1H12bsV8ClzYzBmm8dirN1V7pG_OFhNJ9nWcLXp5wpqIKZ4E&amp;t=1&amp;h=157&amp;w=236&amp;usg=__pCumZ45lAnjd1oT4n1yKmPaR1oU=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99" y="2780928"/>
            <a:ext cx="3093213" cy="1872208"/>
          </a:xfrm>
          <a:prstGeom prst="rect">
            <a:avLst/>
          </a:prstGeom>
          <a:noFill/>
        </p:spPr>
      </p:pic>
      <p:pic>
        <p:nvPicPr>
          <p:cNvPr id="86020" name="Picture 4" descr="http://t3.gstatic.com/images?q=tbn:ANd9GcSh_tMlwtUZjlkn7hFPhtGRaSG32FjVCYHcDJ96EJglkY6bTj8&amp;t=1&amp;usg=__nt0DD_0sUc38lHrliv-B66zxPSk=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780928"/>
            <a:ext cx="3240360" cy="1887778"/>
          </a:xfrm>
          <a:prstGeom prst="rect">
            <a:avLst/>
          </a:prstGeom>
          <a:noFill/>
        </p:spPr>
      </p:pic>
      <p:sp>
        <p:nvSpPr>
          <p:cNvPr id="7" name="Content Placeholder 3"/>
          <p:cNvSpPr txBox="1">
            <a:spLocks/>
          </p:cNvSpPr>
          <p:nvPr/>
        </p:nvSpPr>
        <p:spPr>
          <a:xfrm>
            <a:off x="899592" y="4544144"/>
            <a:ext cx="7772400" cy="176517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lang="en-GB" sz="2600" dirty="0">
              <a:latin typeface="+mn-lt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seems to be related to our knowledge of what </a:t>
            </a:r>
            <a:r>
              <a:rPr kumimoji="0" lang="en-GB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bank</a:t>
            </a:r>
            <a:r>
              <a:rPr kumimoji="0" lang="en-GB" sz="26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denotes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things we know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Semantics -- LIN1180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We also know that sentence two follows from sentence 1 (technically: sentence 1 entails sentence 2)</a:t>
            </a:r>
          </a:p>
          <a:p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John murdered the president.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president is dead</a:t>
            </a:r>
            <a:r>
              <a:rPr lang="en-GB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514350" indent="-514350"/>
            <a:r>
              <a:rPr lang="en-GB" dirty="0" smtClean="0"/>
              <a:t>In this particular case, it seems to be related to the meaning of </a:t>
            </a:r>
            <a:r>
              <a:rPr lang="en-GB" i="1" dirty="0" smtClean="0"/>
              <a:t>murder</a:t>
            </a:r>
            <a:r>
              <a:rPr lang="en-GB" dirty="0" smtClean="0"/>
              <a:t>.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Semantics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Usually </a:t>
            </a:r>
            <a:r>
              <a:rPr lang="en-GB" dirty="0"/>
              <a:t>defined as that part of Linguistics that deals with </a:t>
            </a:r>
            <a:r>
              <a:rPr lang="en-GB" dirty="0">
                <a:solidFill>
                  <a:schemeClr val="accent1"/>
                </a:solidFill>
              </a:rPr>
              <a:t>meaning</a:t>
            </a:r>
          </a:p>
          <a:p>
            <a:pPr lvl="1"/>
            <a:r>
              <a:rPr lang="en-GB" dirty="0"/>
              <a:t>word meaning</a:t>
            </a:r>
          </a:p>
          <a:p>
            <a:pPr lvl="1"/>
            <a:r>
              <a:rPr lang="en-GB" dirty="0"/>
              <a:t>sentence meaning</a:t>
            </a:r>
          </a:p>
          <a:p>
            <a:endParaRPr lang="en-GB" dirty="0"/>
          </a:p>
          <a:p>
            <a:r>
              <a:rPr lang="en-GB" dirty="0" smtClean="0"/>
              <a:t>The remainder of this </a:t>
            </a:r>
            <a:r>
              <a:rPr lang="en-GB" dirty="0"/>
              <a:t>lecture will try to outline:</a:t>
            </a:r>
          </a:p>
          <a:p>
            <a:pPr lvl="1"/>
            <a:r>
              <a:rPr lang="en-GB" dirty="0"/>
              <a:t>Why this is of interest to the linguist</a:t>
            </a:r>
          </a:p>
          <a:p>
            <a:pPr lvl="1"/>
            <a:r>
              <a:rPr lang="en-GB" dirty="0"/>
              <a:t>What problems arise with this enterprise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Grammar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Grammar </a:t>
            </a:r>
            <a:r>
              <a:rPr lang="en-GB" dirty="0"/>
              <a:t>(in the linguist’s sense) is a characterisation of the </a:t>
            </a:r>
            <a:r>
              <a:rPr lang="en-GB" dirty="0">
                <a:solidFill>
                  <a:schemeClr val="accent1"/>
                </a:solidFill>
              </a:rPr>
              <a:t>knowledge</a:t>
            </a:r>
            <a:r>
              <a:rPr lang="en-GB" dirty="0"/>
              <a:t> of a </a:t>
            </a:r>
            <a:r>
              <a:rPr lang="en-GB" dirty="0" smtClean="0"/>
              <a:t>speaker/hearer.</a:t>
            </a:r>
          </a:p>
          <a:p>
            <a:endParaRPr lang="en-GB" dirty="0" smtClean="0"/>
          </a:p>
          <a:p>
            <a:pPr lvl="1"/>
            <a:r>
              <a:rPr lang="en-GB" dirty="0" smtClean="0"/>
              <a:t>We ask: </a:t>
            </a:r>
            <a:r>
              <a:rPr lang="en-GB" i="1" dirty="0" smtClean="0"/>
              <a:t>when a speaker “knows” a language, what does she know exactly?</a:t>
            </a:r>
            <a:endParaRPr lang="en-GB" dirty="0"/>
          </a:p>
          <a:p>
            <a:pPr lvl="1"/>
            <a:endParaRPr lang="en-GB" dirty="0"/>
          </a:p>
          <a:p>
            <a:pPr lvl="1"/>
            <a:r>
              <a:rPr lang="en-GB" dirty="0"/>
              <a:t>The linguist’s task is therefore to characterise what it takes for a speaker/hearer to produce and comprehend her language.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Semantics as part of grammar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Semantics </a:t>
            </a:r>
            <a:r>
              <a:rPr lang="en-GB" dirty="0"/>
              <a:t>is part of a speaker’s (listener’s) linguistic knowledge.</a:t>
            </a:r>
          </a:p>
          <a:p>
            <a:endParaRPr lang="en-GB" dirty="0"/>
          </a:p>
          <a:p>
            <a:pPr lvl="1"/>
            <a:r>
              <a:rPr lang="en-GB" dirty="0"/>
              <a:t>Therefore, semantics is part of grammar.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Speakers have some </a:t>
            </a:r>
            <a:r>
              <a:rPr lang="en-GB" dirty="0">
                <a:solidFill>
                  <a:schemeClr val="accent1"/>
                </a:solidFill>
              </a:rPr>
              <a:t>internalised knowledge </a:t>
            </a:r>
            <a:r>
              <a:rPr lang="en-GB" dirty="0"/>
              <a:t>such that:</a:t>
            </a:r>
          </a:p>
          <a:p>
            <a:pPr lvl="2"/>
            <a:r>
              <a:rPr lang="en-GB" dirty="0"/>
              <a:t>They understand what other people mean</a:t>
            </a:r>
          </a:p>
          <a:p>
            <a:pPr lvl="2"/>
            <a:r>
              <a:rPr lang="en-GB" dirty="0"/>
              <a:t>They are able to say what they mean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Knowledge of language is productive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GB" sz="2600" dirty="0" smtClean="0"/>
          </a:p>
          <a:p>
            <a:pPr>
              <a:lnSpc>
                <a:spcPct val="90000"/>
              </a:lnSpc>
            </a:pPr>
            <a:r>
              <a:rPr lang="en-GB" sz="2600" dirty="0" smtClean="0"/>
              <a:t>Open </a:t>
            </a:r>
            <a:r>
              <a:rPr lang="en-GB" sz="2600" dirty="0"/>
              <a:t>any book…</a:t>
            </a:r>
          </a:p>
          <a:p>
            <a:pPr lvl="1">
              <a:lnSpc>
                <a:spcPct val="90000"/>
              </a:lnSpc>
            </a:pPr>
            <a:r>
              <a:rPr lang="en-GB" sz="2200" dirty="0"/>
              <a:t>How many of the sentences in it have you seen/heard before?</a:t>
            </a:r>
          </a:p>
          <a:p>
            <a:pPr lvl="1">
              <a:lnSpc>
                <a:spcPct val="90000"/>
              </a:lnSpc>
            </a:pPr>
            <a:r>
              <a:rPr lang="en-GB" sz="2200" dirty="0" smtClean="0"/>
              <a:t>Some, but certainly not all of them.</a:t>
            </a:r>
            <a:endParaRPr lang="en-GB" sz="2200" dirty="0"/>
          </a:p>
          <a:p>
            <a:pPr lvl="1">
              <a:lnSpc>
                <a:spcPct val="90000"/>
              </a:lnSpc>
            </a:pPr>
            <a:r>
              <a:rPr lang="en-GB" sz="2200" dirty="0"/>
              <a:t>But even if the sentences are completely “new”, you are still able to understand them.</a:t>
            </a:r>
          </a:p>
          <a:p>
            <a:pPr>
              <a:lnSpc>
                <a:spcPct val="90000"/>
              </a:lnSpc>
            </a:pPr>
            <a:endParaRPr lang="en-GB" sz="2600" dirty="0" smtClean="0"/>
          </a:p>
          <a:p>
            <a:pPr>
              <a:lnSpc>
                <a:spcPct val="90000"/>
              </a:lnSpc>
            </a:pPr>
            <a:r>
              <a:rPr lang="en-GB" sz="2600" dirty="0" smtClean="0"/>
              <a:t>To </a:t>
            </a:r>
            <a:r>
              <a:rPr lang="en-GB" sz="2600" dirty="0"/>
              <a:t>characterise our knowledge of language, we need to characterise this ability people have to decode any new utterance, so long as it conforms to the grammar of their language.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problem of knowledge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Chomsky </a:t>
            </a:r>
            <a:r>
              <a:rPr lang="en-GB" dirty="0"/>
              <a:t>(1986) identified this as </a:t>
            </a:r>
            <a:r>
              <a:rPr lang="en-GB" dirty="0">
                <a:solidFill>
                  <a:schemeClr val="accent1"/>
                </a:solidFill>
              </a:rPr>
              <a:t>Plato’s problem</a:t>
            </a:r>
            <a:r>
              <a:rPr lang="en-GB" dirty="0"/>
              <a:t>:</a:t>
            </a:r>
          </a:p>
          <a:p>
            <a:pPr lvl="1"/>
            <a:r>
              <a:rPr lang="en-GB" dirty="0" smtClean="0"/>
              <a:t>A lot </a:t>
            </a:r>
            <a:r>
              <a:rPr lang="en-GB" dirty="0"/>
              <a:t>of what we hear or say is new </a:t>
            </a:r>
          </a:p>
          <a:p>
            <a:pPr lvl="1"/>
            <a:r>
              <a:rPr lang="en-GB" dirty="0"/>
              <a:t>How do we manage to understand and produce such an infinite variety of things, </a:t>
            </a:r>
            <a:r>
              <a:rPr lang="en-GB" dirty="0" smtClean="0"/>
              <a:t>even if we’ve </a:t>
            </a:r>
            <a:r>
              <a:rPr lang="en-GB" dirty="0"/>
              <a:t>never heard them before?</a:t>
            </a:r>
          </a:p>
          <a:p>
            <a:pPr lvl="1"/>
            <a:r>
              <a:rPr lang="en-GB" dirty="0"/>
              <a:t>This is the basic motivation for much linguistic work since the 1950’s.</a:t>
            </a:r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problem of knowledge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Until </a:t>
            </a:r>
            <a:r>
              <a:rPr lang="en-GB" dirty="0"/>
              <a:t>the 1960s, the role of semantics in grammar was somewhat obscure.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What </a:t>
            </a:r>
            <a:r>
              <a:rPr lang="en-GB" dirty="0"/>
              <a:t>can semantics contribute which is not accounted for by other areas?</a:t>
            </a:r>
          </a:p>
          <a:p>
            <a:pPr lvl="2"/>
            <a:r>
              <a:rPr lang="en-GB" dirty="0"/>
              <a:t>syntax (phrase structure)</a:t>
            </a:r>
          </a:p>
          <a:p>
            <a:pPr lvl="2"/>
            <a:r>
              <a:rPr lang="en-GB" dirty="0"/>
              <a:t>morphology (word structure)</a:t>
            </a:r>
          </a:p>
          <a:p>
            <a:pPr lvl="2"/>
            <a:r>
              <a:rPr lang="en-GB" dirty="0"/>
              <a:t>phonology (sound structure)</a:t>
            </a:r>
          </a:p>
          <a:p>
            <a:pPr lvl="2"/>
            <a:r>
              <a:rPr lang="en-GB" dirty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Katz and Fodor (1963)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endParaRPr lang="en-GB" sz="2100" dirty="0" smtClean="0"/>
          </a:p>
          <a:p>
            <a:pPr>
              <a:lnSpc>
                <a:spcPct val="80000"/>
              </a:lnSpc>
            </a:pPr>
            <a:r>
              <a:rPr lang="en-GB" dirty="0" smtClean="0"/>
              <a:t>an </a:t>
            </a:r>
            <a:r>
              <a:rPr lang="en-GB" dirty="0"/>
              <a:t>early attempt to characterise what is required of a semantic theory</a:t>
            </a:r>
          </a:p>
          <a:p>
            <a:pPr>
              <a:lnSpc>
                <a:spcPct val="80000"/>
              </a:lnSpc>
            </a:pPr>
            <a:endParaRPr lang="en-GB" dirty="0" smtClean="0"/>
          </a:p>
          <a:p>
            <a:pPr>
              <a:lnSpc>
                <a:spcPct val="80000"/>
              </a:lnSpc>
            </a:pPr>
            <a:r>
              <a:rPr lang="en-GB" dirty="0" smtClean="0"/>
              <a:t>“</a:t>
            </a:r>
            <a:r>
              <a:rPr lang="en-GB" dirty="0"/>
              <a:t>semantics takes over the explanation of the speaker's ability to produce and understand new sentences at the point where grammar leaves off” (p. </a:t>
            </a:r>
            <a:r>
              <a:rPr lang="en-GB" dirty="0" smtClean="0"/>
              <a:t>172-3</a:t>
            </a:r>
            <a:r>
              <a:rPr lang="en-GB" dirty="0"/>
              <a:t>)</a:t>
            </a:r>
          </a:p>
          <a:p>
            <a:pPr>
              <a:lnSpc>
                <a:spcPct val="80000"/>
              </a:lnSpc>
            </a:pPr>
            <a:endParaRPr lang="en-GB" dirty="0" smtClean="0"/>
          </a:p>
          <a:p>
            <a:pPr>
              <a:lnSpc>
                <a:spcPct val="80000"/>
              </a:lnSpc>
            </a:pPr>
            <a:r>
              <a:rPr lang="en-GB" dirty="0" smtClean="0"/>
              <a:t>K&amp;F </a:t>
            </a:r>
            <a:r>
              <a:rPr lang="en-GB" dirty="0"/>
              <a:t>argued that syntax and phonology alone cannot give a full account of a speaker’s knowledge of language</a:t>
            </a:r>
          </a:p>
          <a:p>
            <a:pPr lvl="1">
              <a:lnSpc>
                <a:spcPct val="80000"/>
              </a:lnSpc>
            </a:pPr>
            <a:r>
              <a:rPr lang="en-GB" sz="2600" dirty="0"/>
              <a:t>e.g. the sentences </a:t>
            </a:r>
            <a:r>
              <a:rPr lang="en-GB" sz="2600" i="1" dirty="0"/>
              <a:t>the man bit the dog</a:t>
            </a:r>
            <a:r>
              <a:rPr lang="en-GB" sz="2600" dirty="0"/>
              <a:t> and </a:t>
            </a:r>
            <a:r>
              <a:rPr lang="en-GB" sz="2600" i="1" dirty="0"/>
              <a:t>the dog bit the man</a:t>
            </a:r>
            <a:r>
              <a:rPr lang="en-GB" sz="2600" dirty="0"/>
              <a:t> are </a:t>
            </a:r>
            <a:r>
              <a:rPr lang="en-GB" sz="2600" dirty="0">
                <a:solidFill>
                  <a:schemeClr val="accent2"/>
                </a:solidFill>
              </a:rPr>
              <a:t>structurally identical</a:t>
            </a:r>
            <a:r>
              <a:rPr lang="en-GB" sz="2600" dirty="0"/>
              <a:t>, but differ in meaning</a:t>
            </a:r>
          </a:p>
          <a:p>
            <a:pPr lvl="1">
              <a:lnSpc>
                <a:spcPct val="80000"/>
              </a:lnSpc>
            </a:pPr>
            <a:r>
              <a:rPr lang="en-GB" sz="2600" dirty="0"/>
              <a:t>(NB: K&amp;F assume that syntax has no bearing on meaning as such)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Language and the world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GB" sz="2600" dirty="0" smtClean="0"/>
          </a:p>
          <a:p>
            <a:r>
              <a:rPr lang="en-GB" sz="2600" dirty="0" smtClean="0"/>
              <a:t>But </a:t>
            </a:r>
            <a:r>
              <a:rPr lang="en-GB" sz="2600" dirty="0"/>
              <a:t>in characterising knowledge of </a:t>
            </a:r>
            <a:r>
              <a:rPr lang="en-GB" sz="2600" dirty="0">
                <a:solidFill>
                  <a:schemeClr val="accent1"/>
                </a:solidFill>
              </a:rPr>
              <a:t>meaning</a:t>
            </a:r>
            <a:r>
              <a:rPr lang="en-GB" sz="2600" dirty="0"/>
              <a:t>, we also have the problem of distinguishing </a:t>
            </a:r>
            <a:r>
              <a:rPr lang="en-GB" sz="2600" dirty="0">
                <a:solidFill>
                  <a:schemeClr val="accent1"/>
                </a:solidFill>
              </a:rPr>
              <a:t>linguistic knowledge </a:t>
            </a:r>
            <a:r>
              <a:rPr lang="en-GB" sz="2600" dirty="0"/>
              <a:t>from </a:t>
            </a:r>
            <a:r>
              <a:rPr lang="en-GB" sz="2600" dirty="0">
                <a:solidFill>
                  <a:schemeClr val="accent1"/>
                </a:solidFill>
              </a:rPr>
              <a:t>world knowledge</a:t>
            </a:r>
          </a:p>
          <a:p>
            <a:r>
              <a:rPr lang="en-GB" sz="2600" dirty="0"/>
              <a:t>E.g. What is the meaning of the word </a:t>
            </a:r>
            <a:r>
              <a:rPr lang="en-GB" sz="2600" i="1" dirty="0">
                <a:solidFill>
                  <a:schemeClr val="accent1"/>
                </a:solidFill>
              </a:rPr>
              <a:t>man</a:t>
            </a:r>
            <a:r>
              <a:rPr lang="en-GB" sz="2600" i="1" dirty="0">
                <a:solidFill>
                  <a:srgbClr val="FF0000"/>
                </a:solidFill>
              </a:rPr>
              <a:t> </a:t>
            </a:r>
            <a:r>
              <a:rPr lang="en-GB" sz="2600" dirty="0"/>
              <a:t>or</a:t>
            </a:r>
            <a:r>
              <a:rPr lang="en-GB" sz="2600" i="1" dirty="0">
                <a:solidFill>
                  <a:srgbClr val="FF0000"/>
                </a:solidFill>
              </a:rPr>
              <a:t> </a:t>
            </a:r>
            <a:r>
              <a:rPr lang="en-GB" sz="2600" i="1" dirty="0">
                <a:solidFill>
                  <a:schemeClr val="accent1"/>
                </a:solidFill>
              </a:rPr>
              <a:t>ostrich</a:t>
            </a:r>
            <a:r>
              <a:rPr lang="en-GB" sz="2600" i="1" dirty="0"/>
              <a:t>?</a:t>
            </a:r>
            <a:endParaRPr lang="en-GB" sz="2600" dirty="0"/>
          </a:p>
          <a:p>
            <a:pPr lvl="1"/>
            <a:r>
              <a:rPr lang="en-GB" sz="2200" dirty="0"/>
              <a:t>Is your knowledge of the meaning independent of your experience of the world?</a:t>
            </a:r>
          </a:p>
          <a:p>
            <a:pPr lvl="1"/>
            <a:r>
              <a:rPr lang="en-GB" sz="2200" dirty="0"/>
              <a:t>Are you born with an innate knowledge of such words?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Logistics…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GB" sz="2100" dirty="0" smtClean="0"/>
          </a:p>
          <a:p>
            <a:pPr>
              <a:lnSpc>
                <a:spcPct val="80000"/>
              </a:lnSpc>
            </a:pPr>
            <a:r>
              <a:rPr lang="en-GB" dirty="0" smtClean="0"/>
              <a:t>Course </a:t>
            </a:r>
            <a:r>
              <a:rPr lang="en-GB" dirty="0"/>
              <a:t>tutor:</a:t>
            </a:r>
          </a:p>
          <a:p>
            <a:pPr lvl="1">
              <a:lnSpc>
                <a:spcPct val="80000"/>
              </a:lnSpc>
            </a:pPr>
            <a:r>
              <a:rPr lang="en-GB" sz="2600" dirty="0"/>
              <a:t>Albert Gatt</a:t>
            </a:r>
          </a:p>
          <a:p>
            <a:pPr lvl="1">
              <a:lnSpc>
                <a:spcPct val="80000"/>
              </a:lnSpc>
            </a:pPr>
            <a:r>
              <a:rPr lang="en-GB" sz="2600" dirty="0">
                <a:hlinkClick r:id="rId2"/>
              </a:rPr>
              <a:t>albert.gatt@um.edu.mt</a:t>
            </a:r>
            <a:endParaRPr lang="en-GB" sz="2600" dirty="0"/>
          </a:p>
          <a:p>
            <a:pPr>
              <a:lnSpc>
                <a:spcPct val="80000"/>
              </a:lnSpc>
            </a:pPr>
            <a:endParaRPr lang="en-GB" dirty="0" smtClean="0"/>
          </a:p>
          <a:p>
            <a:pPr>
              <a:lnSpc>
                <a:spcPct val="80000"/>
              </a:lnSpc>
            </a:pPr>
            <a:r>
              <a:rPr lang="en-GB" dirty="0" smtClean="0"/>
              <a:t>Course </a:t>
            </a:r>
            <a:r>
              <a:rPr lang="en-GB" dirty="0"/>
              <a:t>assessment is by assignment:</a:t>
            </a:r>
          </a:p>
          <a:p>
            <a:pPr lvl="1">
              <a:lnSpc>
                <a:spcPct val="80000"/>
              </a:lnSpc>
            </a:pPr>
            <a:r>
              <a:rPr lang="en-GB" sz="2600" dirty="0" smtClean="0"/>
              <a:t>This year, this will take the form of a number of short questions. They will be made available in due course.</a:t>
            </a:r>
          </a:p>
          <a:p>
            <a:pPr lvl="1">
              <a:lnSpc>
                <a:spcPct val="80000"/>
              </a:lnSpc>
            </a:pPr>
            <a:endParaRPr lang="en-GB" sz="2000" dirty="0"/>
          </a:p>
          <a:p>
            <a:pPr lvl="1">
              <a:lnSpc>
                <a:spcPct val="80000"/>
              </a:lnSpc>
            </a:pP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400"/>
              <a:t>Knowledge of language and the world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5938838" y="1989138"/>
            <a:ext cx="1344612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GB">
                <a:solidFill>
                  <a:srgbClr val="FF0000"/>
                </a:solidFill>
              </a:rPr>
              <a:t>semantics</a:t>
            </a:r>
          </a:p>
        </p:txBody>
      </p:sp>
      <p:sp>
        <p:nvSpPr>
          <p:cNvPr id="46084" name="Oval 4"/>
          <p:cNvSpPr>
            <a:spLocks noChangeArrowheads="1"/>
          </p:cNvSpPr>
          <p:nvPr/>
        </p:nvSpPr>
        <p:spPr bwMode="auto">
          <a:xfrm>
            <a:off x="4714875" y="3070225"/>
            <a:ext cx="1727200" cy="1079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concepts/</a:t>
            </a:r>
          </a:p>
          <a:p>
            <a:r>
              <a:rPr lang="en-GB"/>
              <a:t>thoughts</a:t>
            </a:r>
          </a:p>
        </p:txBody>
      </p:sp>
      <p:sp>
        <p:nvSpPr>
          <p:cNvPr id="46085" name="Oval 5"/>
          <p:cNvSpPr>
            <a:spLocks noChangeArrowheads="1"/>
          </p:cNvSpPr>
          <p:nvPr/>
        </p:nvSpPr>
        <p:spPr bwMode="auto">
          <a:xfrm>
            <a:off x="7091363" y="3068638"/>
            <a:ext cx="1763712" cy="11525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things</a:t>
            </a:r>
          </a:p>
          <a:p>
            <a:r>
              <a:rPr lang="en-GB"/>
              <a:t>&amp; </a:t>
            </a:r>
          </a:p>
          <a:p>
            <a:r>
              <a:rPr lang="en-GB"/>
              <a:t>situations</a:t>
            </a:r>
          </a:p>
        </p:txBody>
      </p:sp>
      <p:sp>
        <p:nvSpPr>
          <p:cNvPr id="46086" name="Line 6"/>
          <p:cNvSpPr>
            <a:spLocks noChangeShapeType="1"/>
          </p:cNvSpPr>
          <p:nvPr/>
        </p:nvSpPr>
        <p:spPr bwMode="auto">
          <a:xfrm flipV="1">
            <a:off x="5865813" y="2420938"/>
            <a:ext cx="576262" cy="6492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6087" name="Line 7"/>
          <p:cNvSpPr>
            <a:spLocks noChangeShapeType="1"/>
          </p:cNvSpPr>
          <p:nvPr/>
        </p:nvSpPr>
        <p:spPr bwMode="auto">
          <a:xfrm>
            <a:off x="6802438" y="2420938"/>
            <a:ext cx="792162" cy="6492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pic>
        <p:nvPicPr>
          <p:cNvPr id="46088" name="Picture 8" descr="bra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4292600"/>
            <a:ext cx="1655762" cy="1368425"/>
          </a:xfrm>
          <a:prstGeom prst="rect">
            <a:avLst/>
          </a:prstGeom>
          <a:noFill/>
        </p:spPr>
      </p:pic>
      <p:pic>
        <p:nvPicPr>
          <p:cNvPr id="46089" name="Picture 9" descr="worl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27875" y="4292600"/>
            <a:ext cx="1727200" cy="1584325"/>
          </a:xfrm>
          <a:prstGeom prst="rect">
            <a:avLst/>
          </a:prstGeom>
          <a:noFill/>
        </p:spPr>
      </p:pic>
      <p:sp>
        <p:nvSpPr>
          <p:cNvPr id="46090" name="Line 10"/>
          <p:cNvSpPr>
            <a:spLocks noChangeShapeType="1"/>
          </p:cNvSpPr>
          <p:nvPr/>
        </p:nvSpPr>
        <p:spPr bwMode="auto">
          <a:xfrm>
            <a:off x="6513513" y="3429000"/>
            <a:ext cx="504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539750" y="2349500"/>
            <a:ext cx="3600450" cy="32178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000" dirty="0"/>
              <a:t>How do we account for the relationship between </a:t>
            </a:r>
            <a:r>
              <a:rPr lang="en-GB" sz="2000" dirty="0">
                <a:solidFill>
                  <a:schemeClr val="accent1"/>
                </a:solidFill>
              </a:rPr>
              <a:t>words and concepts</a:t>
            </a:r>
            <a:r>
              <a:rPr lang="en-GB" sz="2000" dirty="0"/>
              <a:t>?</a:t>
            </a:r>
          </a:p>
          <a:p>
            <a:pPr algn="l">
              <a:spcBef>
                <a:spcPct val="50000"/>
              </a:spcBef>
            </a:pPr>
            <a:r>
              <a:rPr lang="en-GB" sz="2000" dirty="0"/>
              <a:t>How do we decode the meaning of </a:t>
            </a:r>
            <a:r>
              <a:rPr lang="en-GB" sz="2000" dirty="0">
                <a:solidFill>
                  <a:schemeClr val="accent1"/>
                </a:solidFill>
              </a:rPr>
              <a:t>complex sentences</a:t>
            </a:r>
            <a:r>
              <a:rPr lang="en-GB" sz="2000" dirty="0"/>
              <a:t>?</a:t>
            </a:r>
          </a:p>
          <a:p>
            <a:pPr algn="l">
              <a:spcBef>
                <a:spcPct val="50000"/>
              </a:spcBef>
            </a:pPr>
            <a:r>
              <a:rPr lang="en-GB" dirty="0"/>
              <a:t>How is linguistic meaning related to the world?</a:t>
            </a:r>
          </a:p>
          <a:p>
            <a:pPr algn="l">
              <a:spcBef>
                <a:spcPct val="50000"/>
              </a:spcBef>
            </a:pP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400"/>
              <a:t>Knowledge of language and the world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63499" name="Text Box 11"/>
          <p:cNvSpPr txBox="1">
            <a:spLocks noChangeArrowheads="1"/>
          </p:cNvSpPr>
          <p:nvPr/>
        </p:nvSpPr>
        <p:spPr bwMode="auto">
          <a:xfrm>
            <a:off x="539750" y="2349500"/>
            <a:ext cx="3600450" cy="32178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000" dirty="0"/>
              <a:t>How do we account for the relationship between </a:t>
            </a:r>
            <a:r>
              <a:rPr lang="en-GB" sz="2000" dirty="0">
                <a:solidFill>
                  <a:schemeClr val="accent1"/>
                </a:solidFill>
              </a:rPr>
              <a:t>words and concepts</a:t>
            </a:r>
            <a:r>
              <a:rPr lang="en-GB" sz="2000" dirty="0"/>
              <a:t>?</a:t>
            </a:r>
          </a:p>
          <a:p>
            <a:pPr algn="l">
              <a:spcBef>
                <a:spcPct val="50000"/>
              </a:spcBef>
            </a:pPr>
            <a:r>
              <a:rPr lang="en-GB" sz="2000" dirty="0"/>
              <a:t>How do we decode the meaning of </a:t>
            </a:r>
            <a:r>
              <a:rPr lang="en-GB" sz="2000" dirty="0">
                <a:solidFill>
                  <a:schemeClr val="accent1"/>
                </a:solidFill>
              </a:rPr>
              <a:t>complex sentences</a:t>
            </a:r>
            <a:r>
              <a:rPr lang="en-GB" sz="2000" dirty="0"/>
              <a:t>?</a:t>
            </a:r>
          </a:p>
          <a:p>
            <a:pPr algn="l">
              <a:spcBef>
                <a:spcPct val="50000"/>
              </a:spcBef>
            </a:pPr>
            <a:r>
              <a:rPr lang="en-GB" dirty="0"/>
              <a:t>How is linguistic meaning related to the world?</a:t>
            </a:r>
          </a:p>
          <a:p>
            <a:pPr algn="l">
              <a:spcBef>
                <a:spcPct val="50000"/>
              </a:spcBef>
            </a:pPr>
            <a:endParaRPr lang="en-GB" sz="2000" dirty="0"/>
          </a:p>
        </p:txBody>
      </p:sp>
      <p:sp>
        <p:nvSpPr>
          <p:cNvPr id="63500" name="AutoShape 12"/>
          <p:cNvSpPr>
            <a:spLocks noChangeArrowheads="1"/>
          </p:cNvSpPr>
          <p:nvPr/>
        </p:nvSpPr>
        <p:spPr bwMode="auto">
          <a:xfrm>
            <a:off x="5364163" y="2349500"/>
            <a:ext cx="2160587" cy="647700"/>
          </a:xfrm>
          <a:prstGeom prst="wedgeRectCallout">
            <a:avLst>
              <a:gd name="adj1" fmla="val -142213"/>
              <a:gd name="adj2" fmla="val 65685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>
                <a:solidFill>
                  <a:schemeClr val="accent2"/>
                </a:solidFill>
              </a:rPr>
              <a:t>lexical semantics</a:t>
            </a:r>
          </a:p>
        </p:txBody>
      </p:sp>
      <p:sp>
        <p:nvSpPr>
          <p:cNvPr id="63501" name="AutoShape 13"/>
          <p:cNvSpPr>
            <a:spLocks noChangeArrowheads="1"/>
          </p:cNvSpPr>
          <p:nvPr/>
        </p:nvSpPr>
        <p:spPr bwMode="auto">
          <a:xfrm>
            <a:off x="5076825" y="4005263"/>
            <a:ext cx="3168650" cy="936625"/>
          </a:xfrm>
          <a:prstGeom prst="wedgeRectCallout">
            <a:avLst>
              <a:gd name="adj1" fmla="val -106361"/>
              <a:gd name="adj2" fmla="val 44069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>
                <a:solidFill>
                  <a:schemeClr val="accent2"/>
                </a:solidFill>
              </a:rPr>
              <a:t>lexical semantics</a:t>
            </a:r>
          </a:p>
          <a:p>
            <a:r>
              <a:rPr lang="en-GB">
                <a:solidFill>
                  <a:schemeClr val="accent2"/>
                </a:solidFill>
              </a:rPr>
              <a:t>&amp; </a:t>
            </a:r>
          </a:p>
          <a:p>
            <a:r>
              <a:rPr lang="en-GB">
                <a:solidFill>
                  <a:schemeClr val="accent2"/>
                </a:solidFill>
              </a:rPr>
              <a:t>sentential semantics</a:t>
            </a:r>
          </a:p>
        </p:txBody>
      </p:sp>
      <p:sp>
        <p:nvSpPr>
          <p:cNvPr id="63502" name="AutoShape 14"/>
          <p:cNvSpPr>
            <a:spLocks noChangeArrowheads="1"/>
          </p:cNvSpPr>
          <p:nvPr/>
        </p:nvSpPr>
        <p:spPr bwMode="auto">
          <a:xfrm>
            <a:off x="5508625" y="3213100"/>
            <a:ext cx="2160588" cy="647700"/>
          </a:xfrm>
          <a:prstGeom prst="wedgeRectCallout">
            <a:avLst>
              <a:gd name="adj1" fmla="val -151324"/>
              <a:gd name="adj2" fmla="val 73773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>
                <a:solidFill>
                  <a:schemeClr val="accent2"/>
                </a:solidFill>
              </a:rPr>
              <a:t>sentential semantics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00" grpId="0" animBg="1"/>
      <p:bldP spid="63501" grpId="0" animBg="1"/>
      <p:bldP spid="6350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problem of knowledge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GB" sz="2600" dirty="0" smtClean="0"/>
          </a:p>
          <a:p>
            <a:r>
              <a:rPr lang="en-GB" sz="2600" dirty="0" smtClean="0"/>
              <a:t>In </a:t>
            </a:r>
            <a:r>
              <a:rPr lang="en-GB" sz="2600" dirty="0"/>
              <a:t>designing a semantic theory, we need to account for </a:t>
            </a:r>
            <a:r>
              <a:rPr lang="en-GB" sz="2600" dirty="0">
                <a:solidFill>
                  <a:schemeClr val="accent1"/>
                </a:solidFill>
              </a:rPr>
              <a:t>productivity</a:t>
            </a:r>
          </a:p>
          <a:p>
            <a:pPr lvl="1"/>
            <a:r>
              <a:rPr lang="en-GB" sz="2200" dirty="0"/>
              <a:t>We know a lot of words (thousands) and their meanings. This is our </a:t>
            </a:r>
            <a:r>
              <a:rPr lang="en-GB" sz="2200" dirty="0">
                <a:solidFill>
                  <a:schemeClr val="accent1"/>
                </a:solidFill>
              </a:rPr>
              <a:t>mental lexicon</a:t>
            </a:r>
            <a:r>
              <a:rPr lang="en-GB" sz="2200" dirty="0"/>
              <a:t>.</a:t>
            </a:r>
          </a:p>
          <a:p>
            <a:pPr lvl="1"/>
            <a:r>
              <a:rPr lang="en-GB" sz="2200" dirty="0"/>
              <a:t>We can create an infinite number of sentences, using </a:t>
            </a:r>
            <a:r>
              <a:rPr lang="en-GB" sz="2200" dirty="0">
                <a:solidFill>
                  <a:schemeClr val="accent1"/>
                </a:solidFill>
              </a:rPr>
              <a:t>grammatical rules</a:t>
            </a:r>
            <a:r>
              <a:rPr lang="en-GB" sz="2200" dirty="0"/>
              <a:t> of our language. </a:t>
            </a:r>
          </a:p>
          <a:p>
            <a:endParaRPr lang="en-GB" sz="2600" dirty="0"/>
          </a:p>
          <a:p>
            <a:r>
              <a:rPr lang="en-GB" sz="2600" dirty="0"/>
              <a:t>The meaning of sentences is derived from the meaning of their component words and the way they’re combined.</a:t>
            </a:r>
          </a:p>
          <a:p>
            <a:pPr lvl="1"/>
            <a:endParaRPr lang="en-GB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Compositionality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GB" dirty="0" smtClean="0"/>
          </a:p>
          <a:p>
            <a:pPr>
              <a:lnSpc>
                <a:spcPct val="90000"/>
              </a:lnSpc>
            </a:pPr>
            <a:r>
              <a:rPr lang="en-GB" dirty="0" smtClean="0"/>
              <a:t>The </a:t>
            </a:r>
            <a:r>
              <a:rPr lang="en-GB" dirty="0"/>
              <a:t>guiding principle to explaining the productivity of meaning is the </a:t>
            </a:r>
            <a:r>
              <a:rPr lang="en-GB" dirty="0">
                <a:solidFill>
                  <a:schemeClr val="accent1"/>
                </a:solidFill>
              </a:rPr>
              <a:t>Principle of Compositionality</a:t>
            </a:r>
          </a:p>
          <a:p>
            <a:pPr>
              <a:lnSpc>
                <a:spcPct val="90000"/>
              </a:lnSpc>
            </a:pPr>
            <a:endParaRPr lang="en-GB" dirty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GB" dirty="0"/>
              <a:t>The meaning of a sentence is a function of the meaning of its component words and the way they’re combined.</a:t>
            </a:r>
          </a:p>
          <a:p>
            <a:pPr lvl="1">
              <a:lnSpc>
                <a:spcPct val="90000"/>
              </a:lnSpc>
            </a:pPr>
            <a:endParaRPr lang="en-GB" dirty="0"/>
          </a:p>
          <a:p>
            <a:pPr lvl="1">
              <a:lnSpc>
                <a:spcPct val="90000"/>
              </a:lnSpc>
            </a:pPr>
            <a:r>
              <a:rPr lang="en-GB" dirty="0"/>
              <a:t>Often attributed to the philosopher </a:t>
            </a:r>
            <a:r>
              <a:rPr lang="en-GB" dirty="0" err="1"/>
              <a:t>Gottlob</a:t>
            </a:r>
            <a:r>
              <a:rPr lang="en-GB" dirty="0"/>
              <a:t> </a:t>
            </a:r>
            <a:r>
              <a:rPr lang="en-GB" dirty="0" err="1"/>
              <a:t>Frege</a:t>
            </a:r>
            <a:r>
              <a:rPr lang="en-GB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 2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Semantics in relation to other components of grammar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Semantics -- LIN1180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Meaning and grammar (I)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/>
              <a:t>In some theories, such as Generative grammar, the </a:t>
            </a:r>
            <a:r>
              <a:rPr lang="en-GB" dirty="0"/>
              <a:t>language faculty </a:t>
            </a:r>
            <a:r>
              <a:rPr lang="en-GB" dirty="0" smtClean="0"/>
              <a:t>is divided into </a:t>
            </a:r>
            <a:r>
              <a:rPr lang="en-GB" dirty="0"/>
              <a:t>modules:</a:t>
            </a:r>
          </a:p>
          <a:p>
            <a:pPr>
              <a:lnSpc>
                <a:spcPct val="90000"/>
              </a:lnSpc>
            </a:pPr>
            <a:endParaRPr lang="en-GB" dirty="0"/>
          </a:p>
          <a:p>
            <a:pPr>
              <a:lnSpc>
                <a:spcPct val="90000"/>
              </a:lnSpc>
            </a:pPr>
            <a:endParaRPr lang="en-GB" dirty="0"/>
          </a:p>
          <a:p>
            <a:pPr>
              <a:lnSpc>
                <a:spcPct val="90000"/>
              </a:lnSpc>
            </a:pPr>
            <a:r>
              <a:rPr lang="en-GB" dirty="0"/>
              <a:t>This view emphasises distinct roles played by different components.</a:t>
            </a:r>
          </a:p>
          <a:p>
            <a:pPr>
              <a:lnSpc>
                <a:spcPct val="90000"/>
              </a:lnSpc>
            </a:pPr>
            <a:endParaRPr lang="en-GB" dirty="0"/>
          </a:p>
          <a:p>
            <a:pPr>
              <a:lnSpc>
                <a:spcPct val="90000"/>
              </a:lnSpc>
            </a:pPr>
            <a:r>
              <a:rPr lang="en-GB" dirty="0"/>
              <a:t>There is a </a:t>
            </a:r>
            <a:r>
              <a:rPr lang="en-GB" dirty="0">
                <a:solidFill>
                  <a:schemeClr val="accent1"/>
                </a:solidFill>
              </a:rPr>
              <a:t>separate component for </a:t>
            </a:r>
            <a:r>
              <a:rPr lang="en-GB" dirty="0" smtClean="0">
                <a:solidFill>
                  <a:schemeClr val="accent1"/>
                </a:solidFill>
              </a:rPr>
              <a:t>meaning</a:t>
            </a:r>
            <a:r>
              <a:rPr lang="en-GB" dirty="0" smtClean="0"/>
              <a:t>, completely unrelated to syntax or phonology.</a:t>
            </a:r>
            <a:endParaRPr lang="en-GB" dirty="0"/>
          </a:p>
          <a:p>
            <a:pPr>
              <a:lnSpc>
                <a:spcPct val="90000"/>
              </a:lnSpc>
            </a:pPr>
            <a:endParaRPr lang="en-GB" dirty="0"/>
          </a:p>
          <a:p>
            <a:pPr>
              <a:lnSpc>
                <a:spcPct val="90000"/>
              </a:lnSpc>
            </a:pPr>
            <a:endParaRPr lang="en-GB" dirty="0"/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1979613" y="2478038"/>
            <a:ext cx="158432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dirty="0">
                <a:solidFill>
                  <a:schemeClr val="accent1"/>
                </a:solidFill>
              </a:rPr>
              <a:t>phonology</a:t>
            </a: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4356100" y="2420888"/>
            <a:ext cx="954088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GB" dirty="0">
                <a:solidFill>
                  <a:schemeClr val="accent1"/>
                </a:solidFill>
              </a:rPr>
              <a:t>syntax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6445250" y="2420888"/>
            <a:ext cx="1344613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GB" dirty="0">
                <a:solidFill>
                  <a:schemeClr val="accent1"/>
                </a:solidFill>
              </a:rPr>
              <a:t>semantics</a:t>
            </a: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3635375" y="2638376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5364163" y="2636788"/>
            <a:ext cx="1079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3" grpId="0" animBg="1"/>
      <p:bldP spid="31754" grpId="0" animBg="1"/>
      <p:bldP spid="31755" grpId="0" animBg="1"/>
      <p:bldP spid="31756" grpId="0" animBg="1"/>
      <p:bldP spid="3175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 this view tenable?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Semantics -- LIN1180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64549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It seems clear that some grammatical facts must take meaning into account.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Jake opened the door.</a:t>
            </a:r>
          </a:p>
          <a:p>
            <a:pPr lvl="1"/>
            <a:r>
              <a:rPr lang="en-GB" dirty="0" smtClean="0"/>
              <a:t>The door opened.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The girl kissed Steve.</a:t>
            </a:r>
          </a:p>
          <a:p>
            <a:pPr lvl="1"/>
            <a:r>
              <a:rPr lang="en-GB" dirty="0" smtClean="0"/>
              <a:t>?Steve kissed.</a:t>
            </a:r>
          </a:p>
          <a:p>
            <a:endParaRPr lang="en-GB" dirty="0" smtClean="0"/>
          </a:p>
          <a:p>
            <a:pPr marL="502920" indent="-457200"/>
            <a:r>
              <a:rPr lang="en-GB" dirty="0" smtClean="0"/>
              <a:t>It looks like the meaning of the verbs affects their syntactic behaviour!</a:t>
            </a:r>
          </a:p>
          <a:p>
            <a:pPr marL="777240" lvl="1" indent="-457200">
              <a:buFont typeface="+mj-lt"/>
              <a:buAutoNum type="arabicPeriod"/>
            </a:pPr>
            <a:endParaRPr lang="en-GB" dirty="0"/>
          </a:p>
        </p:txBody>
      </p:sp>
      <p:sp>
        <p:nvSpPr>
          <p:cNvPr id="6" name="Right Brace 5"/>
          <p:cNvSpPr/>
          <p:nvPr/>
        </p:nvSpPr>
        <p:spPr>
          <a:xfrm>
            <a:off x="3995936" y="2492896"/>
            <a:ext cx="216024" cy="9361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211960" y="2708920"/>
            <a:ext cx="25445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+mn-lt"/>
              </a:rPr>
              <a:t>Open</a:t>
            </a:r>
            <a:r>
              <a:rPr lang="en-GB" dirty="0" smtClean="0">
                <a:latin typeface="+mn-lt"/>
              </a:rPr>
              <a:t> is a change of state verb.</a:t>
            </a:r>
            <a:endParaRPr lang="en-GB" i="1" dirty="0">
              <a:latin typeface="+mn-lt"/>
            </a:endParaRPr>
          </a:p>
        </p:txBody>
      </p:sp>
      <p:sp>
        <p:nvSpPr>
          <p:cNvPr id="8" name="Right Brace 7"/>
          <p:cNvSpPr/>
          <p:nvPr/>
        </p:nvSpPr>
        <p:spPr>
          <a:xfrm>
            <a:off x="3971699" y="3645024"/>
            <a:ext cx="216024" cy="9361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4187723" y="3861048"/>
            <a:ext cx="25445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+mn-lt"/>
              </a:rPr>
              <a:t>Kiss</a:t>
            </a:r>
            <a:r>
              <a:rPr lang="en-GB" dirty="0" smtClean="0">
                <a:latin typeface="+mn-lt"/>
              </a:rPr>
              <a:t> is not a change of state verb.</a:t>
            </a:r>
            <a:endParaRPr lang="en-GB" i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Meaning and grammar (II)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66738" y="1752601"/>
            <a:ext cx="8001000" cy="189242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600" dirty="0"/>
              <a:t>An alternative view, found for example in Cognitive Grammar, argues that </a:t>
            </a:r>
            <a:r>
              <a:rPr lang="en-GB" sz="2600" dirty="0">
                <a:solidFill>
                  <a:schemeClr val="accent1"/>
                </a:solidFill>
              </a:rPr>
              <a:t>meaning is inseparable from the other components</a:t>
            </a:r>
            <a:r>
              <a:rPr lang="en-GB" sz="2600" dirty="0"/>
              <a:t>. </a:t>
            </a:r>
          </a:p>
          <a:p>
            <a:pPr>
              <a:lnSpc>
                <a:spcPct val="90000"/>
              </a:lnSpc>
            </a:pPr>
            <a:r>
              <a:rPr lang="en-GB" sz="2600" dirty="0"/>
              <a:t>In this framework, people often argue also that linguistic knowledge and encyclopaedic knowledge cannot be separated.</a:t>
            </a:r>
          </a:p>
          <a:p>
            <a:pPr>
              <a:lnSpc>
                <a:spcPct val="90000"/>
              </a:lnSpc>
            </a:pPr>
            <a:endParaRPr lang="en-GB" sz="26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endParaRPr lang="en-GB" sz="26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2700338" y="3717032"/>
            <a:ext cx="3402012" cy="1473200"/>
            <a:chOff x="2700338" y="3717032"/>
            <a:chExt cx="3402012" cy="1473200"/>
          </a:xfrm>
        </p:grpSpPr>
        <p:sp>
          <p:nvSpPr>
            <p:cNvPr id="32773" name="Text Box 5"/>
            <p:cNvSpPr txBox="1">
              <a:spLocks noChangeArrowheads="1"/>
            </p:cNvSpPr>
            <p:nvPr/>
          </p:nvSpPr>
          <p:spPr bwMode="auto">
            <a:xfrm>
              <a:off x="2700338" y="3717032"/>
              <a:ext cx="1584325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GB" dirty="0">
                  <a:solidFill>
                    <a:schemeClr val="accent1"/>
                  </a:solidFill>
                </a:rPr>
                <a:t>phonology</a:t>
              </a:r>
            </a:p>
          </p:txBody>
        </p:sp>
        <p:sp>
          <p:nvSpPr>
            <p:cNvPr id="32774" name="Text Box 6"/>
            <p:cNvSpPr txBox="1">
              <a:spLocks noChangeArrowheads="1"/>
            </p:cNvSpPr>
            <p:nvPr/>
          </p:nvSpPr>
          <p:spPr bwMode="auto">
            <a:xfrm>
              <a:off x="5148263" y="3717032"/>
              <a:ext cx="954087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GB" dirty="0">
                  <a:solidFill>
                    <a:schemeClr val="accent1"/>
                  </a:solidFill>
                </a:rPr>
                <a:t>syntax</a:t>
              </a:r>
            </a:p>
          </p:txBody>
        </p:sp>
        <p:sp>
          <p:nvSpPr>
            <p:cNvPr id="32775" name="Line 7"/>
            <p:cNvSpPr>
              <a:spLocks noChangeShapeType="1"/>
            </p:cNvSpPr>
            <p:nvPr/>
          </p:nvSpPr>
          <p:spPr bwMode="auto">
            <a:xfrm>
              <a:off x="4356100" y="3877370"/>
              <a:ext cx="7207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32776" name="Text Box 8"/>
            <p:cNvSpPr txBox="1">
              <a:spLocks noChangeArrowheads="1"/>
            </p:cNvSpPr>
            <p:nvPr/>
          </p:nvSpPr>
          <p:spPr bwMode="auto">
            <a:xfrm>
              <a:off x="3870325" y="4813995"/>
              <a:ext cx="1344613" cy="376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GB" dirty="0">
                  <a:solidFill>
                    <a:schemeClr val="accent1"/>
                  </a:solidFill>
                </a:rPr>
                <a:t>semantics</a:t>
              </a:r>
            </a:p>
          </p:txBody>
        </p:sp>
        <p:sp>
          <p:nvSpPr>
            <p:cNvPr id="32777" name="Line 9"/>
            <p:cNvSpPr>
              <a:spLocks noChangeShapeType="1"/>
            </p:cNvSpPr>
            <p:nvPr/>
          </p:nvSpPr>
          <p:spPr bwMode="auto">
            <a:xfrm>
              <a:off x="3509963" y="4166295"/>
              <a:ext cx="792162" cy="5762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2778" name="Line 10"/>
            <p:cNvSpPr>
              <a:spLocks noChangeShapeType="1"/>
            </p:cNvSpPr>
            <p:nvPr/>
          </p:nvSpPr>
          <p:spPr bwMode="auto">
            <a:xfrm flipV="1">
              <a:off x="4733925" y="4166295"/>
              <a:ext cx="720725" cy="5762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 3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What should a semantic theory look like?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Semantics -- LIN1180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An example situation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pic>
        <p:nvPicPr>
          <p:cNvPr id="17412" name="Picture 4" descr="wom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8888" y="2565400"/>
            <a:ext cx="1619250" cy="3527425"/>
          </a:xfrm>
          <a:prstGeom prst="rect">
            <a:avLst/>
          </a:prstGeom>
          <a:noFill/>
        </p:spPr>
      </p:pic>
      <p:pic>
        <p:nvPicPr>
          <p:cNvPr id="17413" name="Picture 5" descr="ma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888" y="2565400"/>
            <a:ext cx="1366837" cy="3455988"/>
          </a:xfrm>
          <a:prstGeom prst="rect">
            <a:avLst/>
          </a:prstGeom>
          <a:noFill/>
        </p:spPr>
      </p:pic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3419475" y="1989138"/>
            <a:ext cx="2017713" cy="792162"/>
          </a:xfrm>
          <a:prstGeom prst="wedgeRoundRectCallout">
            <a:avLst>
              <a:gd name="adj1" fmla="val 93431"/>
              <a:gd name="adj2" fmla="val 80060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GB"/>
              <a:t>So did you like the food?</a:t>
            </a:r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3276600" y="2997200"/>
            <a:ext cx="2017713" cy="1008063"/>
          </a:xfrm>
          <a:prstGeom prst="wedgeRoundRectCallout">
            <a:avLst>
              <a:gd name="adj1" fmla="val -92722"/>
              <a:gd name="adj2" fmla="val -41495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GB"/>
              <a:t>You made great black coffee.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Course website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Semantics -- LIN1180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539552" y="1447800"/>
            <a:ext cx="8424936" cy="4572000"/>
          </a:xfrm>
        </p:spPr>
        <p:txBody>
          <a:bodyPr/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4000" dirty="0" smtClean="0">
                <a:hlinkClick r:id="rId2"/>
              </a:rPr>
              <a:t>http://staff.um.edu.mt/albert.gatt/home/teaching/semantics.html</a:t>
            </a:r>
            <a:endParaRPr lang="en-GB" sz="4000" dirty="0" smtClean="0"/>
          </a:p>
          <a:p>
            <a:pPr>
              <a:buNone/>
            </a:pPr>
            <a:endParaRPr lang="en-GB" sz="4000" dirty="0" smtClean="0"/>
          </a:p>
          <a:p>
            <a:pPr>
              <a:buNone/>
            </a:pPr>
            <a:r>
              <a:rPr lang="en-GB" sz="4000" dirty="0" smtClean="0"/>
              <a:t>Visit this website regularly!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Requirements for our theory (I)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What </a:t>
            </a:r>
            <a:r>
              <a:rPr lang="en-GB" dirty="0"/>
              <a:t>kinds of knowledge do you need to understand a reply such as </a:t>
            </a:r>
            <a:r>
              <a:rPr lang="en-GB" i="1" dirty="0"/>
              <a:t>you made great black coffee:</a:t>
            </a:r>
          </a:p>
          <a:p>
            <a:pPr lvl="1"/>
            <a:endParaRPr lang="en-GB" dirty="0" smtClean="0">
              <a:solidFill>
                <a:schemeClr val="accent1"/>
              </a:solidFill>
            </a:endParaRPr>
          </a:p>
          <a:p>
            <a:pPr lvl="1"/>
            <a:r>
              <a:rPr lang="en-GB" dirty="0" smtClean="0">
                <a:solidFill>
                  <a:schemeClr val="accent1"/>
                </a:solidFill>
              </a:rPr>
              <a:t>Word </a:t>
            </a:r>
            <a:r>
              <a:rPr lang="en-GB" dirty="0">
                <a:solidFill>
                  <a:schemeClr val="accent1"/>
                </a:solidFill>
              </a:rPr>
              <a:t>meaning</a:t>
            </a:r>
            <a:r>
              <a:rPr lang="en-GB" dirty="0"/>
              <a:t>: </a:t>
            </a:r>
          </a:p>
          <a:p>
            <a:pPr lvl="2"/>
            <a:r>
              <a:rPr lang="en-GB" i="1" dirty="0"/>
              <a:t>black, coffee, great, make</a:t>
            </a:r>
          </a:p>
          <a:p>
            <a:pPr lvl="1"/>
            <a:endParaRPr lang="en-GB" dirty="0" smtClean="0">
              <a:solidFill>
                <a:schemeClr val="accent1"/>
              </a:solidFill>
            </a:endParaRPr>
          </a:p>
          <a:p>
            <a:pPr lvl="1"/>
            <a:r>
              <a:rPr lang="en-GB" dirty="0" smtClean="0">
                <a:solidFill>
                  <a:schemeClr val="accent1"/>
                </a:solidFill>
              </a:rPr>
              <a:t>Phrasal </a:t>
            </a:r>
            <a:r>
              <a:rPr lang="en-GB" dirty="0">
                <a:solidFill>
                  <a:schemeClr val="accent1"/>
                </a:solidFill>
              </a:rPr>
              <a:t>and sentence meaning (Compositionality)</a:t>
            </a:r>
            <a:r>
              <a:rPr lang="en-GB" dirty="0"/>
              <a:t>: </a:t>
            </a:r>
          </a:p>
          <a:p>
            <a:pPr lvl="2"/>
            <a:r>
              <a:rPr lang="en-GB" i="1" dirty="0"/>
              <a:t>black + coffee</a:t>
            </a:r>
          </a:p>
          <a:p>
            <a:pPr lvl="2"/>
            <a:r>
              <a:rPr lang="en-GB" i="1" dirty="0"/>
              <a:t>(great + black + coffee) + (make + PAST) </a:t>
            </a:r>
          </a:p>
          <a:p>
            <a:pPr lvl="1"/>
            <a:endParaRPr lang="en-GB" i="1" dirty="0"/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400"/>
              <a:t>Requirements for the theory (II)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You </a:t>
            </a:r>
            <a:r>
              <a:rPr lang="en-GB" dirty="0"/>
              <a:t>also need to consider </a:t>
            </a:r>
            <a:r>
              <a:rPr lang="en-GB" dirty="0">
                <a:solidFill>
                  <a:schemeClr val="accent1"/>
                </a:solidFill>
              </a:rPr>
              <a:t>contextualised meaning</a:t>
            </a:r>
            <a:r>
              <a:rPr lang="en-GB" dirty="0"/>
              <a:t>: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The pronoun </a:t>
            </a:r>
            <a:r>
              <a:rPr lang="en-GB" i="1" dirty="0"/>
              <a:t>you</a:t>
            </a:r>
            <a:r>
              <a:rPr lang="en-GB" dirty="0"/>
              <a:t> means </a:t>
            </a:r>
            <a:r>
              <a:rPr lang="en-GB" i="1" dirty="0"/>
              <a:t>person of unspecified gender whom the speaker is addressing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Only makes sense in a context where there is an interlocutor </a:t>
            </a:r>
            <a:endParaRPr lang="en-GB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 first attempt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The task:</a:t>
            </a:r>
          </a:p>
          <a:p>
            <a:pPr lvl="1"/>
            <a:r>
              <a:rPr lang="en-GB" dirty="0"/>
              <a:t>Design a theory that will explain a speaker’s semantic knowledge, i.e.</a:t>
            </a:r>
          </a:p>
          <a:p>
            <a:pPr lvl="2"/>
            <a:r>
              <a:rPr lang="en-GB" dirty="0"/>
              <a:t>Word meaning</a:t>
            </a:r>
          </a:p>
          <a:p>
            <a:pPr lvl="2"/>
            <a:r>
              <a:rPr lang="en-GB" dirty="0"/>
              <a:t>Sentence meaning</a:t>
            </a:r>
          </a:p>
          <a:p>
            <a:pPr lvl="2"/>
            <a:r>
              <a:rPr lang="en-GB" dirty="0"/>
              <a:t>…</a:t>
            </a:r>
          </a:p>
          <a:p>
            <a:endParaRPr lang="en-GB" dirty="0" smtClean="0"/>
          </a:p>
          <a:p>
            <a:r>
              <a:rPr lang="en-GB" dirty="0" smtClean="0"/>
              <a:t>The solution (take 1):</a:t>
            </a:r>
            <a:endParaRPr lang="en-GB" dirty="0"/>
          </a:p>
          <a:p>
            <a:pPr lvl="1"/>
            <a:r>
              <a:rPr lang="en-GB" dirty="0">
                <a:solidFill>
                  <a:schemeClr val="accent1"/>
                </a:solidFill>
              </a:rPr>
              <a:t>Suppose we just claimed that meaning is about knowing “dictionary definitions”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Problem 1: Circularity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endParaRPr lang="en-GB" sz="2100" dirty="0" smtClean="0"/>
          </a:p>
          <a:p>
            <a:pPr>
              <a:lnSpc>
                <a:spcPct val="90000"/>
              </a:lnSpc>
            </a:pPr>
            <a:r>
              <a:rPr lang="en-GB" dirty="0" smtClean="0"/>
              <a:t>Knowing </a:t>
            </a:r>
            <a:r>
              <a:rPr lang="en-GB" dirty="0"/>
              <a:t>the meaning of a word = knowing the definition</a:t>
            </a:r>
          </a:p>
          <a:p>
            <a:pPr lvl="1">
              <a:lnSpc>
                <a:spcPct val="90000"/>
              </a:lnSpc>
            </a:pPr>
            <a:r>
              <a:rPr lang="en-GB" sz="2600" dirty="0"/>
              <a:t>E.g. </a:t>
            </a:r>
            <a:r>
              <a:rPr lang="en-GB" sz="2600" dirty="0">
                <a:solidFill>
                  <a:schemeClr val="accent1"/>
                </a:solidFill>
              </a:rPr>
              <a:t>coffee</a:t>
            </a:r>
            <a:r>
              <a:rPr lang="en-GB" sz="2600" dirty="0">
                <a:solidFill>
                  <a:srgbClr val="FF0000"/>
                </a:solidFill>
              </a:rPr>
              <a:t> </a:t>
            </a:r>
            <a:r>
              <a:rPr lang="en-GB" sz="2600" dirty="0"/>
              <a:t>= </a:t>
            </a:r>
            <a:r>
              <a:rPr lang="en-GB" sz="2600" i="1" dirty="0"/>
              <a:t>a beverage consisting of an infusion of ground coffee beans</a:t>
            </a:r>
          </a:p>
          <a:p>
            <a:pPr lvl="1">
              <a:lnSpc>
                <a:spcPct val="90000"/>
              </a:lnSpc>
            </a:pPr>
            <a:endParaRPr lang="en-GB" sz="2600" dirty="0"/>
          </a:p>
          <a:p>
            <a:pPr>
              <a:lnSpc>
                <a:spcPct val="90000"/>
              </a:lnSpc>
            </a:pPr>
            <a:r>
              <a:rPr lang="en-GB" dirty="0"/>
              <a:t>We need to know the meaning of the words making up the definition (</a:t>
            </a:r>
            <a:r>
              <a:rPr lang="en-GB" i="1" dirty="0"/>
              <a:t>infusion</a:t>
            </a:r>
            <a:r>
              <a:rPr lang="en-GB" dirty="0"/>
              <a:t>, </a:t>
            </a:r>
            <a:r>
              <a:rPr lang="en-GB" i="1" dirty="0"/>
              <a:t>coffee beans</a:t>
            </a:r>
            <a:r>
              <a:rPr lang="en-GB" dirty="0"/>
              <a:t>)</a:t>
            </a:r>
            <a:r>
              <a:rPr lang="en-GB" i="1" dirty="0"/>
              <a:t>!</a:t>
            </a:r>
          </a:p>
          <a:p>
            <a:pPr lvl="1">
              <a:lnSpc>
                <a:spcPct val="90000"/>
              </a:lnSpc>
            </a:pPr>
            <a:r>
              <a:rPr lang="en-GB" sz="2600" dirty="0"/>
              <a:t>This involves giving further definitions…</a:t>
            </a:r>
          </a:p>
          <a:p>
            <a:pPr lvl="1">
              <a:lnSpc>
                <a:spcPct val="90000"/>
              </a:lnSpc>
            </a:pPr>
            <a:r>
              <a:rPr lang="en-GB" sz="2600" dirty="0"/>
              <a:t>Where would this process stop?</a:t>
            </a:r>
          </a:p>
          <a:p>
            <a:pPr lvl="1">
              <a:lnSpc>
                <a:spcPct val="90000"/>
              </a:lnSpc>
            </a:pPr>
            <a:endParaRPr lang="en-GB" sz="2600" dirty="0"/>
          </a:p>
          <a:p>
            <a:pPr>
              <a:lnSpc>
                <a:spcPct val="90000"/>
              </a:lnSpc>
            </a:pPr>
            <a:r>
              <a:rPr lang="en-GB" dirty="0"/>
              <a:t>The problem here is trying to define word meaning using other words…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400"/>
              <a:t>Problem 2: World knowledge vs. Linguistic Knowledge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GB" sz="2600" dirty="0" smtClean="0"/>
              <a:t>Suppose </a:t>
            </a:r>
            <a:r>
              <a:rPr lang="en-GB" sz="2600" dirty="0"/>
              <a:t>you think of coffee as:</a:t>
            </a:r>
          </a:p>
          <a:p>
            <a:pPr lvl="1">
              <a:lnSpc>
                <a:spcPct val="80000"/>
              </a:lnSpc>
            </a:pPr>
            <a:r>
              <a:rPr lang="en-GB" sz="2200" dirty="0">
                <a:solidFill>
                  <a:schemeClr val="accent1"/>
                </a:solidFill>
              </a:rPr>
              <a:t>black, hot, bitter…</a:t>
            </a:r>
          </a:p>
          <a:p>
            <a:pPr>
              <a:lnSpc>
                <a:spcPct val="80000"/>
              </a:lnSpc>
            </a:pPr>
            <a:endParaRPr lang="en-GB" sz="2600" dirty="0" smtClean="0"/>
          </a:p>
          <a:p>
            <a:pPr>
              <a:lnSpc>
                <a:spcPct val="80000"/>
              </a:lnSpc>
            </a:pPr>
            <a:r>
              <a:rPr lang="en-GB" sz="2600" dirty="0" smtClean="0"/>
              <a:t>Suppose </a:t>
            </a:r>
            <a:r>
              <a:rPr lang="en-GB" sz="2600" dirty="0"/>
              <a:t>I think of coffee as:</a:t>
            </a:r>
          </a:p>
          <a:p>
            <a:pPr lvl="1">
              <a:lnSpc>
                <a:spcPct val="80000"/>
              </a:lnSpc>
            </a:pPr>
            <a:r>
              <a:rPr lang="en-GB" sz="2200" dirty="0">
                <a:solidFill>
                  <a:schemeClr val="accent1"/>
                </a:solidFill>
              </a:rPr>
              <a:t>black, hot, ground from coffee beans, grown in Brazil…</a:t>
            </a:r>
          </a:p>
          <a:p>
            <a:pPr>
              <a:lnSpc>
                <a:spcPct val="80000"/>
              </a:lnSpc>
            </a:pPr>
            <a:endParaRPr lang="en-GB" sz="2600" dirty="0" smtClean="0"/>
          </a:p>
          <a:p>
            <a:pPr>
              <a:lnSpc>
                <a:spcPct val="80000"/>
              </a:lnSpc>
            </a:pPr>
            <a:r>
              <a:rPr lang="en-GB" sz="2600" dirty="0" smtClean="0"/>
              <a:t>Which </a:t>
            </a:r>
            <a:r>
              <a:rPr lang="en-GB" sz="2600" dirty="0"/>
              <a:t>of the two conceptions is correct? </a:t>
            </a:r>
          </a:p>
          <a:p>
            <a:pPr>
              <a:lnSpc>
                <a:spcPct val="80000"/>
              </a:lnSpc>
            </a:pPr>
            <a:endParaRPr lang="en-GB" sz="2600" dirty="0" smtClean="0"/>
          </a:p>
          <a:p>
            <a:pPr>
              <a:lnSpc>
                <a:spcPct val="80000"/>
              </a:lnSpc>
            </a:pPr>
            <a:r>
              <a:rPr lang="en-GB" sz="2600" dirty="0" smtClean="0"/>
              <a:t>Which </a:t>
            </a:r>
            <a:r>
              <a:rPr lang="en-GB" sz="2600" dirty="0"/>
              <a:t>of these aspects belongs to language, and which are “encyclopaedic knowledge”?</a:t>
            </a:r>
          </a:p>
          <a:p>
            <a:pPr>
              <a:lnSpc>
                <a:spcPct val="80000"/>
              </a:lnSpc>
            </a:pPr>
            <a:endParaRPr lang="en-GB" sz="2600" dirty="0" smtClean="0"/>
          </a:p>
          <a:p>
            <a:pPr>
              <a:lnSpc>
                <a:spcPct val="80000"/>
              </a:lnSpc>
            </a:pPr>
            <a:r>
              <a:rPr lang="en-GB" sz="2600" dirty="0" smtClean="0"/>
              <a:t>How </a:t>
            </a:r>
            <a:r>
              <a:rPr lang="en-GB" sz="2600" dirty="0"/>
              <a:t>much do we need to agree on in order to understand each other’s uses of the word?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400"/>
              <a:t>Problem 3: Individual differences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GB" dirty="0" smtClean="0"/>
              <a:t>Suppose we agree that coffee is typically black.</a:t>
            </a:r>
          </a:p>
          <a:p>
            <a:pPr lvl="1">
              <a:lnSpc>
                <a:spcPct val="80000"/>
              </a:lnSpc>
            </a:pPr>
            <a:r>
              <a:rPr lang="en-GB" dirty="0" smtClean="0"/>
              <a:t>We </a:t>
            </a:r>
            <a:r>
              <a:rPr lang="en-GB" dirty="0"/>
              <a:t>might not agree precisely on the true meaning of the word </a:t>
            </a:r>
            <a:r>
              <a:rPr lang="en-GB" i="1" dirty="0"/>
              <a:t>black</a:t>
            </a:r>
            <a:r>
              <a:rPr lang="en-GB" dirty="0"/>
              <a:t>:</a:t>
            </a:r>
          </a:p>
          <a:p>
            <a:pPr lvl="1">
              <a:lnSpc>
                <a:spcPct val="80000"/>
              </a:lnSpc>
            </a:pPr>
            <a:r>
              <a:rPr lang="en-GB" sz="2600" dirty="0"/>
              <a:t>How dark must something be to qualify?</a:t>
            </a:r>
          </a:p>
          <a:p>
            <a:pPr lvl="1">
              <a:lnSpc>
                <a:spcPct val="80000"/>
              </a:lnSpc>
            </a:pPr>
            <a:r>
              <a:rPr lang="en-GB" sz="2600" dirty="0"/>
              <a:t>When does black become dark brown?</a:t>
            </a:r>
          </a:p>
          <a:p>
            <a:pPr>
              <a:lnSpc>
                <a:spcPct val="80000"/>
              </a:lnSpc>
            </a:pPr>
            <a:endParaRPr lang="en-GB" dirty="0" smtClean="0"/>
          </a:p>
          <a:p>
            <a:pPr>
              <a:lnSpc>
                <a:spcPct val="80000"/>
              </a:lnSpc>
            </a:pPr>
            <a:r>
              <a:rPr lang="en-GB" dirty="0" smtClean="0"/>
              <a:t>People often differ on the boundaries </a:t>
            </a:r>
          </a:p>
          <a:p>
            <a:pPr lvl="1">
              <a:lnSpc>
                <a:spcPct val="80000"/>
              </a:lnSpc>
            </a:pPr>
            <a:r>
              <a:rPr lang="en-GB" sz="2600" dirty="0" smtClean="0"/>
              <a:t>This doesn’t seem to stop them understanding each other</a:t>
            </a:r>
          </a:p>
          <a:p>
            <a:pPr>
              <a:lnSpc>
                <a:spcPct val="80000"/>
              </a:lnSpc>
            </a:pPr>
            <a:endParaRPr lang="en-GB" dirty="0" smtClean="0"/>
          </a:p>
          <a:p>
            <a:pPr>
              <a:lnSpc>
                <a:spcPct val="80000"/>
              </a:lnSpc>
            </a:pPr>
            <a:r>
              <a:rPr lang="en-GB" dirty="0" smtClean="0"/>
              <a:t>Two </a:t>
            </a:r>
            <a:r>
              <a:rPr lang="en-GB" dirty="0"/>
              <a:t>possible goals of a semantic theory:</a:t>
            </a:r>
          </a:p>
          <a:p>
            <a:pPr lvl="1">
              <a:lnSpc>
                <a:spcPct val="80000"/>
              </a:lnSpc>
            </a:pPr>
            <a:r>
              <a:rPr lang="en-GB" sz="2600" dirty="0"/>
              <a:t>to identify aspects of meaning independent of individual variation</a:t>
            </a:r>
          </a:p>
          <a:p>
            <a:pPr lvl="1">
              <a:lnSpc>
                <a:spcPct val="80000"/>
              </a:lnSpc>
            </a:pPr>
            <a:r>
              <a:rPr lang="en-GB" sz="2600" dirty="0"/>
              <a:t>to account for how speakers manage to understand </a:t>
            </a:r>
            <a:r>
              <a:rPr lang="en-GB" sz="2600" dirty="0" smtClean="0"/>
              <a:t>each other </a:t>
            </a:r>
            <a:r>
              <a:rPr lang="en-GB" sz="2600" dirty="0"/>
              <a:t>even where there is such variation</a:t>
            </a:r>
          </a:p>
          <a:p>
            <a:pPr lvl="1">
              <a:lnSpc>
                <a:spcPct val="80000"/>
              </a:lnSpc>
            </a:pP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Interim summary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Semantics -- LIN1180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Thinking </a:t>
            </a:r>
            <a:r>
              <a:rPr lang="en-GB" dirty="0" smtClean="0"/>
              <a:t>of meaning as “definition” is problematic because</a:t>
            </a:r>
            <a:r>
              <a:rPr lang="en-GB" dirty="0" smtClean="0"/>
              <a:t>:</a:t>
            </a:r>
          </a:p>
          <a:p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Definitions are linguistic, and so their components will themselves need definition.</a:t>
            </a:r>
          </a:p>
          <a:p>
            <a:pPr marL="788670" lvl="1" indent="-514350"/>
            <a:r>
              <a:rPr lang="en-GB" dirty="0" smtClean="0"/>
              <a:t>Therefore, we need to try to formulate our account of meaning without recourse to words.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People </a:t>
            </a:r>
            <a:r>
              <a:rPr lang="en-GB" dirty="0" smtClean="0"/>
              <a:t>won’t necessarily agree on definitions.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need for a </a:t>
            </a:r>
            <a:r>
              <a:rPr lang="en-GB" dirty="0" err="1"/>
              <a:t>metalanguage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GB" dirty="0"/>
              <a:t>To meet these problems, we need to characterise </a:t>
            </a:r>
            <a:r>
              <a:rPr lang="en-GB" dirty="0">
                <a:solidFill>
                  <a:schemeClr val="accent1"/>
                </a:solidFill>
              </a:rPr>
              <a:t>linguistic meaning independently of words</a:t>
            </a:r>
            <a:r>
              <a:rPr lang="en-GB" dirty="0"/>
              <a:t>:</a:t>
            </a:r>
          </a:p>
          <a:p>
            <a:pPr lvl="1">
              <a:lnSpc>
                <a:spcPct val="80000"/>
              </a:lnSpc>
            </a:pPr>
            <a:r>
              <a:rPr lang="en-GB" sz="2600" dirty="0"/>
              <a:t>This involves using a </a:t>
            </a:r>
            <a:r>
              <a:rPr lang="en-GB" sz="2600" dirty="0">
                <a:solidFill>
                  <a:schemeClr val="accent1"/>
                </a:solidFill>
              </a:rPr>
              <a:t>semantic </a:t>
            </a:r>
            <a:r>
              <a:rPr lang="en-GB" sz="2600" dirty="0" err="1">
                <a:solidFill>
                  <a:schemeClr val="accent1"/>
                </a:solidFill>
              </a:rPr>
              <a:t>metalanguage</a:t>
            </a:r>
            <a:endParaRPr lang="en-GB" sz="2600" dirty="0">
              <a:solidFill>
                <a:schemeClr val="accent1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GB" sz="2600" dirty="0"/>
              <a:t>A way of “translating” meaning into a form that is </a:t>
            </a:r>
            <a:r>
              <a:rPr lang="en-GB" sz="2600" dirty="0" smtClean="0"/>
              <a:t>language-neutral.</a:t>
            </a:r>
            <a:endParaRPr lang="en-GB" sz="2600" dirty="0"/>
          </a:p>
          <a:p>
            <a:pPr>
              <a:lnSpc>
                <a:spcPct val="80000"/>
              </a:lnSpc>
            </a:pPr>
            <a:endParaRPr lang="en-GB" dirty="0"/>
          </a:p>
          <a:p>
            <a:pPr>
              <a:lnSpc>
                <a:spcPct val="80000"/>
              </a:lnSpc>
            </a:pPr>
            <a:r>
              <a:rPr lang="en-GB" dirty="0"/>
              <a:t>We might assume that speakers have a stock of concepts in their heads</a:t>
            </a:r>
          </a:p>
          <a:p>
            <a:pPr lvl="1">
              <a:lnSpc>
                <a:spcPct val="80000"/>
              </a:lnSpc>
            </a:pPr>
            <a:r>
              <a:rPr lang="en-GB" sz="2600" dirty="0"/>
              <a:t>E.g. the meaning of </a:t>
            </a:r>
            <a:r>
              <a:rPr lang="en-GB" sz="2600" i="1" dirty="0">
                <a:solidFill>
                  <a:schemeClr val="accent1"/>
                </a:solidFill>
              </a:rPr>
              <a:t>coffee</a:t>
            </a:r>
            <a:r>
              <a:rPr lang="en-GB" sz="2600" dirty="0"/>
              <a:t> is the concept </a:t>
            </a:r>
            <a:r>
              <a:rPr lang="en-GB" sz="2600" dirty="0">
                <a:solidFill>
                  <a:schemeClr val="accent1"/>
                </a:solidFill>
              </a:rPr>
              <a:t>COFFEE</a:t>
            </a:r>
            <a:r>
              <a:rPr lang="en-GB" sz="2600" dirty="0"/>
              <a:t> </a:t>
            </a:r>
          </a:p>
          <a:p>
            <a:pPr lvl="1">
              <a:lnSpc>
                <a:spcPct val="80000"/>
              </a:lnSpc>
            </a:pPr>
            <a:r>
              <a:rPr lang="en-GB" sz="2600" dirty="0"/>
              <a:t>The concept is not tied to its “English” usage. A Maltese speaker has the same concept when she uses </a:t>
            </a:r>
            <a:r>
              <a:rPr lang="en-GB" sz="2600" i="1" dirty="0" err="1">
                <a:solidFill>
                  <a:schemeClr val="accent2"/>
                </a:solidFill>
              </a:rPr>
              <a:t>kafé</a:t>
            </a:r>
            <a:endParaRPr lang="en-GB" sz="2600" dirty="0">
              <a:solidFill>
                <a:schemeClr val="accent2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GB" sz="2600" dirty="0"/>
              <a:t>Such concepts might be argued to exist in a speaker’s </a:t>
            </a:r>
            <a:r>
              <a:rPr lang="en-GB" sz="2600" dirty="0">
                <a:solidFill>
                  <a:schemeClr val="accent1"/>
                </a:solidFill>
              </a:rPr>
              <a:t>mental lexicon</a:t>
            </a:r>
          </a:p>
          <a:p>
            <a:pPr lvl="1">
              <a:lnSpc>
                <a:spcPct val="80000"/>
              </a:lnSpc>
            </a:pPr>
            <a:endParaRPr lang="en-GB" sz="2000" dirty="0"/>
          </a:p>
          <a:p>
            <a:pPr lvl="1">
              <a:lnSpc>
                <a:spcPct val="80000"/>
              </a:lnSpc>
            </a:pP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Problem 4: Context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The phrase </a:t>
            </a:r>
            <a:r>
              <a:rPr lang="en-GB" i="1" dirty="0"/>
              <a:t>you made great black coffee</a:t>
            </a:r>
            <a:r>
              <a:rPr lang="en-GB" dirty="0"/>
              <a:t> seems to acquire new shades of meaning in different contexts:</a:t>
            </a:r>
          </a:p>
          <a:p>
            <a:pPr lvl="1"/>
            <a:r>
              <a:rPr lang="en-GB" i="1" dirty="0"/>
              <a:t>You’re a hopeless cook, but at least, the coffee was OK…</a:t>
            </a:r>
          </a:p>
          <a:p>
            <a:pPr lvl="1"/>
            <a:r>
              <a:rPr lang="en-GB" i="1" dirty="0"/>
              <a:t>You completely failed to impress me…</a:t>
            </a:r>
          </a:p>
          <a:p>
            <a:endParaRPr lang="en-GB" dirty="0" smtClean="0"/>
          </a:p>
          <a:p>
            <a:r>
              <a:rPr lang="en-GB" dirty="0" smtClean="0"/>
              <a:t>Are </a:t>
            </a:r>
            <a:r>
              <a:rPr lang="en-GB" dirty="0"/>
              <a:t>such context-dependent effects part of semantics?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Semantics vs. pragmatics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600" dirty="0"/>
              <a:t>Many linguists make a distinction between</a:t>
            </a:r>
          </a:p>
          <a:p>
            <a:pPr lvl="1">
              <a:lnSpc>
                <a:spcPct val="80000"/>
              </a:lnSpc>
            </a:pPr>
            <a:r>
              <a:rPr lang="en-GB" sz="2200" dirty="0">
                <a:solidFill>
                  <a:schemeClr val="accent1"/>
                </a:solidFill>
              </a:rPr>
              <a:t>Literal/conventionalised meaning</a:t>
            </a:r>
          </a:p>
          <a:p>
            <a:pPr lvl="2">
              <a:lnSpc>
                <a:spcPct val="80000"/>
              </a:lnSpc>
            </a:pPr>
            <a:r>
              <a:rPr lang="en-GB" sz="2100" dirty="0"/>
              <a:t>“core meaning”, independent of context</a:t>
            </a:r>
          </a:p>
          <a:p>
            <a:pPr lvl="2">
              <a:lnSpc>
                <a:spcPct val="80000"/>
              </a:lnSpc>
            </a:pPr>
            <a:r>
              <a:rPr lang="en-GB" sz="2100" dirty="0"/>
              <a:t>This belongs to semantics proper</a:t>
            </a:r>
          </a:p>
          <a:p>
            <a:pPr lvl="1">
              <a:lnSpc>
                <a:spcPct val="80000"/>
              </a:lnSpc>
            </a:pPr>
            <a:r>
              <a:rPr lang="en-GB" sz="2200" dirty="0">
                <a:solidFill>
                  <a:schemeClr val="accent1"/>
                </a:solidFill>
              </a:rPr>
              <a:t>Speaker meaning &amp; context</a:t>
            </a:r>
          </a:p>
          <a:p>
            <a:pPr lvl="2">
              <a:lnSpc>
                <a:spcPct val="80000"/>
              </a:lnSpc>
            </a:pPr>
            <a:r>
              <a:rPr lang="en-GB" sz="2100" dirty="0"/>
              <a:t>What a speaker means when they say something, over and above the literal meaning. </a:t>
            </a:r>
          </a:p>
          <a:p>
            <a:pPr lvl="2">
              <a:lnSpc>
                <a:spcPct val="80000"/>
              </a:lnSpc>
            </a:pPr>
            <a:r>
              <a:rPr lang="en-GB" sz="2100" dirty="0"/>
              <a:t>This and other “contextual” effects belong to pragmatics</a:t>
            </a:r>
          </a:p>
          <a:p>
            <a:pPr>
              <a:lnSpc>
                <a:spcPct val="80000"/>
              </a:lnSpc>
            </a:pPr>
            <a:endParaRPr lang="en-GB" sz="2600" dirty="0" smtClean="0"/>
          </a:p>
          <a:p>
            <a:pPr>
              <a:lnSpc>
                <a:spcPct val="80000"/>
              </a:lnSpc>
            </a:pPr>
            <a:r>
              <a:rPr lang="en-GB" sz="2600" dirty="0" smtClean="0"/>
              <a:t>NB</a:t>
            </a:r>
            <a:r>
              <a:rPr lang="en-GB" sz="2600" dirty="0"/>
              <a:t>. The distinction between semantics and pragmatics is not hard and fast</a:t>
            </a:r>
          </a:p>
          <a:p>
            <a:pPr lvl="1">
              <a:lnSpc>
                <a:spcPct val="80000"/>
              </a:lnSpc>
            </a:pPr>
            <a:r>
              <a:rPr lang="en-GB" sz="2200" dirty="0"/>
              <a:t>Is the context-dependent meaning of </a:t>
            </a:r>
            <a:r>
              <a:rPr lang="en-GB" sz="2200" i="1" dirty="0"/>
              <a:t>you</a:t>
            </a:r>
            <a:r>
              <a:rPr lang="en-GB" sz="2200" dirty="0"/>
              <a:t> a matter for semantics or pragmatics?</a:t>
            </a:r>
          </a:p>
          <a:p>
            <a:pPr lvl="1">
              <a:lnSpc>
                <a:spcPct val="80000"/>
              </a:lnSpc>
            </a:pPr>
            <a:endParaRPr lang="en-GB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Textbook and readings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Course text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Semantics -- LIN1180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GB" dirty="0" smtClean="0"/>
              <a:t>This course will largely follow this book:</a:t>
            </a:r>
          </a:p>
          <a:p>
            <a:pPr lvl="1">
              <a:lnSpc>
                <a:spcPct val="80000"/>
              </a:lnSpc>
            </a:pPr>
            <a:r>
              <a:rPr lang="en-GB" sz="2600" dirty="0" err="1" smtClean="0">
                <a:solidFill>
                  <a:schemeClr val="accent1"/>
                </a:solidFill>
              </a:rPr>
              <a:t>Saeed</a:t>
            </a:r>
            <a:r>
              <a:rPr lang="en-GB" sz="2600" dirty="0" smtClean="0">
                <a:solidFill>
                  <a:schemeClr val="accent1"/>
                </a:solidFill>
              </a:rPr>
              <a:t>, J. (2003). </a:t>
            </a:r>
            <a:r>
              <a:rPr lang="en-GB" sz="2600" i="1" dirty="0" smtClean="0">
                <a:solidFill>
                  <a:schemeClr val="accent1"/>
                </a:solidFill>
              </a:rPr>
              <a:t>Semantics.</a:t>
            </a:r>
            <a:r>
              <a:rPr lang="en-GB" sz="2600" dirty="0" smtClean="0">
                <a:solidFill>
                  <a:schemeClr val="accent1"/>
                </a:solidFill>
              </a:rPr>
              <a:t> Oxford: Blackwell</a:t>
            </a:r>
          </a:p>
          <a:p>
            <a:pPr>
              <a:lnSpc>
                <a:spcPct val="80000"/>
              </a:lnSpc>
            </a:pPr>
            <a:endParaRPr lang="en-GB" dirty="0" smtClean="0"/>
          </a:p>
          <a:p>
            <a:pPr>
              <a:lnSpc>
                <a:spcPct val="80000"/>
              </a:lnSpc>
            </a:pPr>
            <a:r>
              <a:rPr lang="en-GB" dirty="0" smtClean="0"/>
              <a:t>Many other texts suggested on the website.</a:t>
            </a:r>
          </a:p>
          <a:p>
            <a:pPr>
              <a:lnSpc>
                <a:spcPct val="80000"/>
              </a:lnSpc>
            </a:pPr>
            <a:endParaRPr lang="en-GB" dirty="0" smtClean="0"/>
          </a:p>
          <a:p>
            <a:pPr>
              <a:lnSpc>
                <a:spcPct val="80000"/>
              </a:lnSpc>
            </a:pPr>
            <a:r>
              <a:rPr lang="en-GB" dirty="0" smtClean="0"/>
              <a:t>Several readings to be made available along the way.</a:t>
            </a:r>
          </a:p>
          <a:p>
            <a:endParaRPr lang="en-GB" dirty="0"/>
          </a:p>
        </p:txBody>
      </p:sp>
      <p:pic>
        <p:nvPicPr>
          <p:cNvPr id="82946" name="Picture 2" descr="http://www.fabula.org/actualites/documents/2713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556792"/>
            <a:ext cx="3124200" cy="4524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sz="2600" dirty="0"/>
              <a:t>Semantics is part of linguistic knowledge</a:t>
            </a:r>
          </a:p>
          <a:p>
            <a:endParaRPr lang="en-GB" sz="2600" dirty="0" smtClean="0"/>
          </a:p>
          <a:p>
            <a:r>
              <a:rPr lang="en-GB" sz="2600" dirty="0" smtClean="0"/>
              <a:t>This </a:t>
            </a:r>
            <a:r>
              <a:rPr lang="en-GB" sz="2600" dirty="0"/>
              <a:t>is productive and systematic</a:t>
            </a:r>
          </a:p>
          <a:p>
            <a:pPr lvl="1"/>
            <a:r>
              <a:rPr lang="en-GB" sz="2200" dirty="0"/>
              <a:t>Compositionality of meaning helps us to explain how people can interpret a potentially infinite number of sentences</a:t>
            </a:r>
          </a:p>
          <a:p>
            <a:endParaRPr lang="en-GB" sz="2600" dirty="0" smtClean="0"/>
          </a:p>
          <a:p>
            <a:r>
              <a:rPr lang="en-GB" sz="2600" dirty="0" smtClean="0"/>
              <a:t>Theories </a:t>
            </a:r>
            <a:r>
              <a:rPr lang="en-GB" sz="2600" dirty="0"/>
              <a:t>of linguistic meaning must account for distinctions between:</a:t>
            </a:r>
          </a:p>
          <a:p>
            <a:pPr lvl="1"/>
            <a:r>
              <a:rPr lang="en-GB" sz="2200" dirty="0"/>
              <a:t>Linguistic knowledge and world knowledge</a:t>
            </a:r>
          </a:p>
          <a:p>
            <a:pPr lvl="1"/>
            <a:r>
              <a:rPr lang="en-GB" sz="2200" dirty="0"/>
              <a:t>Literal meaning </a:t>
            </a:r>
            <a:r>
              <a:rPr lang="en-GB" sz="2200" dirty="0" err="1"/>
              <a:t>vs</a:t>
            </a:r>
            <a:r>
              <a:rPr lang="en-GB" sz="2200" dirty="0"/>
              <a:t> contextualised or non-literal meaning</a:t>
            </a:r>
          </a:p>
          <a:p>
            <a:endParaRPr lang="en-GB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Next lecture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/>
              <a:t>Mainly introducing some of the core concepts that semanticists use in their analysis:</a:t>
            </a:r>
          </a:p>
          <a:p>
            <a:pPr lvl="1"/>
            <a:r>
              <a:rPr lang="en-GB"/>
              <a:t>Utterances vs sentences vs propositions</a:t>
            </a:r>
          </a:p>
          <a:p>
            <a:pPr lvl="1"/>
            <a:r>
              <a:rPr lang="en-GB"/>
              <a:t>Sense and reference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Questions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GB" sz="20000">
                <a:solidFill>
                  <a:schemeClr val="accent2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you can expect from me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Web </a:t>
            </a:r>
            <a:r>
              <a:rPr lang="en-GB" dirty="0"/>
              <a:t>page will always be up to date</a:t>
            </a:r>
          </a:p>
          <a:p>
            <a:endParaRPr lang="en-GB" dirty="0"/>
          </a:p>
          <a:p>
            <a:r>
              <a:rPr lang="en-GB" dirty="0"/>
              <a:t>Readings assigned per lecture</a:t>
            </a:r>
          </a:p>
          <a:p>
            <a:pPr lvl="1"/>
            <a:r>
              <a:rPr lang="en-GB" dirty="0"/>
              <a:t>relevant sections from the textbook</a:t>
            </a:r>
          </a:p>
          <a:p>
            <a:pPr lvl="1"/>
            <a:r>
              <a:rPr lang="en-GB" dirty="0"/>
              <a:t>other readings, usually available online</a:t>
            </a:r>
          </a:p>
          <a:p>
            <a:endParaRPr lang="en-GB" dirty="0"/>
          </a:p>
          <a:p>
            <a:r>
              <a:rPr lang="en-GB" dirty="0"/>
              <a:t>Downloadable lecture notes in </a:t>
            </a:r>
            <a:r>
              <a:rPr lang="en-GB" dirty="0" err="1" smtClean="0"/>
              <a:t>powerpoint</a:t>
            </a:r>
            <a:r>
              <a:rPr lang="en-GB" dirty="0" smtClean="0"/>
              <a:t> </a:t>
            </a:r>
            <a:r>
              <a:rPr lang="en-GB" dirty="0"/>
              <a:t>format (available after the lecture)</a:t>
            </a:r>
          </a:p>
          <a:p>
            <a:pPr>
              <a:buFont typeface="Wingdings" pitchFamily="2" charset="2"/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is expected of you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en-GB" sz="2600" dirty="0" smtClean="0"/>
          </a:p>
          <a:p>
            <a:r>
              <a:rPr lang="en-GB" sz="2600" dirty="0" smtClean="0"/>
              <a:t>Check </a:t>
            </a:r>
            <a:r>
              <a:rPr lang="en-GB" sz="2600" dirty="0"/>
              <a:t>the website regularly for updates!</a:t>
            </a:r>
          </a:p>
          <a:p>
            <a:endParaRPr lang="en-GB" sz="2600" dirty="0"/>
          </a:p>
          <a:p>
            <a:r>
              <a:rPr lang="en-GB" sz="2600" dirty="0"/>
              <a:t>Keep up by reading what is </a:t>
            </a:r>
            <a:r>
              <a:rPr lang="en-GB" sz="2600" dirty="0" smtClean="0"/>
              <a:t>required. </a:t>
            </a:r>
          </a:p>
          <a:p>
            <a:pPr lvl="1"/>
            <a:r>
              <a:rPr lang="en-GB" dirty="0" smtClean="0"/>
              <a:t>Core readings are indicated on the website.</a:t>
            </a:r>
            <a:r>
              <a:rPr lang="en-GB" sz="2400" dirty="0" smtClean="0"/>
              <a:t> You should read these </a:t>
            </a:r>
            <a:r>
              <a:rPr lang="en-GB" sz="2400" b="1" dirty="0" smtClean="0">
                <a:solidFill>
                  <a:schemeClr val="accent1"/>
                </a:solidFill>
              </a:rPr>
              <a:t>before</a:t>
            </a:r>
            <a:r>
              <a:rPr lang="en-GB" sz="2400" dirty="0" smtClean="0"/>
              <a:t> the lecture.</a:t>
            </a:r>
          </a:p>
          <a:p>
            <a:pPr lvl="1"/>
            <a:r>
              <a:rPr lang="en-GB" dirty="0" smtClean="0"/>
              <a:t>Additional readings are also indicated. You should read these after the lecture.</a:t>
            </a:r>
            <a:endParaRPr lang="en-GB" sz="2400" dirty="0"/>
          </a:p>
          <a:p>
            <a:pPr lvl="1"/>
            <a:endParaRPr lang="en-GB" sz="2200" dirty="0"/>
          </a:p>
          <a:p>
            <a:r>
              <a:rPr lang="en-GB" sz="2600" dirty="0"/>
              <a:t>Hand in your work on time.</a:t>
            </a:r>
          </a:p>
          <a:p>
            <a:endParaRPr lang="en-GB" sz="2600" dirty="0"/>
          </a:p>
          <a:p>
            <a:r>
              <a:rPr lang="en-GB" sz="2600" dirty="0"/>
              <a:t>Participate in lectures!!!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Questions…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Semantics -- LIN1180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GB" sz="20000" dirty="0">
                <a:solidFill>
                  <a:schemeClr val="accent2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 1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What is semantics?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Semantics -- LIN1180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things we know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Semantics -- LIN1180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665712" cy="2629272"/>
          </a:xfrm>
        </p:spPr>
        <p:txBody>
          <a:bodyPr/>
          <a:lstStyle/>
          <a:p>
            <a:r>
              <a:rPr lang="en-GB" dirty="0" smtClean="0"/>
              <a:t>These sentences describe the same situation:</a:t>
            </a:r>
          </a:p>
          <a:p>
            <a:pPr lvl="1"/>
            <a:r>
              <a:rPr lang="en-GB" dirty="0" smtClean="0"/>
              <a:t>The small blue circle is in front of the square.</a:t>
            </a:r>
          </a:p>
          <a:p>
            <a:pPr lvl="1"/>
            <a:r>
              <a:rPr lang="en-GB" dirty="0" smtClean="0"/>
              <a:t>The square is behind the small blue circle.</a:t>
            </a:r>
          </a:p>
          <a:p>
            <a:pPr lvl="1">
              <a:buNone/>
            </a:pPr>
            <a:endParaRPr lang="en-GB" dirty="0" smtClean="0"/>
          </a:p>
        </p:txBody>
      </p:sp>
      <p:pic>
        <p:nvPicPr>
          <p:cNvPr id="83970" name="Picture 2" descr="http://web.science.mq.edu.au/~jviethen/img/8.jpg"/>
          <p:cNvPicPr>
            <a:picLocks noChangeAspect="1" noChangeArrowheads="1"/>
          </p:cNvPicPr>
          <p:nvPr/>
        </p:nvPicPr>
        <p:blipFill>
          <a:blip r:embed="rId2" cstate="print"/>
          <a:srcRect l="26904" t="38911" b="12913"/>
          <a:stretch>
            <a:fillRect/>
          </a:stretch>
        </p:blipFill>
        <p:spPr bwMode="auto">
          <a:xfrm>
            <a:off x="5580112" y="1988840"/>
            <a:ext cx="3310907" cy="1584176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043608" y="4149080"/>
            <a:ext cx="74168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GB" dirty="0" smtClean="0"/>
              <a:t>We are also capable of verifying that both sentences are </a:t>
            </a:r>
            <a:r>
              <a:rPr lang="en-GB" b="1" dirty="0" smtClean="0">
                <a:solidFill>
                  <a:schemeClr val="accent1"/>
                </a:solidFill>
              </a:rPr>
              <a:t>true in this particular situation.</a:t>
            </a:r>
          </a:p>
          <a:p>
            <a:pPr algn="l"/>
            <a:endParaRPr lang="en-GB" b="1" dirty="0">
              <a:solidFill>
                <a:schemeClr val="accent1"/>
              </a:solidFill>
            </a:endParaRPr>
          </a:p>
          <a:p>
            <a:pPr algn="l"/>
            <a:r>
              <a:rPr lang="en-GB" b="1" dirty="0" smtClean="0">
                <a:solidFill>
                  <a:schemeClr val="accent1"/>
                </a:solidFill>
              </a:rPr>
              <a:t>This is because we know what the world must be like in order for these sentences to be true.</a:t>
            </a:r>
            <a:endParaRPr lang="en-GB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549</TotalTime>
  <Words>2129</Words>
  <Application>Microsoft Office PowerPoint</Application>
  <PresentationFormat>On-screen Show (4:3)</PresentationFormat>
  <Paragraphs>348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Equity</vt:lpstr>
      <vt:lpstr>LIN1180/LIN5082 Semantics  Lecture 1</vt:lpstr>
      <vt:lpstr>Logistics…</vt:lpstr>
      <vt:lpstr>Course website</vt:lpstr>
      <vt:lpstr>Textbook and readings</vt:lpstr>
      <vt:lpstr>What you can expect from me</vt:lpstr>
      <vt:lpstr>What is expected of you</vt:lpstr>
      <vt:lpstr>Questions…</vt:lpstr>
      <vt:lpstr>Part 1</vt:lpstr>
      <vt:lpstr>Some things we know</vt:lpstr>
      <vt:lpstr>Some things we know</vt:lpstr>
      <vt:lpstr>Some things we know</vt:lpstr>
      <vt:lpstr>Semantics</vt:lpstr>
      <vt:lpstr>Grammar</vt:lpstr>
      <vt:lpstr>Semantics as part of grammar</vt:lpstr>
      <vt:lpstr>Knowledge of language is productive</vt:lpstr>
      <vt:lpstr>The problem of knowledge</vt:lpstr>
      <vt:lpstr>The problem of knowledge</vt:lpstr>
      <vt:lpstr>Katz and Fodor (1963)</vt:lpstr>
      <vt:lpstr>Language and the world</vt:lpstr>
      <vt:lpstr>Knowledge of language and the world</vt:lpstr>
      <vt:lpstr>Knowledge of language and the world</vt:lpstr>
      <vt:lpstr>The problem of knowledge</vt:lpstr>
      <vt:lpstr>Compositionality</vt:lpstr>
      <vt:lpstr>Part 2</vt:lpstr>
      <vt:lpstr>Meaning and grammar (I)</vt:lpstr>
      <vt:lpstr>Is this view tenable?</vt:lpstr>
      <vt:lpstr>Meaning and grammar (II)</vt:lpstr>
      <vt:lpstr>Part 3</vt:lpstr>
      <vt:lpstr>An example situation</vt:lpstr>
      <vt:lpstr>Requirements for our theory (I)</vt:lpstr>
      <vt:lpstr>Requirements for the theory (II)</vt:lpstr>
      <vt:lpstr>A first attempt</vt:lpstr>
      <vt:lpstr>Problem 1: Circularity</vt:lpstr>
      <vt:lpstr>Problem 2: World knowledge vs. Linguistic Knowledge</vt:lpstr>
      <vt:lpstr>Problem 3: Individual differences</vt:lpstr>
      <vt:lpstr>Interim summary</vt:lpstr>
      <vt:lpstr>The need for a metalanguage</vt:lpstr>
      <vt:lpstr>Problem 4: Context</vt:lpstr>
      <vt:lpstr>Semantics vs. pragmatics</vt:lpstr>
      <vt:lpstr>Summary</vt:lpstr>
      <vt:lpstr>Next lecture</vt:lpstr>
      <vt:lpstr>Questions</vt:lpstr>
    </vt:vector>
  </TitlesOfParts>
  <Company>University of Aberdeen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Semantics</dc:title>
  <dc:creator>Albert Gatt</dc:creator>
  <cp:lastModifiedBy>bertugatt</cp:lastModifiedBy>
  <cp:revision>42</cp:revision>
  <dcterms:created xsi:type="dcterms:W3CDTF">2007-12-11T20:13:04Z</dcterms:created>
  <dcterms:modified xsi:type="dcterms:W3CDTF">2010-09-28T11:46:44Z</dcterms:modified>
</cp:coreProperties>
</file>