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6" r:id="rId2"/>
    <p:sldId id="296" r:id="rId3"/>
    <p:sldId id="297" r:id="rId4"/>
    <p:sldId id="298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306" r:id="rId13"/>
    <p:sldId id="307" r:id="rId14"/>
    <p:sldId id="308" r:id="rId15"/>
    <p:sldId id="258" r:id="rId16"/>
    <p:sldId id="259" r:id="rId17"/>
    <p:sldId id="261" r:id="rId18"/>
    <p:sldId id="260" r:id="rId19"/>
    <p:sldId id="257" r:id="rId20"/>
    <p:sldId id="309" r:id="rId21"/>
    <p:sldId id="310" r:id="rId22"/>
    <p:sldId id="311" r:id="rId23"/>
    <p:sldId id="271" r:id="rId2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470" y="-7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D3D7B7F-C614-42D3-8C19-98549F9027D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6F3EB-8C5F-4BDE-9F92-E8E21F8295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B344D-0F3F-4B61-8031-77521A67F8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04CEF-A7EF-4536-8899-A8BE7672AB2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85849F6-79A6-4BB2-BB4C-0EFAC32595E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96A7-B05F-4547-9CA8-C910628C7C0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358C-22EA-4C1C-B392-CC8646AB80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C3A71-01EE-4200-A578-2A8BE86633C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935EA-0C4E-4AE7-80F4-506CFECBD8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9CE6B-DEDC-42FB-A42A-AA8480AE6A4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5E8F6A8-F316-4383-B120-ADDB47B7B59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BDFECA0-09AF-4236-9DAF-BA6785C935C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Albert Gatt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LIN1180 – Semantics</a:t>
            </a:r>
            <a:br>
              <a:rPr lang="en-GB"/>
            </a:br>
            <a:r>
              <a:rPr lang="en-GB"/>
              <a:t>Lecture 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400"/>
              <a:t>Some more on the pragmatic theory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600" dirty="0"/>
              <a:t>Influential exponents include </a:t>
            </a:r>
            <a:r>
              <a:rPr lang="en-GB" sz="2600" dirty="0" err="1"/>
              <a:t>Stalnaker</a:t>
            </a:r>
            <a:r>
              <a:rPr lang="en-GB" sz="2600" dirty="0"/>
              <a:t> (1974):</a:t>
            </a:r>
          </a:p>
          <a:p>
            <a:pPr lvl="1"/>
            <a:r>
              <a:rPr lang="en-GB" sz="2200" dirty="0"/>
              <a:t>suggested that when people communicate, they have a </a:t>
            </a:r>
            <a:r>
              <a:rPr lang="en-GB" sz="2200" dirty="0">
                <a:solidFill>
                  <a:schemeClr val="accent2"/>
                </a:solidFill>
              </a:rPr>
              <a:t>common ground</a:t>
            </a:r>
            <a:endParaRPr lang="en-GB" sz="2200" dirty="0"/>
          </a:p>
          <a:p>
            <a:pPr lvl="1"/>
            <a:endParaRPr lang="en-GB" sz="2200" dirty="0" smtClean="0"/>
          </a:p>
          <a:p>
            <a:pPr lvl="1"/>
            <a:r>
              <a:rPr lang="en-GB" sz="2200" dirty="0" smtClean="0"/>
              <a:t>this </a:t>
            </a:r>
            <a:r>
              <a:rPr lang="en-GB" sz="2200" dirty="0"/>
              <a:t>is a background set of assumptions that they both make, and know to be true</a:t>
            </a:r>
          </a:p>
          <a:p>
            <a:pPr lvl="1"/>
            <a:endParaRPr lang="en-GB" sz="2200" dirty="0" smtClean="0"/>
          </a:p>
          <a:p>
            <a:pPr lvl="1"/>
            <a:r>
              <a:rPr lang="en-GB" sz="2200" dirty="0" smtClean="0"/>
              <a:t>presupposition </a:t>
            </a:r>
            <a:r>
              <a:rPr lang="en-GB" sz="2200" dirty="0"/>
              <a:t>works against this common ground</a:t>
            </a:r>
          </a:p>
          <a:p>
            <a:pPr lvl="1"/>
            <a:endParaRPr lang="en-GB" sz="2200" dirty="0" smtClean="0"/>
          </a:p>
          <a:p>
            <a:pPr lvl="1"/>
            <a:r>
              <a:rPr lang="en-GB" sz="2200" dirty="0" smtClean="0"/>
              <a:t>felicitous </a:t>
            </a:r>
            <a:r>
              <a:rPr lang="en-GB" sz="2200" dirty="0"/>
              <a:t>use of an utterance requires that its presuppositions be commonly held by all interlocutors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400"/>
              <a:t>Dealing with new presuppositions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dirty="0"/>
              <a:t>It’s a fact about communication that not everything we presuppose is known to our interlocutor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A: </a:t>
            </a:r>
            <a:r>
              <a:rPr lang="en-GB" i="1" dirty="0"/>
              <a:t>My dog died.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B: </a:t>
            </a:r>
            <a:r>
              <a:rPr lang="en-GB" i="1" dirty="0"/>
              <a:t>Didn’t know you had one.</a:t>
            </a:r>
          </a:p>
          <a:p>
            <a:pPr>
              <a:lnSpc>
                <a:spcPct val="90000"/>
              </a:lnSpc>
            </a:pPr>
            <a:endParaRPr lang="en-GB" dirty="0" smtClean="0"/>
          </a:p>
          <a:p>
            <a:pPr>
              <a:lnSpc>
                <a:spcPct val="90000"/>
              </a:lnSpc>
            </a:pPr>
            <a:r>
              <a:rPr lang="en-GB" dirty="0" smtClean="0"/>
              <a:t>Ways </a:t>
            </a:r>
            <a:r>
              <a:rPr lang="en-GB" dirty="0"/>
              <a:t>out: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we can ask for clarification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sometimes, we don’t because the presupposition is quite clear and </a:t>
            </a:r>
            <a:r>
              <a:rPr lang="en-GB" dirty="0" smtClean="0"/>
              <a:t>obvious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We just adopt it.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Accomodation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/>
              <a:t>Lewis (1979) suggested that interlocutors carry out </a:t>
            </a:r>
            <a:r>
              <a:rPr lang="en-GB">
                <a:solidFill>
                  <a:schemeClr val="accent2"/>
                </a:solidFill>
              </a:rPr>
              <a:t>accomodation:</a:t>
            </a:r>
          </a:p>
          <a:p>
            <a:pPr>
              <a:lnSpc>
                <a:spcPct val="90000"/>
              </a:lnSpc>
            </a:pPr>
            <a:endParaRPr lang="en-GB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/>
              <a:t>	If at time </a:t>
            </a:r>
            <a:r>
              <a:rPr lang="en-GB" i="1"/>
              <a:t>t</a:t>
            </a:r>
            <a:r>
              <a:rPr lang="en-GB"/>
              <a:t> something is said that presupposes </a:t>
            </a:r>
            <a:r>
              <a:rPr lang="en-GB" i="1"/>
              <a:t>p</a:t>
            </a:r>
            <a:r>
              <a:rPr lang="en-GB"/>
              <a:t>, but </a:t>
            </a:r>
            <a:r>
              <a:rPr lang="en-GB" i="1"/>
              <a:t>p</a:t>
            </a:r>
            <a:r>
              <a:rPr lang="en-GB"/>
              <a:t> is not presupposed (not in common ground), then, all other things being equal, </a:t>
            </a:r>
            <a:r>
              <a:rPr lang="en-GB" i="1"/>
              <a:t>p</a:t>
            </a:r>
            <a:r>
              <a:rPr lang="en-GB"/>
              <a:t> is introduced in the common ground.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Accomodation example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600" dirty="0"/>
              <a:t>Speaker A (to B):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600" i="1" dirty="0"/>
              <a:t>The guy who murdered my cat was really insane. They’ve now put him in an asylum.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sz="2600" dirty="0"/>
          </a:p>
          <a:p>
            <a:pPr>
              <a:lnSpc>
                <a:spcPct val="90000"/>
              </a:lnSpc>
            </a:pPr>
            <a:r>
              <a:rPr lang="en-GB" sz="2600" dirty="0"/>
              <a:t>Suppose B didn’t know my cat was murdered.</a:t>
            </a:r>
          </a:p>
          <a:p>
            <a:pPr lvl="1">
              <a:lnSpc>
                <a:spcPct val="90000"/>
              </a:lnSpc>
            </a:pPr>
            <a:r>
              <a:rPr lang="en-GB" sz="2200" dirty="0"/>
              <a:t>The definite description </a:t>
            </a:r>
            <a:r>
              <a:rPr lang="en-GB" sz="2200" i="1" dirty="0"/>
              <a:t>the guy who murdered my cat</a:t>
            </a:r>
            <a:r>
              <a:rPr lang="en-GB" sz="2200" dirty="0"/>
              <a:t> presupposes that there is one person who was the </a:t>
            </a:r>
            <a:r>
              <a:rPr lang="en-GB" sz="2200" dirty="0" smtClean="0"/>
              <a:t>murderer of my cat</a:t>
            </a:r>
            <a:endParaRPr lang="en-GB" sz="2200" dirty="0"/>
          </a:p>
          <a:p>
            <a:pPr lvl="1">
              <a:lnSpc>
                <a:spcPct val="90000"/>
              </a:lnSpc>
            </a:pPr>
            <a:r>
              <a:rPr lang="en-GB" sz="2200" dirty="0"/>
              <a:t>B can accommodate this, by assuming that it’s true and is now part of common ground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Time: an introduction</a:t>
            </a:r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Part 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Time in Natural Language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sz="2600" dirty="0"/>
              <a:t>Time is marked differently in different languages</a:t>
            </a:r>
          </a:p>
          <a:p>
            <a:pPr lvl="1"/>
            <a:endParaRPr lang="en-GB" sz="2200" dirty="0"/>
          </a:p>
          <a:p>
            <a:pPr lvl="1">
              <a:buFont typeface="Wingdings" pitchFamily="2" charset="2"/>
              <a:buNone/>
            </a:pPr>
            <a:r>
              <a:rPr lang="en-GB" sz="2200" u="sng" dirty="0"/>
              <a:t>English:</a:t>
            </a:r>
            <a:r>
              <a:rPr lang="en-GB" sz="2200" dirty="0"/>
              <a:t> He had lectures yesterday</a:t>
            </a:r>
            <a:r>
              <a:rPr lang="en-GB" sz="2200" dirty="0" smtClean="0"/>
              <a:t>. </a:t>
            </a:r>
            <a:endParaRPr lang="en-GB" sz="2200" dirty="0"/>
          </a:p>
          <a:p>
            <a:pPr lvl="1">
              <a:buFont typeface="Wingdings" pitchFamily="2" charset="2"/>
              <a:buNone/>
            </a:pPr>
            <a:r>
              <a:rPr lang="en-GB" sz="2200" u="sng" dirty="0"/>
              <a:t>Maltese:</a:t>
            </a:r>
            <a:r>
              <a:rPr lang="en-GB" sz="2200" dirty="0"/>
              <a:t> </a:t>
            </a:r>
            <a:r>
              <a:rPr lang="en-GB" sz="2200" dirty="0" err="1"/>
              <a:t>Kellu</a:t>
            </a:r>
            <a:r>
              <a:rPr lang="en-GB" sz="2200" dirty="0"/>
              <a:t> </a:t>
            </a:r>
            <a:r>
              <a:rPr lang="en-GB" sz="2200" dirty="0" smtClean="0"/>
              <a:t>l-le</a:t>
            </a:r>
            <a:r>
              <a:rPr lang="mt-MT" sz="2200" dirty="0" smtClean="0"/>
              <a:t>kċers</a:t>
            </a:r>
            <a:r>
              <a:rPr lang="en-GB" sz="2200" dirty="0" smtClean="0"/>
              <a:t> </a:t>
            </a:r>
            <a:r>
              <a:rPr lang="en-GB" sz="2200" dirty="0" err="1"/>
              <a:t>il</a:t>
            </a:r>
            <a:r>
              <a:rPr lang="mt-MT" sz="2200" dirty="0"/>
              <a:t>bieraħ.</a:t>
            </a:r>
          </a:p>
          <a:p>
            <a:pPr lvl="1">
              <a:buFont typeface="Wingdings" pitchFamily="2" charset="2"/>
              <a:buNone/>
            </a:pPr>
            <a:r>
              <a:rPr lang="mt-MT" sz="2200" dirty="0">
                <a:solidFill>
                  <a:schemeClr val="accent2"/>
                </a:solidFill>
              </a:rPr>
              <a:t>time marked directly on the verb</a:t>
            </a:r>
          </a:p>
          <a:p>
            <a:pPr lvl="1">
              <a:buFont typeface="Wingdings" pitchFamily="2" charset="2"/>
              <a:buNone/>
            </a:pPr>
            <a:endParaRPr lang="mt-MT" sz="2200" dirty="0"/>
          </a:p>
          <a:p>
            <a:pPr lvl="1">
              <a:buFont typeface="Wingdings" pitchFamily="2" charset="2"/>
              <a:buNone/>
            </a:pPr>
            <a:r>
              <a:rPr lang="mt-MT" sz="2200" u="sng" dirty="0"/>
              <a:t>Chinese:</a:t>
            </a:r>
            <a:r>
              <a:rPr lang="mt-MT" sz="2200" dirty="0"/>
              <a:t> ta  zu</a:t>
            </a:r>
            <a:r>
              <a:rPr lang="en-US" sz="2200" dirty="0"/>
              <a:t>ó</a:t>
            </a:r>
            <a:r>
              <a:rPr lang="mt-MT" sz="2200" dirty="0"/>
              <a:t>tian     y</a:t>
            </a:r>
            <a:r>
              <a:rPr lang="en-US" sz="2200" dirty="0"/>
              <a:t>ŏ</a:t>
            </a:r>
            <a:r>
              <a:rPr lang="mt-MT" sz="2200" dirty="0"/>
              <a:t>u    kè</a:t>
            </a:r>
          </a:p>
          <a:p>
            <a:pPr lvl="1">
              <a:buFont typeface="Wingdings" pitchFamily="2" charset="2"/>
              <a:buNone/>
            </a:pPr>
            <a:r>
              <a:rPr lang="mt-MT" sz="2200" dirty="0"/>
              <a:t>		</a:t>
            </a:r>
            <a:r>
              <a:rPr lang="en-GB" sz="2200" dirty="0" smtClean="0"/>
              <a:t>     </a:t>
            </a:r>
            <a:r>
              <a:rPr lang="mt-MT" sz="2200" dirty="0" smtClean="0"/>
              <a:t>he </a:t>
            </a:r>
            <a:r>
              <a:rPr lang="mt-MT" sz="2200" dirty="0"/>
              <a:t>yesterday  have  classes</a:t>
            </a:r>
          </a:p>
          <a:p>
            <a:pPr lvl="1">
              <a:buFont typeface="Wingdings" pitchFamily="2" charset="2"/>
              <a:buNone/>
            </a:pPr>
            <a:r>
              <a:rPr lang="mt-MT" sz="2200" dirty="0">
                <a:solidFill>
                  <a:schemeClr val="accent2"/>
                </a:solidFill>
              </a:rPr>
              <a:t>time marked using special particles</a:t>
            </a:r>
            <a:endParaRPr lang="en-US" sz="2200" dirty="0">
              <a:solidFill>
                <a:schemeClr val="accent2"/>
              </a:solidFill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685800" y="2133600"/>
            <a:ext cx="3886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Time is a property of sentences</a:t>
            </a:r>
            <a:endParaRPr lang="en-GB"/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endParaRPr lang="mt-MT" dirty="0" smtClean="0"/>
          </a:p>
          <a:p>
            <a:r>
              <a:rPr lang="mt-MT" dirty="0" smtClean="0"/>
              <a:t>Time </a:t>
            </a:r>
            <a:r>
              <a:rPr lang="mt-MT" dirty="0"/>
              <a:t>is properly analysed as part of sentence, not word meaning.</a:t>
            </a:r>
          </a:p>
          <a:p>
            <a:pPr lvl="1"/>
            <a:endParaRPr lang="mt-MT" dirty="0" smtClean="0"/>
          </a:p>
          <a:p>
            <a:pPr lvl="1"/>
            <a:r>
              <a:rPr lang="mt-MT" dirty="0" smtClean="0"/>
              <a:t>time </a:t>
            </a:r>
            <a:r>
              <a:rPr lang="mt-MT" dirty="0"/>
              <a:t>information typically (not always) carried by the verb</a:t>
            </a:r>
          </a:p>
          <a:p>
            <a:pPr lvl="1"/>
            <a:endParaRPr lang="mt-MT" dirty="0" smtClean="0"/>
          </a:p>
          <a:p>
            <a:pPr lvl="1"/>
            <a:r>
              <a:rPr lang="mt-MT" dirty="0" smtClean="0"/>
              <a:t>but </a:t>
            </a:r>
            <a:r>
              <a:rPr lang="mt-MT" dirty="0"/>
              <a:t>it is the event denoted by the sentence as a whole that is placed in time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Terminology</a:t>
            </a:r>
            <a:endParaRPr lang="en-GB"/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mt-MT" sz="2200" dirty="0">
                <a:solidFill>
                  <a:schemeClr val="accent2"/>
                </a:solidFill>
              </a:rPr>
              <a:t>Situation type:</a:t>
            </a:r>
            <a:r>
              <a:rPr lang="mt-MT" sz="2200" dirty="0"/>
              <a:t> the kinds of situations that are encoded in language</a:t>
            </a:r>
          </a:p>
          <a:p>
            <a:pPr lvl="1">
              <a:lnSpc>
                <a:spcPct val="80000"/>
              </a:lnSpc>
            </a:pPr>
            <a:r>
              <a:rPr lang="mt-MT" sz="2200" dirty="0"/>
              <a:t>e.g. states: </a:t>
            </a:r>
            <a:r>
              <a:rPr lang="mt-MT" sz="2200" i="1" dirty="0"/>
              <a:t>John is a lazy guy.</a:t>
            </a:r>
            <a:endParaRPr lang="mt-MT" sz="2200" dirty="0"/>
          </a:p>
          <a:p>
            <a:pPr lvl="1">
              <a:lnSpc>
                <a:spcPct val="80000"/>
              </a:lnSpc>
            </a:pPr>
            <a:r>
              <a:rPr lang="mt-MT" sz="2200" dirty="0"/>
              <a:t>e.g. occurrences: </a:t>
            </a:r>
            <a:r>
              <a:rPr lang="mt-MT" sz="2200" i="1" dirty="0"/>
              <a:t>Mumbo met Jumbo in the </a:t>
            </a:r>
            <a:r>
              <a:rPr lang="mt-MT" sz="2200" i="1" dirty="0" smtClean="0"/>
              <a:t>forest</a:t>
            </a:r>
            <a:r>
              <a:rPr lang="mt-MT" sz="2200" dirty="0"/>
              <a:t>.</a:t>
            </a:r>
          </a:p>
          <a:p>
            <a:pPr>
              <a:lnSpc>
                <a:spcPct val="80000"/>
              </a:lnSpc>
            </a:pPr>
            <a:endParaRPr lang="en-GB" sz="2200" dirty="0"/>
          </a:p>
          <a:p>
            <a:pPr>
              <a:lnSpc>
                <a:spcPct val="80000"/>
              </a:lnSpc>
            </a:pPr>
            <a:r>
              <a:rPr lang="en-GB" sz="2200" dirty="0">
                <a:solidFill>
                  <a:schemeClr val="accent2"/>
                </a:solidFill>
              </a:rPr>
              <a:t>Verb type:</a:t>
            </a:r>
            <a:r>
              <a:rPr lang="en-GB" sz="2200" dirty="0"/>
              <a:t> refers to the way a verb encodes a situation.</a:t>
            </a:r>
          </a:p>
          <a:p>
            <a:pPr lvl="1">
              <a:lnSpc>
                <a:spcPct val="80000"/>
              </a:lnSpc>
            </a:pPr>
            <a:r>
              <a:rPr lang="mt-MT" sz="2200" dirty="0"/>
              <a:t>Sometimes called </a:t>
            </a:r>
            <a:r>
              <a:rPr lang="mt-MT" sz="2200" dirty="0">
                <a:solidFill>
                  <a:schemeClr val="accent2"/>
                </a:solidFill>
              </a:rPr>
              <a:t>lexical aspect</a:t>
            </a:r>
            <a:r>
              <a:rPr lang="en-GB" sz="2200" dirty="0">
                <a:solidFill>
                  <a:schemeClr val="accent2"/>
                </a:solidFill>
              </a:rPr>
              <a:t> </a:t>
            </a:r>
            <a:r>
              <a:rPr lang="en-GB" sz="2200" dirty="0"/>
              <a:t>or</a:t>
            </a:r>
            <a:r>
              <a:rPr lang="en-GB" sz="2200" dirty="0">
                <a:solidFill>
                  <a:schemeClr val="accent2"/>
                </a:solidFill>
              </a:rPr>
              <a:t> </a:t>
            </a:r>
            <a:r>
              <a:rPr lang="en-GB" sz="2200" dirty="0" err="1">
                <a:solidFill>
                  <a:schemeClr val="accent2"/>
                </a:solidFill>
              </a:rPr>
              <a:t>aksionsarten</a:t>
            </a:r>
            <a:endParaRPr lang="mt-MT" sz="22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endParaRPr lang="mt-MT" sz="22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mt-MT" sz="2200" dirty="0">
                <a:solidFill>
                  <a:schemeClr val="accent2"/>
                </a:solidFill>
              </a:rPr>
              <a:t>Tense:</a:t>
            </a:r>
            <a:r>
              <a:rPr lang="mt-MT" sz="2200" dirty="0"/>
              <a:t> the point of occurrence of the situation, relative to the moment of speaking</a:t>
            </a:r>
          </a:p>
          <a:p>
            <a:pPr lvl="1">
              <a:lnSpc>
                <a:spcPct val="80000"/>
              </a:lnSpc>
            </a:pPr>
            <a:r>
              <a:rPr lang="mt-MT" sz="2200" dirty="0"/>
              <a:t>e.g. present: </a:t>
            </a:r>
            <a:r>
              <a:rPr lang="mt-MT" sz="2200" i="1" dirty="0"/>
              <a:t>John is yawning.</a:t>
            </a:r>
            <a:endParaRPr lang="mt-MT" sz="2200" dirty="0"/>
          </a:p>
          <a:p>
            <a:pPr>
              <a:lnSpc>
                <a:spcPct val="80000"/>
              </a:lnSpc>
            </a:pPr>
            <a:endParaRPr lang="mt-MT" sz="22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mt-MT" sz="2200" dirty="0">
                <a:solidFill>
                  <a:schemeClr val="accent2"/>
                </a:solidFill>
              </a:rPr>
              <a:t>Aspect:</a:t>
            </a:r>
            <a:r>
              <a:rPr lang="mt-MT" sz="2200" dirty="0"/>
              <a:t> how the situation is talked about</a:t>
            </a:r>
          </a:p>
          <a:p>
            <a:pPr lvl="1">
              <a:lnSpc>
                <a:spcPct val="80000"/>
              </a:lnSpc>
            </a:pPr>
            <a:r>
              <a:rPr lang="mt-MT" sz="2200" dirty="0"/>
              <a:t>e.g. progressive: </a:t>
            </a:r>
            <a:r>
              <a:rPr lang="mt-MT" sz="2200" i="1" dirty="0"/>
              <a:t>Mumbo was walking </a:t>
            </a:r>
            <a:r>
              <a:rPr lang="mt-MT" sz="2200" i="1" dirty="0" smtClean="0"/>
              <a:t>through </a:t>
            </a:r>
            <a:r>
              <a:rPr lang="mt-MT" sz="2200" i="1" dirty="0"/>
              <a:t>the forest</a:t>
            </a:r>
          </a:p>
          <a:p>
            <a:pPr lvl="1">
              <a:lnSpc>
                <a:spcPct val="80000"/>
              </a:lnSpc>
            </a:pPr>
            <a:r>
              <a:rPr lang="mt-MT" sz="2200" dirty="0"/>
              <a:t>sometimes called </a:t>
            </a:r>
            <a:r>
              <a:rPr lang="mt-MT" sz="2200" dirty="0">
                <a:solidFill>
                  <a:schemeClr val="accent2"/>
                </a:solidFill>
              </a:rPr>
              <a:t>grammatical aspect</a:t>
            </a:r>
            <a:r>
              <a:rPr lang="mt-MT" sz="2200" dirty="0"/>
              <a:t>, to distinguish it from lexical aspect</a:t>
            </a:r>
            <a:endParaRPr lang="en-GB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The general idea</a:t>
            </a:r>
            <a:endParaRPr lang="en-GB"/>
          </a:p>
        </p:txBody>
      </p:sp>
      <p:sp>
        <p:nvSpPr>
          <p:cNvPr id="14343" name="Rectangle 7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sz="2600" dirty="0">
                <a:solidFill>
                  <a:schemeClr val="accent2"/>
                </a:solidFill>
              </a:rPr>
              <a:t>Sentence</a:t>
            </a:r>
          </a:p>
          <a:p>
            <a:pPr>
              <a:buFont typeface="Wingdings" pitchFamily="2" charset="2"/>
              <a:buNone/>
            </a:pPr>
            <a:r>
              <a:rPr lang="mt-MT" sz="2600" dirty="0"/>
              <a:t>Mumbo met Jumbo in the forest</a:t>
            </a:r>
            <a:endParaRPr lang="en-GB" sz="2600" dirty="0"/>
          </a:p>
        </p:txBody>
      </p:sp>
      <p:sp>
        <p:nvSpPr>
          <p:cNvPr id="14344" name="Rectangle 8"/>
          <p:cNvSpPr>
            <a:spLocks noGrp="1" noChangeArrowheads="1"/>
          </p:cNvSpPr>
          <p:nvPr>
            <p:ph sz="quarter" idx="2"/>
          </p:nvPr>
        </p:nvSpPr>
        <p:spPr/>
        <p:txBody>
          <a:bodyPr/>
          <a:lstStyle/>
          <a:p>
            <a:r>
              <a:rPr lang="mt-MT" sz="2600">
                <a:solidFill>
                  <a:schemeClr val="accent2"/>
                </a:solidFill>
              </a:rPr>
              <a:t>Situation</a:t>
            </a:r>
            <a:endParaRPr lang="en-GB" sz="2600">
              <a:solidFill>
                <a:schemeClr val="accent2"/>
              </a:solidFill>
            </a:endParaRP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533400" y="3276600"/>
            <a:ext cx="3505200" cy="2301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mt-MT"/>
              <a:t> main event (</a:t>
            </a:r>
            <a:r>
              <a:rPr lang="mt-MT" i="1"/>
              <a:t>meet</a:t>
            </a:r>
            <a:r>
              <a:rPr lang="mt-MT"/>
              <a:t>)</a:t>
            </a:r>
            <a:endParaRPr lang="en-GB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/>
              <a:t> verb is of a particular type</a:t>
            </a:r>
            <a:endParaRPr lang="mt-MT"/>
          </a:p>
          <a:p>
            <a:pPr>
              <a:spcBef>
                <a:spcPct val="50000"/>
              </a:spcBef>
              <a:buFontTx/>
              <a:buChar char="•"/>
            </a:pPr>
            <a:r>
              <a:rPr lang="mt-MT"/>
              <a:t> participants (</a:t>
            </a:r>
            <a:r>
              <a:rPr lang="mt-MT" i="1"/>
              <a:t>Mumbo, Jumbo, forest</a:t>
            </a:r>
            <a:r>
              <a:rPr lang="mt-MT"/>
              <a:t>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mt-MT"/>
              <a:t> tense (</a:t>
            </a:r>
            <a:r>
              <a:rPr lang="mt-MT" i="1"/>
              <a:t>past</a:t>
            </a:r>
            <a:r>
              <a:rPr lang="mt-MT"/>
              <a:t>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mt-MT"/>
              <a:t> aspect (non-progressive)</a:t>
            </a:r>
            <a:endParaRPr lang="en-GB"/>
          </a:p>
        </p:txBody>
      </p:sp>
      <p:grpSp>
        <p:nvGrpSpPr>
          <p:cNvPr id="14351" name="Group 15"/>
          <p:cNvGrpSpPr>
            <a:grpSpLocks/>
          </p:cNvGrpSpPr>
          <p:nvPr/>
        </p:nvGrpSpPr>
        <p:grpSpPr bwMode="auto">
          <a:xfrm>
            <a:off x="4953000" y="2667000"/>
            <a:ext cx="3657600" cy="1890713"/>
            <a:chOff x="3120" y="2112"/>
            <a:chExt cx="2304" cy="1191"/>
          </a:xfrm>
        </p:grpSpPr>
        <p:pic>
          <p:nvPicPr>
            <p:cNvPr id="14345" name="Picture 9" descr="elephants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120" y="2112"/>
              <a:ext cx="864" cy="576"/>
            </a:xfrm>
            <a:prstGeom prst="rect">
              <a:avLst/>
            </a:prstGeom>
            <a:noFill/>
          </p:spPr>
        </p:pic>
        <p:sp>
          <p:nvSpPr>
            <p:cNvPr id="14346" name="Line 10"/>
            <p:cNvSpPr>
              <a:spLocks noChangeShapeType="1"/>
            </p:cNvSpPr>
            <p:nvPr/>
          </p:nvSpPr>
          <p:spPr bwMode="auto">
            <a:xfrm>
              <a:off x="3264" y="2736"/>
              <a:ext cx="21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4347" name="Text Box 11"/>
            <p:cNvSpPr txBox="1">
              <a:spLocks noChangeArrowheads="1"/>
            </p:cNvSpPr>
            <p:nvPr/>
          </p:nvSpPr>
          <p:spPr bwMode="auto">
            <a:xfrm>
              <a:off x="3888" y="3072"/>
              <a:ext cx="43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mt-MT"/>
                <a:t>time</a:t>
              </a:r>
              <a:endParaRPr lang="en-GB"/>
            </a:p>
          </p:txBody>
        </p:sp>
        <p:sp>
          <p:nvSpPr>
            <p:cNvPr id="14348" name="Line 12"/>
            <p:cNvSpPr>
              <a:spLocks noChangeShapeType="1"/>
            </p:cNvSpPr>
            <p:nvPr/>
          </p:nvSpPr>
          <p:spPr bwMode="auto">
            <a:xfrm>
              <a:off x="4128" y="273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4349" name="Text Box 13"/>
            <p:cNvSpPr txBox="1">
              <a:spLocks noChangeArrowheads="1"/>
            </p:cNvSpPr>
            <p:nvPr/>
          </p:nvSpPr>
          <p:spPr bwMode="auto">
            <a:xfrm>
              <a:off x="3888" y="2832"/>
              <a:ext cx="4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mt-MT" sz="1200"/>
                <a:t>present</a:t>
              </a:r>
              <a:endParaRPr lang="en-GB" sz="1200"/>
            </a:p>
          </p:txBody>
        </p:sp>
      </p:grp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4940300" y="4662488"/>
            <a:ext cx="3441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mt-MT"/>
              <a:t>Situation type: “occurrence”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/>
      <p:bldP spid="1435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 this lecture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/>
              <a:t>We </a:t>
            </a:r>
            <a:r>
              <a:rPr lang="mt-MT"/>
              <a:t>focus on </a:t>
            </a:r>
            <a:r>
              <a:rPr lang="en-GB"/>
              <a:t>situation types</a:t>
            </a:r>
          </a:p>
          <a:p>
            <a:pPr lvl="1"/>
            <a:r>
              <a:rPr lang="mt-MT"/>
              <a:t>ways in which situations can be classified</a:t>
            </a:r>
          </a:p>
          <a:p>
            <a:pPr lvl="1"/>
            <a:r>
              <a:rPr lang="mt-MT"/>
              <a:t>how this classification affects the way we can talk about these situations</a:t>
            </a:r>
            <a:endParaRPr lang="en-GB"/>
          </a:p>
          <a:p>
            <a:pPr lvl="1"/>
            <a:r>
              <a:rPr lang="en-GB"/>
              <a:t>how different kinds of verbs are lexically biased towards describing certain situation types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Part 1 (from last week)</a:t>
            </a:r>
            <a:endParaRPr lang="en-GB" dirty="0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Theories of presupposition: the semantics-pragmatics interface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Testing the waters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I know some Greek.</a:t>
            </a:r>
          </a:p>
          <a:p>
            <a:r>
              <a:rPr lang="en-GB" dirty="0"/>
              <a:t>I am knowing some Greek.</a:t>
            </a:r>
          </a:p>
          <a:p>
            <a:r>
              <a:rPr lang="en-GB" dirty="0"/>
              <a:t>Know some Greek!</a:t>
            </a:r>
          </a:p>
          <a:p>
            <a:endParaRPr lang="en-GB" dirty="0"/>
          </a:p>
          <a:p>
            <a:r>
              <a:rPr lang="en-GB" dirty="0"/>
              <a:t>I eat some pasta.</a:t>
            </a:r>
          </a:p>
          <a:p>
            <a:r>
              <a:rPr lang="en-GB" dirty="0"/>
              <a:t>I am eating some pasta.</a:t>
            </a:r>
          </a:p>
          <a:p>
            <a:r>
              <a:rPr lang="en-GB" dirty="0"/>
              <a:t>Eat some pasta!</a:t>
            </a:r>
          </a:p>
        </p:txBody>
      </p:sp>
      <p:sp>
        <p:nvSpPr>
          <p:cNvPr id="6" name="Right Brace 5"/>
          <p:cNvSpPr/>
          <p:nvPr/>
        </p:nvSpPr>
        <p:spPr>
          <a:xfrm>
            <a:off x="4572000" y="1981200"/>
            <a:ext cx="381000" cy="838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953000" y="2209800"/>
            <a:ext cx="745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dirty="0" smtClean="0"/>
              <a:t>Odd!</a:t>
            </a:r>
            <a:endParaRPr lang="en-GB" dirty="0"/>
          </a:p>
        </p:txBody>
      </p:sp>
      <p:sp>
        <p:nvSpPr>
          <p:cNvPr id="8" name="Right Brace 7"/>
          <p:cNvSpPr/>
          <p:nvPr/>
        </p:nvSpPr>
        <p:spPr>
          <a:xfrm>
            <a:off x="4495800" y="3962400"/>
            <a:ext cx="381000" cy="838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4876800" y="4191000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dirty="0" smtClean="0"/>
              <a:t>OK!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Testing the waters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/>
              <a:t>I ran.</a:t>
            </a:r>
          </a:p>
          <a:p>
            <a:r>
              <a:rPr lang="en-GB"/>
              <a:t>I ran for an hour.</a:t>
            </a:r>
          </a:p>
          <a:p>
            <a:r>
              <a:rPr lang="en-GB"/>
              <a:t>How long did you run for?</a:t>
            </a:r>
          </a:p>
          <a:p>
            <a:endParaRPr lang="en-GB"/>
          </a:p>
          <a:p>
            <a:r>
              <a:rPr lang="en-GB"/>
              <a:t>I ran a mile.</a:t>
            </a:r>
          </a:p>
          <a:p>
            <a:r>
              <a:rPr lang="en-GB"/>
              <a:t>I ran a mile for an hour.</a:t>
            </a:r>
          </a:p>
          <a:p>
            <a:r>
              <a:rPr lang="en-GB"/>
              <a:t>How long did you run a mile for?</a:t>
            </a:r>
          </a:p>
          <a:p>
            <a:endParaRPr lang="en-GB"/>
          </a:p>
        </p:txBody>
      </p:sp>
      <p:sp>
        <p:nvSpPr>
          <p:cNvPr id="6" name="Right Brace 5"/>
          <p:cNvSpPr/>
          <p:nvPr/>
        </p:nvSpPr>
        <p:spPr>
          <a:xfrm>
            <a:off x="5410200" y="3886200"/>
            <a:ext cx="381000" cy="838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5791200" y="4114800"/>
            <a:ext cx="745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dirty="0" smtClean="0"/>
              <a:t>Odd!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Testing the waters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/>
              <a:t>I recognised Sue.</a:t>
            </a:r>
          </a:p>
          <a:p>
            <a:r>
              <a:rPr lang="en-GB"/>
              <a:t>I recognised Sue for an hour.</a:t>
            </a:r>
          </a:p>
          <a:p>
            <a:endParaRPr lang="en-GB"/>
          </a:p>
          <a:p>
            <a:r>
              <a:rPr lang="en-GB"/>
              <a:t>The light flashed.</a:t>
            </a:r>
          </a:p>
          <a:p>
            <a:r>
              <a:rPr lang="en-GB"/>
              <a:t>The light flashed for an hour.</a:t>
            </a:r>
          </a:p>
          <a:p>
            <a:pPr lvl="1"/>
            <a:r>
              <a:rPr lang="en-GB"/>
              <a:t>does this mean that a single flash took an hour?</a:t>
            </a:r>
          </a:p>
          <a:p>
            <a:pPr lvl="1"/>
            <a:r>
              <a:rPr lang="en-GB"/>
              <a:t>many flashes, repeatedly?</a:t>
            </a:r>
          </a:p>
        </p:txBody>
      </p:sp>
      <p:sp>
        <p:nvSpPr>
          <p:cNvPr id="6" name="Right Brace 5"/>
          <p:cNvSpPr/>
          <p:nvPr/>
        </p:nvSpPr>
        <p:spPr>
          <a:xfrm>
            <a:off x="4588283" y="1828800"/>
            <a:ext cx="381000" cy="838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969283" y="2057400"/>
            <a:ext cx="745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dirty="0" smtClean="0"/>
              <a:t>Odd!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THe general idea</a:t>
            </a:r>
            <a:endParaRPr lang="en-GB"/>
          </a:p>
        </p:txBody>
      </p:sp>
      <p:sp>
        <p:nvSpPr>
          <p:cNvPr id="27653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sz="2600">
                <a:solidFill>
                  <a:schemeClr val="accent2"/>
                </a:solidFill>
              </a:rPr>
              <a:t>Lexical aspect/ aksionsarten</a:t>
            </a:r>
            <a:endParaRPr lang="mt-MT" sz="2600">
              <a:solidFill>
                <a:schemeClr val="accent2"/>
              </a:solidFill>
            </a:endParaRPr>
          </a:p>
          <a:p>
            <a:pPr lvl="1"/>
            <a:r>
              <a:rPr lang="en-GB" sz="2200"/>
              <a:t>Classification</a:t>
            </a:r>
            <a:r>
              <a:rPr lang="mt-MT" sz="2200"/>
              <a:t> of verbs</a:t>
            </a:r>
            <a:r>
              <a:rPr lang="en-GB" sz="2200"/>
              <a:t> based</a:t>
            </a:r>
            <a:r>
              <a:rPr lang="mt-MT" sz="2200"/>
              <a:t> on how they </a:t>
            </a:r>
            <a:r>
              <a:rPr lang="en-GB" sz="2200"/>
              <a:t>describe </a:t>
            </a:r>
            <a:r>
              <a:rPr lang="mt-MT" sz="2200"/>
              <a:t>situation</a:t>
            </a:r>
            <a:r>
              <a:rPr lang="en-GB" sz="2200"/>
              <a:t>s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sz="quarter" idx="2"/>
          </p:nvPr>
        </p:nvSpPr>
        <p:spPr/>
        <p:txBody>
          <a:bodyPr/>
          <a:lstStyle/>
          <a:p>
            <a:r>
              <a:rPr lang="mt-MT" sz="2600">
                <a:solidFill>
                  <a:schemeClr val="accent2"/>
                </a:solidFill>
              </a:rPr>
              <a:t>Situation</a:t>
            </a:r>
            <a:r>
              <a:rPr lang="en-GB" sz="2600">
                <a:solidFill>
                  <a:schemeClr val="accent2"/>
                </a:solidFill>
              </a:rPr>
              <a:t> type</a:t>
            </a:r>
            <a:endParaRPr lang="mt-MT" sz="2600">
              <a:solidFill>
                <a:schemeClr val="accent2"/>
              </a:solidFill>
            </a:endParaRPr>
          </a:p>
          <a:p>
            <a:pPr lvl="1"/>
            <a:r>
              <a:rPr lang="en-GB" sz="2200"/>
              <a:t>classification of verbs </a:t>
            </a:r>
            <a:r>
              <a:rPr lang="mt-MT" sz="2200"/>
              <a:t>depend</a:t>
            </a:r>
            <a:r>
              <a:rPr lang="en-GB" sz="2200"/>
              <a:t>s</a:t>
            </a:r>
            <a:r>
              <a:rPr lang="mt-MT" sz="2200"/>
              <a:t> on how these situations typically unfold</a:t>
            </a:r>
            <a:r>
              <a:rPr lang="en-GB" sz="2200"/>
              <a:t> in the world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609600" y="4953000"/>
            <a:ext cx="80772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mt-MT" dirty="0"/>
              <a:t>The question for semantics:</a:t>
            </a:r>
          </a:p>
          <a:p>
            <a:pPr>
              <a:spcBef>
                <a:spcPct val="50000"/>
              </a:spcBef>
            </a:pPr>
            <a:r>
              <a:rPr lang="mt-MT" dirty="0">
                <a:solidFill>
                  <a:schemeClr val="accent2"/>
                </a:solidFill>
              </a:rPr>
              <a:t>How do different verb types map into or correlate with different situation types?</a:t>
            </a:r>
            <a:endParaRPr lang="en-GB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Two main approaches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600" dirty="0"/>
              <a:t>Presupposition as a property of sentences</a:t>
            </a:r>
          </a:p>
          <a:p>
            <a:pPr lvl="1"/>
            <a:r>
              <a:rPr lang="en-GB" sz="2200" dirty="0"/>
              <a:t>under this view, presupposition is part of linguistic meaning</a:t>
            </a:r>
          </a:p>
          <a:p>
            <a:pPr lvl="1"/>
            <a:r>
              <a:rPr lang="en-GB" sz="2200" dirty="0"/>
              <a:t>therefore, </a:t>
            </a:r>
            <a:r>
              <a:rPr lang="en-GB" sz="2200" dirty="0" smtClean="0"/>
              <a:t>it is a “semantic” phenomenon</a:t>
            </a:r>
            <a:endParaRPr lang="en-GB" sz="2200" dirty="0"/>
          </a:p>
          <a:p>
            <a:endParaRPr lang="en-GB" sz="2600" dirty="0"/>
          </a:p>
          <a:p>
            <a:r>
              <a:rPr lang="en-GB" sz="2600" dirty="0"/>
              <a:t>Presupposition as speaker belief</a:t>
            </a:r>
          </a:p>
          <a:p>
            <a:pPr lvl="1"/>
            <a:r>
              <a:rPr lang="en-GB" sz="2200" dirty="0"/>
              <a:t>under this view, a presupposition is something believed to be true by the speaker, as part of a communicative act</a:t>
            </a:r>
          </a:p>
          <a:p>
            <a:pPr lvl="1"/>
            <a:r>
              <a:rPr lang="en-GB" sz="2200" dirty="0"/>
              <a:t>therefore, it’s </a:t>
            </a:r>
            <a:r>
              <a:rPr lang="en-GB" sz="2200" dirty="0" smtClean="0"/>
              <a:t>a “pragmatic” phenomenon</a:t>
            </a:r>
            <a:endParaRPr lang="en-GB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semantic view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600" dirty="0"/>
              <a:t>Essentially, tries to account for presupposition as a truth relation</a:t>
            </a:r>
          </a:p>
          <a:p>
            <a:endParaRPr lang="en-GB" sz="2600" b="1" dirty="0" smtClean="0"/>
          </a:p>
          <a:p>
            <a:r>
              <a:rPr lang="en-GB" sz="2600" b="1" dirty="0" smtClean="0"/>
              <a:t>p</a:t>
            </a:r>
            <a:r>
              <a:rPr lang="en-GB" sz="2600" dirty="0" smtClean="0"/>
              <a:t> </a:t>
            </a:r>
            <a:r>
              <a:rPr lang="en-GB" sz="2600" dirty="0"/>
              <a:t>presupposes </a:t>
            </a:r>
            <a:r>
              <a:rPr lang="en-GB" sz="2600" b="1" dirty="0"/>
              <a:t>q</a:t>
            </a:r>
            <a:r>
              <a:rPr lang="en-GB" sz="2600" dirty="0"/>
              <a:t> if:</a:t>
            </a:r>
          </a:p>
          <a:p>
            <a:pPr lvl="1"/>
            <a:r>
              <a:rPr lang="en-GB" sz="2200" dirty="0"/>
              <a:t>when p is true, so is q</a:t>
            </a:r>
          </a:p>
          <a:p>
            <a:pPr lvl="1"/>
            <a:r>
              <a:rPr lang="en-GB" sz="2200" dirty="0"/>
              <a:t>when p is false, q is still true</a:t>
            </a:r>
          </a:p>
          <a:p>
            <a:pPr lvl="1"/>
            <a:r>
              <a:rPr lang="en-GB" sz="2200" dirty="0"/>
              <a:t>when q is true, p could be either true or false</a:t>
            </a:r>
          </a:p>
          <a:p>
            <a:endParaRPr lang="en-GB" sz="2600" dirty="0"/>
          </a:p>
          <a:p>
            <a:r>
              <a:rPr lang="en-GB" sz="2600" dirty="0"/>
              <a:t>This allows us to view presupposition on a par with other relations like entailment</a:t>
            </a:r>
          </a:p>
          <a:p>
            <a:pPr lvl="1"/>
            <a:endParaRPr lang="en-GB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semantic view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100" dirty="0"/>
              <a:t>Accounts for the difference between entailment and presupposition in a truth-conditional way</a:t>
            </a:r>
          </a:p>
          <a:p>
            <a:pPr>
              <a:lnSpc>
                <a:spcPct val="90000"/>
              </a:lnSpc>
            </a:pPr>
            <a:endParaRPr lang="en-GB" sz="2100" dirty="0"/>
          </a:p>
          <a:p>
            <a:pPr>
              <a:lnSpc>
                <a:spcPct val="90000"/>
              </a:lnSpc>
            </a:pPr>
            <a:r>
              <a:rPr lang="en-GB" sz="2100" dirty="0"/>
              <a:t>Presupposition:</a:t>
            </a:r>
          </a:p>
          <a:p>
            <a:pPr lvl="1">
              <a:lnSpc>
                <a:spcPct val="90000"/>
              </a:lnSpc>
            </a:pPr>
            <a:r>
              <a:rPr lang="en-GB" sz="2000" dirty="0"/>
              <a:t>If p is false, q is still true</a:t>
            </a:r>
          </a:p>
          <a:p>
            <a:pPr lvl="2">
              <a:lnSpc>
                <a:spcPct val="90000"/>
              </a:lnSpc>
            </a:pPr>
            <a:r>
              <a:rPr lang="en-GB" sz="1800" dirty="0">
                <a:solidFill>
                  <a:schemeClr val="accent2"/>
                </a:solidFill>
              </a:rPr>
              <a:t>My wife went to </a:t>
            </a:r>
            <a:r>
              <a:rPr lang="en-GB" sz="1800" dirty="0" err="1">
                <a:solidFill>
                  <a:schemeClr val="accent2"/>
                </a:solidFill>
              </a:rPr>
              <a:t>PAris</a:t>
            </a:r>
            <a:r>
              <a:rPr lang="en-GB" sz="1800" dirty="0"/>
              <a:t> presupposes </a:t>
            </a:r>
            <a:r>
              <a:rPr lang="en-GB" sz="1800" dirty="0">
                <a:solidFill>
                  <a:schemeClr val="accent2"/>
                </a:solidFill>
              </a:rPr>
              <a:t>I have a wife</a:t>
            </a:r>
          </a:p>
          <a:p>
            <a:pPr lvl="2">
              <a:lnSpc>
                <a:spcPct val="90000"/>
              </a:lnSpc>
            </a:pPr>
            <a:r>
              <a:rPr lang="en-GB" sz="1800" dirty="0">
                <a:solidFill>
                  <a:schemeClr val="accent2"/>
                </a:solidFill>
              </a:rPr>
              <a:t>My wife didn’t go to Paris</a:t>
            </a:r>
            <a:r>
              <a:rPr lang="en-GB" sz="1800" dirty="0"/>
              <a:t> still presupposes </a:t>
            </a:r>
            <a:r>
              <a:rPr lang="en-GB" sz="1800" dirty="0">
                <a:solidFill>
                  <a:schemeClr val="accent2"/>
                </a:solidFill>
              </a:rPr>
              <a:t>I have a wife</a:t>
            </a:r>
          </a:p>
          <a:p>
            <a:pPr>
              <a:lnSpc>
                <a:spcPct val="90000"/>
              </a:lnSpc>
            </a:pPr>
            <a:endParaRPr lang="en-GB" sz="2100" dirty="0" smtClean="0"/>
          </a:p>
          <a:p>
            <a:pPr>
              <a:lnSpc>
                <a:spcPct val="90000"/>
              </a:lnSpc>
            </a:pPr>
            <a:r>
              <a:rPr lang="en-GB" sz="2100" dirty="0" smtClean="0"/>
              <a:t>Entailment</a:t>
            </a:r>
            <a:r>
              <a:rPr lang="en-GB" sz="2100" dirty="0"/>
              <a:t>:</a:t>
            </a:r>
          </a:p>
          <a:p>
            <a:pPr lvl="1">
              <a:lnSpc>
                <a:spcPct val="90000"/>
              </a:lnSpc>
            </a:pPr>
            <a:r>
              <a:rPr lang="en-GB" sz="2000" dirty="0"/>
              <a:t>If p is false, then the entailment false</a:t>
            </a:r>
          </a:p>
          <a:p>
            <a:pPr lvl="2">
              <a:lnSpc>
                <a:spcPct val="90000"/>
              </a:lnSpc>
            </a:pPr>
            <a:r>
              <a:rPr lang="en-GB" sz="1800" dirty="0">
                <a:solidFill>
                  <a:schemeClr val="accent2"/>
                </a:solidFill>
              </a:rPr>
              <a:t>I saw Peter this morning</a:t>
            </a:r>
            <a:r>
              <a:rPr lang="en-GB" sz="1800" dirty="0"/>
              <a:t> </a:t>
            </a:r>
            <a:r>
              <a:rPr lang="en-GB" sz="1800" dirty="0">
                <a:sym typeface="Wingdings" pitchFamily="2" charset="2"/>
              </a:rPr>
              <a:t> </a:t>
            </a:r>
            <a:r>
              <a:rPr lang="en-GB" sz="1800" dirty="0">
                <a:solidFill>
                  <a:schemeClr val="accent2"/>
                </a:solidFill>
                <a:sym typeface="Wingdings" pitchFamily="2" charset="2"/>
              </a:rPr>
              <a:t>I saw someone this morning</a:t>
            </a:r>
          </a:p>
          <a:p>
            <a:pPr lvl="2">
              <a:lnSpc>
                <a:spcPct val="90000"/>
              </a:lnSpc>
            </a:pPr>
            <a:r>
              <a:rPr lang="en-GB" sz="1800" dirty="0">
                <a:solidFill>
                  <a:schemeClr val="accent2"/>
                </a:solidFill>
              </a:rPr>
              <a:t>I didn’t see Peter this morning</a:t>
            </a:r>
            <a:r>
              <a:rPr lang="en-GB" sz="1800" dirty="0"/>
              <a:t> -/-&gt; </a:t>
            </a:r>
            <a:r>
              <a:rPr lang="en-GB" sz="1800" dirty="0">
                <a:solidFill>
                  <a:schemeClr val="accent2"/>
                </a:solidFill>
              </a:rPr>
              <a:t>I saw someone this morning.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400"/>
              <a:t>Problem 1: presupposition failure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100" dirty="0"/>
              <a:t>Under the semantic view, we would have to say that presupposition failure results in falsity of a sentence</a:t>
            </a:r>
            <a:r>
              <a:rPr lang="en-GB" sz="2100" dirty="0" smtClean="0"/>
              <a:t>:</a:t>
            </a:r>
          </a:p>
          <a:p>
            <a:pPr>
              <a:lnSpc>
                <a:spcPct val="80000"/>
              </a:lnSpc>
            </a:pPr>
            <a:endParaRPr lang="en-GB" sz="2100" dirty="0"/>
          </a:p>
          <a:p>
            <a:pPr lvl="1">
              <a:lnSpc>
                <a:spcPct val="80000"/>
              </a:lnSpc>
            </a:pPr>
            <a:r>
              <a:rPr lang="en-GB" sz="2000" i="1" dirty="0"/>
              <a:t>The King of France is bald.</a:t>
            </a:r>
          </a:p>
          <a:p>
            <a:pPr lvl="1">
              <a:lnSpc>
                <a:spcPct val="80000"/>
              </a:lnSpc>
            </a:pPr>
            <a:r>
              <a:rPr lang="en-GB" sz="2000" dirty="0" smtClean="0"/>
              <a:t>Presupposes that </a:t>
            </a:r>
            <a:r>
              <a:rPr lang="en-GB" sz="2000" dirty="0"/>
              <a:t>there is one and only one king of France</a:t>
            </a:r>
          </a:p>
          <a:p>
            <a:pPr lvl="1">
              <a:lnSpc>
                <a:spcPct val="80000"/>
              </a:lnSpc>
            </a:pPr>
            <a:r>
              <a:rPr lang="en-GB" sz="2000" dirty="0"/>
              <a:t>Fact: there is no King of France</a:t>
            </a:r>
          </a:p>
          <a:p>
            <a:pPr lvl="1">
              <a:lnSpc>
                <a:spcPct val="80000"/>
              </a:lnSpc>
            </a:pPr>
            <a:r>
              <a:rPr lang="en-GB" sz="2000" dirty="0"/>
              <a:t>Therefore: sentence is false</a:t>
            </a:r>
          </a:p>
          <a:p>
            <a:pPr>
              <a:lnSpc>
                <a:spcPct val="80000"/>
              </a:lnSpc>
            </a:pPr>
            <a:endParaRPr lang="en-GB" sz="2100" dirty="0"/>
          </a:p>
          <a:p>
            <a:pPr>
              <a:lnSpc>
                <a:spcPct val="80000"/>
              </a:lnSpc>
            </a:pPr>
            <a:r>
              <a:rPr lang="en-GB" sz="2100" dirty="0"/>
              <a:t>We could try to analyse presupposition differently:</a:t>
            </a:r>
          </a:p>
          <a:p>
            <a:pPr lvl="1">
              <a:lnSpc>
                <a:spcPct val="80000"/>
              </a:lnSpc>
            </a:pPr>
            <a:r>
              <a:rPr lang="en-GB" sz="2000" dirty="0"/>
              <a:t>e.g. If </a:t>
            </a:r>
            <a:r>
              <a:rPr lang="en-GB" sz="2000" b="1" dirty="0"/>
              <a:t>q</a:t>
            </a:r>
            <a:r>
              <a:rPr lang="en-GB" sz="2000" b="1" i="1" dirty="0"/>
              <a:t> </a:t>
            </a:r>
            <a:r>
              <a:rPr lang="en-GB" sz="2000" dirty="0"/>
              <a:t>is false, then </a:t>
            </a:r>
            <a:r>
              <a:rPr lang="en-GB" sz="2000" b="1" dirty="0"/>
              <a:t>p</a:t>
            </a:r>
            <a:r>
              <a:rPr lang="en-GB" sz="2000" dirty="0"/>
              <a:t> is not false, but dubious</a:t>
            </a:r>
          </a:p>
          <a:p>
            <a:pPr>
              <a:lnSpc>
                <a:spcPct val="80000"/>
              </a:lnSpc>
            </a:pPr>
            <a:endParaRPr lang="en-GB" sz="2100" dirty="0"/>
          </a:p>
          <a:p>
            <a:pPr>
              <a:lnSpc>
                <a:spcPct val="80000"/>
              </a:lnSpc>
            </a:pPr>
            <a:r>
              <a:rPr lang="en-GB" sz="2100" dirty="0"/>
              <a:t>But do we want to claim that existence and uniqueness are part of the meaning of the definite description?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Pragmatic solution to Problem 1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600" dirty="0"/>
              <a:t>Under this approach, existence/uniqueness are not part of the semantics of </a:t>
            </a:r>
            <a:r>
              <a:rPr lang="en-GB" sz="2600" dirty="0" err="1" smtClean="0"/>
              <a:t>definites</a:t>
            </a:r>
            <a:r>
              <a:rPr lang="en-GB" sz="2600" dirty="0" smtClean="0"/>
              <a:t> (</a:t>
            </a:r>
            <a:r>
              <a:rPr lang="en-GB" sz="2600" dirty="0" err="1" smtClean="0"/>
              <a:t>cf</a:t>
            </a:r>
            <a:r>
              <a:rPr lang="en-GB" sz="2600" dirty="0" smtClean="0"/>
              <a:t> our earlier discussion of reference).</a:t>
            </a:r>
            <a:endParaRPr lang="en-GB" sz="2600" dirty="0"/>
          </a:p>
          <a:p>
            <a:pPr lvl="1"/>
            <a:endParaRPr lang="en-GB" sz="2200" dirty="0" smtClean="0"/>
          </a:p>
          <a:p>
            <a:pPr lvl="1"/>
            <a:r>
              <a:rPr lang="en-GB" sz="2200" dirty="0" smtClean="0"/>
              <a:t>they </a:t>
            </a:r>
            <a:r>
              <a:rPr lang="en-GB" sz="2200" dirty="0"/>
              <a:t>are viewed as </a:t>
            </a:r>
            <a:r>
              <a:rPr lang="en-GB" sz="2200" dirty="0">
                <a:solidFill>
                  <a:schemeClr val="accent2"/>
                </a:solidFill>
              </a:rPr>
              <a:t>conventions on the use</a:t>
            </a:r>
            <a:r>
              <a:rPr lang="en-GB" sz="2200" dirty="0"/>
              <a:t> of such expressions:</a:t>
            </a:r>
          </a:p>
          <a:p>
            <a:pPr lvl="2"/>
            <a:r>
              <a:rPr lang="en-GB" sz="2100" dirty="0"/>
              <a:t>if a speaker uses a definite, this presupposes that there is some unique entity that the listener can identify</a:t>
            </a:r>
          </a:p>
          <a:p>
            <a:pPr lvl="1"/>
            <a:endParaRPr lang="en-GB" sz="2200" dirty="0" smtClean="0"/>
          </a:p>
          <a:p>
            <a:pPr lvl="1"/>
            <a:r>
              <a:rPr lang="en-GB" sz="2200" dirty="0" smtClean="0"/>
              <a:t>if </a:t>
            </a:r>
            <a:r>
              <a:rPr lang="en-GB" sz="2200" dirty="0"/>
              <a:t>the convention is violated, this doesn’t render the sentence false</a:t>
            </a:r>
            <a:r>
              <a:rPr lang="en-GB" sz="2200" dirty="0" smtClean="0"/>
              <a:t>, but infelicitous. It’s not a lack of truth, but </a:t>
            </a:r>
            <a:r>
              <a:rPr lang="en-GB" sz="2200" dirty="0"/>
              <a:t>a failure of the pragmatic conventions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400"/>
              <a:t>Problem 2: Presupposition triggers and context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i="1" dirty="0"/>
              <a:t>She cried </a:t>
            </a:r>
            <a:r>
              <a:rPr lang="en-GB" i="1" dirty="0">
                <a:solidFill>
                  <a:schemeClr val="accent2"/>
                </a:solidFill>
              </a:rPr>
              <a:t>before </a:t>
            </a:r>
            <a:r>
              <a:rPr lang="en-GB" i="1" dirty="0"/>
              <a:t>going out.</a:t>
            </a:r>
          </a:p>
          <a:p>
            <a:pPr lvl="1"/>
            <a:r>
              <a:rPr lang="en-GB" dirty="0" smtClean="0"/>
              <a:t>Presupposes:</a:t>
            </a:r>
            <a:r>
              <a:rPr lang="en-GB" i="1" dirty="0" smtClean="0"/>
              <a:t> </a:t>
            </a:r>
            <a:r>
              <a:rPr lang="en-GB" i="1" dirty="0"/>
              <a:t>She went out</a:t>
            </a:r>
          </a:p>
          <a:p>
            <a:endParaRPr lang="en-GB" dirty="0" smtClean="0"/>
          </a:p>
          <a:p>
            <a:r>
              <a:rPr lang="en-GB" i="1" dirty="0" smtClean="0"/>
              <a:t>She </a:t>
            </a:r>
            <a:r>
              <a:rPr lang="en-GB" i="1" dirty="0"/>
              <a:t>died </a:t>
            </a:r>
            <a:r>
              <a:rPr lang="en-GB" i="1" dirty="0">
                <a:solidFill>
                  <a:schemeClr val="accent2"/>
                </a:solidFill>
              </a:rPr>
              <a:t>before </a:t>
            </a:r>
            <a:r>
              <a:rPr lang="en-GB" i="1" dirty="0"/>
              <a:t>going out.</a:t>
            </a:r>
          </a:p>
          <a:p>
            <a:pPr lvl="1"/>
            <a:r>
              <a:rPr lang="en-GB" dirty="0" smtClean="0"/>
              <a:t>Does </a:t>
            </a:r>
            <a:r>
              <a:rPr lang="en-GB" dirty="0"/>
              <a:t>not </a:t>
            </a:r>
            <a:r>
              <a:rPr lang="en-GB" dirty="0" smtClean="0"/>
              <a:t>presuppose: </a:t>
            </a:r>
            <a:r>
              <a:rPr lang="en-GB" i="1" dirty="0"/>
              <a:t>She went out</a:t>
            </a:r>
          </a:p>
          <a:p>
            <a:endParaRPr lang="en-GB" dirty="0"/>
          </a:p>
          <a:p>
            <a:r>
              <a:rPr lang="en-GB" dirty="0"/>
              <a:t>If presupposition is so sensitive to context, can it be part of the expression meaning?</a:t>
            </a:r>
          </a:p>
          <a:p>
            <a:pPr>
              <a:buFont typeface="Wingdings" pitchFamily="2" charset="2"/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pragmatic reply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Presuppositions are </a:t>
            </a:r>
            <a:r>
              <a:rPr lang="en-GB" dirty="0" err="1">
                <a:solidFill>
                  <a:schemeClr val="accent2"/>
                </a:solidFill>
              </a:rPr>
              <a:t>defeasible</a:t>
            </a:r>
            <a:r>
              <a:rPr lang="en-GB" dirty="0"/>
              <a:t>: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they </a:t>
            </a:r>
            <a:r>
              <a:rPr lang="en-GB" dirty="0"/>
              <a:t>are conventionally carried by certain expressions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speakers </a:t>
            </a:r>
            <a:r>
              <a:rPr lang="en-GB" dirty="0"/>
              <a:t>are conscious of the presuppositions their utterances carry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but </a:t>
            </a:r>
            <a:r>
              <a:rPr lang="en-GB" dirty="0"/>
              <a:t>in some contexts, they are simply defeated or cancelled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486</TotalTime>
  <Words>1168</Words>
  <Application>Microsoft Office PowerPoint</Application>
  <PresentationFormat>On-screen Show (4:3)</PresentationFormat>
  <Paragraphs>182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Verdana</vt:lpstr>
      <vt:lpstr>Times New Roman</vt:lpstr>
      <vt:lpstr>Wingdings</vt:lpstr>
      <vt:lpstr>Equity</vt:lpstr>
      <vt:lpstr>LIN1180 – Semantics Lecture 10</vt:lpstr>
      <vt:lpstr>Part 1 (from last week)</vt:lpstr>
      <vt:lpstr>Two main approaches</vt:lpstr>
      <vt:lpstr>The semantic view</vt:lpstr>
      <vt:lpstr>The semantic view</vt:lpstr>
      <vt:lpstr>Problem 1: presupposition failure </vt:lpstr>
      <vt:lpstr>Pragmatic solution to Problem 1</vt:lpstr>
      <vt:lpstr>Problem 2: Presupposition triggers and context</vt:lpstr>
      <vt:lpstr>The pragmatic reply</vt:lpstr>
      <vt:lpstr>Some more on the pragmatic theory</vt:lpstr>
      <vt:lpstr>Dealing with new presuppositions</vt:lpstr>
      <vt:lpstr>Accomodation</vt:lpstr>
      <vt:lpstr>Accomodation example</vt:lpstr>
      <vt:lpstr>Part 2</vt:lpstr>
      <vt:lpstr>Time in Natural Language</vt:lpstr>
      <vt:lpstr>Time is a property of sentences</vt:lpstr>
      <vt:lpstr>Terminology</vt:lpstr>
      <vt:lpstr>The general idea</vt:lpstr>
      <vt:lpstr>In this lecture</vt:lpstr>
      <vt:lpstr>Testing the waters</vt:lpstr>
      <vt:lpstr>Testing the waters</vt:lpstr>
      <vt:lpstr>Testing the waters</vt:lpstr>
      <vt:lpstr>THe general idea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Albert Gatt</dc:creator>
  <cp:lastModifiedBy>Albert Gatt</cp:lastModifiedBy>
  <cp:revision>23</cp:revision>
  <cp:lastPrinted>1601-01-01T00:00:00Z</cp:lastPrinted>
  <dcterms:created xsi:type="dcterms:W3CDTF">1601-01-01T00:00:00Z</dcterms:created>
  <dcterms:modified xsi:type="dcterms:W3CDTF">2010-12-14T09:14:51Z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