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8.bin"/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1.bin"/><Relationship Id="rId7" Type="http://schemas.microsoft.com/office/2006/relationships/legacyDiagramText" Target="legacyDiagramText15.bin"/><Relationship Id="rId2" Type="http://schemas.microsoft.com/office/2006/relationships/legacyDiagramText" Target="legacyDiagramText10.bin"/><Relationship Id="rId1" Type="http://schemas.microsoft.com/office/2006/relationships/legacyDiagramText" Target="legacyDiagramText9.bin"/><Relationship Id="rId6" Type="http://schemas.microsoft.com/office/2006/relationships/legacyDiagramText" Target="legacyDiagramText14.bin"/><Relationship Id="rId5" Type="http://schemas.microsoft.com/office/2006/relationships/legacyDiagramText" Target="legacyDiagramText13.bin"/><Relationship Id="rId4" Type="http://schemas.microsoft.com/office/2006/relationships/legacyDiagramText" Target="legacyDiagramText12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7B7A03BA-AE5B-4019-89B3-A2D8049D49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59C2963-61CB-4806-86E5-550A6788AE9D}" type="datetimeFigureOut">
              <a:rPr lang="en-GB" smtClean="0"/>
              <a:t>14/12/2010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82FB243-E24F-4C9C-8C22-01AF0743B66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 smtClean="0"/>
              <a:t>Verbs and situation types continued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t-MT" dirty="0" smtClean="0"/>
              <a:t>LIN1180 Semantics</a:t>
            </a:r>
            <a:br>
              <a:rPr lang="mt-MT" dirty="0" smtClean="0"/>
            </a:br>
            <a:r>
              <a:rPr lang="mt-MT" dirty="0" smtClean="0"/>
              <a:t>Lecture 11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More on durative verbs</a:t>
            </a: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mt-MT" sz="2100">
                <a:solidFill>
                  <a:schemeClr val="accent2"/>
                </a:solidFill>
              </a:rPr>
              <a:t>Resultative</a:t>
            </a:r>
            <a:r>
              <a:rPr lang="en-GB" sz="2100">
                <a:solidFill>
                  <a:schemeClr val="accent2"/>
                </a:solidFill>
              </a:rPr>
              <a:t> </a:t>
            </a:r>
            <a:r>
              <a:rPr lang="mt-MT" sz="2100">
                <a:solidFill>
                  <a:schemeClr val="accent2"/>
                </a:solidFill>
              </a:rPr>
              <a:t>durative</a:t>
            </a:r>
            <a:r>
              <a:rPr lang="mt-MT" sz="2100"/>
              <a:t> </a:t>
            </a:r>
            <a:r>
              <a:rPr lang="mt-MT" sz="2100">
                <a:solidFill>
                  <a:schemeClr val="accent2"/>
                </a:solidFill>
              </a:rPr>
              <a:t>verbs </a:t>
            </a:r>
            <a:r>
              <a:rPr lang="mt-MT" sz="2100"/>
              <a:t>describe situations with a</a:t>
            </a:r>
            <a:r>
              <a:rPr lang="mt-MT" sz="2100">
                <a:solidFill>
                  <a:schemeClr val="accent2"/>
                </a:solidFill>
              </a:rPr>
              <a:t> natural end-point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o"/>
            </a:pPr>
            <a:r>
              <a:rPr lang="mt-MT" sz="2000" i="1"/>
              <a:t>She baked a meat pie.</a:t>
            </a:r>
          </a:p>
          <a:p>
            <a:pPr lvl="2">
              <a:lnSpc>
                <a:spcPct val="90000"/>
              </a:lnSpc>
            </a:pPr>
            <a:r>
              <a:rPr lang="mt-MT" sz="1800"/>
              <a:t>Process + end-point</a:t>
            </a:r>
          </a:p>
          <a:p>
            <a:pPr lvl="2">
              <a:lnSpc>
                <a:spcPct val="90000"/>
              </a:lnSpc>
            </a:pPr>
            <a:r>
              <a:rPr lang="mt-MT" sz="1800"/>
              <a:t>During the process, the meat pie doesn’t exist</a:t>
            </a:r>
          </a:p>
          <a:p>
            <a:pPr lvl="2">
              <a:lnSpc>
                <a:spcPct val="90000"/>
              </a:lnSpc>
            </a:pPr>
            <a:r>
              <a:rPr lang="mt-MT" sz="1800"/>
              <a:t>Meat pie is the result of the process.</a:t>
            </a:r>
          </a:p>
          <a:p>
            <a:pPr>
              <a:lnSpc>
                <a:spcPct val="90000"/>
              </a:lnSpc>
            </a:pPr>
            <a:endParaRPr lang="mt-MT" sz="2100"/>
          </a:p>
          <a:p>
            <a:pPr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mt-MT" sz="2100">
                <a:solidFill>
                  <a:schemeClr val="accent2"/>
                </a:solidFill>
              </a:rPr>
              <a:t>Inchoative verbs </a:t>
            </a:r>
            <a:r>
              <a:rPr lang="mt-MT" sz="2100"/>
              <a:t>describe situations which give rise to </a:t>
            </a:r>
            <a:r>
              <a:rPr lang="mt-MT" sz="2100">
                <a:solidFill>
                  <a:schemeClr val="accent2"/>
                </a:solidFill>
              </a:rPr>
              <a:t>a new state</a:t>
            </a:r>
          </a:p>
          <a:p>
            <a:pPr lvl="1">
              <a:lnSpc>
                <a:spcPct val="90000"/>
              </a:lnSpc>
            </a:pPr>
            <a:r>
              <a:rPr lang="mt-MT" sz="2000" i="1"/>
              <a:t>The leaves turned brown.</a:t>
            </a:r>
          </a:p>
          <a:p>
            <a:pPr lvl="2">
              <a:lnSpc>
                <a:spcPct val="90000"/>
              </a:lnSpc>
            </a:pPr>
            <a:r>
              <a:rPr lang="mt-MT" sz="1800"/>
              <a:t>Process giving rise to new state</a:t>
            </a:r>
          </a:p>
          <a:p>
            <a:pPr lvl="2">
              <a:lnSpc>
                <a:spcPct val="90000"/>
              </a:lnSpc>
            </a:pPr>
            <a:r>
              <a:rPr lang="mt-MT" sz="1800"/>
              <a:t>At the start of the process, the leaves aren’t brown</a:t>
            </a:r>
          </a:p>
          <a:p>
            <a:pPr lvl="2">
              <a:lnSpc>
                <a:spcPct val="90000"/>
              </a:lnSpc>
            </a:pPr>
            <a:r>
              <a:rPr lang="mt-MT" sz="1800"/>
              <a:t>the state of </a:t>
            </a:r>
            <a:r>
              <a:rPr lang="mt-MT" sz="1800" i="1"/>
              <a:t>being brown</a:t>
            </a:r>
            <a:r>
              <a:rPr lang="mt-MT" sz="1800"/>
              <a:t> is the outcome</a:t>
            </a:r>
            <a:endParaRPr lang="en-GB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More on the telic/atelic distinction</a:t>
            </a:r>
            <a:endParaRPr lang="en-GB" sz="3400"/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/>
              <a:t>Though a verb can be inherently telic/atelic, the overall aspect of a sentence can change depending on grammatical environment:</a:t>
            </a:r>
          </a:p>
          <a:p>
            <a:pPr>
              <a:lnSpc>
                <a:spcPct val="90000"/>
              </a:lnSpc>
            </a:pPr>
            <a:r>
              <a:rPr lang="mt-MT">
                <a:solidFill>
                  <a:schemeClr val="accent2"/>
                </a:solidFill>
              </a:rPr>
              <a:t>Atelic:</a:t>
            </a:r>
            <a:r>
              <a:rPr lang="mt-MT"/>
              <a:t> </a:t>
            </a:r>
            <a:r>
              <a:rPr lang="mt-MT" i="1"/>
              <a:t>Jane was singing.</a:t>
            </a:r>
          </a:p>
          <a:p>
            <a:pPr lvl="1">
              <a:lnSpc>
                <a:spcPct val="90000"/>
              </a:lnSpc>
            </a:pPr>
            <a:r>
              <a:rPr lang="mt-MT">
                <a:solidFill>
                  <a:schemeClr val="accent2"/>
                </a:solidFill>
              </a:rPr>
              <a:t>no specific endpoint</a:t>
            </a:r>
          </a:p>
          <a:p>
            <a:pPr>
              <a:lnSpc>
                <a:spcPct val="90000"/>
              </a:lnSpc>
            </a:pPr>
            <a:r>
              <a:rPr lang="mt-MT">
                <a:solidFill>
                  <a:schemeClr val="accent2"/>
                </a:solidFill>
              </a:rPr>
              <a:t>Telic: </a:t>
            </a:r>
            <a:r>
              <a:rPr lang="mt-MT" i="1"/>
              <a:t>Jane was singing </a:t>
            </a:r>
            <a:r>
              <a:rPr lang="mt-MT" i="1" u="sng"/>
              <a:t>a song</a:t>
            </a:r>
            <a:r>
              <a:rPr lang="mt-MT" i="1"/>
              <a:t>.</a:t>
            </a:r>
          </a:p>
          <a:p>
            <a:pPr lvl="1">
              <a:lnSpc>
                <a:spcPct val="90000"/>
              </a:lnSpc>
            </a:pPr>
            <a:r>
              <a:rPr lang="mt-MT">
                <a:solidFill>
                  <a:schemeClr val="accent2"/>
                </a:solidFill>
              </a:rPr>
              <a:t>direct object gives rise to a telic reading</a:t>
            </a:r>
          </a:p>
          <a:p>
            <a:pPr lvl="1">
              <a:lnSpc>
                <a:spcPct val="90000"/>
              </a:lnSpc>
            </a:pPr>
            <a:r>
              <a:rPr lang="mt-MT" i="1"/>
              <a:t>singing a song </a:t>
            </a:r>
            <a:r>
              <a:rPr lang="mt-MT"/>
              <a:t>has a natural endpoint</a:t>
            </a:r>
            <a:endParaRPr lang="en-GB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More on the telic/atelic distinction</a:t>
            </a:r>
            <a:endParaRPr lang="en-GB" sz="34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600"/>
              <a:t>Telic/atelic also interacts with grammatical aspect</a:t>
            </a:r>
          </a:p>
          <a:p>
            <a:pPr>
              <a:lnSpc>
                <a:spcPct val="90000"/>
              </a:lnSpc>
            </a:pPr>
            <a:endParaRPr lang="mt-MT" sz="2600"/>
          </a:p>
          <a:p>
            <a:pPr>
              <a:lnSpc>
                <a:spcPct val="90000"/>
              </a:lnSpc>
            </a:pPr>
            <a:r>
              <a:rPr lang="mt-MT" sz="2600">
                <a:solidFill>
                  <a:schemeClr val="accent2"/>
                </a:solidFill>
              </a:rPr>
              <a:t>Telic: </a:t>
            </a:r>
            <a:r>
              <a:rPr lang="mt-MT" sz="2600" i="1"/>
              <a:t>Lucien Freud painted </a:t>
            </a:r>
            <a:r>
              <a:rPr lang="mt-MT" sz="2600" i="1" u="sng"/>
              <a:t>my portrait</a:t>
            </a:r>
            <a:r>
              <a:rPr lang="mt-MT" sz="2600" i="1"/>
              <a:t>.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implies completion: my portrait was finished</a:t>
            </a:r>
          </a:p>
          <a:p>
            <a:pPr>
              <a:lnSpc>
                <a:spcPct val="90000"/>
              </a:lnSpc>
            </a:pPr>
            <a:endParaRPr lang="mt-MT" sz="2600"/>
          </a:p>
          <a:p>
            <a:pPr>
              <a:lnSpc>
                <a:spcPct val="90000"/>
              </a:lnSpc>
            </a:pPr>
            <a:r>
              <a:rPr lang="mt-MT" sz="2600">
                <a:solidFill>
                  <a:schemeClr val="accent2"/>
                </a:solidFill>
              </a:rPr>
              <a:t>Atelic:</a:t>
            </a:r>
            <a:r>
              <a:rPr lang="mt-MT" sz="2600"/>
              <a:t> </a:t>
            </a:r>
            <a:r>
              <a:rPr lang="mt-MT" sz="2600" i="1"/>
              <a:t>Lucien Freud was painting </a:t>
            </a:r>
            <a:r>
              <a:rPr lang="mt-MT" sz="2600" i="1" u="sng"/>
              <a:t>my portrait.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no implication of completion: no information about whether the portrait was finished</a:t>
            </a:r>
            <a:endParaRPr lang="en-GB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More on the telic/atelic distinction</a:t>
            </a:r>
            <a:endParaRPr lang="en-GB" sz="3400"/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In some languages, there is a derivational process to turn </a:t>
            </a:r>
            <a:r>
              <a:rPr lang="en-GB"/>
              <a:t>a</a:t>
            </a:r>
            <a:r>
              <a:rPr lang="mt-MT"/>
              <a:t>telic</a:t>
            </a:r>
            <a:r>
              <a:rPr lang="en-GB"/>
              <a:t> to telic ones</a:t>
            </a:r>
            <a:r>
              <a:rPr lang="mt-MT"/>
              <a:t>.</a:t>
            </a:r>
          </a:p>
          <a:p>
            <a:r>
              <a:rPr lang="mt-MT"/>
              <a:t>German:</a:t>
            </a:r>
          </a:p>
          <a:p>
            <a:pPr lvl="1"/>
            <a:r>
              <a:rPr lang="mt-MT" i="1"/>
              <a:t>essen</a:t>
            </a:r>
            <a:r>
              <a:rPr lang="mt-MT"/>
              <a:t> (eat) </a:t>
            </a:r>
            <a:r>
              <a:rPr lang="mt-MT">
                <a:sym typeface="Wingdings" pitchFamily="2" charset="2"/>
              </a:rPr>
              <a:t> </a:t>
            </a:r>
            <a:r>
              <a:rPr lang="mt-MT" i="1">
                <a:sym typeface="Wingdings" pitchFamily="2" charset="2"/>
              </a:rPr>
              <a:t>aufessen</a:t>
            </a:r>
            <a:r>
              <a:rPr lang="mt-MT">
                <a:sym typeface="Wingdings" pitchFamily="2" charset="2"/>
              </a:rPr>
              <a:t> (eat up/finish eating)</a:t>
            </a:r>
          </a:p>
          <a:p>
            <a:pPr lvl="2"/>
            <a:r>
              <a:rPr lang="mt-MT" i="1"/>
              <a:t>aufessen </a:t>
            </a:r>
            <a:r>
              <a:rPr lang="mt-MT"/>
              <a:t>implies completion</a:t>
            </a:r>
          </a:p>
          <a:p>
            <a:pPr lvl="1"/>
            <a:endParaRPr lang="en-GB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The verb classification so far</a:t>
            </a:r>
            <a:endParaRPr lang="en-GB"/>
          </a:p>
        </p:txBody>
      </p:sp>
      <p:graphicFrame>
        <p:nvGraphicFramePr>
          <p:cNvPr id="31750" name="Organization Chart 6"/>
          <p:cNvGraphicFramePr>
            <a:graphicFrameLocks/>
          </p:cNvGraphicFramePr>
          <p:nvPr>
            <p:ph type="dgm" idx="1"/>
          </p:nvPr>
        </p:nvGraphicFramePr>
        <p:xfrm>
          <a:off x="566738" y="1752600"/>
          <a:ext cx="8001000" cy="426720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/>
              <a:t>Classifying situation types</a:t>
            </a:r>
            <a:endParaRPr lang="en-GB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mt-MT"/>
              <a:t>Part </a:t>
            </a:r>
            <a:r>
              <a:rPr lang="en-GB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Some assumptions</a:t>
            </a:r>
            <a:endParaRPr lang="en-GB"/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/>
              <a:t>Our task:</a:t>
            </a:r>
          </a:p>
          <a:p>
            <a:pPr lvl="1"/>
            <a:r>
              <a:rPr lang="mt-MT" sz="2200"/>
              <a:t>describe types of verbs based on lexical aspect</a:t>
            </a:r>
          </a:p>
          <a:p>
            <a:pPr lvl="1"/>
            <a:r>
              <a:rPr lang="mt-MT" sz="2200"/>
              <a:t>correlate these to types of situations</a:t>
            </a:r>
          </a:p>
          <a:p>
            <a:endParaRPr lang="mt-MT" sz="2600"/>
          </a:p>
          <a:p>
            <a:r>
              <a:rPr lang="mt-MT" sz="2600"/>
              <a:t>We will assume a basic distinction between </a:t>
            </a:r>
            <a:r>
              <a:rPr lang="mt-MT" sz="2600">
                <a:solidFill>
                  <a:schemeClr val="accent2"/>
                </a:solidFill>
              </a:rPr>
              <a:t>static</a:t>
            </a:r>
            <a:r>
              <a:rPr lang="mt-MT" sz="2600"/>
              <a:t> and </a:t>
            </a:r>
            <a:r>
              <a:rPr lang="mt-MT" sz="2600">
                <a:solidFill>
                  <a:schemeClr val="accent2"/>
                </a:solidFill>
              </a:rPr>
              <a:t>dynamic</a:t>
            </a:r>
            <a:r>
              <a:rPr lang="mt-MT" sz="2600"/>
              <a:t> situations</a:t>
            </a:r>
          </a:p>
          <a:p>
            <a:pPr lvl="1"/>
            <a:r>
              <a:rPr lang="mt-MT" sz="2200"/>
              <a:t>static: tends to be described by stative verbs</a:t>
            </a:r>
          </a:p>
          <a:p>
            <a:pPr lvl="1"/>
            <a:r>
              <a:rPr lang="mt-MT" sz="2200"/>
              <a:t>dynamic: tends to be described by dynamic verbs</a:t>
            </a:r>
            <a:endParaRPr lang="en-GB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Dynamic situations</a:t>
            </a:r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mt-MT"/>
              <a:t>Punctual/durative verb distinction correlates with the kind of situation we’re talking about.</a:t>
            </a:r>
          </a:p>
          <a:p>
            <a:pPr marL="966788" lvl="1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mt-MT">
                <a:solidFill>
                  <a:schemeClr val="accent2"/>
                </a:solidFill>
              </a:rPr>
              <a:t>event:</a:t>
            </a:r>
            <a:r>
              <a:rPr lang="mt-MT"/>
              <a:t> speaker views the entire situation </a:t>
            </a:r>
          </a:p>
          <a:p>
            <a:pPr marL="1347788" lvl="2" indent="-438150">
              <a:lnSpc>
                <a:spcPct val="90000"/>
              </a:lnSpc>
            </a:pPr>
            <a:r>
              <a:rPr lang="mt-MT" i="1"/>
              <a:t>the mine blew up</a:t>
            </a:r>
            <a:endParaRPr lang="mt-MT"/>
          </a:p>
          <a:p>
            <a:pPr marL="1347788" lvl="2" indent="-438150">
              <a:lnSpc>
                <a:spcPct val="90000"/>
              </a:lnSpc>
            </a:pPr>
            <a:r>
              <a:rPr lang="mt-MT" i="1"/>
              <a:t>blow up</a:t>
            </a:r>
            <a:r>
              <a:rPr lang="mt-MT"/>
              <a:t> is a </a:t>
            </a:r>
            <a:r>
              <a:rPr lang="mt-MT">
                <a:solidFill>
                  <a:schemeClr val="accent2"/>
                </a:solidFill>
              </a:rPr>
              <a:t>punctual verb</a:t>
            </a:r>
            <a:endParaRPr lang="mt-MT" i="1">
              <a:solidFill>
                <a:schemeClr val="accent2"/>
              </a:solidFill>
            </a:endParaRPr>
          </a:p>
          <a:p>
            <a:pPr marL="966788" lvl="1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mt-MT">
                <a:solidFill>
                  <a:schemeClr val="accent2"/>
                </a:solidFill>
              </a:rPr>
              <a:t>process:</a:t>
            </a:r>
            <a:r>
              <a:rPr lang="mt-MT"/>
              <a:t> speaker considers the internal change in the situation</a:t>
            </a:r>
          </a:p>
          <a:p>
            <a:pPr marL="1347788" lvl="2" indent="-438150">
              <a:lnSpc>
                <a:spcPct val="90000"/>
              </a:lnSpc>
            </a:pPr>
            <a:r>
              <a:rPr lang="mt-MT" i="1"/>
              <a:t>she walked into the theatre</a:t>
            </a:r>
          </a:p>
          <a:p>
            <a:pPr marL="1347788" lvl="2" indent="-438150">
              <a:lnSpc>
                <a:spcPct val="90000"/>
              </a:lnSpc>
            </a:pPr>
            <a:r>
              <a:rPr lang="mt-MT" i="1"/>
              <a:t>walk</a:t>
            </a:r>
            <a:r>
              <a:rPr lang="mt-MT"/>
              <a:t> is a </a:t>
            </a:r>
            <a:r>
              <a:rPr lang="mt-MT">
                <a:solidFill>
                  <a:schemeClr val="accent2"/>
                </a:solidFill>
              </a:rPr>
              <a:t>durative verb</a:t>
            </a:r>
            <a:endParaRPr lang="en-GB" i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Vendler’s classification</a:t>
            </a:r>
            <a:endParaRPr lang="en-GB"/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 sz="2600"/>
              <a:t>Vendler (1957):</a:t>
            </a:r>
          </a:p>
          <a:p>
            <a:pPr lvl="1"/>
            <a:r>
              <a:rPr lang="mt-MT" sz="2200"/>
              <a:t>proposed a classification of situation types</a:t>
            </a:r>
          </a:p>
          <a:p>
            <a:pPr lvl="1"/>
            <a:r>
              <a:rPr lang="mt-MT" sz="2200"/>
              <a:t>main aim was to describe real situations and correlate them with different verb types in language</a:t>
            </a:r>
          </a:p>
          <a:p>
            <a:pPr lvl="1"/>
            <a:r>
              <a:rPr lang="mt-MT" sz="2200"/>
              <a:t>main distinctions:</a:t>
            </a:r>
          </a:p>
          <a:p>
            <a:pPr lvl="2"/>
            <a:r>
              <a:rPr lang="mt-MT" sz="2100"/>
              <a:t>states</a:t>
            </a:r>
          </a:p>
          <a:p>
            <a:pPr lvl="2"/>
            <a:r>
              <a:rPr lang="mt-MT" sz="2100"/>
              <a:t>activities</a:t>
            </a:r>
          </a:p>
          <a:p>
            <a:pPr lvl="2"/>
            <a:r>
              <a:rPr lang="mt-MT" sz="2100"/>
              <a:t>accomplishments</a:t>
            </a:r>
          </a:p>
          <a:p>
            <a:pPr lvl="2"/>
            <a:r>
              <a:rPr lang="mt-MT" sz="2100"/>
              <a:t>achievements</a:t>
            </a:r>
          </a:p>
          <a:p>
            <a:pPr lvl="2"/>
            <a:endParaRPr lang="mt-MT" sz="2100"/>
          </a:p>
          <a:p>
            <a:pPr lvl="1"/>
            <a:endParaRPr lang="en-GB" sz="2200"/>
          </a:p>
        </p:txBody>
      </p:sp>
      <p:sp>
        <p:nvSpPr>
          <p:cNvPr id="30724" name="AutoShape 4"/>
          <p:cNvSpPr>
            <a:spLocks/>
          </p:cNvSpPr>
          <p:nvPr/>
        </p:nvSpPr>
        <p:spPr bwMode="auto">
          <a:xfrm>
            <a:off x="4343400" y="4495800"/>
            <a:ext cx="304800" cy="1066800"/>
          </a:xfrm>
          <a:prstGeom prst="righ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708525" y="4891088"/>
            <a:ext cx="26590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mt-MT"/>
              <a:t>processes and events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nimBg="1"/>
      <p:bldP spid="307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Vendler’s states</a:t>
            </a:r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Roughly, the kinds of situations that can be </a:t>
            </a:r>
            <a:r>
              <a:rPr lang="mt-MT">
                <a:solidFill>
                  <a:schemeClr val="accent2"/>
                </a:solidFill>
              </a:rPr>
              <a:t>described by stative verbs</a:t>
            </a:r>
          </a:p>
          <a:p>
            <a:pPr lvl="1"/>
            <a:r>
              <a:rPr lang="mt-MT" i="1"/>
              <a:t>know, believe </a:t>
            </a:r>
            <a:r>
              <a:rPr lang="mt-MT"/>
              <a:t>etc</a:t>
            </a:r>
          </a:p>
          <a:p>
            <a:pPr lvl="1"/>
            <a:r>
              <a:rPr lang="mt-MT"/>
              <a:t>typically, verbs describing these states don’t allow the progressive aspect in most contexts</a:t>
            </a:r>
          </a:p>
          <a:p>
            <a:pPr lvl="1"/>
            <a:r>
              <a:rPr lang="mt-MT"/>
              <a:t>?</a:t>
            </a:r>
            <a:r>
              <a:rPr lang="mt-MT" i="1"/>
              <a:t>I am believing the news</a:t>
            </a:r>
          </a:p>
          <a:p>
            <a:pPr lvl="1"/>
            <a:r>
              <a:rPr lang="mt-MT" i="1"/>
              <a:t>I believe the news</a:t>
            </a:r>
            <a:endParaRPr lang="en-GB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mt-MT"/>
              <a:t>Classifying verbs: lexical semantic distinctions</a:t>
            </a:r>
            <a:endParaRPr lang="en-GB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mt-MT"/>
              <a:t>Part 1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Activities vs. Accomplishments</a:t>
            </a:r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2100"/>
              <a:t>Both are kinds of processes</a:t>
            </a:r>
          </a:p>
          <a:p>
            <a:pPr lvl="1">
              <a:lnSpc>
                <a:spcPct val="80000"/>
              </a:lnSpc>
            </a:pPr>
            <a:r>
              <a:rPr lang="mt-MT" sz="2000"/>
              <a:t>e.g. they are described by dynamic verbs</a:t>
            </a:r>
          </a:p>
          <a:p>
            <a:pPr lvl="1">
              <a:lnSpc>
                <a:spcPct val="80000"/>
              </a:lnSpc>
            </a:pPr>
            <a:r>
              <a:rPr lang="mt-MT" sz="2000"/>
              <a:t>the verbs allow the progressive aspect</a:t>
            </a:r>
          </a:p>
          <a:p>
            <a:pPr>
              <a:lnSpc>
                <a:spcPct val="80000"/>
              </a:lnSpc>
            </a:pPr>
            <a:r>
              <a:rPr lang="mt-MT" sz="2100"/>
              <a:t>Main difference is one of </a:t>
            </a:r>
            <a:r>
              <a:rPr lang="mt-MT" sz="2100">
                <a:solidFill>
                  <a:schemeClr val="accent2"/>
                </a:solidFill>
              </a:rPr>
              <a:t>boundedness</a:t>
            </a:r>
          </a:p>
          <a:p>
            <a:pPr lvl="1">
              <a:lnSpc>
                <a:spcPct val="80000"/>
              </a:lnSpc>
            </a:pPr>
            <a:r>
              <a:rPr lang="mt-MT" sz="2000">
                <a:solidFill>
                  <a:schemeClr val="accent2"/>
                </a:solidFill>
              </a:rPr>
              <a:t>roughly corresponds to the semantic telic/atelic distinction</a:t>
            </a:r>
          </a:p>
          <a:p>
            <a:pPr>
              <a:lnSpc>
                <a:spcPct val="80000"/>
              </a:lnSpc>
            </a:pPr>
            <a:r>
              <a:rPr lang="mt-MT" sz="2100"/>
              <a:t>Activities:</a:t>
            </a:r>
          </a:p>
          <a:p>
            <a:pPr lvl="1">
              <a:lnSpc>
                <a:spcPct val="80000"/>
              </a:lnSpc>
            </a:pPr>
            <a:r>
              <a:rPr lang="mt-MT" sz="2000" i="1"/>
              <a:t>I am pushing a cart.</a:t>
            </a:r>
          </a:p>
          <a:p>
            <a:pPr lvl="1">
              <a:lnSpc>
                <a:spcPct val="80000"/>
              </a:lnSpc>
            </a:pPr>
            <a:r>
              <a:rPr lang="mt-MT" sz="2000"/>
              <a:t>The act of pushing a cart doesn’t imply any necessary endpoint.</a:t>
            </a:r>
          </a:p>
          <a:p>
            <a:pPr>
              <a:lnSpc>
                <a:spcPct val="80000"/>
              </a:lnSpc>
            </a:pPr>
            <a:r>
              <a:rPr lang="mt-MT" sz="2100"/>
              <a:t>Accomplishment:</a:t>
            </a:r>
          </a:p>
          <a:p>
            <a:pPr lvl="1">
              <a:lnSpc>
                <a:spcPct val="80000"/>
              </a:lnSpc>
            </a:pPr>
            <a:r>
              <a:rPr lang="mt-MT" sz="2000" i="1"/>
              <a:t>I am drawing a circle.</a:t>
            </a:r>
            <a:endParaRPr lang="mt-MT" sz="2000"/>
          </a:p>
          <a:p>
            <a:pPr lvl="1">
              <a:lnSpc>
                <a:spcPct val="80000"/>
              </a:lnSpc>
            </a:pPr>
            <a:r>
              <a:rPr lang="mt-MT" sz="2000"/>
              <a:t>Act of drawing a circle does imply an endpoint (when the circle is done)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The activity/accomplishment distinction</a:t>
            </a:r>
            <a:endParaRPr lang="en-GB" sz="34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mt-MT" sz="2100">
                <a:solidFill>
                  <a:schemeClr val="accent2"/>
                </a:solidFill>
              </a:rPr>
              <a:t>John was pushing a cart.</a:t>
            </a:r>
          </a:p>
          <a:p>
            <a:pPr>
              <a:lnSpc>
                <a:spcPct val="80000"/>
              </a:lnSpc>
            </a:pPr>
            <a:r>
              <a:rPr lang="mt-MT" sz="2100"/>
              <a:t>Test 1:</a:t>
            </a:r>
          </a:p>
          <a:p>
            <a:pPr lvl="1">
              <a:lnSpc>
                <a:spcPct val="80000"/>
              </a:lnSpc>
            </a:pPr>
            <a:r>
              <a:rPr lang="mt-MT" sz="2000"/>
              <a:t>Q: For how long did John push the cart?</a:t>
            </a:r>
          </a:p>
          <a:p>
            <a:pPr lvl="2">
              <a:lnSpc>
                <a:spcPct val="80000"/>
              </a:lnSpc>
            </a:pPr>
            <a:r>
              <a:rPr lang="mt-MT" sz="1800"/>
              <a:t>perfectly legitimate question, focuses on the time the activity took</a:t>
            </a:r>
          </a:p>
          <a:p>
            <a:pPr lvl="1">
              <a:lnSpc>
                <a:spcPct val="80000"/>
              </a:lnSpc>
            </a:pPr>
            <a:r>
              <a:rPr lang="mt-MT" sz="2000"/>
              <a:t>Q: How long did it take to push the cart?</a:t>
            </a:r>
          </a:p>
          <a:p>
            <a:pPr lvl="2">
              <a:lnSpc>
                <a:spcPct val="80000"/>
              </a:lnSpc>
            </a:pPr>
            <a:r>
              <a:rPr lang="mt-MT" sz="1800"/>
              <a:t>strange question, focuses on the end-point of the activity, which is not implied by the sentence</a:t>
            </a:r>
          </a:p>
          <a:p>
            <a:pPr lvl="2">
              <a:lnSpc>
                <a:spcPct val="80000"/>
              </a:lnSpc>
            </a:pPr>
            <a:r>
              <a:rPr lang="mt-MT" sz="1800"/>
              <a:t>NB: question becomes OK if our sentence is </a:t>
            </a:r>
            <a:r>
              <a:rPr lang="mt-MT" sz="1800" i="1"/>
              <a:t>John was pushing a cart to the village.</a:t>
            </a:r>
            <a:r>
              <a:rPr lang="mt-MT" sz="1800"/>
              <a:t> The direct object makes it an accomplishment.</a:t>
            </a:r>
          </a:p>
          <a:p>
            <a:pPr>
              <a:lnSpc>
                <a:spcPct val="80000"/>
              </a:lnSpc>
            </a:pPr>
            <a:r>
              <a:rPr lang="mt-MT" sz="2100"/>
              <a:t>Test 2:</a:t>
            </a:r>
          </a:p>
          <a:p>
            <a:pPr lvl="1">
              <a:lnSpc>
                <a:spcPct val="80000"/>
              </a:lnSpc>
            </a:pPr>
            <a:r>
              <a:rPr lang="mt-MT" sz="2000"/>
              <a:t>If John stopped pushing the cart after some time, can we say that the sentence is still true?</a:t>
            </a:r>
          </a:p>
          <a:p>
            <a:pPr lvl="1">
              <a:lnSpc>
                <a:spcPct val="80000"/>
              </a:lnSpc>
            </a:pPr>
            <a:r>
              <a:rPr lang="mt-MT" sz="2000"/>
              <a:t>Yes.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The activity/accomplishment distinction</a:t>
            </a:r>
            <a:endParaRPr lang="en-GB" sz="34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mt-MT" sz="2600">
                <a:solidFill>
                  <a:schemeClr val="accent2"/>
                </a:solidFill>
              </a:rPr>
              <a:t>John was running a mile.</a:t>
            </a:r>
          </a:p>
          <a:p>
            <a:pPr>
              <a:lnSpc>
                <a:spcPct val="80000"/>
              </a:lnSpc>
            </a:pPr>
            <a:r>
              <a:rPr lang="mt-MT" sz="2600"/>
              <a:t>Test 1: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Q: For how long did John run a mile?</a:t>
            </a:r>
          </a:p>
          <a:p>
            <a:pPr lvl="2">
              <a:lnSpc>
                <a:spcPct val="80000"/>
              </a:lnSpc>
            </a:pPr>
            <a:r>
              <a:rPr lang="mt-MT" sz="2100"/>
              <a:t>strange question, focuses on the time the activity took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Q: How long did it take to run a mile?</a:t>
            </a:r>
          </a:p>
          <a:p>
            <a:pPr lvl="2">
              <a:lnSpc>
                <a:spcPct val="80000"/>
              </a:lnSpc>
            </a:pPr>
            <a:r>
              <a:rPr lang="mt-MT" sz="2100"/>
              <a:t>legitimate question, focuses on the end-point of the activity, which is implied by the sentence</a:t>
            </a:r>
          </a:p>
          <a:p>
            <a:pPr>
              <a:lnSpc>
                <a:spcPct val="80000"/>
              </a:lnSpc>
            </a:pPr>
            <a:r>
              <a:rPr lang="mt-MT" sz="2600"/>
              <a:t>Test 2: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If John stopped running a mile after some time, can we say that the sentence is still true?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No. The sentence is only true if John finished running a mile.</a:t>
            </a:r>
            <a:endParaRPr lang="en-GB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The activity/accomplishment distinction</a:t>
            </a:r>
            <a:endParaRPr lang="en-GB" sz="3400"/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One of the ways this is reflected in language has to do with </a:t>
            </a:r>
            <a:r>
              <a:rPr lang="mt-MT">
                <a:solidFill>
                  <a:schemeClr val="accent2"/>
                </a:solidFill>
              </a:rPr>
              <a:t>durative adverbials</a:t>
            </a:r>
          </a:p>
          <a:p>
            <a:pPr lvl="1"/>
            <a:r>
              <a:rPr lang="mt-MT"/>
              <a:t>sentences describing activities can have a durative adverbial</a:t>
            </a:r>
          </a:p>
          <a:p>
            <a:pPr lvl="2"/>
            <a:r>
              <a:rPr lang="mt-MT" i="1"/>
              <a:t>John pushed the cart </a:t>
            </a:r>
            <a:r>
              <a:rPr lang="mt-MT" i="1" u="sng"/>
              <a:t>for an hour</a:t>
            </a:r>
          </a:p>
          <a:p>
            <a:pPr lvl="1"/>
            <a:r>
              <a:rPr lang="mt-MT"/>
              <a:t>sentences describing accomplishments are often odd with a durative</a:t>
            </a:r>
          </a:p>
          <a:p>
            <a:pPr lvl="2"/>
            <a:r>
              <a:rPr lang="mt-MT"/>
              <a:t>?</a:t>
            </a:r>
            <a:r>
              <a:rPr lang="mt-MT" i="1"/>
              <a:t>John ran a mile </a:t>
            </a:r>
            <a:r>
              <a:rPr lang="mt-MT" i="1" u="sng"/>
              <a:t>for an hour</a:t>
            </a:r>
            <a:endParaRPr lang="en-GB" i="1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 sz="3400"/>
              <a:t>Correlation with the semantic distinction</a:t>
            </a:r>
            <a:endParaRPr lang="en-GB" sz="3400"/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Activities: durative, atelic</a:t>
            </a:r>
          </a:p>
          <a:p>
            <a:pPr lvl="1"/>
            <a:r>
              <a:rPr lang="mt-MT"/>
              <a:t>push a cart</a:t>
            </a:r>
          </a:p>
          <a:p>
            <a:r>
              <a:rPr lang="mt-MT"/>
              <a:t>Accomplishment: durative, telic</a:t>
            </a:r>
          </a:p>
          <a:p>
            <a:pPr lvl="1"/>
            <a:r>
              <a:rPr lang="mt-MT"/>
              <a:t>run a mile</a:t>
            </a:r>
          </a:p>
          <a:p>
            <a:r>
              <a:rPr lang="mt-MT"/>
              <a:t>Interaction with grammatical context:</a:t>
            </a:r>
          </a:p>
          <a:p>
            <a:pPr lvl="1"/>
            <a:r>
              <a:rPr lang="mt-MT"/>
              <a:t>John pushed a cart. (activity, atelic)</a:t>
            </a:r>
          </a:p>
          <a:p>
            <a:pPr lvl="1"/>
            <a:r>
              <a:rPr lang="mt-MT"/>
              <a:t>John pushed a cart </a:t>
            </a:r>
            <a:r>
              <a:rPr lang="mt-MT" u="sng"/>
              <a:t>to the village. </a:t>
            </a:r>
            <a:r>
              <a:rPr lang="mt-MT"/>
              <a:t>(accomplishment, telic)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Achievements</a:t>
            </a:r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600"/>
              <a:t>Vendler’s achievements are not processes but events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typically described by non-durative, telic verbs</a:t>
            </a:r>
          </a:p>
          <a:p>
            <a:pPr lvl="1">
              <a:lnSpc>
                <a:spcPct val="90000"/>
              </a:lnSpc>
            </a:pPr>
            <a:r>
              <a:rPr lang="mt-MT" sz="2200" i="1"/>
              <a:t>recognise, find, stop</a:t>
            </a:r>
            <a:endParaRPr lang="mt-MT" sz="2200"/>
          </a:p>
          <a:p>
            <a:pPr>
              <a:lnSpc>
                <a:spcPct val="90000"/>
              </a:lnSpc>
            </a:pPr>
            <a:r>
              <a:rPr lang="mt-MT" sz="2600"/>
              <a:t>Compare:</a:t>
            </a:r>
          </a:p>
          <a:p>
            <a:pPr lvl="1">
              <a:lnSpc>
                <a:spcPct val="90000"/>
              </a:lnSpc>
            </a:pPr>
            <a:r>
              <a:rPr lang="mt-MT" sz="2200" i="1"/>
              <a:t>I recognised Bill.</a:t>
            </a:r>
          </a:p>
          <a:p>
            <a:pPr lvl="1">
              <a:lnSpc>
                <a:spcPct val="90000"/>
              </a:lnSpc>
            </a:pPr>
            <a:r>
              <a:rPr lang="mt-MT" sz="2200" i="1"/>
              <a:t>?I recognised Bill </a:t>
            </a:r>
            <a:r>
              <a:rPr lang="mt-MT" sz="2200" i="1" u="sng"/>
              <a:t>for an hour</a:t>
            </a:r>
            <a:r>
              <a:rPr lang="mt-MT" sz="2200" i="1"/>
              <a:t>.</a:t>
            </a:r>
          </a:p>
          <a:p>
            <a:pPr lvl="2">
              <a:lnSpc>
                <a:spcPct val="90000"/>
              </a:lnSpc>
            </a:pPr>
            <a:r>
              <a:rPr lang="mt-MT" sz="2100"/>
              <a:t>durative adverbial gives rise to an odd sentence</a:t>
            </a:r>
          </a:p>
          <a:p>
            <a:pPr lvl="2">
              <a:lnSpc>
                <a:spcPct val="90000"/>
              </a:lnSpc>
            </a:pPr>
            <a:r>
              <a:rPr lang="mt-MT" sz="2100"/>
              <a:t>just like accomplishments</a:t>
            </a:r>
          </a:p>
          <a:p>
            <a:pPr lvl="2">
              <a:lnSpc>
                <a:spcPct val="90000"/>
              </a:lnSpc>
            </a:pPr>
            <a:r>
              <a:rPr lang="mt-MT" sz="2100"/>
              <a:t>different in that the situation described is understood to take place instantaneously</a:t>
            </a:r>
          </a:p>
          <a:p>
            <a:pPr lvl="1">
              <a:lnSpc>
                <a:spcPct val="90000"/>
              </a:lnSpc>
            </a:pPr>
            <a:endParaRPr lang="mt-MT" sz="2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Summary of situation types</a:t>
            </a:r>
            <a:endParaRPr lang="en-GB"/>
          </a:p>
        </p:txBody>
      </p:sp>
      <p:graphicFrame>
        <p:nvGraphicFramePr>
          <p:cNvPr id="51206" name="Organization Chart 6"/>
          <p:cNvGraphicFramePr>
            <a:graphicFrameLocks/>
          </p:cNvGraphicFramePr>
          <p:nvPr>
            <p:ph type="dgm" idx="1"/>
          </p:nvPr>
        </p:nvGraphicFramePr>
        <p:xfrm>
          <a:off x="566738" y="1752600"/>
          <a:ext cx="8001000" cy="4267200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600"/>
              <a:t>Different types of situations are encoded differently, depending on: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whether they are conceived as holistic events or processes with internal structure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whether they are long-term states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whether they are know to have endpoints</a:t>
            </a:r>
          </a:p>
          <a:p>
            <a:pPr>
              <a:lnSpc>
                <a:spcPct val="90000"/>
              </a:lnSpc>
            </a:pPr>
            <a:r>
              <a:rPr lang="en-GB" sz="2600"/>
              <a:t>Different verbs are suited to different types of situations depending on: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telicity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durativitity</a:t>
            </a:r>
          </a:p>
          <a:p>
            <a:pPr lvl="1">
              <a:lnSpc>
                <a:spcPct val="90000"/>
              </a:lnSpc>
            </a:pPr>
            <a:r>
              <a:rPr lang="en-GB" sz="2200"/>
              <a:t>stativity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Dynamic vs. Static</a:t>
            </a:r>
            <a:endParaRPr lang="en-GB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/>
            <a:r>
              <a:rPr lang="mt-MT" sz="2600"/>
              <a:t>Compare:</a:t>
            </a:r>
          </a:p>
          <a:p>
            <a:pPr marL="966788" lvl="1" indent="-495300">
              <a:buFont typeface="Wingdings" pitchFamily="2" charset="2"/>
              <a:buAutoNum type="arabicPeriod"/>
            </a:pPr>
            <a:r>
              <a:rPr lang="mt-MT" sz="2200"/>
              <a:t>John is a lazy guy.</a:t>
            </a:r>
          </a:p>
          <a:p>
            <a:pPr marL="966788" lvl="1" indent="-495300">
              <a:buFont typeface="Wingdings" pitchFamily="2" charset="2"/>
              <a:buAutoNum type="arabicPeriod"/>
            </a:pPr>
            <a:r>
              <a:rPr lang="mt-MT" sz="2200"/>
              <a:t>S</a:t>
            </a:r>
            <a:r>
              <a:rPr lang="en-GB" sz="2200"/>
              <a:t>tephanie</a:t>
            </a:r>
            <a:r>
              <a:rPr lang="mt-MT" sz="2200"/>
              <a:t> is a beautiful woman.</a:t>
            </a:r>
          </a:p>
          <a:p>
            <a:pPr marL="966788" lvl="1" indent="-495300"/>
            <a:r>
              <a:rPr lang="mt-MT" sz="2200"/>
              <a:t>(1) and (2) describe “situations” or “states of affairs” which are </a:t>
            </a:r>
            <a:r>
              <a:rPr lang="mt-MT" sz="2200">
                <a:solidFill>
                  <a:schemeClr val="accent2"/>
                </a:solidFill>
              </a:rPr>
              <a:t>stable or unchanging</a:t>
            </a:r>
          </a:p>
          <a:p>
            <a:pPr marL="966788" lvl="1" indent="-495300"/>
            <a:endParaRPr lang="mt-MT" sz="2200"/>
          </a:p>
          <a:p>
            <a:pPr marL="966788" lvl="1" indent="-495300">
              <a:buFont typeface="Wingdings" pitchFamily="2" charset="2"/>
              <a:buAutoNum type="arabicPeriod" startAt="3"/>
            </a:pPr>
            <a:r>
              <a:rPr lang="mt-MT" sz="2200"/>
              <a:t>Steve is driving across Europe.</a:t>
            </a:r>
          </a:p>
          <a:p>
            <a:pPr marL="966788" lvl="1" indent="-495300">
              <a:buFont typeface="Wingdings" pitchFamily="2" charset="2"/>
              <a:buAutoNum type="arabicPeriod" startAt="3"/>
            </a:pPr>
            <a:r>
              <a:rPr lang="mt-MT" sz="2200"/>
              <a:t>I ate a pizza last night.</a:t>
            </a:r>
          </a:p>
          <a:p>
            <a:pPr marL="966788" lvl="1" indent="-495300"/>
            <a:r>
              <a:rPr lang="mt-MT" sz="2200"/>
              <a:t>(3) and (4) describe “situations” or “states of affairs” which are </a:t>
            </a:r>
            <a:r>
              <a:rPr lang="mt-MT" sz="2200">
                <a:solidFill>
                  <a:schemeClr val="accent2"/>
                </a:solidFill>
              </a:rPr>
              <a:t>dynamic, changing over time</a:t>
            </a:r>
            <a:endParaRPr lang="en-GB" sz="22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Dynamic vs. static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600"/>
              <a:t>The distinction affects lexical choice.</a:t>
            </a:r>
          </a:p>
          <a:p>
            <a:pPr>
              <a:lnSpc>
                <a:spcPct val="90000"/>
              </a:lnSpc>
            </a:pPr>
            <a:r>
              <a:rPr lang="mt-MT" sz="2600"/>
              <a:t>Often, static situations are described using adjectives:</a:t>
            </a:r>
          </a:p>
          <a:p>
            <a:pPr lvl="1">
              <a:lnSpc>
                <a:spcPct val="90000"/>
              </a:lnSpc>
            </a:pPr>
            <a:r>
              <a:rPr lang="mt-MT" sz="2200">
                <a:solidFill>
                  <a:schemeClr val="accent2"/>
                </a:solidFill>
              </a:rPr>
              <a:t>Static:</a:t>
            </a:r>
            <a:r>
              <a:rPr lang="mt-MT" sz="2200"/>
              <a:t> the pears are </a:t>
            </a:r>
            <a:r>
              <a:rPr lang="mt-MT" sz="2200">
                <a:solidFill>
                  <a:schemeClr val="accent2"/>
                </a:solidFill>
              </a:rPr>
              <a:t>ripe</a:t>
            </a:r>
            <a:r>
              <a:rPr lang="mt-MT" sz="2200"/>
              <a:t> (adjective)</a:t>
            </a:r>
          </a:p>
          <a:p>
            <a:pPr lvl="1">
              <a:lnSpc>
                <a:spcPct val="90000"/>
              </a:lnSpc>
            </a:pPr>
            <a:r>
              <a:rPr lang="mt-MT" sz="2200">
                <a:solidFill>
                  <a:schemeClr val="accent2"/>
                </a:solidFill>
              </a:rPr>
              <a:t>Dynamic:</a:t>
            </a:r>
            <a:r>
              <a:rPr lang="mt-MT" sz="2200"/>
              <a:t> the pears </a:t>
            </a:r>
            <a:r>
              <a:rPr lang="mt-MT" sz="2200">
                <a:solidFill>
                  <a:schemeClr val="accent2"/>
                </a:solidFill>
              </a:rPr>
              <a:t>ripened</a:t>
            </a:r>
            <a:r>
              <a:rPr lang="mt-MT" sz="2200"/>
              <a:t> (verb)</a:t>
            </a:r>
          </a:p>
          <a:p>
            <a:pPr>
              <a:lnSpc>
                <a:spcPct val="90000"/>
              </a:lnSpc>
            </a:pPr>
            <a:r>
              <a:rPr lang="mt-MT" sz="2600"/>
              <a:t>But not always: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John </a:t>
            </a:r>
            <a:r>
              <a:rPr lang="mt-MT" sz="2200">
                <a:solidFill>
                  <a:schemeClr val="accent2"/>
                </a:solidFill>
              </a:rPr>
              <a:t>is</a:t>
            </a:r>
            <a:r>
              <a:rPr lang="mt-MT" sz="2200"/>
              <a:t> a lazy guy.</a:t>
            </a:r>
          </a:p>
          <a:p>
            <a:pPr>
              <a:lnSpc>
                <a:spcPct val="90000"/>
              </a:lnSpc>
            </a:pPr>
            <a:r>
              <a:rPr lang="mt-MT" sz="2600">
                <a:solidFill>
                  <a:schemeClr val="accent2"/>
                </a:solidFill>
              </a:rPr>
              <a:t>Adjectives</a:t>
            </a:r>
            <a:r>
              <a:rPr lang="mt-MT" sz="2600"/>
              <a:t> tend to be </a:t>
            </a:r>
            <a:r>
              <a:rPr lang="mt-MT" sz="2600">
                <a:solidFill>
                  <a:schemeClr val="accent2"/>
                </a:solidFill>
              </a:rPr>
              <a:t>inherently stative</a:t>
            </a:r>
          </a:p>
          <a:p>
            <a:pPr>
              <a:lnSpc>
                <a:spcPct val="90000"/>
              </a:lnSpc>
            </a:pPr>
            <a:r>
              <a:rPr lang="mt-MT" sz="2600">
                <a:solidFill>
                  <a:schemeClr val="accent2"/>
                </a:solidFill>
              </a:rPr>
              <a:t>Verbs</a:t>
            </a:r>
            <a:r>
              <a:rPr lang="mt-MT" sz="2600"/>
              <a:t> differ in whether they are </a:t>
            </a:r>
            <a:r>
              <a:rPr lang="mt-MT" sz="2600">
                <a:solidFill>
                  <a:schemeClr val="accent2"/>
                </a:solidFill>
              </a:rPr>
              <a:t>stative or dynamic</a:t>
            </a:r>
            <a:r>
              <a:rPr lang="mt-MT" sz="2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Stative verbs</a:t>
            </a: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571500" indent="-571500"/>
            <a:r>
              <a:rPr lang="mt-MT"/>
              <a:t>Allow the speaker to view a situation as steady and relatively unchanging.</a:t>
            </a:r>
          </a:p>
          <a:p>
            <a:pPr marL="966788" lvl="1" indent="-495300"/>
            <a:r>
              <a:rPr lang="mt-MT"/>
              <a:t>no reference to an explicit endpoint</a:t>
            </a:r>
          </a:p>
          <a:p>
            <a:pPr marL="966788" lvl="1" indent="-495300"/>
            <a:r>
              <a:rPr lang="mt-MT"/>
              <a:t>no reference to change</a:t>
            </a:r>
          </a:p>
          <a:p>
            <a:pPr marL="571500" indent="-571500"/>
            <a:r>
              <a:rPr lang="mt-MT"/>
              <a:t>Compare:</a:t>
            </a:r>
          </a:p>
          <a:p>
            <a:pPr marL="966788" lvl="1" indent="-495300">
              <a:buFont typeface="Wingdings" pitchFamily="2" charset="2"/>
              <a:buAutoNum type="arabicPeriod"/>
            </a:pPr>
            <a:r>
              <a:rPr lang="mt-MT"/>
              <a:t>Mary knows Greek. (stative)</a:t>
            </a:r>
          </a:p>
          <a:p>
            <a:pPr marL="966788" lvl="1" indent="-495300">
              <a:buFont typeface="Wingdings" pitchFamily="2" charset="2"/>
              <a:buAutoNum type="arabicPeriod"/>
            </a:pPr>
            <a:r>
              <a:rPr lang="mt-MT"/>
              <a:t>Mary learned Greek. (dynamic)</a:t>
            </a:r>
          </a:p>
          <a:p>
            <a:pPr marL="571500" indent="-571500"/>
            <a:endParaRPr lang="mt-M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Stative verbs</a:t>
            </a: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mt-MT"/>
              <a:t>?Mary is knowing Greek.</a:t>
            </a:r>
          </a:p>
          <a:p>
            <a:pPr lvl="1"/>
            <a:r>
              <a:rPr lang="mt-MT"/>
              <a:t>progressive has connotations of dynamism and change</a:t>
            </a:r>
          </a:p>
          <a:p>
            <a:pPr lvl="1"/>
            <a:r>
              <a:rPr lang="mt-MT"/>
              <a:t>clashes with the inherent semantics of the stative verb</a:t>
            </a:r>
          </a:p>
          <a:p>
            <a:endParaRPr lang="mt-MT"/>
          </a:p>
          <a:p>
            <a:r>
              <a:rPr lang="mt-MT"/>
              <a:t>Mary is learning Greek.</a:t>
            </a:r>
          </a:p>
          <a:p>
            <a:pPr lvl="1"/>
            <a:r>
              <a:rPr lang="mt-MT"/>
              <a:t>progressive is fine with a dynamic verb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Stative verbs</a:t>
            </a:r>
            <a:endParaRPr lang="en-GB"/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mt-MT" sz="2600"/>
              <a:t>?Know Greek!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imperative usually odd with statives</a:t>
            </a:r>
          </a:p>
          <a:p>
            <a:pPr>
              <a:lnSpc>
                <a:spcPct val="80000"/>
              </a:lnSpc>
            </a:pPr>
            <a:r>
              <a:rPr lang="mt-MT" sz="2600"/>
              <a:t>Learn Greek!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imperative is fine with dynamic verbs</a:t>
            </a:r>
          </a:p>
          <a:p>
            <a:pPr>
              <a:lnSpc>
                <a:spcPct val="80000"/>
              </a:lnSpc>
            </a:pPr>
            <a:r>
              <a:rPr lang="mt-MT" sz="2600"/>
              <a:t>Exceptions:</a:t>
            </a:r>
          </a:p>
          <a:p>
            <a:pPr lvl="1">
              <a:lnSpc>
                <a:spcPct val="80000"/>
              </a:lnSpc>
            </a:pPr>
            <a:r>
              <a:rPr lang="mt-MT" sz="2200" i="1"/>
              <a:t>remain </a:t>
            </a:r>
            <a:r>
              <a:rPr lang="mt-MT" sz="2200"/>
              <a:t>seems to be inherently stative</a:t>
            </a:r>
          </a:p>
          <a:p>
            <a:pPr lvl="2">
              <a:lnSpc>
                <a:spcPct val="80000"/>
              </a:lnSpc>
            </a:pPr>
            <a:r>
              <a:rPr lang="mt-MT" sz="2100"/>
              <a:t>allows imperative: </a:t>
            </a:r>
            <a:r>
              <a:rPr lang="mt-MT" sz="2100" i="1"/>
              <a:t>Remain seated!</a:t>
            </a:r>
          </a:p>
          <a:p>
            <a:pPr lvl="1">
              <a:lnSpc>
                <a:spcPct val="80000"/>
              </a:lnSpc>
            </a:pPr>
            <a:r>
              <a:rPr lang="mt-MT" sz="2200"/>
              <a:t>Maltese equivalent of </a:t>
            </a:r>
            <a:r>
              <a:rPr lang="mt-MT" sz="2200" i="1"/>
              <a:t>know</a:t>
            </a:r>
            <a:r>
              <a:rPr lang="mt-MT" sz="2200"/>
              <a:t> (</a:t>
            </a:r>
            <a:r>
              <a:rPr lang="mt-MT" sz="2200" i="1"/>
              <a:t>jaf</a:t>
            </a:r>
            <a:r>
              <a:rPr lang="mt-MT" sz="2200"/>
              <a:t>):</a:t>
            </a:r>
          </a:p>
          <a:p>
            <a:pPr lvl="2">
              <a:lnSpc>
                <a:spcPct val="80000"/>
              </a:lnSpc>
            </a:pPr>
            <a:r>
              <a:rPr lang="mt-MT" sz="2100" i="1"/>
              <a:t>Kun af li lbieraħ morna.</a:t>
            </a:r>
            <a:r>
              <a:rPr lang="mt-MT" sz="2100"/>
              <a:t> (</a:t>
            </a:r>
            <a:r>
              <a:rPr lang="mt-MT" sz="2100" i="1"/>
              <a:t>Know that we went yesterday</a:t>
            </a:r>
            <a:r>
              <a:rPr lang="mt-MT" sz="2100"/>
              <a:t>)</a:t>
            </a:r>
          </a:p>
          <a:p>
            <a:pPr lvl="2">
              <a:lnSpc>
                <a:spcPct val="80000"/>
              </a:lnSpc>
            </a:pPr>
            <a:r>
              <a:rPr lang="mt-MT" sz="2100"/>
              <a:t>but: ?</a:t>
            </a:r>
            <a:r>
              <a:rPr lang="mt-MT" sz="2100" i="1"/>
              <a:t>Kun af il-Greek </a:t>
            </a:r>
            <a:r>
              <a:rPr lang="mt-MT" sz="2100"/>
              <a:t>(</a:t>
            </a:r>
            <a:r>
              <a:rPr lang="mt-MT" sz="2100" i="1"/>
              <a:t>Know Greek!</a:t>
            </a:r>
            <a:r>
              <a:rPr lang="mt-MT" sz="2100"/>
              <a:t>)</a:t>
            </a:r>
            <a:endParaRPr lang="mt-MT" sz="2100" i="1"/>
          </a:p>
          <a:p>
            <a:pPr lvl="2">
              <a:lnSpc>
                <a:spcPct val="80000"/>
              </a:lnSpc>
            </a:pPr>
            <a:r>
              <a:rPr lang="mt-MT" sz="2100"/>
              <a:t>Maybe a special usage?</a:t>
            </a:r>
            <a:endParaRPr lang="en-GB"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Dynamic verb types</a:t>
            </a: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495300" indent="-495300"/>
            <a:r>
              <a:rPr lang="mt-MT" sz="2600"/>
              <a:t>Further classified into sub-types:</a:t>
            </a:r>
          </a:p>
          <a:p>
            <a:pPr lvl="1">
              <a:buFont typeface="Wingdings" pitchFamily="2" charset="2"/>
              <a:buAutoNum type="arabicPeriod"/>
            </a:pPr>
            <a:r>
              <a:rPr lang="mt-MT" sz="2200">
                <a:solidFill>
                  <a:schemeClr val="accent2"/>
                </a:solidFill>
              </a:rPr>
              <a:t>durative</a:t>
            </a:r>
            <a:r>
              <a:rPr lang="mt-MT" sz="2200"/>
              <a:t> vs. </a:t>
            </a:r>
            <a:r>
              <a:rPr lang="mt-MT" sz="2200">
                <a:solidFill>
                  <a:schemeClr val="accent2"/>
                </a:solidFill>
              </a:rPr>
              <a:t>punctual</a:t>
            </a:r>
          </a:p>
          <a:p>
            <a:pPr marL="1309688" lvl="2" indent="-400050"/>
            <a:r>
              <a:rPr lang="mt-MT" sz="2100"/>
              <a:t>whether situation described by verb lasts for a period of time or not</a:t>
            </a:r>
          </a:p>
          <a:p>
            <a:pPr marL="1309688" lvl="2" indent="-400050"/>
            <a:r>
              <a:rPr lang="mt-MT" sz="2100" i="1"/>
              <a:t>John winked</a:t>
            </a:r>
            <a:r>
              <a:rPr lang="mt-MT" sz="2100"/>
              <a:t>. (punctual)</a:t>
            </a:r>
          </a:p>
          <a:p>
            <a:pPr marL="1309688" lvl="2" indent="-400050"/>
            <a:r>
              <a:rPr lang="mt-MT" sz="2100" i="1"/>
              <a:t>John slept.</a:t>
            </a:r>
            <a:r>
              <a:rPr lang="mt-MT" sz="2100"/>
              <a:t> (durative)</a:t>
            </a:r>
            <a:endParaRPr lang="mt-MT" sz="2100" i="1"/>
          </a:p>
          <a:p>
            <a:pPr lvl="1">
              <a:buFont typeface="Wingdings" pitchFamily="2" charset="2"/>
              <a:buAutoNum type="arabicPeriod"/>
            </a:pPr>
            <a:r>
              <a:rPr lang="mt-MT" sz="2200">
                <a:solidFill>
                  <a:schemeClr val="accent2"/>
                </a:solidFill>
              </a:rPr>
              <a:t>telic/resultative</a:t>
            </a:r>
            <a:r>
              <a:rPr lang="mt-MT" sz="2200"/>
              <a:t> vs. </a:t>
            </a:r>
            <a:r>
              <a:rPr lang="mt-MT" sz="2200">
                <a:solidFill>
                  <a:schemeClr val="accent2"/>
                </a:solidFill>
              </a:rPr>
              <a:t>atelic</a:t>
            </a:r>
          </a:p>
          <a:p>
            <a:pPr marL="1309688" lvl="2" indent="-400050"/>
            <a:r>
              <a:rPr lang="mt-MT" sz="2100"/>
              <a:t>whether verb describes a situation with a natural end-point</a:t>
            </a:r>
          </a:p>
          <a:p>
            <a:pPr marL="1309688" lvl="2" indent="-400050"/>
            <a:r>
              <a:rPr lang="mt-MT" sz="2100" i="1"/>
              <a:t>I built a house</a:t>
            </a:r>
            <a:r>
              <a:rPr lang="mt-MT" sz="2100"/>
              <a:t> (telic)</a:t>
            </a:r>
          </a:p>
          <a:p>
            <a:pPr marL="1309688" lvl="2" indent="-400050"/>
            <a:r>
              <a:rPr lang="mt-MT" sz="2100" i="1"/>
              <a:t>I looked out over the mountains</a:t>
            </a:r>
            <a:r>
              <a:rPr lang="mt-MT" sz="2100"/>
              <a:t> (atelic)</a:t>
            </a:r>
            <a:endParaRPr lang="en-GB" sz="21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mt-MT"/>
              <a:t>Semelfactive punctual verbs</a:t>
            </a: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mt-MT" sz="2600"/>
              <a:t>inherently punctual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tend to describe situations which are very brief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e.g. </a:t>
            </a:r>
            <a:r>
              <a:rPr lang="mt-MT" sz="2200" i="1"/>
              <a:t>wink, blink, flash, shoot, knock, sneeze, cough</a:t>
            </a:r>
          </a:p>
          <a:p>
            <a:pPr>
              <a:lnSpc>
                <a:spcPct val="90000"/>
              </a:lnSpc>
            </a:pPr>
            <a:r>
              <a:rPr lang="mt-MT" sz="2600"/>
              <a:t>Combination with durative adverbials like </a:t>
            </a:r>
            <a:r>
              <a:rPr lang="mt-MT" sz="2600" i="1"/>
              <a:t>all night</a:t>
            </a:r>
            <a:r>
              <a:rPr lang="mt-MT" sz="2600"/>
              <a:t>, results in clash between lexical aspect (non-durative) and the modifier (durative)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The light </a:t>
            </a:r>
            <a:r>
              <a:rPr lang="mt-MT" sz="2200">
                <a:solidFill>
                  <a:schemeClr val="accent2"/>
                </a:solidFill>
              </a:rPr>
              <a:t>flashed</a:t>
            </a:r>
            <a:r>
              <a:rPr lang="mt-MT" sz="2200"/>
              <a:t> </a:t>
            </a:r>
            <a:r>
              <a:rPr lang="mt-MT" sz="2200" u="sng"/>
              <a:t>for an hour</a:t>
            </a:r>
          </a:p>
          <a:p>
            <a:pPr lvl="1">
              <a:lnSpc>
                <a:spcPct val="90000"/>
              </a:lnSpc>
            </a:pPr>
            <a:r>
              <a:rPr lang="mt-MT" sz="2200"/>
              <a:t>I </a:t>
            </a:r>
            <a:r>
              <a:rPr lang="mt-MT" sz="2200">
                <a:solidFill>
                  <a:schemeClr val="accent2"/>
                </a:solidFill>
              </a:rPr>
              <a:t>knocked</a:t>
            </a:r>
            <a:r>
              <a:rPr lang="mt-MT" sz="2200"/>
              <a:t> </a:t>
            </a:r>
            <a:r>
              <a:rPr lang="mt-MT" sz="2200" u="sng"/>
              <a:t>for 5 minutes</a:t>
            </a:r>
          </a:p>
          <a:p>
            <a:pPr>
              <a:lnSpc>
                <a:spcPct val="90000"/>
              </a:lnSpc>
            </a:pPr>
            <a:r>
              <a:rPr lang="mt-MT" sz="2600"/>
              <a:t>Clash results in an </a:t>
            </a:r>
            <a:r>
              <a:rPr lang="mt-MT" sz="2600">
                <a:solidFill>
                  <a:schemeClr val="accent2"/>
                </a:solidFill>
              </a:rPr>
              <a:t>iterative</a:t>
            </a:r>
            <a:r>
              <a:rPr lang="mt-MT" sz="2600"/>
              <a:t> interpretation</a:t>
            </a:r>
            <a:endParaRPr lang="en-GB" sz="2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1410</Words>
  <Application>Microsoft Office PowerPoint</Application>
  <PresentationFormat>On-screen Show (4:3)</PresentationFormat>
  <Paragraphs>226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Equity</vt:lpstr>
      <vt:lpstr>LIN1180 Semantics Lecture 11</vt:lpstr>
      <vt:lpstr>Part 1</vt:lpstr>
      <vt:lpstr>Dynamic vs. Static</vt:lpstr>
      <vt:lpstr>Dynamic vs. static</vt:lpstr>
      <vt:lpstr>Stative verbs</vt:lpstr>
      <vt:lpstr>Stative verbs</vt:lpstr>
      <vt:lpstr>Stative verbs</vt:lpstr>
      <vt:lpstr>Dynamic verb types</vt:lpstr>
      <vt:lpstr>Semelfactive punctual verbs</vt:lpstr>
      <vt:lpstr>More on durative verbs</vt:lpstr>
      <vt:lpstr>More on the telic/atelic distinction</vt:lpstr>
      <vt:lpstr>More on the telic/atelic distinction</vt:lpstr>
      <vt:lpstr>More on the telic/atelic distinction</vt:lpstr>
      <vt:lpstr>The verb classification so far</vt:lpstr>
      <vt:lpstr>Part 2</vt:lpstr>
      <vt:lpstr>Some assumptions</vt:lpstr>
      <vt:lpstr>Dynamic situations</vt:lpstr>
      <vt:lpstr>Vendler’s classification</vt:lpstr>
      <vt:lpstr>Vendler’s states</vt:lpstr>
      <vt:lpstr>Activities vs. Accomplishments</vt:lpstr>
      <vt:lpstr>The activity/accomplishment distinction</vt:lpstr>
      <vt:lpstr>The activity/accomplishment distinction</vt:lpstr>
      <vt:lpstr>The activity/accomplishment distinction</vt:lpstr>
      <vt:lpstr>Correlation with the semantic distinction</vt:lpstr>
      <vt:lpstr>Achievements</vt:lpstr>
      <vt:lpstr>Summary of situation types</vt:lpstr>
      <vt:lpstr>Summary</vt:lpstr>
    </vt:vector>
  </TitlesOfParts>
  <Company>University of Aberdeen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LIN1180 Semantics Lecture 11</dc:title>
  <dc:creator>Albert Gatt</dc:creator>
  <cp:lastModifiedBy>Albert Gatt</cp:lastModifiedBy>
  <cp:revision>1</cp:revision>
  <dcterms:created xsi:type="dcterms:W3CDTF">2010-12-14T09:14:15Z</dcterms:created>
  <dcterms:modified xsi:type="dcterms:W3CDTF">2010-12-14T09:14:45Z</dcterms:modified>
</cp:coreProperties>
</file>