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8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288" r:id="rId21"/>
    <p:sldId id="289" r:id="rId22"/>
    <p:sldId id="290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8" r:id="rId41"/>
    <p:sldId id="320" r:id="rId42"/>
    <p:sldId id="319" r:id="rId43"/>
    <p:sldId id="322" r:id="rId4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7" Type="http://schemas.microsoft.com/office/2006/relationships/legacyDiagramText" Target="legacyDiagramText10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6" Type="http://schemas.microsoft.com/office/2006/relationships/legacyDiagramText" Target="legacyDiagramText9.bin"/><Relationship Id="rId5" Type="http://schemas.microsoft.com/office/2006/relationships/legacyDiagramText" Target="legacyDiagramText8.bin"/><Relationship Id="rId4" Type="http://schemas.microsoft.com/office/2006/relationships/legacyDiagramText" Target="legacyDiagramText7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0B6C56-0DA3-4077-96A9-22D21F7C2E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F4B2-8E1A-47C4-B2D5-8613EBFBE5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CEA-5DC5-4951-A2E5-B597E956D7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E85236A-A20C-44C8-A68B-1EA2DBAACA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9F461BC-B756-486B-AB9E-2F94B7C213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866B-DD57-49ED-8B63-EF73E50D1CA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AF072A0-9285-4F34-A15D-8CBEF1C7C9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B37B-611A-4CEF-9DB3-BD4AFFA709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C46B-FA34-43B5-8553-CE0B6A1A207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94C-D372-474F-A434-158951E988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45D2-4293-4BE5-BAFF-93F0AC223C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B8994-9C26-4B51-88A8-511F9BCBB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6B0645-9169-4079-826F-975B70F121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CCA0D0-EA4F-4B78-9C13-A0AD1C10B1E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LIN1180– Semantics</a:t>
            </a:r>
            <a:br>
              <a:rPr lang="en-GB"/>
            </a:br>
            <a:r>
              <a:rPr lang="en-GB"/>
              <a:t>Lecture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When you called, I had finished my work</a:t>
            </a:r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685800" y="3068638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191000" y="3048000"/>
            <a:ext cx="1279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>
                <a:solidFill>
                  <a:schemeClr val="accent2"/>
                </a:solidFill>
              </a:rPr>
              <a:t>time of </a:t>
            </a:r>
          </a:p>
          <a:p>
            <a:r>
              <a:rPr lang="en-GB" i="1">
                <a:solidFill>
                  <a:schemeClr val="accent2"/>
                </a:solidFill>
              </a:rPr>
              <a:t>utterance</a:t>
            </a:r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3962400" y="2286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019800" y="22860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609600" y="2133600"/>
            <a:ext cx="307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 (yesterday evening)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4038600" y="22098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8580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V="1">
            <a:off x="2362200" y="3048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676400" y="3573463"/>
            <a:ext cx="1344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you called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685800" y="3200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116013" y="2438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finish work</a:t>
            </a:r>
          </a:p>
        </p:txBody>
      </p:sp>
      <p:sp>
        <p:nvSpPr>
          <p:cNvPr id="56336" name="AutoShape 16"/>
          <p:cNvSpPr>
            <a:spLocks/>
          </p:cNvSpPr>
          <p:nvPr/>
        </p:nvSpPr>
        <p:spPr bwMode="auto">
          <a:xfrm rot="5400000">
            <a:off x="4795838" y="3205163"/>
            <a:ext cx="457200" cy="20574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3924300" y="4652963"/>
            <a:ext cx="28352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main reference point for past tense is the time of utterance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1692275" y="270827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6340" name="AutoShape 20"/>
          <p:cNvSpPr>
            <a:spLocks/>
          </p:cNvSpPr>
          <p:nvPr/>
        </p:nvSpPr>
        <p:spPr bwMode="auto">
          <a:xfrm rot="5400000">
            <a:off x="1730375" y="3133725"/>
            <a:ext cx="457200" cy="20574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39750" y="4508500"/>
            <a:ext cx="28352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time of </a:t>
            </a:r>
            <a:r>
              <a:rPr lang="en-GB" i="1"/>
              <a:t>finish work</a:t>
            </a:r>
            <a:r>
              <a:rPr lang="en-GB"/>
              <a:t> acts as reference for </a:t>
            </a:r>
            <a:r>
              <a:rPr lang="en-GB" i="1"/>
              <a:t>you called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6" grpId="0" animBg="1"/>
      <p:bldP spid="56337" grpId="0"/>
      <p:bldP spid="56340" grpId="0" animBg="1"/>
      <p:bldP spid="563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Perfect aspect in English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900"/>
              <a:t>Emphasises temporal relationship to a secondary reference point</a:t>
            </a:r>
          </a:p>
          <a:p>
            <a:pPr>
              <a:lnSpc>
                <a:spcPct val="80000"/>
              </a:lnSpc>
            </a:pPr>
            <a:endParaRPr lang="en-GB" sz="1900"/>
          </a:p>
          <a:p>
            <a:pPr>
              <a:lnSpc>
                <a:spcPct val="80000"/>
              </a:lnSpc>
            </a:pPr>
            <a:r>
              <a:rPr lang="en-GB" sz="1900"/>
              <a:t>Present perfect: </a:t>
            </a:r>
            <a:r>
              <a:rPr lang="en-GB" sz="1900" i="1"/>
              <a:t>I have eaten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the event of eating has terminated by the time of speaking</a:t>
            </a:r>
          </a:p>
          <a:p>
            <a:pPr>
              <a:lnSpc>
                <a:spcPct val="80000"/>
              </a:lnSpc>
            </a:pPr>
            <a:endParaRPr lang="en-GB" sz="1900"/>
          </a:p>
          <a:p>
            <a:pPr>
              <a:lnSpc>
                <a:spcPct val="80000"/>
              </a:lnSpc>
            </a:pPr>
            <a:r>
              <a:rPr lang="en-GB" sz="1900"/>
              <a:t>Past perfect: </a:t>
            </a:r>
            <a:r>
              <a:rPr lang="en-GB" sz="1900" i="1"/>
              <a:t>I had eaten (before I left)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event of eating has terminated by the time of leaving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time of leaving is related to the time of speaking using the past</a:t>
            </a:r>
          </a:p>
          <a:p>
            <a:pPr>
              <a:lnSpc>
                <a:spcPct val="80000"/>
              </a:lnSpc>
            </a:pPr>
            <a:endParaRPr lang="en-GB" sz="1900"/>
          </a:p>
          <a:p>
            <a:pPr>
              <a:lnSpc>
                <a:spcPct val="80000"/>
              </a:lnSpc>
            </a:pPr>
            <a:r>
              <a:rPr lang="en-GB" sz="1900"/>
              <a:t>Future perfect: </a:t>
            </a:r>
            <a:r>
              <a:rPr lang="en-GB" sz="1900" i="1"/>
              <a:t>I will have eaten (by the time you arrive)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event of eating will terminate by the time something else happens</a:t>
            </a:r>
          </a:p>
          <a:p>
            <a:pPr lvl="1">
              <a:lnSpc>
                <a:spcPct val="80000"/>
              </a:lnSpc>
            </a:pPr>
            <a:r>
              <a:rPr lang="en-GB" sz="1700"/>
              <a:t>secondary event is related to the time of speaking in the future</a:t>
            </a:r>
          </a:p>
          <a:p>
            <a:pPr lvl="1">
              <a:lnSpc>
                <a:spcPct val="80000"/>
              </a:lnSpc>
            </a:pPr>
            <a:endParaRPr lang="en-GB" sz="17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Reichenbach’s theory of time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Hans Reichenbach (1966):</a:t>
            </a:r>
          </a:p>
          <a:p>
            <a:pPr lvl="1">
              <a:lnSpc>
                <a:spcPct val="90000"/>
              </a:lnSpc>
            </a:pPr>
            <a:r>
              <a:rPr lang="en-GB"/>
              <a:t>proposed a theory to account for both simple and perfect tenses</a:t>
            </a:r>
          </a:p>
          <a:p>
            <a:pPr lvl="1"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r>
              <a:rPr lang="en-GB"/>
              <a:t>System uses three different times:</a:t>
            </a:r>
          </a:p>
          <a:p>
            <a:pPr lvl="1">
              <a:lnSpc>
                <a:spcPct val="90000"/>
              </a:lnSpc>
            </a:pPr>
            <a:r>
              <a:rPr lang="en-GB"/>
              <a:t>actual event time (E)</a:t>
            </a:r>
          </a:p>
          <a:p>
            <a:pPr lvl="1">
              <a:lnSpc>
                <a:spcPct val="90000"/>
              </a:lnSpc>
            </a:pPr>
            <a:r>
              <a:rPr lang="en-GB"/>
              <a:t>reference time or time to which event is related (R)</a:t>
            </a:r>
          </a:p>
          <a:p>
            <a:pPr lvl="1">
              <a:lnSpc>
                <a:spcPct val="90000"/>
              </a:lnSpc>
            </a:pPr>
            <a:r>
              <a:rPr lang="en-GB"/>
              <a:t>utterance time (= moment of speaking) (U)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Simple present</a:t>
            </a:r>
          </a:p>
        </p:txBody>
      </p:sp>
      <p:sp>
        <p:nvSpPr>
          <p:cNvPr id="59395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3200400" y="23622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6019800" y="24384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886200" y="3733800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 = R = U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669925" y="5289550"/>
            <a:ext cx="735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Example: </a:t>
            </a:r>
            <a:r>
              <a:rPr lang="en-GB" i="1"/>
              <a:t>I sleep</a:t>
            </a:r>
          </a:p>
          <a:p>
            <a:r>
              <a:rPr lang="en-GB"/>
              <a:t>Reference time, utterance time and event time are the same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Simple past</a:t>
            </a:r>
          </a:p>
        </p:txBody>
      </p:sp>
      <p:sp>
        <p:nvSpPr>
          <p:cNvPr id="60419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200400" y="2362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6019800" y="24384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886200" y="3733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 U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685800" y="4495800"/>
            <a:ext cx="38131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Example: </a:t>
            </a:r>
            <a:r>
              <a:rPr lang="en-GB" i="1"/>
              <a:t>I slept</a:t>
            </a:r>
          </a:p>
          <a:p>
            <a:pPr>
              <a:buFontTx/>
              <a:buChar char="•"/>
            </a:pPr>
            <a:r>
              <a:rPr lang="en-GB"/>
              <a:t> E before U (therefore past) </a:t>
            </a:r>
          </a:p>
          <a:p>
            <a:pPr>
              <a:buFontTx/>
              <a:buChar char="•"/>
            </a:pPr>
            <a:r>
              <a:rPr lang="en-GB"/>
              <a:t> R = E (no secondary relation)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1431925" y="3765550"/>
            <a:ext cx="836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 =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Simple future</a:t>
            </a:r>
          </a:p>
        </p:txBody>
      </p:sp>
      <p:sp>
        <p:nvSpPr>
          <p:cNvPr id="61443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3200400" y="2362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6019800" y="2438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3886200" y="3733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685800" y="4495800"/>
            <a:ext cx="38131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Example: </a:t>
            </a:r>
            <a:r>
              <a:rPr lang="en-GB" i="1"/>
              <a:t>I will sleep</a:t>
            </a:r>
          </a:p>
          <a:p>
            <a:pPr>
              <a:buFontTx/>
              <a:buChar char="•"/>
            </a:pPr>
            <a:r>
              <a:rPr lang="en-GB"/>
              <a:t>E is after U (therefore future)</a:t>
            </a:r>
          </a:p>
          <a:p>
            <a:pPr>
              <a:buFontTx/>
              <a:buChar char="•"/>
            </a:pPr>
            <a:r>
              <a:rPr lang="en-GB"/>
              <a:t> R = E (no secondary relation)</a:t>
            </a:r>
          </a:p>
          <a:p>
            <a:pPr>
              <a:buFontTx/>
              <a:buChar char="•"/>
            </a:pPr>
            <a:endParaRPr lang="en-GB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7162800" y="3733800"/>
            <a:ext cx="836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 =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Present perfect</a:t>
            </a:r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3200400" y="2362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6019800" y="2438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3886200" y="3733800"/>
            <a:ext cx="858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 = U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685800" y="4495800"/>
            <a:ext cx="79184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Example: </a:t>
            </a:r>
            <a:r>
              <a:rPr lang="en-GB" i="1" dirty="0"/>
              <a:t>I have slept</a:t>
            </a:r>
          </a:p>
          <a:p>
            <a:pPr>
              <a:buFontTx/>
              <a:buChar char="•"/>
            </a:pPr>
            <a:r>
              <a:rPr lang="en-GB" dirty="0"/>
              <a:t> E before U (therefore, event understood as having already occurred)</a:t>
            </a:r>
          </a:p>
          <a:p>
            <a:pPr>
              <a:buFontTx/>
              <a:buChar char="•"/>
            </a:pPr>
            <a:r>
              <a:rPr lang="en-GB" dirty="0"/>
              <a:t> R = U </a:t>
            </a:r>
          </a:p>
          <a:p>
            <a:pPr>
              <a:buFontTx/>
              <a:buChar char="•"/>
            </a:pPr>
            <a:r>
              <a:rPr lang="en-GB" dirty="0"/>
              <a:t> basically relating a past event explicitly to the present</a:t>
            </a:r>
          </a:p>
          <a:p>
            <a:endParaRPr lang="en-GB" dirty="0"/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600200" y="37338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Past perfect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3200400" y="2362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6019800" y="2438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905000" y="3733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685800" y="4437063"/>
            <a:ext cx="81343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Example: </a:t>
            </a:r>
            <a:r>
              <a:rPr lang="en-GB" i="1" dirty="0"/>
              <a:t>By the time you arrived, I had slept</a:t>
            </a:r>
          </a:p>
          <a:p>
            <a:pPr>
              <a:buFontTx/>
              <a:buChar char="•"/>
            </a:pPr>
            <a:r>
              <a:rPr lang="en-GB" dirty="0"/>
              <a:t> E before U</a:t>
            </a:r>
          </a:p>
          <a:p>
            <a:pPr>
              <a:buFontTx/>
              <a:buChar char="•"/>
            </a:pPr>
            <a:r>
              <a:rPr lang="en-GB" dirty="0"/>
              <a:t> R before U</a:t>
            </a:r>
          </a:p>
          <a:p>
            <a:pPr>
              <a:buFontTx/>
              <a:buChar char="•"/>
            </a:pPr>
            <a:r>
              <a:rPr lang="en-GB" dirty="0"/>
              <a:t> R after </a:t>
            </a:r>
            <a:r>
              <a:rPr lang="en-GB" dirty="0" smtClean="0"/>
              <a:t>E  </a:t>
            </a:r>
            <a:endParaRPr lang="en-GB" dirty="0"/>
          </a:p>
          <a:p>
            <a:pPr>
              <a:buFontTx/>
              <a:buChar char="•"/>
            </a:pPr>
            <a:r>
              <a:rPr lang="en-GB" dirty="0"/>
              <a:t> relating a past event explicitly to another event that occurred after it, but also in the past</a:t>
            </a:r>
          </a:p>
          <a:p>
            <a:endParaRPr lang="en-GB" dirty="0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838200" y="37338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4419600" y="3733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Future perfect</a:t>
            </a:r>
          </a:p>
        </p:txBody>
      </p:sp>
      <p:sp>
        <p:nvSpPr>
          <p:cNvPr id="64515" name="Line 3"/>
          <p:cNvSpPr>
            <a:spLocks noChangeShapeType="1"/>
          </p:cNvSpPr>
          <p:nvPr/>
        </p:nvSpPr>
        <p:spPr bwMode="auto">
          <a:xfrm>
            <a:off x="685800" y="35052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3200400" y="2362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6019800" y="2438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219200" y="2133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4114800" y="2133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6781800" y="21336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4098925" y="399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7848600" y="38100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685800" y="4365625"/>
            <a:ext cx="81343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Example: </a:t>
            </a:r>
            <a:r>
              <a:rPr lang="en-GB" i="1"/>
              <a:t>By the time you arrive tonight, I will have slept</a:t>
            </a:r>
          </a:p>
          <a:p>
            <a:pPr>
              <a:buFontTx/>
              <a:buChar char="•"/>
            </a:pPr>
            <a:r>
              <a:rPr lang="en-GB"/>
              <a:t> U before E (therefore future)</a:t>
            </a:r>
          </a:p>
          <a:p>
            <a:pPr>
              <a:buFontTx/>
              <a:buChar char="•"/>
            </a:pPr>
            <a:r>
              <a:rPr lang="en-GB"/>
              <a:t> U before R</a:t>
            </a:r>
          </a:p>
          <a:p>
            <a:pPr>
              <a:buFontTx/>
              <a:buChar char="•"/>
            </a:pPr>
            <a:r>
              <a:rPr lang="en-GB"/>
              <a:t> E before R </a:t>
            </a:r>
          </a:p>
          <a:p>
            <a:pPr>
              <a:buFontTx/>
              <a:buChar char="•"/>
            </a:pPr>
            <a:r>
              <a:rPr lang="en-GB"/>
              <a:t> Relating a future event explicitly to another event in the future which occurs after it</a:t>
            </a:r>
          </a:p>
          <a:p>
            <a:endParaRPr lang="en-GB"/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6781800" y="38100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4419600" y="3733800"/>
            <a:ext cx="35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Tense is deictic, and requires reference to the time of speaking to be determined.</a:t>
            </a:r>
          </a:p>
          <a:p>
            <a:pPr>
              <a:lnSpc>
                <a:spcPct val="90000"/>
              </a:lnSpc>
            </a:pPr>
            <a:endParaRPr lang="en-GB" sz="2600"/>
          </a:p>
          <a:p>
            <a:pPr>
              <a:lnSpc>
                <a:spcPct val="90000"/>
              </a:lnSpc>
            </a:pPr>
            <a:r>
              <a:rPr lang="en-GB" sz="2600"/>
              <a:t>Distinction between: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simple tenses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perfect tenses</a:t>
            </a:r>
          </a:p>
          <a:p>
            <a:pPr>
              <a:lnSpc>
                <a:spcPct val="90000"/>
              </a:lnSpc>
            </a:pPr>
            <a:endParaRPr lang="en-GB" sz="2600"/>
          </a:p>
          <a:p>
            <a:pPr>
              <a:lnSpc>
                <a:spcPct val="90000"/>
              </a:lnSpc>
            </a:pPr>
            <a:r>
              <a:rPr lang="en-GB" sz="2600"/>
              <a:t>Reichenbach’s model uses three temporal parameters to describe the semantics of different tenses.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We focus on </a:t>
            </a:r>
            <a:r>
              <a:rPr lang="en-GB" dirty="0" smtClean="0">
                <a:solidFill>
                  <a:schemeClr val="accent1"/>
                </a:solidFill>
              </a:rPr>
              <a:t>tense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2"/>
                </a:solidFill>
              </a:rPr>
              <a:t>grammatical </a:t>
            </a:r>
            <a:r>
              <a:rPr lang="en-GB" dirty="0">
                <a:solidFill>
                  <a:schemeClr val="accent2"/>
                </a:solidFill>
              </a:rPr>
              <a:t>aspect</a:t>
            </a:r>
            <a:endParaRPr lang="en-GB" dirty="0"/>
          </a:p>
          <a:p>
            <a:pPr lvl="1"/>
            <a:r>
              <a:rPr lang="en-GB" dirty="0">
                <a:solidFill>
                  <a:schemeClr val="accent2"/>
                </a:solidFill>
              </a:rPr>
              <a:t>Progressive/non-progressive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Perfective/imperfective</a:t>
            </a:r>
          </a:p>
          <a:p>
            <a:endParaRPr lang="mt-MT" dirty="0"/>
          </a:p>
          <a:p>
            <a:r>
              <a:rPr lang="en-GB" dirty="0"/>
              <a:t>Aspect across languages</a:t>
            </a:r>
          </a:p>
          <a:p>
            <a:endParaRPr lang="mt-MT" dirty="0"/>
          </a:p>
          <a:p>
            <a:r>
              <a:rPr lang="en-GB" dirty="0"/>
              <a:t>Interaction of grammatical aspect and lexical aspect (</a:t>
            </a:r>
            <a:r>
              <a:rPr lang="en-GB" dirty="0" err="1" smtClean="0"/>
              <a:t>Aktionsart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Grammatical aspect</a:t>
            </a:r>
            <a:endParaRPr lang="en-GB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 </a:t>
            </a:r>
            <a:r>
              <a:rPr lang="en-GB" dirty="0" smtClean="0"/>
              <a:t>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Tense vs Aspect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Tense is about the location of an event in time. (Tense as deictic)</a:t>
            </a:r>
          </a:p>
          <a:p>
            <a:endParaRPr lang="en-GB"/>
          </a:p>
          <a:p>
            <a:r>
              <a:rPr lang="en-GB"/>
              <a:t>Aspect has to do with the </a:t>
            </a:r>
            <a:r>
              <a:rPr lang="en-GB">
                <a:solidFill>
                  <a:schemeClr val="accent2"/>
                </a:solidFill>
              </a:rPr>
              <a:t>temporal distribution</a:t>
            </a:r>
            <a:r>
              <a:rPr lang="en-GB"/>
              <a:t> or </a:t>
            </a:r>
            <a:r>
              <a:rPr lang="en-GB">
                <a:solidFill>
                  <a:schemeClr val="accent2"/>
                </a:solidFill>
              </a:rPr>
              <a:t>contour</a:t>
            </a:r>
            <a:r>
              <a:rPr lang="en-GB"/>
              <a:t> of an event (Comrie, 1976).</a:t>
            </a:r>
          </a:p>
          <a:p>
            <a:endParaRPr lang="en-GB"/>
          </a:p>
          <a:p>
            <a:r>
              <a:rPr lang="en-GB"/>
              <a:t>Aspect is independent of tense.</a:t>
            </a:r>
          </a:p>
          <a:p>
            <a:pPr lvl="2"/>
            <a:endParaRPr lang="en-GB"/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 vs. grammatical aspect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Lexical aspect (</a:t>
            </a:r>
            <a:r>
              <a:rPr lang="en-GB" dirty="0" err="1" smtClean="0"/>
              <a:t>Aktionsart</a:t>
            </a:r>
            <a:r>
              <a:rPr lang="en-GB" dirty="0"/>
              <a:t>):</a:t>
            </a:r>
          </a:p>
          <a:p>
            <a:pPr lvl="1"/>
            <a:r>
              <a:rPr lang="en-GB" dirty="0"/>
              <a:t>an inherent property of the semantics of verbs (sentences)</a:t>
            </a:r>
          </a:p>
          <a:p>
            <a:pPr lvl="1"/>
            <a:r>
              <a:rPr lang="en-GB" dirty="0"/>
              <a:t>related to the type of situation under discussion </a:t>
            </a:r>
          </a:p>
          <a:p>
            <a:pPr lvl="1"/>
            <a:r>
              <a:rPr lang="en-GB" dirty="0"/>
              <a:t>cf. lectures 10 &amp; 11</a:t>
            </a:r>
          </a:p>
          <a:p>
            <a:endParaRPr lang="en-GB" dirty="0" smtClean="0"/>
          </a:p>
          <a:p>
            <a:r>
              <a:rPr lang="en-GB" dirty="0" smtClean="0"/>
              <a:t>Grammatical </a:t>
            </a:r>
            <a:r>
              <a:rPr lang="en-GB" dirty="0"/>
              <a:t>aspect:</a:t>
            </a:r>
          </a:p>
          <a:p>
            <a:pPr lvl="1"/>
            <a:r>
              <a:rPr lang="en-GB" dirty="0"/>
              <a:t>ways of specifying the temporal contour of an event using grammatical means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Grammatical mechanisms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Russian:</a:t>
            </a:r>
          </a:p>
          <a:p>
            <a:pPr lvl="1">
              <a:lnSpc>
                <a:spcPct val="90000"/>
              </a:lnSpc>
            </a:pPr>
            <a:r>
              <a:rPr lang="en-GB" sz="2200">
                <a:solidFill>
                  <a:schemeClr val="accent2"/>
                </a:solidFill>
              </a:rPr>
              <a:t>perfective/imperfective</a:t>
            </a:r>
          </a:p>
          <a:p>
            <a:pPr lvl="2">
              <a:lnSpc>
                <a:spcPct val="90000"/>
              </a:lnSpc>
            </a:pPr>
            <a:r>
              <a:rPr lang="en-GB" sz="2100"/>
              <a:t>marked inflectionally</a:t>
            </a:r>
          </a:p>
          <a:p>
            <a:pPr lvl="2">
              <a:lnSpc>
                <a:spcPct val="90000"/>
              </a:lnSpc>
            </a:pPr>
            <a:endParaRPr lang="en-GB" sz="210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On </a:t>
            </a:r>
            <a:r>
              <a:rPr lang="en-GB" sz="2100">
                <a:solidFill>
                  <a:schemeClr val="accent2"/>
                </a:solidFill>
              </a:rPr>
              <a:t>čital </a:t>
            </a:r>
            <a:r>
              <a:rPr lang="en-GB" sz="2100"/>
              <a:t>			pis’mo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He read.PAST.IMPERF	a letter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“He was reading a letter”</a:t>
            </a:r>
          </a:p>
          <a:p>
            <a:pPr lvl="2">
              <a:lnSpc>
                <a:spcPct val="90000"/>
              </a:lnSpc>
            </a:pPr>
            <a:endParaRPr lang="en-GB" sz="210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On </a:t>
            </a:r>
            <a:r>
              <a:rPr lang="en-GB" sz="2100">
                <a:solidFill>
                  <a:schemeClr val="accent2"/>
                </a:solidFill>
              </a:rPr>
              <a:t>pročital </a:t>
            </a:r>
            <a:r>
              <a:rPr lang="en-GB" sz="2100"/>
              <a:t>		pis’mo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He read.PAST.PERF	a letter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2100"/>
              <a:t>	“He read a letter”</a:t>
            </a:r>
          </a:p>
          <a:p>
            <a:pPr lvl="1">
              <a:lnSpc>
                <a:spcPct val="90000"/>
              </a:lnSpc>
            </a:pP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Grammatical mechanisms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Maltese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solidFill>
                  <a:schemeClr val="accent2"/>
                </a:solidFill>
              </a:rPr>
              <a:t>perfective/imperfective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marked inflectionally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 err="1">
                <a:solidFill>
                  <a:schemeClr val="accent2"/>
                </a:solidFill>
              </a:rPr>
              <a:t>Qara</a:t>
            </a:r>
            <a:r>
              <a:rPr lang="en-GB" sz="2200" dirty="0">
                <a:solidFill>
                  <a:schemeClr val="accent2"/>
                </a:solidFill>
              </a:rPr>
              <a:t>’</a:t>
            </a:r>
            <a:r>
              <a:rPr lang="en-GB" sz="2200" dirty="0"/>
              <a:t> 			</a:t>
            </a:r>
            <a:r>
              <a:rPr lang="en-GB" sz="2200" dirty="0" err="1" smtClean="0"/>
              <a:t>ittra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read.3MSg.PERF		a letter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“He read a letter”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 err="1">
                <a:solidFill>
                  <a:schemeClr val="accent2"/>
                </a:solidFill>
              </a:rPr>
              <a:t>Jaqra</a:t>
            </a:r>
            <a:r>
              <a:rPr lang="en-GB" sz="2200" dirty="0">
                <a:solidFill>
                  <a:schemeClr val="accent2"/>
                </a:solidFill>
              </a:rPr>
              <a:t>’</a:t>
            </a:r>
            <a:r>
              <a:rPr lang="en-GB" sz="2200" dirty="0"/>
              <a:t> 			</a:t>
            </a:r>
            <a:r>
              <a:rPr lang="en-GB" sz="2200" dirty="0" err="1"/>
              <a:t>ittra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read.3MSg.IMPERF		a letter.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“He reads a letter”</a:t>
            </a:r>
          </a:p>
          <a:p>
            <a:pPr lvl="1"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Grammatical mechanisms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Maltese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solidFill>
                  <a:schemeClr val="accent2"/>
                </a:solidFill>
              </a:rPr>
              <a:t>progressive/non-progressive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marked using </a:t>
            </a:r>
            <a:r>
              <a:rPr lang="en-GB" sz="2100" dirty="0">
                <a:solidFill>
                  <a:schemeClr val="accent2"/>
                </a:solidFill>
              </a:rPr>
              <a:t>aspectual particles</a:t>
            </a:r>
          </a:p>
          <a:p>
            <a:pPr lvl="2">
              <a:lnSpc>
                <a:spcPct val="90000"/>
              </a:lnSpc>
            </a:pPr>
            <a:endParaRPr lang="en-GB" sz="21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 err="1"/>
              <a:t>Jaqra</a:t>
            </a:r>
            <a:r>
              <a:rPr lang="en-GB" sz="2200" dirty="0"/>
              <a:t>’ 			</a:t>
            </a:r>
            <a:r>
              <a:rPr lang="en-GB" sz="2200" dirty="0" err="1"/>
              <a:t>ittra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 smtClean="0"/>
              <a:t>read.3MSg.IMPERF</a:t>
            </a:r>
            <a:r>
              <a:rPr lang="en-GB" sz="2200" dirty="0"/>
              <a:t>	</a:t>
            </a:r>
            <a:r>
              <a:rPr lang="en-GB" sz="2200" dirty="0" smtClean="0"/>
              <a:t>	a </a:t>
            </a:r>
            <a:r>
              <a:rPr lang="en-GB" sz="2200" dirty="0"/>
              <a:t>letter.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“He reads a letter”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 err="1">
                <a:solidFill>
                  <a:schemeClr val="accent2"/>
                </a:solidFill>
              </a:rPr>
              <a:t>Qed</a:t>
            </a:r>
            <a:r>
              <a:rPr lang="en-GB" sz="2200" dirty="0">
                <a:solidFill>
                  <a:schemeClr val="accent2"/>
                </a:solidFill>
              </a:rPr>
              <a:t> </a:t>
            </a:r>
            <a:r>
              <a:rPr lang="en-GB" sz="2200" dirty="0"/>
              <a:t>	</a:t>
            </a:r>
            <a:r>
              <a:rPr lang="en-GB" sz="2200" dirty="0" err="1"/>
              <a:t>jaqra</a:t>
            </a:r>
            <a:r>
              <a:rPr lang="en-GB" sz="2200" dirty="0"/>
              <a:t>’ 			</a:t>
            </a:r>
            <a:r>
              <a:rPr lang="en-GB" sz="2200" dirty="0" err="1"/>
              <a:t>ittra</a:t>
            </a:r>
            <a:r>
              <a:rPr lang="en-GB" sz="2200" dirty="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PROG	read.3MSg.IMPERF	a letter.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 dirty="0"/>
              <a:t>	“He is reading a letter”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Grammatical mechanisms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English:</a:t>
            </a:r>
          </a:p>
          <a:p>
            <a:pPr lvl="1"/>
            <a:r>
              <a:rPr lang="en-GB">
                <a:solidFill>
                  <a:schemeClr val="accent2"/>
                </a:solidFill>
              </a:rPr>
              <a:t>progressive/non-progressive</a:t>
            </a:r>
          </a:p>
          <a:p>
            <a:pPr lvl="2"/>
            <a:r>
              <a:rPr lang="en-GB"/>
              <a:t>marked inflectionally on main verb and auxiliary</a:t>
            </a:r>
          </a:p>
          <a:p>
            <a:pPr lvl="2">
              <a:buFont typeface="Wingdings" pitchFamily="2" charset="2"/>
              <a:buNone/>
            </a:pPr>
            <a:endParaRPr lang="en-GB"/>
          </a:p>
          <a:p>
            <a:pPr lvl="2">
              <a:buFont typeface="Wingdings" pitchFamily="2" charset="2"/>
              <a:buNone/>
            </a:pPr>
            <a:r>
              <a:rPr lang="en-GB"/>
              <a:t>I </a:t>
            </a:r>
            <a:r>
              <a:rPr lang="en-GB">
                <a:solidFill>
                  <a:schemeClr val="accent2"/>
                </a:solidFill>
              </a:rPr>
              <a:t>went</a:t>
            </a:r>
            <a:r>
              <a:rPr lang="en-GB"/>
              <a:t> to the pub.</a:t>
            </a:r>
          </a:p>
          <a:p>
            <a:pPr lvl="2">
              <a:buFont typeface="Wingdings" pitchFamily="2" charset="2"/>
              <a:buNone/>
            </a:pPr>
            <a:r>
              <a:rPr lang="en-GB"/>
              <a:t>I </a:t>
            </a:r>
            <a:r>
              <a:rPr lang="en-GB">
                <a:solidFill>
                  <a:schemeClr val="accent2"/>
                </a:solidFill>
              </a:rPr>
              <a:t>was going</a:t>
            </a:r>
            <a:r>
              <a:rPr lang="en-GB"/>
              <a:t> to the pub.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1" name="Organization Chart 3"/>
          <p:cNvGraphicFramePr>
            <a:graphicFrameLocks/>
          </p:cNvGraphicFramePr>
          <p:nvPr>
            <p:ph/>
          </p:nvPr>
        </p:nvGraphicFramePr>
        <p:xfrm>
          <a:off x="569913" y="2057400"/>
          <a:ext cx="8001000" cy="2971800"/>
        </p:xfrm>
        <a:graphic>
          <a:graphicData uri="http://schemas.openxmlformats.org/drawingml/2006/compatibility">
            <com:legacyDrawing xmlns:com="http://schemas.openxmlformats.org/drawingml/2006/compatibility" spid="_x0000_s63491"/>
          </a:graphicData>
        </a:graphic>
      </p:graphicFrame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r>
              <a:rPr lang="en-GB"/>
              <a:t>A preliminary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perfective: definition</a:t>
            </a:r>
            <a:endParaRPr lang="en-GB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 perfective aspect involves a view of a </a:t>
            </a:r>
            <a:r>
              <a:rPr lang="en-GB" dirty="0">
                <a:solidFill>
                  <a:schemeClr val="accent2"/>
                </a:solidFill>
              </a:rPr>
              <a:t>situation as a whole. </a:t>
            </a:r>
            <a:r>
              <a:rPr lang="en-GB" dirty="0"/>
              <a:t>I.e. it implies: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 beginning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 middle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an end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NB</a:t>
            </a:r>
            <a:r>
              <a:rPr lang="en-GB" dirty="0"/>
              <a:t>: “viewing the situation as a whole” does not imply that the event is completed (i.e. finished).</a:t>
            </a: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Perfective and tense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72462" cy="1676400"/>
          </a:xfrm>
        </p:spPr>
        <p:txBody>
          <a:bodyPr/>
          <a:lstStyle/>
          <a:p>
            <a:r>
              <a:rPr lang="en-GB" sz="2600"/>
              <a:t>Some languages restrict the application of the perfective to the past tense.</a:t>
            </a:r>
          </a:p>
          <a:p>
            <a:pPr lvl="1"/>
            <a:r>
              <a:rPr lang="en-GB" sz="2200"/>
              <a:t>suggests that the “complete view” is only applied retrospectively.</a:t>
            </a:r>
          </a:p>
          <a:p>
            <a:pPr lvl="1">
              <a:buFont typeface="Wingdings" pitchFamily="2" charset="2"/>
              <a:buNone/>
            </a:pPr>
            <a:endParaRPr lang="en-GB" sz="2200"/>
          </a:p>
        </p:txBody>
      </p:sp>
      <p:graphicFrame>
        <p:nvGraphicFramePr>
          <p:cNvPr id="65557" name="Group 21"/>
          <p:cNvGraphicFramePr>
            <a:graphicFrameLocks noGrp="1"/>
          </p:cNvGraphicFramePr>
          <p:nvPr>
            <p:ph sz="half" idx="2"/>
          </p:nvPr>
        </p:nvGraphicFramePr>
        <p:xfrm>
          <a:off x="609600" y="3657600"/>
          <a:ext cx="7958138" cy="1866900"/>
        </p:xfrm>
        <a:graphic>
          <a:graphicData uri="http://schemas.openxmlformats.org/drawingml/2006/table">
            <a:tbl>
              <a:tblPr/>
              <a:tblGrid>
                <a:gridCol w="3979863"/>
                <a:gridCol w="397827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Maltese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Arabic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Qara’                  ittra.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read.3MSg.PERF letter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“He read a letter”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Harbat                      al-bint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run away.3FSg.PERF  the-girl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“The girl ran away”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 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Tense as a deictic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Perfective and tense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In many languages, perfective aspect is used with different tenses.</a:t>
            </a:r>
          </a:p>
          <a:p>
            <a:pPr>
              <a:buFont typeface="Wingdings" pitchFamily="2" charset="2"/>
              <a:buNone/>
            </a:pPr>
            <a:r>
              <a:rPr lang="en-GB"/>
              <a:t>		</a:t>
            </a:r>
            <a:endParaRPr lang="mt-MT"/>
          </a:p>
          <a:p>
            <a:pPr>
              <a:buFont typeface="Wingdings" pitchFamily="2" charset="2"/>
              <a:buNone/>
            </a:pPr>
            <a:r>
              <a:rPr lang="mt-MT"/>
              <a:t>	</a:t>
            </a:r>
            <a:r>
              <a:rPr lang="en-GB" b="1">
                <a:solidFill>
                  <a:schemeClr val="accent2"/>
                </a:solidFill>
              </a:rPr>
              <a:t>Russian</a:t>
            </a:r>
            <a:endParaRPr lang="en-GB">
              <a:solidFill>
                <a:schemeClr val="accent2"/>
              </a:solidFill>
            </a:endParaRPr>
          </a:p>
          <a:p>
            <a:pPr lvl="2">
              <a:buFont typeface="Wingdings" pitchFamily="2" charset="2"/>
              <a:buNone/>
            </a:pPr>
            <a:r>
              <a:rPr lang="en-GB"/>
              <a:t>On pročital 	pis’mo (past, perfective)</a:t>
            </a:r>
          </a:p>
          <a:p>
            <a:pPr lvl="2">
              <a:buFont typeface="Wingdings" pitchFamily="2" charset="2"/>
              <a:buNone/>
            </a:pPr>
            <a:r>
              <a:rPr lang="en-GB"/>
              <a:t>“He read a letter” </a:t>
            </a:r>
          </a:p>
          <a:p>
            <a:pPr lvl="2">
              <a:buFont typeface="Wingdings" pitchFamily="2" charset="2"/>
              <a:buNone/>
            </a:pPr>
            <a:endParaRPr lang="en-GB"/>
          </a:p>
          <a:p>
            <a:pPr lvl="2">
              <a:buFont typeface="Wingdings" pitchFamily="2" charset="2"/>
              <a:buNone/>
            </a:pPr>
            <a:r>
              <a:rPr lang="en-GB"/>
              <a:t>ja ub’ju tebja</a:t>
            </a:r>
            <a:r>
              <a:rPr lang="mt-MT"/>
              <a:t> </a:t>
            </a:r>
            <a:r>
              <a:rPr lang="en-GB"/>
              <a:t>(future, perfective)</a:t>
            </a:r>
          </a:p>
          <a:p>
            <a:pPr lvl="2">
              <a:buFont typeface="Wingdings" pitchFamily="2" charset="2"/>
              <a:buNone/>
            </a:pPr>
            <a:r>
              <a:rPr lang="en-GB"/>
              <a:t>“I shall kill you”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Perfectivity and duration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120062" cy="1447800"/>
          </a:xfrm>
        </p:spPr>
        <p:txBody>
          <a:bodyPr/>
          <a:lstStyle/>
          <a:p>
            <a:r>
              <a:rPr lang="en-GB" sz="2600"/>
              <a:t>Despite viewing the situation as a whole, the perfective is </a:t>
            </a:r>
            <a:r>
              <a:rPr lang="en-GB" sz="2600">
                <a:solidFill>
                  <a:schemeClr val="accent2"/>
                </a:solidFill>
              </a:rPr>
              <a:t>compatible with an expression of the duration of a situation</a:t>
            </a:r>
            <a:r>
              <a:rPr lang="en-GB" sz="2600"/>
              <a:t>.</a:t>
            </a:r>
          </a:p>
        </p:txBody>
      </p:sp>
      <p:graphicFrame>
        <p:nvGraphicFramePr>
          <p:cNvPr id="68626" name="Group 18"/>
          <p:cNvGraphicFramePr>
            <a:graphicFrameLocks noGrp="1"/>
          </p:cNvGraphicFramePr>
          <p:nvPr>
            <p:ph sz="half" idx="2"/>
          </p:nvPr>
        </p:nvGraphicFramePr>
        <p:xfrm>
          <a:off x="762000" y="3505200"/>
          <a:ext cx="7620000" cy="1524001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Maltese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French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Qrajt sagħtejn sħaħ.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“I read for two whole hours”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Il regna trente ans.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“He reigned for 30 years”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imperfective: d</a:t>
            </a:r>
            <a:r>
              <a:rPr lang="mt-MT" dirty="0" smtClean="0"/>
              <a:t>efinition</a:t>
            </a:r>
            <a:endParaRPr lang="en-GB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The imperfective aspect involves an explicit reference to the </a:t>
            </a:r>
            <a:r>
              <a:rPr lang="mt-MT">
                <a:solidFill>
                  <a:schemeClr val="accent2"/>
                </a:solidFill>
              </a:rPr>
              <a:t>internal temporal structure</a:t>
            </a:r>
            <a:r>
              <a:rPr lang="mt-MT"/>
              <a:t> of a situation.</a:t>
            </a:r>
          </a:p>
          <a:p>
            <a:endParaRPr lang="mt-MT"/>
          </a:p>
          <a:p>
            <a:r>
              <a:rPr lang="mt-MT"/>
              <a:t>It contrasts with the perfective insofar as it does not view the situation externally, as a whole.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1" name="Organization Chart 3"/>
          <p:cNvGraphicFramePr>
            <a:graphicFrameLocks/>
          </p:cNvGraphicFramePr>
          <p:nvPr>
            <p:ph/>
          </p:nvPr>
        </p:nvGraphicFramePr>
        <p:xfrm>
          <a:off x="569913" y="1905000"/>
          <a:ext cx="8001000" cy="4114800"/>
        </p:xfrm>
        <a:graphic>
          <a:graphicData uri="http://schemas.openxmlformats.org/drawingml/2006/compatibility">
            <com:legacyDrawing xmlns:com="http://schemas.openxmlformats.org/drawingml/2006/compatibility" spid="_x0000_s73731"/>
          </a:graphicData>
        </a:graphic>
      </p:graphicFrame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r>
              <a:rPr lang="en-GB"/>
              <a:t>A </a:t>
            </a:r>
            <a:r>
              <a:rPr lang="mt-MT"/>
              <a:t>more complete</a:t>
            </a:r>
            <a:r>
              <a:rPr lang="en-GB"/>
              <a:t> classification</a:t>
            </a:r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822325" y="4603750"/>
            <a:ext cx="2759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1279525" y="4908550"/>
            <a:ext cx="3749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t-MT">
                <a:solidFill>
                  <a:schemeClr val="accent2"/>
                </a:solidFill>
              </a:rPr>
              <a:t>In many languages, the same form can express more than one imperfective aspect!</a:t>
            </a: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habitual aspect</a:t>
            </a:r>
            <a:endParaRPr lang="en-GB"/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100"/>
              <a:t>Views a situation as recurring indefinitely.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 b="1">
                <a:solidFill>
                  <a:schemeClr val="accent2"/>
                </a:solidFill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 b="1">
                <a:solidFill>
                  <a:schemeClr val="accent2"/>
                </a:solidFill>
              </a:rPr>
              <a:t>	English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	John </a:t>
            </a:r>
            <a:r>
              <a:rPr lang="mt-MT" sz="2100">
                <a:solidFill>
                  <a:schemeClr val="accent2"/>
                </a:solidFill>
              </a:rPr>
              <a:t>works/worked</a:t>
            </a:r>
            <a:r>
              <a:rPr lang="mt-MT" sz="2100"/>
              <a:t> here.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	John </a:t>
            </a:r>
            <a:r>
              <a:rPr lang="mt-MT" sz="2100">
                <a:solidFill>
                  <a:schemeClr val="accent2"/>
                </a:solidFill>
              </a:rPr>
              <a:t>used to work</a:t>
            </a:r>
            <a:r>
              <a:rPr lang="mt-MT" sz="2100"/>
              <a:t> here.</a:t>
            </a:r>
          </a:p>
          <a:p>
            <a:pPr>
              <a:lnSpc>
                <a:spcPct val="90000"/>
              </a:lnSpc>
            </a:pPr>
            <a:endParaRPr lang="mt-MT" sz="2100"/>
          </a:p>
          <a:p>
            <a:pPr>
              <a:lnSpc>
                <a:spcPct val="90000"/>
              </a:lnSpc>
            </a:pPr>
            <a:r>
              <a:rPr lang="mt-MT" sz="2100"/>
              <a:t>Simple Past tense in English </a:t>
            </a:r>
            <a:r>
              <a:rPr lang="mt-MT" sz="2100">
                <a:solidFill>
                  <a:schemeClr val="accent2"/>
                </a:solidFill>
              </a:rPr>
              <a:t>may</a:t>
            </a:r>
            <a:r>
              <a:rPr lang="mt-MT" sz="2100"/>
              <a:t> have a habitual meaning.</a:t>
            </a:r>
          </a:p>
          <a:p>
            <a:pPr>
              <a:lnSpc>
                <a:spcPct val="90000"/>
              </a:lnSpc>
            </a:pPr>
            <a:r>
              <a:rPr lang="mt-MT" sz="2100"/>
              <a:t>Simple present often used with habitual meaning.</a:t>
            </a:r>
          </a:p>
          <a:p>
            <a:pPr>
              <a:lnSpc>
                <a:spcPct val="90000"/>
              </a:lnSpc>
            </a:pPr>
            <a:r>
              <a:rPr lang="mt-MT" sz="2100"/>
              <a:t>Habituality</a:t>
            </a:r>
            <a:r>
              <a:rPr lang="en-GB" sz="2100"/>
              <a:t> in the past can be</a:t>
            </a:r>
            <a:r>
              <a:rPr lang="mt-MT" sz="2100"/>
              <a:t> marked explicitly with </a:t>
            </a:r>
            <a:r>
              <a:rPr lang="mt-MT" sz="2100" i="1">
                <a:solidFill>
                  <a:schemeClr val="accent2"/>
                </a:solidFill>
              </a:rPr>
              <a:t>used to</a:t>
            </a:r>
            <a:r>
              <a:rPr lang="mt-MT" sz="2100"/>
              <a:t>.</a:t>
            </a:r>
            <a:endParaRPr lang="en-GB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Progressive vs. non-progressive</a:t>
            </a:r>
            <a:endParaRPr lang="en-GB"/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In the progressive, a situation is marked as ongoing.</a:t>
            </a:r>
          </a:p>
          <a:p>
            <a:r>
              <a:rPr lang="mt-MT" sz="2600" dirty="0"/>
              <a:t>Again, this is independent of tense.</a:t>
            </a:r>
          </a:p>
          <a:p>
            <a:pPr>
              <a:buFont typeface="Wingdings" pitchFamily="2" charset="2"/>
              <a:buNone/>
            </a:pPr>
            <a:endParaRPr lang="mt-MT" sz="2600" dirty="0"/>
          </a:p>
          <a:p>
            <a:pPr>
              <a:buFont typeface="Wingdings" pitchFamily="2" charset="2"/>
              <a:buNone/>
            </a:pPr>
            <a:r>
              <a:rPr lang="mt-MT" sz="2600" dirty="0"/>
              <a:t>	</a:t>
            </a:r>
            <a:r>
              <a:rPr lang="mt-MT" sz="2600" b="1" dirty="0">
                <a:solidFill>
                  <a:schemeClr val="accent2"/>
                </a:solidFill>
              </a:rPr>
              <a:t>English</a:t>
            </a:r>
          </a:p>
          <a:p>
            <a:pPr>
              <a:buFont typeface="Wingdings" pitchFamily="2" charset="2"/>
              <a:buNone/>
            </a:pPr>
            <a:r>
              <a:rPr lang="mt-MT" sz="2600" dirty="0"/>
              <a:t>	John </a:t>
            </a:r>
            <a:r>
              <a:rPr lang="mt-MT" sz="2600" dirty="0">
                <a:solidFill>
                  <a:schemeClr val="accent2"/>
                </a:solidFill>
              </a:rPr>
              <a:t>read</a:t>
            </a:r>
            <a:r>
              <a:rPr lang="mt-MT" sz="2600" dirty="0"/>
              <a:t> the book.</a:t>
            </a:r>
            <a:r>
              <a:rPr lang="en-GB" sz="2600" dirty="0"/>
              <a:t> (non-</a:t>
            </a:r>
            <a:r>
              <a:rPr lang="en-GB" sz="2600" dirty="0" err="1"/>
              <a:t>prog</a:t>
            </a:r>
            <a:r>
              <a:rPr lang="en-GB" sz="2600" dirty="0"/>
              <a:t>, past)</a:t>
            </a:r>
            <a:endParaRPr lang="mt-MT" sz="2600" dirty="0"/>
          </a:p>
          <a:p>
            <a:pPr>
              <a:buFont typeface="Wingdings" pitchFamily="2" charset="2"/>
              <a:buNone/>
            </a:pPr>
            <a:r>
              <a:rPr lang="mt-MT" sz="2600" dirty="0"/>
              <a:t>	John </a:t>
            </a:r>
            <a:r>
              <a:rPr lang="mt-MT" sz="2600" dirty="0">
                <a:solidFill>
                  <a:schemeClr val="accent2"/>
                </a:solidFill>
              </a:rPr>
              <a:t>was reading</a:t>
            </a:r>
            <a:r>
              <a:rPr lang="mt-MT" sz="2600" dirty="0"/>
              <a:t> the book.</a:t>
            </a:r>
            <a:r>
              <a:rPr lang="en-GB" sz="2600" dirty="0"/>
              <a:t> (</a:t>
            </a:r>
            <a:r>
              <a:rPr lang="en-GB" sz="2600" dirty="0" err="1"/>
              <a:t>prog</a:t>
            </a:r>
            <a:r>
              <a:rPr lang="en-GB" sz="2600" dirty="0"/>
              <a:t>., past)</a:t>
            </a:r>
          </a:p>
          <a:p>
            <a:pPr>
              <a:buFont typeface="Wingdings" pitchFamily="2" charset="2"/>
              <a:buNone/>
            </a:pPr>
            <a:r>
              <a:rPr lang="en-GB" sz="2600" dirty="0"/>
              <a:t>	John </a:t>
            </a:r>
            <a:r>
              <a:rPr lang="en-GB" sz="2600" dirty="0">
                <a:solidFill>
                  <a:schemeClr val="accent2"/>
                </a:solidFill>
              </a:rPr>
              <a:t>will be reading</a:t>
            </a:r>
            <a:r>
              <a:rPr lang="en-GB" sz="2600" dirty="0"/>
              <a:t> the book. (</a:t>
            </a:r>
            <a:r>
              <a:rPr lang="en-GB" sz="2600" dirty="0" err="1"/>
              <a:t>prog</a:t>
            </a:r>
            <a:r>
              <a:rPr lang="en-GB" sz="2600" dirty="0"/>
              <a:t>., fut.)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Non/progressive vs im/perfective</a:t>
            </a:r>
            <a:endParaRPr lang="en-GB" sz="34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English does not explicitly distinguish im/perfective.</a:t>
            </a:r>
          </a:p>
          <a:p>
            <a:pPr>
              <a:lnSpc>
                <a:spcPct val="90000"/>
              </a:lnSpc>
            </a:pPr>
            <a:r>
              <a:rPr lang="en-GB" sz="2100"/>
              <a:t>But t</a:t>
            </a:r>
            <a:r>
              <a:rPr lang="mt-MT" sz="2100"/>
              <a:t>he English progressive vs. non-progressive distinction seems to correlate with the perfective/ imperfective distinction.</a:t>
            </a:r>
          </a:p>
          <a:p>
            <a:pPr>
              <a:lnSpc>
                <a:spcPct val="90000"/>
              </a:lnSpc>
            </a:pPr>
            <a:endParaRPr lang="mt-MT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 b="1">
                <a:solidFill>
                  <a:schemeClr val="accent2"/>
                </a:solidFill>
              </a:rPr>
              <a:t>	English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John </a:t>
            </a:r>
            <a:r>
              <a:rPr lang="mt-MT" sz="2100">
                <a:solidFill>
                  <a:schemeClr val="accent2"/>
                </a:solidFill>
              </a:rPr>
              <a:t>read</a:t>
            </a:r>
            <a:r>
              <a:rPr lang="mt-MT" sz="2100"/>
              <a:t> the book.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(non-progressive + offers a complete view of the situation)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John </a:t>
            </a:r>
            <a:r>
              <a:rPr lang="mt-MT" sz="2100">
                <a:solidFill>
                  <a:schemeClr val="accent2"/>
                </a:solidFill>
              </a:rPr>
              <a:t>was reading</a:t>
            </a:r>
            <a:r>
              <a:rPr lang="mt-MT" sz="2100"/>
              <a:t> the book.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mt-MT" sz="2100"/>
              <a:t>	(progressive, also views the situation internally)</a:t>
            </a:r>
            <a:endParaRPr lang="en-GB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Non/progressive vs im/perfective</a:t>
            </a:r>
            <a:endParaRPr lang="en-GB" sz="34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1900" dirty="0"/>
              <a:t>Some languages distinguish im/perfective and non-/progressive more sharply.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mt-MT" sz="1900" b="1" dirty="0">
                <a:solidFill>
                  <a:schemeClr val="accent2"/>
                </a:solidFill>
              </a:rPr>
              <a:t>Spanish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en-GB" sz="1900" dirty="0" smtClean="0"/>
              <a:t>	</a:t>
            </a:r>
            <a:r>
              <a:rPr lang="mt-MT" sz="1900" dirty="0" smtClean="0"/>
              <a:t>Juan </a:t>
            </a:r>
            <a:r>
              <a:rPr lang="mt-MT" sz="1900" dirty="0">
                <a:solidFill>
                  <a:schemeClr val="accent2"/>
                </a:solidFill>
              </a:rPr>
              <a:t>lleg</a:t>
            </a:r>
            <a:r>
              <a:rPr lang="en-US" sz="1900" dirty="0">
                <a:solidFill>
                  <a:schemeClr val="accent2"/>
                </a:solidFill>
              </a:rPr>
              <a:t>ó</a:t>
            </a:r>
            <a:r>
              <a:rPr lang="mt-MT" sz="1900" dirty="0">
                <a:solidFill>
                  <a:schemeClr val="accent2"/>
                </a:solidFill>
              </a:rPr>
              <a:t>.</a:t>
            </a:r>
            <a:r>
              <a:rPr lang="mt-MT" sz="1900" dirty="0"/>
              <a:t> (perfective)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/>
              <a:t>	</a:t>
            </a:r>
            <a:r>
              <a:rPr lang="mt-MT" sz="1900" dirty="0"/>
              <a:t>	John arrived.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mt-MT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en-GB" sz="1900" dirty="0" smtClean="0"/>
              <a:t>	</a:t>
            </a:r>
            <a:r>
              <a:rPr lang="mt-MT" sz="1900" dirty="0" smtClean="0"/>
              <a:t>Juan </a:t>
            </a:r>
            <a:r>
              <a:rPr lang="mt-MT" sz="1900" dirty="0">
                <a:solidFill>
                  <a:schemeClr val="accent2"/>
                </a:solidFill>
              </a:rPr>
              <a:t>llegaba</a:t>
            </a:r>
            <a:r>
              <a:rPr lang="mt-MT" sz="1900" dirty="0"/>
              <a:t>. (imperfective, non-progressive)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/>
              <a:t>	</a:t>
            </a:r>
            <a:r>
              <a:rPr lang="mt-MT" sz="1900" dirty="0"/>
              <a:t>	John was arriving/used to arrive.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en-GB" sz="1900" dirty="0" smtClean="0"/>
              <a:t>	</a:t>
            </a:r>
            <a:r>
              <a:rPr lang="mt-MT" sz="1900" dirty="0" smtClean="0"/>
              <a:t>(</a:t>
            </a:r>
            <a:r>
              <a:rPr lang="mt-MT" sz="1900" dirty="0"/>
              <a:t>NB: can have progressive or habitual meaning)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mt-MT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/>
              <a:t>	</a:t>
            </a:r>
            <a:r>
              <a:rPr lang="mt-MT" sz="1900" dirty="0"/>
              <a:t>	Juan </a:t>
            </a:r>
            <a:r>
              <a:rPr lang="mt-MT" sz="1900" dirty="0">
                <a:solidFill>
                  <a:schemeClr val="accent2"/>
                </a:solidFill>
              </a:rPr>
              <a:t>estaba llegando</a:t>
            </a:r>
            <a:r>
              <a:rPr lang="mt-MT" sz="1900" dirty="0"/>
              <a:t>. (imperfective + progressive)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en-GB" sz="1900" dirty="0" smtClean="0"/>
              <a:t>	</a:t>
            </a:r>
            <a:r>
              <a:rPr lang="mt-MT" sz="1900" dirty="0" smtClean="0"/>
              <a:t>John </a:t>
            </a:r>
            <a:r>
              <a:rPr lang="mt-MT" sz="1900" dirty="0"/>
              <a:t>was arriving.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900" dirty="0" smtClean="0"/>
              <a:t>	</a:t>
            </a:r>
            <a:r>
              <a:rPr lang="mt-MT" sz="1900" dirty="0"/>
              <a:t>	(progressive only)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Non/progressive vs im/perfective</a:t>
            </a:r>
            <a:endParaRPr lang="en-GB" sz="34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1900" dirty="0"/>
              <a:t>With a situation described in the perfective, continuation with the imperfective seems contradictory.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</a:t>
            </a:r>
            <a:r>
              <a:rPr lang="mt-MT" sz="1900" b="1" dirty="0">
                <a:solidFill>
                  <a:schemeClr val="accent2"/>
                </a:solidFill>
              </a:rPr>
              <a:t>Russian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b="1" dirty="0"/>
              <a:t>		?</a:t>
            </a:r>
            <a:r>
              <a:rPr lang="mt-MT" sz="1900" dirty="0"/>
              <a:t>On napisal        </a:t>
            </a:r>
            <a:r>
              <a:rPr lang="en-GB" sz="1900" dirty="0" smtClean="0"/>
              <a:t>   </a:t>
            </a:r>
            <a:r>
              <a:rPr lang="mt-MT" sz="1900" dirty="0" smtClean="0"/>
              <a:t>pis’mo  </a:t>
            </a:r>
            <a:r>
              <a:rPr lang="mt-MT" sz="1900" dirty="0"/>
              <a:t>i      e</a:t>
            </a:r>
            <a:r>
              <a:rPr lang="en-US" sz="1900" dirty="0" err="1"/>
              <a:t>šč</a:t>
            </a:r>
            <a:r>
              <a:rPr lang="mt-MT" sz="1900" dirty="0"/>
              <a:t>e pi</a:t>
            </a:r>
            <a:r>
              <a:rPr lang="en-US" sz="1900" dirty="0"/>
              <a:t>š</a:t>
            </a:r>
            <a:r>
              <a:rPr lang="mt-MT" sz="1900" dirty="0"/>
              <a:t>et 	      </a:t>
            </a:r>
            <a:r>
              <a:rPr lang="en-GB" sz="1900" dirty="0" smtClean="0"/>
              <a:t>	</a:t>
            </a:r>
            <a:r>
              <a:rPr lang="mt-MT" sz="1900" dirty="0" smtClean="0"/>
              <a:t>ego</a:t>
            </a:r>
            <a:r>
              <a:rPr lang="mt-MT" sz="19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  	  He </a:t>
            </a:r>
            <a:r>
              <a:rPr lang="mt-MT" sz="1900" dirty="0">
                <a:solidFill>
                  <a:schemeClr val="accent2"/>
                </a:solidFill>
              </a:rPr>
              <a:t>wrote.PERF</a:t>
            </a:r>
            <a:r>
              <a:rPr lang="mt-MT" sz="1900" dirty="0"/>
              <a:t>  a letter and still  </a:t>
            </a:r>
            <a:r>
              <a:rPr lang="mt-MT" sz="1900" dirty="0">
                <a:solidFill>
                  <a:schemeClr val="accent2"/>
                </a:solidFill>
              </a:rPr>
              <a:t>writes.IMPERF</a:t>
            </a:r>
            <a:r>
              <a:rPr lang="mt-MT" sz="1900" dirty="0"/>
              <a:t> </a:t>
            </a:r>
            <a:r>
              <a:rPr lang="en-GB" sz="1900" dirty="0" smtClean="0"/>
              <a:t>	</a:t>
            </a:r>
            <a:r>
              <a:rPr lang="mt-MT" sz="1900" dirty="0" smtClean="0"/>
              <a:t>it</a:t>
            </a:r>
            <a:endParaRPr lang="mt-MT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	  “He wrote a letter and is still writing it.”</a:t>
            </a:r>
          </a:p>
          <a:p>
            <a:pPr>
              <a:lnSpc>
                <a:spcPct val="80000"/>
              </a:lnSpc>
            </a:pPr>
            <a:endParaRPr lang="mt-MT" sz="1900" dirty="0"/>
          </a:p>
          <a:p>
            <a:pPr>
              <a:lnSpc>
                <a:spcPct val="80000"/>
              </a:lnSpc>
            </a:pPr>
            <a:r>
              <a:rPr lang="mt-MT" sz="1900" dirty="0"/>
              <a:t>The anomaly disappears with the use of the imperfective.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mt-MT" sz="19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b="1" dirty="0">
                <a:solidFill>
                  <a:schemeClr val="accent2"/>
                </a:solidFill>
              </a:rPr>
              <a:t>	Russian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b="1" dirty="0"/>
              <a:t>		</a:t>
            </a:r>
            <a:r>
              <a:rPr lang="mt-MT" sz="1900" dirty="0"/>
              <a:t>My  pisali    </a:t>
            </a:r>
            <a:r>
              <a:rPr lang="en-GB" sz="1900" dirty="0" smtClean="0"/>
              <a:t>	</a:t>
            </a:r>
            <a:r>
              <a:rPr lang="mt-MT" sz="1900" dirty="0" smtClean="0"/>
              <a:t>pis’mo  </a:t>
            </a:r>
            <a:r>
              <a:rPr lang="mt-MT" sz="1900" dirty="0"/>
              <a:t>i 	  e</a:t>
            </a:r>
            <a:r>
              <a:rPr lang="en-US" sz="1900" dirty="0" err="1"/>
              <a:t>šč</a:t>
            </a:r>
            <a:r>
              <a:rPr lang="mt-MT" sz="1900" dirty="0"/>
              <a:t>e 	pi</a:t>
            </a:r>
            <a:r>
              <a:rPr lang="en-US" sz="1900" dirty="0"/>
              <a:t>š</a:t>
            </a:r>
            <a:r>
              <a:rPr lang="mt-MT" sz="1900" dirty="0"/>
              <a:t>et 	ego.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	We  wrote.IMPERF a letter and still	write	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mt-MT" sz="1900" dirty="0"/>
              <a:t>		“We wrote a letter and are still writing it.”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mt-MT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Non/progressive vs im/perfective</a:t>
            </a:r>
            <a:endParaRPr lang="en-GB" sz="34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We can observe the same in English with the progressive/non-progressive forms.</a:t>
            </a:r>
          </a:p>
          <a:p>
            <a:pPr lvl="1"/>
            <a:r>
              <a:rPr lang="mt-MT" sz="2200" dirty="0"/>
              <a:t>This is further evidence that English non-/progressive covers some of the im/perfective distinction.</a:t>
            </a:r>
          </a:p>
          <a:p>
            <a:pPr lvl="1">
              <a:buFont typeface="Wingdings" pitchFamily="2" charset="2"/>
              <a:buNone/>
            </a:pPr>
            <a:endParaRPr lang="mt-MT" sz="2200" dirty="0"/>
          </a:p>
          <a:p>
            <a:pPr lvl="1">
              <a:buFont typeface="Wingdings" pitchFamily="2" charset="2"/>
              <a:buNone/>
            </a:pPr>
            <a:r>
              <a:rPr lang="mt-MT" sz="2200" b="1" dirty="0">
                <a:solidFill>
                  <a:schemeClr val="accent2"/>
                </a:solidFill>
              </a:rPr>
              <a:t>English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 smtClean="0"/>
              <a:t>	</a:t>
            </a:r>
            <a:r>
              <a:rPr lang="mt-MT" sz="2200" dirty="0" smtClean="0"/>
              <a:t>?</a:t>
            </a:r>
            <a:r>
              <a:rPr lang="mt-MT" sz="2200" dirty="0"/>
              <a:t>John built a fire escape and is still building it.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 smtClean="0"/>
              <a:t>	</a:t>
            </a:r>
            <a:r>
              <a:rPr lang="mt-MT" sz="2200" dirty="0" smtClean="0"/>
              <a:t>John </a:t>
            </a:r>
            <a:r>
              <a:rPr lang="mt-MT" sz="2200" dirty="0"/>
              <a:t>was building a fire escape and is still building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 general characterisation of deixis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Deictic expressions rely on the context of utterance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deictic demonstrative pronouns: </a:t>
            </a:r>
            <a:r>
              <a:rPr lang="en-GB" i="1" dirty="0"/>
              <a:t>this, that, those…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deictic place expressions: </a:t>
            </a:r>
            <a:r>
              <a:rPr lang="en-GB" i="1" dirty="0"/>
              <a:t>here, there…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Relevant </a:t>
            </a:r>
            <a:r>
              <a:rPr lang="en-GB" dirty="0"/>
              <a:t>features of the context: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physical context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persons involved in communication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accent2"/>
                </a:solidFill>
              </a:rPr>
              <a:t>time</a:t>
            </a: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/>
              <a:t>The English progressive</a:t>
            </a:r>
            <a:endParaRPr lang="en-GB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dirty="0"/>
              <a:t>English progressive tends to have connotations of activity, dynamism and volition.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She blinked her eyes.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The dog was walking.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?She was knowing Greek.</a:t>
            </a:r>
          </a:p>
          <a:p>
            <a:pPr lvl="1">
              <a:lnSpc>
                <a:spcPct val="90000"/>
              </a:lnSpc>
            </a:pPr>
            <a:r>
              <a:rPr lang="mt-MT" dirty="0"/>
              <a:t>?She was having blonde hair.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mt-MT" dirty="0" smtClean="0"/>
              <a:t>Thus</a:t>
            </a:r>
            <a:r>
              <a:rPr lang="mt-MT" dirty="0"/>
              <a:t>, it tends to be infelicitous with states.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English progressive</a:t>
            </a:r>
            <a:endParaRPr lang="en-GB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7662" cy="4267200"/>
          </a:xfrm>
        </p:spPr>
        <p:txBody>
          <a:bodyPr/>
          <a:lstStyle/>
          <a:p>
            <a:r>
              <a:rPr lang="mt-MT" sz="2600" dirty="0"/>
              <a:t>The progressive aspect interacts with situation </a:t>
            </a:r>
            <a:r>
              <a:rPr lang="mt-MT" sz="2600" dirty="0" smtClean="0"/>
              <a:t>type</a:t>
            </a:r>
            <a:r>
              <a:rPr lang="en-GB" sz="2600" dirty="0" smtClean="0"/>
              <a:t> (lexical aspect)</a:t>
            </a:r>
            <a:r>
              <a:rPr lang="mt-MT" sz="2600" dirty="0" smtClean="0"/>
              <a:t>.</a:t>
            </a:r>
            <a:endParaRPr lang="mt-MT" sz="2600" dirty="0"/>
          </a:p>
          <a:p>
            <a:pPr lvl="1"/>
            <a:r>
              <a:rPr lang="mt-MT" sz="2200" dirty="0"/>
              <a:t>cf. the activity/accomplishment distinction</a:t>
            </a:r>
          </a:p>
          <a:p>
            <a:pPr lvl="1"/>
            <a:r>
              <a:rPr lang="en-GB" sz="2200" dirty="0" smtClean="0"/>
              <a:t>With </a:t>
            </a:r>
            <a:r>
              <a:rPr lang="mt-MT" sz="2200" dirty="0" smtClean="0"/>
              <a:t>accomplishments </a:t>
            </a:r>
            <a:r>
              <a:rPr lang="mt-MT" sz="2200" dirty="0"/>
              <a:t>(+telic</a:t>
            </a:r>
            <a:r>
              <a:rPr lang="mt-MT" sz="2200" dirty="0" smtClean="0"/>
              <a:t>)</a:t>
            </a:r>
            <a:r>
              <a:rPr lang="en-GB" sz="2200" dirty="0" smtClean="0"/>
              <a:t>, the progressive</a:t>
            </a:r>
            <a:r>
              <a:rPr lang="mt-MT" sz="2200" dirty="0" smtClean="0"/>
              <a:t> </a:t>
            </a:r>
            <a:r>
              <a:rPr lang="en-GB" sz="2200" dirty="0" smtClean="0"/>
              <a:t>cancels the implication</a:t>
            </a:r>
            <a:r>
              <a:rPr lang="mt-MT" sz="2200" dirty="0" smtClean="0"/>
              <a:t> </a:t>
            </a:r>
            <a:r>
              <a:rPr lang="mt-MT" sz="2200" dirty="0"/>
              <a:t>that the end state was reached.</a:t>
            </a:r>
          </a:p>
          <a:p>
            <a:pPr lvl="1">
              <a:buFont typeface="Wingdings" pitchFamily="2" charset="2"/>
              <a:buNone/>
            </a:pPr>
            <a:endParaRPr lang="mt-MT" sz="2200" dirty="0"/>
          </a:p>
          <a:p>
            <a:pPr lvl="1">
              <a:buFont typeface="Wingdings" pitchFamily="2" charset="2"/>
              <a:buNone/>
            </a:pPr>
            <a:endParaRPr lang="en-GB" sz="2200" dirty="0"/>
          </a:p>
        </p:txBody>
      </p:sp>
      <p:graphicFrame>
        <p:nvGraphicFramePr>
          <p:cNvPr id="89108" name="Group 20"/>
          <p:cNvGraphicFramePr>
            <a:graphicFrameLocks noGrp="1"/>
          </p:cNvGraphicFramePr>
          <p:nvPr>
            <p:ph sz="half" idx="2"/>
          </p:nvPr>
        </p:nvGraphicFramePr>
        <p:xfrm>
          <a:off x="914400" y="3973513"/>
          <a:ext cx="7424738" cy="2045208"/>
        </p:xfrm>
        <a:graphic>
          <a:graphicData uri="http://schemas.openxmlformats.org/drawingml/2006/table">
            <a:tbl>
              <a:tblPr/>
              <a:tblGrid>
                <a:gridCol w="3713163"/>
                <a:gridCol w="371157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Activity</a:t>
                      </a:r>
                      <a:endParaRPr kumimoji="0" lang="en-GB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Accomplishment</a:t>
                      </a:r>
                      <a:endParaRPr kumimoji="0" lang="en-GB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John ran.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John was running.</a:t>
                      </a:r>
                      <a:endParaRPr kumimoji="0" lang="en-GB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John drew a circle.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mt-M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John was drawing a circle.</a:t>
                      </a:r>
                      <a:endParaRPr kumimoji="0" lang="en-GB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imperfective in other languages</a:t>
            </a:r>
            <a:endParaRPr lang="en-GB" sz="3400"/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In other languages, the imperfective is compatible with states.</a:t>
            </a:r>
          </a:p>
          <a:p>
            <a:pPr lvl="1"/>
            <a:r>
              <a:rPr lang="mt-MT" sz="2200" dirty="0"/>
              <a:t>E.g. French </a:t>
            </a:r>
            <a:r>
              <a:rPr lang="mt-MT" sz="2200" i="1" dirty="0"/>
              <a:t>imparfait</a:t>
            </a:r>
          </a:p>
          <a:p>
            <a:pPr lvl="1"/>
            <a:r>
              <a:rPr lang="mt-MT" sz="2200" dirty="0"/>
              <a:t>Unlike the English progressive, it does not carry connotations of dynamism.</a:t>
            </a:r>
          </a:p>
          <a:p>
            <a:pPr lvl="1">
              <a:buFont typeface="Wingdings" pitchFamily="2" charset="2"/>
              <a:buNone/>
            </a:pPr>
            <a:endParaRPr lang="mt-MT" sz="2200" dirty="0"/>
          </a:p>
          <a:p>
            <a:pPr lvl="1">
              <a:buFont typeface="Wingdings" pitchFamily="2" charset="2"/>
              <a:buNone/>
            </a:pPr>
            <a:r>
              <a:rPr lang="mt-MT" sz="2200" b="1" dirty="0">
                <a:solidFill>
                  <a:schemeClr val="accent2"/>
                </a:solidFill>
              </a:rPr>
              <a:t>French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 smtClean="0"/>
              <a:t>	</a:t>
            </a:r>
            <a:r>
              <a:rPr lang="mt-MT" sz="2200" dirty="0" smtClean="0"/>
              <a:t>L’air </a:t>
            </a:r>
            <a:r>
              <a:rPr lang="mt-MT" sz="2200" dirty="0"/>
              <a:t>	sentait 			</a:t>
            </a:r>
            <a:r>
              <a:rPr lang="en-GB" sz="2200" dirty="0" smtClean="0"/>
              <a:t>  </a:t>
            </a:r>
            <a:r>
              <a:rPr lang="mt-MT" sz="2200" dirty="0" smtClean="0"/>
              <a:t>de </a:t>
            </a:r>
            <a:r>
              <a:rPr lang="mt-MT" sz="2200" dirty="0"/>
              <a:t>jasmin.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 smtClean="0"/>
              <a:t>	</a:t>
            </a:r>
            <a:r>
              <a:rPr lang="mt-MT" sz="2200" dirty="0" smtClean="0"/>
              <a:t>DEF-air</a:t>
            </a:r>
            <a:r>
              <a:rPr lang="mt-MT" sz="2200" dirty="0"/>
              <a:t>	smell.3SgM.PAST.IMPERF	</a:t>
            </a:r>
            <a:r>
              <a:rPr lang="en-GB" sz="2200" dirty="0" smtClean="0"/>
              <a:t>  </a:t>
            </a:r>
            <a:r>
              <a:rPr lang="mt-MT" sz="2200" dirty="0" smtClean="0"/>
              <a:t>of  </a:t>
            </a:r>
            <a:r>
              <a:rPr lang="mt-MT" sz="2200" dirty="0"/>
              <a:t>jasmine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 smtClean="0"/>
              <a:t>	</a:t>
            </a:r>
            <a:r>
              <a:rPr lang="mt-MT" sz="2200" dirty="0" smtClean="0"/>
              <a:t>The </a:t>
            </a:r>
            <a:r>
              <a:rPr lang="mt-MT" sz="2200" dirty="0"/>
              <a:t>air smelt of jasmine.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English non-/progressive in future</a:t>
            </a:r>
            <a:endParaRPr lang="en-GB" sz="3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1700" dirty="0"/>
              <a:t>English uses progressive and non-progressive present for future.</a:t>
            </a:r>
          </a:p>
          <a:p>
            <a:pPr>
              <a:lnSpc>
                <a:spcPct val="80000"/>
              </a:lnSpc>
            </a:pPr>
            <a:endParaRPr lang="mt-MT" sz="17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1500" b="1" dirty="0">
                <a:solidFill>
                  <a:schemeClr val="accent2"/>
                </a:solidFill>
              </a:rPr>
              <a:t>Regular future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I will eat out tomorrow. 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I will play well tomorrow.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mt-MT" sz="15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1500" b="1" dirty="0">
                <a:solidFill>
                  <a:schemeClr val="accent2"/>
                </a:solidFill>
              </a:rPr>
              <a:t>Pres. progressive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I’m eating out tomorrow. 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?I’m playing well tomorrow. </a:t>
            </a:r>
          </a:p>
          <a:p>
            <a:pPr lvl="1">
              <a:lnSpc>
                <a:spcPct val="80000"/>
              </a:lnSpc>
            </a:pPr>
            <a:endParaRPr lang="mt-MT" sz="15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1500" b="1" dirty="0">
                <a:solidFill>
                  <a:schemeClr val="accent2"/>
                </a:solidFill>
              </a:rPr>
              <a:t>Simple present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I leave tomorrow.</a:t>
            </a:r>
          </a:p>
          <a:p>
            <a:pPr lvl="1">
              <a:lnSpc>
                <a:spcPct val="80000"/>
              </a:lnSpc>
            </a:pPr>
            <a:r>
              <a:rPr lang="mt-MT" sz="1500" dirty="0"/>
              <a:t>?I play well tomorrow.</a:t>
            </a:r>
          </a:p>
          <a:p>
            <a:pPr>
              <a:lnSpc>
                <a:spcPct val="80000"/>
              </a:lnSpc>
            </a:pPr>
            <a:endParaRPr lang="mt-MT" sz="1700" dirty="0"/>
          </a:p>
          <a:p>
            <a:pPr>
              <a:lnSpc>
                <a:spcPct val="80000"/>
              </a:lnSpc>
            </a:pPr>
            <a:r>
              <a:rPr lang="mt-MT" sz="1700" dirty="0"/>
              <a:t>Simple present and progressive are only felicitous with events which </a:t>
            </a:r>
            <a:r>
              <a:rPr lang="en-GB" sz="1700" dirty="0"/>
              <a:t>imply</a:t>
            </a:r>
            <a:r>
              <a:rPr lang="mt-MT" sz="1700" dirty="0"/>
              <a:t> volition, can be planned or are certain.</a:t>
            </a:r>
          </a:p>
          <a:p>
            <a:pPr>
              <a:lnSpc>
                <a:spcPct val="80000"/>
              </a:lnSpc>
            </a:pPr>
            <a:r>
              <a:rPr lang="mt-MT" sz="1700" dirty="0"/>
              <a:t>This is in line with the connotations noted earlier for the English progressive.</a:t>
            </a:r>
            <a:endParaRPr lang="en-GB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Tense as deictic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Classic distinction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past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present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future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Relies </a:t>
            </a:r>
            <a:r>
              <a:rPr lang="en-GB" dirty="0"/>
              <a:t>on the relationship in time between the event talked about and the time of utterance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therefore, the reference point is usually the act of speaking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Graphical characterisation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685800" y="36576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429000" y="3810000"/>
            <a:ext cx="2173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>
                <a:solidFill>
                  <a:schemeClr val="accent2"/>
                </a:solidFill>
              </a:rPr>
              <a:t>time of utterance</a:t>
            </a: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3124200" y="21336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6019800" y="21336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219200" y="28194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past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038600" y="2895600"/>
            <a:ext cx="105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present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858000" y="28194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future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3200400" y="4235450"/>
            <a:ext cx="2803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 see the moon.</a:t>
            </a:r>
          </a:p>
          <a:p>
            <a:r>
              <a:rPr lang="en-GB"/>
              <a:t>I am seeing the moon.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228600" y="4235450"/>
            <a:ext cx="2887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 saw the moon.</a:t>
            </a:r>
          </a:p>
          <a:p>
            <a:r>
              <a:rPr lang="en-GB"/>
              <a:t>I was seeing the moon.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6096000" y="4311650"/>
            <a:ext cx="3182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 will see the moon.</a:t>
            </a:r>
          </a:p>
          <a:p>
            <a:r>
              <a:rPr lang="en-GB"/>
              <a:t>I will be seeing the moon.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Tense across languages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English: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usually marks tense using auxiliary verbs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I see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I </a:t>
            </a:r>
            <a:r>
              <a:rPr lang="en-GB" sz="2100" dirty="0">
                <a:solidFill>
                  <a:schemeClr val="accent2"/>
                </a:solidFill>
              </a:rPr>
              <a:t>am</a:t>
            </a:r>
            <a:r>
              <a:rPr lang="en-GB" sz="2100" dirty="0"/>
              <a:t> seeing</a:t>
            </a:r>
          </a:p>
          <a:p>
            <a:pPr lvl="2">
              <a:lnSpc>
                <a:spcPct val="90000"/>
              </a:lnSpc>
            </a:pPr>
            <a:r>
              <a:rPr lang="en-GB" sz="2100" dirty="0"/>
              <a:t>I </a:t>
            </a:r>
            <a:r>
              <a:rPr lang="en-GB" sz="2100" dirty="0">
                <a:solidFill>
                  <a:schemeClr val="accent2"/>
                </a:solidFill>
              </a:rPr>
              <a:t>will be</a:t>
            </a:r>
            <a:r>
              <a:rPr lang="en-GB" sz="2100" dirty="0"/>
              <a:t> seeing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Maltese</a:t>
            </a:r>
            <a:r>
              <a:rPr lang="en-GB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can mark temporal distinctions on the main verb</a:t>
            </a:r>
          </a:p>
          <a:p>
            <a:pPr lvl="2">
              <a:lnSpc>
                <a:spcPct val="90000"/>
              </a:lnSpc>
            </a:pPr>
            <a:r>
              <a:rPr lang="en-GB" sz="2100" i="1" dirty="0" err="1"/>
              <a:t>nara</a:t>
            </a:r>
            <a:r>
              <a:rPr lang="en-GB" sz="2100" dirty="0"/>
              <a:t> (I see)</a:t>
            </a:r>
            <a:r>
              <a:rPr lang="en-GB" sz="2100" i="1" dirty="0"/>
              <a:t>, </a:t>
            </a:r>
            <a:r>
              <a:rPr lang="en-GB" sz="2100" i="1" dirty="0" err="1"/>
              <a:t>rajt</a:t>
            </a:r>
            <a:r>
              <a:rPr lang="en-GB" sz="2100" i="1" dirty="0"/>
              <a:t> </a:t>
            </a:r>
            <a:r>
              <a:rPr lang="en-GB" sz="2100" dirty="0"/>
              <a:t>(I saw)…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uses particles for fine-grained temporal distinctions</a:t>
            </a:r>
          </a:p>
          <a:p>
            <a:pPr lvl="2">
              <a:lnSpc>
                <a:spcPct val="90000"/>
              </a:lnSpc>
            </a:pPr>
            <a:r>
              <a:rPr lang="en-GB" sz="2100" i="1" dirty="0">
                <a:solidFill>
                  <a:schemeClr val="accent2"/>
                </a:solidFill>
              </a:rPr>
              <a:t>se</a:t>
            </a:r>
            <a:r>
              <a:rPr lang="en-GB" sz="2100" i="1" dirty="0"/>
              <a:t> </a:t>
            </a:r>
            <a:r>
              <a:rPr lang="en-GB" sz="2100" i="1" dirty="0" err="1"/>
              <a:t>nara</a:t>
            </a:r>
            <a:r>
              <a:rPr lang="en-GB" sz="2100" dirty="0"/>
              <a:t> (I am going to see)</a:t>
            </a:r>
            <a:endParaRPr lang="en-GB" sz="21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Tense vs grammatical aspect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Progressive aspect:</a:t>
            </a:r>
          </a:p>
          <a:p>
            <a:pPr lvl="1"/>
            <a:r>
              <a:rPr lang="en-GB" i="1" dirty="0"/>
              <a:t>I listen</a:t>
            </a:r>
            <a:r>
              <a:rPr lang="en-GB" dirty="0"/>
              <a:t> (non-progressive)</a:t>
            </a:r>
          </a:p>
          <a:p>
            <a:pPr lvl="1"/>
            <a:r>
              <a:rPr lang="en-GB" i="1" dirty="0"/>
              <a:t>I am listening</a:t>
            </a:r>
            <a:r>
              <a:rPr lang="en-GB" dirty="0"/>
              <a:t> (progressive)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Note</a:t>
            </a:r>
            <a:r>
              <a:rPr lang="en-GB" dirty="0"/>
              <a:t>: tense is distinct from grammatical aspect</a:t>
            </a:r>
            <a:r>
              <a:rPr lang="en-GB" dirty="0" smtClean="0"/>
              <a:t>! – Both examples are in the present tense.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Past/Present/Future </a:t>
            </a:r>
            <a:r>
              <a:rPr lang="en-GB" dirty="0"/>
              <a:t>rely on the relationship between the </a:t>
            </a:r>
            <a:r>
              <a:rPr lang="en-GB" dirty="0">
                <a:solidFill>
                  <a:schemeClr val="accent2"/>
                </a:solidFill>
              </a:rPr>
              <a:t>time of an event</a:t>
            </a:r>
            <a:r>
              <a:rPr lang="en-GB" dirty="0"/>
              <a:t> and the </a:t>
            </a:r>
            <a:r>
              <a:rPr lang="en-GB" dirty="0">
                <a:solidFill>
                  <a:schemeClr val="accent2"/>
                </a:solidFill>
              </a:rPr>
              <a:t>moment of speaking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Perfect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We can often locate an event in the present/past/future, and use it as a reference point for another event.</a:t>
            </a:r>
          </a:p>
          <a:p>
            <a:pPr>
              <a:lnSpc>
                <a:spcPct val="80000"/>
              </a:lnSpc>
            </a:pPr>
            <a:endParaRPr lang="en-GB" sz="2600"/>
          </a:p>
          <a:p>
            <a:pPr>
              <a:lnSpc>
                <a:spcPct val="80000"/>
              </a:lnSpc>
            </a:pPr>
            <a:r>
              <a:rPr lang="en-GB" sz="2600" i="1"/>
              <a:t>When you called, I had finished my work.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Main reference point: now, moment of speaking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Two events: </a:t>
            </a:r>
            <a:r>
              <a:rPr lang="en-GB" sz="2200" i="1"/>
              <a:t>you called</a:t>
            </a:r>
            <a:r>
              <a:rPr lang="en-GB" sz="2200"/>
              <a:t> and </a:t>
            </a:r>
            <a:r>
              <a:rPr lang="en-GB" sz="2200" i="1"/>
              <a:t>I had finished my work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Relationship to moment of speaking: Both in the past.</a:t>
            </a:r>
          </a:p>
          <a:p>
            <a:pPr lvl="1">
              <a:lnSpc>
                <a:spcPct val="80000"/>
              </a:lnSpc>
            </a:pPr>
            <a:r>
              <a:rPr lang="en-GB" sz="2200"/>
              <a:t>Relationship to eachother: Within the past time, one occurs before the other.</a:t>
            </a:r>
          </a:p>
          <a:p>
            <a:pPr lvl="1">
              <a:lnSpc>
                <a:spcPct val="80000"/>
              </a:lnSpc>
            </a:pP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322</TotalTime>
  <Words>1563</Words>
  <Application>Microsoft Office PowerPoint</Application>
  <PresentationFormat>On-screen Show (4:3)</PresentationFormat>
  <Paragraphs>384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Verdana</vt:lpstr>
      <vt:lpstr>Times New Roman</vt:lpstr>
      <vt:lpstr>Wingdings</vt:lpstr>
      <vt:lpstr>Equity</vt:lpstr>
      <vt:lpstr>LIN1180– Semantics Lecture 12</vt:lpstr>
      <vt:lpstr>In this lecture</vt:lpstr>
      <vt:lpstr>Part 1</vt:lpstr>
      <vt:lpstr>A general characterisation of deixis</vt:lpstr>
      <vt:lpstr>Tense as deictic</vt:lpstr>
      <vt:lpstr>Graphical characterisation</vt:lpstr>
      <vt:lpstr>Tense across languages</vt:lpstr>
      <vt:lpstr>Tense vs grammatical aspect</vt:lpstr>
      <vt:lpstr>Perfect</vt:lpstr>
      <vt:lpstr>When you called, I had finished my work</vt:lpstr>
      <vt:lpstr>Perfect aspect in English</vt:lpstr>
      <vt:lpstr>Reichenbach’s theory of time</vt:lpstr>
      <vt:lpstr>Simple present</vt:lpstr>
      <vt:lpstr>Simple past</vt:lpstr>
      <vt:lpstr>Simple future</vt:lpstr>
      <vt:lpstr>Present perfect</vt:lpstr>
      <vt:lpstr>Past perfect</vt:lpstr>
      <vt:lpstr>Future perfect</vt:lpstr>
      <vt:lpstr>Summary</vt:lpstr>
      <vt:lpstr>Part 2</vt:lpstr>
      <vt:lpstr>Tense vs Aspect</vt:lpstr>
      <vt:lpstr>Lexical vs. grammatical aspect</vt:lpstr>
      <vt:lpstr>Grammatical mechanisms</vt:lpstr>
      <vt:lpstr>Grammatical mechanisms</vt:lpstr>
      <vt:lpstr>Grammatical mechanisms</vt:lpstr>
      <vt:lpstr>Grammatical mechanisms</vt:lpstr>
      <vt:lpstr>A preliminary classification</vt:lpstr>
      <vt:lpstr>The perfective: definition</vt:lpstr>
      <vt:lpstr>Perfective and tense</vt:lpstr>
      <vt:lpstr>Perfective and tense</vt:lpstr>
      <vt:lpstr>Perfectivity and duration</vt:lpstr>
      <vt:lpstr>The imperfective: definition</vt:lpstr>
      <vt:lpstr>A more complete classification</vt:lpstr>
      <vt:lpstr>The habitual aspect</vt:lpstr>
      <vt:lpstr>Progressive vs. non-progressive</vt:lpstr>
      <vt:lpstr>Non/progressive vs im/perfective</vt:lpstr>
      <vt:lpstr>Non/progressive vs im/perfective</vt:lpstr>
      <vt:lpstr>Non/progressive vs im/perfective</vt:lpstr>
      <vt:lpstr>Non/progressive vs im/perfective</vt:lpstr>
      <vt:lpstr>The English progressive</vt:lpstr>
      <vt:lpstr>The English progressive</vt:lpstr>
      <vt:lpstr>The imperfective in other languages</vt:lpstr>
      <vt:lpstr>The English non-/progressive in 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Gatt</dc:creator>
  <cp:lastModifiedBy>Albert Gatt</cp:lastModifiedBy>
  <cp:revision>38</cp:revision>
  <cp:lastPrinted>1601-01-01T00:00:00Z</cp:lastPrinted>
  <dcterms:created xsi:type="dcterms:W3CDTF">1601-01-01T00:00:00Z</dcterms:created>
  <dcterms:modified xsi:type="dcterms:W3CDTF">2011-01-11T09:44:09Z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