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73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6" r:id="rId32"/>
    <p:sldId id="285" r:id="rId3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3B2044E-78AE-45E7-BCD6-25D557AC68B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392BB-B088-4A4C-A28E-D0F4306EA0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BB40-2A14-4714-8775-6BF25DC704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089AA-B154-4279-BCB4-F6B3301D58E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55CCAE-A220-4E06-A741-CEE1846C4A2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BC62-F100-4419-B1DB-708B3D6134F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3F8FF-C768-4A02-A1F9-E8E6835EFA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59E90-BB18-4A48-BD8B-9B5F38E9CC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66090-A2B6-4282-80B2-207694532B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46E-99AD-4329-A39C-119FAF1D972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4432298-26B2-496D-9BB1-7D52ECA6195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93C3858-0A3D-4102-9B92-F60EECB8258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Albert Gatt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LIN 1080 Semantics</a:t>
            </a:r>
            <a:br>
              <a:rPr lang="en-GB"/>
            </a:br>
            <a:r>
              <a:rPr lang="en-GB"/>
              <a:t>Lecture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THEME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Entity which is moved by an action or whose location or state is described</a:t>
            </a:r>
          </a:p>
          <a:p>
            <a:pPr lvl="1"/>
            <a:r>
              <a:rPr lang="en-GB"/>
              <a:t>need not be animate</a:t>
            </a:r>
          </a:p>
          <a:p>
            <a:endParaRPr lang="en-GB"/>
          </a:p>
          <a:p>
            <a:pPr>
              <a:buFont typeface="Wingdings" pitchFamily="2" charset="2"/>
              <a:buNone/>
            </a:pPr>
            <a:r>
              <a:rPr lang="en-GB"/>
              <a:t>	</a:t>
            </a:r>
            <a:r>
              <a:rPr lang="en-GB">
                <a:solidFill>
                  <a:schemeClr val="accent2"/>
                </a:solidFill>
              </a:rPr>
              <a:t>The book</a:t>
            </a:r>
            <a:r>
              <a:rPr lang="en-GB"/>
              <a:t> is in the library.</a:t>
            </a:r>
          </a:p>
          <a:p>
            <a:endParaRPr lang="en-GB"/>
          </a:p>
          <a:p>
            <a:r>
              <a:rPr lang="en-GB"/>
              <a:t>Some authors treat THEME and PATIENT as the same role.</a:t>
            </a:r>
          </a:p>
          <a:p>
            <a:pPr lvl="1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EXPERIENCER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Used for entities that display some awareness of an action/ sensation/state</a:t>
            </a:r>
          </a:p>
          <a:p>
            <a:r>
              <a:rPr lang="en-GB"/>
              <a:t>not volitional, unlike AGENT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 algn="ctr">
              <a:buFont typeface="Wingdings" pitchFamily="2" charset="2"/>
              <a:buNone/>
            </a:pPr>
            <a:r>
              <a:rPr lang="en-GB">
                <a:solidFill>
                  <a:schemeClr val="accent2"/>
                </a:solidFill>
              </a:rPr>
              <a:t>I</a:t>
            </a:r>
            <a:r>
              <a:rPr lang="en-GB"/>
              <a:t> feel sick.</a:t>
            </a:r>
          </a:p>
          <a:p>
            <a:pPr algn="ctr">
              <a:buFont typeface="Wingdings" pitchFamily="2" charset="2"/>
              <a:buNone/>
            </a:pPr>
            <a:r>
              <a:rPr lang="en-GB">
                <a:solidFill>
                  <a:schemeClr val="accent2"/>
                </a:solidFill>
              </a:rPr>
              <a:t>Jack</a:t>
            </a:r>
            <a:r>
              <a:rPr lang="en-GB"/>
              <a:t> saw the lion in the bushes.</a:t>
            </a:r>
          </a:p>
          <a:p>
            <a:pPr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BENEFICIARY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entity for whose benefit the action was performed</a:t>
            </a:r>
          </a:p>
          <a:p>
            <a:r>
              <a:rPr lang="en-GB"/>
              <a:t>typically realised as complement of a </a:t>
            </a:r>
            <a:r>
              <a:rPr lang="en-GB" i="1"/>
              <a:t>for-</a:t>
            </a:r>
            <a:r>
              <a:rPr lang="en-GB"/>
              <a:t>PP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>
              <a:buFont typeface="Wingdings" pitchFamily="2" charset="2"/>
              <a:buNone/>
            </a:pPr>
            <a:r>
              <a:rPr lang="en-GB"/>
              <a:t>	Jackson painted a picture </a:t>
            </a:r>
            <a:r>
              <a:rPr lang="en-GB">
                <a:solidFill>
                  <a:schemeClr val="accent2"/>
                </a:solidFill>
              </a:rPr>
              <a:t>for his wife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INSTRUMENT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the means by which an action is performed</a:t>
            </a:r>
          </a:p>
          <a:p>
            <a:r>
              <a:rPr lang="en-GB"/>
              <a:t>often realised as complement of a </a:t>
            </a:r>
            <a:r>
              <a:rPr lang="en-GB" i="1"/>
              <a:t>with</a:t>
            </a:r>
            <a:r>
              <a:rPr lang="en-GB"/>
              <a:t>-PP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 algn="ctr">
              <a:buFont typeface="Wingdings" pitchFamily="2" charset="2"/>
              <a:buNone/>
            </a:pPr>
            <a:r>
              <a:rPr lang="en-GB"/>
              <a:t>He burst the door with </a:t>
            </a:r>
            <a:r>
              <a:rPr lang="en-GB">
                <a:solidFill>
                  <a:schemeClr val="accent2"/>
                </a:solidFill>
              </a:rPr>
              <a:t>a sledgehammer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LOCATION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place where something is </a:t>
            </a:r>
          </a:p>
          <a:p>
            <a:r>
              <a:rPr lang="en-GB"/>
              <a:t>place where action takes place</a:t>
            </a:r>
          </a:p>
          <a:p>
            <a:r>
              <a:rPr lang="en-GB"/>
              <a:t>typically realised as complement of a locative PP (</a:t>
            </a:r>
            <a:r>
              <a:rPr lang="en-GB" i="1"/>
              <a:t>under</a:t>
            </a:r>
            <a:r>
              <a:rPr lang="en-GB"/>
              <a:t>, </a:t>
            </a:r>
            <a:r>
              <a:rPr lang="en-GB" i="1"/>
              <a:t>in, on</a:t>
            </a:r>
            <a:r>
              <a:rPr lang="en-GB"/>
              <a:t>)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 algn="ctr">
              <a:buFont typeface="Wingdings" pitchFamily="2" charset="2"/>
              <a:buNone/>
            </a:pPr>
            <a:r>
              <a:rPr lang="en-GB"/>
              <a:t>The tiger hid </a:t>
            </a:r>
            <a:r>
              <a:rPr lang="en-GB">
                <a:solidFill>
                  <a:schemeClr val="accent2"/>
                </a:solidFill>
              </a:rPr>
              <a:t>behind the curtain</a:t>
            </a:r>
          </a:p>
          <a:p>
            <a:pPr algn="ctr">
              <a:buFont typeface="Wingdings" pitchFamily="2" charset="2"/>
              <a:buNone/>
            </a:pPr>
            <a:endParaRPr lang="en-GB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GOAL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600"/>
              <a:t>thing towards which something moves</a:t>
            </a:r>
          </a:p>
          <a:p>
            <a:r>
              <a:rPr lang="en-GB" sz="2600"/>
              <a:t>can be literal or metaphorical movement</a:t>
            </a:r>
          </a:p>
          <a:p>
            <a:endParaRPr lang="en-GB" sz="2600"/>
          </a:p>
          <a:p>
            <a:pPr algn="ctr">
              <a:buFont typeface="Wingdings" pitchFamily="2" charset="2"/>
              <a:buNone/>
            </a:pPr>
            <a:r>
              <a:rPr lang="en-GB" sz="2600"/>
              <a:t>John gave the letter </a:t>
            </a:r>
            <a:r>
              <a:rPr lang="en-GB" sz="2600">
                <a:solidFill>
                  <a:schemeClr val="accent2"/>
                </a:solidFill>
              </a:rPr>
              <a:t>to Mary</a:t>
            </a:r>
          </a:p>
          <a:p>
            <a:pPr algn="ctr">
              <a:buFont typeface="Wingdings" pitchFamily="2" charset="2"/>
              <a:buNone/>
            </a:pPr>
            <a:r>
              <a:rPr lang="en-GB" sz="2600"/>
              <a:t>She told the Joke </a:t>
            </a:r>
            <a:r>
              <a:rPr lang="en-GB" sz="2600">
                <a:solidFill>
                  <a:schemeClr val="accent2"/>
                </a:solidFill>
              </a:rPr>
              <a:t>to her friends</a:t>
            </a:r>
          </a:p>
          <a:p>
            <a:endParaRPr lang="en-GB" sz="2600"/>
          </a:p>
          <a:p>
            <a:r>
              <a:rPr lang="en-GB" sz="2600"/>
              <a:t>NB: some theorists refer to certain GOALs as RECIPIENTs</a:t>
            </a:r>
          </a:p>
          <a:p>
            <a:pPr lvl="1"/>
            <a:r>
              <a:rPr lang="en-GB" sz="2200"/>
              <a:t>especially in the case of </a:t>
            </a:r>
            <a:r>
              <a:rPr lang="en-GB" sz="2200" i="1"/>
              <a:t>give</a:t>
            </a:r>
            <a:r>
              <a:rPr lang="en-GB" sz="2200"/>
              <a:t> and similar verbs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SOURCE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the entity from which something moves or originates</a:t>
            </a:r>
          </a:p>
          <a:p>
            <a:r>
              <a:rPr lang="en-GB"/>
              <a:t>can be literal or metaphorical</a:t>
            </a:r>
          </a:p>
          <a:p>
            <a:r>
              <a:rPr lang="en-GB"/>
              <a:t>typically realised in a </a:t>
            </a:r>
            <a:r>
              <a:rPr lang="en-GB" i="1"/>
              <a:t>from</a:t>
            </a:r>
            <a:r>
              <a:rPr lang="en-GB"/>
              <a:t>-PP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 algn="ctr">
              <a:buFont typeface="Wingdings" pitchFamily="2" charset="2"/>
              <a:buNone/>
            </a:pPr>
            <a:r>
              <a:rPr lang="en-GB"/>
              <a:t>I got the idea </a:t>
            </a:r>
            <a:r>
              <a:rPr lang="en-GB">
                <a:solidFill>
                  <a:schemeClr val="accent2"/>
                </a:solidFill>
              </a:rPr>
              <a:t>from Jason</a:t>
            </a:r>
            <a:r>
              <a:rPr lang="en-GB"/>
              <a:t>.</a:t>
            </a:r>
          </a:p>
          <a:p>
            <a:pPr algn="ctr">
              <a:buFont typeface="Wingdings" pitchFamily="2" charset="2"/>
              <a:buNone/>
            </a:pPr>
            <a:r>
              <a:rPr lang="en-GB"/>
              <a:t>I come </a:t>
            </a:r>
            <a:r>
              <a:rPr lang="en-GB">
                <a:solidFill>
                  <a:schemeClr val="accent2"/>
                </a:solidFill>
              </a:rPr>
              <a:t>from Malta.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Problems with these classifications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Different authors have different views about what qualifies as what</a:t>
            </a:r>
          </a:p>
          <a:p>
            <a:pPr lvl="1"/>
            <a:r>
              <a:rPr lang="en-GB" dirty="0"/>
              <a:t>e.g. to some, there is no distinction between PATIENT and THEME</a:t>
            </a:r>
          </a:p>
          <a:p>
            <a:endParaRPr lang="mt-MT" dirty="0" smtClean="0"/>
          </a:p>
          <a:p>
            <a:r>
              <a:rPr lang="en-GB" dirty="0" smtClean="0"/>
              <a:t>There </a:t>
            </a:r>
            <a:r>
              <a:rPr lang="en-GB" dirty="0"/>
              <a:t>are some ambiguous cases:</a:t>
            </a:r>
          </a:p>
          <a:p>
            <a:pPr>
              <a:buFont typeface="Wingdings" pitchFamily="2" charset="2"/>
              <a:buNone/>
            </a:pPr>
            <a:r>
              <a:rPr lang="en-GB" dirty="0"/>
              <a:t>		</a:t>
            </a:r>
            <a:r>
              <a:rPr lang="en-GB" i="1" dirty="0">
                <a:solidFill>
                  <a:schemeClr val="accent2"/>
                </a:solidFill>
              </a:rPr>
              <a:t>Margarita</a:t>
            </a:r>
            <a:r>
              <a:rPr lang="en-GB" i="1" dirty="0"/>
              <a:t> received a gift.</a:t>
            </a:r>
            <a:endParaRPr lang="en-GB" dirty="0"/>
          </a:p>
          <a:p>
            <a:pPr lvl="1"/>
            <a:r>
              <a:rPr lang="en-GB" dirty="0"/>
              <a:t>GOAL? RECIPIENT? BENEFICIARY?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Dealing with the ambiguity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600" dirty="0" err="1"/>
              <a:t>Jackendoff</a:t>
            </a:r>
            <a:r>
              <a:rPr lang="en-GB" sz="2600" dirty="0"/>
              <a:t> (1990):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some roles are more primary than others</a:t>
            </a:r>
          </a:p>
          <a:p>
            <a:pPr lvl="1">
              <a:lnSpc>
                <a:spcPct val="80000"/>
              </a:lnSpc>
            </a:pPr>
            <a:endParaRPr lang="mt-MT" sz="2200" dirty="0" smtClean="0"/>
          </a:p>
          <a:p>
            <a:pPr lvl="1">
              <a:lnSpc>
                <a:spcPct val="80000"/>
              </a:lnSpc>
            </a:pPr>
            <a:r>
              <a:rPr lang="en-GB" sz="2200" dirty="0" smtClean="0"/>
              <a:t>different </a:t>
            </a:r>
            <a:r>
              <a:rPr lang="en-GB" sz="2200" dirty="0"/>
              <a:t>roles belong to different levels of interpretation</a:t>
            </a:r>
          </a:p>
          <a:p>
            <a:pPr lvl="2">
              <a:lnSpc>
                <a:spcPct val="80000"/>
              </a:lnSpc>
            </a:pPr>
            <a:r>
              <a:rPr lang="en-GB" sz="2200" dirty="0">
                <a:solidFill>
                  <a:schemeClr val="accent2"/>
                </a:solidFill>
              </a:rPr>
              <a:t>thematic tier</a:t>
            </a:r>
            <a:r>
              <a:rPr lang="en-GB" sz="2200" dirty="0"/>
              <a:t>: describes spatial relations </a:t>
            </a:r>
          </a:p>
          <a:p>
            <a:pPr lvl="3">
              <a:lnSpc>
                <a:spcPct val="80000"/>
              </a:lnSpc>
            </a:pPr>
            <a:r>
              <a:rPr lang="en-GB" sz="2200" dirty="0"/>
              <a:t>roles include THEME, GOAL, SOURCE, LOCATION</a:t>
            </a:r>
          </a:p>
          <a:p>
            <a:pPr lvl="2">
              <a:lnSpc>
                <a:spcPct val="80000"/>
              </a:lnSpc>
            </a:pPr>
            <a:r>
              <a:rPr lang="en-GB" sz="2200" dirty="0">
                <a:solidFill>
                  <a:schemeClr val="accent2"/>
                </a:solidFill>
              </a:rPr>
              <a:t>action tier</a:t>
            </a:r>
            <a:r>
              <a:rPr lang="en-GB" sz="2200" dirty="0"/>
              <a:t>: describes ACTOR-PATIENT type relations</a:t>
            </a:r>
          </a:p>
          <a:p>
            <a:pPr lvl="3">
              <a:lnSpc>
                <a:spcPct val="80000"/>
              </a:lnSpc>
            </a:pPr>
            <a:r>
              <a:rPr lang="en-GB" sz="2200" dirty="0"/>
              <a:t>main roles are therefore ACTOR/AGENT and PATIENT, EXPERIENCER, BENEFICIARY, INSTRUMENT	</a:t>
            </a:r>
          </a:p>
          <a:p>
            <a:pPr lvl="2">
              <a:lnSpc>
                <a:spcPct val="80000"/>
              </a:lnSpc>
            </a:pPr>
            <a:endParaRPr lang="mt-MT" sz="2200" dirty="0" smtClean="0"/>
          </a:p>
          <a:p>
            <a:pPr lvl="2">
              <a:lnSpc>
                <a:spcPct val="80000"/>
              </a:lnSpc>
            </a:pPr>
            <a:r>
              <a:rPr lang="en-GB" sz="2200" dirty="0" smtClean="0"/>
              <a:t>Sentences </a:t>
            </a:r>
            <a:r>
              <a:rPr lang="en-GB" sz="2200" dirty="0"/>
              <a:t>receive an interpretation on both levels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Jackendoff (1990)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Sue hit Fred.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thematic tier: THEME (Sue) GOAL (Fred)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action tier: ACTOR (Sue) PATIENT (Fred)</a:t>
            </a:r>
          </a:p>
          <a:p>
            <a:pPr>
              <a:lnSpc>
                <a:spcPct val="90000"/>
              </a:lnSpc>
            </a:pPr>
            <a:endParaRPr lang="en-GB" sz="2600"/>
          </a:p>
          <a:p>
            <a:pPr>
              <a:lnSpc>
                <a:spcPct val="90000"/>
              </a:lnSpc>
            </a:pPr>
            <a:r>
              <a:rPr lang="en-GB" sz="2600"/>
              <a:t>Bill entered the room.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thematic tier: THEME (Bill) GOAL (the room)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action tier: ACTOR (Bill)</a:t>
            </a:r>
          </a:p>
          <a:p>
            <a:pPr>
              <a:lnSpc>
                <a:spcPct val="90000"/>
              </a:lnSpc>
            </a:pPr>
            <a:endParaRPr lang="en-GB" sz="2800"/>
          </a:p>
          <a:p>
            <a:pPr>
              <a:lnSpc>
                <a:spcPct val="90000"/>
              </a:lnSpc>
            </a:pPr>
            <a:r>
              <a:rPr lang="en-GB" sz="2800"/>
              <a:t>N.B. not all arguments need to be represented at both levels!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this lecture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We take a look at argument structure and thematic roles</a:t>
            </a:r>
          </a:p>
          <a:p>
            <a:pPr lvl="1"/>
            <a:r>
              <a:rPr lang="en-GB"/>
              <a:t>these are the parts of the sentence that correspond to the participants in the situation described</a:t>
            </a:r>
          </a:p>
          <a:p>
            <a:pPr lvl="1"/>
            <a:r>
              <a:rPr lang="en-GB"/>
              <a:t>thematic roles help to classify the kinds of relations between entities (people, things, places) in a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Difficulties with thematic roles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600" dirty="0"/>
              <a:t>Intuitively, they are there, but they are very difficult to delimit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Classifications like AGENT/PATIENT etc must allow for a lot of variation in what qualifies.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e.g. </a:t>
            </a:r>
            <a:r>
              <a:rPr lang="en-GB" sz="2200" i="1" dirty="0"/>
              <a:t>the child cracked </a:t>
            </a:r>
            <a:r>
              <a:rPr lang="en-GB" sz="2200" i="1" dirty="0">
                <a:solidFill>
                  <a:schemeClr val="accent2"/>
                </a:solidFill>
              </a:rPr>
              <a:t>the mirror</a:t>
            </a:r>
            <a:endParaRPr lang="en-GB" sz="22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GB" sz="2200" dirty="0"/>
              <a:t>is the mirror a PATIENT?</a:t>
            </a:r>
          </a:p>
          <a:p>
            <a:pPr>
              <a:lnSpc>
                <a:spcPct val="80000"/>
              </a:lnSpc>
            </a:pPr>
            <a:endParaRPr lang="mt-MT" sz="2600" dirty="0" smtClean="0"/>
          </a:p>
          <a:p>
            <a:pPr>
              <a:lnSpc>
                <a:spcPct val="80000"/>
              </a:lnSpc>
            </a:pPr>
            <a:r>
              <a:rPr lang="en-GB" sz="2600" dirty="0" smtClean="0"/>
              <a:t>More </a:t>
            </a:r>
            <a:r>
              <a:rPr lang="en-GB" sz="2600" dirty="0"/>
              <a:t>serious problem: how to define each role.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there needs to be some semantic motivation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i.e. we need to show that the distinctions capture meaningful distinctions in a semantic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Dowty (1991)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sz="2600" dirty="0"/>
              <a:t>Attempt to deal with the problem of defining thematic roles correctly.</a:t>
            </a:r>
          </a:p>
          <a:p>
            <a:pPr>
              <a:lnSpc>
                <a:spcPct val="80000"/>
              </a:lnSpc>
            </a:pPr>
            <a:r>
              <a:rPr lang="en-GB" sz="2600" dirty="0"/>
              <a:t>Example: What does </a:t>
            </a:r>
            <a:r>
              <a:rPr lang="en-GB" sz="2600" i="1" dirty="0"/>
              <a:t>x</a:t>
            </a:r>
            <a:r>
              <a:rPr lang="en-GB" sz="2600" dirty="0"/>
              <a:t> have in common in:</a:t>
            </a:r>
          </a:p>
          <a:p>
            <a:pPr lvl="1">
              <a:lnSpc>
                <a:spcPct val="80000"/>
              </a:lnSpc>
            </a:pPr>
            <a:r>
              <a:rPr lang="en-GB" sz="2200" i="1" dirty="0"/>
              <a:t>x murders y</a:t>
            </a:r>
            <a:r>
              <a:rPr lang="en-GB" sz="2200" i="1" dirty="0" smtClean="0"/>
              <a:t>,</a:t>
            </a:r>
            <a:endParaRPr lang="mt-MT" sz="2200" i="1" dirty="0" smtClean="0"/>
          </a:p>
          <a:p>
            <a:pPr lvl="1">
              <a:lnSpc>
                <a:spcPct val="80000"/>
              </a:lnSpc>
            </a:pPr>
            <a:r>
              <a:rPr lang="en-GB" sz="2200" i="1" dirty="0" smtClean="0"/>
              <a:t>x </a:t>
            </a:r>
            <a:r>
              <a:rPr lang="en-GB" sz="2200" i="1" dirty="0"/>
              <a:t>nominates </a:t>
            </a:r>
            <a:r>
              <a:rPr lang="en-GB" sz="2200" i="1" dirty="0" smtClean="0"/>
              <a:t>y </a:t>
            </a:r>
            <a:endParaRPr lang="mt-MT" sz="2200" i="1" dirty="0" smtClean="0"/>
          </a:p>
          <a:p>
            <a:pPr lvl="1">
              <a:lnSpc>
                <a:spcPct val="80000"/>
              </a:lnSpc>
            </a:pPr>
            <a:r>
              <a:rPr lang="en-GB" sz="2200" i="1" dirty="0" smtClean="0"/>
              <a:t>x </a:t>
            </a:r>
            <a:r>
              <a:rPr lang="en-GB" sz="2200" i="1" dirty="0"/>
              <a:t>interrogates y</a:t>
            </a:r>
          </a:p>
          <a:p>
            <a:pPr>
              <a:lnSpc>
                <a:spcPct val="80000"/>
              </a:lnSpc>
            </a:pPr>
            <a:endParaRPr lang="mt-MT" sz="2600" dirty="0" smtClean="0"/>
          </a:p>
          <a:p>
            <a:pPr>
              <a:lnSpc>
                <a:spcPct val="80000"/>
              </a:lnSpc>
            </a:pPr>
            <a:r>
              <a:rPr lang="en-GB" sz="2600" dirty="0" err="1" smtClean="0"/>
              <a:t>Dowty</a:t>
            </a:r>
            <a:r>
              <a:rPr lang="en-GB" sz="26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GB" sz="2200" dirty="0"/>
              <a:t>they have a set of </a:t>
            </a:r>
            <a:r>
              <a:rPr lang="en-GB" sz="2200" dirty="0">
                <a:solidFill>
                  <a:schemeClr val="accent2"/>
                </a:solidFill>
              </a:rPr>
              <a:t>entailments</a:t>
            </a:r>
            <a:r>
              <a:rPr lang="en-GB" sz="2200" dirty="0"/>
              <a:t> in common</a:t>
            </a:r>
          </a:p>
          <a:p>
            <a:pPr lvl="1">
              <a:lnSpc>
                <a:spcPct val="80000"/>
              </a:lnSpc>
            </a:pPr>
            <a:r>
              <a:rPr lang="en-GB" sz="2200" i="1" dirty="0"/>
              <a:t>x</a:t>
            </a:r>
            <a:r>
              <a:rPr lang="en-GB" sz="2200" dirty="0"/>
              <a:t> does a volitional act</a:t>
            </a:r>
          </a:p>
          <a:p>
            <a:pPr lvl="1">
              <a:lnSpc>
                <a:spcPct val="80000"/>
              </a:lnSpc>
            </a:pPr>
            <a:r>
              <a:rPr lang="en-GB" sz="2200" i="1" dirty="0"/>
              <a:t>x </a:t>
            </a:r>
            <a:r>
              <a:rPr lang="en-GB" sz="2200" dirty="0"/>
              <a:t>causes an event to take place involving </a:t>
            </a:r>
            <a:r>
              <a:rPr lang="en-GB" sz="2200" i="1" dirty="0"/>
              <a:t>y</a:t>
            </a:r>
            <a:endParaRPr lang="en-GB" sz="2200" dirty="0"/>
          </a:p>
          <a:p>
            <a:pPr lvl="1">
              <a:lnSpc>
                <a:spcPct val="80000"/>
              </a:lnSpc>
            </a:pPr>
            <a:r>
              <a:rPr lang="en-GB" sz="2200" i="1" dirty="0"/>
              <a:t>x</a:t>
            </a:r>
            <a:r>
              <a:rPr lang="en-GB" sz="2200" dirty="0"/>
              <a:t> moves or changes</a:t>
            </a:r>
            <a:r>
              <a:rPr lang="en-GB" sz="2200" i="1" dirty="0"/>
              <a:t> externally</a:t>
            </a:r>
          </a:p>
          <a:p>
            <a:pPr>
              <a:lnSpc>
                <a:spcPct val="80000"/>
              </a:lnSpc>
            </a:pPr>
            <a:r>
              <a:rPr lang="en-GB" sz="2600" dirty="0">
                <a:solidFill>
                  <a:schemeClr val="accent2"/>
                </a:solidFill>
              </a:rPr>
              <a:t>NB. These entailments are carried by all the above sentences, and they all feature the role of </a:t>
            </a:r>
            <a:r>
              <a:rPr lang="en-GB" sz="2600" i="1" dirty="0">
                <a:solidFill>
                  <a:schemeClr val="accent2"/>
                </a:solidFill>
              </a:rPr>
              <a:t>x</a:t>
            </a:r>
            <a:endParaRPr lang="en-GB" sz="26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en-GB" sz="2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Dowty (1991)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Proposed to view roles as </a:t>
            </a:r>
            <a:r>
              <a:rPr lang="en-GB" dirty="0">
                <a:solidFill>
                  <a:schemeClr val="accent2"/>
                </a:solidFill>
              </a:rPr>
              <a:t>prototypes</a:t>
            </a:r>
            <a:endParaRPr lang="en-GB" dirty="0"/>
          </a:p>
          <a:p>
            <a:pPr lvl="1"/>
            <a:r>
              <a:rPr lang="en-GB" dirty="0"/>
              <a:t>rather than define several roles, each crisply delimited, he proposed two basic prototypes: Proto-Agent, Proto-Patient</a:t>
            </a:r>
          </a:p>
          <a:p>
            <a:pPr lvl="1"/>
            <a:endParaRPr lang="mt-MT" dirty="0" smtClean="0"/>
          </a:p>
          <a:p>
            <a:pPr lvl="1"/>
            <a:r>
              <a:rPr lang="en-GB" dirty="0" smtClean="0"/>
              <a:t>each </a:t>
            </a:r>
            <a:r>
              <a:rPr lang="en-GB" dirty="0"/>
              <a:t>prototype has a list of characteristic entailments</a:t>
            </a:r>
          </a:p>
          <a:p>
            <a:pPr lvl="1"/>
            <a:endParaRPr lang="mt-MT" dirty="0" smtClean="0"/>
          </a:p>
          <a:p>
            <a:pPr lvl="1"/>
            <a:r>
              <a:rPr lang="en-GB" dirty="0" smtClean="0"/>
              <a:t>arguments </a:t>
            </a:r>
            <a:r>
              <a:rPr lang="en-GB" dirty="0"/>
              <a:t>in a sentence qualify as one or the other </a:t>
            </a:r>
            <a:r>
              <a:rPr lang="en-GB" dirty="0">
                <a:solidFill>
                  <a:schemeClr val="accent2"/>
                </a:solidFill>
              </a:rPr>
              <a:t>to different degrees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Dowty (1991)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495300" indent="-495300"/>
            <a:r>
              <a:rPr lang="en-GB" sz="2200">
                <a:solidFill>
                  <a:schemeClr val="accent2"/>
                </a:solidFill>
              </a:rPr>
              <a:t>Proto-Agent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GB" sz="2200"/>
              <a:t>volitional involvement in the event or state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GB" sz="2200"/>
              <a:t>sentience / perception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GB" sz="2200"/>
              <a:t>causes an event or a change of state in another participant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GB" sz="2200"/>
              <a:t>movement relative to the position of another participant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r>
              <a:rPr lang="en-GB" sz="2200">
                <a:solidFill>
                  <a:schemeClr val="accent2"/>
                </a:solidFill>
              </a:rPr>
              <a:t>Proto-Patient</a:t>
            </a:r>
          </a:p>
          <a:p>
            <a:pPr>
              <a:buFont typeface="Wingdings" pitchFamily="2" charset="2"/>
              <a:buAutoNum type="arabicPeriod"/>
            </a:pPr>
            <a:r>
              <a:rPr lang="en-GB" sz="2200"/>
              <a:t>undergoes a change of state</a:t>
            </a:r>
          </a:p>
          <a:p>
            <a:pPr>
              <a:buFont typeface="Wingdings" pitchFamily="2" charset="2"/>
              <a:buAutoNum type="arabicPeriod"/>
            </a:pPr>
            <a:r>
              <a:rPr lang="en-GB" sz="2200"/>
              <a:t>incremental theme</a:t>
            </a:r>
          </a:p>
          <a:p>
            <a:pPr>
              <a:buFont typeface="Wingdings" pitchFamily="2" charset="2"/>
              <a:buAutoNum type="arabicPeriod"/>
            </a:pPr>
            <a:r>
              <a:rPr lang="en-GB" sz="2200"/>
              <a:t>causally affected by another participant</a:t>
            </a:r>
          </a:p>
          <a:p>
            <a:pPr>
              <a:buFont typeface="Wingdings" pitchFamily="2" charset="2"/>
              <a:buAutoNum type="arabicPeriod"/>
            </a:pPr>
            <a:r>
              <a:rPr lang="en-GB" sz="2200"/>
              <a:t>stationary relative to movement of another participant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Degrees of thematic role-hood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Under </a:t>
            </a:r>
            <a:r>
              <a:rPr lang="en-GB" dirty="0" err="1"/>
              <a:t>Dowty’s</a:t>
            </a:r>
            <a:r>
              <a:rPr lang="en-GB" dirty="0"/>
              <a:t> conception, some arguments will be more Proto-Agent-like than Proto-Patient-like</a:t>
            </a:r>
          </a:p>
          <a:p>
            <a:pPr lvl="1"/>
            <a:r>
              <a:rPr lang="en-GB" i="1" dirty="0">
                <a:solidFill>
                  <a:schemeClr val="accent2"/>
                </a:solidFill>
              </a:rPr>
              <a:t>John</a:t>
            </a:r>
            <a:r>
              <a:rPr lang="en-GB" i="1" dirty="0"/>
              <a:t> cleaned the house</a:t>
            </a:r>
          </a:p>
          <a:p>
            <a:pPr lvl="2"/>
            <a:r>
              <a:rPr lang="en-GB" dirty="0"/>
              <a:t>has all the entailments of the Proto-Agent</a:t>
            </a:r>
          </a:p>
          <a:p>
            <a:pPr lvl="1"/>
            <a:endParaRPr lang="mt-MT" i="1" dirty="0" smtClean="0">
              <a:solidFill>
                <a:schemeClr val="accent2"/>
              </a:solidFill>
            </a:endParaRPr>
          </a:p>
          <a:p>
            <a:pPr lvl="1"/>
            <a:r>
              <a:rPr lang="en-GB" i="1" dirty="0" smtClean="0">
                <a:solidFill>
                  <a:schemeClr val="accent2"/>
                </a:solidFill>
              </a:rPr>
              <a:t>John</a:t>
            </a:r>
            <a:r>
              <a:rPr lang="en-GB" i="1" dirty="0" smtClean="0"/>
              <a:t> </a:t>
            </a:r>
            <a:r>
              <a:rPr lang="en-GB" i="1" dirty="0"/>
              <a:t>dropped the suitcase</a:t>
            </a:r>
          </a:p>
          <a:p>
            <a:pPr lvl="2"/>
            <a:r>
              <a:rPr lang="en-GB" dirty="0"/>
              <a:t>lacks volition, but has sentience</a:t>
            </a:r>
          </a:p>
          <a:p>
            <a:pPr lvl="1"/>
            <a:endParaRPr lang="mt-MT" i="1" dirty="0" smtClean="0">
              <a:solidFill>
                <a:schemeClr val="accent2"/>
              </a:solidFill>
            </a:endParaRPr>
          </a:p>
          <a:p>
            <a:pPr lvl="1"/>
            <a:r>
              <a:rPr lang="en-GB" i="1" dirty="0" smtClean="0">
                <a:solidFill>
                  <a:schemeClr val="accent2"/>
                </a:solidFill>
              </a:rPr>
              <a:t>The </a:t>
            </a:r>
            <a:r>
              <a:rPr lang="en-GB" i="1" dirty="0">
                <a:solidFill>
                  <a:schemeClr val="accent2"/>
                </a:solidFill>
              </a:rPr>
              <a:t>storm</a:t>
            </a:r>
            <a:r>
              <a:rPr lang="en-GB" i="1" dirty="0"/>
              <a:t> destroyed the house</a:t>
            </a:r>
          </a:p>
          <a:p>
            <a:pPr lvl="2"/>
            <a:r>
              <a:rPr lang="en-GB" dirty="0"/>
              <a:t>lacks sentience and volition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Why thematic roles?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Thematic roles and argument selection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 dirty="0"/>
              <a:t>There seem to be systematic ways in which roles typically map to grammatical functions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e.g. EXPERIENCER is usually the subject</a:t>
            </a:r>
          </a:p>
          <a:p>
            <a:pPr lvl="1">
              <a:lnSpc>
                <a:spcPct val="90000"/>
              </a:lnSpc>
            </a:pPr>
            <a:r>
              <a:rPr lang="en-GB" sz="2000" dirty="0"/>
              <a:t>PATIENT is usually the object</a:t>
            </a:r>
          </a:p>
          <a:p>
            <a:pPr>
              <a:lnSpc>
                <a:spcPct val="90000"/>
              </a:lnSpc>
            </a:pPr>
            <a:endParaRPr lang="mt-MT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Roles </a:t>
            </a:r>
            <a:r>
              <a:rPr lang="en-GB" sz="2100" dirty="0"/>
              <a:t>therefore allow us to predict how arguments are </a:t>
            </a:r>
            <a:r>
              <a:rPr lang="en-GB" sz="2100" dirty="0">
                <a:solidFill>
                  <a:schemeClr val="accent2"/>
                </a:solidFill>
              </a:rPr>
              <a:t>linked</a:t>
            </a:r>
            <a:r>
              <a:rPr lang="en-GB" sz="2100" dirty="0"/>
              <a:t> to the verb given its semantics.</a:t>
            </a:r>
          </a:p>
          <a:p>
            <a:pPr>
              <a:lnSpc>
                <a:spcPct val="90000"/>
              </a:lnSpc>
            </a:pPr>
            <a:endParaRPr lang="mt-MT" sz="2100" dirty="0" smtClean="0"/>
          </a:p>
          <a:p>
            <a:pPr>
              <a:lnSpc>
                <a:spcPct val="90000"/>
              </a:lnSpc>
            </a:pPr>
            <a:r>
              <a:rPr lang="en-GB" sz="2100" dirty="0" smtClean="0"/>
              <a:t>Often</a:t>
            </a:r>
            <a:r>
              <a:rPr lang="en-GB" sz="2100" dirty="0"/>
              <a:t>, a theta-grid for a verb is proposed</a:t>
            </a:r>
          </a:p>
          <a:p>
            <a:pPr lvl="1">
              <a:lnSpc>
                <a:spcPct val="90000"/>
              </a:lnSpc>
            </a:pPr>
            <a:r>
              <a:rPr lang="en-GB" sz="2000" i="1" dirty="0">
                <a:solidFill>
                  <a:schemeClr val="accent2"/>
                </a:solidFill>
              </a:rPr>
              <a:t>Crack</a:t>
            </a:r>
            <a:r>
              <a:rPr lang="en-GB" sz="2000" dirty="0">
                <a:solidFill>
                  <a:schemeClr val="accent2"/>
                </a:solidFill>
              </a:rPr>
              <a:t>: &lt;</a:t>
            </a:r>
            <a:r>
              <a:rPr lang="en-GB" sz="2000" u="sng" dirty="0">
                <a:solidFill>
                  <a:schemeClr val="accent2"/>
                </a:solidFill>
              </a:rPr>
              <a:t>AGENT</a:t>
            </a:r>
            <a:r>
              <a:rPr lang="en-GB" sz="2000" dirty="0">
                <a:solidFill>
                  <a:schemeClr val="accent2"/>
                </a:solidFill>
              </a:rPr>
              <a:t>, PATIENT, INSTRUMENT&gt;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underlined role maps to subject</a:t>
            </a:r>
          </a:p>
          <a:p>
            <a:pPr lvl="2">
              <a:lnSpc>
                <a:spcPct val="90000"/>
              </a:lnSpc>
            </a:pPr>
            <a:r>
              <a:rPr lang="en-GB" sz="1800" dirty="0"/>
              <a:t>order of roles allows prediction of grammatical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400"/>
              <a:t>Dowty’s Argument Selection Principle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if a verb takes a subject and an object	</a:t>
            </a:r>
          </a:p>
          <a:p>
            <a:pPr lvl="2"/>
            <a:r>
              <a:rPr lang="en-GB"/>
              <a:t>the argument with the greatest number of Proto-Agent properties will be the one selected as subject; </a:t>
            </a:r>
          </a:p>
          <a:p>
            <a:pPr lvl="2"/>
            <a:r>
              <a:rPr lang="en-GB"/>
              <a:t>the one with the greatest no. of Proto-Patient properties will be selected as object.</a:t>
            </a:r>
          </a:p>
          <a:p>
            <a:pPr lvl="2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Dowty on argument selection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>
                <a:solidFill>
                  <a:schemeClr val="accent2"/>
                </a:solidFill>
              </a:rPr>
              <a:t>Corollary 1 of the ASP: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two arguments have roughly equal numbers of Proto-Agent and Proto-Patient properties, either one or both may be the direct </a:t>
            </a:r>
            <a:r>
              <a:rPr lang="en-GB" dirty="0" smtClean="0"/>
              <a:t>object</a:t>
            </a:r>
            <a:endParaRPr lang="mt-MT" dirty="0" smtClean="0"/>
          </a:p>
          <a:p>
            <a:pPr lvl="1">
              <a:lnSpc>
                <a:spcPct val="90000"/>
              </a:lnSpc>
            </a:pPr>
            <a:endParaRPr lang="en-GB" dirty="0"/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chemeClr val="accent2"/>
                </a:solidFill>
              </a:rPr>
              <a:t>Corollary 2 of the ASP: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with a 3-place predicate (e.g. </a:t>
            </a:r>
            <a:r>
              <a:rPr lang="en-GB" i="1" dirty="0"/>
              <a:t>give</a:t>
            </a:r>
            <a:r>
              <a:rPr lang="en-GB" dirty="0"/>
              <a:t>), the direct object will probably be the argument with the greatest number of Proto-Patient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rationale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err="1"/>
              <a:t>Dowty’s</a:t>
            </a:r>
            <a:r>
              <a:rPr lang="en-GB" dirty="0"/>
              <a:t> model seems to have high predictive power.</a:t>
            </a:r>
          </a:p>
          <a:p>
            <a:pPr>
              <a:lnSpc>
                <a:spcPct val="90000"/>
              </a:lnSpc>
            </a:pPr>
            <a:endParaRPr lang="mt-MT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e.g</a:t>
            </a:r>
            <a:r>
              <a:rPr lang="en-GB" dirty="0"/>
              <a:t>. In describing a </a:t>
            </a:r>
            <a:r>
              <a:rPr lang="en-GB" i="1" dirty="0"/>
              <a:t>shoot</a:t>
            </a:r>
            <a:r>
              <a:rPr lang="en-GB" dirty="0"/>
              <a:t> event, involving </a:t>
            </a:r>
            <a:r>
              <a:rPr lang="en-GB" dirty="0">
                <a:solidFill>
                  <a:schemeClr val="accent2"/>
                </a:solidFill>
              </a:rPr>
              <a:t>&lt;John, the dog, the gun&gt;</a:t>
            </a:r>
            <a:r>
              <a:rPr lang="en-GB" dirty="0"/>
              <a:t>, we are likely to map </a:t>
            </a:r>
            <a:r>
              <a:rPr lang="en-GB" i="1" dirty="0"/>
              <a:t>John</a:t>
            </a:r>
            <a:r>
              <a:rPr lang="en-GB" dirty="0"/>
              <a:t> to subject, </a:t>
            </a:r>
            <a:r>
              <a:rPr lang="en-GB" i="1" dirty="0"/>
              <a:t>the dog </a:t>
            </a:r>
            <a:r>
              <a:rPr lang="en-GB" dirty="0"/>
              <a:t>to object, </a:t>
            </a:r>
            <a:r>
              <a:rPr lang="en-GB" i="1" dirty="0"/>
              <a:t>the gun </a:t>
            </a:r>
            <a:r>
              <a:rPr lang="en-GB" dirty="0"/>
              <a:t>to a PP</a:t>
            </a:r>
          </a:p>
          <a:p>
            <a:pPr lvl="1">
              <a:lnSpc>
                <a:spcPct val="90000"/>
              </a:lnSpc>
            </a:pPr>
            <a:r>
              <a:rPr lang="en-GB" i="1" dirty="0"/>
              <a:t>John</a:t>
            </a:r>
            <a:r>
              <a:rPr lang="en-GB" dirty="0"/>
              <a:t> has the highest no. of Proto-Agent roles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out of </a:t>
            </a:r>
            <a:r>
              <a:rPr lang="en-GB" i="1" dirty="0"/>
              <a:t>the dog</a:t>
            </a:r>
            <a:r>
              <a:rPr lang="en-GB" dirty="0"/>
              <a:t> and </a:t>
            </a:r>
            <a:r>
              <a:rPr lang="en-GB" i="1" dirty="0"/>
              <a:t>the gun</a:t>
            </a:r>
            <a:r>
              <a:rPr lang="en-GB" dirty="0"/>
              <a:t>, </a:t>
            </a:r>
            <a:r>
              <a:rPr lang="en-GB" i="1" dirty="0"/>
              <a:t>dog</a:t>
            </a:r>
            <a:r>
              <a:rPr lang="en-GB" dirty="0"/>
              <a:t> has higher no. of Proto-Patient roles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Classifying thematic roles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Part 1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thematic roles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Proto-Agent and Proto-Patient are the basic prototypes in Dowty’s model</a:t>
            </a:r>
          </a:p>
          <a:p>
            <a:r>
              <a:rPr lang="en-GB"/>
              <a:t>the idea is to then view other roles like EXPERIENCER etc as sharing some of the properties of a Proto-Agent/Patient, but not 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Dowty’s thematic role hierarchy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001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600" dirty="0" err="1"/>
              <a:t>Dowty’s</a:t>
            </a:r>
            <a:r>
              <a:rPr lang="en-GB" sz="2600" dirty="0"/>
              <a:t> principles are meant as (violable) constraints on how arguments of a verb are linked to it syntactically.</a:t>
            </a:r>
          </a:p>
          <a:p>
            <a:pPr>
              <a:lnSpc>
                <a:spcPct val="90000"/>
              </a:lnSpc>
            </a:pPr>
            <a:r>
              <a:rPr lang="en-GB" sz="2600" dirty="0"/>
              <a:t>They also allow us to speak of candidacy for </a:t>
            </a:r>
            <a:r>
              <a:rPr lang="en-GB" sz="2600" dirty="0" err="1">
                <a:solidFill>
                  <a:schemeClr val="accent2"/>
                </a:solidFill>
              </a:rPr>
              <a:t>subjecthood</a:t>
            </a:r>
            <a:r>
              <a:rPr lang="en-GB" sz="2600" dirty="0">
                <a:solidFill>
                  <a:schemeClr val="accent2"/>
                </a:solidFill>
              </a:rPr>
              <a:t> by  “degrees”</a:t>
            </a:r>
          </a:p>
          <a:p>
            <a:pPr>
              <a:lnSpc>
                <a:spcPct val="90000"/>
              </a:lnSpc>
            </a:pPr>
            <a:r>
              <a:rPr lang="en-GB" sz="2600" dirty="0"/>
              <a:t>Proposed hierarchy:</a:t>
            </a:r>
          </a:p>
          <a:p>
            <a:pPr>
              <a:lnSpc>
                <a:spcPct val="90000"/>
              </a:lnSpc>
            </a:pPr>
            <a:endParaRPr lang="mt-MT" sz="2600" dirty="0" smtClean="0"/>
          </a:p>
          <a:p>
            <a:pPr>
              <a:lnSpc>
                <a:spcPct val="90000"/>
              </a:lnSpc>
            </a:pPr>
            <a:endParaRPr lang="en-GB" sz="2600" dirty="0"/>
          </a:p>
          <a:p>
            <a:pPr lvl="1">
              <a:lnSpc>
                <a:spcPct val="90000"/>
              </a:lnSpc>
            </a:pPr>
            <a:endParaRPr lang="en-GB" sz="2200" dirty="0"/>
          </a:p>
          <a:p>
            <a:pPr lvl="1">
              <a:lnSpc>
                <a:spcPct val="90000"/>
              </a:lnSpc>
            </a:pPr>
            <a:r>
              <a:rPr lang="en-GB" sz="2200" dirty="0"/>
              <a:t>elements higher up have more Proto-Agent properties, so more likely to be subjects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593850" y="4083050"/>
            <a:ext cx="1243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AGENT &gt;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813050" y="3930650"/>
            <a:ext cx="180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accent2"/>
                </a:solidFill>
              </a:rPr>
              <a:t>INSTRUMENT</a:t>
            </a:r>
          </a:p>
          <a:p>
            <a:r>
              <a:rPr lang="en-GB" dirty="0">
                <a:solidFill>
                  <a:schemeClr val="accent2"/>
                </a:solidFill>
              </a:rPr>
              <a:t>EXPERIENCER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181600" y="46482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4778375" y="3962400"/>
            <a:ext cx="1709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&gt; PATIENT &gt;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6546850" y="3930650"/>
            <a:ext cx="114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chemeClr val="accent2"/>
                </a:solidFill>
              </a:rPr>
              <a:t>SOURCE</a:t>
            </a:r>
          </a:p>
          <a:p>
            <a:r>
              <a:rPr lang="en-GB">
                <a:solidFill>
                  <a:schemeClr val="accent2"/>
                </a:solidFill>
              </a:rPr>
              <a:t>GOAL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/>
      <p:bldP spid="41992" grpId="0"/>
      <p:bldP spid="4199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Thematic roles are a crucial linking feature between syntax and semantics</a:t>
            </a:r>
          </a:p>
          <a:p>
            <a:r>
              <a:rPr lang="en-GB"/>
              <a:t>In models like Dowty’s, some attempts are made to predict syntactic features (subject, object etc) from underlying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distinctions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dirty="0">
                <a:solidFill>
                  <a:schemeClr val="accent2"/>
                </a:solidFill>
              </a:rPr>
              <a:t>Mary hit John.</a:t>
            </a:r>
          </a:p>
          <a:p>
            <a:r>
              <a:rPr lang="en-GB" dirty="0"/>
              <a:t>Syntactic functions: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Surface subject:</a:t>
            </a:r>
            <a:r>
              <a:rPr lang="en-GB" dirty="0"/>
              <a:t> Mary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Surface object:</a:t>
            </a:r>
            <a:r>
              <a:rPr lang="en-GB" dirty="0"/>
              <a:t> John</a:t>
            </a:r>
          </a:p>
          <a:p>
            <a:endParaRPr lang="mt-MT" dirty="0" smtClean="0"/>
          </a:p>
          <a:p>
            <a:r>
              <a:rPr lang="en-GB" dirty="0" smtClean="0"/>
              <a:t>Thematic </a:t>
            </a:r>
            <a:r>
              <a:rPr lang="en-GB" dirty="0"/>
              <a:t>roles:</a:t>
            </a:r>
          </a:p>
          <a:p>
            <a:pPr lvl="1"/>
            <a:r>
              <a:rPr lang="en-GB" dirty="0"/>
              <a:t>Mary is the </a:t>
            </a:r>
            <a:r>
              <a:rPr lang="en-GB" dirty="0">
                <a:solidFill>
                  <a:schemeClr val="accent2"/>
                </a:solidFill>
              </a:rPr>
              <a:t>AGENT</a:t>
            </a:r>
            <a:r>
              <a:rPr lang="en-GB" dirty="0"/>
              <a:t> in the situation</a:t>
            </a:r>
          </a:p>
          <a:p>
            <a:pPr lvl="1"/>
            <a:r>
              <a:rPr lang="en-GB" dirty="0"/>
              <a:t>John is the </a:t>
            </a:r>
            <a:r>
              <a:rPr lang="en-GB" dirty="0">
                <a:solidFill>
                  <a:schemeClr val="accent2"/>
                </a:solidFill>
              </a:rPr>
              <a:t>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distinctions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2600" dirty="0">
                <a:solidFill>
                  <a:schemeClr val="accent2"/>
                </a:solidFill>
              </a:rPr>
              <a:t>John was hit by Mary.</a:t>
            </a:r>
          </a:p>
          <a:p>
            <a:pPr>
              <a:lnSpc>
                <a:spcPct val="90000"/>
              </a:lnSpc>
            </a:pPr>
            <a:r>
              <a:rPr lang="en-GB" sz="2600" dirty="0"/>
              <a:t>Syntactic functions:</a:t>
            </a:r>
          </a:p>
          <a:p>
            <a:pPr lvl="1">
              <a:lnSpc>
                <a:spcPct val="90000"/>
              </a:lnSpc>
            </a:pPr>
            <a:r>
              <a:rPr lang="en-GB" sz="2200" dirty="0">
                <a:solidFill>
                  <a:schemeClr val="accent2"/>
                </a:solidFill>
              </a:rPr>
              <a:t>Surface subject:</a:t>
            </a:r>
            <a:r>
              <a:rPr lang="en-GB" sz="2200" dirty="0"/>
              <a:t> John</a:t>
            </a:r>
          </a:p>
          <a:p>
            <a:pPr lvl="1">
              <a:lnSpc>
                <a:spcPct val="90000"/>
              </a:lnSpc>
            </a:pPr>
            <a:r>
              <a:rPr lang="en-GB" sz="2200" dirty="0">
                <a:solidFill>
                  <a:schemeClr val="accent2"/>
                </a:solidFill>
              </a:rPr>
              <a:t>Surface prepositional object:</a:t>
            </a:r>
            <a:r>
              <a:rPr lang="en-GB" sz="2200" dirty="0"/>
              <a:t> Mary</a:t>
            </a:r>
          </a:p>
          <a:p>
            <a:pPr>
              <a:lnSpc>
                <a:spcPct val="90000"/>
              </a:lnSpc>
            </a:pPr>
            <a:endParaRPr lang="mt-MT" sz="2600" dirty="0" smtClean="0"/>
          </a:p>
          <a:p>
            <a:pPr>
              <a:lnSpc>
                <a:spcPct val="90000"/>
              </a:lnSpc>
            </a:pPr>
            <a:r>
              <a:rPr lang="en-GB" sz="2600" dirty="0" smtClean="0"/>
              <a:t>Thematic </a:t>
            </a:r>
            <a:r>
              <a:rPr lang="en-GB" sz="2600" dirty="0"/>
              <a:t>roles: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Mary is still the </a:t>
            </a:r>
            <a:r>
              <a:rPr lang="en-GB" sz="2200" dirty="0">
                <a:solidFill>
                  <a:schemeClr val="accent2"/>
                </a:solidFill>
              </a:rPr>
              <a:t>AGENT</a:t>
            </a:r>
            <a:r>
              <a:rPr lang="en-GB" sz="2200" dirty="0"/>
              <a:t> in the situation</a:t>
            </a:r>
          </a:p>
          <a:p>
            <a:pPr lvl="1">
              <a:lnSpc>
                <a:spcPct val="90000"/>
              </a:lnSpc>
            </a:pPr>
            <a:r>
              <a:rPr lang="en-GB" sz="2200" dirty="0"/>
              <a:t>John is still the </a:t>
            </a:r>
            <a:r>
              <a:rPr lang="en-GB" sz="2200" dirty="0">
                <a:solidFill>
                  <a:schemeClr val="accent2"/>
                </a:solidFill>
              </a:rPr>
              <a:t>PATIENT</a:t>
            </a:r>
          </a:p>
          <a:p>
            <a:pPr>
              <a:lnSpc>
                <a:spcPct val="90000"/>
              </a:lnSpc>
            </a:pPr>
            <a:endParaRPr lang="mt-MT" sz="26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600" dirty="0" smtClean="0">
                <a:solidFill>
                  <a:schemeClr val="accent2"/>
                </a:solidFill>
              </a:rPr>
              <a:t>Arguments </a:t>
            </a:r>
            <a:r>
              <a:rPr lang="en-GB" sz="2600" dirty="0">
                <a:solidFill>
                  <a:schemeClr val="accent2"/>
                </a:solidFill>
              </a:rPr>
              <a:t>with specific roles have typical syntactic functions, but roles stay constant when the surface order changes.</a:t>
            </a:r>
          </a:p>
          <a:p>
            <a:pPr lvl="1">
              <a:lnSpc>
                <a:spcPct val="90000"/>
              </a:lnSpc>
            </a:pPr>
            <a:endParaRPr lang="en-GB" sz="2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AGENT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100"/>
              <a:t>doer or initiator of an action</a:t>
            </a:r>
          </a:p>
          <a:p>
            <a:pPr>
              <a:lnSpc>
                <a:spcPct val="90000"/>
              </a:lnSpc>
            </a:pPr>
            <a:r>
              <a:rPr lang="en-GB" sz="2100"/>
              <a:t>capable of “volitional” behaviour</a:t>
            </a:r>
          </a:p>
          <a:p>
            <a:pPr>
              <a:lnSpc>
                <a:spcPct val="90000"/>
              </a:lnSpc>
            </a:pPr>
            <a:r>
              <a:rPr lang="en-GB" sz="2100"/>
              <a:t>typically animate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sz="200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>
                <a:solidFill>
                  <a:schemeClr val="accent2"/>
                </a:solidFill>
              </a:rPr>
              <a:t>Silvia</a:t>
            </a:r>
            <a:r>
              <a:rPr lang="en-GB" sz="2000" i="1"/>
              <a:t> cooked dinner.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>
                <a:solidFill>
                  <a:schemeClr val="accent2"/>
                </a:solidFill>
              </a:rPr>
              <a:t>The cat</a:t>
            </a:r>
            <a:r>
              <a:rPr lang="en-GB" sz="2000" i="1"/>
              <a:t> climbed the wall.</a:t>
            </a:r>
          </a:p>
          <a:p>
            <a:pPr>
              <a:lnSpc>
                <a:spcPct val="90000"/>
              </a:lnSpc>
            </a:pPr>
            <a:endParaRPr lang="en-GB" sz="2100"/>
          </a:p>
          <a:p>
            <a:pPr>
              <a:lnSpc>
                <a:spcPct val="90000"/>
              </a:lnSpc>
            </a:pPr>
            <a:r>
              <a:rPr lang="en-GB" sz="2100"/>
              <a:t>Related to: ACTOR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conceived as a more general role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AGENT is a kind of ACTOR</a:t>
            </a:r>
          </a:p>
          <a:p>
            <a:pPr lvl="1">
              <a:lnSpc>
                <a:spcPct val="90000"/>
              </a:lnSpc>
            </a:pPr>
            <a:r>
              <a:rPr lang="en-GB" sz="2000"/>
              <a:t>ACTOR does not need to display volition: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000" i="1">
                <a:solidFill>
                  <a:schemeClr val="accent2"/>
                </a:solidFill>
              </a:rPr>
              <a:t>	The car</a:t>
            </a:r>
            <a:r>
              <a:rPr lang="en-GB" sz="2000" i="1"/>
              <a:t> ran over the hedgehog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AGENT (cont)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Some tests have been proposed for AGENT-hood</a:t>
            </a:r>
          </a:p>
          <a:p>
            <a:pPr>
              <a:lnSpc>
                <a:spcPct val="90000"/>
              </a:lnSpc>
            </a:pPr>
            <a:endParaRPr lang="mt-MT" dirty="0" smtClean="0"/>
          </a:p>
          <a:p>
            <a:pPr>
              <a:lnSpc>
                <a:spcPct val="90000"/>
              </a:lnSpc>
            </a:pPr>
            <a:r>
              <a:rPr lang="en-GB" dirty="0" err="1" smtClean="0"/>
              <a:t>Jackendoff</a:t>
            </a:r>
            <a:r>
              <a:rPr lang="en-GB" dirty="0" smtClean="0"/>
              <a:t> </a:t>
            </a:r>
            <a:r>
              <a:rPr lang="en-GB" dirty="0"/>
              <a:t>(1972):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to test if a participant is an agent, try adding some phrase that makes volition explicit</a:t>
            </a:r>
          </a:p>
          <a:p>
            <a:pPr lvl="1">
              <a:lnSpc>
                <a:spcPct val="90000"/>
              </a:lnSpc>
            </a:pPr>
            <a:endParaRPr lang="mt-MT" i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i="1" dirty="0" smtClean="0">
                <a:solidFill>
                  <a:schemeClr val="accent2"/>
                </a:solidFill>
              </a:rPr>
              <a:t>John</a:t>
            </a:r>
            <a:r>
              <a:rPr lang="en-GB" i="1" dirty="0" smtClean="0"/>
              <a:t> </a:t>
            </a:r>
            <a:r>
              <a:rPr lang="en-GB" i="1" dirty="0"/>
              <a:t>opened the letter </a:t>
            </a:r>
            <a:r>
              <a:rPr lang="en-GB" i="1" u="sng" dirty="0"/>
              <a:t>deliberately</a:t>
            </a:r>
          </a:p>
          <a:p>
            <a:pPr lvl="1">
              <a:lnSpc>
                <a:spcPct val="90000"/>
              </a:lnSpc>
            </a:pPr>
            <a:r>
              <a:rPr lang="en-GB" i="1" dirty="0">
                <a:solidFill>
                  <a:schemeClr val="accent2"/>
                </a:solidFill>
              </a:rPr>
              <a:t>John </a:t>
            </a:r>
            <a:r>
              <a:rPr lang="en-GB" i="1" dirty="0"/>
              <a:t>opened the letter </a:t>
            </a:r>
            <a:r>
              <a:rPr lang="en-GB" i="1" u="sng" dirty="0"/>
              <a:t>in order to read it</a:t>
            </a:r>
            <a:endParaRPr lang="en-GB" i="1" dirty="0"/>
          </a:p>
          <a:p>
            <a:pPr lvl="1">
              <a:lnSpc>
                <a:spcPct val="90000"/>
              </a:lnSpc>
            </a:pPr>
            <a:r>
              <a:rPr lang="en-GB" i="1" dirty="0"/>
              <a:t>?</a:t>
            </a:r>
            <a:r>
              <a:rPr lang="en-GB" i="1" dirty="0">
                <a:solidFill>
                  <a:schemeClr val="accent2"/>
                </a:solidFill>
              </a:rPr>
              <a:t>John</a:t>
            </a:r>
            <a:r>
              <a:rPr lang="en-GB" i="1" dirty="0"/>
              <a:t> received the letter </a:t>
            </a:r>
            <a:r>
              <a:rPr lang="en-GB" i="1" u="sng" dirty="0"/>
              <a:t>in order to read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PATIENT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/>
              <a:t>undergoes the effect of some action</a:t>
            </a:r>
          </a:p>
          <a:p>
            <a:r>
              <a:rPr lang="en-GB"/>
              <a:t>often changes its state</a:t>
            </a:r>
          </a:p>
          <a:p>
            <a:r>
              <a:rPr lang="en-GB"/>
              <a:t>can be animate or inanimate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pPr>
              <a:buFont typeface="Wingdings" pitchFamily="2" charset="2"/>
              <a:buNone/>
            </a:pPr>
            <a:r>
              <a:rPr lang="en-GB"/>
              <a:t>	The sun melted </a:t>
            </a:r>
            <a:r>
              <a:rPr lang="en-GB">
                <a:solidFill>
                  <a:schemeClr val="accent2"/>
                </a:solidFill>
              </a:rPr>
              <a:t>the ice.</a:t>
            </a:r>
          </a:p>
          <a:p>
            <a:pPr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Thematic roles: PATIENT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Jackendoff (1990) proposes the following test: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if it makes sense to ask </a:t>
            </a:r>
            <a:r>
              <a:rPr lang="en-GB" sz="2200" i="1"/>
              <a:t>What happened to X?</a:t>
            </a:r>
            <a:r>
              <a:rPr lang="en-GB" sz="2200"/>
              <a:t> then X is probably the patient.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sz="220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/>
              <a:t>Sue slapped </a:t>
            </a:r>
            <a:r>
              <a:rPr lang="en-GB" sz="2200">
                <a:solidFill>
                  <a:schemeClr val="accent2"/>
                </a:solidFill>
              </a:rPr>
              <a:t>John</a:t>
            </a:r>
            <a:r>
              <a:rPr lang="en-GB" sz="2200"/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/>
              <a:t>What happened to John? (He got slapped)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sz="220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>
                <a:solidFill>
                  <a:schemeClr val="accent2"/>
                </a:solidFill>
              </a:rPr>
              <a:t>The book</a:t>
            </a:r>
            <a:r>
              <a:rPr lang="en-GB" sz="2200"/>
              <a:t> was in the library.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/>
              <a:t>What happened to the book? (Anomalous!)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GB" sz="2200"/>
              <a:t>What happened to the library? (Anomalous!)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182</TotalTime>
  <Words>1401</Words>
  <Application>Microsoft Office PowerPoint</Application>
  <PresentationFormat>On-screen Show (4:3)</PresentationFormat>
  <Paragraphs>238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Verdana</vt:lpstr>
      <vt:lpstr>Times New Roman</vt:lpstr>
      <vt:lpstr>Wingdings</vt:lpstr>
      <vt:lpstr>Equity</vt:lpstr>
      <vt:lpstr>LIN 1080 Semantics Lecture 13</vt:lpstr>
      <vt:lpstr>In this lecture</vt:lpstr>
      <vt:lpstr>Part 1 </vt:lpstr>
      <vt:lpstr>Some distinctions</vt:lpstr>
      <vt:lpstr>Some distinctions</vt:lpstr>
      <vt:lpstr>Thematic roles: AGENT</vt:lpstr>
      <vt:lpstr>Thematic roles: AGENT (cont)</vt:lpstr>
      <vt:lpstr>Thematic roles: PATIENT</vt:lpstr>
      <vt:lpstr>Thematic roles: PATIENT</vt:lpstr>
      <vt:lpstr>Thematic roles: THEME</vt:lpstr>
      <vt:lpstr>Thematic roles: EXPERIENCER</vt:lpstr>
      <vt:lpstr>Thematic roles: BENEFICIARY</vt:lpstr>
      <vt:lpstr>Thematic roles: INSTRUMENT</vt:lpstr>
      <vt:lpstr>Thematic roles: LOCATION</vt:lpstr>
      <vt:lpstr>Thematic roles: GOAL</vt:lpstr>
      <vt:lpstr>Thematic roles: SOURCE</vt:lpstr>
      <vt:lpstr>Problems with these classifications</vt:lpstr>
      <vt:lpstr>Dealing with the ambiguity</vt:lpstr>
      <vt:lpstr>Jackendoff (1990)</vt:lpstr>
      <vt:lpstr>Difficulties with thematic roles</vt:lpstr>
      <vt:lpstr>Dowty (1991)</vt:lpstr>
      <vt:lpstr>Dowty (1991)</vt:lpstr>
      <vt:lpstr>Dowty (1991)</vt:lpstr>
      <vt:lpstr>Degrees of thematic role-hood</vt:lpstr>
      <vt:lpstr>Part 2</vt:lpstr>
      <vt:lpstr>Thematic roles and argument selection</vt:lpstr>
      <vt:lpstr>Dowty’s Argument Selection Principle</vt:lpstr>
      <vt:lpstr>Dowty on argument selection</vt:lpstr>
      <vt:lpstr>The rationale</vt:lpstr>
      <vt:lpstr>Other thematic roles</vt:lpstr>
      <vt:lpstr>Dowty’s thematic role hierarchy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bertugatt</dc:creator>
  <cp:lastModifiedBy>bertugatt</cp:lastModifiedBy>
  <cp:revision>20</cp:revision>
  <cp:lastPrinted>1601-01-01T00:00:00Z</cp:lastPrinted>
  <dcterms:created xsi:type="dcterms:W3CDTF">1601-01-01T00:00:00Z</dcterms:created>
  <dcterms:modified xsi:type="dcterms:W3CDTF">2011-01-19T06:36:30Z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