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63" r:id="rId6"/>
    <p:sldId id="289" r:id="rId7"/>
    <p:sldId id="258" r:id="rId8"/>
    <p:sldId id="261" r:id="rId9"/>
    <p:sldId id="290" r:id="rId10"/>
    <p:sldId id="262" r:id="rId11"/>
    <p:sldId id="264" r:id="rId12"/>
    <p:sldId id="265" r:id="rId13"/>
    <p:sldId id="268" r:id="rId14"/>
    <p:sldId id="270" r:id="rId15"/>
    <p:sldId id="271" r:id="rId16"/>
    <p:sldId id="299" r:id="rId17"/>
    <p:sldId id="300" r:id="rId18"/>
    <p:sldId id="301" r:id="rId19"/>
    <p:sldId id="302" r:id="rId20"/>
    <p:sldId id="304" r:id="rId21"/>
    <p:sldId id="303" r:id="rId22"/>
    <p:sldId id="306" r:id="rId23"/>
    <p:sldId id="273" r:id="rId24"/>
    <p:sldId id="274" r:id="rId25"/>
    <p:sldId id="277" r:id="rId26"/>
    <p:sldId id="266" r:id="rId27"/>
    <p:sldId id="276" r:id="rId28"/>
    <p:sldId id="291" r:id="rId29"/>
    <p:sldId id="292" r:id="rId30"/>
    <p:sldId id="293" r:id="rId3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5CD6083-3AF2-444E-AA31-68701CB8BB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E25B2A-B8E2-4BD1-B7DE-7E69BBBEFA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A573D-409E-43B4-9E89-29C5AEC5B6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92D87-3F50-4CB9-95B3-C608617ACF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0A378-A30B-4041-82D9-55944230B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60150-232C-4C47-A071-1DF0CC3E9B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38B07-C592-42D3-ABFB-ADC326E540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BBBBC-A906-439D-A4CA-6C626E0526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A1DE0-1D6C-46D8-82BC-E121C9891D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5CCD6-526A-4708-AF24-4F43CE3FB0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6B283-E0C1-4588-94D7-412CC6BE51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Semantics -- LIN 1180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41CBF-BFA2-4306-8207-63DDEF9ACD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/>
              <a:t>Semantics -- LIN 1180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5149805-929D-4678-9C3C-0D77082463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7" r:id="rId2"/>
    <p:sldLayoutId id="2147483685" r:id="rId3"/>
    <p:sldLayoutId id="2147483678" r:id="rId4"/>
    <p:sldLayoutId id="2147483679" r:id="rId5"/>
    <p:sldLayoutId id="2147483680" r:id="rId6"/>
    <p:sldLayoutId id="2147483681" r:id="rId7"/>
    <p:sldLayoutId id="2147483686" r:id="rId8"/>
    <p:sldLayoutId id="2147483687" r:id="rId9"/>
    <p:sldLayoutId id="2147483682" r:id="rId10"/>
    <p:sldLayoutId id="2147483683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Albert Gatt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mt-MT" smtClean="0"/>
              <a:t>LIN1180/LIN5082 </a:t>
            </a:r>
            <a:r>
              <a:rPr lang="en-GB" smtClean="0"/>
              <a:t>Semantics</a:t>
            </a:r>
            <a:r>
              <a:rPr lang="mt-MT" smtClean="0"/>
              <a:t/>
            </a:r>
            <a:br>
              <a:rPr lang="mt-MT" smtClean="0"/>
            </a:br>
            <a:r>
              <a:rPr lang="en-GB" smtClean="0"/>
              <a:t>Lecture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Propositions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mt-MT" smtClean="0"/>
          </a:p>
          <a:p>
            <a:pPr>
              <a:lnSpc>
                <a:spcPct val="90000"/>
              </a:lnSpc>
            </a:pPr>
            <a:r>
              <a:rPr lang="en-GB" smtClean="0"/>
              <a:t>Example 1: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John made the black coffee.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It’s the black coffee that John made.</a:t>
            </a:r>
          </a:p>
          <a:p>
            <a:pPr>
              <a:lnSpc>
                <a:spcPct val="90000"/>
              </a:lnSpc>
            </a:pPr>
            <a:endParaRPr lang="mt-MT" smtClean="0"/>
          </a:p>
          <a:p>
            <a:pPr>
              <a:lnSpc>
                <a:spcPct val="90000"/>
              </a:lnSpc>
            </a:pPr>
            <a:r>
              <a:rPr lang="en-GB" smtClean="0"/>
              <a:t>Example 2:</a:t>
            </a:r>
          </a:p>
          <a:p>
            <a:pPr lvl="1">
              <a:lnSpc>
                <a:spcPct val="90000"/>
              </a:lnSpc>
            </a:pPr>
            <a:r>
              <a:rPr lang="en-GB" smtClean="0"/>
              <a:t>John made the black coffee.</a:t>
            </a:r>
          </a:p>
          <a:p>
            <a:pPr lvl="1">
              <a:lnSpc>
                <a:spcPct val="90000"/>
              </a:lnSpc>
            </a:pPr>
            <a:r>
              <a:rPr lang="mt-MT" smtClean="0"/>
              <a:t>Ġanni għamel il-kafè iswed.</a:t>
            </a:r>
          </a:p>
          <a:p>
            <a:pPr>
              <a:lnSpc>
                <a:spcPct val="90000"/>
              </a:lnSpc>
            </a:pPr>
            <a:endParaRPr lang="mt-MT" smtClean="0"/>
          </a:p>
          <a:p>
            <a:pPr>
              <a:lnSpc>
                <a:spcPct val="90000"/>
              </a:lnSpc>
            </a:pPr>
            <a:r>
              <a:rPr lang="mt-MT" smtClean="0"/>
              <a:t>In all these examples, </a:t>
            </a:r>
            <a:r>
              <a:rPr lang="mt-MT" smtClean="0">
                <a:solidFill>
                  <a:schemeClr val="accent2"/>
                </a:solidFill>
              </a:rPr>
              <a:t>t</a:t>
            </a:r>
            <a:r>
              <a:rPr lang="en-GB" smtClean="0">
                <a:solidFill>
                  <a:schemeClr val="accent2"/>
                </a:solidFill>
              </a:rPr>
              <a:t>he underlying proposition is the same</a:t>
            </a:r>
            <a:r>
              <a:rPr lang="en-GB" smtClean="0"/>
              <a:t>.</a:t>
            </a:r>
            <a:r>
              <a:rPr lang="mt-MT" smtClean="0"/>
              <a:t> They all describe the same state of affairs.</a:t>
            </a:r>
            <a:endParaRPr lang="en-GB" smtClean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4643438" y="1700213"/>
            <a:ext cx="4248150" cy="935037"/>
          </a:xfrm>
          <a:prstGeom prst="wedgeRectCallout">
            <a:avLst>
              <a:gd name="adj1" fmla="val -56477"/>
              <a:gd name="adj2" fmla="val 564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/>
              <a:t>These differ in</a:t>
            </a:r>
            <a:r>
              <a:rPr lang="mt-MT"/>
              <a:t> syntactic and information </a:t>
            </a:r>
            <a:r>
              <a:rPr lang="en-GB"/>
              <a:t>structure</a:t>
            </a:r>
            <a:r>
              <a:rPr lang="mt-MT"/>
              <a:t>. T</a:t>
            </a:r>
            <a:r>
              <a:rPr lang="en-GB"/>
              <a:t>hey are different sentences. </a:t>
            </a:r>
          </a:p>
          <a:p>
            <a:pPr algn="ctr"/>
            <a:endParaRPr lang="en-GB"/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895850" y="3068638"/>
            <a:ext cx="3997325" cy="1150937"/>
          </a:xfrm>
          <a:prstGeom prst="wedgeRectCallout">
            <a:avLst>
              <a:gd name="adj1" fmla="val -57176"/>
              <a:gd name="adj2" fmla="val 528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mt-MT"/>
              <a:t>These differ entirely in their grammatical and lexical properties: T</a:t>
            </a:r>
            <a:r>
              <a:rPr lang="en-GB"/>
              <a:t>hey are different sentences</a:t>
            </a:r>
            <a:r>
              <a:rPr lang="mt-MT"/>
              <a:t> in different languages.</a:t>
            </a:r>
            <a:endParaRPr lang="en-GB"/>
          </a:p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smtClean="0"/>
              <a:t>Propositions and metalanguages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/>
              <a:t>Logicians (and semanticists) seek a “language-neutral” way of representing propositions.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mt-MT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One </a:t>
            </a:r>
            <a:r>
              <a:rPr lang="en-GB" dirty="0"/>
              <a:t>way involves the use of a “formula”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200" dirty="0">
                <a:solidFill>
                  <a:schemeClr val="accent2"/>
                </a:solidFill>
              </a:rPr>
              <a:t>John made the coffee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200" dirty="0">
                <a:solidFill>
                  <a:schemeClr val="accent2"/>
                </a:solidFill>
              </a:rPr>
              <a:t>make(John, coffee)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mt-MT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 smtClean="0"/>
              <a:t>Notice </a:t>
            </a:r>
            <a:r>
              <a:rPr lang="en-GB" dirty="0"/>
              <a:t>how this abstracts away from English</a:t>
            </a:r>
            <a:r>
              <a:rPr lang="mt-MT" dirty="0"/>
              <a:t>/Maltese</a:t>
            </a:r>
            <a:r>
              <a:rPr lang="en-GB" dirty="0"/>
              <a:t> grammar completely</a:t>
            </a:r>
          </a:p>
          <a:p>
            <a:pPr marL="548640" lvl="1" fontAlgn="auto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2200" dirty="0"/>
              <a:t>the fact that we use the English words for predicates is just a convention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Sense and reference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en-GB" smtClean="0"/>
              <a:t>Part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Preliminaries (I)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4149725" cy="4267200"/>
          </a:xfrm>
        </p:spPr>
        <p:txBody>
          <a:bodyPr/>
          <a:lstStyle/>
          <a:p>
            <a:r>
              <a:rPr lang="en-GB" smtClean="0"/>
              <a:t>Imagine you’re standing in front of this painting. Your partner asks:</a:t>
            </a:r>
          </a:p>
          <a:p>
            <a:r>
              <a:rPr lang="en-GB" smtClean="0"/>
              <a:t>Which of those figures is the Princess of Spain?</a:t>
            </a:r>
          </a:p>
          <a:p>
            <a:r>
              <a:rPr lang="en-GB" smtClean="0"/>
              <a:t>You know that it’s the figure marked “e3”</a:t>
            </a:r>
          </a:p>
        </p:txBody>
      </p:sp>
      <p:pic>
        <p:nvPicPr>
          <p:cNvPr id="18437" name="Picture 4" descr="lasMeni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773238"/>
            <a:ext cx="36734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984750" y="5380038"/>
            <a:ext cx="3643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Diego Velazquez, </a:t>
            </a:r>
            <a:r>
              <a:rPr lang="en-GB" i="1"/>
              <a:t>Las Meninas</a:t>
            </a:r>
          </a:p>
          <a:p>
            <a:r>
              <a:rPr lang="en-GB"/>
              <a:t>(Museo Prado, Madrid)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Preliminaries (II)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4149725" cy="4267200"/>
          </a:xfrm>
        </p:spPr>
        <p:txBody>
          <a:bodyPr/>
          <a:lstStyle/>
          <a:p>
            <a:r>
              <a:rPr lang="en-GB" smtClean="0"/>
              <a:t>There are many ways to reply:</a:t>
            </a:r>
          </a:p>
          <a:p>
            <a:pPr lvl="1"/>
            <a:r>
              <a:rPr lang="en-GB" smtClean="0">
                <a:solidFill>
                  <a:schemeClr val="accent2"/>
                </a:solidFill>
              </a:rPr>
              <a:t>the girl in the white dress</a:t>
            </a:r>
          </a:p>
          <a:p>
            <a:pPr lvl="1"/>
            <a:r>
              <a:rPr lang="en-GB" smtClean="0">
                <a:solidFill>
                  <a:schemeClr val="accent2"/>
                </a:solidFill>
              </a:rPr>
              <a:t>the girl in the middle</a:t>
            </a:r>
          </a:p>
          <a:p>
            <a:pPr lvl="1"/>
            <a:r>
              <a:rPr lang="en-GB" smtClean="0">
                <a:solidFill>
                  <a:schemeClr val="accent2"/>
                </a:solidFill>
              </a:rPr>
              <a:t>the </a:t>
            </a:r>
            <a:r>
              <a:rPr lang="mt-MT" smtClean="0">
                <a:solidFill>
                  <a:schemeClr val="accent2"/>
                </a:solidFill>
              </a:rPr>
              <a:t>person</a:t>
            </a:r>
            <a:r>
              <a:rPr lang="en-GB" smtClean="0">
                <a:solidFill>
                  <a:schemeClr val="accent2"/>
                </a:solidFill>
              </a:rPr>
              <a:t> being tended to by the kneeling maid</a:t>
            </a:r>
          </a:p>
        </p:txBody>
      </p:sp>
      <p:pic>
        <p:nvPicPr>
          <p:cNvPr id="19461" name="Picture 4" descr="lasMeni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773238"/>
            <a:ext cx="36734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4984750" y="5380038"/>
            <a:ext cx="3643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Diego Velazquez, </a:t>
            </a:r>
            <a:r>
              <a:rPr lang="en-GB" i="1"/>
              <a:t>Las Meninas</a:t>
            </a:r>
          </a:p>
          <a:p>
            <a:r>
              <a:rPr lang="en-GB"/>
              <a:t>(Museo Prado, Madrid)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mtClean="0"/>
              <a:t>These different expressions </a:t>
            </a:r>
            <a:r>
              <a:rPr lang="en-GB" smtClean="0">
                <a:solidFill>
                  <a:schemeClr val="accent2"/>
                </a:solidFill>
              </a:rPr>
              <a:t>mean different things</a:t>
            </a:r>
            <a:r>
              <a:rPr lang="en-GB" smtClean="0"/>
              <a:t>, have different content.</a:t>
            </a:r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However, they all </a:t>
            </a:r>
            <a:r>
              <a:rPr lang="en-GB" smtClean="0">
                <a:solidFill>
                  <a:schemeClr val="accent2"/>
                </a:solidFill>
              </a:rPr>
              <a:t>pick out</a:t>
            </a:r>
            <a:r>
              <a:rPr lang="en-GB" smtClean="0"/>
              <a:t> the same entity in this context (the Princess of Spain).</a:t>
            </a:r>
          </a:p>
          <a:p>
            <a:pPr lvl="1">
              <a:lnSpc>
                <a:spcPct val="90000"/>
              </a:lnSpc>
            </a:pPr>
            <a:r>
              <a:rPr lang="en-GB" sz="2200" smtClean="0"/>
              <a:t>i.e. they </a:t>
            </a:r>
            <a:r>
              <a:rPr lang="en-GB" sz="2200" b="1" smtClean="0">
                <a:solidFill>
                  <a:schemeClr val="accent2"/>
                </a:solidFill>
              </a:rPr>
              <a:t>refer</a:t>
            </a:r>
            <a:r>
              <a:rPr lang="en-GB" sz="2200" smtClean="0"/>
              <a:t> to the princess of Spain</a:t>
            </a:r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In a different context, </a:t>
            </a:r>
            <a:r>
              <a:rPr lang="en-GB" i="1" smtClean="0"/>
              <a:t>the girl in the white dress</a:t>
            </a:r>
            <a:r>
              <a:rPr lang="en-GB" smtClean="0"/>
              <a:t> could pick out something different.</a:t>
            </a:r>
          </a:p>
          <a:p>
            <a:pPr lvl="1">
              <a:lnSpc>
                <a:spcPct val="90000"/>
              </a:lnSpc>
            </a:pPr>
            <a:r>
              <a:rPr lang="en-GB" sz="2200" smtClean="0"/>
              <a:t>Sometimes, it can fail to pick out anything.</a:t>
            </a:r>
          </a:p>
          <a:p>
            <a:pPr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smtClean="0"/>
          </a:p>
          <a:p>
            <a:r>
              <a:rPr lang="en-GB" smtClean="0"/>
              <a:t>an </a:t>
            </a:r>
            <a:r>
              <a:rPr lang="en-GB" smtClean="0">
                <a:solidFill>
                  <a:schemeClr val="accent2"/>
                </a:solidFill>
              </a:rPr>
              <a:t>action</a:t>
            </a:r>
            <a:r>
              <a:rPr lang="en-GB" smtClean="0"/>
              <a:t> on the part of a speaker</a:t>
            </a:r>
          </a:p>
          <a:p>
            <a:endParaRPr lang="en-GB" smtClean="0"/>
          </a:p>
          <a:p>
            <a:r>
              <a:rPr lang="en-GB" smtClean="0"/>
              <a:t>it is </a:t>
            </a:r>
            <a:r>
              <a:rPr lang="en-GB" smtClean="0">
                <a:solidFill>
                  <a:schemeClr val="accent2"/>
                </a:solidFill>
              </a:rPr>
              <a:t>context-bound</a:t>
            </a:r>
          </a:p>
          <a:p>
            <a:endParaRPr lang="en-GB" smtClean="0">
              <a:solidFill>
                <a:schemeClr val="accent2"/>
              </a:solidFill>
            </a:endParaRPr>
          </a:p>
          <a:p>
            <a:r>
              <a:rPr lang="en-GB" smtClean="0"/>
              <a:t>but how do we pull it off?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Sense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4652962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mtClean="0"/>
              <a:t>the </a:t>
            </a:r>
            <a:r>
              <a:rPr lang="en-GB" smtClean="0">
                <a:solidFill>
                  <a:schemeClr val="accent2"/>
                </a:solidFill>
              </a:rPr>
              <a:t>girl</a:t>
            </a:r>
            <a:r>
              <a:rPr lang="en-GB" smtClean="0"/>
              <a:t> in white</a:t>
            </a:r>
          </a:p>
          <a:p>
            <a:pPr>
              <a:lnSpc>
                <a:spcPct val="90000"/>
              </a:lnSpc>
            </a:pPr>
            <a:r>
              <a:rPr lang="en-GB" smtClean="0"/>
              <a:t>the </a:t>
            </a:r>
            <a:r>
              <a:rPr lang="en-GB" smtClean="0">
                <a:solidFill>
                  <a:schemeClr val="accent2"/>
                </a:solidFill>
              </a:rPr>
              <a:t>person</a:t>
            </a:r>
            <a:r>
              <a:rPr lang="en-GB" smtClean="0"/>
              <a:t> in the middle</a:t>
            </a:r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reference partly depends on the “meaning” or </a:t>
            </a:r>
            <a:r>
              <a:rPr lang="en-GB" smtClean="0">
                <a:solidFill>
                  <a:schemeClr val="accent2"/>
                </a:solidFill>
              </a:rPr>
              <a:t>sense </a:t>
            </a:r>
            <a:r>
              <a:rPr lang="en-GB" smtClean="0"/>
              <a:t>of expressions like </a:t>
            </a:r>
            <a:r>
              <a:rPr lang="en-GB" i="1" smtClean="0"/>
              <a:t>girl </a:t>
            </a:r>
            <a:r>
              <a:rPr lang="en-GB" smtClean="0"/>
              <a:t>or</a:t>
            </a:r>
            <a:r>
              <a:rPr lang="en-GB" i="1" smtClean="0"/>
              <a:t> person</a:t>
            </a:r>
            <a:endParaRPr lang="en-GB" smtClean="0"/>
          </a:p>
        </p:txBody>
      </p:sp>
      <p:pic>
        <p:nvPicPr>
          <p:cNvPr id="22533" name="Picture 6" descr="lasMeni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2133600"/>
            <a:ext cx="33845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Oval 7"/>
          <p:cNvSpPr>
            <a:spLocks noChangeArrowheads="1"/>
          </p:cNvSpPr>
          <p:nvPr/>
        </p:nvSpPr>
        <p:spPr bwMode="auto">
          <a:xfrm>
            <a:off x="6588125" y="4221163"/>
            <a:ext cx="936625" cy="1368425"/>
          </a:xfrm>
          <a:prstGeom prst="ellipse">
            <a:avLst/>
          </a:prstGeom>
          <a:noFill/>
          <a:ln w="63500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Sense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smtClean="0"/>
          </a:p>
          <a:p>
            <a:r>
              <a:rPr lang="en-GB" smtClean="0"/>
              <a:t>We shall equate the sense of an expression with the CONCEPT (mental representation) associated with the expression.</a:t>
            </a:r>
          </a:p>
          <a:p>
            <a:endParaRPr lang="en-GB" smtClean="0"/>
          </a:p>
          <a:p>
            <a:r>
              <a:rPr lang="en-GB" smtClean="0"/>
              <a:t>This is a mentalistic view of the notion of sense. Other views are possible.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Semiotic Triangle (I)</a:t>
            </a:r>
          </a:p>
        </p:txBody>
      </p:sp>
      <p:sp>
        <p:nvSpPr>
          <p:cNvPr id="2457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4580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914400" y="1447800"/>
            <a:ext cx="3749675" cy="4572000"/>
          </a:xfrm>
        </p:spPr>
        <p:txBody>
          <a:bodyPr/>
          <a:lstStyle/>
          <a:p>
            <a:r>
              <a:rPr lang="en-GB" sz="2200" smtClean="0"/>
              <a:t>The </a:t>
            </a:r>
            <a:r>
              <a:rPr lang="en-GB" sz="2200" smtClean="0">
                <a:solidFill>
                  <a:schemeClr val="accent2"/>
                </a:solidFill>
              </a:rPr>
              <a:t>sense</a:t>
            </a:r>
            <a:r>
              <a:rPr lang="en-GB" sz="2200" smtClean="0"/>
              <a:t> of an expression is its </a:t>
            </a:r>
            <a:r>
              <a:rPr lang="en-GB" sz="2200" smtClean="0">
                <a:solidFill>
                  <a:schemeClr val="accent2"/>
                </a:solidFill>
              </a:rPr>
              <a:t>descriptive meaning</a:t>
            </a:r>
            <a:r>
              <a:rPr lang="en-GB" sz="2200" smtClean="0"/>
              <a:t> or </a:t>
            </a:r>
            <a:r>
              <a:rPr lang="en-GB" sz="2200" smtClean="0">
                <a:solidFill>
                  <a:schemeClr val="accent2"/>
                </a:solidFill>
              </a:rPr>
              <a:t>concept</a:t>
            </a:r>
            <a:r>
              <a:rPr lang="en-GB" sz="2200" smtClean="0"/>
              <a:t>.</a:t>
            </a:r>
          </a:p>
          <a:p>
            <a:endParaRPr lang="en-GB" sz="2200" smtClean="0"/>
          </a:p>
          <a:p>
            <a:r>
              <a:rPr lang="en-GB" sz="2200" smtClean="0"/>
              <a:t>Effectively, expressions are pairs of sound and meaning.</a:t>
            </a:r>
          </a:p>
          <a:p>
            <a:endParaRPr lang="en-GB" sz="2200" smtClean="0"/>
          </a:p>
          <a:p>
            <a:r>
              <a:rPr lang="en-GB" sz="2200" smtClean="0"/>
              <a:t>But what about objects in the world?</a:t>
            </a:r>
          </a:p>
        </p:txBody>
      </p:sp>
      <p:grpSp>
        <p:nvGrpSpPr>
          <p:cNvPr id="24581" name="Group 14"/>
          <p:cNvGrpSpPr>
            <a:grpSpLocks/>
          </p:cNvGrpSpPr>
          <p:nvPr/>
        </p:nvGrpSpPr>
        <p:grpSpPr bwMode="auto">
          <a:xfrm>
            <a:off x="5003800" y="1700213"/>
            <a:ext cx="3168650" cy="2708275"/>
            <a:chOff x="158" y="1389"/>
            <a:chExt cx="1996" cy="1706"/>
          </a:xfrm>
        </p:grpSpPr>
        <p:sp>
          <p:nvSpPr>
            <p:cNvPr id="24582" name="Text Box 10"/>
            <p:cNvSpPr txBox="1">
              <a:spLocks noChangeArrowheads="1"/>
            </p:cNvSpPr>
            <p:nvPr/>
          </p:nvSpPr>
          <p:spPr bwMode="auto">
            <a:xfrm>
              <a:off x="930" y="1389"/>
              <a:ext cx="1224" cy="51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/>
                <a:t>CONCEPT</a:t>
              </a:r>
            </a:p>
            <a:p>
              <a:pPr algn="ctr">
                <a:spcBef>
                  <a:spcPct val="50000"/>
                </a:spcBef>
              </a:pPr>
              <a:r>
                <a:rPr lang="en-GB"/>
                <a:t>(sense)</a:t>
              </a:r>
            </a:p>
          </p:txBody>
        </p:sp>
        <p:sp>
          <p:nvSpPr>
            <p:cNvPr id="24583" name="Text Box 11"/>
            <p:cNvSpPr txBox="1">
              <a:spLocks noChangeArrowheads="1"/>
            </p:cNvSpPr>
            <p:nvPr/>
          </p:nvSpPr>
          <p:spPr bwMode="auto">
            <a:xfrm>
              <a:off x="158" y="2840"/>
              <a:ext cx="1224" cy="25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/>
                <a:t>expression</a:t>
              </a:r>
            </a:p>
          </p:txBody>
        </p:sp>
        <p:sp>
          <p:nvSpPr>
            <p:cNvPr id="24584" name="Line 12"/>
            <p:cNvSpPr>
              <a:spLocks noChangeShapeType="1"/>
            </p:cNvSpPr>
            <p:nvPr/>
          </p:nvSpPr>
          <p:spPr bwMode="auto">
            <a:xfrm flipV="1">
              <a:off x="703" y="1933"/>
              <a:ext cx="771" cy="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85" name="Text Box 13"/>
            <p:cNvSpPr txBox="1">
              <a:spLocks noChangeArrowheads="1"/>
            </p:cNvSpPr>
            <p:nvPr/>
          </p:nvSpPr>
          <p:spPr bwMode="auto">
            <a:xfrm>
              <a:off x="1111" y="2341"/>
              <a:ext cx="5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/>
                <a:t>means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Goals of this lecture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smtClean="0"/>
          </a:p>
          <a:p>
            <a:r>
              <a:rPr lang="en-GB" smtClean="0"/>
              <a:t>To introduce some of the central concepts that semanticists use in their work.</a:t>
            </a:r>
          </a:p>
          <a:p>
            <a:endParaRPr lang="mt-MT" smtClean="0"/>
          </a:p>
          <a:p>
            <a:r>
              <a:rPr lang="en-GB" smtClean="0"/>
              <a:t>To delve a little deeper into the notions of </a:t>
            </a:r>
            <a:r>
              <a:rPr lang="en-GB" smtClean="0">
                <a:solidFill>
                  <a:schemeClr val="accent2"/>
                </a:solidFill>
              </a:rPr>
              <a:t>sense, denotation</a:t>
            </a:r>
            <a:r>
              <a:rPr lang="en-GB" smtClean="0">
                <a:solidFill>
                  <a:srgbClr val="FF0000"/>
                </a:solidFill>
              </a:rPr>
              <a:t> </a:t>
            </a:r>
            <a:r>
              <a:rPr lang="en-GB" smtClean="0"/>
              <a:t>and </a:t>
            </a:r>
            <a:r>
              <a:rPr lang="en-GB" smtClean="0">
                <a:solidFill>
                  <a:schemeClr val="accent2"/>
                </a:solidFill>
              </a:rPr>
              <a:t>reference</a:t>
            </a:r>
          </a:p>
          <a:p>
            <a:endParaRPr lang="en-GB" smtClean="0">
              <a:solidFill>
                <a:schemeClr val="accent2"/>
              </a:solidFill>
            </a:endParaRPr>
          </a:p>
          <a:p>
            <a:pPr lvl="1"/>
            <a:r>
              <a:rPr lang="en-GB" sz="2200" smtClean="0"/>
              <a:t>These concepts have been central to many arguments about the relationship between language and reality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Denotation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mtClean="0"/>
              <a:t>If we understand an expression, i.e. know the concept/sense associated with it…</a:t>
            </a:r>
          </a:p>
          <a:p>
            <a:endParaRPr lang="en-GB" smtClean="0"/>
          </a:p>
          <a:p>
            <a:r>
              <a:rPr lang="en-GB" smtClean="0"/>
              <a:t>…then we are able to determine what things (or situations) it can be predicated of</a:t>
            </a:r>
          </a:p>
          <a:p>
            <a:endParaRPr lang="en-GB" smtClean="0"/>
          </a:p>
          <a:p>
            <a:r>
              <a:rPr lang="en-GB" smtClean="0"/>
              <a:t>this is the </a:t>
            </a:r>
            <a:r>
              <a:rPr lang="en-GB" smtClean="0">
                <a:solidFill>
                  <a:schemeClr val="accent2"/>
                </a:solidFill>
              </a:rPr>
              <a:t>denotation</a:t>
            </a:r>
            <a:r>
              <a:rPr lang="en-GB" smtClean="0"/>
              <a:t> of the expression</a:t>
            </a:r>
            <a:r>
              <a:rPr lang="mt-MT" smtClean="0"/>
              <a:t> (the set of things of which the expression is true)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Semiotic Triangle (II)</a:t>
            </a:r>
          </a:p>
        </p:txBody>
      </p:sp>
      <p:sp>
        <p:nvSpPr>
          <p:cNvPr id="2662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276600" y="2205038"/>
            <a:ext cx="1943100" cy="8175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CONCEPT</a:t>
            </a:r>
          </a:p>
          <a:p>
            <a:pPr algn="ctr">
              <a:spcBef>
                <a:spcPct val="50000"/>
              </a:spcBef>
            </a:pPr>
            <a:r>
              <a:rPr lang="en-GB"/>
              <a:t>(sense)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900113" y="4508500"/>
            <a:ext cx="1943100" cy="404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expression</a:t>
            </a:r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 flipV="1">
            <a:off x="1547813" y="3068638"/>
            <a:ext cx="2592387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1692275" y="3357563"/>
            <a:ext cx="94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means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011863" y="4508500"/>
            <a:ext cx="1943100" cy="404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objects</a:t>
            </a:r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 flipH="1" flipV="1">
            <a:off x="4284663" y="3068638"/>
            <a:ext cx="2592387" cy="143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5724525" y="3500438"/>
            <a:ext cx="147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determines</a:t>
            </a:r>
          </a:p>
        </p:txBody>
      </p:sp>
      <p:sp>
        <p:nvSpPr>
          <p:cNvPr id="26635" name="Line 13"/>
          <p:cNvSpPr>
            <a:spLocks noChangeShapeType="1"/>
          </p:cNvSpPr>
          <p:nvPr/>
        </p:nvSpPr>
        <p:spPr bwMode="auto">
          <a:xfrm flipV="1">
            <a:off x="2916238" y="4724400"/>
            <a:ext cx="3024187" cy="15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3492500" y="4286250"/>
            <a:ext cx="109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denotes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519113" y="5387975"/>
            <a:ext cx="7940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The semiotic triangle was first introduced by C.K. Ogden and I.A. Richards (1923), </a:t>
            </a:r>
            <a:r>
              <a:rPr lang="en-GB" i="1"/>
              <a:t>The meaning of meaning.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Semiotic Triangle: Example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276600" y="2205038"/>
            <a:ext cx="1943100" cy="12303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CONCEPT</a:t>
            </a:r>
          </a:p>
          <a:p>
            <a:pPr algn="ctr">
              <a:spcBef>
                <a:spcPct val="50000"/>
              </a:spcBef>
            </a:pPr>
            <a:r>
              <a:rPr lang="en-GB"/>
              <a:t>(sense)</a:t>
            </a:r>
          </a:p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GIRL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55650" y="5084763"/>
            <a:ext cx="1943100" cy="679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expression: </a:t>
            </a:r>
            <a:r>
              <a:rPr lang="en-GB" i="1">
                <a:solidFill>
                  <a:schemeClr val="accent2"/>
                </a:solidFill>
              </a:rPr>
              <a:t>girl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 flipV="1">
            <a:off x="1187450" y="3573463"/>
            <a:ext cx="2592388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1331913" y="3860800"/>
            <a:ext cx="94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means</a:t>
            </a: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 flipH="1" flipV="1">
            <a:off x="4284663" y="3500438"/>
            <a:ext cx="2808287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5651500" y="3716338"/>
            <a:ext cx="147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determines</a:t>
            </a:r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 flipV="1">
            <a:off x="2771775" y="5373688"/>
            <a:ext cx="3024188" cy="15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492500" y="4941888"/>
            <a:ext cx="1092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denotes</a:t>
            </a:r>
          </a:p>
        </p:txBody>
      </p:sp>
      <p:pic>
        <p:nvPicPr>
          <p:cNvPr id="72717" name="Picture 13" descr="gir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5300663"/>
            <a:ext cx="7207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8" name="Picture 14" descr="girl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5229225"/>
            <a:ext cx="6985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9" name="Picture 15" descr="girl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5157788"/>
            <a:ext cx="7207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6300788" y="4724400"/>
            <a:ext cx="2519362" cy="4048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objects in the world</a:t>
            </a:r>
            <a:endParaRPr lang="en-GB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10" grpId="0" animBg="1"/>
      <p:bldP spid="72711" grpId="0"/>
      <p:bldP spid="72713" grpId="0" animBg="1"/>
      <p:bldP spid="72714" grpId="0"/>
      <p:bldP spid="72715" grpId="0" animBg="1"/>
      <p:bldP spid="72716" grpId="0"/>
      <p:bldP spid="727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Denotation vs. Reference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mt-MT" smtClean="0"/>
          </a:p>
          <a:p>
            <a:pPr>
              <a:lnSpc>
                <a:spcPct val="90000"/>
              </a:lnSpc>
            </a:pPr>
            <a:r>
              <a:rPr lang="en-GB" smtClean="0"/>
              <a:t>We therefore distinguish between:</a:t>
            </a:r>
          </a:p>
          <a:p>
            <a:pPr lvl="1">
              <a:lnSpc>
                <a:spcPct val="90000"/>
              </a:lnSpc>
            </a:pPr>
            <a:r>
              <a:rPr lang="en-GB" sz="2200" smtClean="0"/>
              <a:t>the </a:t>
            </a:r>
            <a:r>
              <a:rPr lang="en-GB" sz="2200" smtClean="0">
                <a:solidFill>
                  <a:schemeClr val="accent2"/>
                </a:solidFill>
              </a:rPr>
              <a:t>sense</a:t>
            </a:r>
            <a:r>
              <a:rPr lang="en-GB" sz="2200" smtClean="0"/>
              <a:t> of an expression</a:t>
            </a:r>
          </a:p>
          <a:p>
            <a:pPr lvl="1">
              <a:lnSpc>
                <a:spcPct val="90000"/>
              </a:lnSpc>
            </a:pPr>
            <a:r>
              <a:rPr lang="en-GB" sz="2200" smtClean="0"/>
              <a:t>what the expression </a:t>
            </a:r>
            <a:r>
              <a:rPr lang="en-GB" sz="2200" smtClean="0">
                <a:solidFill>
                  <a:schemeClr val="accent2"/>
                </a:solidFill>
              </a:rPr>
              <a:t>denotes</a:t>
            </a:r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We should also distinguish:</a:t>
            </a:r>
          </a:p>
          <a:p>
            <a:pPr lvl="1">
              <a:lnSpc>
                <a:spcPct val="90000"/>
              </a:lnSpc>
            </a:pPr>
            <a:r>
              <a:rPr lang="en-GB" sz="2200" smtClean="0">
                <a:solidFill>
                  <a:schemeClr val="accent2"/>
                </a:solidFill>
              </a:rPr>
              <a:t>what a person intends to refer to</a:t>
            </a:r>
            <a:r>
              <a:rPr lang="en-GB" sz="2200" smtClean="0"/>
              <a:t> by means of a linguistic expression</a:t>
            </a:r>
            <a:endParaRPr lang="mt-MT" sz="2200" smtClean="0"/>
          </a:p>
          <a:p>
            <a:pPr lvl="1">
              <a:lnSpc>
                <a:spcPct val="90000"/>
              </a:lnSpc>
            </a:pPr>
            <a:r>
              <a:rPr lang="mt-MT" sz="2200" smtClean="0"/>
              <a:t>in this view, </a:t>
            </a:r>
            <a:r>
              <a:rPr lang="mt-MT" sz="2200" smtClean="0">
                <a:solidFill>
                  <a:schemeClr val="accent2"/>
                </a:solidFill>
              </a:rPr>
              <a:t>reference</a:t>
            </a:r>
            <a:r>
              <a:rPr lang="mt-MT" sz="2200" smtClean="0"/>
              <a:t> is an action carried out by a speaker</a:t>
            </a:r>
            <a:endParaRPr lang="en-GB" sz="2200" smtClean="0"/>
          </a:p>
          <a:p>
            <a:pPr lvl="1">
              <a:lnSpc>
                <a:spcPct val="90000"/>
              </a:lnSpc>
            </a:pPr>
            <a:r>
              <a:rPr lang="en-GB" sz="2200" smtClean="0"/>
              <a:t>It relies on our knowledge of the sense and denotation of an expression.</a:t>
            </a:r>
          </a:p>
          <a:p>
            <a:pPr lvl="1">
              <a:lnSpc>
                <a:spcPct val="90000"/>
              </a:lnSpc>
            </a:pPr>
            <a:endParaRPr lang="en-GB" sz="2200" smtClean="0"/>
          </a:p>
          <a:p>
            <a:pPr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 as speaker intention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4221162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t-MT" sz="2400" smtClean="0"/>
              <a:t>Suppose I refer to e1 as “the sculptor”.</a:t>
            </a:r>
          </a:p>
          <a:p>
            <a:pPr lvl="1">
              <a:lnSpc>
                <a:spcPct val="80000"/>
              </a:lnSpc>
            </a:pPr>
            <a:endParaRPr lang="mt-MT" sz="2200" smtClean="0"/>
          </a:p>
          <a:p>
            <a:pPr lvl="1">
              <a:lnSpc>
                <a:spcPct val="80000"/>
              </a:lnSpc>
            </a:pPr>
            <a:r>
              <a:rPr lang="mt-MT" sz="2200" smtClean="0"/>
              <a:t>This is incorrect.</a:t>
            </a:r>
          </a:p>
          <a:p>
            <a:pPr lvl="1">
              <a:lnSpc>
                <a:spcPct val="80000"/>
              </a:lnSpc>
            </a:pPr>
            <a:r>
              <a:rPr lang="mt-MT" sz="2200" smtClean="0"/>
              <a:t>But you might still understand that </a:t>
            </a:r>
            <a:r>
              <a:rPr lang="mt-MT" sz="2200" smtClean="0">
                <a:solidFill>
                  <a:schemeClr val="accent1"/>
                </a:solidFill>
              </a:rPr>
              <a:t>I mean to refer to e1</a:t>
            </a:r>
            <a:r>
              <a:rPr lang="mt-MT" sz="2200" smtClean="0"/>
              <a:t>.</a:t>
            </a:r>
          </a:p>
          <a:p>
            <a:pPr lvl="1">
              <a:lnSpc>
                <a:spcPct val="80000"/>
              </a:lnSpc>
            </a:pPr>
            <a:endParaRPr lang="mt-MT" sz="2200" smtClean="0"/>
          </a:p>
          <a:p>
            <a:pPr lvl="1">
              <a:lnSpc>
                <a:spcPct val="80000"/>
              </a:lnSpc>
            </a:pPr>
            <a:r>
              <a:rPr lang="mt-MT" sz="2200" smtClean="0"/>
              <a:t>My intention is sometimes clear even if I use the wrong expression.</a:t>
            </a:r>
          </a:p>
          <a:p>
            <a:pPr lvl="1">
              <a:lnSpc>
                <a:spcPct val="80000"/>
              </a:lnSpc>
            </a:pPr>
            <a:endParaRPr lang="en-GB" sz="2000" smtClean="0"/>
          </a:p>
          <a:p>
            <a:pPr>
              <a:lnSpc>
                <a:spcPct val="80000"/>
              </a:lnSpc>
            </a:pPr>
            <a:endParaRPr lang="en-GB" sz="2100" smtClean="0"/>
          </a:p>
        </p:txBody>
      </p:sp>
      <p:pic>
        <p:nvPicPr>
          <p:cNvPr id="29701" name="Picture 4" descr="lasMenin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773238"/>
            <a:ext cx="36734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 smtClean="0"/>
              <a:t>Reference vs. Denotation (cont.)</a:t>
            </a:r>
            <a:endParaRPr lang="en-GB" sz="3400" smtClean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mt-MT" sz="2100" smtClean="0"/>
          </a:p>
          <a:p>
            <a:pPr>
              <a:lnSpc>
                <a:spcPct val="90000"/>
              </a:lnSpc>
            </a:pPr>
            <a:r>
              <a:rPr lang="mt-MT" sz="2400" smtClean="0"/>
              <a:t>So </a:t>
            </a:r>
            <a:r>
              <a:rPr lang="mt-MT" sz="2400" smtClean="0">
                <a:solidFill>
                  <a:schemeClr val="accent2"/>
                </a:solidFill>
              </a:rPr>
              <a:t>denotation is a stable relationship</a:t>
            </a:r>
            <a:r>
              <a:rPr lang="mt-MT" sz="2400" smtClean="0"/>
              <a:t> between expressions and things:</a:t>
            </a:r>
          </a:p>
          <a:p>
            <a:pPr lvl="1">
              <a:lnSpc>
                <a:spcPct val="90000"/>
              </a:lnSpc>
            </a:pPr>
            <a:r>
              <a:rPr lang="mt-MT" sz="2100" smtClean="0"/>
              <a:t>The word </a:t>
            </a:r>
            <a:r>
              <a:rPr lang="mt-MT" sz="2100" i="1" smtClean="0"/>
              <a:t>ħuta</a:t>
            </a:r>
            <a:r>
              <a:rPr lang="mt-MT" sz="2100" smtClean="0"/>
              <a:t> </a:t>
            </a:r>
            <a:r>
              <a:rPr lang="en-GB" sz="2100" smtClean="0"/>
              <a:t>(“fish”) </a:t>
            </a:r>
            <a:r>
              <a:rPr lang="mt-MT" sz="2100" smtClean="0"/>
              <a:t>always denotes a certain kind of thing in the world. It can only apply to a specific set of objects.</a:t>
            </a:r>
          </a:p>
          <a:p>
            <a:pPr lvl="1">
              <a:lnSpc>
                <a:spcPct val="90000"/>
              </a:lnSpc>
            </a:pPr>
            <a:r>
              <a:rPr lang="mt-MT" sz="2100" smtClean="0"/>
              <a:t>This is independent of who uses the word and when.</a:t>
            </a:r>
          </a:p>
          <a:p>
            <a:pPr lvl="1">
              <a:lnSpc>
                <a:spcPct val="90000"/>
              </a:lnSpc>
            </a:pPr>
            <a:r>
              <a:rPr lang="mt-MT" sz="2100" smtClean="0"/>
              <a:t>This is </a:t>
            </a:r>
            <a:r>
              <a:rPr lang="mt-MT" sz="2100" smtClean="0">
                <a:solidFill>
                  <a:schemeClr val="accent2"/>
                </a:solidFill>
              </a:rPr>
              <a:t>denotation or extension</a:t>
            </a:r>
          </a:p>
          <a:p>
            <a:pPr lvl="1">
              <a:lnSpc>
                <a:spcPct val="90000"/>
              </a:lnSpc>
            </a:pPr>
            <a:endParaRPr lang="mt-MT" sz="2000" smtClean="0"/>
          </a:p>
          <a:p>
            <a:pPr>
              <a:lnSpc>
                <a:spcPct val="90000"/>
              </a:lnSpc>
            </a:pPr>
            <a:r>
              <a:rPr lang="mt-MT" sz="2400" smtClean="0"/>
              <a:t>Reference depends on speakers and contexts:</a:t>
            </a:r>
          </a:p>
          <a:p>
            <a:pPr lvl="1">
              <a:lnSpc>
                <a:spcPct val="90000"/>
              </a:lnSpc>
            </a:pPr>
            <a:r>
              <a:rPr lang="mt-MT" sz="2100" smtClean="0"/>
              <a:t>I can use </a:t>
            </a:r>
            <a:r>
              <a:rPr lang="mt-MT" sz="2100" i="1" smtClean="0"/>
              <a:t>ħuta</a:t>
            </a:r>
            <a:r>
              <a:rPr lang="mt-MT" sz="2100" smtClean="0"/>
              <a:t> to refer to different individual fish in different situations</a:t>
            </a:r>
          </a:p>
          <a:p>
            <a:pPr lvl="1">
              <a:lnSpc>
                <a:spcPct val="90000"/>
              </a:lnSpc>
            </a:pPr>
            <a:r>
              <a:rPr lang="mt-MT" sz="2100" smtClean="0"/>
              <a:t>So in different situations, my use can pick out different </a:t>
            </a:r>
            <a:r>
              <a:rPr lang="mt-MT" sz="2100" smtClean="0">
                <a:solidFill>
                  <a:schemeClr val="accent2"/>
                </a:solidFill>
              </a:rPr>
              <a:t>referents</a:t>
            </a:r>
            <a:endParaRPr lang="en-GB" sz="21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man himself…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573405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mtClean="0"/>
              <a:t>German philosopher and mathematician</a:t>
            </a:r>
          </a:p>
          <a:p>
            <a:pPr>
              <a:lnSpc>
                <a:spcPct val="90000"/>
              </a:lnSpc>
            </a:pPr>
            <a:r>
              <a:rPr lang="en-GB" smtClean="0"/>
              <a:t>Considered to be one of the founding fathers of modern semantic theory and logic.</a:t>
            </a:r>
          </a:p>
          <a:p>
            <a:pPr>
              <a:lnSpc>
                <a:spcPct val="90000"/>
              </a:lnSpc>
            </a:pPr>
            <a:r>
              <a:rPr lang="en-GB" smtClean="0"/>
              <a:t>Formalised the distinction between sense and denotation in an article </a:t>
            </a:r>
          </a:p>
          <a:p>
            <a:pPr lvl="1">
              <a:lnSpc>
                <a:spcPct val="90000"/>
              </a:lnSpc>
            </a:pPr>
            <a:r>
              <a:rPr lang="en-GB" sz="2200" i="1" smtClean="0"/>
              <a:t>Uber Sinn und Bedeutung (1892)</a:t>
            </a:r>
          </a:p>
          <a:p>
            <a:pPr lvl="1">
              <a:lnSpc>
                <a:spcPct val="90000"/>
              </a:lnSpc>
            </a:pPr>
            <a:r>
              <a:rPr lang="en-GB" sz="2200" smtClean="0"/>
              <a:t>“On sense and denotation”</a:t>
            </a:r>
          </a:p>
        </p:txBody>
      </p:sp>
      <p:pic>
        <p:nvPicPr>
          <p:cNvPr id="31749" name="Picture 4" descr="fre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989138"/>
            <a:ext cx="1887537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6588125" y="4652963"/>
            <a:ext cx="18716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Gottlob Frege</a:t>
            </a:r>
          </a:p>
          <a:p>
            <a:pPr>
              <a:spcBef>
                <a:spcPct val="50000"/>
              </a:spcBef>
            </a:pPr>
            <a:r>
              <a:rPr lang="en-GB"/>
              <a:t>1848-1925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Two major theories of</a:t>
            </a:r>
            <a:r>
              <a:rPr lang="mt-MT" smtClean="0"/>
              <a:t> reference </a:t>
            </a:r>
            <a:endParaRPr lang="en-GB" smtClean="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mtClean="0"/>
              <a:t>The Denotational theory:</a:t>
            </a:r>
          </a:p>
          <a:p>
            <a:pPr lvl="1"/>
            <a:r>
              <a:rPr lang="mt-MT" smtClean="0"/>
              <a:t>direct relationship between words and the world </a:t>
            </a:r>
          </a:p>
          <a:p>
            <a:pPr lvl="1"/>
            <a:r>
              <a:rPr lang="mt-MT" smtClean="0"/>
              <a:t>meaning = the relationship between linguistic expressions and things/situations</a:t>
            </a:r>
          </a:p>
          <a:p>
            <a:endParaRPr lang="mt-MT" smtClean="0"/>
          </a:p>
          <a:p>
            <a:r>
              <a:rPr lang="mt-MT" smtClean="0"/>
              <a:t>The Representational theory:</a:t>
            </a:r>
          </a:p>
          <a:p>
            <a:pPr lvl="1"/>
            <a:r>
              <a:rPr lang="mt-MT" smtClean="0"/>
              <a:t>the relationship between words and the world is mediated by our mental model</a:t>
            </a:r>
          </a:p>
          <a:p>
            <a:pPr lvl="1"/>
            <a:r>
              <a:rPr lang="mt-MT" sz="2200" smtClean="0"/>
              <a:t>We will revisit the differences between them later...</a:t>
            </a:r>
          </a:p>
          <a:p>
            <a:pPr lvl="2">
              <a:buFont typeface="Wingdings" pitchFamily="2" charset="2"/>
              <a:buNone/>
            </a:pPr>
            <a:endParaRPr lang="mt-MT" sz="2100" smtClean="0"/>
          </a:p>
          <a:p>
            <a:pPr lvl="2"/>
            <a:endParaRPr lang="en-GB" sz="21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denotational theory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33796" name="Oval 5"/>
          <p:cNvSpPr>
            <a:spLocks noChangeArrowheads="1"/>
          </p:cNvSpPr>
          <p:nvPr/>
        </p:nvSpPr>
        <p:spPr bwMode="auto">
          <a:xfrm>
            <a:off x="1547813" y="3644900"/>
            <a:ext cx="1727200" cy="1079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linguistic </a:t>
            </a:r>
          </a:p>
          <a:p>
            <a:pPr algn="ctr"/>
            <a:r>
              <a:rPr lang="en-GB"/>
              <a:t>expressions</a:t>
            </a:r>
          </a:p>
        </p:txBody>
      </p:sp>
      <p:sp>
        <p:nvSpPr>
          <p:cNvPr id="33797" name="Oval 6"/>
          <p:cNvSpPr>
            <a:spLocks noChangeArrowheads="1"/>
          </p:cNvSpPr>
          <p:nvPr/>
        </p:nvSpPr>
        <p:spPr bwMode="auto">
          <a:xfrm>
            <a:off x="6300788" y="3357563"/>
            <a:ext cx="1763712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things</a:t>
            </a:r>
          </a:p>
          <a:p>
            <a:pPr algn="ctr"/>
            <a:r>
              <a:rPr lang="en-GB"/>
              <a:t>&amp; </a:t>
            </a:r>
          </a:p>
          <a:p>
            <a:pPr algn="ctr"/>
            <a:r>
              <a:rPr lang="en-GB"/>
              <a:t>situations</a:t>
            </a:r>
          </a:p>
        </p:txBody>
      </p:sp>
      <p:pic>
        <p:nvPicPr>
          <p:cNvPr id="33798" name="Picture 10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4581525"/>
            <a:ext cx="1727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Line 11"/>
          <p:cNvSpPr>
            <a:spLocks noChangeShapeType="1"/>
          </p:cNvSpPr>
          <p:nvPr/>
        </p:nvSpPr>
        <p:spPr bwMode="auto">
          <a:xfrm>
            <a:off x="3419475" y="4149725"/>
            <a:ext cx="2808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>
            <a:off x="4140200" y="1916113"/>
            <a:ext cx="3960813" cy="1225550"/>
          </a:xfrm>
          <a:prstGeom prst="wedgeRectCallout">
            <a:avLst>
              <a:gd name="adj1" fmla="val -45431"/>
              <a:gd name="adj2" fmla="val 12642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A direct relationship between expressions (words, sentences) and things in the world.</a:t>
            </a:r>
          </a:p>
          <a:p>
            <a:pPr algn="ctr"/>
            <a:r>
              <a:rPr lang="en-GB"/>
              <a:t>This is a </a:t>
            </a:r>
            <a:r>
              <a:rPr lang="en-GB">
                <a:solidFill>
                  <a:schemeClr val="accent2"/>
                </a:solidFill>
              </a:rPr>
              <a:t>realist</a:t>
            </a:r>
            <a:r>
              <a:rPr lang="en-GB"/>
              <a:t> view.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representational theory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34820" name="Oval 5"/>
          <p:cNvSpPr>
            <a:spLocks noChangeArrowheads="1"/>
          </p:cNvSpPr>
          <p:nvPr/>
        </p:nvSpPr>
        <p:spPr bwMode="auto">
          <a:xfrm>
            <a:off x="3565525" y="3284538"/>
            <a:ext cx="17272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mental model </a:t>
            </a:r>
          </a:p>
          <a:p>
            <a:pPr algn="ctr"/>
            <a:r>
              <a:rPr lang="en-GB"/>
              <a:t>of the world</a:t>
            </a:r>
          </a:p>
        </p:txBody>
      </p:sp>
      <p:sp>
        <p:nvSpPr>
          <p:cNvPr id="34821" name="Oval 6"/>
          <p:cNvSpPr>
            <a:spLocks noChangeArrowheads="1"/>
          </p:cNvSpPr>
          <p:nvPr/>
        </p:nvSpPr>
        <p:spPr bwMode="auto">
          <a:xfrm>
            <a:off x="6661150" y="3427413"/>
            <a:ext cx="1763713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things</a:t>
            </a:r>
          </a:p>
          <a:p>
            <a:pPr algn="ctr"/>
            <a:r>
              <a:rPr lang="en-GB"/>
              <a:t>&amp; </a:t>
            </a:r>
          </a:p>
          <a:p>
            <a:pPr algn="ctr"/>
            <a:r>
              <a:rPr lang="en-GB"/>
              <a:t>situations</a:t>
            </a:r>
          </a:p>
        </p:txBody>
      </p:sp>
      <p:pic>
        <p:nvPicPr>
          <p:cNvPr id="34822" name="Picture 9" descr="b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652963"/>
            <a:ext cx="16557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10" descr="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4581525"/>
            <a:ext cx="1727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4" name="Line 11"/>
          <p:cNvSpPr>
            <a:spLocks noChangeShapeType="1"/>
          </p:cNvSpPr>
          <p:nvPr/>
        </p:nvSpPr>
        <p:spPr bwMode="auto">
          <a:xfrm>
            <a:off x="5581650" y="3932238"/>
            <a:ext cx="10080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25" name="Line 12"/>
          <p:cNvSpPr>
            <a:spLocks noChangeShapeType="1"/>
          </p:cNvSpPr>
          <p:nvPr/>
        </p:nvSpPr>
        <p:spPr bwMode="auto">
          <a:xfrm>
            <a:off x="2413000" y="3932238"/>
            <a:ext cx="1009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4826" name="Oval 13"/>
          <p:cNvSpPr>
            <a:spLocks noChangeArrowheads="1"/>
          </p:cNvSpPr>
          <p:nvPr/>
        </p:nvSpPr>
        <p:spPr bwMode="auto">
          <a:xfrm>
            <a:off x="539750" y="3427413"/>
            <a:ext cx="1727200" cy="1079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linguistic </a:t>
            </a:r>
          </a:p>
          <a:p>
            <a:pPr algn="ctr"/>
            <a:r>
              <a:rPr lang="en-GB"/>
              <a:t>expressions</a:t>
            </a:r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>
            <a:off x="4787900" y="1700213"/>
            <a:ext cx="3960813" cy="1441450"/>
          </a:xfrm>
          <a:prstGeom prst="wedgeRectCallout">
            <a:avLst>
              <a:gd name="adj1" fmla="val -39741"/>
              <a:gd name="adj2" fmla="val 786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The relationship between expressions (words, sentences) and things in the world is </a:t>
            </a:r>
            <a:r>
              <a:rPr lang="en-GB">
                <a:solidFill>
                  <a:schemeClr val="accent2"/>
                </a:solidFill>
              </a:rPr>
              <a:t>mediated</a:t>
            </a:r>
            <a:r>
              <a:rPr lang="en-GB"/>
              <a:t> by the mind.</a:t>
            </a:r>
          </a:p>
          <a:p>
            <a:pPr algn="ctr"/>
            <a:r>
              <a:rPr lang="en-GB"/>
              <a:t>This is a </a:t>
            </a:r>
            <a:r>
              <a:rPr lang="en-GB">
                <a:solidFill>
                  <a:schemeClr val="accent2"/>
                </a:solidFill>
              </a:rPr>
              <a:t>cognitivist</a:t>
            </a:r>
            <a:r>
              <a:rPr lang="en-GB"/>
              <a:t> view.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Utterances, sentences, propositions and contexts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en-GB" smtClean="0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Questions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25000" smtClean="0">
                <a:solidFill>
                  <a:schemeClr val="accent2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smtClean="0"/>
              <a:t>An example situation (from last lecture)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pic>
        <p:nvPicPr>
          <p:cNvPr id="9220" name="Picture 3" descr="wo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2565400"/>
            <a:ext cx="161925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 descr="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2565400"/>
            <a:ext cx="1366837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3419475" y="1989138"/>
            <a:ext cx="2017713" cy="792162"/>
          </a:xfrm>
          <a:prstGeom prst="wedgeRoundRectCallout">
            <a:avLst>
              <a:gd name="adj1" fmla="val 93431"/>
              <a:gd name="adj2" fmla="val 8006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So did you like the food?</a:t>
            </a:r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3276600" y="2997200"/>
            <a:ext cx="2017713" cy="1008063"/>
          </a:xfrm>
          <a:prstGeom prst="wedgeRoundRectCallout">
            <a:avLst>
              <a:gd name="adj1" fmla="val -92722"/>
              <a:gd name="adj2" fmla="val -41495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You made great black coffee.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2051050" y="1989138"/>
            <a:ext cx="4608513" cy="2014537"/>
          </a:xfrm>
          <a:prstGeom prst="wedgeRectCallout">
            <a:avLst>
              <a:gd name="adj1" fmla="val -30227"/>
              <a:gd name="adj2" fmla="val 87116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To successfully analyse meaning as used by speakers of a language, we need to distinguish various aspects of a communicative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Levels of abstraction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427538" y="2060575"/>
            <a:ext cx="30241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proposition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427538" y="3484563"/>
            <a:ext cx="30241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sentence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27538" y="5068888"/>
            <a:ext cx="30241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utterance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5940425" y="413226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5940425" y="25479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69" name="AutoShape 9"/>
          <p:cNvSpPr>
            <a:spLocks/>
          </p:cNvSpPr>
          <p:nvPr/>
        </p:nvSpPr>
        <p:spPr bwMode="auto">
          <a:xfrm>
            <a:off x="3419475" y="4581525"/>
            <a:ext cx="865188" cy="1370013"/>
          </a:xfrm>
          <a:prstGeom prst="rightBrace">
            <a:avLst>
              <a:gd name="adj1" fmla="val 131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468313" y="4797425"/>
            <a:ext cx="32400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/>
              <a:t>Bound to a specific situation, a specific speaker</a:t>
            </a:r>
          </a:p>
        </p:txBody>
      </p:sp>
      <p:sp>
        <p:nvSpPr>
          <p:cNvPr id="15371" name="AutoShape 11"/>
          <p:cNvSpPr>
            <a:spLocks/>
          </p:cNvSpPr>
          <p:nvPr/>
        </p:nvSpPr>
        <p:spPr bwMode="auto">
          <a:xfrm>
            <a:off x="3419475" y="3213100"/>
            <a:ext cx="865188" cy="1154113"/>
          </a:xfrm>
          <a:prstGeom prst="rightBrace">
            <a:avLst>
              <a:gd name="adj1" fmla="val 1111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11188" y="3376613"/>
            <a:ext cx="30972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/>
              <a:t>An abstraction of the grammatical and lexical content of an utterance</a:t>
            </a:r>
          </a:p>
        </p:txBody>
      </p:sp>
      <p:sp>
        <p:nvSpPr>
          <p:cNvPr id="15373" name="AutoShape 13"/>
          <p:cNvSpPr>
            <a:spLocks/>
          </p:cNvSpPr>
          <p:nvPr/>
        </p:nvSpPr>
        <p:spPr bwMode="auto">
          <a:xfrm>
            <a:off x="3419475" y="1773238"/>
            <a:ext cx="865188" cy="1295400"/>
          </a:xfrm>
          <a:prstGeom prst="rightBrace">
            <a:avLst>
              <a:gd name="adj1" fmla="val 1247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468313" y="1865313"/>
            <a:ext cx="32400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/>
              <a:t>A further abstraction, ignoring many grammatical components of the sentence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/>
      <p:bldP spid="15371" grpId="0" animBg="1"/>
      <p:bldP spid="15372" grpId="0"/>
      <p:bldP spid="15373" grpId="0" animBg="1"/>
      <p:bldP spid="153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Utterances vs. sentences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mt-MT" smtClean="0"/>
          </a:p>
          <a:p>
            <a:pPr>
              <a:lnSpc>
                <a:spcPct val="90000"/>
              </a:lnSpc>
            </a:pPr>
            <a:r>
              <a:rPr lang="en-GB" smtClean="0"/>
              <a:t>Consider the sentence:</a:t>
            </a:r>
          </a:p>
          <a:p>
            <a:pPr lvl="1">
              <a:lnSpc>
                <a:spcPct val="90000"/>
              </a:lnSpc>
            </a:pPr>
            <a:r>
              <a:rPr lang="en-GB" smtClean="0">
                <a:solidFill>
                  <a:schemeClr val="accent2"/>
                </a:solidFill>
              </a:rPr>
              <a:t>John stole the meat pie.</a:t>
            </a:r>
          </a:p>
          <a:p>
            <a:pPr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Every time this sentence is spoken, the result is </a:t>
            </a:r>
            <a:r>
              <a:rPr lang="en-GB" smtClean="0">
                <a:solidFill>
                  <a:schemeClr val="accent2"/>
                </a:solidFill>
              </a:rPr>
              <a:t>a new utterance of the same sentence.</a:t>
            </a:r>
          </a:p>
          <a:p>
            <a:pPr>
              <a:lnSpc>
                <a:spcPct val="90000"/>
              </a:lnSpc>
            </a:pPr>
            <a:endParaRPr lang="en-GB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GB" smtClean="0"/>
              <a:t>There can be many utterances of the same sentence.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Utterance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endParaRPr lang="en-GB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GB" smtClean="0"/>
              <a:t>A speaker’s production of a linguistic signal in a specific context of use.</a:t>
            </a:r>
          </a:p>
          <a:p>
            <a:pPr lvl="1">
              <a:lnSpc>
                <a:spcPct val="90000"/>
              </a:lnSpc>
            </a:pPr>
            <a:endParaRPr lang="en-GB" smtClean="0"/>
          </a:p>
          <a:p>
            <a:pPr>
              <a:lnSpc>
                <a:spcPct val="90000"/>
              </a:lnSpc>
            </a:pPr>
            <a:r>
              <a:rPr lang="en-GB" smtClean="0"/>
              <a:t>This is inevitably bound to the context: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who it is addressed to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the physical surroundings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disfluencies</a:t>
            </a:r>
          </a:p>
          <a:p>
            <a:pPr lvl="2">
              <a:lnSpc>
                <a:spcPct val="90000"/>
              </a:lnSpc>
            </a:pPr>
            <a:r>
              <a:rPr lang="en-GB" smtClean="0"/>
              <a:t>etc</a:t>
            </a:r>
          </a:p>
          <a:p>
            <a:pPr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Sentence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mt-MT" sz="2400" smtClean="0"/>
          </a:p>
          <a:p>
            <a:pPr>
              <a:lnSpc>
                <a:spcPct val="90000"/>
              </a:lnSpc>
            </a:pPr>
            <a:r>
              <a:rPr lang="en-GB" sz="2400" smtClean="0"/>
              <a:t>The abstract grammatical object that an utterance represents.</a:t>
            </a:r>
          </a:p>
          <a:p>
            <a:pPr lvl="1">
              <a:lnSpc>
                <a:spcPct val="90000"/>
              </a:lnSpc>
            </a:pPr>
            <a:r>
              <a:rPr lang="en-GB" sz="2100" smtClean="0"/>
              <a:t>Roughly, this focuses only on grammar and lexicon.</a:t>
            </a:r>
          </a:p>
          <a:p>
            <a:pPr>
              <a:lnSpc>
                <a:spcPct val="90000"/>
              </a:lnSpc>
            </a:pPr>
            <a:endParaRPr lang="en-GB" sz="2100" smtClean="0"/>
          </a:p>
          <a:p>
            <a:pPr>
              <a:lnSpc>
                <a:spcPct val="90000"/>
              </a:lnSpc>
            </a:pPr>
            <a:r>
              <a:rPr lang="en-GB" sz="2400" smtClean="0"/>
              <a:t>Reasons to distinguish from utterance:</a:t>
            </a:r>
          </a:p>
          <a:p>
            <a:pPr lvl="1">
              <a:lnSpc>
                <a:spcPct val="90000"/>
              </a:lnSpc>
            </a:pPr>
            <a:r>
              <a:rPr lang="en-GB" sz="2100" smtClean="0"/>
              <a:t>There can be many utterances of the same sentence.</a:t>
            </a:r>
          </a:p>
          <a:p>
            <a:pPr lvl="1">
              <a:lnSpc>
                <a:spcPct val="90000"/>
              </a:lnSpc>
            </a:pPr>
            <a:r>
              <a:rPr lang="en-GB" sz="2100" smtClean="0"/>
              <a:t>We can quote somebody else, extracting the sentence that underlies their utterance: </a:t>
            </a:r>
            <a:r>
              <a:rPr lang="en-GB" sz="2100" i="1" smtClean="0"/>
              <a:t>She said that John stole the meat pie.</a:t>
            </a:r>
          </a:p>
          <a:p>
            <a:pPr lvl="1">
              <a:lnSpc>
                <a:spcPct val="90000"/>
              </a:lnSpc>
            </a:pPr>
            <a:r>
              <a:rPr lang="en-GB" sz="2100" smtClean="0"/>
              <a:t>The distinction gives us a way of abstracting aspects of language from their specific context of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Sentences vs. propositions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/>
              <a:t>Semantics -- LIN 1180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/>
              <a:t>A sentence is a </a:t>
            </a:r>
            <a:r>
              <a:rPr lang="en-GB" sz="2400" smtClean="0">
                <a:solidFill>
                  <a:schemeClr val="accent2"/>
                </a:solidFill>
              </a:rPr>
              <a:t>linguistic</a:t>
            </a:r>
            <a:r>
              <a:rPr lang="en-GB" sz="2400" smtClean="0"/>
              <a:t> construct. From a linguistic point of view, these are </a:t>
            </a:r>
            <a:r>
              <a:rPr lang="mt-MT" sz="2400" smtClean="0"/>
              <a:t>(grammatically) </a:t>
            </a:r>
            <a:r>
              <a:rPr lang="en-GB" sz="2400" smtClean="0"/>
              <a:t>different sentences: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solidFill>
                  <a:schemeClr val="accent2"/>
                </a:solidFill>
              </a:rPr>
              <a:t>John stole the meat pie.</a:t>
            </a:r>
          </a:p>
          <a:p>
            <a:pPr lvl="1">
              <a:lnSpc>
                <a:spcPct val="80000"/>
              </a:lnSpc>
            </a:pPr>
            <a:r>
              <a:rPr lang="en-GB" sz="2200" smtClean="0">
                <a:solidFill>
                  <a:schemeClr val="accent2"/>
                </a:solidFill>
              </a:rPr>
              <a:t>The meat pie was stolen by John.</a:t>
            </a:r>
          </a:p>
          <a:p>
            <a:pPr>
              <a:lnSpc>
                <a:spcPct val="80000"/>
              </a:lnSpc>
            </a:pPr>
            <a:endParaRPr lang="en-GB" sz="2000" smtClean="0"/>
          </a:p>
          <a:p>
            <a:pPr>
              <a:lnSpc>
                <a:spcPct val="80000"/>
              </a:lnSpc>
            </a:pPr>
            <a:r>
              <a:rPr lang="en-GB" sz="2400" smtClean="0"/>
              <a:t>A proposition is a </a:t>
            </a:r>
            <a:r>
              <a:rPr lang="en-GB" sz="2400" smtClean="0">
                <a:solidFill>
                  <a:schemeClr val="accent2"/>
                </a:solidFill>
              </a:rPr>
              <a:t>logical</a:t>
            </a:r>
            <a:r>
              <a:rPr lang="en-GB" sz="2400" smtClean="0"/>
              <a:t> construct, which abstracts away from grammatical differences.</a:t>
            </a:r>
          </a:p>
          <a:p>
            <a:pPr>
              <a:lnSpc>
                <a:spcPct val="80000"/>
              </a:lnSpc>
            </a:pPr>
            <a:endParaRPr lang="en-GB" sz="2000" smtClean="0"/>
          </a:p>
          <a:p>
            <a:pPr>
              <a:lnSpc>
                <a:spcPct val="80000"/>
              </a:lnSpc>
            </a:pPr>
            <a:r>
              <a:rPr lang="en-GB" sz="2400" smtClean="0"/>
              <a:t>If we simplify things, we could view the above sentences as expressing the same proposition: </a:t>
            </a:r>
          </a:p>
          <a:p>
            <a:pPr lvl="1">
              <a:lnSpc>
                <a:spcPct val="80000"/>
              </a:lnSpc>
            </a:pPr>
            <a:r>
              <a:rPr lang="en-GB" sz="2200" smtClean="0"/>
              <a:t>“There is an x, and there is a y: x is a meat pie and y is a person called John, and y stole x”</a:t>
            </a:r>
          </a:p>
          <a:p>
            <a:pPr lvl="1">
              <a:lnSpc>
                <a:spcPct val="80000"/>
              </a:lnSpc>
            </a:pPr>
            <a:r>
              <a:rPr lang="en-GB" sz="2200" smtClean="0"/>
              <a:t>Logicians would express the above using some form of notation.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288</TotalTime>
  <Words>1426</Words>
  <Application>Microsoft Office PowerPoint</Application>
  <PresentationFormat>On-screen Show (4:3)</PresentationFormat>
  <Paragraphs>244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Verdana</vt:lpstr>
      <vt:lpstr>Arial</vt:lpstr>
      <vt:lpstr>Franklin Gothic Book</vt:lpstr>
      <vt:lpstr>Perpetua</vt:lpstr>
      <vt:lpstr>Wingdings 2</vt:lpstr>
      <vt:lpstr>Wingdings</vt:lpstr>
      <vt:lpstr>Equity</vt:lpstr>
      <vt:lpstr>LIN1180/LIN5082 Semantics Lecture 2</vt:lpstr>
      <vt:lpstr>Goals of this lecture</vt:lpstr>
      <vt:lpstr>Part 1</vt:lpstr>
      <vt:lpstr>An example situation (from last lecture)</vt:lpstr>
      <vt:lpstr>Levels of abstraction</vt:lpstr>
      <vt:lpstr>Utterances vs. sentences</vt:lpstr>
      <vt:lpstr>Utterance</vt:lpstr>
      <vt:lpstr>Sentence</vt:lpstr>
      <vt:lpstr>Sentences vs. propositions</vt:lpstr>
      <vt:lpstr>Propositions</vt:lpstr>
      <vt:lpstr>Propositions and metalanguages</vt:lpstr>
      <vt:lpstr>Part 2</vt:lpstr>
      <vt:lpstr>Preliminaries (I)</vt:lpstr>
      <vt:lpstr>Preliminaries (II)</vt:lpstr>
      <vt:lpstr>Reference</vt:lpstr>
      <vt:lpstr>Reference</vt:lpstr>
      <vt:lpstr>Sense</vt:lpstr>
      <vt:lpstr>Sense</vt:lpstr>
      <vt:lpstr>The Semiotic Triangle (I)</vt:lpstr>
      <vt:lpstr>Denotation</vt:lpstr>
      <vt:lpstr>The Semiotic Triangle (II)</vt:lpstr>
      <vt:lpstr>The Semiotic Triangle: Example</vt:lpstr>
      <vt:lpstr>Denotation vs. Reference</vt:lpstr>
      <vt:lpstr>Reference as speaker intention</vt:lpstr>
      <vt:lpstr>Reference vs. Denotation (cont.)</vt:lpstr>
      <vt:lpstr>The man himself…</vt:lpstr>
      <vt:lpstr>Two major theories of reference </vt:lpstr>
      <vt:lpstr>The denotational theory</vt:lpstr>
      <vt:lpstr>The representational theory</vt:lpstr>
      <vt:lpstr>Questions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semantics  Lecture 2</dc:title>
  <dc:creator>Albert Gatt</dc:creator>
  <cp:lastModifiedBy>bertugatt</cp:lastModifiedBy>
  <cp:revision>36</cp:revision>
  <dcterms:created xsi:type="dcterms:W3CDTF">2007-12-15T09:32:22Z</dcterms:created>
  <dcterms:modified xsi:type="dcterms:W3CDTF">2010-10-19T07:59:00Z</dcterms:modified>
</cp:coreProperties>
</file>