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24"/>
  </p:notesMasterIdLst>
  <p:sldIdLst>
    <p:sldId id="262" r:id="rId2"/>
    <p:sldId id="263" r:id="rId3"/>
    <p:sldId id="269" r:id="rId4"/>
    <p:sldId id="264" r:id="rId5"/>
    <p:sldId id="291" r:id="rId6"/>
    <p:sldId id="265" r:id="rId7"/>
    <p:sldId id="268" r:id="rId8"/>
    <p:sldId id="270" r:id="rId9"/>
    <p:sldId id="274" r:id="rId10"/>
    <p:sldId id="272" r:id="rId11"/>
    <p:sldId id="271" r:id="rId12"/>
    <p:sldId id="266" r:id="rId13"/>
    <p:sldId id="277" r:id="rId14"/>
    <p:sldId id="275" r:id="rId15"/>
    <p:sldId id="276" r:id="rId16"/>
    <p:sldId id="278" r:id="rId17"/>
    <p:sldId id="279" r:id="rId18"/>
    <p:sldId id="280" r:id="rId19"/>
    <p:sldId id="281" r:id="rId20"/>
    <p:sldId id="282" r:id="rId21"/>
    <p:sldId id="283" r:id="rId22"/>
    <p:sldId id="292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82CA173-9C18-485E-B493-E0B15DEADD9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B5C81B-A536-49BC-AD7C-0E1196FC14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5BAD-674D-4A18-82C0-23970743D2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8B50-5B56-4717-87B3-AE62FF4A76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1E08-B34F-4EAB-83C4-487C71D344B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3F97FE-FD2F-4453-B1CC-58A94D325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7AE3-08A4-427A-8642-9CE7E7B2BB8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69A8-D3A1-4476-8DED-526F3AB82F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AC86-B004-4035-86C8-DE738A6401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0FC3-5669-4064-9BC7-9C601C7366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2E2-039D-404A-ACB3-A3DA92A7EE0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8F869C-8B17-4384-B616-F61CDEFEF3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BE9A893-047E-40BC-990E-CFBF9AB7253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LIN1180/LIN5082  </a:t>
            </a:r>
            <a:r>
              <a:rPr lang="en-GB" dirty="0" smtClean="0"/>
              <a:t>Semantics</a:t>
            </a:r>
            <a:r>
              <a:rPr lang="mt-MT" dirty="0" smtClean="0"/>
              <a:t/>
            </a:r>
            <a:br>
              <a:rPr lang="mt-MT" dirty="0" smtClean="0"/>
            </a:br>
            <a:r>
              <a:rPr lang="en-GB" dirty="0" smtClean="0"/>
              <a:t>Lecture </a:t>
            </a:r>
            <a:r>
              <a:rPr lang="en-GB" dirty="0"/>
              <a:t>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Problems with Russell (II)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dirty="0" smtClean="0"/>
          </a:p>
          <a:p>
            <a:r>
              <a:rPr lang="en-GB" dirty="0" smtClean="0"/>
              <a:t>Sometimes </a:t>
            </a:r>
            <a:r>
              <a:rPr lang="en-GB" dirty="0"/>
              <a:t>you can refer to something incorrectly, and yet still succeed in identifying the referent for your interlocutor.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pragmatic view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dirty="0" smtClean="0"/>
          </a:p>
          <a:p>
            <a:r>
              <a:rPr lang="en-GB" dirty="0" smtClean="0"/>
              <a:t>Originates </a:t>
            </a:r>
            <a:r>
              <a:rPr lang="en-GB" dirty="0"/>
              <a:t>with philosophers such as P.F. </a:t>
            </a:r>
            <a:r>
              <a:rPr lang="en-GB" dirty="0" err="1"/>
              <a:t>Strawson</a:t>
            </a:r>
            <a:r>
              <a:rPr lang="en-GB" dirty="0"/>
              <a:t> (1950), and John Searle (1969).</a:t>
            </a:r>
          </a:p>
          <a:p>
            <a:endParaRPr lang="mt-MT" dirty="0" smtClean="0"/>
          </a:p>
          <a:p>
            <a:r>
              <a:rPr lang="en-GB" dirty="0" smtClean="0"/>
              <a:t>Argues </a:t>
            </a:r>
            <a:r>
              <a:rPr lang="en-GB" dirty="0"/>
              <a:t>that reference as such is not about truth-conditional semantics, but about what speakers do.</a:t>
            </a:r>
          </a:p>
          <a:p>
            <a:pPr lvl="1"/>
            <a:r>
              <a:rPr lang="en-GB" dirty="0"/>
              <a:t>I.e. reference </a:t>
            </a:r>
            <a:r>
              <a:rPr lang="mt-MT" dirty="0" smtClean="0"/>
              <a:t>the meaning of referential expressions involves a </a:t>
            </a:r>
            <a:r>
              <a:rPr lang="mt-MT" b="1" dirty="0" smtClean="0">
                <a:solidFill>
                  <a:schemeClr val="accent1"/>
                </a:solidFill>
              </a:rPr>
              <a:t>pragmatic</a:t>
            </a:r>
            <a:r>
              <a:rPr lang="mt-MT" dirty="0" smtClean="0"/>
              <a:t> component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 to our original definition…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mt-MT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the </a:t>
            </a:r>
            <a:r>
              <a:rPr lang="en-GB" sz="2600" dirty="0">
                <a:solidFill>
                  <a:schemeClr val="accent2"/>
                </a:solidFill>
              </a:rPr>
              <a:t>intended</a:t>
            </a:r>
            <a:r>
              <a:rPr lang="en-GB" sz="2600" dirty="0"/>
              <a:t> referential target is a particular entity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NB: we are focussing on </a:t>
            </a:r>
            <a:r>
              <a:rPr lang="en-GB" sz="2200" b="1" dirty="0">
                <a:solidFill>
                  <a:schemeClr val="accent2"/>
                </a:solidFill>
              </a:rPr>
              <a:t>intention</a:t>
            </a:r>
            <a:r>
              <a:rPr lang="en-GB" sz="2200" dirty="0"/>
              <a:t>, in line with our view that </a:t>
            </a:r>
            <a:r>
              <a:rPr lang="en-GB" sz="2200" b="1" dirty="0">
                <a:solidFill>
                  <a:schemeClr val="accent2"/>
                </a:solidFill>
              </a:rPr>
              <a:t>reference is a speaker’s act</a:t>
            </a:r>
            <a:endParaRPr lang="en-GB" sz="2200" dirty="0"/>
          </a:p>
          <a:p>
            <a:pPr lvl="1">
              <a:lnSpc>
                <a:spcPct val="80000"/>
              </a:lnSpc>
            </a:pPr>
            <a:r>
              <a:rPr lang="en-GB" sz="2200" dirty="0"/>
              <a:t>it is of course constrained by the sense of what the speaker says </a:t>
            </a:r>
          </a:p>
          <a:p>
            <a:pPr>
              <a:lnSpc>
                <a:spcPct val="80000"/>
              </a:lnSpc>
            </a:pPr>
            <a:endParaRPr lang="mt-MT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the </a:t>
            </a:r>
            <a:r>
              <a:rPr lang="en-GB" sz="2600" dirty="0"/>
              <a:t>speaker intends the hearer to be able to </a:t>
            </a:r>
            <a:r>
              <a:rPr lang="en-GB" sz="2600" dirty="0">
                <a:solidFill>
                  <a:schemeClr val="accent2"/>
                </a:solidFill>
              </a:rPr>
              <a:t>uniquely identify</a:t>
            </a:r>
            <a:r>
              <a:rPr lang="en-GB" sz="2600" dirty="0"/>
              <a:t> the entity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speaker assumes that the hearer understands the expression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also that she understands the speaker’s intention</a:t>
            </a:r>
          </a:p>
          <a:p>
            <a:pPr>
              <a:lnSpc>
                <a:spcPct val="80000"/>
              </a:lnSpc>
            </a:pPr>
            <a:endParaRPr lang="mt-MT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This </a:t>
            </a:r>
            <a:r>
              <a:rPr lang="en-GB" sz="2600" dirty="0"/>
              <a:t>is essentially Searle’s view.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more on Searle’s view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Searle (1969) argued that in using a definite description, the speaker also:</a:t>
            </a:r>
          </a:p>
          <a:p>
            <a:pPr lvl="1"/>
            <a:r>
              <a:rPr lang="en-GB"/>
              <a:t>signals to the hearer that they have enough info to identify the entity, given:</a:t>
            </a:r>
          </a:p>
          <a:p>
            <a:pPr lvl="2"/>
            <a:r>
              <a:rPr lang="en-GB"/>
              <a:t>the semantic content of what the speaker said</a:t>
            </a:r>
          </a:p>
          <a:p>
            <a:pPr lvl="2"/>
            <a:r>
              <a:rPr lang="en-GB"/>
              <a:t>the context (situational, linguistic etc)</a:t>
            </a:r>
          </a:p>
          <a:p>
            <a:pPr lvl="1"/>
            <a:r>
              <a:rPr lang="en-GB"/>
              <a:t>(If necessary, the speaker can supply additional info.)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Indefinite reference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Our motivating example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 i="1" dirty="0"/>
              <a:t>The man gave it to her.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 i="1" dirty="0"/>
              <a:t>A man gave it to her.</a:t>
            </a:r>
          </a:p>
          <a:p>
            <a:pPr marL="571500" indent="-571500">
              <a:lnSpc>
                <a:spcPct val="90000"/>
              </a:lnSpc>
            </a:pPr>
            <a:endParaRPr lang="en-GB" sz="2600" dirty="0"/>
          </a:p>
          <a:p>
            <a:pPr marL="571500" indent="-571500">
              <a:lnSpc>
                <a:spcPct val="90000"/>
              </a:lnSpc>
            </a:pPr>
            <a:r>
              <a:rPr lang="en-GB" sz="2600" dirty="0"/>
              <a:t>In (2), the identity of the man in question is not at issue.</a:t>
            </a:r>
          </a:p>
          <a:p>
            <a:pPr marL="966788" lvl="1" indent="-495300">
              <a:lnSpc>
                <a:spcPct val="90000"/>
              </a:lnSpc>
            </a:pPr>
            <a:r>
              <a:rPr lang="en-GB" sz="2200" dirty="0"/>
              <a:t>(Even if the man is known to the speaker and identifiable.) </a:t>
            </a:r>
          </a:p>
          <a:p>
            <a:pPr marL="571500" indent="-571500">
              <a:lnSpc>
                <a:spcPct val="90000"/>
              </a:lnSpc>
            </a:pPr>
            <a:endParaRPr lang="mt-MT" sz="2600" dirty="0" smtClean="0"/>
          </a:p>
          <a:p>
            <a:pPr marL="571500" indent="-571500">
              <a:lnSpc>
                <a:spcPct val="90000"/>
              </a:lnSpc>
            </a:pPr>
            <a:r>
              <a:rPr lang="en-GB" sz="2600" dirty="0" smtClean="0"/>
              <a:t>The </a:t>
            </a:r>
            <a:r>
              <a:rPr lang="en-GB" sz="2600" dirty="0"/>
              <a:t>indefinite description signals that the speaker isn’t interested in exactly who, but only that there was a man involved.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Indefinite expressions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Prototypically, these are NPs with an indefinite article (“a”).</a:t>
            </a:r>
          </a:p>
          <a:p>
            <a:endParaRPr lang="mt-MT" dirty="0" smtClean="0"/>
          </a:p>
          <a:p>
            <a:r>
              <a:rPr lang="en-GB" dirty="0" smtClean="0"/>
              <a:t>But </a:t>
            </a:r>
            <a:r>
              <a:rPr lang="en-GB" dirty="0"/>
              <a:t>also:</a:t>
            </a:r>
          </a:p>
          <a:p>
            <a:pPr lvl="1"/>
            <a:r>
              <a:rPr lang="en-GB" i="1" dirty="0"/>
              <a:t>Come up and see me </a:t>
            </a:r>
            <a:r>
              <a:rPr lang="en-GB" i="1" dirty="0">
                <a:solidFill>
                  <a:schemeClr val="accent2"/>
                </a:solidFill>
              </a:rPr>
              <a:t>sometime</a:t>
            </a:r>
            <a:r>
              <a:rPr lang="en-GB" i="1" dirty="0"/>
              <a:t>.</a:t>
            </a:r>
          </a:p>
          <a:p>
            <a:pPr lvl="1"/>
            <a:r>
              <a:rPr lang="en-GB" i="1" dirty="0">
                <a:solidFill>
                  <a:schemeClr val="accent2"/>
                </a:solidFill>
              </a:rPr>
              <a:t>Some </a:t>
            </a:r>
            <a:r>
              <a:rPr lang="en-GB" i="1" dirty="0" err="1">
                <a:solidFill>
                  <a:schemeClr val="accent2"/>
                </a:solidFill>
              </a:rPr>
              <a:t>chappie</a:t>
            </a:r>
            <a:r>
              <a:rPr lang="en-GB" i="1" dirty="0"/>
              <a:t> called the other day.</a:t>
            </a:r>
          </a:p>
          <a:p>
            <a:pPr lvl="1"/>
            <a:r>
              <a:rPr lang="en-GB" i="1" dirty="0">
                <a:solidFill>
                  <a:schemeClr val="accent2"/>
                </a:solidFill>
              </a:rPr>
              <a:t>Certain people</a:t>
            </a:r>
            <a:r>
              <a:rPr lang="en-GB" i="1" dirty="0"/>
              <a:t> are just obnoxious.</a:t>
            </a:r>
          </a:p>
          <a:p>
            <a:pPr lvl="1"/>
            <a:r>
              <a:rPr lang="en-GB" i="1" dirty="0">
                <a:solidFill>
                  <a:schemeClr val="accent2"/>
                </a:solidFill>
              </a:rPr>
              <a:t>This driver</a:t>
            </a:r>
            <a:r>
              <a:rPr lang="en-GB" i="1" dirty="0"/>
              <a:t> she met was kind of cute.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Specific vs. non-specific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i="1" dirty="0"/>
              <a:t>To get the door to open, you have to say </a:t>
            </a:r>
            <a:r>
              <a:rPr lang="en-GB" i="1" dirty="0">
                <a:solidFill>
                  <a:schemeClr val="accent2"/>
                </a:solidFill>
              </a:rPr>
              <a:t>a word</a:t>
            </a:r>
            <a:r>
              <a:rPr lang="en-GB" i="1" dirty="0"/>
              <a:t>.</a:t>
            </a:r>
          </a:p>
          <a:p>
            <a:endParaRPr lang="mt-MT" dirty="0" smtClean="0"/>
          </a:p>
          <a:p>
            <a:r>
              <a:rPr lang="en-GB" dirty="0" smtClean="0"/>
              <a:t>Has </a:t>
            </a:r>
            <a:r>
              <a:rPr lang="en-GB" dirty="0"/>
              <a:t>at least 2 </a:t>
            </a:r>
            <a:r>
              <a:rPr lang="mt-MT" dirty="0"/>
              <a:t>readings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…you have to say any word that comes to mind. (</a:t>
            </a:r>
            <a:r>
              <a:rPr lang="en-GB" dirty="0">
                <a:solidFill>
                  <a:schemeClr val="accent2"/>
                </a:solidFill>
              </a:rPr>
              <a:t>non-specific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…you have to say a special word that the speaker may or may not know. (</a:t>
            </a:r>
            <a:r>
              <a:rPr lang="en-GB" dirty="0">
                <a:solidFill>
                  <a:schemeClr val="accent2"/>
                </a:solidFill>
              </a:rPr>
              <a:t>specific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Definites vs. specific indefinites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Like definite NPs, specific indefinites carry the suggestion that the identity of the entity is relevant.</a:t>
            </a:r>
          </a:p>
          <a:p>
            <a:pPr lvl="1">
              <a:lnSpc>
                <a:spcPct val="90000"/>
              </a:lnSpc>
            </a:pPr>
            <a:r>
              <a:rPr lang="en-GB" i="1" dirty="0"/>
              <a:t>…you have to say a word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not any word, but a specific word will do the trick</a:t>
            </a:r>
          </a:p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However</a:t>
            </a:r>
            <a:r>
              <a:rPr lang="en-GB" dirty="0"/>
              <a:t>, with a specific indefinite, the speaker is not signalling to the hearer that identification is </a:t>
            </a:r>
            <a:r>
              <a:rPr lang="en-GB" dirty="0" smtClean="0"/>
              <a:t>essential</a:t>
            </a:r>
            <a:r>
              <a:rPr lang="mt-MT" dirty="0" smtClean="0"/>
              <a:t> for the communicative act to be successful</a:t>
            </a:r>
            <a:r>
              <a:rPr lang="en-GB" dirty="0" smtClean="0"/>
              <a:t>.</a:t>
            </a:r>
            <a:endParaRPr lang="en-GB" dirty="0"/>
          </a:p>
          <a:p>
            <a:pPr lvl="1"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Markers of specificity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100" dirty="0"/>
              <a:t>In English, </a:t>
            </a:r>
            <a:r>
              <a:rPr lang="en-GB" sz="2100" i="1" dirty="0"/>
              <a:t>a certain</a:t>
            </a:r>
            <a:r>
              <a:rPr lang="en-GB" sz="2100" dirty="0"/>
              <a:t> is often used to mark specific </a:t>
            </a:r>
            <a:r>
              <a:rPr lang="en-GB" sz="2100" dirty="0" smtClean="0"/>
              <a:t>indefinites</a:t>
            </a:r>
            <a:r>
              <a:rPr lang="mt-MT" sz="2100" dirty="0" smtClean="0"/>
              <a:t> explicitly</a:t>
            </a:r>
            <a:r>
              <a:rPr lang="en-GB" sz="2100" dirty="0" smtClean="0"/>
              <a:t>:</a:t>
            </a:r>
            <a:endParaRPr lang="en-GB" sz="2100" dirty="0"/>
          </a:p>
          <a:p>
            <a:pPr lvl="1">
              <a:lnSpc>
                <a:spcPct val="80000"/>
              </a:lnSpc>
            </a:pPr>
            <a:r>
              <a:rPr lang="en-GB" sz="2000" i="1" dirty="0"/>
              <a:t>A certain woman is said to have married him in secret.</a:t>
            </a:r>
          </a:p>
          <a:p>
            <a:pPr>
              <a:lnSpc>
                <a:spcPct val="80000"/>
              </a:lnSpc>
            </a:pPr>
            <a:endParaRPr lang="mt-MT" sz="2100" dirty="0" smtClean="0"/>
          </a:p>
          <a:p>
            <a:pPr>
              <a:lnSpc>
                <a:spcPct val="80000"/>
              </a:lnSpc>
            </a:pPr>
            <a:r>
              <a:rPr lang="en-GB" sz="2100" dirty="0" smtClean="0"/>
              <a:t>In </a:t>
            </a:r>
            <a:r>
              <a:rPr lang="en-GB" sz="2100" dirty="0"/>
              <a:t>Maltese, the determiner </a:t>
            </a:r>
            <a:r>
              <a:rPr lang="en-GB" sz="2100" i="1" dirty="0" err="1"/>
              <a:t>wie</a:t>
            </a:r>
            <a:r>
              <a:rPr lang="mt-MT" sz="2100" i="1" dirty="0"/>
              <a:t>ħed/waħda </a:t>
            </a:r>
            <a:r>
              <a:rPr lang="mt-MT" sz="2100" dirty="0"/>
              <a:t>(“one”). Compare</a:t>
            </a:r>
            <a:r>
              <a:rPr lang="mt-MT" sz="2100" dirty="0" smtClean="0"/>
              <a:t>:</a:t>
            </a:r>
          </a:p>
          <a:p>
            <a:pPr>
              <a:lnSpc>
                <a:spcPct val="80000"/>
              </a:lnSpc>
            </a:pPr>
            <a:endParaRPr lang="mt-MT" sz="2100" dirty="0"/>
          </a:p>
          <a:p>
            <a:pPr lvl="1">
              <a:lnSpc>
                <a:spcPct val="80000"/>
              </a:lnSpc>
            </a:pPr>
            <a:r>
              <a:rPr lang="mt-MT" sz="2000" dirty="0"/>
              <a:t>Ġie </a:t>
            </a:r>
            <a:r>
              <a:rPr lang="en-GB" sz="2000" dirty="0"/>
              <a:t>	</a:t>
            </a:r>
            <a:r>
              <a:rPr lang="mt-MT" sz="2000" dirty="0" smtClean="0">
                <a:solidFill>
                  <a:schemeClr val="accent2"/>
                </a:solidFill>
              </a:rPr>
              <a:t>wieħed     </a:t>
            </a:r>
            <a:r>
              <a:rPr lang="mt-MT" sz="2000" dirty="0" smtClean="0"/>
              <a:t>raġel</a:t>
            </a:r>
            <a:r>
              <a:rPr lang="mt-MT" sz="2000" dirty="0"/>
              <a:t>. </a:t>
            </a:r>
            <a:endParaRPr lang="en-GB" sz="20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/>
              <a:t>	came-3SgM	</a:t>
            </a:r>
            <a:r>
              <a:rPr lang="en-GB" sz="2000" dirty="0" smtClean="0"/>
              <a:t>one-M</a:t>
            </a:r>
            <a:r>
              <a:rPr lang="mt-MT" sz="2000" dirty="0" smtClean="0"/>
              <a:t>Sg</a:t>
            </a:r>
            <a:r>
              <a:rPr lang="en-GB" sz="2000" dirty="0"/>
              <a:t>	 man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/>
              <a:t>	</a:t>
            </a:r>
            <a:r>
              <a:rPr lang="mt-MT" sz="2000" dirty="0"/>
              <a:t>A </a:t>
            </a:r>
            <a:r>
              <a:rPr lang="en-GB" sz="2000" dirty="0"/>
              <a:t>(</a:t>
            </a:r>
            <a:r>
              <a:rPr lang="mt-MT" sz="2000" dirty="0"/>
              <a:t>certain</a:t>
            </a:r>
            <a:r>
              <a:rPr lang="en-GB" sz="2000" dirty="0"/>
              <a:t>)</a:t>
            </a:r>
            <a:r>
              <a:rPr lang="mt-MT" sz="2000" dirty="0"/>
              <a:t> man came.</a:t>
            </a:r>
          </a:p>
          <a:p>
            <a:pPr lvl="2">
              <a:lnSpc>
                <a:spcPct val="80000"/>
              </a:lnSpc>
            </a:pPr>
            <a:r>
              <a:rPr lang="mt-MT" sz="1800" i="1" dirty="0"/>
              <a:t>wieħed</a:t>
            </a:r>
            <a:r>
              <a:rPr lang="mt-MT" sz="1800" dirty="0"/>
              <a:t> used before the noun marks specificity</a:t>
            </a:r>
          </a:p>
          <a:p>
            <a:pPr lvl="1">
              <a:lnSpc>
                <a:spcPct val="80000"/>
              </a:lnSpc>
            </a:pPr>
            <a:endParaRPr lang="mt-MT" sz="2000" dirty="0" smtClean="0"/>
          </a:p>
          <a:p>
            <a:pPr lvl="1">
              <a:lnSpc>
                <a:spcPct val="80000"/>
              </a:lnSpc>
            </a:pPr>
            <a:r>
              <a:rPr lang="mt-MT" sz="2000" dirty="0" smtClean="0"/>
              <a:t>Ġie </a:t>
            </a:r>
            <a:r>
              <a:rPr lang="en-GB" sz="2000" dirty="0"/>
              <a:t>	</a:t>
            </a:r>
            <a:r>
              <a:rPr lang="mt-MT" sz="2000" dirty="0" smtClean="0"/>
              <a:t>raġel </a:t>
            </a:r>
            <a:r>
              <a:rPr lang="mt-MT" sz="2000" dirty="0"/>
              <a:t>wieħed. </a:t>
            </a:r>
            <a:endParaRPr lang="en-GB" sz="20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/>
              <a:t>	came-3SgM	man   </a:t>
            </a:r>
            <a:r>
              <a:rPr lang="en-GB" sz="2000" dirty="0" smtClean="0"/>
              <a:t>one</a:t>
            </a:r>
            <a:r>
              <a:rPr lang="mt-MT" sz="2000" dirty="0" smtClean="0"/>
              <a:t>.MSg</a:t>
            </a:r>
            <a:endParaRPr lang="en-GB" sz="20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/>
              <a:t>	One man came.</a:t>
            </a:r>
            <a:endParaRPr lang="mt-MT" sz="2000" dirty="0"/>
          </a:p>
          <a:p>
            <a:pPr lvl="2">
              <a:lnSpc>
                <a:spcPct val="80000"/>
              </a:lnSpc>
            </a:pPr>
            <a:r>
              <a:rPr lang="mt-MT" sz="1800" i="1" dirty="0"/>
              <a:t>wieħed</a:t>
            </a:r>
            <a:r>
              <a:rPr lang="mt-MT" sz="1800" dirty="0"/>
              <a:t> after the noun is a numeral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 of last lecture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/>
              <a:t>We’ve introduced the notions of sense, reference and denotation.</a:t>
            </a:r>
          </a:p>
          <a:p>
            <a:pPr lvl="1"/>
            <a:endParaRPr lang="mt-MT" sz="2200" dirty="0" smtClean="0"/>
          </a:p>
          <a:p>
            <a:pPr lvl="1"/>
            <a:r>
              <a:rPr lang="mt-MT" sz="2200" dirty="0" smtClean="0"/>
              <a:t>Sense = the “conceptual meaning” of an expression</a:t>
            </a:r>
          </a:p>
          <a:p>
            <a:pPr lvl="1"/>
            <a:endParaRPr lang="mt-MT" sz="2200" dirty="0" smtClean="0"/>
          </a:p>
          <a:p>
            <a:pPr lvl="1"/>
            <a:r>
              <a:rPr lang="en-GB" sz="2200" dirty="0" smtClean="0"/>
              <a:t>denotation </a:t>
            </a:r>
            <a:r>
              <a:rPr lang="en-GB" sz="2200" dirty="0"/>
              <a:t>= the set of things an expression can be predicated of, by virtue of its sense</a:t>
            </a:r>
          </a:p>
          <a:p>
            <a:pPr lvl="2"/>
            <a:r>
              <a:rPr lang="en-GB" i="1" dirty="0"/>
              <a:t>dog</a:t>
            </a:r>
            <a:r>
              <a:rPr lang="en-GB" dirty="0"/>
              <a:t> = the set of things in the world which are dogs</a:t>
            </a:r>
            <a:endParaRPr lang="en-GB" i="1" dirty="0"/>
          </a:p>
          <a:p>
            <a:pPr lvl="1"/>
            <a:endParaRPr lang="mt-MT" sz="2200" dirty="0" smtClean="0"/>
          </a:p>
          <a:p>
            <a:pPr lvl="1"/>
            <a:r>
              <a:rPr lang="en-GB" sz="2200" dirty="0" smtClean="0"/>
              <a:t>reference </a:t>
            </a:r>
            <a:r>
              <a:rPr lang="en-GB" sz="2200" dirty="0"/>
              <a:t>is a speaker’s act</a:t>
            </a:r>
          </a:p>
          <a:p>
            <a:pPr lvl="2"/>
            <a:r>
              <a:rPr lang="en-GB" dirty="0"/>
              <a:t>Saying “the dog” involves identifying some specific dog</a:t>
            </a:r>
          </a:p>
          <a:p>
            <a:pPr lvl="2"/>
            <a:r>
              <a:rPr lang="en-GB" dirty="0"/>
              <a:t>so there’s an element of pragmatics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Grammatical markers of specificity</a:t>
            </a:r>
            <a:endParaRPr lang="en-GB" sz="3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 dirty="0"/>
              <a:t>Evidence that specificity is linguistically relevant comes from languages where it is marked grammatically.</a:t>
            </a:r>
          </a:p>
          <a:p>
            <a:pPr>
              <a:lnSpc>
                <a:spcPct val="90000"/>
              </a:lnSpc>
            </a:pPr>
            <a:endParaRPr lang="mt-MT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French</a:t>
            </a:r>
            <a:r>
              <a:rPr lang="mt-MT" sz="2600" dirty="0"/>
              <a:t>:</a:t>
            </a:r>
          </a:p>
          <a:p>
            <a:pPr lvl="1">
              <a:lnSpc>
                <a:spcPct val="90000"/>
              </a:lnSpc>
            </a:pPr>
            <a:r>
              <a:rPr lang="mt-MT" sz="2200" i="1" dirty="0"/>
              <a:t>Marie cherche un homme qui </a:t>
            </a:r>
            <a:r>
              <a:rPr lang="mt-MT" sz="2200" i="1" dirty="0">
                <a:solidFill>
                  <a:schemeClr val="accent2"/>
                </a:solidFill>
              </a:rPr>
              <a:t>peut</a:t>
            </a:r>
            <a:r>
              <a:rPr lang="mt-MT" sz="2200" i="1" dirty="0"/>
              <a:t> lui faire l’amour douze fois par jour.</a:t>
            </a:r>
          </a:p>
          <a:p>
            <a:pPr lvl="2">
              <a:lnSpc>
                <a:spcPct val="90000"/>
              </a:lnSpc>
            </a:pPr>
            <a:r>
              <a:rPr lang="mt-MT" sz="2100" dirty="0"/>
              <a:t>= Mary’s looking for a (specific) man who can make love to her a dozen times a day.</a:t>
            </a:r>
          </a:p>
          <a:p>
            <a:pPr lvl="1">
              <a:lnSpc>
                <a:spcPct val="90000"/>
              </a:lnSpc>
            </a:pPr>
            <a:endParaRPr lang="mt-MT" sz="2200" dirty="0" smtClean="0"/>
          </a:p>
          <a:p>
            <a:pPr lvl="1">
              <a:lnSpc>
                <a:spcPct val="90000"/>
              </a:lnSpc>
            </a:pPr>
            <a:r>
              <a:rPr lang="mt-MT" sz="2200" i="1" dirty="0" smtClean="0"/>
              <a:t>Marie </a:t>
            </a:r>
            <a:r>
              <a:rPr lang="mt-MT" sz="2200" i="1" dirty="0"/>
              <a:t>cherche un homme qui </a:t>
            </a:r>
            <a:r>
              <a:rPr lang="mt-MT" sz="2200" i="1" dirty="0">
                <a:solidFill>
                  <a:schemeClr val="accent2"/>
                </a:solidFill>
              </a:rPr>
              <a:t>puisse</a:t>
            </a:r>
            <a:r>
              <a:rPr lang="mt-MT" sz="2200" i="1" dirty="0"/>
              <a:t> lui faire l’amour douze fois par jour.</a:t>
            </a:r>
          </a:p>
          <a:p>
            <a:pPr lvl="2">
              <a:lnSpc>
                <a:spcPct val="90000"/>
              </a:lnSpc>
            </a:pPr>
            <a:r>
              <a:rPr lang="mt-MT" sz="2100" dirty="0"/>
              <a:t>= Mary’s looking for a (some/any) man who can make love to her a dozen times a day.</a:t>
            </a:r>
          </a:p>
          <a:p>
            <a:pPr lvl="1">
              <a:lnSpc>
                <a:spcPct val="90000"/>
              </a:lnSpc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Grammatical markers of specificity</a:t>
            </a:r>
            <a:endParaRPr lang="en-GB" sz="3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Turkish signals specificity via the direct object marker on the noun:</a:t>
            </a:r>
          </a:p>
          <a:p>
            <a:pPr lvl="1"/>
            <a:r>
              <a:rPr lang="mt-MT" dirty="0"/>
              <a:t>Bir </a:t>
            </a:r>
            <a:r>
              <a:rPr lang="mt-MT" dirty="0">
                <a:solidFill>
                  <a:schemeClr val="accent2"/>
                </a:solidFill>
              </a:rPr>
              <a:t>kelime</a:t>
            </a:r>
            <a:r>
              <a:rPr lang="mt-MT" dirty="0"/>
              <a:t> s</a:t>
            </a:r>
            <a:r>
              <a:rPr lang="en-US" dirty="0"/>
              <a:t>ö</a:t>
            </a:r>
            <a:r>
              <a:rPr lang="mt-MT" dirty="0"/>
              <a:t>yledi.</a:t>
            </a:r>
          </a:p>
          <a:p>
            <a:pPr lvl="2"/>
            <a:r>
              <a:rPr lang="mt-MT" dirty="0"/>
              <a:t>= S/he said a word. </a:t>
            </a:r>
          </a:p>
          <a:p>
            <a:pPr lvl="2"/>
            <a:r>
              <a:rPr lang="mt-MT" dirty="0"/>
              <a:t>(non-specific: s/he said any word)</a:t>
            </a:r>
          </a:p>
          <a:p>
            <a:pPr lvl="1"/>
            <a:endParaRPr lang="mt-MT" dirty="0" smtClean="0"/>
          </a:p>
          <a:p>
            <a:pPr lvl="1"/>
            <a:r>
              <a:rPr lang="mt-MT" dirty="0" smtClean="0"/>
              <a:t>Bir </a:t>
            </a:r>
            <a:r>
              <a:rPr lang="mt-MT" dirty="0">
                <a:solidFill>
                  <a:schemeClr val="accent2"/>
                </a:solidFill>
              </a:rPr>
              <a:t>kelimeyi</a:t>
            </a:r>
            <a:r>
              <a:rPr lang="mt-MT" dirty="0"/>
              <a:t> s</a:t>
            </a:r>
            <a:r>
              <a:rPr lang="en-US" dirty="0"/>
              <a:t>ö</a:t>
            </a:r>
            <a:r>
              <a:rPr lang="mt-MT" dirty="0"/>
              <a:t>yledi.</a:t>
            </a:r>
          </a:p>
          <a:p>
            <a:pPr lvl="2"/>
            <a:r>
              <a:rPr lang="mt-MT" dirty="0"/>
              <a:t>= S/he said a word.</a:t>
            </a:r>
          </a:p>
          <a:p>
            <a:pPr lvl="2"/>
            <a:r>
              <a:rPr lang="mt-MT" dirty="0"/>
              <a:t>(specific: there is a particular word s/he said)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20000" b="1" dirty="0" smtClean="0">
                <a:solidFill>
                  <a:schemeClr val="accent1"/>
                </a:solidFill>
              </a:rPr>
              <a:t>?</a:t>
            </a:r>
            <a:endParaRPr lang="en-GB" sz="20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Today’s focus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We discuss reference in more detail</a:t>
            </a:r>
          </a:p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Specifically</a:t>
            </a:r>
            <a:r>
              <a:rPr lang="en-GB" dirty="0"/>
              <a:t>, we ask </a:t>
            </a:r>
            <a:r>
              <a:rPr lang="en-GB" i="1" dirty="0"/>
              <a:t>why should reference be viewed as a speaker’s act</a:t>
            </a:r>
            <a:r>
              <a:rPr lang="en-GB" dirty="0"/>
              <a:t>?</a:t>
            </a:r>
          </a:p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We </a:t>
            </a:r>
            <a:r>
              <a:rPr lang="en-GB" dirty="0"/>
              <a:t>focus on these types of referring expressions: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definite reference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indefinite reference</a:t>
            </a:r>
          </a:p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We </a:t>
            </a:r>
            <a:r>
              <a:rPr lang="en-GB" dirty="0"/>
              <a:t>then take a look at proper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Definite reference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Definite reference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 dirty="0"/>
              <a:t>There are many types of definite reference: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proper names </a:t>
            </a:r>
            <a:endParaRPr lang="mt-MT" sz="2200" dirty="0" smtClean="0"/>
          </a:p>
          <a:p>
            <a:pPr lvl="2">
              <a:lnSpc>
                <a:spcPct val="90000"/>
              </a:lnSpc>
            </a:pPr>
            <a:r>
              <a:rPr lang="mt-MT" sz="1800" dirty="0" smtClean="0"/>
              <a:t>Jake, Clare...</a:t>
            </a:r>
            <a:endParaRPr lang="en-GB" sz="1800" dirty="0"/>
          </a:p>
          <a:p>
            <a:pPr lvl="1">
              <a:lnSpc>
                <a:spcPct val="90000"/>
              </a:lnSpc>
            </a:pPr>
            <a:r>
              <a:rPr lang="mt-MT" sz="2200" dirty="0"/>
              <a:t>deictic pronouns</a:t>
            </a:r>
            <a:r>
              <a:rPr lang="en-GB" sz="2200" dirty="0"/>
              <a:t> and determiners</a:t>
            </a:r>
            <a:r>
              <a:rPr lang="mt-MT" sz="2200" dirty="0"/>
              <a:t>: </a:t>
            </a:r>
            <a:endParaRPr lang="mt-MT" sz="2200" i="1" dirty="0"/>
          </a:p>
          <a:p>
            <a:pPr lvl="2">
              <a:lnSpc>
                <a:spcPct val="90000"/>
              </a:lnSpc>
            </a:pPr>
            <a:r>
              <a:rPr lang="mt-MT" sz="2100" dirty="0"/>
              <a:t>this man, that </a:t>
            </a:r>
            <a:r>
              <a:rPr lang="mt-MT" sz="2100" dirty="0" smtClean="0"/>
              <a:t>girl...</a:t>
            </a:r>
            <a:endParaRPr lang="mt-MT" sz="2100" dirty="0"/>
          </a:p>
          <a:p>
            <a:pPr lvl="1">
              <a:lnSpc>
                <a:spcPct val="90000"/>
              </a:lnSpc>
            </a:pPr>
            <a:r>
              <a:rPr lang="mt-MT" sz="2200" dirty="0"/>
              <a:t>personal pronouns:</a:t>
            </a:r>
          </a:p>
          <a:p>
            <a:pPr lvl="2">
              <a:lnSpc>
                <a:spcPct val="90000"/>
              </a:lnSpc>
            </a:pPr>
            <a:r>
              <a:rPr lang="mt-MT" sz="2100" dirty="0"/>
              <a:t>he, she</a:t>
            </a:r>
            <a:r>
              <a:rPr lang="mt-MT" sz="2100" dirty="0" smtClean="0"/>
              <a:t>...</a:t>
            </a:r>
          </a:p>
          <a:p>
            <a:pPr lvl="1">
              <a:lnSpc>
                <a:spcPct val="90000"/>
              </a:lnSpc>
            </a:pPr>
            <a:r>
              <a:rPr lang="mt-MT" sz="2500" dirty="0" smtClean="0"/>
              <a:t>definite descriptions</a:t>
            </a:r>
          </a:p>
          <a:p>
            <a:pPr lvl="2">
              <a:lnSpc>
                <a:spcPct val="90000"/>
              </a:lnSpc>
            </a:pPr>
            <a:r>
              <a:rPr lang="mt-MT" sz="2100" i="1" dirty="0" smtClean="0"/>
              <a:t>the girl ...</a:t>
            </a:r>
            <a:endParaRPr lang="mt-MT" sz="2100" i="1" dirty="0"/>
          </a:p>
          <a:p>
            <a:pPr>
              <a:lnSpc>
                <a:spcPct val="90000"/>
              </a:lnSpc>
            </a:pPr>
            <a:r>
              <a:rPr lang="mt-MT" sz="2600" dirty="0"/>
              <a:t>All seem to be used to uniquely identify things in the world.</a:t>
            </a:r>
          </a:p>
          <a:p>
            <a:pPr>
              <a:lnSpc>
                <a:spcPct val="90000"/>
              </a:lnSpc>
            </a:pPr>
            <a:r>
              <a:rPr lang="mt-MT" sz="2600" dirty="0"/>
              <a:t>We shall focus</a:t>
            </a:r>
            <a:r>
              <a:rPr lang="en-GB" sz="2600" dirty="0"/>
              <a:t> first</a:t>
            </a:r>
            <a:r>
              <a:rPr lang="mt-MT" sz="2600" dirty="0"/>
              <a:t> on </a:t>
            </a:r>
            <a:r>
              <a:rPr lang="mt-MT" sz="2600" dirty="0">
                <a:solidFill>
                  <a:schemeClr val="accent2"/>
                </a:solidFill>
              </a:rPr>
              <a:t>definite descriptions</a:t>
            </a:r>
            <a:r>
              <a:rPr lang="mt-MT" sz="2600" dirty="0"/>
              <a:t>, i.e. common noun phrases with a definite article.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Definite descriptions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 sz="2600"/>
              <a:t>The man gave it to her.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600"/>
              <a:t>A man gave it to her.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en-GB" sz="2600"/>
          </a:p>
          <a:p>
            <a:pPr marL="571500" indent="-571500"/>
            <a:r>
              <a:rPr lang="en-GB" sz="2600"/>
              <a:t>What is the difference between (1) and (2)?</a:t>
            </a:r>
          </a:p>
          <a:p>
            <a:pPr marL="966788" lvl="1" indent="-495300"/>
            <a:r>
              <a:rPr lang="en-GB" sz="2200"/>
              <a:t>In (1), the </a:t>
            </a:r>
            <a:r>
              <a:rPr lang="en-GB" sz="2200">
                <a:solidFill>
                  <a:schemeClr val="accent2"/>
                </a:solidFill>
              </a:rPr>
              <a:t>intended</a:t>
            </a:r>
            <a:r>
              <a:rPr lang="en-GB" sz="2200"/>
              <a:t> referential target is a particular entity.</a:t>
            </a:r>
          </a:p>
          <a:p>
            <a:pPr marL="966788" lvl="1" indent="-495300"/>
            <a:r>
              <a:rPr lang="en-GB" sz="2200"/>
              <a:t>A speaker uses (1) when s/he intends the hearer to be able to </a:t>
            </a:r>
            <a:r>
              <a:rPr lang="en-GB" sz="2200">
                <a:solidFill>
                  <a:schemeClr val="accent2"/>
                </a:solidFill>
              </a:rPr>
              <a:t>uniquely identify</a:t>
            </a:r>
            <a:r>
              <a:rPr lang="en-GB" sz="2200"/>
              <a:t> the entity.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Is definite reference purely semantic?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/>
            <a:r>
              <a:rPr lang="en-GB" sz="2600" dirty="0"/>
              <a:t>Bertrand Russell (1905) analysed the meaning of definite descriptions as </a:t>
            </a:r>
            <a:r>
              <a:rPr lang="mt-MT" sz="2600" dirty="0" smtClean="0"/>
              <a:t>involving two necessary conditions</a:t>
            </a:r>
            <a:r>
              <a:rPr lang="en-GB" sz="2600" dirty="0" smtClean="0"/>
              <a:t>:</a:t>
            </a:r>
            <a:endParaRPr lang="mt-MT" sz="2600" dirty="0" smtClean="0"/>
          </a:p>
          <a:p>
            <a:pPr marL="571500" indent="-571500"/>
            <a:endParaRPr lang="en-GB" sz="2600" dirty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600" dirty="0">
                <a:solidFill>
                  <a:schemeClr val="accent2"/>
                </a:solidFill>
              </a:rPr>
              <a:t>existence</a:t>
            </a:r>
            <a:r>
              <a:rPr lang="en-GB" sz="2600" dirty="0"/>
              <a:t>:</a:t>
            </a:r>
          </a:p>
          <a:p>
            <a:pPr marL="966788" lvl="1" indent="-495300"/>
            <a:r>
              <a:rPr lang="en-GB" sz="2200" dirty="0"/>
              <a:t>a sentence of the form </a:t>
            </a:r>
            <a:r>
              <a:rPr lang="en-GB" sz="2200" i="1" dirty="0">
                <a:solidFill>
                  <a:schemeClr val="accent2"/>
                </a:solidFill>
              </a:rPr>
              <a:t>the X VP</a:t>
            </a:r>
            <a:r>
              <a:rPr lang="en-GB" sz="2200" dirty="0"/>
              <a:t> is true if X exists.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600" dirty="0">
                <a:solidFill>
                  <a:schemeClr val="accent2"/>
                </a:solidFill>
              </a:rPr>
              <a:t>uniqueness</a:t>
            </a:r>
            <a:r>
              <a:rPr lang="en-GB" sz="2600" dirty="0"/>
              <a:t>:</a:t>
            </a:r>
          </a:p>
          <a:p>
            <a:pPr marL="966788" lvl="1" indent="-495300">
              <a:buFont typeface="Wingdings" pitchFamily="2" charset="2"/>
              <a:buChar char="o"/>
            </a:pPr>
            <a:r>
              <a:rPr lang="en-GB" sz="2200" dirty="0"/>
              <a:t>a sentence of the form </a:t>
            </a:r>
            <a:r>
              <a:rPr lang="en-GB" sz="2200" i="1" dirty="0">
                <a:solidFill>
                  <a:schemeClr val="accent2"/>
                </a:solidFill>
              </a:rPr>
              <a:t>the X VP</a:t>
            </a:r>
            <a:r>
              <a:rPr lang="en-GB" sz="2200" dirty="0"/>
              <a:t> is true if there is one and only one X</a:t>
            </a:r>
            <a:r>
              <a:rPr lang="en-GB" sz="2200" dirty="0" smtClean="0"/>
              <a:t>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Problems with Russell (I)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How </a:t>
            </a:r>
            <a:r>
              <a:rPr lang="en-GB" dirty="0"/>
              <a:t>should we analyse a sentence such as:</a:t>
            </a:r>
          </a:p>
          <a:p>
            <a:pPr lvl="1">
              <a:lnSpc>
                <a:spcPct val="90000"/>
              </a:lnSpc>
            </a:pPr>
            <a:r>
              <a:rPr lang="en-GB" i="1" dirty="0" smtClean="0">
                <a:solidFill>
                  <a:schemeClr val="accent2"/>
                </a:solidFill>
              </a:rPr>
              <a:t>The </a:t>
            </a:r>
            <a:r>
              <a:rPr lang="en-GB" i="1" dirty="0">
                <a:solidFill>
                  <a:schemeClr val="accent2"/>
                </a:solidFill>
              </a:rPr>
              <a:t>present king of France</a:t>
            </a:r>
            <a:r>
              <a:rPr lang="en-GB" i="1" dirty="0"/>
              <a:t> is bald</a:t>
            </a:r>
            <a:r>
              <a:rPr lang="en-GB" i="1" dirty="0" smtClean="0"/>
              <a:t>.</a:t>
            </a:r>
            <a:endParaRPr lang="mt-MT" i="1" dirty="0" smtClean="0"/>
          </a:p>
          <a:p>
            <a:pPr lvl="1">
              <a:lnSpc>
                <a:spcPct val="90000"/>
              </a:lnSpc>
            </a:pPr>
            <a:endParaRPr lang="en-GB" dirty="0"/>
          </a:p>
          <a:p>
            <a:pPr lvl="2">
              <a:lnSpc>
                <a:spcPct val="90000"/>
              </a:lnSpc>
            </a:pPr>
            <a:r>
              <a:rPr lang="en-GB" dirty="0"/>
              <a:t>there is no king in France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therefore, the subject NP violates the existence condition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Does this imply that the sentence is false?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(compare: </a:t>
            </a:r>
            <a:r>
              <a:rPr lang="en-GB" i="1" dirty="0">
                <a:sym typeface="Wingdings" pitchFamily="2" charset="2"/>
              </a:rPr>
              <a:t> </a:t>
            </a:r>
            <a:r>
              <a:rPr lang="en-GB" dirty="0">
                <a:solidFill>
                  <a:schemeClr val="accent2"/>
                </a:solidFill>
                <a:sym typeface="Wingdings" pitchFamily="2" charset="2"/>
              </a:rPr>
              <a:t>France is a kingdom.</a:t>
            </a:r>
            <a:r>
              <a:rPr lang="en-GB" dirty="0">
                <a:sym typeface="Wingdings" pitchFamily="2" charset="2"/>
              </a:rPr>
              <a:t>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mt-MT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/>
              <a:t>Rather </a:t>
            </a:r>
            <a:r>
              <a:rPr lang="en-GB" dirty="0"/>
              <a:t>than false, it simply seems to be an unsuccessful communicative 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Problems with Russell (II)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4221162" cy="4267200"/>
          </a:xfrm>
        </p:spPr>
        <p:txBody>
          <a:bodyPr/>
          <a:lstStyle/>
          <a:p>
            <a:r>
              <a:rPr lang="en-GB" sz="2800"/>
              <a:t>Example dialogue:</a:t>
            </a:r>
          </a:p>
          <a:p>
            <a:pPr>
              <a:buFont typeface="Wingdings" pitchFamily="2" charset="2"/>
              <a:buNone/>
            </a:pPr>
            <a:r>
              <a:rPr lang="en-GB" sz="2800"/>
              <a:t>A: The sculptor in the painting is Velazquez himself.</a:t>
            </a:r>
          </a:p>
          <a:p>
            <a:pPr>
              <a:buFont typeface="Wingdings" pitchFamily="2" charset="2"/>
              <a:buNone/>
            </a:pPr>
            <a:r>
              <a:rPr lang="en-GB" sz="2800"/>
              <a:t>B: It is indeed, but it’s not a sculptor, it’s a painter.</a:t>
            </a:r>
          </a:p>
          <a:p>
            <a:pPr lvl="1"/>
            <a:endParaRPr lang="en-GB" sz="2400"/>
          </a:p>
          <a:p>
            <a:endParaRPr lang="en-GB" sz="2500"/>
          </a:p>
        </p:txBody>
      </p:sp>
      <p:pic>
        <p:nvPicPr>
          <p:cNvPr id="80900" name="Picture 4" descr="lasMen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773238"/>
            <a:ext cx="3673475" cy="3600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326</TotalTime>
  <Words>1158</Words>
  <Application>Microsoft Office PowerPoint</Application>
  <PresentationFormat>On-screen Show (4:3)</PresentationFormat>
  <Paragraphs>176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LIN1180/LIN5082  Semantics Lecture 3</vt:lpstr>
      <vt:lpstr>Overview of last lecture</vt:lpstr>
      <vt:lpstr>Today’s focus</vt:lpstr>
      <vt:lpstr>Part 1</vt:lpstr>
      <vt:lpstr>Definite reference</vt:lpstr>
      <vt:lpstr>Definite descriptions</vt:lpstr>
      <vt:lpstr>Is definite reference purely semantic?</vt:lpstr>
      <vt:lpstr>Problems with Russell (I)</vt:lpstr>
      <vt:lpstr>Problems with Russell (II)</vt:lpstr>
      <vt:lpstr>Problems with Russell (II)</vt:lpstr>
      <vt:lpstr>The pragmatic view</vt:lpstr>
      <vt:lpstr>Back to our original definition…</vt:lpstr>
      <vt:lpstr>Some more on Searle’s view</vt:lpstr>
      <vt:lpstr>Part II</vt:lpstr>
      <vt:lpstr>Our motivating example </vt:lpstr>
      <vt:lpstr>Indefinite expressions</vt:lpstr>
      <vt:lpstr>Specific vs. non-specific</vt:lpstr>
      <vt:lpstr>Definites vs. specific indefinites</vt:lpstr>
      <vt:lpstr>Markers of specificity</vt:lpstr>
      <vt:lpstr>Grammatical markers of specificity</vt:lpstr>
      <vt:lpstr>Grammatical markers of specificity</vt:lpstr>
      <vt:lpstr>Questions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semantics  Lecture 2</dc:title>
  <dc:creator>Albert Gatt</dc:creator>
  <cp:lastModifiedBy>Albert Gatt</cp:lastModifiedBy>
  <cp:revision>50</cp:revision>
  <dcterms:created xsi:type="dcterms:W3CDTF">2007-12-15T09:32:22Z</dcterms:created>
  <dcterms:modified xsi:type="dcterms:W3CDTF">2010-10-26T14:19:58Z</dcterms:modified>
</cp:coreProperties>
</file>