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31"/>
  </p:notesMasterIdLst>
  <p:sldIdLst>
    <p:sldId id="256" r:id="rId2"/>
    <p:sldId id="318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257" r:id="rId12"/>
    <p:sldId id="258" r:id="rId13"/>
    <p:sldId id="259" r:id="rId14"/>
    <p:sldId id="260" r:id="rId15"/>
    <p:sldId id="261" r:id="rId16"/>
    <p:sldId id="298" r:id="rId17"/>
    <p:sldId id="263" r:id="rId18"/>
    <p:sldId id="276" r:id="rId19"/>
    <p:sldId id="299" r:id="rId20"/>
    <p:sldId id="300" r:id="rId21"/>
    <p:sldId id="301" r:id="rId22"/>
    <p:sldId id="302" r:id="rId23"/>
    <p:sldId id="265" r:id="rId24"/>
    <p:sldId id="266" r:id="rId25"/>
    <p:sldId id="267" r:id="rId26"/>
    <p:sldId id="268" r:id="rId27"/>
    <p:sldId id="269" r:id="rId28"/>
    <p:sldId id="305" r:id="rId29"/>
    <p:sldId id="317" r:id="rId3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660"/>
  </p:normalViewPr>
  <p:slideViewPr>
    <p:cSldViewPr>
      <p:cViewPr varScale="1">
        <p:scale>
          <a:sx n="106" d="100"/>
          <a:sy n="106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33F27DC-7AD2-4B4A-82C1-A35E230F66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Semantics -- LIN 1180</a:t>
            </a:r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34A7852-E031-4A21-9FA8-BD283A0E7D8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Semantics -- LIN 1180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E33F8-CE73-43F0-9700-3B9044F6923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Semantics -- LIN 1180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E79460-B99A-4C05-8EFD-F07E74A5333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Semantics -- LIN 1180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6C86E46E-6F68-470A-86E1-1BA65435AB0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Semantics -- LIN 1180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6ED67-396A-4AD7-9824-35EF80BA68B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r>
              <a:rPr lang="en-GB" smtClean="0"/>
              <a:t>Semantics -- LIN 1180</a:t>
            </a:r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D5F3880F-031F-44CB-8386-A4FE862EF48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Semantics -- LIN 1180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40F51D-563B-4722-9D5C-E5E244E3423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Semantics -- LIN 1180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5A6883-F72F-42BC-B304-5C5E5F104AC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Semantics -- LIN 1180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4E0FD9-18C4-4837-A90B-BBF84AB35A7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Semantics -- LIN 1180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0C176-C43B-4655-82B0-2C44D90A7B3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Semantics -- LIN 1180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445A05-9261-42D4-91C7-3C9DEB5676C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r>
              <a:rPr lang="en-GB" smtClean="0"/>
              <a:t>Semantics -- LIN 1180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A0C5075C-21E6-495E-B553-0F46DD77A1C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GB" smtClean="0"/>
              <a:t>Semantics -- LIN 1180</a:t>
            </a:r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D3767110-BE81-49E8-B6CE-12274E4A9E9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Albert Gatt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LIN1180 Semantics</a:t>
            </a:r>
            <a:br>
              <a:rPr lang="en-GB" smtClean="0"/>
            </a:br>
            <a:r>
              <a:rPr lang="en-GB" smtClean="0"/>
              <a:t>	Lecture 4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Semantics -- LIN 1180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GB" sz="30000" b="1" dirty="0" smtClean="0">
                <a:solidFill>
                  <a:schemeClr val="accent1"/>
                </a:solidFill>
              </a:rPr>
              <a:t>?</a:t>
            </a:r>
            <a:endParaRPr lang="en-GB" sz="300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Goals of this lecture</a:t>
            </a:r>
          </a:p>
        </p:txBody>
      </p:sp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We revisit:</a:t>
            </a:r>
          </a:p>
          <a:p>
            <a:pPr lvl="1" eaLnBrk="1" hangingPunct="1"/>
            <a:r>
              <a:rPr lang="en-GB" dirty="0" smtClean="0"/>
              <a:t>The contrast between </a:t>
            </a:r>
            <a:r>
              <a:rPr lang="en-GB" dirty="0" err="1" smtClean="0"/>
              <a:t>denotational</a:t>
            </a:r>
            <a:r>
              <a:rPr lang="en-GB" dirty="0" smtClean="0"/>
              <a:t> and representational theories of meaning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We look at:</a:t>
            </a:r>
          </a:p>
          <a:p>
            <a:pPr lvl="1" eaLnBrk="1" hangingPunct="1"/>
            <a:r>
              <a:rPr lang="en-GB" dirty="0" smtClean="0"/>
              <a:t>How scientists have studied the mental representation of concepts, the “units of thought”</a:t>
            </a:r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lvl="1"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denotational and representational theories revisited</a:t>
            </a:r>
          </a:p>
        </p:txBody>
      </p:sp>
      <p:sp>
        <p:nvSpPr>
          <p:cNvPr id="512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Part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denotational theory (I)</a:t>
            </a:r>
          </a:p>
        </p:txBody>
      </p:sp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300" smtClean="0"/>
              <a:t>Proposes that meaning involves establishing a</a:t>
            </a:r>
            <a:r>
              <a:rPr lang="mt-MT" sz="2300" smtClean="0"/>
              <a:t> direct relationship between </a:t>
            </a:r>
            <a:r>
              <a:rPr lang="en-GB" sz="2300" smtClean="0"/>
              <a:t>linguistic expressions</a:t>
            </a:r>
            <a:r>
              <a:rPr lang="mt-MT" sz="2300" smtClean="0"/>
              <a:t> and the world </a:t>
            </a:r>
            <a:endParaRPr lang="en-GB" sz="2300" smtClean="0"/>
          </a:p>
          <a:p>
            <a:pPr eaLnBrk="1" hangingPunct="1">
              <a:lnSpc>
                <a:spcPct val="90000"/>
              </a:lnSpc>
            </a:pPr>
            <a:endParaRPr lang="en-GB" sz="2300" smtClean="0"/>
          </a:p>
          <a:p>
            <a:pPr eaLnBrk="1" hangingPunct="1">
              <a:lnSpc>
                <a:spcPct val="90000"/>
              </a:lnSpc>
            </a:pPr>
            <a:r>
              <a:rPr lang="en-GB" sz="2300" smtClean="0"/>
              <a:t>Word meaning:</a:t>
            </a:r>
          </a:p>
          <a:p>
            <a:pPr lvl="2" eaLnBrk="1" hangingPunct="1">
              <a:lnSpc>
                <a:spcPct val="90000"/>
              </a:lnSpc>
            </a:pPr>
            <a:r>
              <a:rPr lang="en-GB" sz="1900" i="1" smtClean="0">
                <a:solidFill>
                  <a:schemeClr val="accent2"/>
                </a:solidFill>
              </a:rPr>
              <a:t>dog</a:t>
            </a:r>
            <a:r>
              <a:rPr lang="en-GB" sz="1900" smtClean="0"/>
              <a:t> denotes the set of things in the world which are dogs</a:t>
            </a:r>
          </a:p>
          <a:p>
            <a:pPr eaLnBrk="1" hangingPunct="1">
              <a:lnSpc>
                <a:spcPct val="90000"/>
              </a:lnSpc>
            </a:pPr>
            <a:endParaRPr lang="en-GB" sz="2300" smtClean="0"/>
          </a:p>
          <a:p>
            <a:pPr eaLnBrk="1" hangingPunct="1">
              <a:lnSpc>
                <a:spcPct val="90000"/>
              </a:lnSpc>
            </a:pPr>
            <a:r>
              <a:rPr lang="en-GB" sz="2300" smtClean="0"/>
              <a:t>Sentence/propositional meaning</a:t>
            </a:r>
          </a:p>
          <a:p>
            <a:pPr lvl="2" eaLnBrk="1" hangingPunct="1">
              <a:lnSpc>
                <a:spcPct val="90000"/>
              </a:lnSpc>
            </a:pPr>
            <a:r>
              <a:rPr lang="en-GB" sz="1900" i="1" smtClean="0">
                <a:solidFill>
                  <a:schemeClr val="accent2"/>
                </a:solidFill>
              </a:rPr>
              <a:t>My dog ate the carpet</a:t>
            </a:r>
            <a:r>
              <a:rPr lang="en-GB" sz="1900" i="1" smtClean="0"/>
              <a:t> </a:t>
            </a:r>
            <a:r>
              <a:rPr lang="en-GB" sz="1900" smtClean="0"/>
              <a:t>denotes a situation in which it is the case that a dog, belonging to the speaker, ate the carpet…</a:t>
            </a:r>
            <a:endParaRPr lang="en-GB" sz="1900" i="1" smtClean="0"/>
          </a:p>
          <a:p>
            <a:pPr eaLnBrk="1" hangingPunct="1">
              <a:lnSpc>
                <a:spcPct val="90000"/>
              </a:lnSpc>
            </a:pPr>
            <a:endParaRPr lang="en-GB" sz="2300" smtClean="0"/>
          </a:p>
          <a:p>
            <a:pPr lvl="2" eaLnBrk="1" hangingPunct="1">
              <a:lnSpc>
                <a:spcPct val="90000"/>
              </a:lnSpc>
            </a:pPr>
            <a:endParaRPr lang="en-GB" sz="1900" smtClean="0"/>
          </a:p>
          <a:p>
            <a:pPr lvl="2" eaLnBrk="1" hangingPunct="1">
              <a:lnSpc>
                <a:spcPct val="90000"/>
              </a:lnSpc>
            </a:pPr>
            <a:endParaRPr lang="en-GB" sz="1900" smtClean="0"/>
          </a:p>
          <a:p>
            <a:pPr lvl="2" eaLnBrk="1" hangingPunct="1">
              <a:lnSpc>
                <a:spcPct val="90000"/>
              </a:lnSpc>
            </a:pPr>
            <a:endParaRPr lang="mt-MT" sz="1900" smtClean="0"/>
          </a:p>
          <a:p>
            <a:pPr lvl="2" eaLnBrk="1" hangingPunct="1">
              <a:lnSpc>
                <a:spcPct val="90000"/>
              </a:lnSpc>
            </a:pPr>
            <a:endParaRPr lang="en-GB" sz="1900" smtClean="0"/>
          </a:p>
          <a:p>
            <a:pPr eaLnBrk="1" hangingPunct="1">
              <a:lnSpc>
                <a:spcPct val="90000"/>
              </a:lnSpc>
            </a:pPr>
            <a:endParaRPr lang="en-GB" sz="2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denotational theory (II)</a:t>
            </a:r>
          </a:p>
        </p:txBody>
      </p:sp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GB" sz="2400" smtClean="0"/>
              <a:t>This theory has its roots in the “correspondence theory” of meaning and truth</a:t>
            </a:r>
          </a:p>
          <a:p>
            <a:pPr lvl="1" eaLnBrk="1" hangingPunct="1"/>
            <a:r>
              <a:rPr lang="en-GB" sz="2100" smtClean="0"/>
              <a:t>A sentence is true if and only if it denotes a situation in the world.</a:t>
            </a:r>
          </a:p>
          <a:p>
            <a:pPr lvl="1" eaLnBrk="1" hangingPunct="1"/>
            <a:r>
              <a:rPr lang="en-GB" sz="2000" smtClean="0"/>
              <a:t>Important figures include logician Alfred Tarski, and semanticist Richard Montague. Also the early work of Ludwig Wittgenstein.</a:t>
            </a:r>
          </a:p>
          <a:p>
            <a:pPr lvl="1" eaLnBrk="1" hangingPunct="1"/>
            <a:r>
              <a:rPr lang="en-GB" sz="2000" smtClean="0"/>
              <a:t>It dominates the tradition of formal semantics</a:t>
            </a:r>
          </a:p>
          <a:p>
            <a:pPr lvl="1" eaLnBrk="1" hangingPunct="1"/>
            <a:r>
              <a:rPr lang="en-GB" sz="2000" smtClean="0"/>
              <a:t>Based on a realist or objectivist view: We can obtain objective knowledge of what is “out there”</a:t>
            </a:r>
          </a:p>
          <a:p>
            <a:pPr lvl="1" eaLnBrk="1" hangingPunct="1"/>
            <a:r>
              <a:rPr lang="en-GB" sz="2000" smtClean="0"/>
              <a:t>Makes no commitments regarding psychological reality</a:t>
            </a:r>
          </a:p>
          <a:p>
            <a:pPr lvl="1" eaLnBrk="1" hangingPunct="1"/>
            <a:endParaRPr lang="en-GB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400" smtClean="0"/>
              <a:t>Challenges to the denotational theory</a:t>
            </a:r>
          </a:p>
        </p:txBody>
      </p:sp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1900" dirty="0" smtClean="0"/>
              <a:t>In its simplest form, the theory says: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700" dirty="0" smtClean="0">
                <a:solidFill>
                  <a:schemeClr val="accent2"/>
                </a:solidFill>
              </a:rPr>
              <a:t>semantics = denotation 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700" dirty="0" smtClean="0"/>
              <a:t>proper names denote individuals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700" dirty="0" smtClean="0"/>
              <a:t>common nouns denote sets of things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700" dirty="0" smtClean="0"/>
              <a:t>verbs denote actions…</a:t>
            </a:r>
          </a:p>
          <a:p>
            <a:pPr eaLnBrk="1" hangingPunct="1">
              <a:lnSpc>
                <a:spcPct val="80000"/>
              </a:lnSpc>
            </a:pPr>
            <a:endParaRPr lang="en-GB" sz="1900" dirty="0" smtClean="0"/>
          </a:p>
          <a:p>
            <a:pPr eaLnBrk="1" hangingPunct="1">
              <a:lnSpc>
                <a:spcPct val="80000"/>
              </a:lnSpc>
            </a:pPr>
            <a:r>
              <a:rPr lang="en-GB" sz="1900" dirty="0" smtClean="0"/>
              <a:t>But some words seem to denote nothing at all! 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700" dirty="0" smtClean="0"/>
              <a:t>Words for imaginary things (</a:t>
            </a:r>
            <a:r>
              <a:rPr lang="en-GB" sz="1700" i="1" dirty="0" smtClean="0"/>
              <a:t>unicorns</a:t>
            </a:r>
            <a:r>
              <a:rPr lang="en-GB" sz="1700" dirty="0" smtClean="0"/>
              <a:t>), function words (</a:t>
            </a:r>
            <a:r>
              <a:rPr lang="en-GB" sz="1700" i="1" dirty="0" smtClean="0"/>
              <a:t>not, with</a:t>
            </a:r>
            <a:r>
              <a:rPr lang="en-GB" sz="1700" dirty="0" smtClean="0"/>
              <a:t>)…</a:t>
            </a:r>
          </a:p>
          <a:p>
            <a:pPr lvl="1" eaLnBrk="1" hangingPunct="1">
              <a:lnSpc>
                <a:spcPct val="80000"/>
              </a:lnSpc>
            </a:pPr>
            <a:endParaRPr lang="en-GB" sz="1700" dirty="0" smtClean="0"/>
          </a:p>
          <a:p>
            <a:pPr eaLnBrk="1" hangingPunct="1">
              <a:lnSpc>
                <a:spcPct val="80000"/>
              </a:lnSpc>
            </a:pPr>
            <a:endParaRPr lang="en-GB" sz="1900" dirty="0" smtClean="0"/>
          </a:p>
          <a:p>
            <a:pPr eaLnBrk="1" hangingPunct="1">
              <a:lnSpc>
                <a:spcPct val="80000"/>
              </a:lnSpc>
            </a:pPr>
            <a:r>
              <a:rPr lang="en-GB" sz="1900" dirty="0" smtClean="0"/>
              <a:t>This is usually resolved by saying that expressions have </a:t>
            </a:r>
            <a:r>
              <a:rPr lang="en-GB" sz="1900" dirty="0" smtClean="0">
                <a:solidFill>
                  <a:schemeClr val="accent2"/>
                </a:solidFill>
              </a:rPr>
              <a:t>sense, </a:t>
            </a:r>
            <a:r>
              <a:rPr lang="en-GB" sz="1900" dirty="0" smtClean="0"/>
              <a:t> which determines denotation and reference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700" dirty="0" smtClean="0"/>
              <a:t>Expressions may have sense but simply no denotation!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1700" dirty="0" smtClean="0"/>
              <a:t>Others may denote the same things, but differ in their sense.</a:t>
            </a:r>
          </a:p>
          <a:p>
            <a:pPr lvl="1" eaLnBrk="1" hangingPunct="1">
              <a:lnSpc>
                <a:spcPct val="80000"/>
              </a:lnSpc>
            </a:pPr>
            <a:endParaRPr lang="en-GB" sz="1700" dirty="0" smtClean="0"/>
          </a:p>
          <a:p>
            <a:pPr lvl="1" eaLnBrk="1" hangingPunct="1">
              <a:lnSpc>
                <a:spcPct val="80000"/>
              </a:lnSpc>
            </a:pPr>
            <a:endParaRPr lang="en-GB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Concepts</a:t>
            </a:r>
          </a:p>
        </p:txBody>
      </p:sp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The </a:t>
            </a:r>
            <a:r>
              <a:rPr lang="en-GB" dirty="0" err="1" smtClean="0"/>
              <a:t>denotational</a:t>
            </a:r>
            <a:r>
              <a:rPr lang="en-GB" dirty="0" smtClean="0"/>
              <a:t> theory tends to be adopted in the tradition of </a:t>
            </a:r>
            <a:r>
              <a:rPr lang="en-GB" dirty="0" smtClean="0">
                <a:solidFill>
                  <a:schemeClr val="accent2"/>
                </a:solidFill>
              </a:rPr>
              <a:t>formal semantics</a:t>
            </a:r>
            <a:endParaRPr lang="en-GB" dirty="0" smtClean="0"/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applies the tools of logical analysis to the study of meaning</a:t>
            </a:r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More cognitively-oriented theories tend to adopt some version of the representational theory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crucially, the study of meaning involves the study of conceptual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representational theory (I)</a:t>
            </a:r>
          </a:p>
        </p:txBody>
      </p:sp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6738" y="1968500"/>
            <a:ext cx="3644900" cy="41973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1800" smtClean="0"/>
              <a:t>The meaning of linguistic expressions is a </a:t>
            </a:r>
            <a:r>
              <a:rPr lang="en-GB" sz="1800" smtClean="0">
                <a:solidFill>
                  <a:schemeClr val="accent2"/>
                </a:solidFill>
              </a:rPr>
              <a:t>mental representation (CONCEPT)</a:t>
            </a:r>
          </a:p>
          <a:p>
            <a:pPr eaLnBrk="1" hangingPunct="1">
              <a:lnSpc>
                <a:spcPct val="80000"/>
              </a:lnSpc>
            </a:pPr>
            <a:endParaRPr lang="en-GB" sz="1800" smtClean="0"/>
          </a:p>
          <a:p>
            <a:pPr eaLnBrk="1" hangingPunct="1">
              <a:lnSpc>
                <a:spcPct val="80000"/>
              </a:lnSpc>
            </a:pPr>
            <a:r>
              <a:rPr lang="en-GB" sz="1800" smtClean="0"/>
              <a:t>So expressions are meaningful, and denote things, because they are associated with something in our heads.</a:t>
            </a:r>
          </a:p>
          <a:p>
            <a:pPr eaLnBrk="1" hangingPunct="1">
              <a:lnSpc>
                <a:spcPct val="80000"/>
              </a:lnSpc>
            </a:pPr>
            <a:endParaRPr lang="en-GB" sz="1800" smtClean="0"/>
          </a:p>
          <a:p>
            <a:pPr eaLnBrk="1" hangingPunct="1">
              <a:lnSpc>
                <a:spcPct val="80000"/>
              </a:lnSpc>
            </a:pPr>
            <a:r>
              <a:rPr lang="en-GB" sz="1800" smtClean="0"/>
              <a:t>So the relationship between language and world is indirect or </a:t>
            </a:r>
            <a:r>
              <a:rPr lang="en-GB" sz="1800" smtClean="0">
                <a:solidFill>
                  <a:schemeClr val="accent2"/>
                </a:solidFill>
              </a:rPr>
              <a:t>mediated</a:t>
            </a:r>
            <a:r>
              <a:rPr lang="en-GB" sz="1800" smtClean="0"/>
              <a:t>.</a:t>
            </a:r>
          </a:p>
          <a:p>
            <a:pPr eaLnBrk="1" hangingPunct="1">
              <a:lnSpc>
                <a:spcPct val="80000"/>
              </a:lnSpc>
            </a:pPr>
            <a:endParaRPr lang="en-GB" sz="1800" smtClean="0"/>
          </a:p>
        </p:txBody>
      </p:sp>
      <p:grpSp>
        <p:nvGrpSpPr>
          <p:cNvPr id="10245" name="Group 8"/>
          <p:cNvGrpSpPr>
            <a:grpSpLocks/>
          </p:cNvGrpSpPr>
          <p:nvPr/>
        </p:nvGrpSpPr>
        <p:grpSpPr bwMode="auto">
          <a:xfrm>
            <a:off x="4356100" y="2060575"/>
            <a:ext cx="3095625" cy="3481388"/>
            <a:chOff x="340" y="1117"/>
            <a:chExt cx="2631" cy="2646"/>
          </a:xfrm>
        </p:grpSpPr>
        <p:pic>
          <p:nvPicPr>
            <p:cNvPr id="10248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40" y="2296"/>
              <a:ext cx="1270" cy="14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249" name="Group 7"/>
            <p:cNvGrpSpPr>
              <a:grpSpLocks/>
            </p:cNvGrpSpPr>
            <p:nvPr/>
          </p:nvGrpSpPr>
          <p:grpSpPr bwMode="auto">
            <a:xfrm>
              <a:off x="1247" y="1117"/>
              <a:ext cx="1724" cy="952"/>
              <a:chOff x="3107" y="2387"/>
              <a:chExt cx="1724" cy="952"/>
            </a:xfrm>
          </p:grpSpPr>
          <p:sp>
            <p:nvSpPr>
              <p:cNvPr id="10250" name="AutoShape 6"/>
              <p:cNvSpPr>
                <a:spLocks noChangeArrowheads="1"/>
              </p:cNvSpPr>
              <p:nvPr/>
            </p:nvSpPr>
            <p:spPr bwMode="auto">
              <a:xfrm>
                <a:off x="3107" y="2387"/>
                <a:ext cx="1724" cy="952"/>
              </a:xfrm>
              <a:prstGeom prst="cloudCallout">
                <a:avLst>
                  <a:gd name="adj1" fmla="val -43750"/>
                  <a:gd name="adj2" fmla="val 70000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endParaRPr lang="en-GB"/>
              </a:p>
              <a:p>
                <a:pPr algn="ctr"/>
                <a:endParaRPr lang="en-GB"/>
              </a:p>
            </p:txBody>
          </p:sp>
          <p:pic>
            <p:nvPicPr>
              <p:cNvPr id="10251" name="Picture 5" descr="do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651" y="2568"/>
                <a:ext cx="694" cy="5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0246" name="AutoShape 9"/>
          <p:cNvSpPr>
            <a:spLocks noChangeArrowheads="1"/>
          </p:cNvSpPr>
          <p:nvPr/>
        </p:nvSpPr>
        <p:spPr bwMode="auto">
          <a:xfrm>
            <a:off x="7235825" y="4076700"/>
            <a:ext cx="935038" cy="865188"/>
          </a:xfrm>
          <a:prstGeom prst="wedgeRoundRectCallout">
            <a:avLst>
              <a:gd name="adj1" fmla="val -205347"/>
              <a:gd name="adj2" fmla="val 3394"/>
              <a:gd name="adj3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GB"/>
          </a:p>
          <a:p>
            <a:pPr algn="ctr"/>
            <a:r>
              <a:rPr lang="en-GB" i="1"/>
              <a:t>kelb</a:t>
            </a:r>
          </a:p>
        </p:txBody>
      </p:sp>
      <p:sp>
        <p:nvSpPr>
          <p:cNvPr id="10247" name="Line 10"/>
          <p:cNvSpPr>
            <a:spLocks noChangeShapeType="1"/>
          </p:cNvSpPr>
          <p:nvPr/>
        </p:nvSpPr>
        <p:spPr bwMode="auto">
          <a:xfrm>
            <a:off x="6804025" y="3213100"/>
            <a:ext cx="720725" cy="792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Concepts and mental representation</a:t>
            </a:r>
          </a:p>
        </p:txBody>
      </p:sp>
      <p:sp>
        <p:nvSpPr>
          <p:cNvPr id="1229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Part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Why do we need concepts?</a:t>
            </a:r>
          </a:p>
        </p:txBody>
      </p:sp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In effect, </a:t>
            </a:r>
            <a:r>
              <a:rPr lang="en-GB" dirty="0" err="1" smtClean="0"/>
              <a:t>Funes</a:t>
            </a:r>
            <a:r>
              <a:rPr lang="en-GB" dirty="0" smtClean="0"/>
              <a:t> not only remembered every leaf on every tree of every wood, but even every one of the times he had perceived or imagined it. […] He knew that at the hour of his death he would scarcely have finished classifying even all the memories of his childhood.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dirty="0" smtClean="0"/>
              <a:t>	(J.L. Borges, </a:t>
            </a:r>
            <a:r>
              <a:rPr lang="en-GB" i="1" dirty="0" err="1" smtClean="0"/>
              <a:t>Funes</a:t>
            </a:r>
            <a:r>
              <a:rPr lang="en-GB" i="1" dirty="0" smtClean="0"/>
              <a:t> the </a:t>
            </a:r>
            <a:r>
              <a:rPr lang="en-GB" i="1" dirty="0" err="1" smtClean="0"/>
              <a:t>memorious</a:t>
            </a:r>
            <a:r>
              <a:rPr lang="en-GB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Reference and proper names</a:t>
            </a:r>
          </a:p>
        </p:txBody>
      </p:sp>
      <p:sp>
        <p:nvSpPr>
          <p:cNvPr id="512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Continuation of last week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Why concepts?</a:t>
            </a:r>
          </a:p>
        </p:txBody>
      </p:sp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Without a way of categorising things and situations, human cognition would break down.</a:t>
            </a:r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Concepts provide: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an organisation of similar experiences under more general categories;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a way of establishing relationships among those categories;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a way of making generalisations about things.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400" smtClean="0"/>
              <a:t>Conceptual structure and language</a:t>
            </a:r>
          </a:p>
        </p:txBody>
      </p:sp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6738" y="1752600"/>
            <a:ext cx="8001000" cy="4340225"/>
          </a:xfrm>
        </p:spPr>
        <p:txBody>
          <a:bodyPr/>
          <a:lstStyle/>
          <a:p>
            <a:pPr marL="571500" indent="-571500" eaLnBrk="1" hangingPunct="1">
              <a:lnSpc>
                <a:spcPct val="80000"/>
              </a:lnSpc>
            </a:pPr>
            <a:r>
              <a:rPr lang="en-GB" sz="2600" dirty="0" smtClean="0"/>
              <a:t>Presumably, words and constituents map to conceptual elements.</a:t>
            </a:r>
          </a:p>
          <a:p>
            <a:pPr marL="571500" indent="-571500" eaLnBrk="1" hangingPunct="1">
              <a:lnSpc>
                <a:spcPct val="80000"/>
              </a:lnSpc>
            </a:pPr>
            <a:r>
              <a:rPr lang="en-GB" sz="2600" dirty="0" smtClean="0"/>
              <a:t>E.g. </a:t>
            </a:r>
            <a:r>
              <a:rPr lang="en-GB" sz="2600" dirty="0" err="1" smtClean="0"/>
              <a:t>Jackendoff</a:t>
            </a:r>
            <a:r>
              <a:rPr lang="en-GB" sz="2600" dirty="0" smtClean="0"/>
              <a:t> (2002) proposes a three-level theory of language:</a:t>
            </a:r>
          </a:p>
          <a:p>
            <a:pPr marL="966788" lvl="1" indent="-4953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GB" sz="2200" dirty="0" smtClean="0"/>
              <a:t>phonological structure (purely linguistic)</a:t>
            </a:r>
          </a:p>
          <a:p>
            <a:pPr marL="966788" lvl="1" indent="-4953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GB" sz="2200" dirty="0" smtClean="0"/>
              <a:t>syntactic structure (purely linguistic)</a:t>
            </a:r>
          </a:p>
          <a:p>
            <a:pPr marL="966788" lvl="1" indent="-4953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GB" sz="2200" dirty="0" smtClean="0"/>
              <a:t>conceptual structure (general cognition)</a:t>
            </a:r>
          </a:p>
          <a:p>
            <a:pPr marL="966788" lvl="1" indent="-495300" eaLnBrk="1" hangingPunct="1">
              <a:lnSpc>
                <a:spcPct val="80000"/>
              </a:lnSpc>
            </a:pPr>
            <a:endParaRPr lang="en-GB" sz="2200" dirty="0" smtClean="0"/>
          </a:p>
          <a:p>
            <a:pPr marL="966788" lvl="1" indent="-495300" eaLnBrk="1" hangingPunct="1">
              <a:lnSpc>
                <a:spcPct val="80000"/>
              </a:lnSpc>
            </a:pPr>
            <a:r>
              <a:rPr lang="en-GB" sz="2200" dirty="0" smtClean="0"/>
              <a:t>Rules to map from one level to the other.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en-GB" sz="2200" dirty="0" smtClean="0"/>
              <a:t>The rules mapping from linguistic to conceptual structure define an interface between language and other cognitive functions.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en-GB" sz="2200" dirty="0" smtClean="0"/>
              <a:t>Conceptual structure is shared with other cognitive modalities, such as vision.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Other theories</a:t>
            </a:r>
          </a:p>
        </p:txBody>
      </p:sp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Other theories (</a:t>
            </a:r>
            <a:r>
              <a:rPr lang="en-GB" i="1" dirty="0" smtClean="0"/>
              <a:t>contra</a:t>
            </a:r>
            <a:r>
              <a:rPr lang="en-GB" dirty="0" smtClean="0"/>
              <a:t> </a:t>
            </a:r>
            <a:r>
              <a:rPr lang="en-GB" dirty="0" err="1" smtClean="0"/>
              <a:t>Jackendoff</a:t>
            </a:r>
            <a:r>
              <a:rPr lang="en-GB" dirty="0" smtClean="0"/>
              <a:t>), propose a level of semantic structure which is “properly” linguistic.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This intervenes between conceptual structure and linguistic structure.</a:t>
            </a:r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What’s in your head?</a:t>
            </a:r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Under the representational view, </a:t>
            </a:r>
            <a:r>
              <a:rPr lang="en-GB" smtClean="0">
                <a:solidFill>
                  <a:schemeClr val="accent2"/>
                </a:solidFill>
              </a:rPr>
              <a:t>concepts</a:t>
            </a:r>
            <a:r>
              <a:rPr lang="en-GB" smtClean="0"/>
              <a:t> underlie the meanings of words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What could a concept be?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Concepts as images (I)</a:t>
            </a:r>
          </a:p>
        </p:txBody>
      </p:sp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6738" y="1752600"/>
            <a:ext cx="3644900" cy="41973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600" smtClean="0"/>
              <a:t>Do we have a “mental picture” of things?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smtClean="0"/>
              <a:t>But not everybody has the same picture…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smtClean="0"/>
              <a:t>So how do we understand eachother?</a:t>
            </a:r>
            <a:endParaRPr lang="en-GB" sz="26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GB" sz="2600" smtClean="0"/>
          </a:p>
        </p:txBody>
      </p:sp>
      <p:grpSp>
        <p:nvGrpSpPr>
          <p:cNvPr id="18437" name="Group 4"/>
          <p:cNvGrpSpPr>
            <a:grpSpLocks/>
          </p:cNvGrpSpPr>
          <p:nvPr/>
        </p:nvGrpSpPr>
        <p:grpSpPr bwMode="auto">
          <a:xfrm>
            <a:off x="4356100" y="2060575"/>
            <a:ext cx="3095625" cy="3481388"/>
            <a:chOff x="340" y="1117"/>
            <a:chExt cx="2631" cy="2646"/>
          </a:xfrm>
        </p:grpSpPr>
        <p:pic>
          <p:nvPicPr>
            <p:cNvPr id="18440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40" y="2296"/>
              <a:ext cx="1270" cy="14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8441" name="Group 6"/>
            <p:cNvGrpSpPr>
              <a:grpSpLocks/>
            </p:cNvGrpSpPr>
            <p:nvPr/>
          </p:nvGrpSpPr>
          <p:grpSpPr bwMode="auto">
            <a:xfrm>
              <a:off x="1247" y="1117"/>
              <a:ext cx="1724" cy="952"/>
              <a:chOff x="3107" y="2387"/>
              <a:chExt cx="1724" cy="952"/>
            </a:xfrm>
          </p:grpSpPr>
          <p:sp>
            <p:nvSpPr>
              <p:cNvPr id="18442" name="AutoShape 7"/>
              <p:cNvSpPr>
                <a:spLocks noChangeArrowheads="1"/>
              </p:cNvSpPr>
              <p:nvPr/>
            </p:nvSpPr>
            <p:spPr bwMode="auto">
              <a:xfrm>
                <a:off x="3107" y="2387"/>
                <a:ext cx="1724" cy="952"/>
              </a:xfrm>
              <a:prstGeom prst="cloudCallout">
                <a:avLst>
                  <a:gd name="adj1" fmla="val -43750"/>
                  <a:gd name="adj2" fmla="val 70000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endParaRPr lang="en-GB"/>
              </a:p>
              <a:p>
                <a:pPr algn="ctr"/>
                <a:endParaRPr lang="en-GB"/>
              </a:p>
            </p:txBody>
          </p:sp>
          <p:pic>
            <p:nvPicPr>
              <p:cNvPr id="18443" name="Picture 8" descr="do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651" y="2568"/>
                <a:ext cx="694" cy="5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8438" name="AutoShape 9"/>
          <p:cNvSpPr>
            <a:spLocks noChangeArrowheads="1"/>
          </p:cNvSpPr>
          <p:nvPr/>
        </p:nvSpPr>
        <p:spPr bwMode="auto">
          <a:xfrm>
            <a:off x="7235825" y="4076700"/>
            <a:ext cx="935038" cy="865188"/>
          </a:xfrm>
          <a:prstGeom prst="wedgeRoundRectCallout">
            <a:avLst>
              <a:gd name="adj1" fmla="val -205347"/>
              <a:gd name="adj2" fmla="val 3394"/>
              <a:gd name="adj3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GB"/>
          </a:p>
          <a:p>
            <a:pPr algn="ctr"/>
            <a:r>
              <a:rPr lang="en-GB" i="1"/>
              <a:t>kelb</a:t>
            </a:r>
          </a:p>
        </p:txBody>
      </p:sp>
      <p:sp>
        <p:nvSpPr>
          <p:cNvPr id="18439" name="Line 10"/>
          <p:cNvSpPr>
            <a:spLocks noChangeShapeType="1"/>
          </p:cNvSpPr>
          <p:nvPr/>
        </p:nvSpPr>
        <p:spPr bwMode="auto">
          <a:xfrm>
            <a:off x="6804025" y="3213100"/>
            <a:ext cx="720725" cy="792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What’s your picture of DOG?</a:t>
            </a:r>
          </a:p>
        </p:txBody>
      </p:sp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Semantics -- LIN 1180</a:t>
            </a:r>
          </a:p>
        </p:txBody>
      </p:sp>
      <p:pic>
        <p:nvPicPr>
          <p:cNvPr id="19460" name="Picture 5" descr="dog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1916113"/>
            <a:ext cx="2303462" cy="194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6" descr="dog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0200" y="4005263"/>
            <a:ext cx="1871663" cy="185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7" descr="dog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538" y="1773238"/>
            <a:ext cx="1835150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8" descr="dog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325" y="3716338"/>
            <a:ext cx="2547938" cy="245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3900488"/>
            <a:ext cx="1493838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5" name="AutoShape 12"/>
          <p:cNvSpPr>
            <a:spLocks noChangeArrowheads="1"/>
          </p:cNvSpPr>
          <p:nvPr/>
        </p:nvSpPr>
        <p:spPr bwMode="auto">
          <a:xfrm>
            <a:off x="1317625" y="2349500"/>
            <a:ext cx="2028825" cy="1252538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400"/>
              <a:t>???</a:t>
            </a:r>
          </a:p>
          <a:p>
            <a:pPr algn="ctr"/>
            <a:endParaRPr lang="en-GB"/>
          </a:p>
        </p:txBody>
      </p:sp>
      <p:sp>
        <p:nvSpPr>
          <p:cNvPr id="19466" name="AutoShape 14"/>
          <p:cNvSpPr>
            <a:spLocks noChangeArrowheads="1"/>
          </p:cNvSpPr>
          <p:nvPr/>
        </p:nvSpPr>
        <p:spPr bwMode="auto">
          <a:xfrm>
            <a:off x="3059113" y="4364038"/>
            <a:ext cx="935037" cy="865187"/>
          </a:xfrm>
          <a:prstGeom prst="wedgeRoundRectCallout">
            <a:avLst>
              <a:gd name="adj1" fmla="val -205347"/>
              <a:gd name="adj2" fmla="val 3394"/>
              <a:gd name="adj3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GB"/>
          </a:p>
          <a:p>
            <a:pPr algn="ctr"/>
            <a:r>
              <a:rPr lang="en-GB" i="1"/>
              <a:t>kelb</a:t>
            </a:r>
          </a:p>
        </p:txBody>
      </p:sp>
      <p:sp>
        <p:nvSpPr>
          <p:cNvPr id="19467" name="Line 15"/>
          <p:cNvSpPr>
            <a:spLocks noChangeShapeType="1"/>
          </p:cNvSpPr>
          <p:nvPr/>
        </p:nvSpPr>
        <p:spPr bwMode="auto">
          <a:xfrm>
            <a:off x="2627313" y="3500438"/>
            <a:ext cx="720725" cy="792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Beyond the image theory</a:t>
            </a:r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Concepts must be something more abstract than concrete images</a:t>
            </a:r>
          </a:p>
          <a:p>
            <a:pPr lvl="1" eaLnBrk="1" hangingPunct="1"/>
            <a:r>
              <a:rPr lang="en-GB" smtClean="0"/>
              <a:t>This is still a huge topic in current psychological and semantic theory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Let’s look at some possibilities…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400" smtClean="0"/>
              <a:t>Theories of concepts I: the classical view</a:t>
            </a:r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GB" sz="2600" smtClean="0"/>
              <a:t>A concept like GIRL is simply the set of </a:t>
            </a:r>
            <a:r>
              <a:rPr lang="en-GB" sz="2600" smtClean="0">
                <a:solidFill>
                  <a:schemeClr val="accent2"/>
                </a:solidFill>
              </a:rPr>
              <a:t>features</a:t>
            </a:r>
            <a:r>
              <a:rPr lang="en-GB" sz="2600" smtClean="0"/>
              <a:t> which distinguish it from other concepts</a:t>
            </a:r>
          </a:p>
          <a:p>
            <a:pPr lvl="1" eaLnBrk="1" hangingPunct="1"/>
            <a:r>
              <a:rPr lang="en-GB" sz="2200" smtClean="0"/>
              <a:t>GIRL = human, not adult, female …</a:t>
            </a:r>
          </a:p>
          <a:p>
            <a:pPr eaLnBrk="1" hangingPunct="1"/>
            <a:endParaRPr lang="en-GB" sz="2600" smtClean="0"/>
          </a:p>
          <a:p>
            <a:pPr eaLnBrk="1" hangingPunct="1"/>
            <a:r>
              <a:rPr lang="en-GB" sz="2600" smtClean="0"/>
              <a:t>Essentially, to know a concept = to know a list of </a:t>
            </a:r>
            <a:r>
              <a:rPr lang="en-GB" sz="2600" smtClean="0">
                <a:solidFill>
                  <a:schemeClr val="accent2"/>
                </a:solidFill>
              </a:rPr>
              <a:t>necessary and sufficient conditions </a:t>
            </a:r>
            <a:r>
              <a:rPr lang="en-GB" sz="2600" smtClean="0"/>
              <a:t>(a kind of definition).</a:t>
            </a:r>
          </a:p>
          <a:p>
            <a:pPr lvl="1" eaLnBrk="1" hangingPunct="1"/>
            <a:r>
              <a:rPr lang="en-GB" sz="2200" smtClean="0"/>
              <a:t>View dating back to Aristotle.</a:t>
            </a:r>
          </a:p>
          <a:p>
            <a:pPr lvl="1" eaLnBrk="1" hangingPunct="1"/>
            <a:r>
              <a:rPr lang="en-GB" sz="2200" smtClean="0"/>
              <a:t>Dominated psychology until the 1960s</a:t>
            </a:r>
          </a:p>
          <a:p>
            <a:pPr lvl="1" eaLnBrk="1" hangingPunct="1"/>
            <a:endParaRPr lang="en-GB" sz="2200" smtClean="0"/>
          </a:p>
          <a:p>
            <a:pPr lvl="2"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Objections to the classical view</a:t>
            </a:r>
          </a:p>
        </p:txBody>
      </p:sp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100" smtClean="0"/>
              <a:t>Most concepts simply can’t be analysed like this.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What are the necessary and sufficient conditions for the concept GAME? (Wittgenstein, 1953)</a:t>
            </a:r>
          </a:p>
          <a:p>
            <a:pPr eaLnBrk="1" hangingPunct="1">
              <a:lnSpc>
                <a:spcPct val="90000"/>
              </a:lnSpc>
            </a:pPr>
            <a:endParaRPr lang="en-GB" sz="2100" smtClean="0"/>
          </a:p>
          <a:p>
            <a:pPr eaLnBrk="1" hangingPunct="1">
              <a:lnSpc>
                <a:spcPct val="90000"/>
              </a:lnSpc>
            </a:pPr>
            <a:r>
              <a:rPr lang="en-GB" sz="2100" smtClean="0"/>
              <a:t>Many concepts have fuzzy boundaries.</a:t>
            </a:r>
          </a:p>
          <a:p>
            <a:pPr lvl="1" eaLnBrk="1" hangingPunct="1">
              <a:lnSpc>
                <a:spcPct val="90000"/>
              </a:lnSpc>
            </a:pPr>
            <a:endParaRPr lang="en-GB" sz="2000" smtClean="0"/>
          </a:p>
          <a:p>
            <a:pPr eaLnBrk="1" hangingPunct="1">
              <a:lnSpc>
                <a:spcPct val="90000"/>
              </a:lnSpc>
            </a:pPr>
            <a:r>
              <a:rPr lang="en-GB" sz="2100" smtClean="0"/>
              <a:t>We often use words without knowing the true nature of things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900" smtClean="0"/>
              <a:t>Do you need to know the chemical make-up of aluminium in order to know the word?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900" smtClean="0"/>
              <a:t>Putnam (1975): We rely on experts a lot of the time, a </a:t>
            </a:r>
            <a:r>
              <a:rPr lang="en-GB" sz="1900" smtClean="0">
                <a:solidFill>
                  <a:schemeClr val="accent2"/>
                </a:solidFill>
              </a:rPr>
              <a:t>division of linguistic labour</a:t>
            </a:r>
            <a:endParaRPr lang="en-GB" sz="1900" smtClean="0"/>
          </a:p>
          <a:p>
            <a:pPr eaLnBrk="1" hangingPunct="1">
              <a:lnSpc>
                <a:spcPct val="90000"/>
              </a:lnSpc>
            </a:pPr>
            <a:endParaRPr lang="en-GB" sz="21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mt-MT" smtClean="0"/>
              <a:t>Questions</a:t>
            </a:r>
            <a:endParaRPr lang="en-GB" smtClean="0"/>
          </a:p>
        </p:txBody>
      </p:sp>
      <p:sp>
        <p:nvSpPr>
          <p:cNvPr id="430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mt-MT" sz="25000" b="1" smtClean="0">
                <a:solidFill>
                  <a:schemeClr val="accent2"/>
                </a:solidFill>
              </a:rPr>
              <a:t>?</a:t>
            </a:r>
            <a:endParaRPr lang="en-GB" sz="25000" b="1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Proper names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mt-MT" dirty="0" smtClean="0"/>
          </a:p>
          <a:p>
            <a:r>
              <a:rPr lang="mt-MT" dirty="0" smtClean="0"/>
              <a:t>These </a:t>
            </a:r>
            <a:r>
              <a:rPr lang="mt-MT" dirty="0"/>
              <a:t>seem to be “purely referential”, establishing a direct relationship to things/people in the world.</a:t>
            </a:r>
          </a:p>
          <a:p>
            <a:endParaRPr lang="mt-MT" dirty="0" smtClean="0"/>
          </a:p>
          <a:p>
            <a:r>
              <a:rPr lang="mt-MT" dirty="0" smtClean="0"/>
              <a:t>What </a:t>
            </a:r>
            <a:r>
              <a:rPr lang="mt-MT" dirty="0"/>
              <a:t>is the meaning of “</a:t>
            </a:r>
            <a:r>
              <a:rPr lang="en-GB" dirty="0"/>
              <a:t>Barack Obama</a:t>
            </a:r>
            <a:r>
              <a:rPr lang="mt-MT" dirty="0"/>
              <a:t>”?</a:t>
            </a:r>
          </a:p>
          <a:p>
            <a:pPr lvl="1"/>
            <a:r>
              <a:rPr lang="mt-MT" dirty="0"/>
              <a:t>The name itself seems to carry little </a:t>
            </a:r>
            <a:r>
              <a:rPr lang="mt-MT" dirty="0" smtClean="0"/>
              <a:t>meaning.</a:t>
            </a:r>
            <a:endParaRPr lang="mt-MT" dirty="0"/>
          </a:p>
          <a:p>
            <a:pPr lvl="1"/>
            <a:r>
              <a:rPr lang="mt-MT" dirty="0"/>
              <a:t>It is used to identify a specific person.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 thought experiment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mt-MT" dirty="0" smtClean="0"/>
          </a:p>
          <a:p>
            <a:r>
              <a:rPr lang="en-GB" dirty="0" smtClean="0"/>
              <a:t>Question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Does your name have any meaning?</a:t>
            </a:r>
          </a:p>
          <a:p>
            <a:pPr lvl="1"/>
            <a:r>
              <a:rPr lang="en-GB" dirty="0"/>
              <a:t>I.e. does it have any sense?</a:t>
            </a:r>
          </a:p>
          <a:p>
            <a:endParaRPr lang="mt-MT" dirty="0" smtClean="0"/>
          </a:p>
          <a:p>
            <a:r>
              <a:rPr lang="en-GB" dirty="0" smtClean="0"/>
              <a:t>Experiment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There’s a famous  writer called Shakespeare.</a:t>
            </a:r>
          </a:p>
          <a:p>
            <a:pPr lvl="1"/>
            <a:r>
              <a:rPr lang="en-GB" dirty="0"/>
              <a:t>Everybody knows who he was and what he wrote.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 thought experiment (cont/d)</a:t>
            </a:r>
          </a:p>
        </p:txBody>
      </p:sp>
      <p:pic>
        <p:nvPicPr>
          <p:cNvPr id="111620" name="Picture 4" descr="shakespear_william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42963" y="1885950"/>
            <a:ext cx="3371850" cy="4000500"/>
          </a:xfrm>
          <a:noFill/>
          <a:ln/>
        </p:spPr>
      </p:pic>
      <p:sp>
        <p:nvSpPr>
          <p:cNvPr id="111619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600" dirty="0"/>
              <a:t>When people use the name “Shakespeare”, they use it </a:t>
            </a:r>
            <a:r>
              <a:rPr lang="en-GB" sz="2600" dirty="0">
                <a:solidFill>
                  <a:schemeClr val="accent2"/>
                </a:solidFill>
              </a:rPr>
              <a:t>to refer to this guy</a:t>
            </a:r>
            <a:r>
              <a:rPr lang="en-GB" sz="2600" dirty="0"/>
              <a:t>.  </a:t>
            </a:r>
          </a:p>
          <a:p>
            <a:pPr>
              <a:lnSpc>
                <a:spcPct val="90000"/>
              </a:lnSpc>
            </a:pPr>
            <a:endParaRPr lang="en-GB" sz="2600" dirty="0" smtClean="0"/>
          </a:p>
          <a:p>
            <a:pPr>
              <a:lnSpc>
                <a:spcPct val="90000"/>
              </a:lnSpc>
            </a:pPr>
            <a:r>
              <a:rPr lang="en-GB" sz="2600" dirty="0" smtClean="0"/>
              <a:t>If </a:t>
            </a:r>
            <a:r>
              <a:rPr lang="en-GB" sz="2600" dirty="0"/>
              <a:t>pressed, they’d tell you things like: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he lived in Stratford upon Avon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he wrote </a:t>
            </a:r>
            <a:r>
              <a:rPr lang="en-GB" sz="2200" i="1" dirty="0"/>
              <a:t>King Lear, Hamlet…</a:t>
            </a:r>
            <a:endParaRPr lang="en-GB" sz="2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Thought experiment (cont/d)</a:t>
            </a:r>
          </a:p>
        </p:txBody>
      </p:sp>
      <p:pic>
        <p:nvPicPr>
          <p:cNvPr id="112644" name="Picture 4" descr="marlow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66738" y="1924050"/>
            <a:ext cx="3924300" cy="3924300"/>
          </a:xfrm>
          <a:noFill/>
          <a:ln/>
        </p:spPr>
      </p:pic>
      <p:sp>
        <p:nvSpPr>
          <p:cNvPr id="11264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GB" sz="2600" dirty="0" smtClean="0"/>
          </a:p>
          <a:p>
            <a:r>
              <a:rPr lang="en-GB" sz="2600" dirty="0" smtClean="0"/>
              <a:t>Suddenly </a:t>
            </a:r>
            <a:r>
              <a:rPr lang="en-GB" sz="2600" dirty="0"/>
              <a:t>someone makes the discovery that all of Shakespeare’s plays were written by Christopher Marlowe.</a:t>
            </a:r>
          </a:p>
          <a:p>
            <a:endParaRPr lang="en-GB" sz="2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400"/>
              <a:t>Who does the name “Shakespeare” refer to now?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  <p:pic>
        <p:nvPicPr>
          <p:cNvPr id="113667" name="Picture 3" descr="shakespear_william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03312" y="1733550"/>
            <a:ext cx="3371850" cy="4000500"/>
          </a:xfrm>
          <a:noFill/>
          <a:ln/>
        </p:spPr>
      </p:pic>
      <p:pic>
        <p:nvPicPr>
          <p:cNvPr id="113668" name="Picture 4" descr="marlow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4933950" y="1858962"/>
            <a:ext cx="3749675" cy="37496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point of the experiment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mt-MT" sz="2600" dirty="0" smtClean="0"/>
          </a:p>
          <a:p>
            <a:r>
              <a:rPr lang="en-GB" sz="2600" dirty="0" smtClean="0"/>
              <a:t>A </a:t>
            </a:r>
            <a:r>
              <a:rPr lang="en-GB" sz="2600" dirty="0"/>
              <a:t>variation of a thought experiment introduced by Saul </a:t>
            </a:r>
            <a:r>
              <a:rPr lang="en-GB" sz="2600" dirty="0" err="1"/>
              <a:t>Kripke</a:t>
            </a:r>
            <a:r>
              <a:rPr lang="en-GB" sz="2600" dirty="0"/>
              <a:t> (</a:t>
            </a:r>
            <a:r>
              <a:rPr lang="en-GB" sz="2600" i="1" dirty="0"/>
              <a:t>Naming and Necessity, </a:t>
            </a:r>
            <a:r>
              <a:rPr lang="en-GB" sz="2600" dirty="0"/>
              <a:t>1980)</a:t>
            </a:r>
          </a:p>
          <a:p>
            <a:endParaRPr lang="mt-MT" sz="2600" dirty="0" smtClean="0"/>
          </a:p>
          <a:p>
            <a:r>
              <a:rPr lang="en-GB" sz="2600" dirty="0" err="1" smtClean="0"/>
              <a:t>Kripke</a:t>
            </a:r>
            <a:r>
              <a:rPr lang="en-GB" sz="2600" dirty="0" smtClean="0"/>
              <a:t> </a:t>
            </a:r>
            <a:r>
              <a:rPr lang="en-GB" sz="2600" dirty="0"/>
              <a:t>wanted to make the point that:</a:t>
            </a:r>
          </a:p>
          <a:p>
            <a:pPr lvl="1"/>
            <a:r>
              <a:rPr lang="en-GB" sz="2200" dirty="0"/>
              <a:t>we may associate a name with a description, such as </a:t>
            </a:r>
            <a:r>
              <a:rPr lang="en-GB" sz="2200" i="1" dirty="0"/>
              <a:t>Shakespeare is the author of </a:t>
            </a:r>
            <a:r>
              <a:rPr lang="en-GB" sz="2200" i="1" dirty="0" smtClean="0"/>
              <a:t>Hamlet</a:t>
            </a:r>
            <a:r>
              <a:rPr lang="mt-MT" sz="2200" i="1" dirty="0" smtClean="0"/>
              <a:t> </a:t>
            </a:r>
            <a:endParaRPr lang="en-GB" sz="2200" dirty="0"/>
          </a:p>
          <a:p>
            <a:pPr lvl="1"/>
            <a:r>
              <a:rPr lang="en-GB" sz="2200" dirty="0"/>
              <a:t>but ultimately, the name itself always designates the same thing, even if the descriptions turn out to be </a:t>
            </a:r>
            <a:r>
              <a:rPr lang="mt-MT" sz="2200" dirty="0" smtClean="0"/>
              <a:t>false or infelicitous.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How names work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Semantics -- LIN 1180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mt-MT" dirty="0"/>
              <a:t>The </a:t>
            </a:r>
            <a:r>
              <a:rPr lang="mt-MT" b="1" dirty="0">
                <a:solidFill>
                  <a:schemeClr val="accent1"/>
                </a:solidFill>
              </a:rPr>
              <a:t>description theory </a:t>
            </a:r>
            <a:r>
              <a:rPr lang="mt-MT" dirty="0"/>
              <a:t>(Frege/Russell/Searle)</a:t>
            </a:r>
            <a:r>
              <a:rPr lang="mt-MT" dirty="0">
                <a:solidFill>
                  <a:srgbClr val="FF3300"/>
                </a:solidFill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mt-MT" sz="2000" dirty="0"/>
              <a:t>Frege suggested that names are like descriptions: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Barack Obama</a:t>
            </a:r>
            <a:r>
              <a:rPr lang="mt-MT" sz="2000" dirty="0"/>
              <a:t> = “the </a:t>
            </a:r>
            <a:r>
              <a:rPr lang="en-GB" sz="2000" dirty="0"/>
              <a:t>American who currently holds the office of President of the US</a:t>
            </a:r>
            <a:r>
              <a:rPr lang="mt-MT" sz="2000" dirty="0"/>
              <a:t>”</a:t>
            </a:r>
          </a:p>
          <a:p>
            <a:pPr lvl="1">
              <a:lnSpc>
                <a:spcPct val="90000"/>
              </a:lnSpc>
            </a:pPr>
            <a:r>
              <a:rPr lang="mt-MT" sz="2000" dirty="0"/>
              <a:t>This emphasises that to know the referent of a name, you have to have some knowledge of that referent.</a:t>
            </a:r>
          </a:p>
          <a:p>
            <a:pPr>
              <a:lnSpc>
                <a:spcPct val="90000"/>
              </a:lnSpc>
            </a:pPr>
            <a:endParaRPr lang="mt-MT" sz="1800" dirty="0"/>
          </a:p>
          <a:p>
            <a:pPr>
              <a:lnSpc>
                <a:spcPct val="90000"/>
              </a:lnSpc>
            </a:pPr>
            <a:r>
              <a:rPr lang="mt-MT" dirty="0"/>
              <a:t>The </a:t>
            </a:r>
            <a:r>
              <a:rPr lang="mt-MT" b="1" dirty="0">
                <a:solidFill>
                  <a:schemeClr val="accent1"/>
                </a:solidFill>
              </a:rPr>
              <a:t>causal theory</a:t>
            </a:r>
            <a:r>
              <a:rPr lang="mt-MT" dirty="0">
                <a:solidFill>
                  <a:srgbClr val="FF3300"/>
                </a:solidFill>
              </a:rPr>
              <a:t> </a:t>
            </a:r>
            <a:r>
              <a:rPr lang="mt-MT" dirty="0"/>
              <a:t>(Kripke)</a:t>
            </a:r>
            <a:r>
              <a:rPr lang="mt-MT" dirty="0">
                <a:solidFill>
                  <a:srgbClr val="FF3300"/>
                </a:solidFill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mt-MT" sz="2000" dirty="0"/>
              <a:t>Names begin with some event of naming (e.g. a christening). But then they fall into common usage</a:t>
            </a:r>
            <a:r>
              <a:rPr lang="en-GB" sz="2000" dirty="0"/>
              <a:t>.</a:t>
            </a:r>
            <a:endParaRPr lang="mt-MT" sz="2000" dirty="0"/>
          </a:p>
          <a:p>
            <a:pPr lvl="1">
              <a:lnSpc>
                <a:spcPct val="90000"/>
              </a:lnSpc>
            </a:pPr>
            <a:r>
              <a:rPr lang="mt-MT" sz="2000" dirty="0"/>
              <a:t>This emphasises that to know the meaning of a name is the result of this original event or </a:t>
            </a:r>
            <a:r>
              <a:rPr lang="mt-MT" sz="2000" dirty="0">
                <a:solidFill>
                  <a:schemeClr val="accent1"/>
                </a:solidFill>
              </a:rPr>
              <a:t>grounding</a:t>
            </a:r>
            <a:r>
              <a:rPr lang="mt-MT" sz="2000" dirty="0"/>
              <a:t> of the name.</a:t>
            </a:r>
            <a:endParaRPr lang="en-GB" sz="2000" dirty="0"/>
          </a:p>
          <a:p>
            <a:pPr lvl="1">
              <a:lnSpc>
                <a:spcPct val="90000"/>
              </a:lnSpc>
            </a:pPr>
            <a:r>
              <a:rPr lang="en-GB" sz="2000" dirty="0"/>
              <a:t>But then the name itself doesn’t really “mean” anything, it just “points” to an individual.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503</TotalTime>
  <Words>1339</Words>
  <Application>Microsoft Office PowerPoint</Application>
  <PresentationFormat>On-screen Show (4:3)</PresentationFormat>
  <Paragraphs>194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Equity</vt:lpstr>
      <vt:lpstr>LIN1180 Semantics  Lecture 4 </vt:lpstr>
      <vt:lpstr>Continuation of last week</vt:lpstr>
      <vt:lpstr>Proper names</vt:lpstr>
      <vt:lpstr>A thought experiment</vt:lpstr>
      <vt:lpstr>A thought experiment (cont/d)</vt:lpstr>
      <vt:lpstr>Thought experiment (cont/d)</vt:lpstr>
      <vt:lpstr>Who does the name “Shakespeare” refer to now?</vt:lpstr>
      <vt:lpstr>The point of the experiment</vt:lpstr>
      <vt:lpstr>How names work</vt:lpstr>
      <vt:lpstr>Slide 10</vt:lpstr>
      <vt:lpstr>Goals of this lecture</vt:lpstr>
      <vt:lpstr>Part 1</vt:lpstr>
      <vt:lpstr>The denotational theory (I)</vt:lpstr>
      <vt:lpstr>The denotational theory (II)</vt:lpstr>
      <vt:lpstr>Challenges to the denotational theory</vt:lpstr>
      <vt:lpstr>Concepts</vt:lpstr>
      <vt:lpstr>The representational theory (I)</vt:lpstr>
      <vt:lpstr>Part 2</vt:lpstr>
      <vt:lpstr>Why do we need concepts?</vt:lpstr>
      <vt:lpstr>Why concepts?</vt:lpstr>
      <vt:lpstr>Conceptual structure and language</vt:lpstr>
      <vt:lpstr>Other theories</vt:lpstr>
      <vt:lpstr>What’s in your head?</vt:lpstr>
      <vt:lpstr>Concepts as images (I)</vt:lpstr>
      <vt:lpstr>What’s your picture of DOG?</vt:lpstr>
      <vt:lpstr>Beyond the image theory</vt:lpstr>
      <vt:lpstr>Theories of concepts I: the classical view</vt:lpstr>
      <vt:lpstr>Objections to the classical view</vt:lpstr>
      <vt:lpstr>Questions</vt:lpstr>
    </vt:vector>
  </TitlesOfParts>
  <Company>University of Aberdeen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Semantics  Lecture 3</dc:title>
  <dc:creator>Albert Gatt</dc:creator>
  <cp:lastModifiedBy>Albert Gatt</cp:lastModifiedBy>
  <cp:revision>39</cp:revision>
  <dcterms:created xsi:type="dcterms:W3CDTF">2007-12-15T17:29:29Z</dcterms:created>
  <dcterms:modified xsi:type="dcterms:W3CDTF">2010-11-02T12:35:43Z</dcterms:modified>
</cp:coreProperties>
</file>