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258" r:id="rId12"/>
    <p:sldId id="257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92" r:id="rId32"/>
    <p:sldId id="271" r:id="rId33"/>
    <p:sldId id="280" r:id="rId34"/>
    <p:sldId id="281" r:id="rId35"/>
    <p:sldId id="286" r:id="rId36"/>
    <p:sldId id="282" r:id="rId37"/>
    <p:sldId id="283" r:id="rId38"/>
    <p:sldId id="284" r:id="rId39"/>
    <p:sldId id="285" r:id="rId40"/>
    <p:sldId id="287" r:id="rId41"/>
    <p:sldId id="288" r:id="rId42"/>
    <p:sldId id="289" r:id="rId43"/>
    <p:sldId id="290" r:id="rId44"/>
    <p:sldId id="291" r:id="rId4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655FEF1-E6F1-4051-B401-F8B7643FB15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2AD76-703A-46CD-BB3E-16C3ACE27A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626F-7046-41E0-B2F3-C2FF61C929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9A86-75C4-4FBB-BA50-7A8B4DB1B0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621911-C58C-4219-954B-E2557570E6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AAEF-C435-4967-AF2A-E8759C196C9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DBC0-3763-438E-8FD2-CF8681AEBE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5B76-EFFD-4D25-B21F-5EDCBB741CD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4364-8563-46A3-B79B-05BF5F546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6F14-9220-43FB-9049-68B7A2C50C7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8EA42B-7A91-4744-8076-7F6D7B1B9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A94DC6-C69E-46B9-870C-52D98F914F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Introduction to Semantics	</a:t>
            </a:r>
            <a:br>
              <a:rPr lang="en-GB"/>
            </a:br>
            <a:r>
              <a:rPr lang="en-GB"/>
              <a:t>	Lecture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Some reflections on Gordon (2004)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600" dirty="0"/>
              <a:t>Gordon’s work goes beyond words:</a:t>
            </a:r>
          </a:p>
          <a:p>
            <a:pPr lvl="1"/>
            <a:r>
              <a:rPr lang="en-GB" sz="2200" dirty="0"/>
              <a:t>languages like English have simple number </a:t>
            </a:r>
            <a:r>
              <a:rPr lang="en-GB" sz="2200" dirty="0">
                <a:solidFill>
                  <a:schemeClr val="accent2"/>
                </a:solidFill>
              </a:rPr>
              <a:t>words</a:t>
            </a:r>
            <a:r>
              <a:rPr lang="en-GB" sz="2200" dirty="0"/>
              <a:t> (one, two…)</a:t>
            </a:r>
          </a:p>
          <a:p>
            <a:pPr lvl="1"/>
            <a:r>
              <a:rPr lang="en-GB" sz="2200" dirty="0"/>
              <a:t>but also </a:t>
            </a:r>
            <a:r>
              <a:rPr lang="en-GB" sz="2200" dirty="0">
                <a:solidFill>
                  <a:schemeClr val="accent2"/>
                </a:solidFill>
              </a:rPr>
              <a:t>grammatical systems</a:t>
            </a:r>
            <a:r>
              <a:rPr lang="en-GB" sz="2200" dirty="0"/>
              <a:t> which allow these words to be combined (one hundred and one….)</a:t>
            </a:r>
          </a:p>
          <a:p>
            <a:endParaRPr lang="en-GB" sz="2600" dirty="0" smtClean="0"/>
          </a:p>
          <a:p>
            <a:r>
              <a:rPr lang="en-GB" sz="2600" dirty="0" smtClean="0"/>
              <a:t>If </a:t>
            </a:r>
            <a:r>
              <a:rPr lang="en-GB" sz="2600" dirty="0"/>
              <a:t>Gordon’s observations are correct, then grammar may have a role to play in thinking:</a:t>
            </a:r>
          </a:p>
          <a:p>
            <a:pPr lvl="1"/>
            <a:r>
              <a:rPr lang="en-GB" sz="2200" dirty="0"/>
              <a:t>grammar may be a way of combining simple concepts into complex 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The domain of lexical semantics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Goals of this lecture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By now, we have introduced some of the major concepts and positions in semantic theory.</a:t>
            </a:r>
          </a:p>
          <a:p>
            <a:r>
              <a:rPr lang="en-GB"/>
              <a:t>This lecture begins our incursion into </a:t>
            </a:r>
            <a:r>
              <a:rPr lang="en-GB">
                <a:solidFill>
                  <a:schemeClr val="accent2"/>
                </a:solidFill>
              </a:rPr>
              <a:t>Lexical Semantics</a:t>
            </a:r>
            <a:r>
              <a:rPr lang="en-GB"/>
              <a:t>:</a:t>
            </a:r>
          </a:p>
          <a:p>
            <a:pPr lvl="1"/>
            <a:r>
              <a:rPr lang="en-GB"/>
              <a:t>Word meaning</a:t>
            </a:r>
          </a:p>
          <a:p>
            <a:pPr lvl="1"/>
            <a:r>
              <a:rPr lang="en-GB"/>
              <a:t>The structure of the mental lexicon</a:t>
            </a:r>
          </a:p>
          <a:p>
            <a:pPr lvl="1"/>
            <a:r>
              <a:rPr lang="en-GB"/>
              <a:t>Lexical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Knowledge of words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/>
              <a:t>What does it mean to “know” a word?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Iltqajt ma’ ziti</a:t>
            </a:r>
            <a:r>
              <a:rPr lang="en-GB" sz="2200" dirty="0"/>
              <a:t> (</a:t>
            </a:r>
            <a:r>
              <a:rPr lang="en-GB" sz="2200" i="1" dirty="0"/>
              <a:t>I met my aunt</a:t>
            </a:r>
            <a:r>
              <a:rPr lang="en-GB" sz="2200" dirty="0"/>
              <a:t>)</a:t>
            </a:r>
            <a:endParaRPr lang="mt-MT" sz="2200" dirty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GB" sz="1700" dirty="0">
                <a:sym typeface="Wingdings" pitchFamily="2" charset="2"/>
              </a:rPr>
              <a:t>		</a:t>
            </a:r>
            <a:r>
              <a:rPr lang="mt-MT" sz="2200" dirty="0">
                <a:sym typeface="Wingdings" pitchFamily="2" charset="2"/>
              </a:rPr>
              <a:t> </a:t>
            </a:r>
            <a:r>
              <a:rPr lang="mt-MT" sz="2200" dirty="0"/>
              <a:t>Iltqajt ma’ mara</a:t>
            </a:r>
            <a:r>
              <a:rPr lang="en-GB" sz="2200" dirty="0"/>
              <a:t> (</a:t>
            </a:r>
            <a:r>
              <a:rPr lang="en-GB" sz="2200" i="1" dirty="0"/>
              <a:t>I met a woman</a:t>
            </a:r>
            <a:r>
              <a:rPr lang="en-GB" sz="2200" dirty="0"/>
              <a:t>)</a:t>
            </a:r>
            <a:endParaRPr lang="mt-MT" sz="2200" dirty="0"/>
          </a:p>
          <a:p>
            <a:pPr lvl="2">
              <a:lnSpc>
                <a:spcPct val="90000"/>
              </a:lnSpc>
            </a:pPr>
            <a:r>
              <a:rPr lang="mt-MT" sz="1700" dirty="0"/>
              <a:t>Zija/Aunt</a:t>
            </a:r>
            <a:r>
              <a:rPr lang="mt-MT" sz="1700" dirty="0">
                <a:solidFill>
                  <a:schemeClr val="accent2"/>
                </a:solidFill>
              </a:rPr>
              <a:t> entails</a:t>
            </a:r>
            <a:r>
              <a:rPr lang="mt-MT" sz="1700" dirty="0"/>
              <a:t> woman/mara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Ġanni qatel lil Pietru</a:t>
            </a:r>
            <a:r>
              <a:rPr lang="en-GB" sz="2200" dirty="0"/>
              <a:t> (</a:t>
            </a:r>
            <a:r>
              <a:rPr lang="en-GB" sz="2200" i="1" dirty="0"/>
              <a:t>John murdered Peter</a:t>
            </a:r>
            <a:r>
              <a:rPr lang="en-GB" sz="2200" dirty="0"/>
              <a:t>)</a:t>
            </a:r>
            <a:endParaRPr lang="mt-MT" sz="22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mt-MT" sz="2200" dirty="0"/>
              <a:t>	</a:t>
            </a:r>
            <a:r>
              <a:rPr lang="en-GB" sz="2200" dirty="0"/>
              <a:t>	</a:t>
            </a:r>
            <a:r>
              <a:rPr lang="mt-MT" sz="2200" dirty="0" smtClean="0">
                <a:sym typeface="Wingdings" pitchFamily="2" charset="2"/>
              </a:rPr>
              <a:t> </a:t>
            </a:r>
            <a:r>
              <a:rPr lang="mt-MT" sz="2200" dirty="0">
                <a:sym typeface="Wingdings" pitchFamily="2" charset="2"/>
              </a:rPr>
              <a:t>Pietru miet</a:t>
            </a:r>
            <a:r>
              <a:rPr lang="en-GB" sz="2200" dirty="0">
                <a:sym typeface="Wingdings" pitchFamily="2" charset="2"/>
              </a:rPr>
              <a:t> (</a:t>
            </a:r>
            <a:r>
              <a:rPr lang="en-GB" sz="2200" i="1" dirty="0">
                <a:sym typeface="Wingdings" pitchFamily="2" charset="2"/>
              </a:rPr>
              <a:t>Peter died</a:t>
            </a:r>
            <a:r>
              <a:rPr lang="en-GB" sz="2200" dirty="0">
                <a:sym typeface="Wingdings" pitchFamily="2" charset="2"/>
              </a:rPr>
              <a:t>)</a:t>
            </a:r>
            <a:endParaRPr lang="mt-MT" sz="2200" dirty="0">
              <a:sym typeface="Wingdings" pitchFamily="2" charset="2"/>
            </a:endParaRPr>
          </a:p>
          <a:p>
            <a:pPr lvl="2">
              <a:lnSpc>
                <a:spcPct val="90000"/>
              </a:lnSpc>
            </a:pPr>
            <a:r>
              <a:rPr lang="mt-MT" sz="1700" dirty="0"/>
              <a:t>Qatel lil x / kill x </a:t>
            </a:r>
            <a:r>
              <a:rPr lang="mt-MT" sz="1700" dirty="0">
                <a:solidFill>
                  <a:schemeClr val="accent2"/>
                </a:solidFill>
              </a:rPr>
              <a:t>entails </a:t>
            </a:r>
            <a:r>
              <a:rPr lang="mt-MT" sz="1700" dirty="0"/>
              <a:t>x miet/x died</a:t>
            </a:r>
          </a:p>
          <a:p>
            <a:pPr>
              <a:lnSpc>
                <a:spcPct val="90000"/>
              </a:lnSpc>
            </a:pPr>
            <a:endParaRPr lang="mt-MT" sz="2000" dirty="0"/>
          </a:p>
          <a:p>
            <a:pPr>
              <a:lnSpc>
                <a:spcPct val="90000"/>
              </a:lnSpc>
            </a:pPr>
            <a:r>
              <a:rPr lang="mt-MT" sz="2000" dirty="0"/>
              <a:t>These entailment relations suggest that when we know a word, we also know several connections to other words.</a:t>
            </a:r>
          </a:p>
          <a:p>
            <a:pPr>
              <a:lnSpc>
                <a:spcPct val="90000"/>
              </a:lnSpc>
            </a:pPr>
            <a:r>
              <a:rPr lang="mt-MT" sz="2000" dirty="0"/>
              <a:t>Part of the concern of lexical semantics is to characterise this knowledge.</a:t>
            </a:r>
          </a:p>
          <a:p>
            <a:pPr lvl="1">
              <a:lnSpc>
                <a:spcPct val="90000"/>
              </a:lnSpc>
            </a:pPr>
            <a:endParaRPr lang="mt-MT" sz="2200" dirty="0"/>
          </a:p>
          <a:p>
            <a:pPr lvl="2">
              <a:lnSpc>
                <a:spcPct val="90000"/>
              </a:lnSpc>
            </a:pPr>
            <a:endParaRPr lang="en-GB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Representing lexical knowledge</a:t>
            </a: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dirty="0"/>
              <a:t>(Reminder from previous lectures)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mt-MT" dirty="0" smtClean="0"/>
              <a:t>The </a:t>
            </a:r>
            <a:r>
              <a:rPr lang="mt-MT" dirty="0"/>
              <a:t>word </a:t>
            </a:r>
            <a:r>
              <a:rPr lang="mt-MT" dirty="0">
                <a:solidFill>
                  <a:schemeClr val="accent2"/>
                </a:solidFill>
              </a:rPr>
              <a:t>aunt</a:t>
            </a:r>
            <a:r>
              <a:rPr lang="mt-MT" dirty="0"/>
              <a:t> is somehow related to the word </a:t>
            </a:r>
            <a:r>
              <a:rPr lang="mt-MT" dirty="0">
                <a:solidFill>
                  <a:schemeClr val="accent2"/>
                </a:solidFill>
              </a:rPr>
              <a:t>woman</a:t>
            </a:r>
            <a:r>
              <a:rPr lang="mt-MT" dirty="0"/>
              <a:t>:</a:t>
            </a:r>
          </a:p>
          <a:p>
            <a:pPr lvl="1">
              <a:lnSpc>
                <a:spcPct val="90000"/>
              </a:lnSpc>
            </a:pPr>
            <a:endParaRPr lang="en-GB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mt-MT" dirty="0" smtClean="0">
                <a:sym typeface="Wingdings" pitchFamily="2" charset="2"/>
              </a:rPr>
              <a:t>Theory </a:t>
            </a:r>
            <a:r>
              <a:rPr lang="mt-MT" dirty="0">
                <a:sym typeface="Wingdings" pitchFamily="2" charset="2"/>
              </a:rPr>
              <a:t>of necessary and sufficient conditions:</a:t>
            </a:r>
          </a:p>
          <a:p>
            <a:pPr lvl="2">
              <a:lnSpc>
                <a:spcPct val="90000"/>
              </a:lnSpc>
            </a:pPr>
            <a:r>
              <a:rPr lang="mt-MT" dirty="0">
                <a:solidFill>
                  <a:schemeClr val="accent2"/>
                </a:solidFill>
                <a:sym typeface="Wingdings" pitchFamily="2" charset="2"/>
              </a:rPr>
              <a:t>WOMAN is part of the meaning of the definition of AUNT in our mental lexicon</a:t>
            </a:r>
          </a:p>
          <a:p>
            <a:pPr lvl="1">
              <a:lnSpc>
                <a:spcPct val="90000"/>
              </a:lnSpc>
            </a:pPr>
            <a:endParaRPr lang="en-GB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mt-MT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mt-MT" dirty="0">
                <a:sym typeface="Wingdings" pitchFamily="2" charset="2"/>
              </a:rPr>
              <a:t>Lexical </a:t>
            </a:r>
            <a:r>
              <a:rPr lang="en-GB" dirty="0">
                <a:sym typeface="Wingdings" pitchFamily="2" charset="2"/>
              </a:rPr>
              <a:t>taxonomies</a:t>
            </a:r>
            <a:r>
              <a:rPr lang="mt-MT" dirty="0">
                <a:sym typeface="Wingdings" pitchFamily="2" charset="2"/>
              </a:rPr>
              <a:t>:</a:t>
            </a:r>
          </a:p>
          <a:p>
            <a:pPr lvl="2">
              <a:lnSpc>
                <a:spcPct val="90000"/>
              </a:lnSpc>
            </a:pPr>
            <a:r>
              <a:rPr lang="mt-MT" dirty="0">
                <a:solidFill>
                  <a:schemeClr val="accent2"/>
                </a:solidFill>
                <a:sym typeface="Wingdings" pitchFamily="2" charset="2"/>
              </a:rPr>
              <a:t>There is a hierarchical relationship, where WOMAN is the superordinate of AUNT</a:t>
            </a:r>
          </a:p>
          <a:p>
            <a:pPr lvl="2">
              <a:lnSpc>
                <a:spcPct val="90000"/>
              </a:lnSpc>
            </a:pPr>
            <a:endParaRPr lang="mt-MT" dirty="0">
              <a:solidFill>
                <a:schemeClr val="accent2"/>
              </a:solidFill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endParaRPr lang="en-GB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units of analysis: words</a:t>
            </a: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dirty="0"/>
          </a:p>
          <a:p>
            <a:r>
              <a:rPr lang="mt-MT" dirty="0"/>
              <a:t>If we’re going to talk about word meaning, we need to identify what a word actually is...</a:t>
            </a:r>
          </a:p>
          <a:p>
            <a:endParaRPr lang="en-GB" dirty="0" smtClean="0"/>
          </a:p>
          <a:p>
            <a:r>
              <a:rPr lang="mt-MT" dirty="0" smtClean="0"/>
              <a:t>Not </a:t>
            </a:r>
            <a:r>
              <a:rPr lang="mt-MT" dirty="0"/>
              <a:t>as easy as it seems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Preliminary </a:t>
            </a:r>
            <a:r>
              <a:rPr lang="en-GB" dirty="0"/>
              <a:t>semantic definition:</a:t>
            </a:r>
          </a:p>
          <a:p>
            <a:pPr lvl="1"/>
            <a:r>
              <a:rPr lang="en-GB" dirty="0"/>
              <a:t>A word represents a “unit of meaning”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Definition of a word (I)</a:t>
            </a: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/>
              <a:t>Orthographic:</a:t>
            </a:r>
          </a:p>
          <a:p>
            <a:pPr lvl="1">
              <a:lnSpc>
                <a:spcPct val="90000"/>
              </a:lnSpc>
            </a:pPr>
            <a:r>
              <a:rPr lang="mt-MT"/>
              <a:t>Anything we write separated by whitespace</a:t>
            </a:r>
          </a:p>
          <a:p>
            <a:pPr>
              <a:lnSpc>
                <a:spcPct val="90000"/>
              </a:lnSpc>
            </a:pPr>
            <a:endParaRPr lang="mt-MT"/>
          </a:p>
          <a:p>
            <a:pPr>
              <a:lnSpc>
                <a:spcPct val="90000"/>
              </a:lnSpc>
            </a:pPr>
            <a:r>
              <a:rPr lang="mt-MT"/>
              <a:t>Phonological:</a:t>
            </a:r>
          </a:p>
          <a:p>
            <a:pPr lvl="1">
              <a:lnSpc>
                <a:spcPct val="90000"/>
              </a:lnSpc>
            </a:pPr>
            <a:r>
              <a:rPr lang="mt-MT"/>
              <a:t>Any string of sounds which has some internal structure that distinguishes it from other parts of a speech signal</a:t>
            </a:r>
          </a:p>
          <a:p>
            <a:pPr lvl="2">
              <a:lnSpc>
                <a:spcPct val="90000"/>
              </a:lnSpc>
            </a:pPr>
            <a:r>
              <a:rPr lang="mt-MT"/>
              <a:t>E.g. We often find pauses at word boundaries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Definition of a word (II)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mt-MT" sz="2600" dirty="0"/>
              <a:t>Grammatical definition: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Words are the basic input to syntax. They are the </a:t>
            </a:r>
            <a:r>
              <a:rPr lang="mt-MT" sz="2200" dirty="0">
                <a:solidFill>
                  <a:schemeClr val="accent2"/>
                </a:solidFill>
              </a:rPr>
              <a:t>minimum free form</a:t>
            </a:r>
            <a:r>
              <a:rPr lang="mt-MT" sz="2200" dirty="0"/>
              <a:t> (Bloomfield 1933)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Words can occur in isolation</a:t>
            </a:r>
          </a:p>
          <a:p>
            <a:pPr lvl="1">
              <a:lnSpc>
                <a:spcPct val="80000"/>
              </a:lnSpc>
            </a:pPr>
            <a:endParaRPr lang="en-GB" sz="2200" dirty="0" smtClean="0"/>
          </a:p>
          <a:p>
            <a:pPr lvl="1">
              <a:lnSpc>
                <a:spcPct val="80000"/>
              </a:lnSpc>
            </a:pPr>
            <a:r>
              <a:rPr lang="mt-MT" sz="2200" dirty="0" smtClean="0"/>
              <a:t>They </a:t>
            </a:r>
            <a:r>
              <a:rPr lang="mt-MT" sz="2200" dirty="0"/>
              <a:t>can differ according to their </a:t>
            </a:r>
            <a:r>
              <a:rPr lang="mt-MT" sz="2200" dirty="0">
                <a:solidFill>
                  <a:schemeClr val="accent2"/>
                </a:solidFill>
              </a:rPr>
              <a:t>grammatical category</a:t>
            </a:r>
            <a:r>
              <a:rPr lang="mt-MT" sz="2200" dirty="0"/>
              <a:t> and </a:t>
            </a:r>
            <a:r>
              <a:rPr lang="mt-MT" sz="2200" dirty="0">
                <a:solidFill>
                  <a:schemeClr val="accent2"/>
                </a:solidFill>
              </a:rPr>
              <a:t>inflectional features</a:t>
            </a:r>
            <a:endParaRPr lang="mt-MT" sz="2200" dirty="0"/>
          </a:p>
          <a:p>
            <a:pPr lvl="2">
              <a:lnSpc>
                <a:spcPct val="80000"/>
              </a:lnSpc>
            </a:pPr>
            <a:r>
              <a:rPr lang="mt-MT" sz="2100" dirty="0"/>
              <a:t>kiel 	eat-3MSg-Perf.</a:t>
            </a:r>
          </a:p>
          <a:p>
            <a:pPr lvl="2">
              <a:lnSpc>
                <a:spcPct val="80000"/>
              </a:lnSpc>
            </a:pPr>
            <a:r>
              <a:rPr lang="mt-MT" sz="2100" dirty="0"/>
              <a:t>kilt  	eat-1Sg-Perf</a:t>
            </a:r>
          </a:p>
          <a:p>
            <a:pPr lvl="2">
              <a:lnSpc>
                <a:spcPct val="80000"/>
              </a:lnSpc>
            </a:pPr>
            <a:r>
              <a:rPr lang="mt-MT" sz="2100" dirty="0"/>
              <a:t>kielet 	eat-3FSg-Perf</a:t>
            </a:r>
          </a:p>
          <a:p>
            <a:pPr lvl="2">
              <a:lnSpc>
                <a:spcPct val="80000"/>
              </a:lnSpc>
            </a:pPr>
            <a:r>
              <a:rPr lang="mt-MT" sz="2100" dirty="0"/>
              <a:t>kielu	eat-3Pl-Perf</a:t>
            </a:r>
          </a:p>
          <a:p>
            <a:pPr lvl="1">
              <a:lnSpc>
                <a:spcPct val="80000"/>
              </a:lnSpc>
            </a:pPr>
            <a:endParaRPr lang="en-GB" sz="2200" dirty="0" smtClean="0"/>
          </a:p>
          <a:p>
            <a:pPr lvl="1">
              <a:lnSpc>
                <a:spcPct val="80000"/>
              </a:lnSpc>
            </a:pPr>
            <a:r>
              <a:rPr lang="mt-MT" sz="2200" dirty="0" smtClean="0"/>
              <a:t>In </a:t>
            </a:r>
            <a:r>
              <a:rPr lang="mt-MT" sz="2200" dirty="0"/>
              <a:t>English, all these different forms would qualify as a single grammatical word</a:t>
            </a:r>
          </a:p>
          <a:p>
            <a:pPr lvl="2">
              <a:lnSpc>
                <a:spcPct val="80000"/>
              </a:lnSpc>
            </a:pPr>
            <a:r>
              <a:rPr lang="mt-MT" sz="2100" dirty="0"/>
              <a:t>I/He/She/They ate</a:t>
            </a:r>
            <a:endParaRPr lang="en-GB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Definition of a word (III)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600" dirty="0"/>
              <a:t>An intuition: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The words </a:t>
            </a:r>
            <a:r>
              <a:rPr lang="mt-MT" sz="2200" i="1" dirty="0"/>
              <a:t>kilt/kiel/kielet</a:t>
            </a:r>
            <a:r>
              <a:rPr lang="mt-MT" sz="2200" dirty="0"/>
              <a:t> etc are all </a:t>
            </a:r>
            <a:r>
              <a:rPr lang="mt-MT" sz="2200" dirty="0">
                <a:solidFill>
                  <a:schemeClr val="accent2"/>
                </a:solidFill>
              </a:rPr>
              <a:t>different forms of a single semantic word</a:t>
            </a:r>
            <a:r>
              <a:rPr lang="mt-MT" sz="2200" dirty="0"/>
              <a:t>, meaning </a:t>
            </a:r>
            <a:r>
              <a:rPr lang="mt-MT" sz="2200" i="1" dirty="0"/>
              <a:t>the action of eating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By convention, Maltese uses the 3rd Person Sg. Masc as </a:t>
            </a:r>
            <a:r>
              <a:rPr lang="mt-MT" sz="2200" dirty="0">
                <a:solidFill>
                  <a:schemeClr val="accent2"/>
                </a:solidFill>
              </a:rPr>
              <a:t>citation form</a:t>
            </a:r>
            <a:r>
              <a:rPr lang="mt-MT" sz="2200" dirty="0"/>
              <a:t>: </a:t>
            </a:r>
            <a:r>
              <a:rPr lang="mt-MT" sz="2200" i="1" dirty="0"/>
              <a:t>kiel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English uses the infinitive or –ing form: </a:t>
            </a:r>
            <a:r>
              <a:rPr lang="mt-MT" sz="2200" i="1" dirty="0"/>
              <a:t>to eat/eating</a:t>
            </a:r>
          </a:p>
          <a:p>
            <a:pPr>
              <a:lnSpc>
                <a:spcPct val="80000"/>
              </a:lnSpc>
            </a:pPr>
            <a:endParaRPr lang="en-GB" sz="2600" dirty="0" smtClean="0"/>
          </a:p>
          <a:p>
            <a:pPr>
              <a:lnSpc>
                <a:spcPct val="80000"/>
              </a:lnSpc>
            </a:pPr>
            <a:r>
              <a:rPr lang="mt-MT" sz="2600" dirty="0" smtClean="0"/>
              <a:t>One </a:t>
            </a:r>
            <a:r>
              <a:rPr lang="mt-MT" sz="2600" dirty="0"/>
              <a:t>way to capture the grammatical/semantic distinction is by distinguishing </a:t>
            </a:r>
            <a:r>
              <a:rPr lang="mt-MT" sz="2600" dirty="0">
                <a:solidFill>
                  <a:schemeClr val="accent2"/>
                </a:solidFill>
              </a:rPr>
              <a:t>types</a:t>
            </a:r>
            <a:r>
              <a:rPr lang="mt-MT" sz="2600" dirty="0"/>
              <a:t> and </a:t>
            </a:r>
            <a:r>
              <a:rPr lang="mt-MT" sz="2600" dirty="0">
                <a:solidFill>
                  <a:schemeClr val="accent2"/>
                </a:solidFill>
              </a:rPr>
              <a:t>tokens</a:t>
            </a:r>
          </a:p>
          <a:p>
            <a:pPr lvl="1">
              <a:lnSpc>
                <a:spcPct val="80000"/>
              </a:lnSpc>
            </a:pPr>
            <a:r>
              <a:rPr lang="mt-MT" sz="2200" i="1" dirty="0"/>
              <a:t>kilt/kiel/kielet </a:t>
            </a:r>
            <a:r>
              <a:rPr lang="mt-MT" sz="2200" dirty="0"/>
              <a:t>etc are </a:t>
            </a:r>
            <a:r>
              <a:rPr lang="mt-MT" sz="2200" dirty="0">
                <a:solidFill>
                  <a:schemeClr val="accent2"/>
                </a:solidFill>
              </a:rPr>
              <a:t>tokens of the same type</a:t>
            </a:r>
            <a:r>
              <a:rPr lang="mt-MT" sz="2200" dirty="0"/>
              <a:t> </a:t>
            </a:r>
            <a:r>
              <a:rPr lang="mt-MT" sz="2200" i="1" dirty="0"/>
              <a:t>kiel</a:t>
            </a:r>
            <a:r>
              <a:rPr lang="mt-MT" sz="2200" dirty="0"/>
              <a:t>, meaning EAT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Problems with identifying words</a:t>
            </a: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sz="2100" dirty="0"/>
              <a:t>Semantic definition is problematic:</a:t>
            </a:r>
            <a:endParaRPr lang="mt-MT" sz="2400" dirty="0"/>
          </a:p>
          <a:p>
            <a:pPr lvl="2"/>
            <a:r>
              <a:rPr lang="mt-MT" sz="1800" dirty="0"/>
              <a:t>English </a:t>
            </a:r>
            <a:r>
              <a:rPr lang="mt-MT" sz="1800" dirty="0">
                <a:solidFill>
                  <a:schemeClr val="accent2"/>
                </a:solidFill>
              </a:rPr>
              <a:t>puce </a:t>
            </a:r>
            <a:r>
              <a:rPr lang="mt-MT" sz="1800" dirty="0"/>
              <a:t>= Maltese </a:t>
            </a:r>
            <a:r>
              <a:rPr lang="mt-MT" sz="1800" dirty="0">
                <a:solidFill>
                  <a:schemeClr val="accent2"/>
                </a:solidFill>
              </a:rPr>
              <a:t>vjola ċar</a:t>
            </a:r>
          </a:p>
          <a:p>
            <a:pPr lvl="2"/>
            <a:r>
              <a:rPr lang="mt-MT" sz="1800" dirty="0"/>
              <a:t>Maltese</a:t>
            </a:r>
            <a:r>
              <a:rPr lang="mt-MT" sz="1800" dirty="0">
                <a:solidFill>
                  <a:schemeClr val="accent2"/>
                </a:solidFill>
              </a:rPr>
              <a:t> ngħid </a:t>
            </a:r>
            <a:r>
              <a:rPr lang="mt-MT" sz="1800" dirty="0"/>
              <a:t>=</a:t>
            </a:r>
            <a:r>
              <a:rPr lang="mt-MT" sz="1800" dirty="0">
                <a:solidFill>
                  <a:schemeClr val="accent2"/>
                </a:solidFill>
              </a:rPr>
              <a:t> </a:t>
            </a:r>
            <a:r>
              <a:rPr lang="mt-MT" sz="1800" dirty="0"/>
              <a:t>English</a:t>
            </a:r>
            <a:r>
              <a:rPr lang="mt-MT" sz="1800" dirty="0">
                <a:solidFill>
                  <a:schemeClr val="accent2"/>
                </a:solidFill>
              </a:rPr>
              <a:t> I say</a:t>
            </a:r>
            <a:endParaRPr lang="mt-MT" sz="1800" dirty="0"/>
          </a:p>
          <a:p>
            <a:pPr lvl="2"/>
            <a:r>
              <a:rPr lang="mt-MT" sz="1800" dirty="0"/>
              <a:t>Not every “semantic word” in one language is a semantic word in another</a:t>
            </a:r>
          </a:p>
          <a:p>
            <a:endParaRPr lang="en-GB" sz="2100" dirty="0" smtClean="0"/>
          </a:p>
          <a:p>
            <a:r>
              <a:rPr lang="mt-MT" sz="2100" dirty="0" smtClean="0"/>
              <a:t>Grammatical </a:t>
            </a:r>
            <a:r>
              <a:rPr lang="mt-MT" sz="2100" dirty="0"/>
              <a:t>definition might be better but:</a:t>
            </a:r>
          </a:p>
          <a:p>
            <a:pPr lvl="1"/>
            <a:r>
              <a:rPr lang="mt-MT" sz="2000" dirty="0"/>
              <a:t>There are things that don’t occur in isolation which speakers still classify intuitively as words:</a:t>
            </a:r>
          </a:p>
          <a:p>
            <a:pPr lvl="2"/>
            <a:r>
              <a:rPr lang="mt-MT" sz="1800" dirty="0"/>
              <a:t>Is the Maltese definite article a word? </a:t>
            </a:r>
            <a:r>
              <a:rPr lang="mt-MT" sz="1900" i="1" dirty="0"/>
              <a:t>Il-</a:t>
            </a:r>
            <a:r>
              <a:rPr lang="mt-MT" sz="1900" dirty="0"/>
              <a:t> is phonologically dependent on the noun (a clitic)</a:t>
            </a:r>
          </a:p>
          <a:p>
            <a:endParaRPr lang="en-GB" sz="2100" dirty="0" smtClean="0"/>
          </a:p>
          <a:p>
            <a:r>
              <a:rPr lang="mt-MT" sz="2100" dirty="0" smtClean="0"/>
              <a:t>We’re </a:t>
            </a:r>
            <a:r>
              <a:rPr lang="mt-MT" sz="2100" dirty="0"/>
              <a:t>just going to assume that we know what a word is, but be mindful of the pitfalls!</a:t>
            </a:r>
          </a:p>
          <a:p>
            <a:pPr lvl="3">
              <a:buFont typeface="Wingdings" pitchFamily="2" charset="2"/>
              <a:buNone/>
            </a:pPr>
            <a:endParaRPr lang="en-GB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Contemporary research: Numerical cognition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Linguistic Relativity: meaning and thought </a:t>
            </a:r>
            <a:br>
              <a:rPr lang="en-GB" dirty="0" smtClean="0"/>
            </a:br>
            <a:r>
              <a:rPr lang="en-GB" dirty="0" smtClean="0"/>
              <a:t>(From last week)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/>
              <a:t>Words, word senses and context</a:t>
            </a:r>
            <a:endParaRPr lang="en-GB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mt-MT"/>
              <a:t>Part 2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Word senses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600" dirty="0"/>
              <a:t>Consider: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 hurt my </a:t>
            </a:r>
            <a:r>
              <a:rPr lang="mt-MT" sz="2200" dirty="0">
                <a:solidFill>
                  <a:schemeClr val="accent2"/>
                </a:solidFill>
              </a:rPr>
              <a:t>foot</a:t>
            </a:r>
          </a:p>
          <a:p>
            <a:pPr lvl="2">
              <a:lnSpc>
                <a:spcPct val="80000"/>
              </a:lnSpc>
            </a:pPr>
            <a:r>
              <a:rPr lang="mt-MT" dirty="0"/>
              <a:t>bodypart </a:t>
            </a:r>
            <a:endParaRPr lang="mt-MT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mt-MT" sz="2200" dirty="0"/>
              <a:t>the </a:t>
            </a:r>
            <a:r>
              <a:rPr lang="mt-MT" sz="2200" dirty="0">
                <a:solidFill>
                  <a:schemeClr val="accent2"/>
                </a:solidFill>
              </a:rPr>
              <a:t>foot</a:t>
            </a:r>
            <a:r>
              <a:rPr lang="mt-MT" sz="2200" dirty="0"/>
              <a:t> of the mountain</a:t>
            </a:r>
          </a:p>
          <a:p>
            <a:pPr lvl="2">
              <a:lnSpc>
                <a:spcPct val="80000"/>
              </a:lnSpc>
            </a:pPr>
            <a:r>
              <a:rPr lang="mt-MT" dirty="0"/>
              <a:t>bottom of high incline</a:t>
            </a:r>
          </a:p>
          <a:p>
            <a:pPr>
              <a:lnSpc>
                <a:spcPct val="80000"/>
              </a:lnSpc>
            </a:pPr>
            <a:endParaRPr lang="en-GB" sz="2600" dirty="0" smtClean="0"/>
          </a:p>
          <a:p>
            <a:pPr>
              <a:lnSpc>
                <a:spcPct val="80000"/>
              </a:lnSpc>
            </a:pPr>
            <a:r>
              <a:rPr lang="mt-MT" sz="2600" dirty="0" smtClean="0"/>
              <a:t>Or</a:t>
            </a:r>
            <a:r>
              <a:rPr lang="mt-MT" sz="2600" dirty="0"/>
              <a:t>: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Kiser </a:t>
            </a:r>
            <a:r>
              <a:rPr lang="mt-MT" sz="2200" dirty="0">
                <a:solidFill>
                  <a:schemeClr val="accent2"/>
                </a:solidFill>
              </a:rPr>
              <a:t>spalla</a:t>
            </a:r>
            <a:r>
              <a:rPr lang="mt-MT" sz="2200" dirty="0"/>
              <a:t> minnhom</a:t>
            </a:r>
            <a:r>
              <a:rPr lang="en-GB" sz="2200" dirty="0"/>
              <a:t> (he broke a shoulder)</a:t>
            </a:r>
            <a:endParaRPr lang="mt-MT" sz="2200" dirty="0"/>
          </a:p>
          <a:p>
            <a:pPr lvl="2">
              <a:lnSpc>
                <a:spcPct val="80000"/>
              </a:lnSpc>
            </a:pPr>
            <a:r>
              <a:rPr lang="mt-MT" dirty="0"/>
              <a:t>bodypart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Għamlet sajjetta u faqqgħet </a:t>
            </a:r>
            <a:r>
              <a:rPr lang="mt-MT" sz="2200" dirty="0">
                <a:solidFill>
                  <a:schemeClr val="accent2"/>
                </a:solidFill>
              </a:rPr>
              <a:t>spalla</a:t>
            </a:r>
            <a:r>
              <a:rPr lang="mt-MT" sz="2200" dirty="0"/>
              <a:t> mis-siġra</a:t>
            </a:r>
            <a:endParaRPr lang="en-GB" sz="22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GB" sz="2200" dirty="0"/>
              <a:t>	(a lightning bolt broke off the main branch of a tree)</a:t>
            </a:r>
            <a:endParaRPr lang="mt-MT" sz="2200" dirty="0"/>
          </a:p>
          <a:p>
            <a:pPr lvl="2">
              <a:lnSpc>
                <a:spcPct val="80000"/>
              </a:lnSpc>
            </a:pPr>
            <a:r>
              <a:rPr lang="mt-MT" dirty="0"/>
              <a:t>main branch of a tree</a:t>
            </a:r>
          </a:p>
          <a:p>
            <a:pPr lvl="1">
              <a:lnSpc>
                <a:spcPct val="80000"/>
              </a:lnSpc>
            </a:pPr>
            <a:endParaRPr lang="en-GB" sz="2200" dirty="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724525" y="1700213"/>
            <a:ext cx="2952750" cy="1584325"/>
          </a:xfrm>
          <a:prstGeom prst="wedgeRectCallout">
            <a:avLst>
              <a:gd name="adj1" fmla="val -100056"/>
              <a:gd name="adj2" fmla="val 2775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mt-MT"/>
              <a:t>These are different senses, but they are related: they both </a:t>
            </a:r>
            <a:r>
              <a:rPr lang="en-GB"/>
              <a:t>denote</a:t>
            </a:r>
            <a:r>
              <a:rPr lang="mt-MT"/>
              <a:t> to the “base” of something</a:t>
            </a:r>
            <a:endParaRPr lang="en-GB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724525" y="3716338"/>
            <a:ext cx="2952750" cy="1223962"/>
          </a:xfrm>
          <a:prstGeom prst="wedgeRectCallout">
            <a:avLst>
              <a:gd name="adj1" fmla="val -87259"/>
              <a:gd name="adj2" fmla="val 14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mt-MT"/>
              <a:t>Again, related: the “tree” sense is derived from the “bodypart” sense.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44450"/>
            <a:ext cx="8001000" cy="1216025"/>
          </a:xfrm>
        </p:spPr>
        <p:txBody>
          <a:bodyPr/>
          <a:lstStyle/>
          <a:p>
            <a:r>
              <a:rPr lang="mt-MT"/>
              <a:t>Word senses (II)</a:t>
            </a: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897063"/>
            <a:ext cx="8001000" cy="4124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t-MT" sz="2200"/>
              <a:t>Different </a:t>
            </a:r>
            <a:r>
              <a:rPr lang="mt-MT" sz="2200">
                <a:solidFill>
                  <a:schemeClr val="accent2"/>
                </a:solidFill>
              </a:rPr>
              <a:t>senses</a:t>
            </a:r>
            <a:r>
              <a:rPr lang="mt-MT" sz="2200"/>
              <a:t> of a word are </a:t>
            </a:r>
            <a:r>
              <a:rPr lang="mt-MT" sz="2200">
                <a:solidFill>
                  <a:schemeClr val="accent2"/>
                </a:solidFill>
              </a:rPr>
              <a:t>semantically related</a:t>
            </a:r>
            <a:endParaRPr lang="mt-MT" sz="2200"/>
          </a:p>
          <a:p>
            <a:pPr lvl="1">
              <a:lnSpc>
                <a:spcPct val="80000"/>
              </a:lnSpc>
            </a:pPr>
            <a:endParaRPr lang="mt-MT" sz="2000"/>
          </a:p>
          <a:p>
            <a:pPr lvl="1">
              <a:lnSpc>
                <a:spcPct val="80000"/>
              </a:lnSpc>
            </a:pPr>
            <a:r>
              <a:rPr lang="mt-MT" sz="2000"/>
              <a:t>Grouped together in a traditional dictionary, in one </a:t>
            </a:r>
            <a:r>
              <a:rPr lang="mt-MT" sz="2000">
                <a:solidFill>
                  <a:schemeClr val="accent2"/>
                </a:solidFill>
              </a:rPr>
              <a:t>lexical entry</a:t>
            </a:r>
            <a:endParaRPr lang="mt-MT" sz="2000"/>
          </a:p>
          <a:p>
            <a:pPr lvl="1">
              <a:lnSpc>
                <a:spcPct val="80000"/>
              </a:lnSpc>
            </a:pPr>
            <a:endParaRPr lang="mt-MT" sz="20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mt-MT" sz="18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mt-MT" sz="2000" b="1"/>
              <a:t>Spalla </a:t>
            </a:r>
            <a:r>
              <a:rPr lang="mt-MT" sz="2000"/>
              <a:t>n.f. (pl. s</a:t>
            </a:r>
            <a:r>
              <a:rPr lang="mt-MT" sz="2000" i="1"/>
              <a:t>palel</a:t>
            </a:r>
            <a:r>
              <a:rPr lang="mt-MT" sz="2000"/>
              <a:t>) </a:t>
            </a:r>
            <a:r>
              <a:rPr lang="mt-MT" sz="2000" b="1"/>
              <a:t>1. </a:t>
            </a:r>
            <a:r>
              <a:rPr lang="mt-MT" sz="2000"/>
              <a:t>shoulder </a:t>
            </a:r>
            <a:r>
              <a:rPr lang="mt-MT" sz="2000" b="1"/>
              <a:t>2. </a:t>
            </a:r>
            <a:r>
              <a:rPr lang="mt-MT" sz="2000"/>
              <a:t>one of the main branches in a tree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mt-MT" sz="2000"/>
              <a:t>	(Aquilina, J. </a:t>
            </a:r>
            <a:r>
              <a:rPr lang="mt-MT" sz="2000" i="1"/>
              <a:t>Concise Maltese-English Dictionary</a:t>
            </a:r>
            <a:r>
              <a:rPr lang="mt-MT" sz="1800"/>
              <a:t>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mt-MT" sz="18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mt-MT" sz="2000" b="1"/>
              <a:t>Foot </a:t>
            </a:r>
            <a:r>
              <a:rPr lang="mt-MT" sz="2000"/>
              <a:t>n. (pl. </a:t>
            </a:r>
            <a:r>
              <a:rPr lang="mt-MT" sz="2000" i="1"/>
              <a:t>feet</a:t>
            </a:r>
            <a:r>
              <a:rPr lang="mt-MT" sz="2000"/>
              <a:t>) </a:t>
            </a:r>
            <a:r>
              <a:rPr lang="mt-MT" sz="2000" b="1"/>
              <a:t>1. </a:t>
            </a:r>
            <a:r>
              <a:rPr lang="mt-MT" sz="2000"/>
              <a:t>part of the le</a:t>
            </a:r>
            <a:r>
              <a:rPr lang="en-GB" sz="2000"/>
              <a:t>g</a:t>
            </a:r>
            <a:r>
              <a:rPr lang="mt-MT" sz="2000"/>
              <a:t> below the ankle. </a:t>
            </a:r>
            <a:r>
              <a:rPr lang="mt-MT" sz="2000" b="1"/>
              <a:t>2.</a:t>
            </a:r>
            <a:r>
              <a:rPr lang="mt-MT" sz="2000"/>
              <a:t> base or </a:t>
            </a:r>
            <a:r>
              <a:rPr lang="en-GB" sz="2000"/>
              <a:t>b</a:t>
            </a:r>
            <a:r>
              <a:rPr lang="mt-MT" sz="2000"/>
              <a:t>ottom of something </a:t>
            </a:r>
            <a:endParaRPr lang="mt-MT" sz="2000" b="1"/>
          </a:p>
          <a:p>
            <a:pPr>
              <a:lnSpc>
                <a:spcPct val="80000"/>
              </a:lnSpc>
            </a:pPr>
            <a:endParaRPr lang="mt-MT" sz="2000"/>
          </a:p>
          <a:p>
            <a:pPr>
              <a:lnSpc>
                <a:spcPct val="80000"/>
              </a:lnSpc>
            </a:pPr>
            <a:endParaRPr lang="mt-MT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Word Senses (III)</a:t>
            </a: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900"/>
              <a:t>Lexicographers make these entries using a number of conventions:</a:t>
            </a:r>
          </a:p>
          <a:p>
            <a:pPr lvl="1"/>
            <a:r>
              <a:rPr lang="mt-MT" sz="2500"/>
              <a:t>Parts of the entry have the same grammatical category </a:t>
            </a:r>
          </a:p>
          <a:p>
            <a:pPr lvl="1"/>
            <a:r>
              <a:rPr lang="mt-MT" sz="2500"/>
              <a:t>Senses in a lexical entry share a number of semantic properties.</a:t>
            </a:r>
          </a:p>
          <a:p>
            <a:pPr lvl="1"/>
            <a:r>
              <a:rPr lang="mt-MT" sz="2500"/>
              <a:t>Different senses may be historically related.</a:t>
            </a:r>
          </a:p>
          <a:p>
            <a:pPr lvl="2"/>
            <a:r>
              <a:rPr lang="mt-MT" sz="2200" i="1"/>
              <a:t>spalla </a:t>
            </a:r>
            <a:r>
              <a:rPr lang="mt-MT" sz="2200"/>
              <a:t>(= tree branch) is derived from </a:t>
            </a:r>
            <a:r>
              <a:rPr lang="mt-MT" sz="2200" i="1"/>
              <a:t>spalla</a:t>
            </a:r>
            <a:r>
              <a:rPr lang="mt-MT" sz="2200"/>
              <a:t> (= shoulder)</a:t>
            </a:r>
            <a:endParaRPr lang="en-GB" sz="2200" i="1"/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Problems with pinning down senses</a:t>
            </a:r>
            <a:endParaRPr lang="en-GB" sz="34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/>
              <a:t>It’s not always clear whether a word:</a:t>
            </a:r>
          </a:p>
          <a:p>
            <a:pPr lvl="1">
              <a:lnSpc>
                <a:spcPct val="90000"/>
              </a:lnSpc>
            </a:pPr>
            <a:r>
              <a:rPr lang="mt-MT"/>
              <a:t>has different senses, as in the case of </a:t>
            </a:r>
            <a:r>
              <a:rPr lang="mt-MT" i="1"/>
              <a:t>foot</a:t>
            </a:r>
            <a:endParaRPr lang="mt-MT"/>
          </a:p>
          <a:p>
            <a:pPr lvl="1">
              <a:lnSpc>
                <a:spcPct val="90000"/>
              </a:lnSpc>
            </a:pPr>
            <a:r>
              <a:rPr lang="mt-MT"/>
              <a:t>has only one sense, but exhibits “shades of meaning”</a:t>
            </a:r>
          </a:p>
          <a:p>
            <a:pPr>
              <a:lnSpc>
                <a:spcPct val="90000"/>
              </a:lnSpc>
            </a:pPr>
            <a:endParaRPr lang="mt-MT"/>
          </a:p>
          <a:p>
            <a:pPr>
              <a:lnSpc>
                <a:spcPct val="90000"/>
              </a:lnSpc>
            </a:pPr>
            <a:r>
              <a:rPr lang="mt-MT"/>
              <a:t>Part of the problem is that word meanings have </a:t>
            </a:r>
            <a:r>
              <a:rPr lang="mt-MT" i="1">
                <a:solidFill>
                  <a:schemeClr val="accent2"/>
                </a:solidFill>
              </a:rPr>
              <a:t>contextual dependencies</a:t>
            </a:r>
            <a:endParaRPr lang="mt-MT"/>
          </a:p>
          <a:p>
            <a:pPr lvl="1"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Context (I): Collocation</a:t>
            </a: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600" dirty="0"/>
              <a:t>Context can distinguish w</a:t>
            </a:r>
            <a:r>
              <a:rPr lang="mt-MT" sz="2600" dirty="0"/>
              <a:t>ords </a:t>
            </a:r>
            <a:r>
              <a:rPr lang="en-GB" sz="2600" dirty="0"/>
              <a:t>with nearly identical meaning (near-synonyms)</a:t>
            </a:r>
            <a:endParaRPr lang="mt-MT" sz="2600" dirty="0"/>
          </a:p>
          <a:p>
            <a:pPr lvl="2"/>
            <a:r>
              <a:rPr lang="mt-MT" sz="2100" dirty="0"/>
              <a:t>E.g. the adjectives </a:t>
            </a:r>
            <a:r>
              <a:rPr lang="en-GB" sz="2100" dirty="0">
                <a:solidFill>
                  <a:schemeClr val="accent2"/>
                </a:solidFill>
              </a:rPr>
              <a:t>big, large, great</a:t>
            </a:r>
            <a:endParaRPr lang="mt-MT" sz="2100" dirty="0">
              <a:solidFill>
                <a:schemeClr val="accent2"/>
              </a:solidFill>
            </a:endParaRPr>
          </a:p>
          <a:p>
            <a:endParaRPr lang="en-GB" sz="2600" dirty="0" smtClean="0"/>
          </a:p>
          <a:p>
            <a:r>
              <a:rPr lang="en-GB" sz="2600" dirty="0" smtClean="0"/>
              <a:t>A </a:t>
            </a:r>
            <a:r>
              <a:rPr lang="en-GB" sz="2600" dirty="0"/>
              <a:t>traditional dictionary (OED online):</a:t>
            </a:r>
          </a:p>
          <a:p>
            <a:pPr lvl="1"/>
            <a:r>
              <a:rPr lang="en-GB" sz="2200" b="1" dirty="0"/>
              <a:t>large </a:t>
            </a:r>
            <a:r>
              <a:rPr lang="en-GB" sz="2200" dirty="0"/>
              <a:t>adj.</a:t>
            </a:r>
            <a:r>
              <a:rPr lang="en-GB" sz="2200" b="1" dirty="0"/>
              <a:t> </a:t>
            </a:r>
            <a:r>
              <a:rPr lang="en-GB" sz="2200" i="1" dirty="0"/>
              <a:t>of considerable or relatively </a:t>
            </a:r>
            <a:r>
              <a:rPr lang="en-GB" sz="2200" i="1" dirty="0">
                <a:solidFill>
                  <a:schemeClr val="accent2"/>
                </a:solidFill>
              </a:rPr>
              <a:t>great</a:t>
            </a:r>
            <a:r>
              <a:rPr lang="en-GB" sz="2200" i="1" dirty="0"/>
              <a:t> size, extent, or capacity</a:t>
            </a:r>
            <a:r>
              <a:rPr lang="en-GB" sz="2200" dirty="0"/>
              <a:t> </a:t>
            </a:r>
          </a:p>
          <a:p>
            <a:pPr lvl="1"/>
            <a:r>
              <a:rPr lang="en-GB" sz="2200" b="1" dirty="0"/>
              <a:t>big </a:t>
            </a:r>
            <a:r>
              <a:rPr lang="en-GB" sz="2200" dirty="0"/>
              <a:t>adj. </a:t>
            </a:r>
            <a:r>
              <a:rPr lang="en-GB" sz="2200" i="1" dirty="0"/>
              <a:t>of considerable size, physical power, or extent </a:t>
            </a:r>
          </a:p>
          <a:p>
            <a:pPr lvl="1"/>
            <a:r>
              <a:rPr lang="en-GB" sz="2200" b="1" dirty="0"/>
              <a:t>great</a:t>
            </a:r>
            <a:r>
              <a:rPr lang="en-GB" sz="2200" dirty="0"/>
              <a:t> adj. </a:t>
            </a:r>
            <a:r>
              <a:rPr lang="en-GB" sz="2200" i="1" dirty="0"/>
              <a:t>of an extent, amount, or intensity considerably above average</a:t>
            </a:r>
          </a:p>
          <a:p>
            <a:pPr lvl="1"/>
            <a:endParaRPr lang="mt-MT" sz="2200" dirty="0"/>
          </a:p>
          <a:p>
            <a:pPr lvl="1"/>
            <a:endParaRPr lang="mt-MT" sz="2200" dirty="0"/>
          </a:p>
          <a:p>
            <a:pPr lvl="1"/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Context (I): Collocation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600" dirty="0"/>
              <a:t>Typical contexts of use for </a:t>
            </a:r>
            <a:r>
              <a:rPr lang="en-GB" sz="2600" i="1" dirty="0"/>
              <a:t>big</a:t>
            </a:r>
            <a:r>
              <a:rPr lang="en-GB" sz="26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with concrete nouns: </a:t>
            </a:r>
            <a:r>
              <a:rPr lang="en-GB" sz="2200" i="1" dirty="0"/>
              <a:t>big man, big house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with descriptive adjectives: </a:t>
            </a:r>
            <a:r>
              <a:rPr lang="en-GB" sz="2200" i="1" dirty="0"/>
              <a:t>big black rat…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Typical </a:t>
            </a:r>
            <a:r>
              <a:rPr lang="en-GB" sz="2600" dirty="0"/>
              <a:t>contexts of use for </a:t>
            </a:r>
            <a:r>
              <a:rPr lang="en-GB" sz="2600" i="1" dirty="0"/>
              <a:t>large</a:t>
            </a:r>
            <a:r>
              <a:rPr lang="en-GB" sz="26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with abstract nouns: </a:t>
            </a:r>
            <a:r>
              <a:rPr lang="en-GB" sz="2200" i="1" dirty="0"/>
              <a:t>large number, large scale, large ratio, large amount</a:t>
            </a:r>
            <a:endParaRPr lang="en-GB" sz="2200" dirty="0"/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Typical </a:t>
            </a:r>
            <a:r>
              <a:rPr lang="en-GB" sz="2600" dirty="0"/>
              <a:t>contexts for </a:t>
            </a:r>
            <a:r>
              <a:rPr lang="en-GB" sz="2600" i="1" dirty="0"/>
              <a:t>great</a:t>
            </a:r>
            <a:r>
              <a:rPr lang="en-GB" sz="26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2200" i="1" dirty="0"/>
              <a:t>great importance, great deal, great variety…</a:t>
            </a:r>
            <a:endParaRPr lang="mt-MT" sz="2200" i="1" dirty="0"/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NB</a:t>
            </a:r>
            <a:r>
              <a:rPr lang="en-GB" sz="2600" dirty="0"/>
              <a:t>: some of these contexts are shared. But some adjectives occur </a:t>
            </a:r>
            <a:r>
              <a:rPr lang="en-GB" sz="2600" dirty="0">
                <a:solidFill>
                  <a:schemeClr val="accent2"/>
                </a:solidFill>
              </a:rPr>
              <a:t>more frequently</a:t>
            </a:r>
            <a:r>
              <a:rPr lang="en-GB" sz="2600" dirty="0"/>
              <a:t> in some contexts.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Context (I): Collocation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/>
              <a:t>Word combinations exhibit degrees of </a:t>
            </a:r>
            <a:r>
              <a:rPr lang="mt-MT" sz="2600">
                <a:solidFill>
                  <a:schemeClr val="accent2"/>
                </a:solidFill>
              </a:rPr>
              <a:t>collocational strength</a:t>
            </a:r>
          </a:p>
          <a:p>
            <a:pPr>
              <a:lnSpc>
                <a:spcPct val="90000"/>
              </a:lnSpc>
            </a:pPr>
            <a:endParaRPr lang="mt-MT" sz="2600"/>
          </a:p>
          <a:p>
            <a:pPr>
              <a:lnSpc>
                <a:spcPct val="90000"/>
              </a:lnSpc>
            </a:pPr>
            <a:r>
              <a:rPr lang="mt-MT" sz="2600"/>
              <a:t>Often a result of frequency of usage.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The adjective </a:t>
            </a:r>
            <a:r>
              <a:rPr lang="en-GB" sz="2200" i="1"/>
              <a:t>great</a:t>
            </a:r>
            <a:r>
              <a:rPr lang="mt-MT" sz="2200"/>
              <a:t> became more strongly collocated with </a:t>
            </a:r>
            <a:r>
              <a:rPr lang="en-GB" sz="2200" i="1"/>
              <a:t>deal</a:t>
            </a:r>
            <a:r>
              <a:rPr lang="mt-MT" sz="2200" i="1"/>
              <a:t> </a:t>
            </a:r>
            <a:r>
              <a:rPr lang="mt-MT" sz="2200"/>
              <a:t>than </a:t>
            </a:r>
            <a:r>
              <a:rPr lang="en-GB" sz="2200" i="1"/>
              <a:t>large</a:t>
            </a:r>
            <a:r>
              <a:rPr lang="en-GB" sz="2200"/>
              <a:t> or </a:t>
            </a:r>
            <a:r>
              <a:rPr lang="en-GB" sz="2200" i="1"/>
              <a:t>big</a:t>
            </a:r>
            <a:endParaRPr lang="mt-MT" sz="2200" i="1"/>
          </a:p>
          <a:p>
            <a:pPr lvl="1">
              <a:lnSpc>
                <a:spcPct val="90000"/>
              </a:lnSpc>
            </a:pPr>
            <a:endParaRPr lang="mt-MT" sz="2200"/>
          </a:p>
          <a:p>
            <a:pPr>
              <a:lnSpc>
                <a:spcPct val="90000"/>
              </a:lnSpc>
            </a:pPr>
            <a:r>
              <a:rPr lang="mt-MT" sz="2600"/>
              <a:t>This is a kind of </a:t>
            </a:r>
            <a:r>
              <a:rPr lang="mt-MT" sz="2600">
                <a:solidFill>
                  <a:schemeClr val="accent2"/>
                </a:solidFill>
              </a:rPr>
              <a:t>fossilisation</a:t>
            </a:r>
            <a:r>
              <a:rPr lang="mt-MT" sz="2600"/>
              <a:t>: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Two words have (apparently) the same meaning, but their patterns of usage become fixed over time.</a:t>
            </a:r>
          </a:p>
          <a:p>
            <a:pPr>
              <a:lnSpc>
                <a:spcPct val="90000"/>
              </a:lnSpc>
            </a:pPr>
            <a:endParaRPr lang="en-GB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Context (II): Meaning shift</a:t>
            </a: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Sometimes, the same word can display different “shades of meaning” in different contexts</a:t>
            </a:r>
          </a:p>
          <a:p>
            <a:pPr lvl="1"/>
            <a:endParaRPr lang="mt-MT"/>
          </a:p>
          <a:p>
            <a:pPr lvl="1"/>
            <a:r>
              <a:rPr lang="mt-MT"/>
              <a:t>Consider the patterns of occurrence of </a:t>
            </a:r>
            <a:r>
              <a:rPr lang="mt-MT">
                <a:solidFill>
                  <a:schemeClr val="accent2"/>
                </a:solidFill>
              </a:rPr>
              <a:t>qawwi</a:t>
            </a:r>
            <a:r>
              <a:rPr lang="en-GB">
                <a:solidFill>
                  <a:schemeClr val="accent2"/>
                </a:solidFill>
              </a:rPr>
              <a:t> </a:t>
            </a:r>
            <a:r>
              <a:rPr lang="en-GB"/>
              <a:t>(“strong” or “powerful”)</a:t>
            </a:r>
            <a:endParaRPr lang="mt-MT">
              <a:solidFill>
                <a:schemeClr val="accent2"/>
              </a:solidFill>
            </a:endParaRPr>
          </a:p>
          <a:p>
            <a:pPr lvl="1"/>
            <a:endParaRPr lang="mt-MT"/>
          </a:p>
          <a:p>
            <a:pPr lvl="1"/>
            <a:r>
              <a:rPr lang="mt-MT"/>
              <a:t>Can you think of examples which show differences in meaning?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Context (II): </a:t>
            </a:r>
            <a:r>
              <a:rPr lang="mt-MT"/>
              <a:t>Meaning shift</a:t>
            </a: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/>
              <a:t>The word </a:t>
            </a:r>
            <a:r>
              <a:rPr lang="mt-MT" sz="2600" i="1" dirty="0"/>
              <a:t>qawwi</a:t>
            </a:r>
            <a:r>
              <a:rPr lang="mt-MT" sz="2600" dirty="0"/>
              <a:t> in different contexts:</a:t>
            </a:r>
          </a:p>
          <a:p>
            <a:pPr lvl="1"/>
            <a:r>
              <a:rPr lang="mt-MT" sz="2200" dirty="0"/>
              <a:t>raġel </a:t>
            </a:r>
            <a:r>
              <a:rPr lang="mt-MT" sz="2200" dirty="0">
                <a:solidFill>
                  <a:schemeClr val="accent2"/>
                </a:solidFill>
              </a:rPr>
              <a:t>qawwi</a:t>
            </a:r>
            <a:r>
              <a:rPr lang="mt-MT" sz="2200" dirty="0"/>
              <a:t> = “big man”</a:t>
            </a:r>
          </a:p>
          <a:p>
            <a:pPr lvl="1"/>
            <a:r>
              <a:rPr lang="mt-MT" sz="2200" dirty="0"/>
              <a:t>baħar </a:t>
            </a:r>
            <a:r>
              <a:rPr lang="mt-MT" sz="2200" dirty="0">
                <a:solidFill>
                  <a:schemeClr val="accent2"/>
                </a:solidFill>
              </a:rPr>
              <a:t>qawwi</a:t>
            </a:r>
            <a:r>
              <a:rPr lang="mt-MT" sz="2200" dirty="0"/>
              <a:t> = “rough sea”</a:t>
            </a:r>
          </a:p>
          <a:p>
            <a:pPr lvl="1"/>
            <a:r>
              <a:rPr lang="mt-MT" sz="2200" dirty="0"/>
              <a:t>te </a:t>
            </a:r>
            <a:r>
              <a:rPr lang="mt-MT" sz="2200" dirty="0">
                <a:solidFill>
                  <a:schemeClr val="accent2"/>
                </a:solidFill>
              </a:rPr>
              <a:t>qawwi</a:t>
            </a:r>
            <a:r>
              <a:rPr lang="mt-MT" sz="2200" dirty="0"/>
              <a:t> = “strong tea”</a:t>
            </a:r>
          </a:p>
          <a:p>
            <a:pPr lvl="1"/>
            <a:r>
              <a:rPr lang="mt-MT" sz="2200" dirty="0"/>
              <a:t>investiment </a:t>
            </a:r>
            <a:r>
              <a:rPr lang="mt-MT" sz="2200" dirty="0">
                <a:solidFill>
                  <a:schemeClr val="accent2"/>
                </a:solidFill>
              </a:rPr>
              <a:t>qawwi </a:t>
            </a:r>
            <a:r>
              <a:rPr lang="mt-MT" sz="2200" dirty="0"/>
              <a:t>= “a substantial investment”</a:t>
            </a:r>
          </a:p>
          <a:p>
            <a:pPr lvl="1"/>
            <a:r>
              <a:rPr lang="mt-MT" sz="2200" dirty="0"/>
              <a:t>maltemp </a:t>
            </a:r>
            <a:r>
              <a:rPr lang="mt-MT" sz="2200" dirty="0">
                <a:solidFill>
                  <a:schemeClr val="accent2"/>
                </a:solidFill>
              </a:rPr>
              <a:t>qawwi</a:t>
            </a:r>
            <a:r>
              <a:rPr lang="mt-MT" sz="2200" dirty="0"/>
              <a:t> = “very stormy weather”</a:t>
            </a:r>
          </a:p>
          <a:p>
            <a:pPr lvl="1"/>
            <a:r>
              <a:rPr lang="mt-MT" sz="2200" dirty="0"/>
              <a:t>ġebel tal-</a:t>
            </a:r>
            <a:r>
              <a:rPr lang="mt-MT" sz="2200" dirty="0">
                <a:solidFill>
                  <a:schemeClr val="accent2"/>
                </a:solidFill>
              </a:rPr>
              <a:t>qawwi</a:t>
            </a:r>
            <a:r>
              <a:rPr lang="mt-MT" sz="2200" dirty="0"/>
              <a:t> = a kind of limestone</a:t>
            </a:r>
          </a:p>
          <a:p>
            <a:endParaRPr lang="en-GB" sz="2600" dirty="0" smtClean="0"/>
          </a:p>
          <a:p>
            <a:r>
              <a:rPr lang="mt-MT" sz="2600" dirty="0" smtClean="0"/>
              <a:t>These </a:t>
            </a:r>
            <a:r>
              <a:rPr lang="mt-MT" sz="2600" dirty="0"/>
              <a:t>contexts seem to “pull apart” different meanings of the same word.</a:t>
            </a:r>
            <a:endParaRPr lang="en-GB" sz="2600" dirty="0"/>
          </a:p>
          <a:p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number sense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en-GB" dirty="0"/>
              <a:t>Rationale:</a:t>
            </a:r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/>
              <a:t>Suppose language L2 only distinguishes quantities in a very basic way</a:t>
            </a:r>
          </a:p>
          <a:p>
            <a:pPr marL="1347788" lvl="2" indent="-438150">
              <a:lnSpc>
                <a:spcPct val="90000"/>
              </a:lnSpc>
              <a:buFont typeface="Wingdings" pitchFamily="2" charset="2"/>
              <a:buChar char="n"/>
            </a:pPr>
            <a:r>
              <a:rPr lang="en-GB" dirty="0"/>
              <a:t>e.g. “one” vs. “many”</a:t>
            </a:r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endParaRPr lang="en-GB" dirty="0" smtClean="0"/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/>
              <a:t>Then</a:t>
            </a:r>
            <a:r>
              <a:rPr lang="en-GB" dirty="0"/>
              <a:t>, we can ask whether speakers of L2 are capable of abstract quantitative reasoning like other speakers.</a:t>
            </a:r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endParaRPr lang="en-GB" dirty="0" smtClean="0"/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dirty="0" smtClean="0"/>
              <a:t>If </a:t>
            </a:r>
            <a:r>
              <a:rPr lang="en-GB" dirty="0"/>
              <a:t>not, then there must be an influence of language over mathematical cognition.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Context (II): meaning shift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/>
              <a:t>The 6 different uses of </a:t>
            </a:r>
            <a:r>
              <a:rPr lang="mt-MT" i="1" dirty="0"/>
              <a:t>qawwi</a:t>
            </a:r>
            <a:r>
              <a:rPr lang="mt-MT" dirty="0"/>
              <a:t>:</a:t>
            </a:r>
          </a:p>
          <a:p>
            <a:pPr lvl="1"/>
            <a:r>
              <a:rPr lang="mt-MT" dirty="0"/>
              <a:t>Are these </a:t>
            </a:r>
            <a:r>
              <a:rPr lang="mt-MT" dirty="0" smtClean="0"/>
              <a:t>different </a:t>
            </a:r>
            <a:r>
              <a:rPr lang="mt-MT" dirty="0"/>
              <a:t>semantic words?</a:t>
            </a:r>
          </a:p>
          <a:p>
            <a:pPr lvl="1"/>
            <a:r>
              <a:rPr lang="mt-MT" dirty="0"/>
              <a:t>Are they five senses of the same word?</a:t>
            </a:r>
          </a:p>
          <a:p>
            <a:pPr lvl="2"/>
            <a:r>
              <a:rPr lang="mt-MT" dirty="0"/>
              <a:t>(Aquilina lists 13 different senses)</a:t>
            </a:r>
          </a:p>
          <a:p>
            <a:endParaRPr lang="mt-MT" dirty="0"/>
          </a:p>
          <a:p>
            <a:r>
              <a:rPr lang="mt-MT" dirty="0"/>
              <a:t>Different uses have a lot in common:</a:t>
            </a:r>
          </a:p>
          <a:p>
            <a:pPr lvl="1"/>
            <a:r>
              <a:rPr lang="mt-MT" i="1" dirty="0"/>
              <a:t>Qawwi</a:t>
            </a:r>
            <a:r>
              <a:rPr lang="mt-MT" dirty="0"/>
              <a:t> always carries a notion of “strength”</a:t>
            </a:r>
          </a:p>
          <a:p>
            <a:pPr lvl="1"/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Ambiguity and vagueness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Ambiguity</a:t>
            </a: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</a:pPr>
            <a:r>
              <a:rPr lang="mt-MT" sz="2100" dirty="0"/>
              <a:t>A word is </a:t>
            </a:r>
            <a:r>
              <a:rPr lang="mt-MT" sz="2100" dirty="0">
                <a:solidFill>
                  <a:schemeClr val="accent2"/>
                </a:solidFill>
              </a:rPr>
              <a:t>ambiguous</a:t>
            </a:r>
            <a:r>
              <a:rPr lang="mt-MT" sz="2100" dirty="0"/>
              <a:t> if it has several </a:t>
            </a:r>
            <a:r>
              <a:rPr lang="mt-MT" sz="2100" dirty="0">
                <a:solidFill>
                  <a:schemeClr val="accent2"/>
                </a:solidFill>
              </a:rPr>
              <a:t>distinct senses</a:t>
            </a:r>
            <a:r>
              <a:rPr lang="mt-MT" sz="2100" dirty="0"/>
              <a:t>. </a:t>
            </a:r>
          </a:p>
          <a:p>
            <a:pPr marL="571500" indent="-571500">
              <a:lnSpc>
                <a:spcPct val="80000"/>
              </a:lnSpc>
            </a:pPr>
            <a:endParaRPr lang="mt-MT" sz="2100" dirty="0"/>
          </a:p>
          <a:p>
            <a:pPr marL="571500" indent="-571500">
              <a:lnSpc>
                <a:spcPct val="80000"/>
              </a:lnSpc>
            </a:pPr>
            <a:r>
              <a:rPr lang="mt-MT" sz="2100" dirty="0"/>
              <a:t>Example 1 (English):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mt-MT" sz="2000" dirty="0"/>
              <a:t>I built a</a:t>
            </a:r>
            <a:r>
              <a:rPr lang="mt-MT" sz="2000" dirty="0">
                <a:solidFill>
                  <a:schemeClr val="accent2"/>
                </a:solidFill>
              </a:rPr>
              <a:t> run</a:t>
            </a:r>
            <a:r>
              <a:rPr lang="mt-MT" sz="2000" dirty="0"/>
              <a:t> for my chickens.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mt-MT" sz="2000" dirty="0"/>
              <a:t>I go for a </a:t>
            </a:r>
            <a:r>
              <a:rPr lang="mt-MT" sz="2000" dirty="0">
                <a:solidFill>
                  <a:schemeClr val="accent2"/>
                </a:solidFill>
              </a:rPr>
              <a:t>run</a:t>
            </a:r>
            <a:r>
              <a:rPr lang="mt-MT" sz="2000" dirty="0"/>
              <a:t> before work.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mt-MT" sz="2000" dirty="0"/>
              <a:t>I hit a home </a:t>
            </a:r>
            <a:r>
              <a:rPr lang="mt-MT" sz="2000" dirty="0">
                <a:solidFill>
                  <a:schemeClr val="accent2"/>
                </a:solidFill>
              </a:rPr>
              <a:t>run</a:t>
            </a:r>
            <a:r>
              <a:rPr lang="mt-MT" sz="2000" dirty="0"/>
              <a:t> during the cricket match.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endParaRPr lang="en-GB" sz="20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Char char="n"/>
            </a:pPr>
            <a:r>
              <a:rPr lang="mt-MT" sz="2100" dirty="0"/>
              <a:t>Example 2 (Maltese)</a:t>
            </a:r>
            <a:r>
              <a:rPr lang="en-GB" sz="2100" dirty="0"/>
              <a:t>: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mt-MT" sz="2000" dirty="0"/>
              <a:t>Kibt id-</a:t>
            </a:r>
            <a:r>
              <a:rPr lang="mt-MT" sz="2000" dirty="0">
                <a:solidFill>
                  <a:schemeClr val="accent2"/>
                </a:solidFill>
              </a:rPr>
              <a:t>daħla</a:t>
            </a:r>
            <a:r>
              <a:rPr lang="mt-MT" sz="2000" dirty="0"/>
              <a:t> tal-ktieb. (= “</a:t>
            </a:r>
            <a:r>
              <a:rPr lang="en-GB" sz="2000" dirty="0"/>
              <a:t>I wrote the </a:t>
            </a:r>
            <a:r>
              <a:rPr lang="en-GB" sz="2000" u="sng" dirty="0"/>
              <a:t>introduction</a:t>
            </a:r>
            <a:r>
              <a:rPr lang="en-GB" sz="2000" dirty="0"/>
              <a:t> to the book</a:t>
            </a:r>
            <a:r>
              <a:rPr lang="mt-MT" sz="2000" dirty="0"/>
              <a:t>”)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mt-MT" sz="2000" dirty="0"/>
              <a:t>Hemm </a:t>
            </a:r>
            <a:r>
              <a:rPr lang="mt-MT" sz="2000" dirty="0">
                <a:solidFill>
                  <a:schemeClr val="accent2"/>
                </a:solidFill>
              </a:rPr>
              <a:t>daħla</a:t>
            </a:r>
            <a:r>
              <a:rPr lang="mt-MT" sz="2000" dirty="0"/>
              <a:t> fil-bajja. (= “</a:t>
            </a:r>
            <a:r>
              <a:rPr lang="en-GB" sz="2000" dirty="0"/>
              <a:t>The bay has an</a:t>
            </a:r>
            <a:r>
              <a:rPr lang="en-GB" sz="2000" u="sng" dirty="0"/>
              <a:t> </a:t>
            </a:r>
            <a:r>
              <a:rPr lang="mt-MT" sz="2000" u="sng" dirty="0"/>
              <a:t>inlet</a:t>
            </a:r>
            <a:r>
              <a:rPr lang="mt-MT" sz="2000" dirty="0"/>
              <a:t>”)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mt-MT" sz="2000" dirty="0"/>
              <a:t>Qed jirrestawraw id-</a:t>
            </a:r>
            <a:r>
              <a:rPr lang="mt-MT" sz="2000" dirty="0">
                <a:solidFill>
                  <a:schemeClr val="accent2"/>
                </a:solidFill>
              </a:rPr>
              <a:t>daħla</a:t>
            </a:r>
            <a:r>
              <a:rPr lang="mt-MT" sz="2000" dirty="0"/>
              <a:t> tal-Birgu. (= “</a:t>
            </a:r>
            <a:r>
              <a:rPr lang="en-GB" sz="2000" dirty="0"/>
              <a:t>They’re restoring the </a:t>
            </a:r>
            <a:r>
              <a:rPr lang="mt-MT" sz="2000" u="sng" dirty="0"/>
              <a:t>entrance/city gate</a:t>
            </a:r>
            <a:r>
              <a:rPr lang="en-GB" sz="2000" dirty="0"/>
              <a:t> of </a:t>
            </a:r>
            <a:r>
              <a:rPr lang="en-GB" sz="2000" dirty="0" err="1"/>
              <a:t>Birgu</a:t>
            </a:r>
            <a:r>
              <a:rPr lang="mt-MT" sz="2000" dirty="0"/>
              <a:t>”)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None/>
            </a:pPr>
            <a:endParaRPr lang="mt-MT" sz="2000" dirty="0"/>
          </a:p>
          <a:p>
            <a:pPr marL="966788" lvl="1" indent="-495300">
              <a:lnSpc>
                <a:spcPct val="80000"/>
              </a:lnSpc>
            </a:pPr>
            <a:endParaRPr lang="mt-MT" sz="2000" dirty="0"/>
          </a:p>
          <a:p>
            <a:pPr marL="966788" lvl="1" indent="-495300">
              <a:lnSpc>
                <a:spcPct val="80000"/>
              </a:lnSpc>
            </a:pPr>
            <a:endParaRPr lang="en-GB" sz="2000" dirty="0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292725" y="1916832"/>
            <a:ext cx="3168650" cy="936104"/>
          </a:xfrm>
          <a:prstGeom prst="wedgeRoundRectCallout">
            <a:avLst>
              <a:gd name="adj1" fmla="val -72042"/>
              <a:gd name="adj2" fmla="val 4574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mt-MT" sz="1600" dirty="0">
                <a:latin typeface="+mn-lt"/>
              </a:rPr>
              <a:t>2 &amp; 3 both involve the physical </a:t>
            </a:r>
            <a:r>
              <a:rPr lang="mt-MT" sz="1600" dirty="0">
                <a:solidFill>
                  <a:schemeClr val="accent2"/>
                </a:solidFill>
                <a:latin typeface="+mn-lt"/>
              </a:rPr>
              <a:t>act of running</a:t>
            </a:r>
            <a:r>
              <a:rPr lang="mt-MT" sz="1600" dirty="0">
                <a:latin typeface="+mn-lt"/>
              </a:rPr>
              <a:t>. Example 1 has a specialised meaning</a:t>
            </a:r>
            <a:endParaRPr lang="en-GB" sz="1600" dirty="0">
              <a:latin typeface="+mn-lt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5796136" y="5013176"/>
            <a:ext cx="3168650" cy="936104"/>
          </a:xfrm>
          <a:prstGeom prst="wedgeRoundRectCallout">
            <a:avLst>
              <a:gd name="adj1" fmla="val -78549"/>
              <a:gd name="adj2" fmla="val -5625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mt-MT" sz="1600" dirty="0">
                <a:latin typeface="+mn-lt"/>
              </a:rPr>
              <a:t>2 &amp; 3 both denote some </a:t>
            </a:r>
            <a:r>
              <a:rPr lang="mt-MT" sz="1600" dirty="0">
                <a:solidFill>
                  <a:schemeClr val="accent2"/>
                </a:solidFill>
                <a:latin typeface="+mn-lt"/>
              </a:rPr>
              <a:t>kind of entrance</a:t>
            </a:r>
            <a:r>
              <a:rPr lang="mt-MT" sz="1600" dirty="0">
                <a:latin typeface="+mn-lt"/>
              </a:rPr>
              <a:t>. Example 1 has a specialised meaning.</a:t>
            </a:r>
            <a:endParaRPr lang="en-GB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Ambiguity vs. Vagueness (I)</a:t>
            </a: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 dirty="0"/>
              <a:t>In context, a word can seem to have several distinct senses. Some may appear more related than others.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In </a:t>
            </a:r>
            <a:r>
              <a:rPr lang="mt-MT" sz="2600" dirty="0"/>
              <a:t>our example: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run</a:t>
            </a:r>
            <a:r>
              <a:rPr lang="mt-MT" sz="2200" baseline="-25000" dirty="0"/>
              <a:t>1</a:t>
            </a:r>
            <a:r>
              <a:rPr lang="mt-MT" sz="2200" dirty="0"/>
              <a:t> = physical act of running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run</a:t>
            </a:r>
            <a:r>
              <a:rPr lang="mt-MT" sz="2200" baseline="-25000" dirty="0"/>
              <a:t>2 </a:t>
            </a:r>
            <a:r>
              <a:rPr lang="mt-MT" sz="2200" dirty="0"/>
              <a:t>= place where fowl are kept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So </a:t>
            </a:r>
            <a:r>
              <a:rPr lang="mt-MT" sz="2600" dirty="0"/>
              <a:t>run is </a:t>
            </a:r>
            <a:r>
              <a:rPr lang="mt-MT" sz="2600" dirty="0">
                <a:solidFill>
                  <a:schemeClr val="accent2"/>
                </a:solidFill>
              </a:rPr>
              <a:t>2-ways ambiguous</a:t>
            </a:r>
            <a:r>
              <a:rPr lang="mt-MT" sz="2600" dirty="0"/>
              <a:t> (2 senses)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But </a:t>
            </a:r>
            <a:r>
              <a:rPr lang="mt-MT" sz="2600" dirty="0"/>
              <a:t>run</a:t>
            </a:r>
            <a:r>
              <a:rPr lang="mt-MT" sz="2600" baseline="-25000" dirty="0"/>
              <a:t>1</a:t>
            </a:r>
            <a:r>
              <a:rPr lang="mt-MT" sz="2600" dirty="0"/>
              <a:t> exhibits </a:t>
            </a:r>
            <a:r>
              <a:rPr lang="mt-MT" sz="2600" dirty="0">
                <a:solidFill>
                  <a:schemeClr val="accent2"/>
                </a:solidFill>
              </a:rPr>
              <a:t>vagueness</a:t>
            </a:r>
            <a:r>
              <a:rPr lang="mt-MT" sz="2600" dirty="0"/>
              <a:t> between a general sense of running, and the more specialised sense used in cricket.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Ambiguity vs. vagueness (II)</a:t>
            </a: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dirty="0"/>
              <a:t>Similarly:</a:t>
            </a:r>
          </a:p>
          <a:p>
            <a:pPr>
              <a:lnSpc>
                <a:spcPct val="90000"/>
              </a:lnSpc>
            </a:pPr>
            <a:endParaRPr lang="mt-MT" dirty="0"/>
          </a:p>
          <a:p>
            <a:pPr lvl="1">
              <a:lnSpc>
                <a:spcPct val="90000"/>
              </a:lnSpc>
            </a:pPr>
            <a:r>
              <a:rPr lang="mt-MT" dirty="0"/>
              <a:t>daħla</a:t>
            </a:r>
            <a:r>
              <a:rPr lang="mt-MT" baseline="-25000" dirty="0"/>
              <a:t>1</a:t>
            </a:r>
            <a:r>
              <a:rPr lang="mt-MT" dirty="0"/>
              <a:t> = entrance or inlet</a:t>
            </a:r>
          </a:p>
          <a:p>
            <a:pPr lvl="1">
              <a:lnSpc>
                <a:spcPct val="90000"/>
              </a:lnSpc>
            </a:pPr>
            <a:endParaRPr lang="mt-MT" dirty="0"/>
          </a:p>
          <a:p>
            <a:pPr lvl="1">
              <a:lnSpc>
                <a:spcPct val="90000"/>
              </a:lnSpc>
            </a:pPr>
            <a:r>
              <a:rPr lang="mt-MT" dirty="0"/>
              <a:t>daħla</a:t>
            </a:r>
            <a:r>
              <a:rPr lang="mt-MT" baseline="-25000" dirty="0"/>
              <a:t>2</a:t>
            </a:r>
            <a:r>
              <a:rPr lang="mt-MT" dirty="0"/>
              <a:t> = introduction to a text</a:t>
            </a:r>
          </a:p>
          <a:p>
            <a:pPr lvl="1">
              <a:lnSpc>
                <a:spcPct val="90000"/>
              </a:lnSpc>
            </a:pPr>
            <a:endParaRPr lang="mt-MT" dirty="0"/>
          </a:p>
          <a:p>
            <a:pPr>
              <a:lnSpc>
                <a:spcPct val="90000"/>
              </a:lnSpc>
            </a:pPr>
            <a:r>
              <a:rPr lang="mt-MT" dirty="0"/>
              <a:t>2-ways </a:t>
            </a:r>
            <a:r>
              <a:rPr lang="mt-MT" dirty="0">
                <a:solidFill>
                  <a:schemeClr val="accent2"/>
                </a:solidFill>
              </a:rPr>
              <a:t>ambiguous</a:t>
            </a:r>
            <a:r>
              <a:rPr lang="mt-MT" dirty="0"/>
              <a:t> 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mt-MT" dirty="0" smtClean="0"/>
              <a:t>daħla</a:t>
            </a:r>
            <a:r>
              <a:rPr lang="mt-MT" baseline="-25000" dirty="0" smtClean="0"/>
              <a:t>1</a:t>
            </a:r>
            <a:r>
              <a:rPr lang="mt-MT" dirty="0" smtClean="0"/>
              <a:t> </a:t>
            </a:r>
            <a:r>
              <a:rPr lang="mt-MT" dirty="0"/>
              <a:t>is </a:t>
            </a:r>
            <a:r>
              <a:rPr lang="mt-MT" dirty="0">
                <a:solidFill>
                  <a:schemeClr val="accent2"/>
                </a:solidFill>
              </a:rPr>
              <a:t>vague</a:t>
            </a:r>
            <a:r>
              <a:rPr lang="mt-MT" dirty="0"/>
              <a:t> between the sense of “entrance” and that of “inlet”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Ambiguity vs. vagueness (III)</a:t>
            </a: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/>
              <a:t>...and for another example:</a:t>
            </a:r>
          </a:p>
          <a:p>
            <a:endParaRPr lang="mt-MT" sz="2600"/>
          </a:p>
          <a:p>
            <a:pPr lvl="1"/>
            <a:r>
              <a:rPr lang="mt-MT" sz="2200"/>
              <a:t>There’s </a:t>
            </a:r>
            <a:r>
              <a:rPr lang="mt-MT" sz="2200">
                <a:solidFill>
                  <a:schemeClr val="accent2"/>
                </a:solidFill>
              </a:rPr>
              <a:t>a mole</a:t>
            </a:r>
            <a:r>
              <a:rPr lang="mt-MT" sz="2200"/>
              <a:t> in my garden</a:t>
            </a:r>
          </a:p>
          <a:p>
            <a:pPr lvl="2"/>
            <a:r>
              <a:rPr lang="mt-MT" sz="2100"/>
              <a:t>mole</a:t>
            </a:r>
            <a:r>
              <a:rPr lang="mt-MT" sz="2100" baseline="-25000"/>
              <a:t>1</a:t>
            </a:r>
            <a:r>
              <a:rPr lang="mt-MT" sz="2100"/>
              <a:t> = small, furry animal living underground</a:t>
            </a:r>
          </a:p>
          <a:p>
            <a:pPr lvl="1"/>
            <a:endParaRPr lang="mt-MT" sz="2200"/>
          </a:p>
          <a:p>
            <a:pPr lvl="1"/>
            <a:r>
              <a:rPr lang="mt-MT" sz="2200"/>
              <a:t>There’s </a:t>
            </a:r>
            <a:r>
              <a:rPr lang="mt-MT" sz="2200">
                <a:solidFill>
                  <a:schemeClr val="accent2"/>
                </a:solidFill>
              </a:rPr>
              <a:t>a mole</a:t>
            </a:r>
            <a:r>
              <a:rPr lang="mt-MT" sz="2200"/>
              <a:t> in the CIA</a:t>
            </a:r>
          </a:p>
          <a:p>
            <a:pPr lvl="2"/>
            <a:r>
              <a:rPr lang="mt-MT" sz="2100"/>
              <a:t>mole</a:t>
            </a:r>
            <a:r>
              <a:rPr lang="mt-MT" sz="2100" baseline="-25000"/>
              <a:t>2</a:t>
            </a:r>
            <a:r>
              <a:rPr lang="mt-MT" sz="2100"/>
              <a:t> = a spy</a:t>
            </a:r>
          </a:p>
          <a:p>
            <a:endParaRPr lang="mt-MT" sz="2600"/>
          </a:p>
          <a:p>
            <a:r>
              <a:rPr lang="mt-MT" sz="2600"/>
              <a:t>We can say that </a:t>
            </a:r>
            <a:r>
              <a:rPr lang="mt-MT" sz="2600" i="1"/>
              <a:t>mole</a:t>
            </a:r>
            <a:r>
              <a:rPr lang="mt-MT" sz="2600"/>
              <a:t> is 2-ways ambiguous</a:t>
            </a:r>
            <a:endParaRPr lang="en-GB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Ambiguity vs. vagueness (I</a:t>
            </a:r>
            <a:r>
              <a:rPr lang="en-GB"/>
              <a:t>V</a:t>
            </a:r>
            <a:r>
              <a:rPr lang="mt-MT"/>
              <a:t>)</a:t>
            </a: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/>
              <a:t>Ambiguity:</a:t>
            </a:r>
          </a:p>
          <a:p>
            <a:pPr lvl="1"/>
            <a:r>
              <a:rPr lang="mt-MT" sz="2200" dirty="0"/>
              <a:t>In this case, the context will select one of the meanings/senses</a:t>
            </a:r>
          </a:p>
          <a:p>
            <a:pPr lvl="1"/>
            <a:r>
              <a:rPr lang="mt-MT" sz="2200" dirty="0"/>
              <a:t>We often don’t even notice ambiguity, because context clarifies the intended meaning.</a:t>
            </a:r>
          </a:p>
          <a:p>
            <a:endParaRPr lang="en-GB" sz="2600" dirty="0" smtClean="0"/>
          </a:p>
          <a:p>
            <a:r>
              <a:rPr lang="mt-MT" sz="2600" dirty="0" smtClean="0"/>
              <a:t>Vagueness</a:t>
            </a:r>
            <a:r>
              <a:rPr lang="mt-MT" sz="2600" dirty="0"/>
              <a:t>:</a:t>
            </a:r>
          </a:p>
          <a:p>
            <a:pPr lvl="1"/>
            <a:r>
              <a:rPr lang="mt-MT" sz="2200" dirty="0"/>
              <a:t>Context adds information to the sense.</a:t>
            </a:r>
          </a:p>
          <a:p>
            <a:pPr lvl="1"/>
            <a:r>
              <a:rPr lang="mt-MT" sz="2200" dirty="0"/>
              <a:t>Therefore the sense of the word itself doesn’t contain all the information.</a:t>
            </a:r>
          </a:p>
          <a:p>
            <a:pPr lvl="1"/>
            <a:r>
              <a:rPr lang="mt-MT" sz="2200" dirty="0"/>
              <a:t>It is </a:t>
            </a:r>
            <a:r>
              <a:rPr lang="mt-MT" sz="2200" dirty="0">
                <a:solidFill>
                  <a:schemeClr val="accent2"/>
                </a:solidFill>
              </a:rPr>
              <a:t>underspecified</a:t>
            </a:r>
            <a:r>
              <a:rPr lang="mt-MT" sz="2200" dirty="0"/>
              <a:t>.</a:t>
            </a:r>
          </a:p>
          <a:p>
            <a:pPr lvl="1"/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Tests for ambiguity and vagueness</a:t>
            </a:r>
            <a:endParaRPr lang="en-GB" sz="3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mt-MT" dirty="0" smtClean="0"/>
              <a:t>There </a:t>
            </a:r>
            <a:r>
              <a:rPr lang="mt-MT" dirty="0"/>
              <a:t>are some tests to decide whether meaning distinctions involve ambiguity or vagueness.</a:t>
            </a:r>
          </a:p>
          <a:p>
            <a:pPr lvl="1"/>
            <a:endParaRPr lang="mt-MT" dirty="0"/>
          </a:p>
          <a:p>
            <a:pPr lvl="1"/>
            <a:r>
              <a:rPr lang="mt-MT" dirty="0"/>
              <a:t>The </a:t>
            </a:r>
            <a:r>
              <a:rPr lang="mt-MT" i="1" dirty="0"/>
              <a:t>do-so </a:t>
            </a:r>
            <a:r>
              <a:rPr lang="mt-MT" dirty="0"/>
              <a:t>test of meaning identity</a:t>
            </a:r>
          </a:p>
          <a:p>
            <a:pPr lvl="1"/>
            <a:endParaRPr lang="mt-MT" dirty="0"/>
          </a:p>
          <a:p>
            <a:pPr lvl="1"/>
            <a:r>
              <a:rPr lang="mt-MT" dirty="0"/>
              <a:t>The synonymy or sense-relations test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The </a:t>
            </a:r>
            <a:r>
              <a:rPr lang="en-GB" sz="3400" i="1"/>
              <a:t>do-so</a:t>
            </a:r>
            <a:r>
              <a:rPr lang="en-GB" sz="3400"/>
              <a:t> test: preliminary 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752600"/>
            <a:ext cx="8001000" cy="4267200"/>
          </a:xfrm>
        </p:spPr>
        <p:txBody>
          <a:bodyPr/>
          <a:lstStyle/>
          <a:p>
            <a:pPr lvl="1"/>
            <a:endParaRPr lang="en-GB" sz="2200" dirty="0"/>
          </a:p>
          <a:p>
            <a:r>
              <a:rPr lang="en-GB" sz="2600" dirty="0"/>
              <a:t>I </a:t>
            </a:r>
            <a:r>
              <a:rPr lang="en-GB" sz="2600" u="sng" dirty="0">
                <a:solidFill>
                  <a:schemeClr val="accent2"/>
                </a:solidFill>
              </a:rPr>
              <a:t>ate a sandwich</a:t>
            </a:r>
            <a:r>
              <a:rPr lang="en-GB" sz="2600" dirty="0"/>
              <a:t> and Mary </a:t>
            </a:r>
          </a:p>
          <a:p>
            <a:endParaRPr lang="en-GB" sz="2600" dirty="0"/>
          </a:p>
          <a:p>
            <a:pPr lvl="1"/>
            <a:endParaRPr lang="mt-MT" sz="2200" dirty="0"/>
          </a:p>
          <a:p>
            <a:pPr lvl="1"/>
            <a:endParaRPr lang="mt-MT" sz="2200" dirty="0"/>
          </a:p>
          <a:p>
            <a:pPr lvl="1"/>
            <a:r>
              <a:rPr lang="mt-MT" sz="2200" dirty="0"/>
              <a:t>The </a:t>
            </a:r>
            <a:r>
              <a:rPr lang="mt-MT" sz="2200" i="1" dirty="0"/>
              <a:t>do-so</a:t>
            </a:r>
            <a:r>
              <a:rPr lang="mt-MT" sz="2200" dirty="0"/>
              <a:t> construction is interpreted as </a:t>
            </a:r>
            <a:r>
              <a:rPr lang="mt-MT" sz="2200" dirty="0">
                <a:solidFill>
                  <a:schemeClr val="accent2"/>
                </a:solidFill>
              </a:rPr>
              <a:t>identical to the preceding verb phrase</a:t>
            </a:r>
            <a:endParaRPr lang="en-GB" sz="2200" dirty="0">
              <a:solidFill>
                <a:schemeClr val="accent2"/>
              </a:solidFill>
            </a:endParaRPr>
          </a:p>
          <a:p>
            <a:pPr lvl="2"/>
            <a:r>
              <a:rPr lang="mt-MT" dirty="0"/>
              <a:t>Similar constructions in Maltese:</a:t>
            </a:r>
          </a:p>
          <a:p>
            <a:pPr lvl="3"/>
            <a:r>
              <a:rPr lang="mt-MT" sz="1800" i="1" dirty="0"/>
              <a:t>Kilt biċċa ħobż u </a:t>
            </a:r>
            <a:r>
              <a:rPr lang="mt-MT" sz="1800" i="1" dirty="0">
                <a:solidFill>
                  <a:schemeClr val="accent2"/>
                </a:solidFill>
              </a:rPr>
              <a:t>anka</a:t>
            </a:r>
            <a:r>
              <a:rPr lang="mt-MT" sz="1800" i="1" dirty="0"/>
              <a:t> Marija</a:t>
            </a:r>
          </a:p>
          <a:p>
            <a:pPr lvl="3"/>
            <a:r>
              <a:rPr lang="mt-MT" sz="1800" i="1" dirty="0"/>
              <a:t>Kilt biċċa ħobż u Marija </a:t>
            </a:r>
            <a:r>
              <a:rPr lang="mt-MT" sz="1800" i="1" dirty="0">
                <a:solidFill>
                  <a:schemeClr val="accent2"/>
                </a:solidFill>
              </a:rPr>
              <a:t>għamlet hekk ukoll</a:t>
            </a:r>
            <a:r>
              <a:rPr lang="mt-MT" sz="1800" i="1" dirty="0"/>
              <a:t>.</a:t>
            </a:r>
            <a:endParaRPr lang="en-GB" sz="1800" i="1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4067944" y="1988840"/>
            <a:ext cx="1655763" cy="863600"/>
          </a:xfrm>
          <a:prstGeom prst="bracePair">
            <a:avLst>
              <a:gd name="adj" fmla="val 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>
                <a:solidFill>
                  <a:schemeClr val="accent2"/>
                </a:solidFill>
              </a:rPr>
              <a:t>did so too</a:t>
            </a:r>
          </a:p>
          <a:p>
            <a:pPr algn="ctr"/>
            <a:r>
              <a:rPr lang="en-GB">
                <a:solidFill>
                  <a:schemeClr val="accent2"/>
                </a:solidFill>
              </a:rPr>
              <a:t>did too</a:t>
            </a:r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>
            <a:off x="2267745" y="2564904"/>
            <a:ext cx="2736304" cy="935534"/>
          </a:xfrm>
          <a:custGeom>
            <a:avLst/>
            <a:gdLst/>
            <a:ahLst/>
            <a:cxnLst>
              <a:cxn ang="0">
                <a:pos x="2722" y="90"/>
              </a:cxn>
              <a:cxn ang="0">
                <a:pos x="1814" y="589"/>
              </a:cxn>
              <a:cxn ang="0">
                <a:pos x="0" y="0"/>
              </a:cxn>
            </a:cxnLst>
            <a:rect l="0" t="0" r="r" b="b"/>
            <a:pathLst>
              <a:path w="2722" h="604">
                <a:moveTo>
                  <a:pt x="2722" y="90"/>
                </a:moveTo>
                <a:cubicBezTo>
                  <a:pt x="2495" y="347"/>
                  <a:pt x="2268" y="604"/>
                  <a:pt x="1814" y="589"/>
                </a:cubicBezTo>
                <a:cubicBezTo>
                  <a:pt x="1360" y="574"/>
                  <a:pt x="302" y="98"/>
                  <a:pt x="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  <p:bldP spid="4096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The </a:t>
            </a:r>
            <a:r>
              <a:rPr lang="mt-MT" sz="3400" i="1"/>
              <a:t>do-so</a:t>
            </a:r>
            <a:r>
              <a:rPr lang="mt-MT" sz="3400"/>
              <a:t> test and meaning identity</a:t>
            </a:r>
            <a:endParaRPr lang="en-GB" sz="34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/>
          </a:p>
          <a:p>
            <a:r>
              <a:rPr lang="mt-MT"/>
              <a:t>Main principle:</a:t>
            </a:r>
          </a:p>
          <a:p>
            <a:pPr>
              <a:buFont typeface="Wingdings" pitchFamily="2" charset="2"/>
              <a:buNone/>
            </a:pPr>
            <a:r>
              <a:rPr lang="mt-MT"/>
              <a:t>	</a:t>
            </a:r>
            <a:r>
              <a:rPr lang="mt-MT">
                <a:solidFill>
                  <a:schemeClr val="accent2"/>
                </a:solidFill>
              </a:rPr>
              <a:t>if a particular sense is selected for a word in a verb phrase, it will also be the same sense in the </a:t>
            </a:r>
            <a:r>
              <a:rPr lang="mt-MT" i="1">
                <a:solidFill>
                  <a:schemeClr val="accent2"/>
                </a:solidFill>
              </a:rPr>
              <a:t>do-so</a:t>
            </a:r>
            <a:r>
              <a:rPr lang="mt-MT">
                <a:solidFill>
                  <a:schemeClr val="accent2"/>
                </a:solidFill>
              </a:rPr>
              <a:t> phrase</a:t>
            </a:r>
          </a:p>
          <a:p>
            <a:endParaRPr lang="mt-MT"/>
          </a:p>
          <a:p>
            <a:r>
              <a:rPr lang="mt-MT"/>
              <a:t>Therefore, very useful to test if two meanings are two distinct senses.</a:t>
            </a:r>
          </a:p>
          <a:p>
            <a:pPr lvl="1"/>
            <a:endParaRPr lang="mt-MT"/>
          </a:p>
          <a:p>
            <a:pPr lvl="1"/>
            <a:endParaRPr lang="en-GB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Peter Gordon’s work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Gordon (2004):</a:t>
            </a:r>
          </a:p>
          <a:p>
            <a:pPr lvl="1"/>
            <a:r>
              <a:rPr lang="en-GB"/>
              <a:t>investigated these questions among the Piraha tribe in the Amazon</a:t>
            </a:r>
          </a:p>
          <a:p>
            <a:pPr lvl="1"/>
            <a:r>
              <a:rPr lang="en-GB"/>
              <a:t>Piraha distinguishes “one”, “two” and “many”.</a:t>
            </a:r>
          </a:p>
          <a:p>
            <a:pPr lvl="1"/>
            <a:r>
              <a:rPr lang="en-GB"/>
              <a:t>No terms for “twenty”, “thirty-three”</a:t>
            </a:r>
          </a:p>
          <a:p>
            <a:pPr lvl="1"/>
            <a:r>
              <a:rPr lang="en-GB"/>
              <a:t>No recursive devices for forming complex numbers (“one hundred and one” etc)</a:t>
            </a:r>
          </a:p>
          <a:p>
            <a:pPr lvl="2"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i="1"/>
              <a:t>Do-so </a:t>
            </a:r>
            <a:r>
              <a:rPr lang="mt-MT"/>
              <a:t>examples</a:t>
            </a:r>
            <a:endParaRPr lang="en-GB" i="1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600" dirty="0"/>
              <a:t>Lili </a:t>
            </a:r>
            <a:r>
              <a:rPr lang="mt-MT" sz="2600" u="sng" dirty="0"/>
              <a:t>għoġbitni</a:t>
            </a:r>
            <a:r>
              <a:rPr lang="mt-MT" sz="2600" u="sng" dirty="0">
                <a:solidFill>
                  <a:schemeClr val="accent2"/>
                </a:solidFill>
              </a:rPr>
              <a:t> d-daħla</a:t>
            </a:r>
            <a:r>
              <a:rPr lang="mt-MT" sz="2600" dirty="0"/>
              <a:t> u lil Jimmy </a:t>
            </a:r>
            <a:r>
              <a:rPr lang="mt-MT" sz="2600" u="sng" dirty="0"/>
              <a:t>wkoll</a:t>
            </a:r>
            <a:endParaRPr lang="en-GB" sz="2600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600" dirty="0"/>
              <a:t>	(I liked the entrance/introduction and so did Jimmy)</a:t>
            </a:r>
            <a:endParaRPr lang="mt-MT" sz="2600" dirty="0"/>
          </a:p>
          <a:p>
            <a:pPr lvl="1">
              <a:lnSpc>
                <a:spcPct val="80000"/>
              </a:lnSpc>
            </a:pPr>
            <a:r>
              <a:rPr lang="mt-MT" sz="2200" dirty="0"/>
              <a:t>Suppose </a:t>
            </a:r>
            <a:r>
              <a:rPr lang="mt-MT" sz="2200" i="1" dirty="0"/>
              <a:t>daħla</a:t>
            </a:r>
            <a:r>
              <a:rPr lang="mt-MT" sz="2200" dirty="0"/>
              <a:t> here = “introduction”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Is it possible that </a:t>
            </a:r>
            <a:r>
              <a:rPr lang="mt-MT" sz="2200" i="1" dirty="0"/>
              <a:t>I liked the introduction and Jimmy liked the entrance</a:t>
            </a:r>
            <a:r>
              <a:rPr lang="mt-MT" sz="2200" dirty="0"/>
              <a:t>?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If not, then these are two distinct senses or </a:t>
            </a:r>
            <a:r>
              <a:rPr lang="mt-MT" sz="2200" i="1" dirty="0"/>
              <a:t>daħla</a:t>
            </a:r>
            <a:endParaRPr lang="mt-MT" sz="2200" dirty="0"/>
          </a:p>
          <a:p>
            <a:pPr>
              <a:lnSpc>
                <a:spcPct val="80000"/>
              </a:lnSpc>
            </a:pPr>
            <a:endParaRPr lang="en-GB" sz="2600" dirty="0" smtClean="0"/>
          </a:p>
          <a:p>
            <a:pPr>
              <a:lnSpc>
                <a:spcPct val="80000"/>
              </a:lnSpc>
            </a:pPr>
            <a:r>
              <a:rPr lang="mt-MT" sz="2600" dirty="0" smtClean="0"/>
              <a:t>I </a:t>
            </a:r>
            <a:r>
              <a:rPr lang="mt-MT" sz="2600" u="sng" dirty="0"/>
              <a:t>made </a:t>
            </a:r>
            <a:r>
              <a:rPr lang="mt-MT" sz="2600" u="sng" dirty="0">
                <a:solidFill>
                  <a:schemeClr val="accent2"/>
                </a:solidFill>
              </a:rPr>
              <a:t>a run</a:t>
            </a:r>
            <a:r>
              <a:rPr lang="mt-MT" sz="2600" dirty="0"/>
              <a:t> and </a:t>
            </a:r>
            <a:r>
              <a:rPr lang="mt-MT" sz="2600" u="sng" dirty="0"/>
              <a:t>so did Priscilla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If “I made a run” = “I ran”, then Priscilla cannot have made a run for her chickens...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So, again, these are two distinct senses of </a:t>
            </a:r>
            <a:r>
              <a:rPr lang="mt-MT" sz="2200" i="1" dirty="0"/>
              <a:t>run</a:t>
            </a:r>
            <a:r>
              <a:rPr lang="mt-MT" sz="2200" dirty="0"/>
              <a:t>.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sense relations test</a:t>
            </a: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/>
              <a:t>Basic principle:</a:t>
            </a:r>
          </a:p>
          <a:p>
            <a:pPr lvl="1"/>
            <a:r>
              <a:rPr lang="mt-MT" dirty="0">
                <a:solidFill>
                  <a:schemeClr val="accent2"/>
                </a:solidFill>
              </a:rPr>
              <a:t>Words exhibit synonymy or similarity of meaning to other words. 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r>
              <a:rPr lang="mt-MT" dirty="0">
                <a:solidFill>
                  <a:schemeClr val="accent2"/>
                </a:solidFill>
              </a:rPr>
              <a:t>Therefore, if a word is ambiguous, we can substitute it for a similar word in the same context, and see if the meaning </a:t>
            </a:r>
            <a:r>
              <a:rPr lang="mt-MT" dirty="0" smtClean="0">
                <a:solidFill>
                  <a:schemeClr val="accent2"/>
                </a:solidFill>
              </a:rPr>
              <a:t>stays</a:t>
            </a:r>
            <a:r>
              <a:rPr lang="en-GB" dirty="0" smtClean="0">
                <a:solidFill>
                  <a:schemeClr val="accent2"/>
                </a:solidFill>
              </a:rPr>
              <a:t> roughly </a:t>
            </a:r>
            <a:r>
              <a:rPr lang="mt-MT" dirty="0" smtClean="0">
                <a:solidFill>
                  <a:schemeClr val="accent2"/>
                </a:solidFill>
              </a:rPr>
              <a:t> </a:t>
            </a:r>
            <a:r>
              <a:rPr lang="mt-MT" dirty="0">
                <a:solidFill>
                  <a:schemeClr val="accent2"/>
                </a:solidFill>
              </a:rPr>
              <a:t>the same.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Sense relations examples</a:t>
            </a: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 dirty="0"/>
              <a:t>Recall:</a:t>
            </a:r>
          </a:p>
          <a:p>
            <a:pPr lvl="1"/>
            <a:r>
              <a:rPr lang="mt-MT" sz="2200" dirty="0">
                <a:solidFill>
                  <a:schemeClr val="accent2"/>
                </a:solidFill>
              </a:rPr>
              <a:t>run</a:t>
            </a:r>
            <a:r>
              <a:rPr lang="mt-MT" sz="2200" baseline="-25000" dirty="0">
                <a:solidFill>
                  <a:schemeClr val="accent2"/>
                </a:solidFill>
              </a:rPr>
              <a:t>1</a:t>
            </a:r>
            <a:r>
              <a:rPr lang="mt-MT" sz="2200" dirty="0"/>
              <a:t> = physical act of running (</a:t>
            </a:r>
            <a:r>
              <a:rPr lang="en-GB" sz="2200" dirty="0"/>
              <a:t>similar word:</a:t>
            </a:r>
            <a:r>
              <a:rPr lang="mt-MT" sz="2200" dirty="0"/>
              <a:t> </a:t>
            </a:r>
            <a:r>
              <a:rPr lang="mt-MT" sz="2200" dirty="0">
                <a:solidFill>
                  <a:schemeClr val="accent2"/>
                </a:solidFill>
              </a:rPr>
              <a:t>jog</a:t>
            </a:r>
            <a:r>
              <a:rPr lang="mt-MT" sz="2200" dirty="0"/>
              <a:t>)</a:t>
            </a:r>
          </a:p>
          <a:p>
            <a:pPr lvl="1"/>
            <a:r>
              <a:rPr lang="mt-MT" sz="2200" dirty="0">
                <a:solidFill>
                  <a:schemeClr val="accent2"/>
                </a:solidFill>
              </a:rPr>
              <a:t>run</a:t>
            </a:r>
            <a:r>
              <a:rPr lang="mt-MT" sz="2200" baseline="-25000" dirty="0">
                <a:solidFill>
                  <a:schemeClr val="accent2"/>
                </a:solidFill>
              </a:rPr>
              <a:t>2</a:t>
            </a:r>
            <a:r>
              <a:rPr lang="mt-MT" sz="2200" dirty="0"/>
              <a:t> = a closed space for animals (</a:t>
            </a:r>
            <a:r>
              <a:rPr lang="en-GB" sz="2200" dirty="0"/>
              <a:t>similar word: </a:t>
            </a:r>
            <a:r>
              <a:rPr lang="mt-MT" sz="2200" dirty="0">
                <a:solidFill>
                  <a:schemeClr val="accent2"/>
                </a:solidFill>
              </a:rPr>
              <a:t>enclosure</a:t>
            </a:r>
            <a:r>
              <a:rPr lang="mt-MT" sz="2200" dirty="0"/>
              <a:t>)</a:t>
            </a:r>
            <a:endParaRPr lang="mt-MT" sz="2200" dirty="0">
              <a:solidFill>
                <a:schemeClr val="accent2"/>
              </a:solidFill>
            </a:endParaRPr>
          </a:p>
          <a:p>
            <a:endParaRPr lang="mt-MT" sz="2600" dirty="0"/>
          </a:p>
          <a:p>
            <a:r>
              <a:rPr lang="mt-MT" sz="2600" dirty="0"/>
              <a:t>Pete went for</a:t>
            </a:r>
            <a:r>
              <a:rPr lang="mt-MT" sz="2600" dirty="0">
                <a:solidFill>
                  <a:schemeClr val="accent2"/>
                </a:solidFill>
              </a:rPr>
              <a:t> 		</a:t>
            </a:r>
            <a:r>
              <a:rPr lang="mt-MT" sz="2600" baseline="-25000" dirty="0"/>
              <a:t>.</a:t>
            </a:r>
          </a:p>
          <a:p>
            <a:pPr lvl="1"/>
            <a:endParaRPr lang="mt-MT" sz="2200" dirty="0"/>
          </a:p>
          <a:p>
            <a:endParaRPr lang="en-GB" sz="2600" dirty="0" smtClean="0"/>
          </a:p>
          <a:p>
            <a:r>
              <a:rPr lang="mt-MT" sz="2600" dirty="0" smtClean="0"/>
              <a:t>We </a:t>
            </a:r>
            <a:r>
              <a:rPr lang="mt-MT" sz="2600" dirty="0"/>
              <a:t>can’t substitute one set of words for another and still keep the same meaning.</a:t>
            </a:r>
            <a:endParaRPr lang="en-GB" sz="2600" dirty="0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2915816" y="2852936"/>
            <a:ext cx="2951163" cy="1223962"/>
          </a:xfrm>
          <a:prstGeom prst="bracePair">
            <a:avLst>
              <a:gd name="adj" fmla="val 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mt-MT" sz="2500">
                <a:solidFill>
                  <a:schemeClr val="accent2"/>
                </a:solidFill>
              </a:rPr>
              <a:t>√ a run</a:t>
            </a:r>
          </a:p>
          <a:p>
            <a:pPr algn="ctr"/>
            <a:r>
              <a:rPr lang="mt-MT" sz="2500">
                <a:solidFill>
                  <a:schemeClr val="accent2"/>
                </a:solidFill>
              </a:rPr>
              <a:t>√</a:t>
            </a:r>
            <a:r>
              <a:rPr lang="mt-MT" sz="2500"/>
              <a:t> </a:t>
            </a:r>
            <a:r>
              <a:rPr lang="mt-MT" sz="2500">
                <a:solidFill>
                  <a:schemeClr val="accent2"/>
                </a:solidFill>
              </a:rPr>
              <a:t>a jog</a:t>
            </a:r>
          </a:p>
          <a:p>
            <a:pPr algn="ctr"/>
            <a:r>
              <a:rPr lang="mt-MT" sz="2500">
                <a:solidFill>
                  <a:schemeClr val="accent2"/>
                </a:solidFill>
              </a:rPr>
              <a:t>*an enclosure</a:t>
            </a:r>
            <a:endParaRPr lang="en-GB" sz="25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Summary</a:t>
            </a:r>
            <a:endParaRPr lang="en-GB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Started off with different definitions of a word: semantic, grammatical...</a:t>
            </a:r>
          </a:p>
          <a:p>
            <a:r>
              <a:rPr lang="mt-MT"/>
              <a:t>Introduced the notion of a word sense</a:t>
            </a:r>
          </a:p>
          <a:p>
            <a:r>
              <a:rPr lang="mt-MT"/>
              <a:t>Discussed the notions of ambiguity (several word senses) and vagueness (single sense, with slight variations in context)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Next lecture</a:t>
            </a: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/>
              <a:t>We continue our investigation of lexical semantics by delving </a:t>
            </a:r>
            <a:r>
              <a:rPr lang="mt-MT" dirty="0" smtClean="0"/>
              <a:t>into</a:t>
            </a:r>
            <a:r>
              <a:rPr lang="en-GB" smtClean="0"/>
              <a:t> </a:t>
            </a:r>
            <a:r>
              <a:rPr lang="mt-MT" smtClean="0"/>
              <a:t>lexical </a:t>
            </a:r>
            <a:r>
              <a:rPr lang="mt-MT" dirty="0"/>
              <a:t>relations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observations on Piraha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The three words for “one”, “two” and “many” are used as prototypes:</a:t>
            </a:r>
          </a:p>
          <a:p>
            <a:pPr lvl="1"/>
            <a:r>
              <a:rPr lang="en-GB" i="1"/>
              <a:t>hói </a:t>
            </a:r>
            <a:r>
              <a:rPr lang="en-GB"/>
              <a:t>(“one”): typically for one objects, but often also used for “a few”</a:t>
            </a:r>
          </a:p>
          <a:p>
            <a:pPr lvl="1"/>
            <a:r>
              <a:rPr lang="en-GB" i="1"/>
              <a:t>hoí</a:t>
            </a:r>
            <a:r>
              <a:rPr lang="en-GB"/>
              <a:t> (“two”): typically for 2 objects, but also for “a relatively small quantity greater than </a:t>
            </a:r>
            <a:r>
              <a:rPr lang="en-GB" i="1"/>
              <a:t>hói</a:t>
            </a:r>
            <a:r>
              <a:rPr lang="en-GB"/>
              <a:t>”</a:t>
            </a:r>
          </a:p>
          <a:p>
            <a:pPr lvl="1"/>
            <a:r>
              <a:rPr lang="en-GB" i="1"/>
              <a:t>aibaagi</a:t>
            </a:r>
            <a:r>
              <a:rPr lang="en-GB"/>
              <a:t> (“many”): for any number of objects which are “a lot”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Experimental task (example)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7 participants in a matching task</a:t>
            </a:r>
          </a:p>
          <a:p>
            <a:endParaRPr lang="en-GB" dirty="0" smtClean="0"/>
          </a:p>
          <a:p>
            <a:r>
              <a:rPr lang="en-GB" dirty="0" smtClean="0"/>
              <a:t>Experimenter </a:t>
            </a:r>
            <a:r>
              <a:rPr lang="en-GB" dirty="0"/>
              <a:t>sits opposite participant</a:t>
            </a:r>
          </a:p>
          <a:p>
            <a:pPr lvl="1"/>
            <a:r>
              <a:rPr lang="en-GB" dirty="0"/>
              <a:t>places a linear array of objects on a table</a:t>
            </a:r>
          </a:p>
          <a:p>
            <a:pPr lvl="1"/>
            <a:r>
              <a:rPr lang="en-GB" dirty="0"/>
              <a:t>participant has to match the array with his own objects</a:t>
            </a:r>
          </a:p>
          <a:p>
            <a:pPr lvl="1"/>
            <a:r>
              <a:rPr lang="en-GB" dirty="0"/>
              <a:t>(a kind of substitute for counting)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Matching task: results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If the array consisted of between 1 and 3 objects, participants were reasonably accurate.</a:t>
            </a:r>
          </a:p>
          <a:p>
            <a:endParaRPr lang="en-GB" dirty="0" smtClean="0"/>
          </a:p>
          <a:p>
            <a:r>
              <a:rPr lang="en-GB" dirty="0" smtClean="0"/>
              <a:t>With </a:t>
            </a:r>
            <a:r>
              <a:rPr lang="en-GB" dirty="0"/>
              <a:t>greater numbers, performance became increasingly </a:t>
            </a:r>
            <a:r>
              <a:rPr lang="en-GB" dirty="0" smtClean="0"/>
              <a:t>inaccurate</a:t>
            </a:r>
            <a:r>
              <a:rPr lang="en-GB" dirty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Tendency </a:t>
            </a:r>
            <a:r>
              <a:rPr lang="en-GB" dirty="0"/>
              <a:t>became more pronounced with more complicated versions of the task.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Gordon’s conclusions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“The results of these studies show that the Piraha’s impoverished counting system limits their ability to enumerate exact quantities when set sizes exceed two or three items.” (2004, p. 498)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Some reflections on Gordon (2004)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Gordon’s </a:t>
            </a:r>
            <a:r>
              <a:rPr lang="en-GB" dirty="0"/>
              <a:t>study was restricted to a small set of individuals.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Not </a:t>
            </a:r>
            <a:r>
              <a:rPr lang="en-GB" dirty="0"/>
              <a:t>very controlled environment.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It </a:t>
            </a:r>
            <a:r>
              <a:rPr lang="en-GB" dirty="0"/>
              <a:t>has sparked off a considerable debate about: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whether “all languages are equal”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whether language has a “conditioning” effect on thought: Can we not think things which we cannot name?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283</TotalTime>
  <Words>2143</Words>
  <Application>Microsoft Office PowerPoint</Application>
  <PresentationFormat>On-screen Show (4:3)</PresentationFormat>
  <Paragraphs>343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Verdana</vt:lpstr>
      <vt:lpstr>Times New Roman</vt:lpstr>
      <vt:lpstr>Wingdings</vt:lpstr>
      <vt:lpstr>Equity</vt:lpstr>
      <vt:lpstr>Introduction to Semantics   Lecture 6</vt:lpstr>
      <vt:lpstr>Linguistic Relativity: meaning and thought  (From last week)</vt:lpstr>
      <vt:lpstr>The number sense</vt:lpstr>
      <vt:lpstr>Peter Gordon’s work</vt:lpstr>
      <vt:lpstr>Some observations on Piraha</vt:lpstr>
      <vt:lpstr>Experimental task (example)</vt:lpstr>
      <vt:lpstr>Matching task: results</vt:lpstr>
      <vt:lpstr>Gordon’s conclusions</vt:lpstr>
      <vt:lpstr>Some reflections on Gordon (2004) </vt:lpstr>
      <vt:lpstr>Some reflections on Gordon (2004)</vt:lpstr>
      <vt:lpstr>Part 1</vt:lpstr>
      <vt:lpstr>Goals of this lecture</vt:lpstr>
      <vt:lpstr>Knowledge of words</vt:lpstr>
      <vt:lpstr>Representing lexical knowledge</vt:lpstr>
      <vt:lpstr>The units of analysis: words</vt:lpstr>
      <vt:lpstr>Definition of a word (I)</vt:lpstr>
      <vt:lpstr>Definition of a word (II)</vt:lpstr>
      <vt:lpstr>Definition of a word (III)</vt:lpstr>
      <vt:lpstr>Problems with identifying words</vt:lpstr>
      <vt:lpstr>Part 2</vt:lpstr>
      <vt:lpstr>Word senses</vt:lpstr>
      <vt:lpstr>Word senses (II)</vt:lpstr>
      <vt:lpstr>Word Senses (III)</vt:lpstr>
      <vt:lpstr>Problems with pinning down senses</vt:lpstr>
      <vt:lpstr>Context (I): Collocation</vt:lpstr>
      <vt:lpstr>Context (I): Collocation</vt:lpstr>
      <vt:lpstr>Context (I): Collocation</vt:lpstr>
      <vt:lpstr>Context (II): Meaning shift</vt:lpstr>
      <vt:lpstr>Context (II): Meaning shift</vt:lpstr>
      <vt:lpstr>Context (II): meaning shift</vt:lpstr>
      <vt:lpstr>Part 3</vt:lpstr>
      <vt:lpstr>Ambiguity</vt:lpstr>
      <vt:lpstr>Ambiguity vs. Vagueness (I)</vt:lpstr>
      <vt:lpstr>Ambiguity vs. vagueness (II)</vt:lpstr>
      <vt:lpstr>Ambiguity vs. vagueness (III)</vt:lpstr>
      <vt:lpstr>Ambiguity vs. vagueness (IV)</vt:lpstr>
      <vt:lpstr>Tests for ambiguity and vagueness</vt:lpstr>
      <vt:lpstr>The do-so test: preliminary example</vt:lpstr>
      <vt:lpstr>The do-so test and meaning identity</vt:lpstr>
      <vt:lpstr>Do-so examples</vt:lpstr>
      <vt:lpstr>The sense relations test</vt:lpstr>
      <vt:lpstr>Sense relations examples</vt:lpstr>
      <vt:lpstr>Summary</vt:lpstr>
      <vt:lpstr>Next lecture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Albert Gatt</dc:creator>
  <cp:lastModifiedBy>Albert Gatt</cp:lastModifiedBy>
  <cp:revision>28</cp:revision>
  <dcterms:created xsi:type="dcterms:W3CDTF">2007-12-16T16:18:27Z</dcterms:created>
  <dcterms:modified xsi:type="dcterms:W3CDTF">2010-11-16T09:16:19Z</dcterms:modified>
</cp:coreProperties>
</file>