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44"/>
  </p:notesMasterIdLst>
  <p:sldIdLst>
    <p:sldId id="256" r:id="rId2"/>
    <p:sldId id="292" r:id="rId3"/>
    <p:sldId id="294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258" r:id="rId13"/>
    <p:sldId id="261" r:id="rId14"/>
    <p:sldId id="259" r:id="rId15"/>
    <p:sldId id="260" r:id="rId16"/>
    <p:sldId id="291" r:id="rId17"/>
    <p:sldId id="264" r:id="rId18"/>
    <p:sldId id="263" r:id="rId19"/>
    <p:sldId id="265" r:id="rId20"/>
    <p:sldId id="266" r:id="rId21"/>
    <p:sldId id="272" r:id="rId22"/>
    <p:sldId id="267" r:id="rId23"/>
    <p:sldId id="288" r:id="rId24"/>
    <p:sldId id="289" r:id="rId25"/>
    <p:sldId id="271" r:id="rId26"/>
    <p:sldId id="270" r:id="rId27"/>
    <p:sldId id="273" r:id="rId28"/>
    <p:sldId id="275" r:id="rId29"/>
    <p:sldId id="278" r:id="rId30"/>
    <p:sldId id="277" r:id="rId31"/>
    <p:sldId id="274" r:id="rId32"/>
    <p:sldId id="276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90" r:id="rId41"/>
    <p:sldId id="286" r:id="rId42"/>
    <p:sldId id="287" r:id="rId4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E4C94E0-08D3-4345-9D36-8205A6528AC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C79D72-2778-4433-A7D6-8872BAC2A77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CE67-9777-40AE-BA75-6F4461B1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3A76-860E-4EBC-A9E8-540F54063C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7EFA-2E3A-4E3C-96D2-53249D33E3B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A41AE2-4966-4668-ACB0-197661AA58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DBC6-DB7F-4280-8B95-D81E737F5C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E789A-1810-4D86-89D3-388608AF6B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C20E1-0821-4B0E-8CAD-C68BE2FCB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1F853-62B1-42EB-870D-39CBCB6FC1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9D6A-9444-4CC2-9CF3-B3C80C3252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F69FD7-729A-40BF-AE6C-52BA0D2293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LIN 1180 -- Semantics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2F4718-AE96-4C05-8029-C3E4BE16D3A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LIN 1180 – Semantics</a:t>
            </a:r>
            <a:br>
              <a:rPr lang="en-GB"/>
            </a:br>
            <a:r>
              <a:rPr lang="en-GB"/>
              <a:t>Lecture7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sense relations test</a:t>
            </a: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Basic principle:</a:t>
            </a:r>
          </a:p>
          <a:p>
            <a:pPr lvl="1"/>
            <a:r>
              <a:rPr lang="mt-MT" dirty="0">
                <a:solidFill>
                  <a:schemeClr val="accent2"/>
                </a:solidFill>
              </a:rPr>
              <a:t>Words exhibit synonymy or similarity of meaning to other words. 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r>
              <a:rPr lang="mt-MT" dirty="0">
                <a:solidFill>
                  <a:schemeClr val="accent2"/>
                </a:solidFill>
              </a:rPr>
              <a:t>Therefore, if a word is ambiguous, we can substitute it for a similar word in the same context, and see if the meaning </a:t>
            </a:r>
            <a:r>
              <a:rPr lang="mt-MT" dirty="0" smtClean="0">
                <a:solidFill>
                  <a:schemeClr val="accent2"/>
                </a:solidFill>
              </a:rPr>
              <a:t>stays</a:t>
            </a:r>
            <a:r>
              <a:rPr lang="en-GB" dirty="0" smtClean="0">
                <a:solidFill>
                  <a:schemeClr val="accent2"/>
                </a:solidFill>
              </a:rPr>
              <a:t> roughly </a:t>
            </a:r>
            <a:r>
              <a:rPr lang="mt-MT" dirty="0" smtClean="0">
                <a:solidFill>
                  <a:schemeClr val="accent2"/>
                </a:solidFill>
              </a:rPr>
              <a:t> </a:t>
            </a:r>
            <a:r>
              <a:rPr lang="mt-MT" dirty="0">
                <a:solidFill>
                  <a:schemeClr val="accent2"/>
                </a:solidFill>
              </a:rPr>
              <a:t>the same.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Sense relations examples</a:t>
            </a: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Recall:</a:t>
            </a:r>
          </a:p>
          <a:p>
            <a:pPr lvl="1"/>
            <a:r>
              <a:rPr lang="mt-MT" sz="2200" dirty="0">
                <a:solidFill>
                  <a:schemeClr val="accent2"/>
                </a:solidFill>
              </a:rPr>
              <a:t>run</a:t>
            </a:r>
            <a:r>
              <a:rPr lang="mt-MT" sz="2200" baseline="-25000" dirty="0">
                <a:solidFill>
                  <a:schemeClr val="accent2"/>
                </a:solidFill>
              </a:rPr>
              <a:t>1</a:t>
            </a:r>
            <a:r>
              <a:rPr lang="mt-MT" sz="2200" dirty="0"/>
              <a:t> = physical act of running (</a:t>
            </a:r>
            <a:r>
              <a:rPr lang="en-GB" sz="2200" dirty="0"/>
              <a:t>similar word:</a:t>
            </a:r>
            <a:r>
              <a:rPr lang="mt-MT" sz="2200" dirty="0"/>
              <a:t> </a:t>
            </a:r>
            <a:r>
              <a:rPr lang="mt-MT" sz="2200" dirty="0">
                <a:solidFill>
                  <a:schemeClr val="accent2"/>
                </a:solidFill>
              </a:rPr>
              <a:t>jog</a:t>
            </a:r>
            <a:r>
              <a:rPr lang="mt-MT" sz="2200" dirty="0"/>
              <a:t>)</a:t>
            </a:r>
          </a:p>
          <a:p>
            <a:pPr lvl="1"/>
            <a:r>
              <a:rPr lang="mt-MT" sz="2200" dirty="0">
                <a:solidFill>
                  <a:schemeClr val="accent2"/>
                </a:solidFill>
              </a:rPr>
              <a:t>run</a:t>
            </a:r>
            <a:r>
              <a:rPr lang="mt-MT" sz="2200" baseline="-25000" dirty="0">
                <a:solidFill>
                  <a:schemeClr val="accent2"/>
                </a:solidFill>
              </a:rPr>
              <a:t>2</a:t>
            </a:r>
            <a:r>
              <a:rPr lang="mt-MT" sz="2200" dirty="0"/>
              <a:t> = a closed space for animals (</a:t>
            </a:r>
            <a:r>
              <a:rPr lang="en-GB" sz="2200" dirty="0"/>
              <a:t>similar word: </a:t>
            </a:r>
            <a:r>
              <a:rPr lang="mt-MT" sz="2200" dirty="0">
                <a:solidFill>
                  <a:schemeClr val="accent2"/>
                </a:solidFill>
              </a:rPr>
              <a:t>enclosure</a:t>
            </a:r>
            <a:r>
              <a:rPr lang="mt-MT" sz="2200" dirty="0"/>
              <a:t>)</a:t>
            </a:r>
            <a:endParaRPr lang="mt-MT" sz="2200" dirty="0">
              <a:solidFill>
                <a:schemeClr val="accent2"/>
              </a:solidFill>
            </a:endParaRPr>
          </a:p>
          <a:p>
            <a:endParaRPr lang="mt-MT" sz="2600" dirty="0"/>
          </a:p>
          <a:p>
            <a:r>
              <a:rPr lang="mt-MT" sz="2600" dirty="0"/>
              <a:t>Pete went for</a:t>
            </a:r>
            <a:r>
              <a:rPr lang="mt-MT" sz="2600" dirty="0">
                <a:solidFill>
                  <a:schemeClr val="accent2"/>
                </a:solidFill>
              </a:rPr>
              <a:t> 		</a:t>
            </a:r>
            <a:r>
              <a:rPr lang="mt-MT" sz="2600" baseline="-25000" dirty="0"/>
              <a:t>.</a:t>
            </a:r>
          </a:p>
          <a:p>
            <a:pPr lvl="1"/>
            <a:endParaRPr lang="mt-MT" sz="2200" dirty="0"/>
          </a:p>
          <a:p>
            <a:endParaRPr lang="en-GB" sz="2600" dirty="0" smtClean="0"/>
          </a:p>
          <a:p>
            <a:r>
              <a:rPr lang="mt-MT" sz="2600" dirty="0" smtClean="0"/>
              <a:t>We </a:t>
            </a:r>
            <a:r>
              <a:rPr lang="mt-MT" sz="2600" dirty="0"/>
              <a:t>can’t substitute one set of words for another and still keep the same meaning.</a:t>
            </a:r>
            <a:endParaRPr lang="en-GB" sz="2600" dirty="0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915816" y="2852936"/>
            <a:ext cx="2951163" cy="1223962"/>
          </a:xfrm>
          <a:prstGeom prst="brace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mt-MT" sz="2500">
                <a:solidFill>
                  <a:schemeClr val="accent2"/>
                </a:solidFill>
              </a:rPr>
              <a:t>√ a run</a:t>
            </a:r>
          </a:p>
          <a:p>
            <a:pPr algn="ctr"/>
            <a:r>
              <a:rPr lang="mt-MT" sz="2500">
                <a:solidFill>
                  <a:schemeClr val="accent2"/>
                </a:solidFill>
              </a:rPr>
              <a:t>√</a:t>
            </a:r>
            <a:r>
              <a:rPr lang="mt-MT" sz="2500"/>
              <a:t> </a:t>
            </a:r>
            <a:r>
              <a:rPr lang="mt-MT" sz="2500">
                <a:solidFill>
                  <a:schemeClr val="accent2"/>
                </a:solidFill>
              </a:rPr>
              <a:t>a jog</a:t>
            </a:r>
          </a:p>
          <a:p>
            <a:pPr algn="ctr"/>
            <a:r>
              <a:rPr lang="mt-MT" sz="2500">
                <a:solidFill>
                  <a:schemeClr val="accent2"/>
                </a:solidFill>
              </a:rPr>
              <a:t>*an enclosure</a:t>
            </a:r>
            <a:endParaRPr lang="en-GB" sz="25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 relations: basic concepts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We have established that: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words in the lexicon </a:t>
            </a:r>
            <a:r>
              <a:rPr lang="en-GB" dirty="0" smtClean="0"/>
              <a:t>can </a:t>
            </a:r>
            <a:r>
              <a:rPr lang="en-GB" dirty="0"/>
              <a:t>have multiple senses (</a:t>
            </a:r>
            <a:r>
              <a:rPr lang="en-GB" dirty="0">
                <a:solidFill>
                  <a:schemeClr val="accent2"/>
                </a:solidFill>
              </a:rPr>
              <a:t>ambiguity</a:t>
            </a:r>
            <a:r>
              <a:rPr lang="en-GB" dirty="0"/>
              <a:t>)</a:t>
            </a:r>
            <a:endParaRPr lang="mt-MT" dirty="0"/>
          </a:p>
          <a:p>
            <a:pPr lvl="1">
              <a:lnSpc>
                <a:spcPct val="90000"/>
              </a:lnSpc>
            </a:pPr>
            <a:r>
              <a:rPr lang="en-GB" dirty="0"/>
              <a:t>they can also be </a:t>
            </a:r>
            <a:r>
              <a:rPr lang="en-GB" dirty="0">
                <a:solidFill>
                  <a:schemeClr val="accent2"/>
                </a:solidFill>
              </a:rPr>
              <a:t>vague</a:t>
            </a:r>
            <a:r>
              <a:rPr lang="en-GB" dirty="0"/>
              <a:t>, so that the actual meaning is underspecified and becomes clearer in context</a:t>
            </a:r>
            <a:endParaRPr lang="mt-MT" dirty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In addition: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Words are </a:t>
            </a:r>
            <a:r>
              <a:rPr lang="en-GB" dirty="0" smtClean="0"/>
              <a:t>not merely listed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they are often related to one </a:t>
            </a:r>
            <a:r>
              <a:rPr lang="en-GB" dirty="0" smtClean="0"/>
              <a:t>another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Homonymy</a:t>
            </a:r>
            <a:r>
              <a:rPr lang="mt-MT"/>
              <a:t>, </a:t>
            </a:r>
            <a:r>
              <a:rPr lang="en-GB"/>
              <a:t>polysemy</a:t>
            </a:r>
            <a:r>
              <a:rPr lang="mt-MT"/>
              <a:t>, synonymy</a:t>
            </a:r>
            <a:endParaRPr lang="en-GB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is the lexicon structured?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Lexical items belong to semantic fields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words that belong to the same “topic” ,“subject” or “usage”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lexical relations are often strongest within a semantic field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different senses of a word often fall into different fields</a:t>
            </a:r>
            <a:endParaRPr lang="mt-MT" sz="2000" dirty="0"/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Examples</a:t>
            </a:r>
            <a:r>
              <a:rPr lang="en-GB" sz="2100" dirty="0"/>
              <a:t>:</a:t>
            </a:r>
            <a:endParaRPr lang="mt-MT" sz="2100" dirty="0"/>
          </a:p>
          <a:p>
            <a:pPr lvl="1">
              <a:lnSpc>
                <a:spcPct val="90000"/>
              </a:lnSpc>
            </a:pPr>
            <a:r>
              <a:rPr lang="en-GB" sz="2000" u="sng" dirty="0"/>
              <a:t>computing</a:t>
            </a:r>
            <a:r>
              <a:rPr lang="en-GB" sz="2000" dirty="0"/>
              <a:t>: </a:t>
            </a:r>
            <a:r>
              <a:rPr lang="en-GB" sz="2000" i="1" dirty="0"/>
              <a:t>gigabyte, CPU, memory, disk, </a:t>
            </a:r>
            <a:r>
              <a:rPr lang="en-GB" sz="2000" i="1" dirty="0">
                <a:solidFill>
                  <a:schemeClr val="accent2"/>
                </a:solidFill>
              </a:rPr>
              <a:t>monitor</a:t>
            </a:r>
            <a:endParaRPr lang="mt-MT" sz="2000" i="1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000" u="sng" dirty="0"/>
              <a:t>administration/diplomacy/politics:</a:t>
            </a:r>
            <a:r>
              <a:rPr lang="en-GB" sz="2000" dirty="0"/>
              <a:t> </a:t>
            </a:r>
            <a:r>
              <a:rPr lang="en-GB" sz="2000" i="1" dirty="0"/>
              <a:t>green, </a:t>
            </a:r>
            <a:r>
              <a:rPr lang="en-GB" sz="2000" i="1" dirty="0">
                <a:solidFill>
                  <a:schemeClr val="accent2"/>
                </a:solidFill>
              </a:rPr>
              <a:t>monitor</a:t>
            </a:r>
            <a:r>
              <a:rPr lang="en-GB" sz="2000" i="1" dirty="0"/>
              <a:t>, parliament, election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Notice </a:t>
            </a:r>
            <a:r>
              <a:rPr lang="en-GB" sz="2100" dirty="0"/>
              <a:t>that </a:t>
            </a:r>
            <a:r>
              <a:rPr lang="en-GB" sz="2100" i="1" dirty="0"/>
              <a:t>monitor</a:t>
            </a:r>
            <a:r>
              <a:rPr lang="en-GB" sz="2100" dirty="0"/>
              <a:t> here has two senses, each falling in a different field.</a:t>
            </a:r>
          </a:p>
          <a:p>
            <a:pPr lvl="1">
              <a:lnSpc>
                <a:spcPct val="90000"/>
              </a:lnSpc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Homonymy -- 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en-GB" sz="2600" dirty="0"/>
              <a:t>Homonyms are </a:t>
            </a:r>
            <a:r>
              <a:rPr lang="en-GB" sz="2600" dirty="0">
                <a:solidFill>
                  <a:schemeClr val="accent2"/>
                </a:solidFill>
              </a:rPr>
              <a:t>unrelated senses of a the same phonological or orthographic word</a:t>
            </a:r>
            <a:r>
              <a:rPr lang="en-GB" sz="2600" dirty="0"/>
              <a:t>.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sometimes we use </a:t>
            </a:r>
            <a:r>
              <a:rPr lang="en-GB" sz="2200" i="1" dirty="0"/>
              <a:t>homographs</a:t>
            </a:r>
            <a:r>
              <a:rPr lang="en-GB" sz="2200" dirty="0"/>
              <a:t> for unrelated senses of a written word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could be considered different words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lexicographers often treat derivationally related forms as homonyms</a:t>
            </a:r>
          </a:p>
          <a:p>
            <a:pPr marL="571500" indent="-571500">
              <a:lnSpc>
                <a:spcPct val="80000"/>
              </a:lnSpc>
            </a:pPr>
            <a:endParaRPr lang="en-GB" sz="2600" dirty="0" smtClean="0"/>
          </a:p>
          <a:p>
            <a:pPr marL="571500" indent="-571500">
              <a:lnSpc>
                <a:spcPct val="80000"/>
              </a:lnSpc>
            </a:pPr>
            <a:r>
              <a:rPr lang="en-GB" sz="2600" dirty="0" smtClean="0"/>
              <a:t>Examples</a:t>
            </a:r>
            <a:r>
              <a:rPr lang="en-GB" sz="2600" dirty="0"/>
              <a:t>: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bank (river) / bank (financial)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ring / wring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house (N) / house (V)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200" dirty="0"/>
              <a:t>right / write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endParaRPr lang="en-GB" sz="2200" dirty="0"/>
          </a:p>
          <a:p>
            <a:pPr marL="966788" lvl="1" indent="-495300">
              <a:lnSpc>
                <a:spcPct val="80000"/>
              </a:lnSpc>
              <a:buFont typeface="Wingdings" pitchFamily="2" charset="2"/>
              <a:buNone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Two</a:t>
            </a:r>
            <a:r>
              <a:rPr lang="en-GB"/>
              <a:t> subtypes</a:t>
            </a:r>
            <a:r>
              <a:rPr lang="mt-MT"/>
              <a:t> of homonymy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 err="1">
                <a:solidFill>
                  <a:schemeClr val="accent2"/>
                </a:solidFill>
              </a:rPr>
              <a:t>homphony</a:t>
            </a:r>
            <a:endParaRPr lang="en-GB" b="1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dirty="0"/>
              <a:t>ring / wring</a:t>
            </a:r>
          </a:p>
          <a:p>
            <a:pPr lvl="2">
              <a:lnSpc>
                <a:spcPct val="90000"/>
              </a:lnSpc>
            </a:pPr>
            <a:r>
              <a:rPr lang="mt-MT" dirty="0"/>
              <a:t>same phonology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different </a:t>
            </a:r>
            <a:r>
              <a:rPr lang="mt-MT" dirty="0"/>
              <a:t>orthography</a:t>
            </a:r>
          </a:p>
          <a:p>
            <a:pPr>
              <a:lnSpc>
                <a:spcPct val="90000"/>
              </a:lnSpc>
            </a:pPr>
            <a:endParaRPr lang="en-GB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b="1" dirty="0" err="1" smtClean="0">
                <a:solidFill>
                  <a:schemeClr val="accent2"/>
                </a:solidFill>
              </a:rPr>
              <a:t>homography</a:t>
            </a:r>
            <a:endParaRPr lang="en-GB" b="1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mt-MT" dirty="0"/>
              <a:t>articulate (ADJ) / articulate (V)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Maltese: </a:t>
            </a:r>
            <a:r>
              <a:rPr lang="en-GB" dirty="0" err="1"/>
              <a:t>domna</a:t>
            </a:r>
            <a:r>
              <a:rPr lang="en-GB" dirty="0"/>
              <a:t> (V) (stay-late.3PL) / </a:t>
            </a:r>
            <a:r>
              <a:rPr lang="en-GB" dirty="0" err="1"/>
              <a:t>domna</a:t>
            </a:r>
            <a:r>
              <a:rPr lang="en-GB" dirty="0"/>
              <a:t> (N) (religious icon)</a:t>
            </a:r>
            <a:endParaRPr lang="mt-MT" dirty="0"/>
          </a:p>
          <a:p>
            <a:pPr lvl="2">
              <a:lnSpc>
                <a:spcPct val="90000"/>
              </a:lnSpc>
            </a:pPr>
            <a:r>
              <a:rPr lang="mt-MT" dirty="0"/>
              <a:t>different phonology</a:t>
            </a:r>
          </a:p>
          <a:p>
            <a:pPr lvl="2">
              <a:lnSpc>
                <a:spcPct val="90000"/>
              </a:lnSpc>
            </a:pPr>
            <a:r>
              <a:rPr lang="mt-MT" dirty="0"/>
              <a:t>same orthography</a:t>
            </a:r>
          </a:p>
          <a:p>
            <a:pPr lvl="1">
              <a:lnSpc>
                <a:spcPct val="90000"/>
              </a:lnSpc>
            </a:pPr>
            <a:endParaRPr lang="en-GB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Polysemy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One phonological word, multiple senses</a:t>
            </a:r>
            <a:r>
              <a:rPr lang="en-GB"/>
              <a:t> (ambiguity)</a:t>
            </a:r>
          </a:p>
          <a:p>
            <a:pPr lvl="1"/>
            <a:r>
              <a:rPr lang="en-GB"/>
              <a:t>senses are related, though distinguishable</a:t>
            </a:r>
          </a:p>
          <a:p>
            <a:pPr lvl="1"/>
            <a:r>
              <a:rPr lang="en-GB"/>
              <a:t>cf. </a:t>
            </a:r>
            <a:r>
              <a:rPr lang="mt-MT" i="1"/>
              <a:t>daħla</a:t>
            </a:r>
            <a:r>
              <a:rPr lang="mt-MT"/>
              <a:t> (entrance) vs. </a:t>
            </a:r>
            <a:r>
              <a:rPr lang="mt-MT" i="1"/>
              <a:t>daħla </a:t>
            </a:r>
            <a:r>
              <a:rPr lang="mt-MT"/>
              <a:t>(in</a:t>
            </a:r>
            <a:r>
              <a:rPr lang="en-GB"/>
              <a:t>let</a:t>
            </a:r>
            <a:r>
              <a:rPr lang="mt-MT"/>
              <a:t>)</a:t>
            </a:r>
            <a:endParaRPr lang="en-GB"/>
          </a:p>
          <a:p>
            <a:pPr lvl="1"/>
            <a:r>
              <a:rPr lang="mt-MT"/>
              <a:t>in traditional dictionaries, multiple senses are listed under the same head word.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Homonymy vs. polysemy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dirty="0"/>
              <a:t>Relatedness: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homonymy: senses are unrelated; 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polysemy: senses are related</a:t>
            </a:r>
          </a:p>
          <a:p>
            <a:pPr lvl="2">
              <a:lnSpc>
                <a:spcPct val="90000"/>
              </a:lnSpc>
            </a:pPr>
            <a:r>
              <a:rPr lang="mt-MT" dirty="0"/>
              <a:t>either historically or</a:t>
            </a:r>
          </a:p>
          <a:p>
            <a:pPr lvl="2">
              <a:lnSpc>
                <a:spcPct val="90000"/>
              </a:lnSpc>
            </a:pPr>
            <a:r>
              <a:rPr lang="mt-MT" dirty="0"/>
              <a:t>based on speaker intuition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mt-MT" dirty="0" smtClean="0"/>
              <a:t>NB</a:t>
            </a:r>
            <a:r>
              <a:rPr lang="mt-MT" dirty="0"/>
              <a:t>: Not always a clear-cut distinction. Speakers’ intuitions vary considerably.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Do you consider </a:t>
            </a:r>
            <a:r>
              <a:rPr lang="mt-MT" i="1" dirty="0"/>
              <a:t>sole</a:t>
            </a:r>
            <a:r>
              <a:rPr lang="mt-MT" dirty="0"/>
              <a:t> (“bottom of foot”) and </a:t>
            </a:r>
            <a:r>
              <a:rPr lang="mt-MT" i="1" dirty="0"/>
              <a:t>sole </a:t>
            </a:r>
            <a:r>
              <a:rPr lang="mt-MT" dirty="0"/>
              <a:t>(“flat, riverbed fish”) related?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Synonymy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Different phonological words with </a:t>
            </a:r>
            <a:r>
              <a:rPr lang="mt-MT" dirty="0">
                <a:solidFill>
                  <a:schemeClr val="accent2"/>
                </a:solidFill>
              </a:rPr>
              <a:t>highly related meanings</a:t>
            </a:r>
            <a:r>
              <a:rPr lang="mt-MT" dirty="0"/>
              <a:t>:</a:t>
            </a:r>
          </a:p>
          <a:p>
            <a:pPr lvl="1"/>
            <a:r>
              <a:rPr lang="mt-MT" dirty="0"/>
              <a:t>sofa / couch</a:t>
            </a:r>
          </a:p>
          <a:p>
            <a:pPr lvl="1"/>
            <a:r>
              <a:rPr lang="mt-MT" dirty="0"/>
              <a:t>boy / lad</a:t>
            </a:r>
          </a:p>
          <a:p>
            <a:pPr lvl="1"/>
            <a:r>
              <a:rPr lang="mt-MT" dirty="0"/>
              <a:t>żgħir (small) / ċkejken (little)</a:t>
            </a:r>
          </a:p>
          <a:p>
            <a:pPr lvl="1"/>
            <a:r>
              <a:rPr lang="en-GB" dirty="0" err="1"/>
              <a:t>moxt</a:t>
            </a:r>
            <a:r>
              <a:rPr lang="en-GB" dirty="0"/>
              <a:t> (comb) / </a:t>
            </a:r>
            <a:r>
              <a:rPr lang="en-GB" dirty="0" err="1"/>
              <a:t>petne</a:t>
            </a:r>
            <a:r>
              <a:rPr lang="en-GB" dirty="0"/>
              <a:t> (comb)</a:t>
            </a:r>
            <a:endParaRPr lang="mt-MT" dirty="0"/>
          </a:p>
          <a:p>
            <a:endParaRPr lang="en-GB" dirty="0" smtClean="0"/>
          </a:p>
          <a:p>
            <a:r>
              <a:rPr lang="mt-MT" dirty="0" smtClean="0"/>
              <a:t>Very </a:t>
            </a:r>
            <a:r>
              <a:rPr lang="mt-MT" dirty="0"/>
              <a:t>very difficult to find examples of perfect synonyms.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Ambiguity and vagueness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Continuation from last week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Imperfect synonymy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Synonyms often exhibit slight differences, espcially in connotations</a:t>
            </a:r>
          </a:p>
          <a:p>
            <a:pPr lvl="1"/>
            <a:r>
              <a:rPr lang="en-GB" i="1"/>
              <a:t>petne </a:t>
            </a:r>
            <a:r>
              <a:rPr lang="mt-MT"/>
              <a:t>(“</a:t>
            </a:r>
            <a:r>
              <a:rPr lang="en-GB"/>
              <a:t>comb</a:t>
            </a:r>
            <a:r>
              <a:rPr lang="mt-MT"/>
              <a:t>”) </a:t>
            </a:r>
            <a:r>
              <a:rPr lang="en-GB"/>
              <a:t>has Romance origins; probably used by most speakers today</a:t>
            </a:r>
            <a:endParaRPr lang="mt-MT"/>
          </a:p>
          <a:p>
            <a:pPr lvl="1"/>
            <a:r>
              <a:rPr lang="en-GB" i="1"/>
              <a:t>moxt</a:t>
            </a:r>
            <a:r>
              <a:rPr lang="mt-MT"/>
              <a:t> (“</a:t>
            </a:r>
            <a:r>
              <a:rPr lang="en-GB"/>
              <a:t>comb</a:t>
            </a:r>
            <a:r>
              <a:rPr lang="mt-MT"/>
              <a:t>”) </a:t>
            </a:r>
            <a:r>
              <a:rPr lang="en-GB"/>
              <a:t>has Semitic origins (cf. </a:t>
            </a:r>
            <a:r>
              <a:rPr lang="en-GB" i="1"/>
              <a:t>xuxa</a:t>
            </a:r>
            <a:r>
              <a:rPr lang="en-GB"/>
              <a:t> “hair”)</a:t>
            </a:r>
          </a:p>
          <a:p>
            <a:pPr lvl="1"/>
            <a:r>
              <a:rPr lang="en-GB"/>
              <a:t>Usage differs depending on dialect, context…</a:t>
            </a:r>
            <a:endParaRPr lang="mt-MT"/>
          </a:p>
          <a:p>
            <a:pPr lvl="2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importance of register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With near-synonyms, there are often register-governed conditions of use.</a:t>
            </a:r>
          </a:p>
          <a:p>
            <a:pPr lvl="1"/>
            <a:r>
              <a:rPr lang="mt-MT" dirty="0"/>
              <a:t>Register = a style of language specific to a situation (e.g. formal, colloquial etc)</a:t>
            </a:r>
          </a:p>
          <a:p>
            <a:endParaRPr lang="en-GB" dirty="0" smtClean="0"/>
          </a:p>
          <a:p>
            <a:r>
              <a:rPr lang="mt-MT" dirty="0" smtClean="0"/>
              <a:t>E.g</a:t>
            </a:r>
            <a:r>
              <a:rPr lang="mt-MT" dirty="0"/>
              <a:t>. </a:t>
            </a:r>
            <a:r>
              <a:rPr lang="mt-MT" i="1" dirty="0"/>
              <a:t>naive</a:t>
            </a:r>
            <a:r>
              <a:rPr lang="mt-MT" dirty="0"/>
              <a:t> vs </a:t>
            </a:r>
            <a:r>
              <a:rPr lang="mt-MT" i="1" dirty="0"/>
              <a:t>gullible </a:t>
            </a:r>
            <a:r>
              <a:rPr lang="mt-MT" dirty="0"/>
              <a:t>vs</a:t>
            </a:r>
            <a:r>
              <a:rPr lang="mt-MT" i="1" dirty="0"/>
              <a:t> ingenuous</a:t>
            </a:r>
          </a:p>
          <a:p>
            <a:pPr lvl="1"/>
            <a:r>
              <a:rPr lang="mt-MT" i="1" dirty="0"/>
              <a:t>gullible</a:t>
            </a:r>
            <a:r>
              <a:rPr lang="mt-MT" dirty="0"/>
              <a:t> / </a:t>
            </a:r>
            <a:r>
              <a:rPr lang="mt-MT" i="1" dirty="0"/>
              <a:t>naive </a:t>
            </a:r>
            <a:r>
              <a:rPr lang="mt-MT" dirty="0"/>
              <a:t>seem critical, or even offensive</a:t>
            </a:r>
          </a:p>
          <a:p>
            <a:pPr lvl="1"/>
            <a:r>
              <a:rPr lang="mt-MT" i="1" dirty="0"/>
              <a:t>ingenuous</a:t>
            </a:r>
            <a:r>
              <a:rPr lang="mt-MT" dirty="0"/>
              <a:t> more likely in a formal context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Synonymy vs. Similarity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Native speakers often have strong intuitions about words which are “related”, though not necessarily identical, in meaning.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E.g</a:t>
            </a:r>
            <a:r>
              <a:rPr lang="en-GB" sz="2600" dirty="0"/>
              <a:t>. boat/ship; car/truck; man/woman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But </a:t>
            </a:r>
            <a:r>
              <a:rPr lang="en-GB" sz="2600" dirty="0"/>
              <a:t>also near-synonyms such as: snake/serpent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Similarity </a:t>
            </a:r>
            <a:r>
              <a:rPr lang="en-GB" sz="2600" dirty="0"/>
              <a:t>is broader than synonymy, since even words with “opposite” or “antonymous” meanings can be judged as similar; e.g. large/small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When are two words similar?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Contextual view of meaning (Wittgenstein, 1953…):</a:t>
            </a:r>
          </a:p>
          <a:p>
            <a:pPr lvl="1"/>
            <a:r>
              <a:rPr lang="en-GB"/>
              <a:t>the meaning of linguistic expressions can be characterised by looking at how they are </a:t>
            </a:r>
            <a:r>
              <a:rPr lang="en-GB">
                <a:solidFill>
                  <a:schemeClr val="accent2"/>
                </a:solidFill>
              </a:rPr>
              <a:t>used</a:t>
            </a:r>
          </a:p>
          <a:p>
            <a:pPr lvl="1"/>
            <a:r>
              <a:rPr lang="en-GB"/>
              <a:t>two words are similar to the extent that they’re used in similar ways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Example: master/pupil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LIN 1180 -- Semantics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These words have very different meanings, but share a core set of uses.</a:t>
            </a:r>
          </a:p>
          <a:p>
            <a:pPr>
              <a:lnSpc>
                <a:spcPct val="90000"/>
              </a:lnSpc>
            </a:pPr>
            <a:r>
              <a:rPr lang="en-GB" sz="2100" dirty="0"/>
              <a:t>Both refer to human roles which tend to be practised in the same real world contexts (school etc).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Is </a:t>
            </a:r>
            <a:r>
              <a:rPr lang="en-GB" sz="2100" dirty="0"/>
              <a:t>this reflected in the way we use the words?</a:t>
            </a:r>
          </a:p>
          <a:p>
            <a:pPr lvl="1">
              <a:lnSpc>
                <a:spcPct val="90000"/>
              </a:lnSpc>
            </a:pPr>
            <a:r>
              <a:rPr lang="en-GB" sz="2000" i="1" dirty="0"/>
              <a:t>master of X school, pupil of X school</a:t>
            </a:r>
          </a:p>
          <a:p>
            <a:pPr lvl="1">
              <a:lnSpc>
                <a:spcPct val="90000"/>
              </a:lnSpc>
            </a:pPr>
            <a:r>
              <a:rPr lang="en-GB" sz="2000" i="1" dirty="0"/>
              <a:t>past master, past pupil</a:t>
            </a:r>
          </a:p>
          <a:p>
            <a:pPr lvl="1">
              <a:lnSpc>
                <a:spcPct val="90000"/>
              </a:lnSpc>
            </a:pPr>
            <a:r>
              <a:rPr lang="en-GB" sz="2000" i="1" dirty="0"/>
              <a:t>…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Rather </a:t>
            </a:r>
            <a:r>
              <a:rPr lang="en-GB" sz="2100" dirty="0"/>
              <a:t>than in contextual terms, we could view similarity as simply arising from links in a network of concepts.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Opposites and antonymy</a:t>
            </a:r>
            <a:endParaRPr lang="en-GB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/>
              <a:t>Part 2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Semantic opposition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/>
              <a:t>Traditionally, </a:t>
            </a:r>
            <a:r>
              <a:rPr lang="mt-MT" i="1"/>
              <a:t>antonyms</a:t>
            </a:r>
            <a:r>
              <a:rPr lang="mt-MT"/>
              <a:t> are words which are opposite in meaning.</a:t>
            </a:r>
          </a:p>
          <a:p>
            <a:pPr lvl="1">
              <a:lnSpc>
                <a:spcPct val="90000"/>
              </a:lnSpc>
            </a:pPr>
            <a:r>
              <a:rPr lang="mt-MT" i="1"/>
              <a:t>dead – alive</a:t>
            </a:r>
            <a:r>
              <a:rPr lang="mt-MT"/>
              <a:t> </a:t>
            </a:r>
          </a:p>
          <a:p>
            <a:pPr>
              <a:lnSpc>
                <a:spcPct val="90000"/>
              </a:lnSpc>
            </a:pPr>
            <a:endParaRPr lang="mt-MT"/>
          </a:p>
          <a:p>
            <a:pPr>
              <a:lnSpc>
                <a:spcPct val="90000"/>
              </a:lnSpc>
            </a:pPr>
            <a:r>
              <a:rPr lang="mt-MT"/>
              <a:t>We can find other kinds of opposition:</a:t>
            </a:r>
          </a:p>
          <a:p>
            <a:pPr lvl="1">
              <a:lnSpc>
                <a:spcPct val="90000"/>
              </a:lnSpc>
            </a:pPr>
            <a:r>
              <a:rPr lang="mt-MT" i="1"/>
              <a:t>hot – cold</a:t>
            </a:r>
          </a:p>
          <a:p>
            <a:pPr lvl="1">
              <a:lnSpc>
                <a:spcPct val="90000"/>
              </a:lnSpc>
            </a:pPr>
            <a:r>
              <a:rPr lang="mt-MT" i="1"/>
              <a:t>explode – implode</a:t>
            </a:r>
          </a:p>
          <a:p>
            <a:pPr lvl="1">
              <a:lnSpc>
                <a:spcPct val="90000"/>
              </a:lnSpc>
            </a:pPr>
            <a:r>
              <a:rPr lang="mt-MT" i="1"/>
              <a:t>writer – reader, employer – employee</a:t>
            </a:r>
          </a:p>
          <a:p>
            <a:pPr lvl="1">
              <a:lnSpc>
                <a:spcPct val="90000"/>
              </a:lnSpc>
            </a:pPr>
            <a:r>
              <a:rPr lang="mt-MT" i="1"/>
              <a:t>black – white, red – orange </a:t>
            </a:r>
            <a:r>
              <a:rPr lang="mt-MT"/>
              <a:t>(?)</a:t>
            </a:r>
          </a:p>
          <a:p>
            <a:pPr lvl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Simple vs Gradable antonyms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Simple antonyms: </a:t>
            </a:r>
            <a:r>
              <a:rPr lang="mt-MT" sz="2600" i="1">
                <a:solidFill>
                  <a:schemeClr val="accent2"/>
                </a:solidFill>
              </a:rPr>
              <a:t>dead – alive</a:t>
            </a:r>
            <a:r>
              <a:rPr lang="mt-MT" sz="2600"/>
              <a:t>,</a:t>
            </a:r>
            <a:r>
              <a:rPr lang="mt-MT" sz="2600">
                <a:solidFill>
                  <a:schemeClr val="accent2"/>
                </a:solidFill>
              </a:rPr>
              <a:t> hit – miss </a:t>
            </a:r>
            <a:endParaRPr lang="mt-MT" sz="2600" i="1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mt-MT" sz="2200"/>
              <a:t>truth of one implies falsity of the other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? </a:t>
            </a:r>
            <a:r>
              <a:rPr lang="mt-MT" sz="2200" i="1"/>
              <a:t>X is dead but he’s alive</a:t>
            </a:r>
            <a:r>
              <a:rPr lang="mt-MT" sz="2200"/>
              <a:t>.</a:t>
            </a:r>
          </a:p>
          <a:p>
            <a:pPr>
              <a:lnSpc>
                <a:spcPct val="90000"/>
              </a:lnSpc>
            </a:pPr>
            <a:r>
              <a:rPr lang="mt-MT" sz="2600"/>
              <a:t>Gradable antonyms: </a:t>
            </a:r>
            <a:r>
              <a:rPr lang="mt-MT" sz="2600" i="1">
                <a:solidFill>
                  <a:schemeClr val="accent2"/>
                </a:solidFill>
              </a:rPr>
              <a:t>hot – cold</a:t>
            </a:r>
            <a:r>
              <a:rPr lang="mt-MT" sz="2600" i="1"/>
              <a:t>,</a:t>
            </a:r>
            <a:r>
              <a:rPr lang="mt-MT" sz="2600" i="1">
                <a:solidFill>
                  <a:schemeClr val="accent2"/>
                </a:solidFill>
              </a:rPr>
              <a:t> big – small 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both may be “false”: </a:t>
            </a:r>
            <a:r>
              <a:rPr lang="mt-MT" sz="2200" i="1"/>
              <a:t>neither tall nor short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typically, many terms to express gradations:</a:t>
            </a:r>
          </a:p>
          <a:p>
            <a:pPr lvl="2">
              <a:lnSpc>
                <a:spcPct val="90000"/>
              </a:lnSpc>
            </a:pPr>
            <a:r>
              <a:rPr lang="mt-MT" sz="2100"/>
              <a:t>hot &gt;&gt; warm &gt;&gt;  tepid &gt;&gt;  cool &gt;&gt; cold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often modifiable with intensifiers:</a:t>
            </a:r>
          </a:p>
          <a:p>
            <a:pPr lvl="2">
              <a:lnSpc>
                <a:spcPct val="90000"/>
              </a:lnSpc>
            </a:pPr>
            <a:r>
              <a:rPr lang="mt-MT" sz="2100">
                <a:solidFill>
                  <a:schemeClr val="accent2"/>
                </a:solidFill>
              </a:rPr>
              <a:t>very</a:t>
            </a:r>
            <a:r>
              <a:rPr lang="mt-MT" sz="2100"/>
              <a:t> hot, </a:t>
            </a:r>
            <a:r>
              <a:rPr lang="mt-MT" sz="2100">
                <a:solidFill>
                  <a:schemeClr val="accent2"/>
                </a:solidFill>
              </a:rPr>
              <a:t>somewhat</a:t>
            </a:r>
            <a:r>
              <a:rPr lang="mt-MT" sz="2100"/>
              <a:t> cold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exhibit global dependencies: If we say X is big, we mean “big for an object of type X”</a:t>
            </a:r>
          </a:p>
          <a:p>
            <a:pPr lvl="2">
              <a:lnSpc>
                <a:spcPct val="90000"/>
              </a:lnSpc>
            </a:pPr>
            <a:r>
              <a:rPr lang="mt-MT" sz="2100">
                <a:solidFill>
                  <a:schemeClr val="accent2"/>
                </a:solidFill>
              </a:rPr>
              <a:t>big elephant</a:t>
            </a:r>
            <a:r>
              <a:rPr lang="mt-MT" sz="2100"/>
              <a:t> is much bigger than a </a:t>
            </a:r>
            <a:r>
              <a:rPr lang="mt-MT" sz="2100">
                <a:solidFill>
                  <a:schemeClr val="accent2"/>
                </a:solidFill>
              </a:rPr>
              <a:t>big mouse</a:t>
            </a:r>
          </a:p>
          <a:p>
            <a:pPr lvl="1">
              <a:lnSpc>
                <a:spcPct val="90000"/>
              </a:lnSpc>
            </a:pPr>
            <a:endParaRPr lang="en-GB" sz="22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Reverses and converses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/>
              <a:t>Reverses: </a:t>
            </a:r>
            <a:r>
              <a:rPr lang="mt-MT" sz="2600">
                <a:solidFill>
                  <a:schemeClr val="accent2"/>
                </a:solidFill>
              </a:rPr>
              <a:t>explode – implode</a:t>
            </a:r>
            <a:r>
              <a:rPr lang="mt-MT" sz="2600"/>
              <a:t> 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a kind of opposition where one terms “reverses” the other.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often found with terms related to movement (</a:t>
            </a:r>
            <a:r>
              <a:rPr lang="mt-MT" sz="2200" i="1"/>
              <a:t>go/come</a:t>
            </a:r>
            <a:r>
              <a:rPr lang="mt-MT" sz="2200"/>
              <a:t>, etc)</a:t>
            </a:r>
          </a:p>
          <a:p>
            <a:pPr>
              <a:lnSpc>
                <a:spcPct val="80000"/>
              </a:lnSpc>
            </a:pPr>
            <a:r>
              <a:rPr lang="mt-MT" sz="2600"/>
              <a:t>Converses: </a:t>
            </a:r>
            <a:r>
              <a:rPr lang="mt-MT" sz="2600">
                <a:solidFill>
                  <a:schemeClr val="accent2"/>
                </a:solidFill>
              </a:rPr>
              <a:t>employer – employee, own – belong to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describe a relation between two entities from different viewpoints 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“complement eachother”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if X is Y’s employer, then Y is X’s employee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if X owns Y, then Y belongs to X</a:t>
            </a:r>
          </a:p>
          <a:p>
            <a:pPr lvl="1">
              <a:lnSpc>
                <a:spcPct val="80000"/>
              </a:lnSpc>
            </a:pPr>
            <a:endParaRPr lang="mt-MT" sz="2200"/>
          </a:p>
          <a:p>
            <a:pPr lvl="1">
              <a:lnSpc>
                <a:spcPct val="80000"/>
              </a:lnSpc>
            </a:pP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Taxonomies</a:t>
            </a: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641725" y="201295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Colour</a:t>
            </a:r>
            <a:endParaRPr lang="en-GB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878013" y="3124200"/>
            <a:ext cx="560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red</a:t>
            </a:r>
            <a:endParaRPr lang="en-GB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525713" y="3124200"/>
            <a:ext cx="979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orange</a:t>
            </a:r>
            <a:endParaRPr lang="en-GB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587750" y="313848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yellow</a:t>
            </a:r>
            <a:endParaRPr lang="en-GB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724400" y="3124200"/>
            <a:ext cx="841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green</a:t>
            </a:r>
            <a:endParaRPr lang="en-GB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711825" y="3124200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blue</a:t>
            </a:r>
            <a:endParaRPr lang="en-GB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2209800" y="24384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3124200" y="2438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41148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4114800" y="2438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4114800" y="24384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990600" y="3946525"/>
            <a:ext cx="6858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mt-MT" sz="2500"/>
              <a:t>Taxonomies are classification systems, often in the form of a tree.</a:t>
            </a:r>
          </a:p>
          <a:p>
            <a:pPr>
              <a:buFontTx/>
              <a:buChar char="•"/>
            </a:pPr>
            <a:endParaRPr lang="mt-MT" sz="2500"/>
          </a:p>
          <a:p>
            <a:pPr>
              <a:buFontTx/>
              <a:buChar char="•"/>
            </a:pPr>
            <a:r>
              <a:rPr lang="mt-MT" sz="2500"/>
              <a:t>Sisters are elements at the same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/>
      <p:bldP spid="35847" grpId="0"/>
      <p:bldP spid="35848" grpId="0"/>
      <p:bldP spid="35849" grpId="0"/>
      <p:bldP spid="35850" grpId="0" animBg="1"/>
      <p:bldP spid="35851" grpId="0" animBg="1"/>
      <p:bldP spid="35852" grpId="0" animBg="1"/>
      <p:bldP spid="35853" grpId="0" animBg="1"/>
      <p:bldP spid="358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(I)</a:t>
            </a: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In context, a word can seem to have several distinct senses. Some may appear more related than others.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In </a:t>
            </a:r>
            <a:r>
              <a:rPr lang="mt-MT" sz="2600" dirty="0"/>
              <a:t>our example: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run</a:t>
            </a:r>
            <a:r>
              <a:rPr lang="mt-MT" sz="2200" baseline="-25000" dirty="0"/>
              <a:t>1</a:t>
            </a:r>
            <a:r>
              <a:rPr lang="mt-MT" sz="2200" dirty="0"/>
              <a:t> = physical act of running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run</a:t>
            </a:r>
            <a:r>
              <a:rPr lang="mt-MT" sz="2200" baseline="-25000" dirty="0"/>
              <a:t>2 </a:t>
            </a:r>
            <a:r>
              <a:rPr lang="mt-MT" sz="2200" dirty="0"/>
              <a:t>= place where fowl are kept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So </a:t>
            </a:r>
            <a:r>
              <a:rPr lang="mt-MT" sz="2600" dirty="0"/>
              <a:t>run is </a:t>
            </a:r>
            <a:r>
              <a:rPr lang="mt-MT" sz="2600" dirty="0">
                <a:solidFill>
                  <a:schemeClr val="accent2"/>
                </a:solidFill>
              </a:rPr>
              <a:t>2-ways ambiguous</a:t>
            </a:r>
            <a:r>
              <a:rPr lang="mt-MT" sz="2600" dirty="0"/>
              <a:t> (2 senses)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But </a:t>
            </a:r>
            <a:r>
              <a:rPr lang="mt-MT" sz="2600" dirty="0"/>
              <a:t>run</a:t>
            </a:r>
            <a:r>
              <a:rPr lang="mt-MT" sz="2600" baseline="-25000" dirty="0"/>
              <a:t>1</a:t>
            </a:r>
            <a:r>
              <a:rPr lang="mt-MT" sz="2600" dirty="0"/>
              <a:t> exhibits </a:t>
            </a:r>
            <a:r>
              <a:rPr lang="mt-MT" sz="2600" dirty="0">
                <a:solidFill>
                  <a:schemeClr val="accent2"/>
                </a:solidFill>
              </a:rPr>
              <a:t>vagueness</a:t>
            </a:r>
            <a:r>
              <a:rPr lang="mt-MT" sz="2600" dirty="0"/>
              <a:t> between a general sense of running, and the more specialised sense used in cricket.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Taxonomic sisters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Usually taken to be complementary or “opposed” or “incompatible” </a:t>
            </a:r>
            <a:r>
              <a:rPr lang="en-GB"/>
              <a:t>or “mutually exclusive”</a:t>
            </a:r>
            <a:endParaRPr lang="mt-MT"/>
          </a:p>
          <a:p>
            <a:endParaRPr lang="mt-MT"/>
          </a:p>
          <a:p>
            <a:r>
              <a:rPr lang="mt-MT"/>
              <a:t>NB: Taxonomies are often our way of imposing a discrete categorisation on a continuum (e.g. colour).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Opposites and similarity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To many native speakers, the most highly related word to an adjective is its antonym or opposite.</a:t>
            </a:r>
          </a:p>
          <a:p>
            <a:pPr lvl="1"/>
            <a:r>
              <a:rPr lang="mt-MT"/>
              <a:t>also typical of taxonomic sisters</a:t>
            </a:r>
          </a:p>
          <a:p>
            <a:pPr lvl="1"/>
            <a:r>
              <a:rPr lang="mt-MT"/>
              <a:t>does this mean that opposites are synonymous?</a:t>
            </a:r>
          </a:p>
          <a:p>
            <a:pPr lvl="1"/>
            <a:r>
              <a:rPr lang="mt-MT"/>
              <a:t>No! It just means that “similarity” under the contextual view is much broader than synonymy.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Hyponymy and other relations</a:t>
            </a: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/>
              <a:t>Part 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of hyponymy</a:t>
            </a:r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66738" y="1752600"/>
            <a:ext cx="347186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Hyponymy is a </a:t>
            </a:r>
            <a:r>
              <a:rPr lang="mt-MT" sz="2000">
                <a:solidFill>
                  <a:schemeClr val="accent2"/>
                </a:solidFill>
              </a:rPr>
              <a:t>relation of inclusion</a:t>
            </a:r>
            <a:r>
              <a:rPr lang="mt-MT" sz="2000"/>
              <a:t>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mt-MT" sz="200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Arrows can be interpreted as “IS-A” relations.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mt-MT" sz="200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Unlike taxonomic sisterhood, which is horizontal, hyponymy is vertical.</a:t>
            </a:r>
            <a:endParaRPr lang="en-GB" sz="20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264275" y="21336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5903913" y="2565400"/>
            <a:ext cx="9366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6840538" y="2565400"/>
            <a:ext cx="1008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242175" y="33401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MAMMAL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256213" y="33575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4964113" y="3776663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4392613" y="45085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CANARY</a:t>
            </a: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6165850" y="3848100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408738" y="4492625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SPARROW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Elements of hyponymy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/>
              <a:t>If </a:t>
            </a:r>
            <a:r>
              <a:rPr lang="mt-MT" sz="2600">
                <a:solidFill>
                  <a:schemeClr val="accent2"/>
                </a:solidFill>
              </a:rPr>
              <a:t>Y IS-A X</a:t>
            </a:r>
            <a:r>
              <a:rPr lang="mt-MT" sz="2600"/>
              <a:t> then: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X is the </a:t>
            </a:r>
            <a:r>
              <a:rPr lang="mt-MT" sz="2200">
                <a:solidFill>
                  <a:schemeClr val="accent2"/>
                </a:solidFill>
              </a:rPr>
              <a:t>superordinate</a:t>
            </a:r>
            <a:r>
              <a:rPr lang="mt-MT" sz="2200"/>
              <a:t> or </a:t>
            </a:r>
            <a:r>
              <a:rPr lang="mt-MT" sz="2200">
                <a:solidFill>
                  <a:schemeClr val="accent2"/>
                </a:solidFill>
              </a:rPr>
              <a:t>hypernym</a:t>
            </a:r>
            <a:r>
              <a:rPr lang="mt-MT" sz="2200"/>
              <a:t> of Y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Y is a </a:t>
            </a:r>
            <a:r>
              <a:rPr lang="mt-MT" sz="2200">
                <a:solidFill>
                  <a:schemeClr val="accent2"/>
                </a:solidFill>
              </a:rPr>
              <a:t>subordinate</a:t>
            </a:r>
            <a:r>
              <a:rPr lang="mt-MT" sz="2200"/>
              <a:t> or </a:t>
            </a:r>
            <a:r>
              <a:rPr lang="mt-MT" sz="2200">
                <a:solidFill>
                  <a:schemeClr val="accent2"/>
                </a:solidFill>
              </a:rPr>
              <a:t>hyponym</a:t>
            </a:r>
            <a:r>
              <a:rPr lang="mt-MT" sz="2200"/>
              <a:t> of X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e.g. HUMAN is the hypernym of MAN, TOOL is the hypernym of CHAINSAW</a:t>
            </a:r>
          </a:p>
          <a:p>
            <a:pPr>
              <a:lnSpc>
                <a:spcPct val="80000"/>
              </a:lnSpc>
            </a:pPr>
            <a:r>
              <a:rPr lang="mt-MT" sz="2600"/>
              <a:t>Inclusion: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if Y is a hyponym of X then Y contains the meaning of X (plus something extra)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e.g. MAN includes all the features of HUMAN, plus the specification of ADULT and MALE.</a:t>
            </a:r>
          </a:p>
          <a:p>
            <a:pPr>
              <a:lnSpc>
                <a:spcPct val="80000"/>
              </a:lnSpc>
            </a:pPr>
            <a:r>
              <a:rPr lang="mt-MT" sz="2600"/>
              <a:t>Transitivity: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if X IS-A Y and Y IS-A Z, then X IS-A Z</a:t>
            </a: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Transitivity -- illustration</a:t>
            </a:r>
            <a:endParaRPr lang="en-GB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3471862" cy="4267200"/>
          </a:xfrm>
        </p:spPr>
        <p:txBody>
          <a:bodyPr/>
          <a:lstStyle/>
          <a:p>
            <a:r>
              <a:rPr lang="mt-MT"/>
              <a:t>A CANARY IS-A BIRD</a:t>
            </a:r>
          </a:p>
          <a:p>
            <a:r>
              <a:rPr lang="mt-MT"/>
              <a:t>A BIRD IS-A ANIMAL</a:t>
            </a:r>
          </a:p>
          <a:p>
            <a:r>
              <a:rPr lang="mt-MT"/>
              <a:t>Therefore, a CANARY IS-A ANIMAL</a:t>
            </a:r>
            <a:endParaRPr lang="en-GB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795963" y="21336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5435600" y="2565400"/>
            <a:ext cx="9366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6372225" y="2565400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787900" y="33575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4495800" y="3776663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5697538" y="3848100"/>
            <a:ext cx="1008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940425" y="4492625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SPARROW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924300" y="45085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CANARY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804025" y="33401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MAMMAL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Special cases of taxonomic relations</a:t>
            </a:r>
            <a:endParaRPr lang="en-GB" sz="3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100"/>
              <a:t>Sometimes, language exhibits special cases of relations that are: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well-established and lexicalised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seem to depend on an underlying taxonomy or hierarchy</a:t>
            </a:r>
          </a:p>
          <a:p>
            <a:pPr>
              <a:lnSpc>
                <a:spcPct val="90000"/>
              </a:lnSpc>
            </a:pPr>
            <a:r>
              <a:rPr lang="mt-MT" sz="2100"/>
              <a:t>ADULT-YOUNG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dog – puppy, duck – duckling, etc</a:t>
            </a:r>
          </a:p>
          <a:p>
            <a:pPr>
              <a:lnSpc>
                <a:spcPct val="90000"/>
              </a:lnSpc>
            </a:pPr>
            <a:r>
              <a:rPr lang="mt-MT" sz="2100"/>
              <a:t>MALE-FEMALE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woman – man, dog – bitch, drake – duck, etc</a:t>
            </a:r>
          </a:p>
          <a:p>
            <a:pPr>
              <a:lnSpc>
                <a:spcPct val="90000"/>
              </a:lnSpc>
            </a:pPr>
            <a:r>
              <a:rPr lang="mt-MT" sz="2100"/>
              <a:t>NB: These pairs are often </a:t>
            </a:r>
            <a:r>
              <a:rPr lang="mt-MT" sz="2100">
                <a:solidFill>
                  <a:schemeClr val="accent2"/>
                </a:solidFill>
              </a:rPr>
              <a:t>asymmetric</a:t>
            </a:r>
            <a:r>
              <a:rPr lang="mt-MT" sz="2100"/>
              <a:t>. The unmarked case in the MALE-FEMALE is the MALE.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We tend to use it for the name of the species.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Meronymy or part-whole</a:t>
            </a:r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3700462" cy="4267200"/>
          </a:xfrm>
        </p:spPr>
        <p:txBody>
          <a:bodyPr/>
          <a:lstStyle/>
          <a:p>
            <a:r>
              <a:rPr lang="mt-MT"/>
              <a:t>A different kind of taxonomic relationship. Arrows are interpreted as “</a:t>
            </a:r>
            <a:r>
              <a:rPr lang="mt-MT">
                <a:solidFill>
                  <a:schemeClr val="accent2"/>
                </a:solidFill>
              </a:rPr>
              <a:t>HAS-A</a:t>
            </a:r>
            <a:r>
              <a:rPr lang="mt-MT"/>
              <a:t>”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433888" y="22272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5010150" y="2659063"/>
            <a:ext cx="15875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419600" y="35052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934200" y="3429000"/>
            <a:ext cx="8651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WING</a:t>
            </a:r>
            <a:endParaRPr lang="en-GB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543800" y="2133600"/>
            <a:ext cx="64293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LEG</a:t>
            </a:r>
            <a:endParaRPr lang="en-GB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5867400" y="2362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02" name="Freeform 18"/>
          <p:cNvSpPr>
            <a:spLocks/>
          </p:cNvSpPr>
          <p:nvPr/>
        </p:nvSpPr>
        <p:spPr bwMode="auto">
          <a:xfrm>
            <a:off x="5026025" y="4038600"/>
            <a:ext cx="2286000" cy="1092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056" y="864"/>
              </a:cxn>
              <a:cxn ang="0">
                <a:pos x="2256" y="0"/>
              </a:cxn>
            </a:cxnLst>
            <a:rect l="0" t="0" r="r" b="b"/>
            <a:pathLst>
              <a:path w="2256" h="880">
                <a:moveTo>
                  <a:pt x="0" y="96"/>
                </a:moveTo>
                <a:cubicBezTo>
                  <a:pt x="340" y="488"/>
                  <a:pt x="680" y="880"/>
                  <a:pt x="1056" y="864"/>
                </a:cubicBezTo>
                <a:cubicBezTo>
                  <a:pt x="1432" y="848"/>
                  <a:pt x="1844" y="424"/>
                  <a:pt x="2256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629400" y="4724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HAS-A</a:t>
            </a:r>
            <a:endParaRPr lang="en-GB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5162550" y="3003550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IS-A</a:t>
            </a:r>
            <a:endParaRPr lang="en-GB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6096000" y="2438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HAS-A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Meronymy vs. Hyponymy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100"/>
              <a:t>Meronymy tends to be less regular than hyponymy: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NOSE is perceived as a necessary part of a FACE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CELLAR may be part of HOUSE, but not necessarily</a:t>
            </a:r>
          </a:p>
          <a:p>
            <a:pPr>
              <a:lnSpc>
                <a:spcPct val="90000"/>
              </a:lnSpc>
            </a:pPr>
            <a:r>
              <a:rPr lang="mt-MT" sz="2100"/>
              <a:t>Meronymy need not be transitive:</a:t>
            </a:r>
          </a:p>
          <a:p>
            <a:pPr lvl="1">
              <a:lnSpc>
                <a:spcPct val="90000"/>
              </a:lnSpc>
            </a:pPr>
            <a:r>
              <a:rPr lang="mt-MT" sz="2000"/>
              <a:t>If X HAS-A Y and Y HAS-A Z, it does not follow that Y HAS-A Z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window HAS-A pane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room HAS-A window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??room HAS-A pane</a:t>
            </a:r>
            <a:endParaRPr lang="en-GB" sz="1800"/>
          </a:p>
          <a:p>
            <a:pPr>
              <a:lnSpc>
                <a:spcPct val="90000"/>
              </a:lnSpc>
            </a:pPr>
            <a:r>
              <a:rPr lang="en-GB" sz="2100"/>
              <a:t>Common-sense knowledge plays a very important role in acceptability of these relations.</a:t>
            </a:r>
            <a:endParaRPr lang="mt-MT" sz="2100"/>
          </a:p>
          <a:p>
            <a:pPr lvl="2">
              <a:lnSpc>
                <a:spcPct val="90000"/>
              </a:lnSpc>
            </a:pP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Member-collection relations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We often lexicalise names of collections of specific things: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flotta (fleet) : a collection of ships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merħla (flock): a collection of sheep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Native </a:t>
            </a:r>
            <a:r>
              <a:rPr lang="mt-MT" sz="2600" dirty="0"/>
              <a:t>speakers know there is a member-collection relation: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flotta (fleet) – vapur (ship)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armata (army) – suldat (soldier)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merħla (flock) – nagħġa (sheep)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Can </a:t>
            </a:r>
            <a:r>
              <a:rPr lang="mt-MT" sz="2600" dirty="0"/>
              <a:t>be viewed as a special, lexicalised case of meronymy.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(II)</a:t>
            </a: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dirty="0"/>
              <a:t>Similarly:</a:t>
            </a:r>
          </a:p>
          <a:p>
            <a:pPr>
              <a:lnSpc>
                <a:spcPct val="90000"/>
              </a:lnSpc>
            </a:pPr>
            <a:endParaRPr lang="mt-MT" dirty="0"/>
          </a:p>
          <a:p>
            <a:pPr lvl="1">
              <a:lnSpc>
                <a:spcPct val="90000"/>
              </a:lnSpc>
            </a:pPr>
            <a:r>
              <a:rPr lang="mt-MT" dirty="0"/>
              <a:t>daħla</a:t>
            </a:r>
            <a:r>
              <a:rPr lang="mt-MT" baseline="-25000" dirty="0"/>
              <a:t>1</a:t>
            </a:r>
            <a:r>
              <a:rPr lang="mt-MT" dirty="0"/>
              <a:t> = entrance or inlet</a:t>
            </a:r>
          </a:p>
          <a:p>
            <a:pPr lvl="1">
              <a:lnSpc>
                <a:spcPct val="90000"/>
              </a:lnSpc>
            </a:pPr>
            <a:endParaRPr lang="mt-MT" dirty="0"/>
          </a:p>
          <a:p>
            <a:pPr lvl="1">
              <a:lnSpc>
                <a:spcPct val="90000"/>
              </a:lnSpc>
            </a:pPr>
            <a:r>
              <a:rPr lang="mt-MT" dirty="0"/>
              <a:t>daħla</a:t>
            </a:r>
            <a:r>
              <a:rPr lang="mt-MT" baseline="-25000" dirty="0"/>
              <a:t>2</a:t>
            </a:r>
            <a:r>
              <a:rPr lang="mt-MT" dirty="0"/>
              <a:t> = introduction to a text</a:t>
            </a:r>
          </a:p>
          <a:p>
            <a:pPr lvl="1">
              <a:lnSpc>
                <a:spcPct val="90000"/>
              </a:lnSpc>
            </a:pPr>
            <a:endParaRPr lang="mt-MT" dirty="0"/>
          </a:p>
          <a:p>
            <a:pPr>
              <a:lnSpc>
                <a:spcPct val="90000"/>
              </a:lnSpc>
            </a:pPr>
            <a:r>
              <a:rPr lang="mt-MT" dirty="0"/>
              <a:t>2-ways </a:t>
            </a:r>
            <a:r>
              <a:rPr lang="mt-MT" dirty="0">
                <a:solidFill>
                  <a:schemeClr val="accent2"/>
                </a:solidFill>
              </a:rPr>
              <a:t>ambiguous</a:t>
            </a:r>
            <a:r>
              <a:rPr lang="mt-MT" dirty="0"/>
              <a:t> 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mt-MT" dirty="0" smtClean="0"/>
              <a:t>daħla</a:t>
            </a:r>
            <a:r>
              <a:rPr lang="mt-MT" baseline="-25000" dirty="0" smtClean="0"/>
              <a:t>1</a:t>
            </a:r>
            <a:r>
              <a:rPr lang="mt-MT" dirty="0" smtClean="0"/>
              <a:t> </a:t>
            </a:r>
            <a:r>
              <a:rPr lang="mt-MT" dirty="0"/>
              <a:t>is </a:t>
            </a:r>
            <a:r>
              <a:rPr lang="mt-MT" dirty="0">
                <a:solidFill>
                  <a:schemeClr val="accent2"/>
                </a:solidFill>
              </a:rPr>
              <a:t>vague</a:t>
            </a:r>
            <a:r>
              <a:rPr lang="mt-MT" dirty="0"/>
              <a:t> between the sense of “entrance” and that of “inlet”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Are collections singular or plural?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In many languages, there is the possibility of switching from: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a view of a collection as a single entity vs. the “contents” of the collection as a group or set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English:</a:t>
            </a:r>
          </a:p>
          <a:p>
            <a:pPr lvl="2">
              <a:lnSpc>
                <a:spcPct val="80000"/>
              </a:lnSpc>
            </a:pPr>
            <a:r>
              <a:rPr lang="en-GB" sz="2100" i="1"/>
              <a:t>The band played well tonight.</a:t>
            </a:r>
          </a:p>
          <a:p>
            <a:pPr lvl="2">
              <a:lnSpc>
                <a:spcPct val="80000"/>
              </a:lnSpc>
            </a:pPr>
            <a:r>
              <a:rPr lang="en-GB" sz="2100" i="1"/>
              <a:t>It drove the crowd nuts </a:t>
            </a:r>
            <a:r>
              <a:rPr lang="en-GB" sz="2100"/>
              <a:t>[SG]</a:t>
            </a:r>
          </a:p>
          <a:p>
            <a:pPr lvl="2">
              <a:lnSpc>
                <a:spcPct val="80000"/>
              </a:lnSpc>
            </a:pPr>
            <a:r>
              <a:rPr lang="en-GB" sz="2100" i="1"/>
              <a:t>They drove the crowd nuts </a:t>
            </a:r>
            <a:r>
              <a:rPr lang="en-GB" sz="2100"/>
              <a:t>[PL]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Maltese:</a:t>
            </a:r>
          </a:p>
          <a:p>
            <a:pPr lvl="2">
              <a:lnSpc>
                <a:spcPct val="80000"/>
              </a:lnSpc>
            </a:pPr>
            <a:r>
              <a:rPr lang="en-GB" sz="2100"/>
              <a:t> </a:t>
            </a:r>
            <a:r>
              <a:rPr lang="en-GB" sz="2100" i="1"/>
              <a:t>L-armata rtirat </a:t>
            </a:r>
            <a:r>
              <a:rPr lang="en-GB" sz="2100"/>
              <a:t>(The army retreated.SG)</a:t>
            </a:r>
            <a:endParaRPr lang="en-GB" sz="2100" i="1"/>
          </a:p>
          <a:p>
            <a:pPr lvl="2">
              <a:lnSpc>
                <a:spcPct val="80000"/>
              </a:lnSpc>
            </a:pPr>
            <a:r>
              <a:rPr lang="en-GB" sz="2100" i="1"/>
              <a:t>?L-armata rtiraw. (</a:t>
            </a:r>
            <a:r>
              <a:rPr lang="en-GB" sz="2100"/>
              <a:t>The army retreated.PL)</a:t>
            </a:r>
            <a:endParaRPr lang="en-GB" sz="2100" i="1"/>
          </a:p>
          <a:p>
            <a:pPr lvl="2">
              <a:lnSpc>
                <a:spcPct val="80000"/>
              </a:lnSpc>
            </a:pPr>
            <a:r>
              <a:rPr lang="en-GB" sz="2100"/>
              <a:t>Perhaps not as acceptable? Only with some nouns?</a:t>
            </a:r>
          </a:p>
          <a:p>
            <a:pPr lvl="1">
              <a:lnSpc>
                <a:spcPct val="80000"/>
              </a:lnSpc>
            </a:pP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Portion-mass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/>
              <a:t>Mass nouns:</a:t>
            </a:r>
          </a:p>
          <a:p>
            <a:pPr lvl="1"/>
            <a:r>
              <a:rPr lang="mt-MT" sz="2200"/>
              <a:t>nouns denoting things which have no units</a:t>
            </a:r>
          </a:p>
          <a:p>
            <a:pPr lvl="1"/>
            <a:r>
              <a:rPr lang="mt-MT" sz="2200"/>
              <a:t>noun is also true of portions of the substance</a:t>
            </a:r>
          </a:p>
          <a:p>
            <a:pPr lvl="2"/>
            <a:r>
              <a:rPr lang="mt-MT" sz="2100"/>
              <a:t>liquid, coal, hair</a:t>
            </a:r>
          </a:p>
          <a:p>
            <a:r>
              <a:rPr lang="mt-MT" sz="2600"/>
              <a:t>Langu</a:t>
            </a:r>
            <a:r>
              <a:rPr lang="en-GB" sz="2600"/>
              <a:t>a</a:t>
            </a:r>
            <a:r>
              <a:rPr lang="mt-MT" sz="2600"/>
              <a:t>ges often have lexicalised concepts denoting portions of specific substances:</a:t>
            </a:r>
          </a:p>
          <a:p>
            <a:pPr lvl="1"/>
            <a:r>
              <a:rPr lang="mt-MT" sz="2200" i="1">
                <a:solidFill>
                  <a:schemeClr val="accent2"/>
                </a:solidFill>
              </a:rPr>
              <a:t>qatra</a:t>
            </a:r>
            <a:r>
              <a:rPr lang="mt-MT" sz="2200"/>
              <a:t> (drop) for liquids</a:t>
            </a:r>
          </a:p>
          <a:p>
            <a:pPr lvl="1"/>
            <a:r>
              <a:rPr lang="mt-MT" sz="2200" i="1">
                <a:solidFill>
                  <a:schemeClr val="accent2"/>
                </a:solidFill>
              </a:rPr>
              <a:t>strand</a:t>
            </a:r>
            <a:r>
              <a:rPr lang="mt-MT" sz="2200"/>
              <a:t> of hair</a:t>
            </a:r>
          </a:p>
          <a:p>
            <a:pPr lvl="1"/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Summary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This lecture gave an overview of some standard ways to classify relations between lexical items.</a:t>
            </a:r>
          </a:p>
          <a:p>
            <a:pPr lvl="1"/>
            <a:r>
              <a:rPr lang="mt-MT"/>
              <a:t>homonymy vs. polysemy</a:t>
            </a:r>
          </a:p>
          <a:p>
            <a:pPr lvl="1"/>
            <a:r>
              <a:rPr lang="mt-MT"/>
              <a:t>synonymy (and contextual similarity)</a:t>
            </a:r>
          </a:p>
          <a:p>
            <a:pPr lvl="1"/>
            <a:r>
              <a:rPr lang="mt-MT"/>
              <a:t>taxonomic relations: part-whole and hyponymy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</a:t>
            </a:r>
            <a:r>
              <a:rPr lang="en-GB"/>
              <a:t>V</a:t>
            </a:r>
            <a:r>
              <a:rPr lang="mt-MT"/>
              <a:t>)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Ambiguity:</a:t>
            </a:r>
          </a:p>
          <a:p>
            <a:pPr lvl="1"/>
            <a:r>
              <a:rPr lang="mt-MT" sz="2200" dirty="0"/>
              <a:t>In this case, the context will select one of the meanings/senses</a:t>
            </a:r>
          </a:p>
          <a:p>
            <a:pPr lvl="1"/>
            <a:r>
              <a:rPr lang="mt-MT" sz="2200" dirty="0"/>
              <a:t>We often don’t even notice ambiguity, because context clarifies the intended meaning.</a:t>
            </a:r>
          </a:p>
          <a:p>
            <a:endParaRPr lang="en-GB" sz="2600" dirty="0" smtClean="0"/>
          </a:p>
          <a:p>
            <a:r>
              <a:rPr lang="mt-MT" sz="2600" dirty="0" smtClean="0"/>
              <a:t>Vagueness</a:t>
            </a:r>
            <a:r>
              <a:rPr lang="mt-MT" sz="2600" dirty="0"/>
              <a:t>:</a:t>
            </a:r>
          </a:p>
          <a:p>
            <a:pPr lvl="1"/>
            <a:r>
              <a:rPr lang="mt-MT" sz="2200" dirty="0"/>
              <a:t>Context adds information to the sense.</a:t>
            </a:r>
          </a:p>
          <a:p>
            <a:pPr lvl="1"/>
            <a:r>
              <a:rPr lang="mt-MT" sz="2200" dirty="0"/>
              <a:t>Therefore the sense of the word itself doesn’t contain all the information.</a:t>
            </a:r>
          </a:p>
          <a:p>
            <a:pPr lvl="1"/>
            <a:r>
              <a:rPr lang="mt-MT" sz="2200" dirty="0"/>
              <a:t>It is </a:t>
            </a:r>
            <a:r>
              <a:rPr lang="mt-MT" sz="2200" dirty="0">
                <a:solidFill>
                  <a:schemeClr val="accent2"/>
                </a:solidFill>
              </a:rPr>
              <a:t>underspecified</a:t>
            </a:r>
            <a:r>
              <a:rPr lang="mt-MT" sz="2200" dirty="0"/>
              <a:t>.</a:t>
            </a:r>
          </a:p>
          <a:p>
            <a:pPr lvl="1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Tests for ambiguity and vagueness</a:t>
            </a:r>
            <a:endParaRPr lang="en-GB" sz="3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mt-MT" dirty="0" smtClean="0"/>
              <a:t>There </a:t>
            </a:r>
            <a:r>
              <a:rPr lang="mt-MT" dirty="0"/>
              <a:t>are some tests to decide whether meaning distinctions involve ambiguity or vagueness.</a:t>
            </a:r>
          </a:p>
          <a:p>
            <a:pPr lvl="1"/>
            <a:endParaRPr lang="mt-MT" dirty="0"/>
          </a:p>
          <a:p>
            <a:pPr lvl="1"/>
            <a:r>
              <a:rPr lang="mt-MT" dirty="0"/>
              <a:t>The </a:t>
            </a:r>
            <a:r>
              <a:rPr lang="mt-MT" i="1" dirty="0"/>
              <a:t>do-so </a:t>
            </a:r>
            <a:r>
              <a:rPr lang="mt-MT" dirty="0"/>
              <a:t>test of meaning identity</a:t>
            </a:r>
          </a:p>
          <a:p>
            <a:pPr lvl="1"/>
            <a:endParaRPr lang="mt-MT" dirty="0"/>
          </a:p>
          <a:p>
            <a:pPr lvl="1"/>
            <a:r>
              <a:rPr lang="mt-MT" dirty="0"/>
              <a:t>The synonymy or sense-relations test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The </a:t>
            </a:r>
            <a:r>
              <a:rPr lang="en-GB" sz="3400" i="1"/>
              <a:t>do-so</a:t>
            </a:r>
            <a:r>
              <a:rPr lang="en-GB" sz="3400"/>
              <a:t> test: preliminary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52600"/>
            <a:ext cx="8001000" cy="4267200"/>
          </a:xfrm>
        </p:spPr>
        <p:txBody>
          <a:bodyPr/>
          <a:lstStyle/>
          <a:p>
            <a:pPr lvl="1"/>
            <a:endParaRPr lang="en-GB" sz="2200" dirty="0"/>
          </a:p>
          <a:p>
            <a:r>
              <a:rPr lang="en-GB" sz="2600" dirty="0"/>
              <a:t>I </a:t>
            </a:r>
            <a:r>
              <a:rPr lang="en-GB" sz="2600" u="sng" dirty="0">
                <a:solidFill>
                  <a:schemeClr val="accent2"/>
                </a:solidFill>
              </a:rPr>
              <a:t>ate a sandwich</a:t>
            </a:r>
            <a:r>
              <a:rPr lang="en-GB" sz="2600" dirty="0"/>
              <a:t> and Mary </a:t>
            </a:r>
          </a:p>
          <a:p>
            <a:endParaRPr lang="en-GB" sz="2600" dirty="0"/>
          </a:p>
          <a:p>
            <a:pPr lvl="1"/>
            <a:endParaRPr lang="mt-MT" sz="2200" dirty="0"/>
          </a:p>
          <a:p>
            <a:pPr lvl="1"/>
            <a:endParaRPr lang="mt-MT" sz="2200" dirty="0"/>
          </a:p>
          <a:p>
            <a:pPr lvl="1"/>
            <a:r>
              <a:rPr lang="mt-MT" sz="2200" dirty="0"/>
              <a:t>The </a:t>
            </a:r>
            <a:r>
              <a:rPr lang="mt-MT" sz="2200" i="1" dirty="0"/>
              <a:t>do-so</a:t>
            </a:r>
            <a:r>
              <a:rPr lang="mt-MT" sz="2200" dirty="0"/>
              <a:t> construction is interpreted as </a:t>
            </a:r>
            <a:r>
              <a:rPr lang="mt-MT" sz="2200" dirty="0">
                <a:solidFill>
                  <a:schemeClr val="accent2"/>
                </a:solidFill>
              </a:rPr>
              <a:t>identical to the preceding verb phrase</a:t>
            </a:r>
            <a:endParaRPr lang="en-GB" sz="2200" dirty="0">
              <a:solidFill>
                <a:schemeClr val="accent2"/>
              </a:solidFill>
            </a:endParaRPr>
          </a:p>
          <a:p>
            <a:pPr lvl="2"/>
            <a:r>
              <a:rPr lang="mt-MT" dirty="0"/>
              <a:t>Similar constructions in Maltese:</a:t>
            </a:r>
          </a:p>
          <a:p>
            <a:pPr lvl="3"/>
            <a:r>
              <a:rPr lang="mt-MT" sz="1800" i="1" dirty="0"/>
              <a:t>Kilt biċċa ħobż u </a:t>
            </a:r>
            <a:r>
              <a:rPr lang="mt-MT" sz="1800" i="1" dirty="0">
                <a:solidFill>
                  <a:schemeClr val="accent2"/>
                </a:solidFill>
              </a:rPr>
              <a:t>anka</a:t>
            </a:r>
            <a:r>
              <a:rPr lang="mt-MT" sz="1800" i="1" dirty="0"/>
              <a:t> Marija</a:t>
            </a:r>
          </a:p>
          <a:p>
            <a:pPr lvl="3"/>
            <a:r>
              <a:rPr lang="mt-MT" sz="1800" i="1" dirty="0"/>
              <a:t>Kilt biċċa ħobż u Marija </a:t>
            </a:r>
            <a:r>
              <a:rPr lang="mt-MT" sz="1800" i="1" dirty="0">
                <a:solidFill>
                  <a:schemeClr val="accent2"/>
                </a:solidFill>
              </a:rPr>
              <a:t>għamlet hekk ukoll</a:t>
            </a:r>
            <a:r>
              <a:rPr lang="mt-MT" sz="1800" i="1" dirty="0"/>
              <a:t>.</a:t>
            </a:r>
            <a:endParaRPr lang="en-GB" sz="1800" i="1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4067944" y="1988840"/>
            <a:ext cx="1655763" cy="863600"/>
          </a:xfrm>
          <a:prstGeom prst="brace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solidFill>
                  <a:schemeClr val="accent2"/>
                </a:solidFill>
              </a:rPr>
              <a:t>did so too</a:t>
            </a:r>
          </a:p>
          <a:p>
            <a:pPr algn="ctr"/>
            <a:r>
              <a:rPr lang="en-GB">
                <a:solidFill>
                  <a:schemeClr val="accent2"/>
                </a:solidFill>
              </a:rPr>
              <a:t>did too</a:t>
            </a:r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2267745" y="2564904"/>
            <a:ext cx="2736304" cy="935534"/>
          </a:xfrm>
          <a:custGeom>
            <a:avLst/>
            <a:gdLst/>
            <a:ahLst/>
            <a:cxnLst>
              <a:cxn ang="0">
                <a:pos x="2722" y="90"/>
              </a:cxn>
              <a:cxn ang="0">
                <a:pos x="1814" y="589"/>
              </a:cxn>
              <a:cxn ang="0">
                <a:pos x="0" y="0"/>
              </a:cxn>
            </a:cxnLst>
            <a:rect l="0" t="0" r="r" b="b"/>
            <a:pathLst>
              <a:path w="2722" h="604">
                <a:moveTo>
                  <a:pt x="2722" y="90"/>
                </a:moveTo>
                <a:cubicBezTo>
                  <a:pt x="2495" y="347"/>
                  <a:pt x="2268" y="604"/>
                  <a:pt x="1814" y="589"/>
                </a:cubicBezTo>
                <a:cubicBezTo>
                  <a:pt x="1360" y="574"/>
                  <a:pt x="302" y="98"/>
                  <a:pt x="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</a:t>
            </a:r>
            <a:r>
              <a:rPr lang="mt-MT" sz="3400" i="1"/>
              <a:t>do-so</a:t>
            </a:r>
            <a:r>
              <a:rPr lang="mt-MT" sz="3400"/>
              <a:t> test and meaning identity</a:t>
            </a:r>
            <a:endParaRPr lang="en-GB" sz="3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/>
          </a:p>
          <a:p>
            <a:r>
              <a:rPr lang="mt-MT"/>
              <a:t>Main principle:</a:t>
            </a:r>
          </a:p>
          <a:p>
            <a:pPr>
              <a:buFont typeface="Wingdings" pitchFamily="2" charset="2"/>
              <a:buNone/>
            </a:pPr>
            <a:r>
              <a:rPr lang="mt-MT"/>
              <a:t>	</a:t>
            </a:r>
            <a:r>
              <a:rPr lang="mt-MT">
                <a:solidFill>
                  <a:schemeClr val="accent2"/>
                </a:solidFill>
              </a:rPr>
              <a:t>if a particular sense is selected for a word in a verb phrase, it will also be the same sense in the </a:t>
            </a:r>
            <a:r>
              <a:rPr lang="mt-MT" i="1">
                <a:solidFill>
                  <a:schemeClr val="accent2"/>
                </a:solidFill>
              </a:rPr>
              <a:t>do-so</a:t>
            </a:r>
            <a:r>
              <a:rPr lang="mt-MT">
                <a:solidFill>
                  <a:schemeClr val="accent2"/>
                </a:solidFill>
              </a:rPr>
              <a:t> phrase</a:t>
            </a:r>
          </a:p>
          <a:p>
            <a:endParaRPr lang="mt-MT"/>
          </a:p>
          <a:p>
            <a:r>
              <a:rPr lang="mt-MT"/>
              <a:t>Therefore, very useful to test if two meanings are two distinct senses.</a:t>
            </a:r>
          </a:p>
          <a:p>
            <a:pPr lvl="1"/>
            <a:endParaRPr lang="mt-MT"/>
          </a:p>
          <a:p>
            <a:pPr lvl="1"/>
            <a:endParaRPr lang="en-GB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i="1"/>
              <a:t>Do-so </a:t>
            </a:r>
            <a:r>
              <a:rPr lang="mt-MT"/>
              <a:t>examples</a:t>
            </a:r>
            <a:endParaRPr lang="en-GB" i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 dirty="0"/>
              <a:t>Lili </a:t>
            </a:r>
            <a:r>
              <a:rPr lang="mt-MT" sz="2600" u="sng" dirty="0"/>
              <a:t>għoġbitni</a:t>
            </a:r>
            <a:r>
              <a:rPr lang="mt-MT" sz="2600" u="sng" dirty="0">
                <a:solidFill>
                  <a:schemeClr val="accent2"/>
                </a:solidFill>
              </a:rPr>
              <a:t> d-daħla</a:t>
            </a:r>
            <a:r>
              <a:rPr lang="mt-MT" sz="2600" dirty="0"/>
              <a:t> u lil Jimmy </a:t>
            </a:r>
            <a:r>
              <a:rPr lang="mt-MT" sz="2600" u="sng" dirty="0"/>
              <a:t>wkoll</a:t>
            </a:r>
            <a:endParaRPr lang="en-GB" sz="2600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600" dirty="0"/>
              <a:t>	(I liked the entrance/introduction and so did Jimmy)</a:t>
            </a:r>
            <a:endParaRPr lang="mt-MT" sz="2600" dirty="0"/>
          </a:p>
          <a:p>
            <a:pPr lvl="1">
              <a:lnSpc>
                <a:spcPct val="80000"/>
              </a:lnSpc>
            </a:pPr>
            <a:r>
              <a:rPr lang="mt-MT" sz="2200" dirty="0"/>
              <a:t>Suppose </a:t>
            </a:r>
            <a:r>
              <a:rPr lang="mt-MT" sz="2200" i="1" dirty="0"/>
              <a:t>daħla</a:t>
            </a:r>
            <a:r>
              <a:rPr lang="mt-MT" sz="2200" dirty="0"/>
              <a:t> here = “introduction”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Is it possible that </a:t>
            </a:r>
            <a:r>
              <a:rPr lang="mt-MT" sz="2200" i="1" dirty="0"/>
              <a:t>I liked the introduction and Jimmy liked the entrance</a:t>
            </a:r>
            <a:r>
              <a:rPr lang="mt-MT" sz="2200" dirty="0"/>
              <a:t>?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not, then these are two distinct senses or </a:t>
            </a:r>
            <a:r>
              <a:rPr lang="mt-MT" sz="2200" i="1" dirty="0"/>
              <a:t>daħla</a:t>
            </a:r>
            <a:endParaRPr lang="mt-MT" sz="2200" dirty="0"/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mt-MT" sz="2600" dirty="0" smtClean="0"/>
              <a:t>I </a:t>
            </a:r>
            <a:r>
              <a:rPr lang="mt-MT" sz="2600" u="sng" dirty="0"/>
              <a:t>made </a:t>
            </a:r>
            <a:r>
              <a:rPr lang="mt-MT" sz="2600" u="sng" dirty="0">
                <a:solidFill>
                  <a:schemeClr val="accent2"/>
                </a:solidFill>
              </a:rPr>
              <a:t>a run</a:t>
            </a:r>
            <a:r>
              <a:rPr lang="mt-MT" sz="2600" dirty="0"/>
              <a:t> and </a:t>
            </a:r>
            <a:r>
              <a:rPr lang="mt-MT" sz="2600" u="sng" dirty="0"/>
              <a:t>so did Priscilla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“I made a run” = “I ran”, then Priscilla cannot have made a run for her chickens...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So, again, these are two distinct senses of </a:t>
            </a:r>
            <a:r>
              <a:rPr lang="mt-MT" sz="2200" i="1" dirty="0"/>
              <a:t>run</a:t>
            </a:r>
            <a:r>
              <a:rPr lang="mt-MT" sz="2200" dirty="0"/>
              <a:t>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348</TotalTime>
  <Words>2134</Words>
  <Application>Microsoft Office PowerPoint</Application>
  <PresentationFormat>On-screen Show (4:3)</PresentationFormat>
  <Paragraphs>358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Verdana</vt:lpstr>
      <vt:lpstr>Times New Roman</vt:lpstr>
      <vt:lpstr>Wingdings</vt:lpstr>
      <vt:lpstr>Equity</vt:lpstr>
      <vt:lpstr>LIN 1180 – Semantics Lecture7</vt:lpstr>
      <vt:lpstr>Continuation from last week</vt:lpstr>
      <vt:lpstr>Ambiguity vs. Vagueness (I)</vt:lpstr>
      <vt:lpstr>Ambiguity vs. vagueness (II)</vt:lpstr>
      <vt:lpstr>Ambiguity vs. vagueness (IV)</vt:lpstr>
      <vt:lpstr>Tests for ambiguity and vagueness</vt:lpstr>
      <vt:lpstr>The do-so test: preliminary example</vt:lpstr>
      <vt:lpstr>The do-so test and meaning identity</vt:lpstr>
      <vt:lpstr>Do-so examples</vt:lpstr>
      <vt:lpstr>The sense relations test</vt:lpstr>
      <vt:lpstr>Sense relations examples</vt:lpstr>
      <vt:lpstr>Lexical relations: basic concepts</vt:lpstr>
      <vt:lpstr>Part 1</vt:lpstr>
      <vt:lpstr>How is the lexicon structured?</vt:lpstr>
      <vt:lpstr>Homonymy -- I</vt:lpstr>
      <vt:lpstr>Two subtypes of homonymy</vt:lpstr>
      <vt:lpstr>Polysemy</vt:lpstr>
      <vt:lpstr>Homonymy vs. polysemy</vt:lpstr>
      <vt:lpstr>Synonymy</vt:lpstr>
      <vt:lpstr>Imperfect synonymy</vt:lpstr>
      <vt:lpstr>The importance of register</vt:lpstr>
      <vt:lpstr>Synonymy vs. Similarity</vt:lpstr>
      <vt:lpstr>When are two words similar?</vt:lpstr>
      <vt:lpstr>Example: master/pupil</vt:lpstr>
      <vt:lpstr>Part 2</vt:lpstr>
      <vt:lpstr>Semantic opposition</vt:lpstr>
      <vt:lpstr>Simple vs Gradable antonyms</vt:lpstr>
      <vt:lpstr>Reverses and converses</vt:lpstr>
      <vt:lpstr>Taxonomies</vt:lpstr>
      <vt:lpstr>Taxonomic sisters</vt:lpstr>
      <vt:lpstr>Opposites and similarity</vt:lpstr>
      <vt:lpstr>Part 3</vt:lpstr>
      <vt:lpstr>Definition of hyponymy</vt:lpstr>
      <vt:lpstr>Elements of hyponymy</vt:lpstr>
      <vt:lpstr>Transitivity -- illustration</vt:lpstr>
      <vt:lpstr>Special cases of taxonomic relations</vt:lpstr>
      <vt:lpstr>Meronymy or part-whole</vt:lpstr>
      <vt:lpstr>Meronymy vs. Hyponymy</vt:lpstr>
      <vt:lpstr>Member-collection relations</vt:lpstr>
      <vt:lpstr>Are collections singular or plural? </vt:lpstr>
      <vt:lpstr>Portion-mass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Gatt</dc:creator>
  <cp:lastModifiedBy>Albert Gatt</cp:lastModifiedBy>
  <cp:revision>44</cp:revision>
  <cp:lastPrinted>1601-01-01T00:00:00Z</cp:lastPrinted>
  <dcterms:created xsi:type="dcterms:W3CDTF">1601-01-01T00:00:00Z</dcterms:created>
  <dcterms:modified xsi:type="dcterms:W3CDTF">2010-11-23T11:06:20Z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