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4" r:id="rId1"/>
  </p:sldMasterIdLst>
  <p:notesMasterIdLst>
    <p:notesMasterId r:id="rId25"/>
  </p:notesMasterIdLst>
  <p:sldIdLst>
    <p:sldId id="256" r:id="rId2"/>
    <p:sldId id="315" r:id="rId3"/>
    <p:sldId id="316" r:id="rId4"/>
    <p:sldId id="317" r:id="rId5"/>
    <p:sldId id="318" r:id="rId6"/>
    <p:sldId id="326" r:id="rId7"/>
    <p:sldId id="327" r:id="rId8"/>
    <p:sldId id="328" r:id="rId9"/>
    <p:sldId id="329" r:id="rId10"/>
    <p:sldId id="319" r:id="rId11"/>
    <p:sldId id="320" r:id="rId12"/>
    <p:sldId id="321" r:id="rId13"/>
    <p:sldId id="322" r:id="rId14"/>
    <p:sldId id="323" r:id="rId15"/>
    <p:sldId id="258" r:id="rId16"/>
    <p:sldId id="257" r:id="rId17"/>
    <p:sldId id="259" r:id="rId18"/>
    <p:sldId id="260" r:id="rId19"/>
    <p:sldId id="261" r:id="rId20"/>
    <p:sldId id="294" r:id="rId21"/>
    <p:sldId id="331" r:id="rId22"/>
    <p:sldId id="262" r:id="rId23"/>
    <p:sldId id="264" r:id="rId24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latin typeface="Arial" charset="0"/>
              </a:defRPr>
            </a:lvl1pPr>
          </a:lstStyle>
          <a:p>
            <a:endParaRPr lang="en-GB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charset="0"/>
              </a:defRPr>
            </a:lvl1pPr>
          </a:lstStyle>
          <a:p>
            <a:endParaRPr lang="en-GB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latin typeface="Arial" charset="0"/>
              </a:defRPr>
            </a:lvl1pPr>
          </a:lstStyle>
          <a:p>
            <a:endParaRPr lang="en-GB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charset="0"/>
              </a:defRPr>
            </a:lvl1pPr>
          </a:lstStyle>
          <a:p>
            <a:fld id="{B0F08D38-41D5-4608-847C-B3841A0C472B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LIN 1180 - Semantics</a:t>
            </a:r>
            <a:endParaRPr lang="en-GB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E6E68107-D0C8-41F4-974D-2022B9DC437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LIN 1180 - Semantics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16799-8599-4812-AFB0-1BEB1D08BA7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LIN 1180 - Semantics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224E1-3A47-43D1-8D05-30EA7425947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LIN 1180 - Semantics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D5609-51BF-43CC-AC11-979FAE55489B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r>
              <a:rPr lang="en-GB" smtClean="0"/>
              <a:t>LIN 1180 - Semantics</a:t>
            </a:r>
            <a:endParaRPr lang="en-GB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A7EB6D29-18AF-441A-BE5B-D2906A79205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LIN 1180 - Semantics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B32CC-0251-4058-BF51-52A1FBB2A8E2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LIN 1180 - Semantics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0CBF1-2B41-466F-A083-FD751C7FE6F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LIN 1180 - Semantics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96DE5-4136-4FCB-8FF6-BFF4DBA3224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LIN 1180 - Semantics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01D70-3937-4264-80AE-A9AD4F11567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LIN 1180 - Semantics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39037-1CB2-41EB-AFD6-ED3ED7BF382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r>
              <a:rPr lang="en-GB" smtClean="0"/>
              <a:t>LIN 1180 - Semantics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B53C14C-C93F-430F-A1D0-BC9582818EC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GB" smtClean="0"/>
              <a:t>LIN 1180 - Semantics</a:t>
            </a:r>
            <a:endParaRPr lang="en-GB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CA1553E0-8AB2-4F47-B463-761A0A81D6CF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/>
              <a:t>Albert Gatt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GB"/>
              <a:t>LIN 1180 – Semantics</a:t>
            </a:r>
            <a:br>
              <a:rPr lang="en-GB"/>
            </a:br>
            <a:r>
              <a:rPr lang="en-GB"/>
              <a:t>Lecture 8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mt-MT" sz="3400"/>
              <a:t>Special cases of taxonomic relations</a:t>
            </a:r>
            <a:endParaRPr lang="en-GB" sz="340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LIN 1180 -- Semantics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mt-MT" sz="2100" dirty="0"/>
              <a:t>Sometimes, language exhibits special cases of relations that are:</a:t>
            </a:r>
          </a:p>
          <a:p>
            <a:pPr lvl="1">
              <a:lnSpc>
                <a:spcPct val="90000"/>
              </a:lnSpc>
            </a:pPr>
            <a:r>
              <a:rPr lang="mt-MT" sz="2000" dirty="0"/>
              <a:t>well-established and lexicalised</a:t>
            </a:r>
          </a:p>
          <a:p>
            <a:pPr lvl="1">
              <a:lnSpc>
                <a:spcPct val="90000"/>
              </a:lnSpc>
            </a:pPr>
            <a:r>
              <a:rPr lang="mt-MT" sz="2000" dirty="0"/>
              <a:t>seem to depend on an underlying taxonomy or hierarchy</a:t>
            </a:r>
          </a:p>
          <a:p>
            <a:pPr>
              <a:lnSpc>
                <a:spcPct val="90000"/>
              </a:lnSpc>
            </a:pPr>
            <a:endParaRPr lang="en-GB" sz="2100" dirty="0" smtClean="0"/>
          </a:p>
          <a:p>
            <a:pPr>
              <a:lnSpc>
                <a:spcPct val="90000"/>
              </a:lnSpc>
            </a:pPr>
            <a:r>
              <a:rPr lang="mt-MT" sz="2100" dirty="0" smtClean="0"/>
              <a:t>ADULT-YOUNG</a:t>
            </a:r>
            <a:endParaRPr lang="mt-MT" sz="2100" dirty="0"/>
          </a:p>
          <a:p>
            <a:pPr lvl="1">
              <a:lnSpc>
                <a:spcPct val="90000"/>
              </a:lnSpc>
            </a:pPr>
            <a:r>
              <a:rPr lang="mt-MT" sz="2000" dirty="0"/>
              <a:t>dog – puppy, duck – duckling, etc</a:t>
            </a:r>
          </a:p>
          <a:p>
            <a:pPr>
              <a:lnSpc>
                <a:spcPct val="90000"/>
              </a:lnSpc>
            </a:pPr>
            <a:endParaRPr lang="en-GB" sz="2100" dirty="0" smtClean="0"/>
          </a:p>
          <a:p>
            <a:pPr>
              <a:lnSpc>
                <a:spcPct val="90000"/>
              </a:lnSpc>
            </a:pPr>
            <a:r>
              <a:rPr lang="mt-MT" sz="2100" dirty="0" smtClean="0"/>
              <a:t>MALE-FEMALE</a:t>
            </a:r>
            <a:endParaRPr lang="mt-MT" sz="2100" dirty="0"/>
          </a:p>
          <a:p>
            <a:pPr lvl="1">
              <a:lnSpc>
                <a:spcPct val="90000"/>
              </a:lnSpc>
            </a:pPr>
            <a:r>
              <a:rPr lang="mt-MT" sz="2000" dirty="0"/>
              <a:t>woman – man, dog – bitch, drake – duck, etc</a:t>
            </a:r>
          </a:p>
          <a:p>
            <a:pPr>
              <a:lnSpc>
                <a:spcPct val="90000"/>
              </a:lnSpc>
            </a:pPr>
            <a:endParaRPr lang="en-GB" sz="2100" dirty="0" smtClean="0"/>
          </a:p>
          <a:p>
            <a:pPr>
              <a:lnSpc>
                <a:spcPct val="90000"/>
              </a:lnSpc>
            </a:pPr>
            <a:r>
              <a:rPr lang="mt-MT" sz="2100" dirty="0" smtClean="0"/>
              <a:t>NB</a:t>
            </a:r>
            <a:r>
              <a:rPr lang="mt-MT" sz="2100" dirty="0"/>
              <a:t>: These pairs are often </a:t>
            </a:r>
            <a:r>
              <a:rPr lang="mt-MT" sz="2100" dirty="0">
                <a:solidFill>
                  <a:schemeClr val="accent2"/>
                </a:solidFill>
              </a:rPr>
              <a:t>asymmetric</a:t>
            </a:r>
            <a:r>
              <a:rPr lang="mt-MT" sz="2100" dirty="0"/>
              <a:t>. The unmarked case in the MALE-FEMALE is the MALE.</a:t>
            </a:r>
          </a:p>
          <a:p>
            <a:pPr lvl="1">
              <a:lnSpc>
                <a:spcPct val="90000"/>
              </a:lnSpc>
            </a:pPr>
            <a:r>
              <a:rPr lang="mt-MT" sz="2000" dirty="0"/>
              <a:t>We tend to use it for the name of the species.</a:t>
            </a:r>
            <a:endParaRPr lang="en-GB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mt-MT"/>
              <a:t>Meronymy or part-whole</a:t>
            </a:r>
            <a:endParaRPr lang="en-GB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LIN 1180 -- Semantics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566738" y="1752600"/>
            <a:ext cx="3700462" cy="4267200"/>
          </a:xfrm>
        </p:spPr>
        <p:txBody>
          <a:bodyPr/>
          <a:lstStyle/>
          <a:p>
            <a:r>
              <a:rPr lang="mt-MT"/>
              <a:t>A different kind of taxonomic relationship. Arrows are interpreted as “</a:t>
            </a:r>
            <a:r>
              <a:rPr lang="mt-MT">
                <a:solidFill>
                  <a:schemeClr val="accent2"/>
                </a:solidFill>
              </a:rPr>
              <a:t>HAS-A</a:t>
            </a:r>
            <a:r>
              <a:rPr lang="mt-MT"/>
              <a:t>”</a:t>
            </a:r>
          </a:p>
        </p:txBody>
      </p:sp>
      <p:sp>
        <p:nvSpPr>
          <p:cNvPr id="41988" name="Text Box 4"/>
          <p:cNvSpPr txBox="1">
            <a:spLocks noChangeArrowheads="1"/>
          </p:cNvSpPr>
          <p:nvPr/>
        </p:nvSpPr>
        <p:spPr bwMode="auto">
          <a:xfrm>
            <a:off x="4433888" y="2227263"/>
            <a:ext cx="1368425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/>
              <a:t>ANIMAL</a:t>
            </a:r>
          </a:p>
        </p:txBody>
      </p:sp>
      <p:sp>
        <p:nvSpPr>
          <p:cNvPr id="41989" name="Line 5"/>
          <p:cNvSpPr>
            <a:spLocks noChangeShapeType="1"/>
          </p:cNvSpPr>
          <p:nvPr/>
        </p:nvSpPr>
        <p:spPr bwMode="auto">
          <a:xfrm>
            <a:off x="5010150" y="2659063"/>
            <a:ext cx="15875" cy="8461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41991" name="Text Box 7"/>
          <p:cNvSpPr txBox="1">
            <a:spLocks noChangeArrowheads="1"/>
          </p:cNvSpPr>
          <p:nvPr/>
        </p:nvSpPr>
        <p:spPr bwMode="auto">
          <a:xfrm>
            <a:off x="4419600" y="3505200"/>
            <a:ext cx="136842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/>
              <a:t>BIRD</a:t>
            </a:r>
          </a:p>
        </p:txBody>
      </p:sp>
      <p:sp>
        <p:nvSpPr>
          <p:cNvPr id="41997" name="Text Box 13"/>
          <p:cNvSpPr txBox="1">
            <a:spLocks noChangeArrowheads="1"/>
          </p:cNvSpPr>
          <p:nvPr/>
        </p:nvSpPr>
        <p:spPr bwMode="auto">
          <a:xfrm>
            <a:off x="6934200" y="3429000"/>
            <a:ext cx="865188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mt-MT"/>
              <a:t>WING</a:t>
            </a:r>
            <a:endParaRPr lang="en-GB"/>
          </a:p>
        </p:txBody>
      </p:sp>
      <p:sp>
        <p:nvSpPr>
          <p:cNvPr id="41998" name="Text Box 14"/>
          <p:cNvSpPr txBox="1">
            <a:spLocks noChangeArrowheads="1"/>
          </p:cNvSpPr>
          <p:nvPr/>
        </p:nvSpPr>
        <p:spPr bwMode="auto">
          <a:xfrm>
            <a:off x="7543800" y="2133600"/>
            <a:ext cx="642938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mt-MT"/>
              <a:t>LEG</a:t>
            </a:r>
            <a:endParaRPr lang="en-GB"/>
          </a:p>
        </p:txBody>
      </p:sp>
      <p:sp>
        <p:nvSpPr>
          <p:cNvPr id="41999" name="Line 15"/>
          <p:cNvSpPr>
            <a:spLocks noChangeShapeType="1"/>
          </p:cNvSpPr>
          <p:nvPr/>
        </p:nvSpPr>
        <p:spPr bwMode="auto">
          <a:xfrm>
            <a:off x="5867400" y="2362200"/>
            <a:ext cx="1676400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Dot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42002" name="Freeform 18"/>
          <p:cNvSpPr>
            <a:spLocks/>
          </p:cNvSpPr>
          <p:nvPr/>
        </p:nvSpPr>
        <p:spPr bwMode="auto">
          <a:xfrm>
            <a:off x="5026025" y="4038600"/>
            <a:ext cx="2286000" cy="1092200"/>
          </a:xfrm>
          <a:custGeom>
            <a:avLst/>
            <a:gdLst/>
            <a:ahLst/>
            <a:cxnLst>
              <a:cxn ang="0">
                <a:pos x="0" y="96"/>
              </a:cxn>
              <a:cxn ang="0">
                <a:pos x="1056" y="864"/>
              </a:cxn>
              <a:cxn ang="0">
                <a:pos x="2256" y="0"/>
              </a:cxn>
            </a:cxnLst>
            <a:rect l="0" t="0" r="r" b="b"/>
            <a:pathLst>
              <a:path w="2256" h="880">
                <a:moveTo>
                  <a:pt x="0" y="96"/>
                </a:moveTo>
                <a:cubicBezTo>
                  <a:pt x="340" y="488"/>
                  <a:pt x="680" y="880"/>
                  <a:pt x="1056" y="864"/>
                </a:cubicBezTo>
                <a:cubicBezTo>
                  <a:pt x="1432" y="848"/>
                  <a:pt x="1844" y="424"/>
                  <a:pt x="2256" y="0"/>
                </a:cubicBezTo>
              </a:path>
            </a:pathLst>
          </a:custGeom>
          <a:noFill/>
          <a:ln w="38100" cap="flat">
            <a:solidFill>
              <a:schemeClr val="tx1"/>
            </a:solidFill>
            <a:prstDash val="dashDot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42003" name="Text Box 19"/>
          <p:cNvSpPr txBox="1">
            <a:spLocks noChangeArrowheads="1"/>
          </p:cNvSpPr>
          <p:nvPr/>
        </p:nvSpPr>
        <p:spPr bwMode="auto">
          <a:xfrm>
            <a:off x="6629400" y="4724400"/>
            <a:ext cx="9255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mt-MT"/>
              <a:t>HAS-A</a:t>
            </a:r>
            <a:endParaRPr lang="en-GB"/>
          </a:p>
        </p:txBody>
      </p:sp>
      <p:sp>
        <p:nvSpPr>
          <p:cNvPr id="42004" name="Text Box 20"/>
          <p:cNvSpPr txBox="1">
            <a:spLocks noChangeArrowheads="1"/>
          </p:cNvSpPr>
          <p:nvPr/>
        </p:nvSpPr>
        <p:spPr bwMode="auto">
          <a:xfrm>
            <a:off x="5162550" y="3003550"/>
            <a:ext cx="6953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mt-MT"/>
              <a:t>IS-A</a:t>
            </a:r>
            <a:endParaRPr lang="en-GB"/>
          </a:p>
        </p:txBody>
      </p:sp>
      <p:sp>
        <p:nvSpPr>
          <p:cNvPr id="42005" name="Text Box 21"/>
          <p:cNvSpPr txBox="1">
            <a:spLocks noChangeArrowheads="1"/>
          </p:cNvSpPr>
          <p:nvPr/>
        </p:nvSpPr>
        <p:spPr bwMode="auto">
          <a:xfrm>
            <a:off x="6096000" y="2438400"/>
            <a:ext cx="9255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mt-MT"/>
              <a:t>HAS-A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mt-MT"/>
              <a:t>Meronymy vs. Hyponymy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LIN 1180 -- Semantics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mt-MT" sz="2100" dirty="0"/>
              <a:t>Meronymy tends to be less regular than hyponymy:</a:t>
            </a:r>
          </a:p>
          <a:p>
            <a:pPr lvl="1">
              <a:lnSpc>
                <a:spcPct val="90000"/>
              </a:lnSpc>
            </a:pPr>
            <a:r>
              <a:rPr lang="mt-MT" sz="2000" dirty="0"/>
              <a:t>NOSE is perceived as a necessary part of a FACE</a:t>
            </a:r>
          </a:p>
          <a:p>
            <a:pPr lvl="1">
              <a:lnSpc>
                <a:spcPct val="90000"/>
              </a:lnSpc>
            </a:pPr>
            <a:r>
              <a:rPr lang="mt-MT" sz="2000" dirty="0"/>
              <a:t>CELLAR may be part of HOUSE, but not necessarily</a:t>
            </a:r>
          </a:p>
          <a:p>
            <a:pPr>
              <a:lnSpc>
                <a:spcPct val="90000"/>
              </a:lnSpc>
            </a:pPr>
            <a:endParaRPr lang="en-GB" sz="2100" dirty="0" smtClean="0"/>
          </a:p>
          <a:p>
            <a:pPr>
              <a:lnSpc>
                <a:spcPct val="90000"/>
              </a:lnSpc>
            </a:pPr>
            <a:r>
              <a:rPr lang="mt-MT" sz="2100" dirty="0" smtClean="0"/>
              <a:t>Meronymy </a:t>
            </a:r>
            <a:r>
              <a:rPr lang="mt-MT" sz="2100" dirty="0"/>
              <a:t>need not be transitive:</a:t>
            </a:r>
          </a:p>
          <a:p>
            <a:pPr lvl="1">
              <a:lnSpc>
                <a:spcPct val="90000"/>
              </a:lnSpc>
            </a:pPr>
            <a:r>
              <a:rPr lang="mt-MT" sz="2000" dirty="0"/>
              <a:t>If X HAS-A Y and Y HAS-A Z, it does not follow that Y HAS-A Z</a:t>
            </a:r>
          </a:p>
          <a:p>
            <a:pPr lvl="2">
              <a:lnSpc>
                <a:spcPct val="90000"/>
              </a:lnSpc>
            </a:pPr>
            <a:r>
              <a:rPr lang="mt-MT" sz="1800" dirty="0"/>
              <a:t>window HAS-A pane</a:t>
            </a:r>
          </a:p>
          <a:p>
            <a:pPr lvl="2">
              <a:lnSpc>
                <a:spcPct val="90000"/>
              </a:lnSpc>
            </a:pPr>
            <a:r>
              <a:rPr lang="mt-MT" sz="1800" dirty="0"/>
              <a:t>room HAS-A window</a:t>
            </a:r>
          </a:p>
          <a:p>
            <a:pPr lvl="2">
              <a:lnSpc>
                <a:spcPct val="90000"/>
              </a:lnSpc>
            </a:pPr>
            <a:r>
              <a:rPr lang="mt-MT" sz="1800" dirty="0"/>
              <a:t>??room HAS-A pane</a:t>
            </a:r>
            <a:endParaRPr lang="en-GB" sz="1800" dirty="0"/>
          </a:p>
          <a:p>
            <a:pPr>
              <a:lnSpc>
                <a:spcPct val="90000"/>
              </a:lnSpc>
            </a:pPr>
            <a:endParaRPr lang="en-GB" sz="2100" dirty="0" smtClean="0"/>
          </a:p>
          <a:p>
            <a:pPr>
              <a:lnSpc>
                <a:spcPct val="90000"/>
              </a:lnSpc>
            </a:pPr>
            <a:r>
              <a:rPr lang="en-GB" sz="2100" dirty="0" smtClean="0"/>
              <a:t>Common-sense </a:t>
            </a:r>
            <a:r>
              <a:rPr lang="en-GB" sz="2100" dirty="0"/>
              <a:t>knowledge plays a very important role in acceptability of these relations.</a:t>
            </a:r>
            <a:endParaRPr lang="mt-MT" sz="2100" dirty="0"/>
          </a:p>
          <a:p>
            <a:pPr lvl="2">
              <a:lnSpc>
                <a:spcPct val="90000"/>
              </a:lnSpc>
            </a:pPr>
            <a:endParaRPr lang="en-GB" sz="1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mt-MT"/>
              <a:t>Member-collection relations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LIN 1180 -- Semantics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mt-MT" sz="2600" dirty="0"/>
              <a:t>We often lexicalise names of collections of specific things:</a:t>
            </a:r>
          </a:p>
          <a:p>
            <a:pPr lvl="1">
              <a:lnSpc>
                <a:spcPct val="90000"/>
              </a:lnSpc>
            </a:pPr>
            <a:r>
              <a:rPr lang="mt-MT" sz="2200" dirty="0"/>
              <a:t>flotta (fleet) : a collection of ships</a:t>
            </a:r>
          </a:p>
          <a:p>
            <a:pPr lvl="1">
              <a:lnSpc>
                <a:spcPct val="90000"/>
              </a:lnSpc>
            </a:pPr>
            <a:r>
              <a:rPr lang="mt-MT" sz="2200" dirty="0"/>
              <a:t>merħla (flock): a collection of sheep</a:t>
            </a:r>
          </a:p>
          <a:p>
            <a:pPr>
              <a:lnSpc>
                <a:spcPct val="90000"/>
              </a:lnSpc>
            </a:pPr>
            <a:endParaRPr lang="en-GB" sz="2600" dirty="0" smtClean="0"/>
          </a:p>
          <a:p>
            <a:pPr>
              <a:lnSpc>
                <a:spcPct val="90000"/>
              </a:lnSpc>
            </a:pPr>
            <a:r>
              <a:rPr lang="mt-MT" sz="2600" dirty="0" smtClean="0"/>
              <a:t>Native </a:t>
            </a:r>
            <a:r>
              <a:rPr lang="mt-MT" sz="2600" dirty="0"/>
              <a:t>speakers know there is a member-collection relation:</a:t>
            </a:r>
          </a:p>
          <a:p>
            <a:pPr lvl="1">
              <a:lnSpc>
                <a:spcPct val="90000"/>
              </a:lnSpc>
            </a:pPr>
            <a:r>
              <a:rPr lang="mt-MT" sz="2200" dirty="0"/>
              <a:t>flotta (fleet) – vapur (ship)</a:t>
            </a:r>
          </a:p>
          <a:p>
            <a:pPr lvl="1">
              <a:lnSpc>
                <a:spcPct val="90000"/>
              </a:lnSpc>
            </a:pPr>
            <a:r>
              <a:rPr lang="mt-MT" sz="2200" dirty="0"/>
              <a:t>armata (army) – suldat (soldier)</a:t>
            </a:r>
          </a:p>
          <a:p>
            <a:pPr lvl="1">
              <a:lnSpc>
                <a:spcPct val="90000"/>
              </a:lnSpc>
            </a:pPr>
            <a:r>
              <a:rPr lang="mt-MT" sz="2200" dirty="0"/>
              <a:t>merħla (flock) – nagħġa (sheep)</a:t>
            </a:r>
          </a:p>
          <a:p>
            <a:pPr>
              <a:lnSpc>
                <a:spcPct val="90000"/>
              </a:lnSpc>
            </a:pPr>
            <a:endParaRPr lang="en-GB" sz="2600" dirty="0" smtClean="0"/>
          </a:p>
          <a:p>
            <a:pPr>
              <a:lnSpc>
                <a:spcPct val="90000"/>
              </a:lnSpc>
            </a:pPr>
            <a:r>
              <a:rPr lang="mt-MT" sz="2600" dirty="0" smtClean="0"/>
              <a:t>Can </a:t>
            </a:r>
            <a:r>
              <a:rPr lang="mt-MT" sz="2600" dirty="0"/>
              <a:t>be viewed as a special, lexicalised case of meronymy.</a:t>
            </a:r>
            <a:endParaRPr lang="en-GB" sz="2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3400"/>
              <a:t>Are collections singular or plural? 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LIN 1180 -- Semantics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GB" sz="2600" dirty="0"/>
              <a:t>In many languages, there is the possibility of switching from:</a:t>
            </a:r>
          </a:p>
          <a:p>
            <a:pPr lvl="1">
              <a:lnSpc>
                <a:spcPct val="80000"/>
              </a:lnSpc>
            </a:pPr>
            <a:r>
              <a:rPr lang="en-GB" sz="2200" dirty="0"/>
              <a:t>a view of a collection as a single entity vs. the “contents” of the collection as a group or set</a:t>
            </a:r>
          </a:p>
          <a:p>
            <a:pPr lvl="1">
              <a:lnSpc>
                <a:spcPct val="80000"/>
              </a:lnSpc>
            </a:pPr>
            <a:endParaRPr lang="en-GB" sz="2200" dirty="0" smtClean="0"/>
          </a:p>
          <a:p>
            <a:pPr lvl="1">
              <a:lnSpc>
                <a:spcPct val="80000"/>
              </a:lnSpc>
            </a:pPr>
            <a:r>
              <a:rPr lang="en-GB" sz="2200" dirty="0" smtClean="0"/>
              <a:t>English</a:t>
            </a:r>
            <a:r>
              <a:rPr lang="en-GB" sz="2200" dirty="0"/>
              <a:t>:</a:t>
            </a:r>
          </a:p>
          <a:p>
            <a:pPr lvl="2">
              <a:lnSpc>
                <a:spcPct val="80000"/>
              </a:lnSpc>
            </a:pPr>
            <a:r>
              <a:rPr lang="en-GB" sz="2100" i="1" dirty="0"/>
              <a:t>The band played well tonight.</a:t>
            </a:r>
          </a:p>
          <a:p>
            <a:pPr lvl="2">
              <a:lnSpc>
                <a:spcPct val="80000"/>
              </a:lnSpc>
            </a:pPr>
            <a:r>
              <a:rPr lang="en-GB" sz="2100" i="1" dirty="0"/>
              <a:t>It drove the crowd nuts </a:t>
            </a:r>
            <a:r>
              <a:rPr lang="en-GB" sz="2100" dirty="0"/>
              <a:t>[SG]</a:t>
            </a:r>
          </a:p>
          <a:p>
            <a:pPr lvl="2">
              <a:lnSpc>
                <a:spcPct val="80000"/>
              </a:lnSpc>
            </a:pPr>
            <a:r>
              <a:rPr lang="en-GB" sz="2100" i="1" dirty="0"/>
              <a:t>They drove the crowd nuts </a:t>
            </a:r>
            <a:r>
              <a:rPr lang="en-GB" sz="2100" dirty="0"/>
              <a:t>[PL]</a:t>
            </a:r>
          </a:p>
          <a:p>
            <a:pPr lvl="1">
              <a:lnSpc>
                <a:spcPct val="80000"/>
              </a:lnSpc>
            </a:pPr>
            <a:endParaRPr lang="en-GB" sz="2200" dirty="0" smtClean="0"/>
          </a:p>
          <a:p>
            <a:pPr lvl="1">
              <a:lnSpc>
                <a:spcPct val="80000"/>
              </a:lnSpc>
            </a:pPr>
            <a:r>
              <a:rPr lang="en-GB" sz="2200" dirty="0" smtClean="0"/>
              <a:t>Maltese</a:t>
            </a:r>
            <a:r>
              <a:rPr lang="en-GB" sz="2200" dirty="0"/>
              <a:t>:</a:t>
            </a:r>
          </a:p>
          <a:p>
            <a:pPr lvl="2">
              <a:lnSpc>
                <a:spcPct val="80000"/>
              </a:lnSpc>
            </a:pPr>
            <a:r>
              <a:rPr lang="en-GB" sz="2100" dirty="0"/>
              <a:t> </a:t>
            </a:r>
            <a:r>
              <a:rPr lang="en-GB" sz="2100" i="1" dirty="0"/>
              <a:t>L-</a:t>
            </a:r>
            <a:r>
              <a:rPr lang="en-GB" sz="2100" i="1" dirty="0" err="1"/>
              <a:t>armata</a:t>
            </a:r>
            <a:r>
              <a:rPr lang="en-GB" sz="2100" i="1" dirty="0"/>
              <a:t> </a:t>
            </a:r>
            <a:r>
              <a:rPr lang="en-GB" sz="2100" i="1" dirty="0" err="1"/>
              <a:t>rtirat</a:t>
            </a:r>
            <a:r>
              <a:rPr lang="en-GB" sz="2100" i="1" dirty="0"/>
              <a:t> </a:t>
            </a:r>
            <a:r>
              <a:rPr lang="en-GB" sz="2100" dirty="0"/>
              <a:t>(The army retreated.SG)</a:t>
            </a:r>
            <a:endParaRPr lang="en-GB" sz="2100" i="1" dirty="0"/>
          </a:p>
          <a:p>
            <a:pPr lvl="2">
              <a:lnSpc>
                <a:spcPct val="80000"/>
              </a:lnSpc>
            </a:pPr>
            <a:r>
              <a:rPr lang="en-GB" sz="2100" i="1" dirty="0"/>
              <a:t>?L-</a:t>
            </a:r>
            <a:r>
              <a:rPr lang="en-GB" sz="2100" i="1" dirty="0" err="1"/>
              <a:t>armata</a:t>
            </a:r>
            <a:r>
              <a:rPr lang="en-GB" sz="2100" i="1" dirty="0"/>
              <a:t> </a:t>
            </a:r>
            <a:r>
              <a:rPr lang="en-GB" sz="2100" i="1" dirty="0" err="1"/>
              <a:t>rtiraw</a:t>
            </a:r>
            <a:r>
              <a:rPr lang="en-GB" sz="2100" i="1" dirty="0"/>
              <a:t>. (</a:t>
            </a:r>
            <a:r>
              <a:rPr lang="en-GB" sz="2100" dirty="0"/>
              <a:t>The army retreated.PL)</a:t>
            </a:r>
            <a:endParaRPr lang="en-GB" sz="2100" i="1" dirty="0"/>
          </a:p>
          <a:p>
            <a:pPr lvl="2">
              <a:lnSpc>
                <a:spcPct val="80000"/>
              </a:lnSpc>
            </a:pPr>
            <a:r>
              <a:rPr lang="en-GB" sz="2100" dirty="0"/>
              <a:t>Perhaps not as acceptable? Only with some nouns?</a:t>
            </a:r>
          </a:p>
          <a:p>
            <a:pPr lvl="1">
              <a:lnSpc>
                <a:spcPct val="80000"/>
              </a:lnSpc>
            </a:pPr>
            <a:endParaRPr lang="en-GB" sz="2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3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Beyond the lexicon: Overview </a:t>
            </a:r>
            <a:r>
              <a:rPr lang="en-GB" dirty="0"/>
              <a:t>of sentence relations</a:t>
            </a:r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Part 2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In this lecture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LIN 1180 - Semantics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 smtClean="0"/>
              <a:t>Having looked in some detail at properties of the lexicon, we now turn to sentences.</a:t>
            </a:r>
          </a:p>
          <a:p>
            <a:endParaRPr lang="en-GB" dirty="0" smtClean="0"/>
          </a:p>
          <a:p>
            <a:r>
              <a:rPr lang="en-GB" dirty="0" smtClean="0"/>
              <a:t>We </a:t>
            </a:r>
            <a:r>
              <a:rPr lang="en-GB" dirty="0"/>
              <a:t>discuss</a:t>
            </a:r>
          </a:p>
          <a:p>
            <a:pPr lvl="1"/>
            <a:r>
              <a:rPr lang="en-GB" dirty="0"/>
              <a:t>meaning relations between sentences</a:t>
            </a:r>
          </a:p>
          <a:p>
            <a:pPr lvl="1"/>
            <a:r>
              <a:rPr lang="en-GB" dirty="0"/>
              <a:t>truth conditions</a:t>
            </a:r>
          </a:p>
          <a:p>
            <a:pPr lvl="1"/>
            <a:r>
              <a:rPr lang="en-GB" dirty="0"/>
              <a:t>presupposition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Sentence relations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LIN 1180 - Semantics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/>
              <a:t>Just as lexical items stand in various relations to one another (hyponymy, etc), so do sentences:</a:t>
            </a:r>
          </a:p>
          <a:p>
            <a:endParaRPr lang="en-GB" dirty="0" smtClean="0"/>
          </a:p>
          <a:p>
            <a:r>
              <a:rPr lang="en-GB" dirty="0" smtClean="0"/>
              <a:t>Relations </a:t>
            </a:r>
            <a:r>
              <a:rPr lang="en-GB" dirty="0"/>
              <a:t>between sentences arise due to:</a:t>
            </a:r>
          </a:p>
          <a:p>
            <a:pPr lvl="1"/>
            <a:r>
              <a:rPr lang="en-GB" dirty="0"/>
              <a:t>the lexical items in them</a:t>
            </a:r>
          </a:p>
          <a:p>
            <a:pPr lvl="1"/>
            <a:r>
              <a:rPr lang="en-GB" dirty="0"/>
              <a:t>their grammatical structure</a:t>
            </a:r>
          </a:p>
          <a:p>
            <a:pPr lvl="1"/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Sentence synonymy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LIN 1180 - Semantics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marL="571500" indent="-571500">
              <a:buFont typeface="Wingdings" pitchFamily="2" charset="2"/>
              <a:buAutoNum type="arabicPeriod"/>
            </a:pPr>
            <a:r>
              <a:rPr lang="en-GB" dirty="0"/>
              <a:t>My brother is a bachelor</a:t>
            </a:r>
          </a:p>
          <a:p>
            <a:pPr marL="571500" indent="-571500">
              <a:buFont typeface="Wingdings" pitchFamily="2" charset="2"/>
              <a:buAutoNum type="arabicPeriod"/>
            </a:pPr>
            <a:r>
              <a:rPr lang="en-GB" dirty="0"/>
              <a:t>My brother is an unmarried man</a:t>
            </a:r>
          </a:p>
          <a:p>
            <a:pPr marL="571500" indent="-571500"/>
            <a:endParaRPr lang="en-GB" dirty="0"/>
          </a:p>
          <a:p>
            <a:pPr marL="571500" indent="-571500"/>
            <a:r>
              <a:rPr lang="en-GB" dirty="0"/>
              <a:t>(1) and (2) seem to have the same </a:t>
            </a:r>
            <a:r>
              <a:rPr lang="en-GB" dirty="0" smtClean="0"/>
              <a:t>meaning (or almost... Cf. Our discussion of synonymy)</a:t>
            </a:r>
            <a:endParaRPr lang="en-GB" dirty="0"/>
          </a:p>
          <a:p>
            <a:pPr marL="571500" indent="-571500"/>
            <a:endParaRPr lang="en-GB" dirty="0"/>
          </a:p>
          <a:p>
            <a:pPr marL="571500" indent="-571500"/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Entailment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LIN 1180 - Semantics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marL="571500" indent="-5715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en-GB" sz="2100"/>
              <a:t>My sister assassinated the president.</a:t>
            </a:r>
          </a:p>
          <a:p>
            <a:pPr marL="571500" indent="-5715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en-GB" sz="2100"/>
              <a:t>The president is dead.</a:t>
            </a:r>
          </a:p>
          <a:p>
            <a:pPr marL="571500" indent="-571500">
              <a:lnSpc>
                <a:spcPct val="80000"/>
              </a:lnSpc>
              <a:buFont typeface="Wingdings" pitchFamily="2" charset="2"/>
              <a:buAutoNum type="arabicPeriod"/>
            </a:pPr>
            <a:endParaRPr lang="en-GB" sz="2100"/>
          </a:p>
          <a:p>
            <a:pPr marL="571500" indent="-571500">
              <a:lnSpc>
                <a:spcPct val="80000"/>
              </a:lnSpc>
            </a:pPr>
            <a:r>
              <a:rPr lang="en-GB" sz="2100"/>
              <a:t>(1) entails (2), primarily because of the meaning of </a:t>
            </a:r>
            <a:r>
              <a:rPr lang="en-GB" sz="2100" i="1"/>
              <a:t>assassinate</a:t>
            </a:r>
            <a:r>
              <a:rPr lang="en-GB" sz="2100"/>
              <a:t>.</a:t>
            </a:r>
          </a:p>
          <a:p>
            <a:pPr marL="966788" lvl="1" indent="-495300">
              <a:lnSpc>
                <a:spcPct val="80000"/>
              </a:lnSpc>
            </a:pPr>
            <a:r>
              <a:rPr lang="en-GB" sz="2000"/>
              <a:t>if (1) is true, then (2) must be true</a:t>
            </a:r>
          </a:p>
          <a:p>
            <a:pPr marL="571500" indent="-571500">
              <a:lnSpc>
                <a:spcPct val="80000"/>
              </a:lnSpc>
            </a:pPr>
            <a:endParaRPr lang="en-GB" sz="2100"/>
          </a:p>
          <a:p>
            <a:pPr marL="571500" indent="-571500">
              <a:lnSpc>
                <a:spcPct val="80000"/>
              </a:lnSpc>
            </a:pPr>
            <a:r>
              <a:rPr lang="en-GB" sz="2100"/>
              <a:t>The following are </a:t>
            </a:r>
            <a:r>
              <a:rPr lang="en-GB" sz="2100">
                <a:solidFill>
                  <a:schemeClr val="accent2"/>
                </a:solidFill>
              </a:rPr>
              <a:t>not</a:t>
            </a:r>
            <a:r>
              <a:rPr lang="en-GB" sz="2100"/>
              <a:t> in an entailment relationship:</a:t>
            </a:r>
          </a:p>
          <a:p>
            <a:pPr marL="966788" lvl="1" indent="-495300">
              <a:lnSpc>
                <a:spcPct val="80000"/>
              </a:lnSpc>
              <a:buFont typeface="Wingdings" pitchFamily="2" charset="2"/>
              <a:buAutoNum type="arabicPeriod" startAt="3"/>
            </a:pPr>
            <a:r>
              <a:rPr lang="en-GB" sz="2000"/>
              <a:t>My sister </a:t>
            </a:r>
            <a:r>
              <a:rPr lang="en-GB" sz="2000">
                <a:solidFill>
                  <a:schemeClr val="accent2"/>
                </a:solidFill>
              </a:rPr>
              <a:t>shot</a:t>
            </a:r>
            <a:r>
              <a:rPr lang="en-GB" sz="2000"/>
              <a:t> the president.</a:t>
            </a:r>
          </a:p>
          <a:p>
            <a:pPr marL="966788" lvl="1" indent="-495300">
              <a:lnSpc>
                <a:spcPct val="80000"/>
              </a:lnSpc>
              <a:buFont typeface="Wingdings" pitchFamily="2" charset="2"/>
              <a:buAutoNum type="arabicPeriod" startAt="3"/>
            </a:pPr>
            <a:r>
              <a:rPr lang="en-GB" sz="2000"/>
              <a:t>The president is dead.</a:t>
            </a:r>
          </a:p>
          <a:p>
            <a:pPr marL="966788" lvl="1" indent="-495300">
              <a:lnSpc>
                <a:spcPct val="80000"/>
              </a:lnSpc>
            </a:pPr>
            <a:endParaRPr lang="en-GB" sz="2000"/>
          </a:p>
          <a:p>
            <a:pPr marL="571500" indent="-571500">
              <a:lnSpc>
                <a:spcPct val="80000"/>
              </a:lnSpc>
            </a:pPr>
            <a:r>
              <a:rPr lang="en-GB" sz="2100"/>
              <a:t>If (1) is </a:t>
            </a:r>
            <a:r>
              <a:rPr lang="en-GB" sz="2100">
                <a:solidFill>
                  <a:schemeClr val="accent2"/>
                </a:solidFill>
              </a:rPr>
              <a:t>negated</a:t>
            </a:r>
            <a:r>
              <a:rPr lang="en-GB" sz="2100"/>
              <a:t>, it no longer entails (2):</a:t>
            </a:r>
          </a:p>
          <a:p>
            <a:pPr marL="966788" lvl="1" indent="-495300">
              <a:lnSpc>
                <a:spcPct val="80000"/>
              </a:lnSpc>
            </a:pPr>
            <a:r>
              <a:rPr lang="en-GB" sz="2000"/>
              <a:t>My sister did not assassinate the president.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7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mt-MT"/>
              <a:t>Hyponymy and other relations</a:t>
            </a:r>
            <a:endParaRPr lang="en-GB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Part 1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3400"/>
              <a:t>Important properties of entailment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LIN 1180 - Semantics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/>
              <a:t>A sentence p entails a sentence q if, and only if:</a:t>
            </a:r>
          </a:p>
          <a:p>
            <a:pPr lvl="1"/>
            <a:r>
              <a:rPr lang="en-GB"/>
              <a:t>q is true whenever p is true</a:t>
            </a:r>
          </a:p>
          <a:p>
            <a:pPr lvl="1"/>
            <a:r>
              <a:rPr lang="en-GB"/>
              <a:t>q is false whenever p is false</a:t>
            </a:r>
          </a:p>
          <a:p>
            <a:endParaRPr lang="en-GB"/>
          </a:p>
          <a:p>
            <a:r>
              <a:rPr lang="en-GB"/>
              <a:t>This is why entailment is </a:t>
            </a:r>
            <a:r>
              <a:rPr lang="en-GB">
                <a:solidFill>
                  <a:schemeClr val="accent2"/>
                </a:solidFill>
              </a:rPr>
              <a:t>cancelled by negation</a:t>
            </a:r>
            <a:r>
              <a:rPr lang="en-GB"/>
              <a:t>.</a:t>
            </a:r>
          </a:p>
          <a:p>
            <a:pPr lvl="1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How does entailment arise?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LIN 1180 - Semantics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sz="2600" dirty="0"/>
              <a:t>Lexical, e.g. hyponymy</a:t>
            </a:r>
          </a:p>
          <a:p>
            <a:pPr lvl="1"/>
            <a:r>
              <a:rPr lang="en-GB" sz="2200" dirty="0"/>
              <a:t>My sister assassinated X </a:t>
            </a:r>
            <a:r>
              <a:rPr lang="en-GB" sz="2200" dirty="0">
                <a:sym typeface="Wingdings" pitchFamily="2" charset="2"/>
              </a:rPr>
              <a:t> X died.</a:t>
            </a:r>
            <a:endParaRPr lang="en-GB" sz="2200" dirty="0"/>
          </a:p>
          <a:p>
            <a:pPr lvl="2"/>
            <a:r>
              <a:rPr lang="en-GB" i="1" dirty="0"/>
              <a:t>assassinate</a:t>
            </a:r>
            <a:r>
              <a:rPr lang="en-GB" dirty="0"/>
              <a:t> </a:t>
            </a:r>
            <a:r>
              <a:rPr lang="en-GB" i="1" dirty="0"/>
              <a:t>Y</a:t>
            </a:r>
            <a:r>
              <a:rPr lang="en-GB" dirty="0"/>
              <a:t> includes </a:t>
            </a:r>
            <a:r>
              <a:rPr lang="en-GB" i="1" dirty="0"/>
              <a:t>Y dies</a:t>
            </a:r>
          </a:p>
          <a:p>
            <a:pPr lvl="1"/>
            <a:r>
              <a:rPr lang="en-GB" sz="2200" dirty="0"/>
              <a:t>I bought a dog </a:t>
            </a:r>
            <a:r>
              <a:rPr lang="en-GB" sz="2200" dirty="0">
                <a:sym typeface="Wingdings" pitchFamily="2" charset="2"/>
              </a:rPr>
              <a:t> I bought an animal</a:t>
            </a:r>
            <a:endParaRPr lang="en-GB" sz="2200" dirty="0"/>
          </a:p>
          <a:p>
            <a:pPr lvl="2"/>
            <a:r>
              <a:rPr lang="en-GB" i="1" dirty="0"/>
              <a:t>dog</a:t>
            </a:r>
            <a:r>
              <a:rPr lang="en-GB" dirty="0"/>
              <a:t> is a hyponym of </a:t>
            </a:r>
            <a:r>
              <a:rPr lang="en-GB" i="1" dirty="0"/>
              <a:t>animal</a:t>
            </a:r>
          </a:p>
          <a:p>
            <a:endParaRPr lang="en-GB" sz="2600" dirty="0" smtClean="0"/>
          </a:p>
          <a:p>
            <a:r>
              <a:rPr lang="en-GB" sz="2600" dirty="0" smtClean="0"/>
              <a:t>Syntactic</a:t>
            </a:r>
            <a:r>
              <a:rPr lang="en-GB" sz="2600" dirty="0"/>
              <a:t>, e.g. active/passive</a:t>
            </a:r>
          </a:p>
          <a:p>
            <a:pPr lvl="1"/>
            <a:r>
              <a:rPr lang="en-GB" sz="2200" dirty="0"/>
              <a:t>My sister assassinated the president</a:t>
            </a:r>
          </a:p>
          <a:p>
            <a:pPr lvl="1">
              <a:buFont typeface="Wingdings" pitchFamily="2" charset="2"/>
              <a:buNone/>
            </a:pPr>
            <a:r>
              <a:rPr lang="en-GB" sz="2200" dirty="0"/>
              <a:t>	</a:t>
            </a:r>
            <a:r>
              <a:rPr lang="en-GB" sz="2200" dirty="0">
                <a:sym typeface="Wingdings" pitchFamily="2" charset="2"/>
              </a:rPr>
              <a:t></a:t>
            </a:r>
          </a:p>
          <a:p>
            <a:pPr lvl="1">
              <a:buFont typeface="Wingdings" pitchFamily="2" charset="2"/>
              <a:buNone/>
            </a:pPr>
            <a:r>
              <a:rPr lang="en-GB" sz="2200" dirty="0">
                <a:sym typeface="Wingdings" pitchFamily="2" charset="2"/>
              </a:rPr>
              <a:t>	The president was assassinated by my sister.</a:t>
            </a:r>
            <a:endParaRPr lang="en-GB" sz="2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Contradiction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LIN 1180 - Semantics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marL="571500" indent="-5715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GB" sz="2600"/>
              <a:t>My canary has just escaped from its cage.</a:t>
            </a:r>
          </a:p>
          <a:p>
            <a:pPr marL="571500" indent="-5715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GB" sz="2600"/>
              <a:t>My canary has never been in a cage.</a:t>
            </a:r>
          </a:p>
          <a:p>
            <a:pPr marL="571500" indent="-571500">
              <a:lnSpc>
                <a:spcPct val="90000"/>
              </a:lnSpc>
              <a:buFont typeface="Wingdings" pitchFamily="2" charset="2"/>
              <a:buAutoNum type="arabicPeriod"/>
            </a:pPr>
            <a:endParaRPr lang="en-GB" sz="2600"/>
          </a:p>
          <a:p>
            <a:pPr marL="571500" indent="-571500">
              <a:lnSpc>
                <a:spcPct val="90000"/>
              </a:lnSpc>
            </a:pPr>
            <a:r>
              <a:rPr lang="en-GB" sz="2600"/>
              <a:t>If (1) is true, then (2) cannot be true (and vice versa)</a:t>
            </a:r>
          </a:p>
          <a:p>
            <a:pPr marL="966788" lvl="1" indent="-495300">
              <a:lnSpc>
                <a:spcPct val="90000"/>
              </a:lnSpc>
            </a:pPr>
            <a:r>
              <a:rPr lang="en-GB" sz="2200"/>
              <a:t>(2) contradicts (1)</a:t>
            </a:r>
          </a:p>
          <a:p>
            <a:pPr marL="571500" indent="-571500">
              <a:lnSpc>
                <a:spcPct val="90000"/>
              </a:lnSpc>
            </a:pPr>
            <a:endParaRPr lang="en-GB" sz="2600"/>
          </a:p>
          <a:p>
            <a:pPr marL="571500" indent="-571500">
              <a:lnSpc>
                <a:spcPct val="90000"/>
              </a:lnSpc>
              <a:buFont typeface="Wingdings" pitchFamily="2" charset="2"/>
              <a:buAutoNum type="arabicPeriod" startAt="3"/>
            </a:pPr>
            <a:r>
              <a:rPr lang="en-GB" sz="2600"/>
              <a:t>He is a murderer but he’s never killed anyone.</a:t>
            </a:r>
          </a:p>
          <a:p>
            <a:pPr marL="966788" lvl="1" indent="-495300">
              <a:lnSpc>
                <a:spcPct val="90000"/>
              </a:lnSpc>
              <a:buFont typeface="Wingdings" pitchFamily="2" charset="2"/>
              <a:buChar char="o"/>
            </a:pPr>
            <a:r>
              <a:rPr lang="en-GB" sz="2200"/>
              <a:t>(3) is also a contradiction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Tautology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LIN 1180 - Semantics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marL="571500" indent="-571500">
              <a:buFont typeface="Wingdings" pitchFamily="2" charset="2"/>
              <a:buAutoNum type="arabicPeriod"/>
            </a:pPr>
            <a:r>
              <a:rPr lang="en-GB"/>
              <a:t>Albert is Albert</a:t>
            </a:r>
          </a:p>
          <a:p>
            <a:pPr marL="571500" indent="-571500">
              <a:buFont typeface="Wingdings" pitchFamily="2" charset="2"/>
              <a:buAutoNum type="arabicPeriod"/>
            </a:pPr>
            <a:r>
              <a:rPr lang="en-GB"/>
              <a:t>This classroom is this classroom.</a:t>
            </a:r>
          </a:p>
          <a:p>
            <a:pPr marL="571500" indent="-571500">
              <a:buFont typeface="Wingdings" pitchFamily="2" charset="2"/>
              <a:buAutoNum type="arabicPeriod"/>
            </a:pPr>
            <a:endParaRPr lang="en-GB"/>
          </a:p>
          <a:p>
            <a:pPr marL="571500" indent="-571500"/>
            <a:r>
              <a:rPr lang="en-GB"/>
              <a:t>Both (1) and (2) are </a:t>
            </a:r>
            <a:r>
              <a:rPr lang="en-GB">
                <a:solidFill>
                  <a:schemeClr val="accent2"/>
                </a:solidFill>
              </a:rPr>
              <a:t>necessarily true</a:t>
            </a:r>
          </a:p>
          <a:p>
            <a:pPr marL="571500" indent="-571500"/>
            <a:endParaRPr lang="en-GB">
              <a:solidFill>
                <a:schemeClr val="accent2"/>
              </a:solidFill>
            </a:endParaRPr>
          </a:p>
          <a:p>
            <a:pPr marL="571500" indent="-571500"/>
            <a:r>
              <a:rPr lang="en-GB"/>
              <a:t>In fact, both are highly uninformative sentences.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Definition of hyponymy</a:t>
            </a:r>
            <a:endParaRPr lang="en-GB" dirty="0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LIN 1180 -- Semantics</a:t>
            </a:r>
          </a:p>
        </p:txBody>
      </p:sp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566738" y="1752600"/>
            <a:ext cx="3471862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469900" indent="-469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</a:pPr>
            <a:r>
              <a:rPr lang="mt-MT" sz="2000"/>
              <a:t>Hyponymy is a </a:t>
            </a:r>
            <a:r>
              <a:rPr lang="mt-MT" sz="2000">
                <a:solidFill>
                  <a:schemeClr val="accent2"/>
                </a:solidFill>
              </a:rPr>
              <a:t>relation of inclusion</a:t>
            </a:r>
            <a:r>
              <a:rPr lang="mt-MT" sz="2000"/>
              <a:t>.</a:t>
            </a:r>
          </a:p>
          <a:p>
            <a:pPr marL="469900" indent="-469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</a:pPr>
            <a:endParaRPr lang="mt-MT" sz="2000"/>
          </a:p>
          <a:p>
            <a:pPr marL="469900" indent="-469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</a:pPr>
            <a:r>
              <a:rPr lang="mt-MT" sz="2000"/>
              <a:t>Arrows can be interpreted as “IS-A” relations.</a:t>
            </a:r>
          </a:p>
          <a:p>
            <a:pPr marL="469900" indent="-469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</a:pPr>
            <a:endParaRPr lang="mt-MT" sz="2000"/>
          </a:p>
          <a:p>
            <a:pPr marL="469900" indent="-469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</a:pPr>
            <a:r>
              <a:rPr lang="mt-MT" sz="2000"/>
              <a:t>Unlike taxonomic sisterhood, which is horizontal, hyponymy is vertical.</a:t>
            </a:r>
            <a:endParaRPr lang="en-GB" sz="2000"/>
          </a:p>
        </p:txBody>
      </p:sp>
      <p:sp>
        <p:nvSpPr>
          <p:cNvPr id="37893" name="Text Box 5"/>
          <p:cNvSpPr txBox="1">
            <a:spLocks noChangeArrowheads="1"/>
          </p:cNvSpPr>
          <p:nvPr/>
        </p:nvSpPr>
        <p:spPr bwMode="auto">
          <a:xfrm>
            <a:off x="6264275" y="2133600"/>
            <a:ext cx="136842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/>
              <a:t>ANIMAL</a:t>
            </a:r>
          </a:p>
        </p:txBody>
      </p:sp>
      <p:sp>
        <p:nvSpPr>
          <p:cNvPr id="37894" name="Line 6"/>
          <p:cNvSpPr>
            <a:spLocks noChangeShapeType="1"/>
          </p:cNvSpPr>
          <p:nvPr/>
        </p:nvSpPr>
        <p:spPr bwMode="auto">
          <a:xfrm flipH="1">
            <a:off x="5903913" y="2565400"/>
            <a:ext cx="936625" cy="7191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37895" name="Line 7"/>
          <p:cNvSpPr>
            <a:spLocks noChangeShapeType="1"/>
          </p:cNvSpPr>
          <p:nvPr/>
        </p:nvSpPr>
        <p:spPr bwMode="auto">
          <a:xfrm>
            <a:off x="6840538" y="2565400"/>
            <a:ext cx="1008062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37896" name="Text Box 8"/>
          <p:cNvSpPr txBox="1">
            <a:spLocks noChangeArrowheads="1"/>
          </p:cNvSpPr>
          <p:nvPr/>
        </p:nvSpPr>
        <p:spPr bwMode="auto">
          <a:xfrm>
            <a:off x="7242175" y="3340100"/>
            <a:ext cx="136842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/>
              <a:t>MAMMAL</a:t>
            </a:r>
          </a:p>
        </p:txBody>
      </p:sp>
      <p:sp>
        <p:nvSpPr>
          <p:cNvPr id="37897" name="Text Box 9"/>
          <p:cNvSpPr txBox="1">
            <a:spLocks noChangeArrowheads="1"/>
          </p:cNvSpPr>
          <p:nvPr/>
        </p:nvSpPr>
        <p:spPr bwMode="auto">
          <a:xfrm>
            <a:off x="5256213" y="3357563"/>
            <a:ext cx="1368425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/>
              <a:t>BIRD</a:t>
            </a:r>
          </a:p>
        </p:txBody>
      </p:sp>
      <p:sp>
        <p:nvSpPr>
          <p:cNvPr id="37898" name="Line 10"/>
          <p:cNvSpPr>
            <a:spLocks noChangeShapeType="1"/>
          </p:cNvSpPr>
          <p:nvPr/>
        </p:nvSpPr>
        <p:spPr bwMode="auto">
          <a:xfrm flipH="1">
            <a:off x="4964113" y="3776663"/>
            <a:ext cx="936625" cy="7191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37899" name="Text Box 11"/>
          <p:cNvSpPr txBox="1">
            <a:spLocks noChangeArrowheads="1"/>
          </p:cNvSpPr>
          <p:nvPr/>
        </p:nvSpPr>
        <p:spPr bwMode="auto">
          <a:xfrm>
            <a:off x="4392613" y="4508500"/>
            <a:ext cx="136842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/>
              <a:t>CANARY</a:t>
            </a:r>
          </a:p>
        </p:txBody>
      </p:sp>
      <p:sp>
        <p:nvSpPr>
          <p:cNvPr id="37900" name="Line 12"/>
          <p:cNvSpPr>
            <a:spLocks noChangeShapeType="1"/>
          </p:cNvSpPr>
          <p:nvPr/>
        </p:nvSpPr>
        <p:spPr bwMode="auto">
          <a:xfrm>
            <a:off x="6165850" y="3848100"/>
            <a:ext cx="1008063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37901" name="Text Box 13"/>
          <p:cNvSpPr txBox="1">
            <a:spLocks noChangeArrowheads="1"/>
          </p:cNvSpPr>
          <p:nvPr/>
        </p:nvSpPr>
        <p:spPr bwMode="auto">
          <a:xfrm>
            <a:off x="6408738" y="4492625"/>
            <a:ext cx="1668462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dirty="0"/>
              <a:t>SPARROW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mt-MT"/>
              <a:t>Elements of hyponymy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LIN 1180 -- Semantics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mt-MT" sz="2600" dirty="0"/>
              <a:t>If </a:t>
            </a:r>
            <a:r>
              <a:rPr lang="mt-MT" sz="2600" dirty="0">
                <a:solidFill>
                  <a:schemeClr val="accent2"/>
                </a:solidFill>
              </a:rPr>
              <a:t>Y IS-A X</a:t>
            </a:r>
            <a:r>
              <a:rPr lang="mt-MT" sz="2600" dirty="0"/>
              <a:t> then:</a:t>
            </a:r>
          </a:p>
          <a:p>
            <a:pPr lvl="1">
              <a:lnSpc>
                <a:spcPct val="80000"/>
              </a:lnSpc>
            </a:pPr>
            <a:r>
              <a:rPr lang="mt-MT" sz="2200" dirty="0"/>
              <a:t>X is the </a:t>
            </a:r>
            <a:r>
              <a:rPr lang="mt-MT" sz="2200" dirty="0">
                <a:solidFill>
                  <a:schemeClr val="accent2"/>
                </a:solidFill>
              </a:rPr>
              <a:t>superordinate</a:t>
            </a:r>
            <a:r>
              <a:rPr lang="mt-MT" sz="2200" dirty="0"/>
              <a:t> or </a:t>
            </a:r>
            <a:r>
              <a:rPr lang="mt-MT" sz="2200" dirty="0">
                <a:solidFill>
                  <a:schemeClr val="accent2"/>
                </a:solidFill>
              </a:rPr>
              <a:t>hypernym</a:t>
            </a:r>
            <a:r>
              <a:rPr lang="mt-MT" sz="2200" dirty="0"/>
              <a:t> of Y</a:t>
            </a:r>
          </a:p>
          <a:p>
            <a:pPr lvl="1">
              <a:lnSpc>
                <a:spcPct val="80000"/>
              </a:lnSpc>
            </a:pPr>
            <a:r>
              <a:rPr lang="mt-MT" sz="2200" dirty="0"/>
              <a:t>Y is a </a:t>
            </a:r>
            <a:r>
              <a:rPr lang="mt-MT" sz="2200" dirty="0">
                <a:solidFill>
                  <a:schemeClr val="accent2"/>
                </a:solidFill>
              </a:rPr>
              <a:t>subordinate</a:t>
            </a:r>
            <a:r>
              <a:rPr lang="mt-MT" sz="2200" dirty="0"/>
              <a:t> or </a:t>
            </a:r>
            <a:r>
              <a:rPr lang="mt-MT" sz="2200" dirty="0">
                <a:solidFill>
                  <a:schemeClr val="accent2"/>
                </a:solidFill>
              </a:rPr>
              <a:t>hyponym</a:t>
            </a:r>
            <a:r>
              <a:rPr lang="mt-MT" sz="2200" dirty="0"/>
              <a:t> of X</a:t>
            </a:r>
          </a:p>
          <a:p>
            <a:pPr lvl="1">
              <a:lnSpc>
                <a:spcPct val="80000"/>
              </a:lnSpc>
            </a:pPr>
            <a:r>
              <a:rPr lang="mt-MT" sz="2200" dirty="0"/>
              <a:t>e.g. HUMAN is the hypernym of MAN, TOOL is the hypernym of CHAINSAW</a:t>
            </a:r>
          </a:p>
          <a:p>
            <a:pPr>
              <a:lnSpc>
                <a:spcPct val="80000"/>
              </a:lnSpc>
            </a:pPr>
            <a:endParaRPr lang="en-GB" sz="2600" dirty="0" smtClean="0"/>
          </a:p>
          <a:p>
            <a:pPr>
              <a:lnSpc>
                <a:spcPct val="80000"/>
              </a:lnSpc>
            </a:pPr>
            <a:r>
              <a:rPr lang="mt-MT" sz="2600" dirty="0" smtClean="0"/>
              <a:t>Inclusion</a:t>
            </a:r>
            <a:r>
              <a:rPr lang="mt-MT" sz="2600" dirty="0"/>
              <a:t>:</a:t>
            </a:r>
          </a:p>
          <a:p>
            <a:pPr lvl="1">
              <a:lnSpc>
                <a:spcPct val="80000"/>
              </a:lnSpc>
            </a:pPr>
            <a:r>
              <a:rPr lang="mt-MT" sz="2200" dirty="0"/>
              <a:t>if Y is a hyponym of X then Y contains the meaning of X (plus something extra)</a:t>
            </a:r>
          </a:p>
          <a:p>
            <a:pPr lvl="1">
              <a:lnSpc>
                <a:spcPct val="80000"/>
              </a:lnSpc>
            </a:pPr>
            <a:r>
              <a:rPr lang="mt-MT" sz="2200" dirty="0"/>
              <a:t>e.g. MAN includes all the features of HUMAN, plus the specification of ADULT and MALE.</a:t>
            </a:r>
          </a:p>
          <a:p>
            <a:pPr>
              <a:lnSpc>
                <a:spcPct val="80000"/>
              </a:lnSpc>
            </a:pPr>
            <a:r>
              <a:rPr lang="mt-MT" sz="2600" dirty="0"/>
              <a:t>Transitivity:</a:t>
            </a:r>
          </a:p>
          <a:p>
            <a:pPr lvl="1">
              <a:lnSpc>
                <a:spcPct val="80000"/>
              </a:lnSpc>
            </a:pPr>
            <a:r>
              <a:rPr lang="mt-MT" sz="2200" dirty="0"/>
              <a:t>if X IS-A Y and Y IS-A Z, then X IS-A Z</a:t>
            </a:r>
            <a:endParaRPr lang="en-GB" sz="2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mt-MT"/>
              <a:t>Transitivity -- illustration</a:t>
            </a:r>
            <a:endParaRPr lang="en-GB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LIN 1180 -- Semantics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566738" y="1752600"/>
            <a:ext cx="3471862" cy="4267200"/>
          </a:xfrm>
        </p:spPr>
        <p:txBody>
          <a:bodyPr/>
          <a:lstStyle/>
          <a:p>
            <a:r>
              <a:rPr lang="mt-MT"/>
              <a:t>A CANARY IS-A BIRD</a:t>
            </a:r>
          </a:p>
          <a:p>
            <a:r>
              <a:rPr lang="mt-MT"/>
              <a:t>A BIRD IS-A ANIMAL</a:t>
            </a:r>
          </a:p>
          <a:p>
            <a:r>
              <a:rPr lang="mt-MT"/>
              <a:t>Therefore, a CANARY IS-A ANIMAL</a:t>
            </a:r>
            <a:endParaRPr lang="en-GB"/>
          </a:p>
        </p:txBody>
      </p:sp>
      <p:sp>
        <p:nvSpPr>
          <p:cNvPr id="39940" name="Text Box 4"/>
          <p:cNvSpPr txBox="1">
            <a:spLocks noChangeArrowheads="1"/>
          </p:cNvSpPr>
          <p:nvPr/>
        </p:nvSpPr>
        <p:spPr bwMode="auto">
          <a:xfrm>
            <a:off x="5795963" y="2133600"/>
            <a:ext cx="136842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/>
              <a:t>ANIMAL</a:t>
            </a:r>
          </a:p>
        </p:txBody>
      </p:sp>
      <p:sp>
        <p:nvSpPr>
          <p:cNvPr id="39941" name="Line 5"/>
          <p:cNvSpPr>
            <a:spLocks noChangeShapeType="1"/>
          </p:cNvSpPr>
          <p:nvPr/>
        </p:nvSpPr>
        <p:spPr bwMode="auto">
          <a:xfrm flipH="1">
            <a:off x="5435600" y="2565400"/>
            <a:ext cx="936625" cy="7191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39942" name="Line 6"/>
          <p:cNvSpPr>
            <a:spLocks noChangeShapeType="1"/>
          </p:cNvSpPr>
          <p:nvPr/>
        </p:nvSpPr>
        <p:spPr bwMode="auto">
          <a:xfrm>
            <a:off x="6372225" y="2565400"/>
            <a:ext cx="1008063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39943" name="Text Box 7"/>
          <p:cNvSpPr txBox="1">
            <a:spLocks noChangeArrowheads="1"/>
          </p:cNvSpPr>
          <p:nvPr/>
        </p:nvSpPr>
        <p:spPr bwMode="auto">
          <a:xfrm>
            <a:off x="4787900" y="3357563"/>
            <a:ext cx="1368425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/>
              <a:t>BIRD</a:t>
            </a:r>
          </a:p>
        </p:txBody>
      </p:sp>
      <p:sp>
        <p:nvSpPr>
          <p:cNvPr id="39944" name="Line 8"/>
          <p:cNvSpPr>
            <a:spLocks noChangeShapeType="1"/>
          </p:cNvSpPr>
          <p:nvPr/>
        </p:nvSpPr>
        <p:spPr bwMode="auto">
          <a:xfrm flipH="1">
            <a:off x="4495800" y="3776663"/>
            <a:ext cx="936625" cy="7191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39945" name="Line 9"/>
          <p:cNvSpPr>
            <a:spLocks noChangeShapeType="1"/>
          </p:cNvSpPr>
          <p:nvPr/>
        </p:nvSpPr>
        <p:spPr bwMode="auto">
          <a:xfrm>
            <a:off x="5697538" y="3848100"/>
            <a:ext cx="1008062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39946" name="Text Box 10"/>
          <p:cNvSpPr txBox="1">
            <a:spLocks noChangeArrowheads="1"/>
          </p:cNvSpPr>
          <p:nvPr/>
        </p:nvSpPr>
        <p:spPr bwMode="auto">
          <a:xfrm>
            <a:off x="5940425" y="4492625"/>
            <a:ext cx="152717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/>
              <a:t>SPARROW</a:t>
            </a:r>
          </a:p>
        </p:txBody>
      </p:sp>
      <p:sp>
        <p:nvSpPr>
          <p:cNvPr id="39947" name="Text Box 11"/>
          <p:cNvSpPr txBox="1">
            <a:spLocks noChangeArrowheads="1"/>
          </p:cNvSpPr>
          <p:nvPr/>
        </p:nvSpPr>
        <p:spPr bwMode="auto">
          <a:xfrm>
            <a:off x="3924300" y="4508500"/>
            <a:ext cx="136842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/>
              <a:t>CANARY</a:t>
            </a:r>
          </a:p>
        </p:txBody>
      </p:sp>
      <p:sp>
        <p:nvSpPr>
          <p:cNvPr id="39948" name="Text Box 12"/>
          <p:cNvSpPr txBox="1">
            <a:spLocks noChangeArrowheads="1"/>
          </p:cNvSpPr>
          <p:nvPr/>
        </p:nvSpPr>
        <p:spPr bwMode="auto">
          <a:xfrm>
            <a:off x="6804025" y="3340100"/>
            <a:ext cx="136842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/>
              <a:t>MAMMAL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GB" sz="3400" smtClean="0"/>
              <a:t>Hierarchical representations and inheritance</a:t>
            </a:r>
          </a:p>
        </p:txBody>
      </p:sp>
      <p:sp>
        <p:nvSpPr>
          <p:cNvPr id="3277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/>
              <a:t>Semantics -- LIN 1180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566738" y="1752600"/>
            <a:ext cx="4510087" cy="4267200"/>
          </a:xfrm>
        </p:spPr>
        <p:txBody>
          <a:bodyPr/>
          <a:lstStyle/>
          <a:p>
            <a:pPr eaLnBrk="1" hangingPunct="1"/>
            <a:r>
              <a:rPr lang="en-GB" sz="2600" smtClean="0"/>
              <a:t>A node in a conceptual network </a:t>
            </a:r>
            <a:r>
              <a:rPr lang="en-GB" sz="2600" smtClean="0">
                <a:solidFill>
                  <a:schemeClr val="accent2"/>
                </a:solidFill>
              </a:rPr>
              <a:t>inherits</a:t>
            </a:r>
            <a:r>
              <a:rPr lang="en-GB" sz="2600" smtClean="0"/>
              <a:t> some properties from its superordinate</a:t>
            </a:r>
          </a:p>
          <a:p>
            <a:pPr eaLnBrk="1" hangingPunct="1"/>
            <a:r>
              <a:rPr lang="en-GB" sz="2600" smtClean="0"/>
              <a:t>It can also add new properties of its own</a:t>
            </a:r>
          </a:p>
          <a:p>
            <a:pPr eaLnBrk="1" hangingPunct="1"/>
            <a:r>
              <a:rPr lang="en-GB" sz="2600" smtClean="0"/>
              <a:t>It can </a:t>
            </a:r>
            <a:r>
              <a:rPr lang="en-GB" sz="2600" smtClean="0">
                <a:solidFill>
                  <a:schemeClr val="accent2"/>
                </a:solidFill>
              </a:rPr>
              <a:t>override</a:t>
            </a:r>
            <a:r>
              <a:rPr lang="en-GB" sz="2600" smtClean="0"/>
              <a:t> properties of the superordinate</a:t>
            </a:r>
          </a:p>
        </p:txBody>
      </p:sp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6083300" y="2260600"/>
            <a:ext cx="136842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/>
              <a:t>ANIMAL</a:t>
            </a:r>
          </a:p>
        </p:txBody>
      </p:sp>
      <p:sp>
        <p:nvSpPr>
          <p:cNvPr id="24581" name="Line 5"/>
          <p:cNvSpPr>
            <a:spLocks noChangeShapeType="1"/>
          </p:cNvSpPr>
          <p:nvPr/>
        </p:nvSpPr>
        <p:spPr bwMode="auto">
          <a:xfrm flipH="1">
            <a:off x="5940425" y="2708275"/>
            <a:ext cx="936625" cy="7191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24582" name="Text Box 6"/>
          <p:cNvSpPr txBox="1">
            <a:spLocks noChangeArrowheads="1"/>
          </p:cNvSpPr>
          <p:nvPr/>
        </p:nvSpPr>
        <p:spPr bwMode="auto">
          <a:xfrm>
            <a:off x="5075238" y="3484563"/>
            <a:ext cx="1368425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/>
              <a:t>BIRD</a:t>
            </a:r>
          </a:p>
        </p:txBody>
      </p:sp>
      <p:sp>
        <p:nvSpPr>
          <p:cNvPr id="24583" name="AutoShape 7"/>
          <p:cNvSpPr>
            <a:spLocks/>
          </p:cNvSpPr>
          <p:nvPr/>
        </p:nvSpPr>
        <p:spPr bwMode="auto">
          <a:xfrm>
            <a:off x="7524750" y="1916113"/>
            <a:ext cx="433388" cy="1081087"/>
          </a:xfrm>
          <a:prstGeom prst="leftBrace">
            <a:avLst>
              <a:gd name="adj1" fmla="val 20788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4" name="Text Box 8"/>
          <p:cNvSpPr txBox="1">
            <a:spLocks noChangeArrowheads="1"/>
          </p:cNvSpPr>
          <p:nvPr/>
        </p:nvSpPr>
        <p:spPr bwMode="auto">
          <a:xfrm>
            <a:off x="7720013" y="2060575"/>
            <a:ext cx="118745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>
                <a:solidFill>
                  <a:schemeClr val="accent2"/>
                </a:solidFill>
              </a:rPr>
              <a:t>Moves</a:t>
            </a:r>
          </a:p>
          <a:p>
            <a:r>
              <a:rPr lang="en-GB">
                <a:solidFill>
                  <a:schemeClr val="accent2"/>
                </a:solidFill>
              </a:rPr>
              <a:t>Eats</a:t>
            </a:r>
          </a:p>
          <a:p>
            <a:r>
              <a:rPr lang="en-GB">
                <a:solidFill>
                  <a:schemeClr val="accent2"/>
                </a:solidFill>
              </a:rPr>
              <a:t>breathes</a:t>
            </a:r>
          </a:p>
        </p:txBody>
      </p:sp>
      <p:sp>
        <p:nvSpPr>
          <p:cNvPr id="24585" name="Text Box 9"/>
          <p:cNvSpPr txBox="1">
            <a:spLocks noChangeArrowheads="1"/>
          </p:cNvSpPr>
          <p:nvPr/>
        </p:nvSpPr>
        <p:spPr bwMode="auto">
          <a:xfrm>
            <a:off x="6804025" y="3435350"/>
            <a:ext cx="163353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>
                <a:solidFill>
                  <a:schemeClr val="accent2"/>
                </a:solidFill>
              </a:rPr>
              <a:t>Flies</a:t>
            </a:r>
          </a:p>
          <a:p>
            <a:r>
              <a:rPr lang="en-GB">
                <a:solidFill>
                  <a:schemeClr val="accent2"/>
                </a:solidFill>
              </a:rPr>
              <a:t>Has feathers</a:t>
            </a:r>
          </a:p>
        </p:txBody>
      </p:sp>
      <p:sp>
        <p:nvSpPr>
          <p:cNvPr id="24586" name="AutoShape 10"/>
          <p:cNvSpPr>
            <a:spLocks/>
          </p:cNvSpPr>
          <p:nvPr/>
        </p:nvSpPr>
        <p:spPr bwMode="auto">
          <a:xfrm>
            <a:off x="6588125" y="3141663"/>
            <a:ext cx="433388" cy="1081087"/>
          </a:xfrm>
          <a:prstGeom prst="leftBrace">
            <a:avLst>
              <a:gd name="adj1" fmla="val 20788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7" name="Line 11"/>
          <p:cNvSpPr>
            <a:spLocks noChangeShapeType="1"/>
          </p:cNvSpPr>
          <p:nvPr/>
        </p:nvSpPr>
        <p:spPr bwMode="auto">
          <a:xfrm flipH="1">
            <a:off x="5364163" y="3933825"/>
            <a:ext cx="431800" cy="717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24588" name="Text Box 12"/>
          <p:cNvSpPr txBox="1">
            <a:spLocks noChangeArrowheads="1"/>
          </p:cNvSpPr>
          <p:nvPr/>
        </p:nvSpPr>
        <p:spPr bwMode="auto">
          <a:xfrm>
            <a:off x="4716463" y="4724400"/>
            <a:ext cx="136842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/>
              <a:t>OSTRICH</a:t>
            </a:r>
          </a:p>
        </p:txBody>
      </p:sp>
      <p:sp>
        <p:nvSpPr>
          <p:cNvPr id="24589" name="AutoShape 13"/>
          <p:cNvSpPr>
            <a:spLocks/>
          </p:cNvSpPr>
          <p:nvPr/>
        </p:nvSpPr>
        <p:spPr bwMode="auto">
          <a:xfrm>
            <a:off x="6156325" y="4365625"/>
            <a:ext cx="433388" cy="1081088"/>
          </a:xfrm>
          <a:prstGeom prst="leftBrace">
            <a:avLst>
              <a:gd name="adj1" fmla="val 20788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90" name="Text Box 14"/>
          <p:cNvSpPr txBox="1">
            <a:spLocks noChangeArrowheads="1"/>
          </p:cNvSpPr>
          <p:nvPr/>
        </p:nvSpPr>
        <p:spPr bwMode="auto">
          <a:xfrm>
            <a:off x="6372225" y="4581525"/>
            <a:ext cx="15684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>
                <a:solidFill>
                  <a:schemeClr val="accent2"/>
                </a:solidFill>
              </a:rPr>
              <a:t>Does not fly</a:t>
            </a:r>
          </a:p>
          <a:p>
            <a:endParaRPr lang="en-GB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0" grpId="0" animBg="1"/>
      <p:bldP spid="24581" grpId="0" animBg="1"/>
      <p:bldP spid="24582" grpId="0" animBg="1"/>
      <p:bldP spid="24583" grpId="0" animBg="1"/>
      <p:bldP spid="24584" grpId="0"/>
      <p:bldP spid="24585" grpId="0"/>
      <p:bldP spid="24586" grpId="0" animBg="1"/>
      <p:bldP spid="24587" grpId="0" animBg="1"/>
      <p:bldP spid="24588" grpId="0" animBg="1"/>
      <p:bldP spid="24589" grpId="0" animBg="1"/>
      <p:bldP spid="2459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3400" smtClean="0"/>
              <a:t>Levels of conceptual representation</a:t>
            </a:r>
          </a:p>
        </p:txBody>
      </p:sp>
      <p:sp>
        <p:nvSpPr>
          <p:cNvPr id="33794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/>
              <a:t>Semantics -- LIN 1180</a:t>
            </a:r>
          </a:p>
        </p:txBody>
      </p:sp>
      <p:sp>
        <p:nvSpPr>
          <p:cNvPr id="33796" name="Rectangle 4"/>
          <p:cNvSpPr>
            <a:spLocks noGrp="1" noChangeArrowheads="1"/>
          </p:cNvSpPr>
          <p:nvPr>
            <p:ph sz="quarter" idx="1"/>
          </p:nvPr>
        </p:nvSpPr>
        <p:spPr>
          <a:xfrm>
            <a:off x="566738" y="1752600"/>
            <a:ext cx="7534275" cy="1028700"/>
          </a:xfrm>
          <a:noFill/>
        </p:spPr>
        <p:txBody>
          <a:bodyPr/>
          <a:lstStyle/>
          <a:p>
            <a:pPr eaLnBrk="1" hangingPunct="1"/>
            <a:r>
              <a:rPr lang="en-GB" smtClean="0"/>
              <a:t>Rosch et al. 1976 propose 3 levels</a:t>
            </a:r>
          </a:p>
        </p:txBody>
      </p:sp>
      <p:sp>
        <p:nvSpPr>
          <p:cNvPr id="25605" name="Text Box 5"/>
          <p:cNvSpPr txBox="1">
            <a:spLocks noChangeArrowheads="1"/>
          </p:cNvSpPr>
          <p:nvPr/>
        </p:nvSpPr>
        <p:spPr bwMode="auto">
          <a:xfrm>
            <a:off x="2338388" y="2894013"/>
            <a:ext cx="1873250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/>
              <a:t>FURNITURE</a:t>
            </a:r>
          </a:p>
        </p:txBody>
      </p:sp>
      <p:sp>
        <p:nvSpPr>
          <p:cNvPr id="25606" name="Line 6"/>
          <p:cNvSpPr>
            <a:spLocks noChangeShapeType="1"/>
          </p:cNvSpPr>
          <p:nvPr/>
        </p:nvSpPr>
        <p:spPr bwMode="auto">
          <a:xfrm flipH="1">
            <a:off x="2195513" y="3341688"/>
            <a:ext cx="936625" cy="7191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25607" name="Text Box 7"/>
          <p:cNvSpPr txBox="1">
            <a:spLocks noChangeArrowheads="1"/>
          </p:cNvSpPr>
          <p:nvPr/>
        </p:nvSpPr>
        <p:spPr bwMode="auto">
          <a:xfrm>
            <a:off x="1330325" y="4117975"/>
            <a:ext cx="136842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/>
              <a:t>CHAIR</a:t>
            </a:r>
          </a:p>
        </p:txBody>
      </p:sp>
      <p:sp>
        <p:nvSpPr>
          <p:cNvPr id="25611" name="Line 11"/>
          <p:cNvSpPr>
            <a:spLocks noChangeShapeType="1"/>
          </p:cNvSpPr>
          <p:nvPr/>
        </p:nvSpPr>
        <p:spPr bwMode="auto">
          <a:xfrm flipH="1">
            <a:off x="1619250" y="4567238"/>
            <a:ext cx="431800" cy="717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25612" name="Text Box 12"/>
          <p:cNvSpPr txBox="1">
            <a:spLocks noChangeArrowheads="1"/>
          </p:cNvSpPr>
          <p:nvPr/>
        </p:nvSpPr>
        <p:spPr bwMode="auto">
          <a:xfrm>
            <a:off x="971550" y="5357813"/>
            <a:ext cx="1800225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/>
              <a:t>ARMCHAIR</a:t>
            </a:r>
          </a:p>
        </p:txBody>
      </p:sp>
      <p:sp>
        <p:nvSpPr>
          <p:cNvPr id="25615" name="Line 15"/>
          <p:cNvSpPr>
            <a:spLocks noChangeShapeType="1"/>
          </p:cNvSpPr>
          <p:nvPr/>
        </p:nvSpPr>
        <p:spPr bwMode="auto">
          <a:xfrm>
            <a:off x="3132138" y="3341688"/>
            <a:ext cx="1079500" cy="6492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25616" name="Text Box 16"/>
          <p:cNvSpPr txBox="1">
            <a:spLocks noChangeArrowheads="1"/>
          </p:cNvSpPr>
          <p:nvPr/>
        </p:nvSpPr>
        <p:spPr bwMode="auto">
          <a:xfrm>
            <a:off x="3563938" y="4117975"/>
            <a:ext cx="136842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/>
              <a:t>TABLE</a:t>
            </a:r>
          </a:p>
        </p:txBody>
      </p:sp>
      <p:sp>
        <p:nvSpPr>
          <p:cNvPr id="25617" name="AutoShape 17"/>
          <p:cNvSpPr>
            <a:spLocks/>
          </p:cNvSpPr>
          <p:nvPr/>
        </p:nvSpPr>
        <p:spPr bwMode="auto">
          <a:xfrm>
            <a:off x="4284663" y="2565400"/>
            <a:ext cx="215900" cy="1079500"/>
          </a:xfrm>
          <a:prstGeom prst="leftBrace">
            <a:avLst>
              <a:gd name="adj1" fmla="val 4166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18" name="Text Box 18"/>
          <p:cNvSpPr txBox="1">
            <a:spLocks noChangeArrowheads="1"/>
          </p:cNvSpPr>
          <p:nvPr/>
        </p:nvSpPr>
        <p:spPr bwMode="auto">
          <a:xfrm>
            <a:off x="4479925" y="2787650"/>
            <a:ext cx="189071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>
                <a:solidFill>
                  <a:schemeClr val="accent2"/>
                </a:solidFill>
              </a:rPr>
              <a:t>Superordinate</a:t>
            </a:r>
            <a:r>
              <a:rPr lang="en-GB"/>
              <a:t> </a:t>
            </a:r>
          </a:p>
          <a:p>
            <a:r>
              <a:rPr lang="en-GB"/>
              <a:t>Or “top” level</a:t>
            </a:r>
          </a:p>
        </p:txBody>
      </p:sp>
      <p:sp>
        <p:nvSpPr>
          <p:cNvPr id="25619" name="AutoShape 19"/>
          <p:cNvSpPr>
            <a:spLocks/>
          </p:cNvSpPr>
          <p:nvPr/>
        </p:nvSpPr>
        <p:spPr bwMode="auto">
          <a:xfrm>
            <a:off x="5003800" y="3716338"/>
            <a:ext cx="215900" cy="1079500"/>
          </a:xfrm>
          <a:prstGeom prst="leftBrace">
            <a:avLst>
              <a:gd name="adj1" fmla="val 4166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20" name="Text Box 20"/>
          <p:cNvSpPr txBox="1">
            <a:spLocks noChangeArrowheads="1"/>
          </p:cNvSpPr>
          <p:nvPr/>
        </p:nvSpPr>
        <p:spPr bwMode="auto">
          <a:xfrm>
            <a:off x="5199063" y="3789363"/>
            <a:ext cx="298450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>
                <a:solidFill>
                  <a:schemeClr val="accent2"/>
                </a:solidFill>
              </a:rPr>
              <a:t>Basic level</a:t>
            </a:r>
            <a:r>
              <a:rPr lang="en-GB"/>
              <a:t>:</a:t>
            </a:r>
          </a:p>
          <a:p>
            <a:r>
              <a:rPr lang="en-GB"/>
              <a:t>This is the level we tend</a:t>
            </a:r>
          </a:p>
          <a:p>
            <a:r>
              <a:rPr lang="en-GB"/>
              <a:t>to use and think about</a:t>
            </a:r>
          </a:p>
        </p:txBody>
      </p:sp>
      <p:sp>
        <p:nvSpPr>
          <p:cNvPr id="25621" name="AutoShape 21"/>
          <p:cNvSpPr>
            <a:spLocks/>
          </p:cNvSpPr>
          <p:nvPr/>
        </p:nvSpPr>
        <p:spPr bwMode="auto">
          <a:xfrm>
            <a:off x="2843213" y="4941888"/>
            <a:ext cx="215900" cy="1079500"/>
          </a:xfrm>
          <a:prstGeom prst="leftBrace">
            <a:avLst>
              <a:gd name="adj1" fmla="val 4166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22" name="Text Box 22"/>
          <p:cNvSpPr txBox="1">
            <a:spLocks noChangeArrowheads="1"/>
          </p:cNvSpPr>
          <p:nvPr/>
        </p:nvSpPr>
        <p:spPr bwMode="auto">
          <a:xfrm>
            <a:off x="3038475" y="5235575"/>
            <a:ext cx="23844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>
                <a:solidFill>
                  <a:schemeClr val="accent2"/>
                </a:solidFill>
              </a:rPr>
              <a:t>Subordinate level</a:t>
            </a:r>
            <a:r>
              <a:rPr lang="en-GB"/>
              <a:t>:</a:t>
            </a:r>
          </a:p>
          <a:p>
            <a:r>
              <a:rPr lang="en-GB"/>
              <a:t>Much more specific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5" grpId="0" animBg="1"/>
      <p:bldP spid="25606" grpId="0" animBg="1"/>
      <p:bldP spid="25607" grpId="0" animBg="1"/>
      <p:bldP spid="25611" grpId="0" animBg="1"/>
      <p:bldP spid="25612" grpId="0" animBg="1"/>
      <p:bldP spid="25615" grpId="0" animBg="1"/>
      <p:bldP spid="25616" grpId="0" animBg="1"/>
      <p:bldP spid="25617" grpId="0" animBg="1"/>
      <p:bldP spid="25618" grpId="0"/>
      <p:bldP spid="25619" grpId="0" animBg="1"/>
      <p:bldP spid="25620" grpId="0"/>
      <p:bldP spid="25621" grpId="0" animBg="1"/>
      <p:bldP spid="2562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Properties of the basic level</a:t>
            </a:r>
          </a:p>
        </p:txBody>
      </p:sp>
      <p:sp>
        <p:nvSpPr>
          <p:cNvPr id="3481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/>
              <a:t>Semantics -- LIN 1180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571500" indent="-571500" eaLnBrk="1" hangingPunct="1">
              <a:buFont typeface="Wingdings" pitchFamily="2" charset="2"/>
              <a:buAutoNum type="arabicPeriod"/>
            </a:pPr>
            <a:r>
              <a:rPr lang="en-GB" sz="2600" dirty="0" smtClean="0"/>
              <a:t>The easiest to visualise:</a:t>
            </a:r>
          </a:p>
          <a:p>
            <a:pPr marL="966788" lvl="1" indent="-495300" eaLnBrk="1" hangingPunct="1"/>
            <a:r>
              <a:rPr lang="en-GB" sz="2200" dirty="0" smtClean="0"/>
              <a:t>easier to imagine a CAR (basic) than a FIAT PUNTO (subordinate)</a:t>
            </a:r>
          </a:p>
          <a:p>
            <a:pPr marL="571500" indent="-571500" eaLnBrk="1" hangingPunct="1">
              <a:buFont typeface="Wingdings" pitchFamily="2" charset="2"/>
              <a:buAutoNum type="arabicPeriod"/>
            </a:pPr>
            <a:endParaRPr lang="en-GB" sz="2600" dirty="0" smtClean="0"/>
          </a:p>
          <a:p>
            <a:pPr marL="571500" indent="-571500" eaLnBrk="1" hangingPunct="1">
              <a:buFont typeface="Wingdings" pitchFamily="2" charset="2"/>
              <a:buAutoNum type="arabicPeriod"/>
            </a:pPr>
            <a:r>
              <a:rPr lang="en-GB" sz="2600" dirty="0" smtClean="0"/>
              <a:t>Used for neutral, everyday usage:</a:t>
            </a:r>
          </a:p>
          <a:p>
            <a:pPr marL="966788" lvl="1" indent="-495300" eaLnBrk="1" hangingPunct="1"/>
            <a:r>
              <a:rPr lang="en-GB" sz="2200" dirty="0" smtClean="0"/>
              <a:t>we’re more likely to say “that’s a dog” than “that’s a dachshund” or “that’s an animal”</a:t>
            </a:r>
          </a:p>
          <a:p>
            <a:pPr marL="571500" indent="-571500" eaLnBrk="1" hangingPunct="1">
              <a:buFont typeface="Wingdings" pitchFamily="2" charset="2"/>
              <a:buAutoNum type="arabicPeriod"/>
            </a:pPr>
            <a:endParaRPr lang="en-GB" sz="2600" dirty="0" smtClean="0"/>
          </a:p>
          <a:p>
            <a:pPr marL="571500" indent="-571500" eaLnBrk="1" hangingPunct="1">
              <a:buFont typeface="Wingdings" pitchFamily="2" charset="2"/>
              <a:buAutoNum type="arabicPeriod"/>
            </a:pPr>
            <a:r>
              <a:rPr lang="en-GB" sz="2600" dirty="0" smtClean="0"/>
              <a:t>Names of basic-level categories tend to be morphologically simple</a:t>
            </a:r>
          </a:p>
          <a:p>
            <a:pPr marL="966788" lvl="1" indent="-495300" eaLnBrk="1" hangingPunct="1"/>
            <a:r>
              <a:rPr lang="en-GB" sz="2200" dirty="0" smtClean="0"/>
              <a:t>Compare: </a:t>
            </a:r>
            <a:r>
              <a:rPr lang="en-GB" sz="2200" i="1" dirty="0" smtClean="0"/>
              <a:t>spoon</a:t>
            </a:r>
            <a:r>
              <a:rPr lang="en-GB" sz="2200" dirty="0" smtClean="0"/>
              <a:t> vs. </a:t>
            </a:r>
            <a:r>
              <a:rPr lang="en-GB" sz="2200" i="1" dirty="0" smtClean="0"/>
              <a:t>teaspoon, soup spoon…</a:t>
            </a:r>
            <a:endParaRPr lang="en-GB" sz="2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3400" smtClean="0"/>
              <a:t>More properties of the basic level</a:t>
            </a:r>
          </a:p>
        </p:txBody>
      </p:sp>
      <p:sp>
        <p:nvSpPr>
          <p:cNvPr id="3584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/>
              <a:t>Semantics -- LIN 1180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marL="571500" indent="-571500" eaLnBrk="1" hangingPunct="1">
              <a:lnSpc>
                <a:spcPct val="80000"/>
              </a:lnSpc>
              <a:buFont typeface="Wingdings" pitchFamily="2" charset="2"/>
              <a:buAutoNum type="arabicPeriod" startAt="4"/>
            </a:pPr>
            <a:r>
              <a:rPr lang="en-GB" sz="2600" dirty="0" smtClean="0"/>
              <a:t>high distinctiveness</a:t>
            </a:r>
          </a:p>
          <a:p>
            <a:pPr marL="966788" lvl="1" indent="-495300" eaLnBrk="1" hangingPunct="1">
              <a:lnSpc>
                <a:spcPct val="80000"/>
              </a:lnSpc>
              <a:buFont typeface="Wingdings" pitchFamily="2" charset="2"/>
              <a:buChar char="o"/>
            </a:pPr>
            <a:r>
              <a:rPr lang="en-GB" sz="2200" dirty="0" smtClean="0"/>
              <a:t>maximally different from other categories</a:t>
            </a:r>
          </a:p>
          <a:p>
            <a:pPr marL="1347788" lvl="2" indent="-438150" eaLnBrk="1" hangingPunct="1">
              <a:lnSpc>
                <a:spcPct val="80000"/>
              </a:lnSpc>
              <a:buFont typeface="Wingdings" pitchFamily="2" charset="2"/>
              <a:buAutoNum type="arabicPeriod" startAt="4"/>
            </a:pPr>
            <a:endParaRPr lang="en-GB" sz="2100" dirty="0" smtClean="0"/>
          </a:p>
          <a:p>
            <a:pPr marL="571500" indent="-571500" eaLnBrk="1" hangingPunct="1">
              <a:lnSpc>
                <a:spcPct val="80000"/>
              </a:lnSpc>
              <a:buFont typeface="Wingdings" pitchFamily="2" charset="2"/>
              <a:buAutoNum type="arabicPeriod" startAt="5"/>
            </a:pPr>
            <a:r>
              <a:rPr lang="en-GB" sz="2600" dirty="0" smtClean="0"/>
              <a:t>strong within-category resemblance</a:t>
            </a:r>
          </a:p>
          <a:p>
            <a:pPr marL="966788" lvl="1" indent="-495300" eaLnBrk="1" hangingPunct="1">
              <a:lnSpc>
                <a:spcPct val="80000"/>
              </a:lnSpc>
              <a:buFont typeface="Wingdings" pitchFamily="2" charset="2"/>
              <a:buChar char="o"/>
            </a:pPr>
            <a:r>
              <a:rPr lang="en-GB" sz="2200" dirty="0" smtClean="0"/>
              <a:t>objects within the category resemble </a:t>
            </a:r>
            <a:r>
              <a:rPr lang="en-GB" sz="2200" dirty="0" err="1" smtClean="0"/>
              <a:t>eachother</a:t>
            </a:r>
            <a:r>
              <a:rPr lang="en-GB" sz="2200" dirty="0" smtClean="0"/>
              <a:t> more than they do objects outside the category</a:t>
            </a:r>
          </a:p>
          <a:p>
            <a:pPr marL="571500" indent="-571500"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endParaRPr lang="en-GB" sz="2600" dirty="0" smtClean="0"/>
          </a:p>
          <a:p>
            <a:pPr marL="571500" indent="-571500" eaLnBrk="1" hangingPunct="1">
              <a:lnSpc>
                <a:spcPct val="80000"/>
              </a:lnSpc>
              <a:buFont typeface="Wingdings" pitchFamily="2" charset="2"/>
              <a:buAutoNum type="arabicPeriod" startAt="6"/>
            </a:pPr>
            <a:r>
              <a:rPr lang="en-GB" sz="2600" dirty="0" smtClean="0"/>
              <a:t>optimal level of </a:t>
            </a:r>
            <a:r>
              <a:rPr lang="en-GB" sz="2600" dirty="0" err="1" smtClean="0"/>
              <a:t>informativeness</a:t>
            </a:r>
            <a:r>
              <a:rPr lang="en-GB" sz="2600" dirty="0" smtClean="0"/>
              <a:t>:</a:t>
            </a:r>
          </a:p>
          <a:p>
            <a:pPr marL="966788" lvl="1" indent="-495300" eaLnBrk="1" hangingPunct="1">
              <a:lnSpc>
                <a:spcPct val="80000"/>
              </a:lnSpc>
              <a:buFont typeface="Wingdings" pitchFamily="2" charset="2"/>
              <a:buChar char="o"/>
            </a:pPr>
            <a:r>
              <a:rPr lang="en-GB" sz="2200" dirty="0" smtClean="0"/>
              <a:t>it’s more informative to say “x is a dog” than “x is an animal”</a:t>
            </a:r>
          </a:p>
          <a:p>
            <a:pPr marL="966788" lvl="1" indent="-495300" eaLnBrk="1" hangingPunct="1">
              <a:lnSpc>
                <a:spcPct val="80000"/>
              </a:lnSpc>
              <a:buFont typeface="Wingdings" pitchFamily="2" charset="2"/>
              <a:buChar char="o"/>
            </a:pPr>
            <a:r>
              <a:rPr lang="en-GB" sz="2200" dirty="0" smtClean="0"/>
              <a:t>but in most cases, saying “x is a dachshund” is too specific…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488</TotalTime>
  <Words>1205</Words>
  <Application>Microsoft Office PowerPoint</Application>
  <PresentationFormat>On-screen Show (4:3)</PresentationFormat>
  <Paragraphs>224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Equity</vt:lpstr>
      <vt:lpstr>LIN 1180 – Semantics Lecture 8</vt:lpstr>
      <vt:lpstr>Part 1</vt:lpstr>
      <vt:lpstr>Definition of hyponymy</vt:lpstr>
      <vt:lpstr>Elements of hyponymy</vt:lpstr>
      <vt:lpstr>Transitivity -- illustration</vt:lpstr>
      <vt:lpstr>Hierarchical representations and inheritance</vt:lpstr>
      <vt:lpstr>Levels of conceptual representation</vt:lpstr>
      <vt:lpstr>Properties of the basic level</vt:lpstr>
      <vt:lpstr>More properties of the basic level</vt:lpstr>
      <vt:lpstr>Special cases of taxonomic relations</vt:lpstr>
      <vt:lpstr>Meronymy or part-whole</vt:lpstr>
      <vt:lpstr>Meronymy vs. Hyponymy</vt:lpstr>
      <vt:lpstr>Member-collection relations</vt:lpstr>
      <vt:lpstr>Are collections singular or plural? </vt:lpstr>
      <vt:lpstr>Part 2</vt:lpstr>
      <vt:lpstr>In this lecture</vt:lpstr>
      <vt:lpstr>Sentence relations</vt:lpstr>
      <vt:lpstr>Sentence synonymy</vt:lpstr>
      <vt:lpstr>Entailment</vt:lpstr>
      <vt:lpstr>Important properties of entailment</vt:lpstr>
      <vt:lpstr>How does entailment arise?</vt:lpstr>
      <vt:lpstr>Contradiction</vt:lpstr>
      <vt:lpstr>Tautology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Albert Gatt</dc:creator>
  <cp:lastModifiedBy>Albert Gatt</cp:lastModifiedBy>
  <cp:revision>37</cp:revision>
  <cp:lastPrinted>1601-01-01T00:00:00Z</cp:lastPrinted>
  <dcterms:created xsi:type="dcterms:W3CDTF">1601-01-01T00:00:00Z</dcterms:created>
  <dcterms:modified xsi:type="dcterms:W3CDTF">2010-12-07T07:07:50Z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