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25"/>
  </p:notesMasterIdLst>
  <p:sldIdLst>
    <p:sldId id="256" r:id="rId2"/>
    <p:sldId id="315" r:id="rId3"/>
    <p:sldId id="316" r:id="rId4"/>
    <p:sldId id="317" r:id="rId5"/>
    <p:sldId id="318" r:id="rId6"/>
    <p:sldId id="326" r:id="rId7"/>
    <p:sldId id="327" r:id="rId8"/>
    <p:sldId id="328" r:id="rId9"/>
    <p:sldId id="329" r:id="rId10"/>
    <p:sldId id="319" r:id="rId11"/>
    <p:sldId id="320" r:id="rId12"/>
    <p:sldId id="321" r:id="rId13"/>
    <p:sldId id="322" r:id="rId14"/>
    <p:sldId id="323" r:id="rId15"/>
    <p:sldId id="258" r:id="rId16"/>
    <p:sldId id="257" r:id="rId17"/>
    <p:sldId id="259" r:id="rId18"/>
    <p:sldId id="260" r:id="rId19"/>
    <p:sldId id="261" r:id="rId20"/>
    <p:sldId id="294" r:id="rId21"/>
    <p:sldId id="331" r:id="rId22"/>
    <p:sldId id="262" r:id="rId23"/>
    <p:sldId id="264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B0F08D38-41D5-4608-847C-B3841A0C472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E68107-D0C8-41F4-974D-2022B9DC43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6799-8599-4812-AFB0-1BEB1D08BA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24E1-3A47-43D1-8D05-30EA742594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5609-51BF-43CC-AC11-979FAE5548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EB6D29-18AF-441A-BE5B-D2906A7920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32CC-0251-4058-BF51-52A1FBB2A8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BF1-2B41-466F-A083-FD751C7FE6F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6DE5-4136-4FCB-8FF6-BFF4DBA322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D70-3937-4264-80AE-A9AD4F115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9037-1CB2-41EB-AFD6-ED3ED7BF382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53C14C-C93F-430F-A1D0-BC9582818E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LIN 1180 - Semantics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1553E0-8AB2-4F47-B463-761A0A81D6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LIN 1180 – Semantics</a:t>
            </a:r>
            <a:br>
              <a:rPr lang="en-GB"/>
            </a:br>
            <a:r>
              <a:rPr lang="en-GB"/>
              <a:t>Lecture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Special cases of taxonomic relations</a:t>
            </a:r>
            <a:endParaRPr lang="en-GB" sz="3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100" dirty="0"/>
              <a:t>Sometimes, language exhibits special cases of relations that are: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well-established and lexicalised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seem to depend on an underlying taxonomy or hierarchy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mt-MT" sz="2100" dirty="0" smtClean="0"/>
              <a:t>ADULT-YOUNG</a:t>
            </a:r>
            <a:endParaRPr lang="mt-MT" sz="2100" dirty="0"/>
          </a:p>
          <a:p>
            <a:pPr lvl="1">
              <a:lnSpc>
                <a:spcPct val="90000"/>
              </a:lnSpc>
            </a:pPr>
            <a:r>
              <a:rPr lang="mt-MT" sz="2000" dirty="0"/>
              <a:t>dog – puppy, duck – duckling, etc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mt-MT" sz="2100" dirty="0" smtClean="0"/>
              <a:t>MALE-FEMALE</a:t>
            </a:r>
            <a:endParaRPr lang="mt-MT" sz="2100" dirty="0"/>
          </a:p>
          <a:p>
            <a:pPr lvl="1">
              <a:lnSpc>
                <a:spcPct val="90000"/>
              </a:lnSpc>
            </a:pPr>
            <a:r>
              <a:rPr lang="mt-MT" sz="2000" dirty="0"/>
              <a:t>woman – man, dog – bitch, drake – duck, etc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mt-MT" sz="2100" dirty="0" smtClean="0"/>
              <a:t>NB</a:t>
            </a:r>
            <a:r>
              <a:rPr lang="mt-MT" sz="2100" dirty="0"/>
              <a:t>: These pairs are often </a:t>
            </a:r>
            <a:r>
              <a:rPr lang="mt-MT" sz="2100" dirty="0">
                <a:solidFill>
                  <a:schemeClr val="accent2"/>
                </a:solidFill>
              </a:rPr>
              <a:t>asymmetric</a:t>
            </a:r>
            <a:r>
              <a:rPr lang="mt-MT" sz="2100" dirty="0"/>
              <a:t>. The unmarked case in the MALE-FEMALE is the MALE.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We tend to use it for the name of the species.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Meronymy or part-whole</a:t>
            </a:r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3700462" cy="4267200"/>
          </a:xfrm>
        </p:spPr>
        <p:txBody>
          <a:bodyPr/>
          <a:lstStyle/>
          <a:p>
            <a:r>
              <a:rPr lang="mt-MT"/>
              <a:t>A different kind of taxonomic relationship. Arrows are interpreted as “</a:t>
            </a:r>
            <a:r>
              <a:rPr lang="mt-MT">
                <a:solidFill>
                  <a:schemeClr val="accent2"/>
                </a:solidFill>
              </a:rPr>
              <a:t>HAS-A</a:t>
            </a:r>
            <a:r>
              <a:rPr lang="mt-MT"/>
              <a:t>”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433888" y="222726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ANIMAL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5010150" y="2659063"/>
            <a:ext cx="15875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419600" y="35052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BIRD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934200" y="3429000"/>
            <a:ext cx="8651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WING</a:t>
            </a:r>
            <a:endParaRPr lang="en-GB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543800" y="2133600"/>
            <a:ext cx="6429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LEG</a:t>
            </a:r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867400" y="2362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02" name="Freeform 18"/>
          <p:cNvSpPr>
            <a:spLocks/>
          </p:cNvSpPr>
          <p:nvPr/>
        </p:nvSpPr>
        <p:spPr bwMode="auto">
          <a:xfrm>
            <a:off x="5026025" y="4038600"/>
            <a:ext cx="2286000" cy="1092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056" y="864"/>
              </a:cxn>
              <a:cxn ang="0">
                <a:pos x="2256" y="0"/>
              </a:cxn>
            </a:cxnLst>
            <a:rect l="0" t="0" r="r" b="b"/>
            <a:pathLst>
              <a:path w="2256" h="880">
                <a:moveTo>
                  <a:pt x="0" y="96"/>
                </a:moveTo>
                <a:cubicBezTo>
                  <a:pt x="340" y="488"/>
                  <a:pt x="680" y="880"/>
                  <a:pt x="1056" y="864"/>
                </a:cubicBezTo>
                <a:cubicBezTo>
                  <a:pt x="1432" y="848"/>
                  <a:pt x="1844" y="424"/>
                  <a:pt x="2256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6629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HAS-A</a:t>
            </a:r>
            <a:endParaRPr lang="en-GB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162550" y="3003550"/>
            <a:ext cx="695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IS-A</a:t>
            </a:r>
            <a:endParaRPr lang="en-GB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6096000" y="2438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HAS-A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Meronymy vs. Hyponymy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100" dirty="0"/>
              <a:t>Meronymy tends to be less regular than hyponymy: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NOSE is perceived as a necessary part of a FACE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CELLAR may be part of HOUSE, but not necessarily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mt-MT" sz="2100" dirty="0" smtClean="0"/>
              <a:t>Meronymy </a:t>
            </a:r>
            <a:r>
              <a:rPr lang="mt-MT" sz="2100" dirty="0"/>
              <a:t>need not be transitive:</a:t>
            </a:r>
          </a:p>
          <a:p>
            <a:pPr lvl="1">
              <a:lnSpc>
                <a:spcPct val="90000"/>
              </a:lnSpc>
            </a:pPr>
            <a:r>
              <a:rPr lang="mt-MT" sz="2000" dirty="0"/>
              <a:t>If X HAS-A Y and Y HAS-A Z, it does not follow that Y HAS-A Z</a:t>
            </a:r>
          </a:p>
          <a:p>
            <a:pPr lvl="2">
              <a:lnSpc>
                <a:spcPct val="90000"/>
              </a:lnSpc>
            </a:pPr>
            <a:r>
              <a:rPr lang="mt-MT" sz="1800" dirty="0"/>
              <a:t>window HAS-A pane</a:t>
            </a:r>
          </a:p>
          <a:p>
            <a:pPr lvl="2">
              <a:lnSpc>
                <a:spcPct val="90000"/>
              </a:lnSpc>
            </a:pPr>
            <a:r>
              <a:rPr lang="mt-MT" sz="1800" dirty="0"/>
              <a:t>room HAS-A window</a:t>
            </a:r>
          </a:p>
          <a:p>
            <a:pPr lvl="2">
              <a:lnSpc>
                <a:spcPct val="90000"/>
              </a:lnSpc>
            </a:pPr>
            <a:r>
              <a:rPr lang="mt-MT" sz="1800" dirty="0"/>
              <a:t>??room HAS-A pane</a:t>
            </a:r>
            <a:endParaRPr lang="en-GB" sz="1800" dirty="0"/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Common-sense </a:t>
            </a:r>
            <a:r>
              <a:rPr lang="en-GB" sz="2100" dirty="0"/>
              <a:t>knowledge plays a very important role in acceptability of these relations.</a:t>
            </a:r>
            <a:endParaRPr lang="mt-MT" sz="2100" dirty="0"/>
          </a:p>
          <a:p>
            <a:pPr lvl="2">
              <a:lnSpc>
                <a:spcPct val="90000"/>
              </a:lnSpc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Member-collection relations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 dirty="0"/>
              <a:t>We often lexicalise names of collections of specific things: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flotta (fleet) : a collection of ships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merħla (flock): a collection of sheep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Native </a:t>
            </a:r>
            <a:r>
              <a:rPr lang="mt-MT" sz="2600" dirty="0"/>
              <a:t>speakers know there is a member-collection relation: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flotta (fleet) – vapur (ship)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armata (army) – suldat (soldier)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merħla (flock) – nagħġa (sheep)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Can </a:t>
            </a:r>
            <a:r>
              <a:rPr lang="mt-MT" sz="2600" dirty="0"/>
              <a:t>be viewed as a special, lexicalised case of meronymy.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Are collections singular or plural?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In many languages, there is the possibility of switching from: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a view of a collection as a single entity vs. the “contents” of the collection as a group or set</a:t>
            </a:r>
          </a:p>
          <a:p>
            <a:pPr lvl="1">
              <a:lnSpc>
                <a:spcPct val="80000"/>
              </a:lnSpc>
            </a:pPr>
            <a:endParaRPr lang="en-GB" sz="2200" dirty="0" smtClean="0"/>
          </a:p>
          <a:p>
            <a:pPr lvl="1">
              <a:lnSpc>
                <a:spcPct val="80000"/>
              </a:lnSpc>
            </a:pPr>
            <a:r>
              <a:rPr lang="en-GB" sz="2200" dirty="0" smtClean="0"/>
              <a:t>English</a:t>
            </a:r>
            <a:r>
              <a:rPr lang="en-GB" sz="2200" dirty="0"/>
              <a:t>:</a:t>
            </a:r>
          </a:p>
          <a:p>
            <a:pPr lvl="2">
              <a:lnSpc>
                <a:spcPct val="80000"/>
              </a:lnSpc>
            </a:pPr>
            <a:r>
              <a:rPr lang="en-GB" sz="2100" i="1" dirty="0"/>
              <a:t>The band played well tonight.</a:t>
            </a:r>
          </a:p>
          <a:p>
            <a:pPr lvl="2">
              <a:lnSpc>
                <a:spcPct val="80000"/>
              </a:lnSpc>
            </a:pPr>
            <a:r>
              <a:rPr lang="en-GB" sz="2100" i="1" dirty="0"/>
              <a:t>It drove the crowd nuts </a:t>
            </a:r>
            <a:r>
              <a:rPr lang="en-GB" sz="2100" dirty="0"/>
              <a:t>[SG]</a:t>
            </a:r>
          </a:p>
          <a:p>
            <a:pPr lvl="2">
              <a:lnSpc>
                <a:spcPct val="80000"/>
              </a:lnSpc>
            </a:pPr>
            <a:r>
              <a:rPr lang="en-GB" sz="2100" i="1" dirty="0"/>
              <a:t>They drove the crowd nuts </a:t>
            </a:r>
            <a:r>
              <a:rPr lang="en-GB" sz="2100" dirty="0"/>
              <a:t>[PL]</a:t>
            </a:r>
          </a:p>
          <a:p>
            <a:pPr lvl="1">
              <a:lnSpc>
                <a:spcPct val="80000"/>
              </a:lnSpc>
            </a:pPr>
            <a:endParaRPr lang="en-GB" sz="2200" dirty="0" smtClean="0"/>
          </a:p>
          <a:p>
            <a:pPr lvl="1">
              <a:lnSpc>
                <a:spcPct val="80000"/>
              </a:lnSpc>
            </a:pPr>
            <a:r>
              <a:rPr lang="en-GB" sz="2200" dirty="0" smtClean="0"/>
              <a:t>Maltese</a:t>
            </a:r>
            <a:r>
              <a:rPr lang="en-GB" sz="2200" dirty="0"/>
              <a:t>: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 </a:t>
            </a:r>
            <a:r>
              <a:rPr lang="en-GB" sz="2100" i="1" dirty="0"/>
              <a:t>L-</a:t>
            </a:r>
            <a:r>
              <a:rPr lang="en-GB" sz="2100" i="1" dirty="0" err="1"/>
              <a:t>armata</a:t>
            </a:r>
            <a:r>
              <a:rPr lang="en-GB" sz="2100" i="1" dirty="0"/>
              <a:t> </a:t>
            </a:r>
            <a:r>
              <a:rPr lang="en-GB" sz="2100" i="1" dirty="0" err="1"/>
              <a:t>rtirat</a:t>
            </a:r>
            <a:r>
              <a:rPr lang="en-GB" sz="2100" i="1" dirty="0"/>
              <a:t> </a:t>
            </a:r>
            <a:r>
              <a:rPr lang="en-GB" sz="2100" dirty="0"/>
              <a:t>(The army retreated.SG)</a:t>
            </a:r>
            <a:endParaRPr lang="en-GB" sz="2100" i="1" dirty="0"/>
          </a:p>
          <a:p>
            <a:pPr lvl="2">
              <a:lnSpc>
                <a:spcPct val="80000"/>
              </a:lnSpc>
            </a:pPr>
            <a:r>
              <a:rPr lang="en-GB" sz="2100" i="1" dirty="0"/>
              <a:t>?L-</a:t>
            </a:r>
            <a:r>
              <a:rPr lang="en-GB" sz="2100" i="1" dirty="0" err="1"/>
              <a:t>armata</a:t>
            </a:r>
            <a:r>
              <a:rPr lang="en-GB" sz="2100" i="1" dirty="0"/>
              <a:t> </a:t>
            </a:r>
            <a:r>
              <a:rPr lang="en-GB" sz="2100" i="1" dirty="0" err="1"/>
              <a:t>rtiraw</a:t>
            </a:r>
            <a:r>
              <a:rPr lang="en-GB" sz="2100" i="1" dirty="0"/>
              <a:t>. (</a:t>
            </a:r>
            <a:r>
              <a:rPr lang="en-GB" sz="2100" dirty="0"/>
              <a:t>The army retreated.PL)</a:t>
            </a:r>
            <a:endParaRPr lang="en-GB" sz="2100" i="1" dirty="0"/>
          </a:p>
          <a:p>
            <a:pPr lvl="2">
              <a:lnSpc>
                <a:spcPct val="80000"/>
              </a:lnSpc>
            </a:pPr>
            <a:r>
              <a:rPr lang="en-GB" sz="2100" dirty="0"/>
              <a:t>Perhaps not as acceptable? Only with some nouns?</a:t>
            </a:r>
          </a:p>
          <a:p>
            <a:pPr lvl="1">
              <a:lnSpc>
                <a:spcPct val="80000"/>
              </a:lnSpc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Beyond the lexicon: Overview </a:t>
            </a:r>
            <a:r>
              <a:rPr lang="en-GB" dirty="0"/>
              <a:t>of sentence relations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this lecture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Having looked in some detail at properties of the lexicon, we now turn to sentences.</a:t>
            </a:r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discuss</a:t>
            </a:r>
          </a:p>
          <a:p>
            <a:pPr lvl="1"/>
            <a:r>
              <a:rPr lang="en-GB" dirty="0"/>
              <a:t>meaning relations between sentences</a:t>
            </a:r>
          </a:p>
          <a:p>
            <a:pPr lvl="1"/>
            <a:r>
              <a:rPr lang="en-GB" dirty="0"/>
              <a:t>truth conditions</a:t>
            </a:r>
          </a:p>
          <a:p>
            <a:pPr lvl="1"/>
            <a:r>
              <a:rPr lang="en-GB" dirty="0"/>
              <a:t>presupposition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Sentence relations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Just as lexical items stand in various relations to one another (hyponymy, etc), so do sentences:</a:t>
            </a:r>
          </a:p>
          <a:p>
            <a:endParaRPr lang="en-GB" dirty="0" smtClean="0"/>
          </a:p>
          <a:p>
            <a:r>
              <a:rPr lang="en-GB" dirty="0" smtClean="0"/>
              <a:t>Relations </a:t>
            </a:r>
            <a:r>
              <a:rPr lang="en-GB" dirty="0"/>
              <a:t>between sentences arise due to:</a:t>
            </a:r>
          </a:p>
          <a:p>
            <a:pPr lvl="1"/>
            <a:r>
              <a:rPr lang="en-GB" dirty="0"/>
              <a:t>the lexical items in them</a:t>
            </a:r>
          </a:p>
          <a:p>
            <a:pPr lvl="1"/>
            <a:r>
              <a:rPr lang="en-GB" dirty="0"/>
              <a:t>their grammatical structure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Sentence synonymy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 dirty="0"/>
              <a:t>My brother is a bachelor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dirty="0"/>
              <a:t>My brother is an unmarried man</a:t>
            </a:r>
          </a:p>
          <a:p>
            <a:pPr marL="571500" indent="-571500"/>
            <a:endParaRPr lang="en-GB" dirty="0"/>
          </a:p>
          <a:p>
            <a:pPr marL="571500" indent="-571500"/>
            <a:r>
              <a:rPr lang="en-GB" dirty="0"/>
              <a:t>(1) and (2) seem to have the same </a:t>
            </a:r>
            <a:r>
              <a:rPr lang="en-GB" dirty="0" smtClean="0"/>
              <a:t>meaning (or almost... Cf. Our discussion of synonymy)</a:t>
            </a:r>
            <a:endParaRPr lang="en-GB" dirty="0"/>
          </a:p>
          <a:p>
            <a:pPr marL="571500" indent="-571500"/>
            <a:endParaRPr lang="en-GB" dirty="0"/>
          </a:p>
          <a:p>
            <a:pPr marL="571500" indent="-5715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Entailment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My sister assassinated the president.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The president is dead.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en-GB" sz="2100"/>
          </a:p>
          <a:p>
            <a:pPr marL="571500" indent="-571500">
              <a:lnSpc>
                <a:spcPct val="80000"/>
              </a:lnSpc>
            </a:pPr>
            <a:r>
              <a:rPr lang="en-GB" sz="2100"/>
              <a:t>(1) entails (2), primarily because of the meaning of </a:t>
            </a:r>
            <a:r>
              <a:rPr lang="en-GB" sz="2100" i="1"/>
              <a:t>assassinate</a:t>
            </a:r>
            <a:r>
              <a:rPr lang="en-GB" sz="2100"/>
              <a:t>.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000"/>
              <a:t>if (1) is true, then (2) must be true</a:t>
            </a:r>
          </a:p>
          <a:p>
            <a:pPr marL="571500" indent="-571500">
              <a:lnSpc>
                <a:spcPct val="80000"/>
              </a:lnSpc>
            </a:pPr>
            <a:endParaRPr lang="en-GB" sz="2100"/>
          </a:p>
          <a:p>
            <a:pPr marL="571500" indent="-571500">
              <a:lnSpc>
                <a:spcPct val="80000"/>
              </a:lnSpc>
            </a:pPr>
            <a:r>
              <a:rPr lang="en-GB" sz="2100"/>
              <a:t>The following are </a:t>
            </a:r>
            <a:r>
              <a:rPr lang="en-GB" sz="2100">
                <a:solidFill>
                  <a:schemeClr val="accent2"/>
                </a:solidFill>
              </a:rPr>
              <a:t>not</a:t>
            </a:r>
            <a:r>
              <a:rPr lang="en-GB" sz="2100"/>
              <a:t> in an entailment relationship: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en-GB" sz="2000"/>
              <a:t>My sister </a:t>
            </a:r>
            <a:r>
              <a:rPr lang="en-GB" sz="2000">
                <a:solidFill>
                  <a:schemeClr val="accent2"/>
                </a:solidFill>
              </a:rPr>
              <a:t>shot</a:t>
            </a:r>
            <a:r>
              <a:rPr lang="en-GB" sz="2000"/>
              <a:t> the president.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en-GB" sz="2000"/>
              <a:t>The president is dead.</a:t>
            </a:r>
          </a:p>
          <a:p>
            <a:pPr marL="966788" lvl="1" indent="-495300">
              <a:lnSpc>
                <a:spcPct val="80000"/>
              </a:lnSpc>
            </a:pPr>
            <a:endParaRPr lang="en-GB" sz="2000"/>
          </a:p>
          <a:p>
            <a:pPr marL="571500" indent="-571500">
              <a:lnSpc>
                <a:spcPct val="80000"/>
              </a:lnSpc>
            </a:pPr>
            <a:r>
              <a:rPr lang="en-GB" sz="2100"/>
              <a:t>If (1) is </a:t>
            </a:r>
            <a:r>
              <a:rPr lang="en-GB" sz="2100">
                <a:solidFill>
                  <a:schemeClr val="accent2"/>
                </a:solidFill>
              </a:rPr>
              <a:t>negated</a:t>
            </a:r>
            <a:r>
              <a:rPr lang="en-GB" sz="2100"/>
              <a:t>, it no longer entails (2):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000"/>
              <a:t>My sister did not assassinate the president.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/>
              <a:t>Hyponymy and other relations</a:t>
            </a: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 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Important properties of entailment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A sentence p entails a sentence q if, and only if:</a:t>
            </a:r>
          </a:p>
          <a:p>
            <a:pPr lvl="1"/>
            <a:r>
              <a:rPr lang="en-GB"/>
              <a:t>q is true whenever p is true</a:t>
            </a:r>
          </a:p>
          <a:p>
            <a:pPr lvl="1"/>
            <a:r>
              <a:rPr lang="en-GB"/>
              <a:t>q is false whenever p is false</a:t>
            </a:r>
          </a:p>
          <a:p>
            <a:endParaRPr lang="en-GB"/>
          </a:p>
          <a:p>
            <a:r>
              <a:rPr lang="en-GB"/>
              <a:t>This is why entailment is </a:t>
            </a:r>
            <a:r>
              <a:rPr lang="en-GB">
                <a:solidFill>
                  <a:schemeClr val="accent2"/>
                </a:solidFill>
              </a:rPr>
              <a:t>cancelled by negation</a:t>
            </a:r>
            <a:r>
              <a:rPr lang="en-GB"/>
              <a:t>.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does entailment arise?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600" dirty="0"/>
              <a:t>Lexical, e.g. hyponymy</a:t>
            </a:r>
          </a:p>
          <a:p>
            <a:pPr lvl="1"/>
            <a:r>
              <a:rPr lang="en-GB" sz="2200" dirty="0"/>
              <a:t>My sister assassinated X </a:t>
            </a:r>
            <a:r>
              <a:rPr lang="en-GB" sz="2200" dirty="0">
                <a:sym typeface="Wingdings" pitchFamily="2" charset="2"/>
              </a:rPr>
              <a:t> X died.</a:t>
            </a:r>
            <a:endParaRPr lang="en-GB" sz="2200" dirty="0"/>
          </a:p>
          <a:p>
            <a:pPr lvl="2"/>
            <a:r>
              <a:rPr lang="en-GB" i="1" dirty="0"/>
              <a:t>assassinate</a:t>
            </a:r>
            <a:r>
              <a:rPr lang="en-GB" dirty="0"/>
              <a:t> </a:t>
            </a:r>
            <a:r>
              <a:rPr lang="en-GB" i="1" dirty="0"/>
              <a:t>Y</a:t>
            </a:r>
            <a:r>
              <a:rPr lang="en-GB" dirty="0"/>
              <a:t> includes </a:t>
            </a:r>
            <a:r>
              <a:rPr lang="en-GB" i="1" dirty="0"/>
              <a:t>Y dies</a:t>
            </a:r>
          </a:p>
          <a:p>
            <a:pPr lvl="1"/>
            <a:r>
              <a:rPr lang="en-GB" sz="2200" dirty="0"/>
              <a:t>I bought a dog </a:t>
            </a:r>
            <a:r>
              <a:rPr lang="en-GB" sz="2200" dirty="0">
                <a:sym typeface="Wingdings" pitchFamily="2" charset="2"/>
              </a:rPr>
              <a:t> I bought an animal</a:t>
            </a:r>
            <a:endParaRPr lang="en-GB" sz="2200" dirty="0"/>
          </a:p>
          <a:p>
            <a:pPr lvl="2"/>
            <a:r>
              <a:rPr lang="en-GB" i="1" dirty="0"/>
              <a:t>dog</a:t>
            </a:r>
            <a:r>
              <a:rPr lang="en-GB" dirty="0"/>
              <a:t> is a hyponym of </a:t>
            </a:r>
            <a:r>
              <a:rPr lang="en-GB" i="1" dirty="0"/>
              <a:t>animal</a:t>
            </a:r>
          </a:p>
          <a:p>
            <a:endParaRPr lang="en-GB" sz="2600" dirty="0" smtClean="0"/>
          </a:p>
          <a:p>
            <a:r>
              <a:rPr lang="en-GB" sz="2600" dirty="0" smtClean="0"/>
              <a:t>Syntactic</a:t>
            </a:r>
            <a:r>
              <a:rPr lang="en-GB" sz="2600" dirty="0"/>
              <a:t>, e.g. active/passive</a:t>
            </a:r>
          </a:p>
          <a:p>
            <a:pPr lvl="1"/>
            <a:r>
              <a:rPr lang="en-GB" sz="2200" dirty="0"/>
              <a:t>My sister assassinated the president</a:t>
            </a:r>
          </a:p>
          <a:p>
            <a:pPr lvl="1">
              <a:buFont typeface="Wingdings" pitchFamily="2" charset="2"/>
              <a:buNone/>
            </a:pPr>
            <a:r>
              <a:rPr lang="en-GB" sz="2200" dirty="0"/>
              <a:t>	</a:t>
            </a:r>
            <a:r>
              <a:rPr lang="en-GB" sz="2200" dirty="0">
                <a:sym typeface="Wingdings" pitchFamily="2" charset="2"/>
              </a:rPr>
              <a:t></a:t>
            </a:r>
          </a:p>
          <a:p>
            <a:pPr lvl="1">
              <a:buFont typeface="Wingdings" pitchFamily="2" charset="2"/>
              <a:buNone/>
            </a:pPr>
            <a:r>
              <a:rPr lang="en-GB" sz="2200" dirty="0">
                <a:sym typeface="Wingdings" pitchFamily="2" charset="2"/>
              </a:rPr>
              <a:t>	The president was assassinated by my sister.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Contradiction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/>
              <a:t>My canary has just escaped from its cage.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/>
              <a:t>My canary has never been in a cage.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2600"/>
          </a:p>
          <a:p>
            <a:pPr marL="571500" indent="-571500">
              <a:lnSpc>
                <a:spcPct val="90000"/>
              </a:lnSpc>
            </a:pPr>
            <a:r>
              <a:rPr lang="en-GB" sz="2600"/>
              <a:t>If (1) is true, then (2) cannot be true (and vice versa)</a:t>
            </a:r>
          </a:p>
          <a:p>
            <a:pPr marL="966788" lvl="1" indent="-495300">
              <a:lnSpc>
                <a:spcPct val="90000"/>
              </a:lnSpc>
            </a:pPr>
            <a:r>
              <a:rPr lang="en-GB" sz="2200"/>
              <a:t>(2) contradicts (1)</a:t>
            </a:r>
          </a:p>
          <a:p>
            <a:pPr marL="571500" indent="-571500">
              <a:lnSpc>
                <a:spcPct val="90000"/>
              </a:lnSpc>
            </a:pPr>
            <a:endParaRPr lang="en-GB" sz="2600"/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GB" sz="2600"/>
              <a:t>He is a murderer but he’s never killed anyone.</a:t>
            </a:r>
          </a:p>
          <a:p>
            <a:pPr marL="966788" lvl="1" indent="-495300">
              <a:lnSpc>
                <a:spcPct val="90000"/>
              </a:lnSpc>
              <a:buFont typeface="Wingdings" pitchFamily="2" charset="2"/>
              <a:buChar char="o"/>
            </a:pPr>
            <a:r>
              <a:rPr lang="en-GB" sz="2200"/>
              <a:t>(3) is also a contradiction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Tautology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Albert is Albert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This classroom is this classroom.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GB"/>
          </a:p>
          <a:p>
            <a:pPr marL="571500" indent="-571500"/>
            <a:r>
              <a:rPr lang="en-GB"/>
              <a:t>Both (1) and (2) are </a:t>
            </a:r>
            <a:r>
              <a:rPr lang="en-GB">
                <a:solidFill>
                  <a:schemeClr val="accent2"/>
                </a:solidFill>
              </a:rPr>
              <a:t>necessarily true</a:t>
            </a:r>
          </a:p>
          <a:p>
            <a:pPr marL="571500" indent="-571500"/>
            <a:endParaRPr lang="en-GB">
              <a:solidFill>
                <a:schemeClr val="accent2"/>
              </a:solidFill>
            </a:endParaRPr>
          </a:p>
          <a:p>
            <a:pPr marL="571500" indent="-571500"/>
            <a:r>
              <a:rPr lang="en-GB"/>
              <a:t>In fact, both are highly uninformative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hyponymy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66738" y="1752600"/>
            <a:ext cx="347186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mt-MT" sz="2000"/>
              <a:t>Hyponymy is a </a:t>
            </a:r>
            <a:r>
              <a:rPr lang="mt-MT" sz="2000">
                <a:solidFill>
                  <a:schemeClr val="accent2"/>
                </a:solidFill>
              </a:rPr>
              <a:t>relation of inclusion</a:t>
            </a:r>
            <a:r>
              <a:rPr lang="mt-MT" sz="2000"/>
              <a:t>.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mt-MT" sz="200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mt-MT" sz="2000"/>
              <a:t>Arrows can be interpreted as “IS-A” relations.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mt-MT" sz="200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mt-MT" sz="2000"/>
              <a:t>Unlike taxonomic sisterhood, which is horizontal, hyponymy is vertical.</a:t>
            </a:r>
            <a:endParaRPr lang="en-GB" sz="20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264275" y="21336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ANIMAL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5903913" y="2565400"/>
            <a:ext cx="9366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6840538" y="2565400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242175" y="33401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MAMMAL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256213" y="335756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BIRD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4964113" y="3776663"/>
            <a:ext cx="9366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392613" y="45085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CANARY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6165850" y="38481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408738" y="4492625"/>
            <a:ext cx="16684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SPARROW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Elements of hyponymy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 dirty="0"/>
              <a:t>If </a:t>
            </a:r>
            <a:r>
              <a:rPr lang="mt-MT" sz="2600" dirty="0">
                <a:solidFill>
                  <a:schemeClr val="accent2"/>
                </a:solidFill>
              </a:rPr>
              <a:t>Y IS-A X</a:t>
            </a:r>
            <a:r>
              <a:rPr lang="mt-MT" sz="2600" dirty="0"/>
              <a:t> then: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X is the </a:t>
            </a:r>
            <a:r>
              <a:rPr lang="mt-MT" sz="2200" dirty="0">
                <a:solidFill>
                  <a:schemeClr val="accent2"/>
                </a:solidFill>
              </a:rPr>
              <a:t>superordinate</a:t>
            </a:r>
            <a:r>
              <a:rPr lang="mt-MT" sz="2200" dirty="0"/>
              <a:t> or </a:t>
            </a:r>
            <a:r>
              <a:rPr lang="mt-MT" sz="2200" dirty="0">
                <a:solidFill>
                  <a:schemeClr val="accent2"/>
                </a:solidFill>
              </a:rPr>
              <a:t>hypernym</a:t>
            </a:r>
            <a:r>
              <a:rPr lang="mt-MT" sz="2200" dirty="0"/>
              <a:t> of Y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Y is a </a:t>
            </a:r>
            <a:r>
              <a:rPr lang="mt-MT" sz="2200" dirty="0">
                <a:solidFill>
                  <a:schemeClr val="accent2"/>
                </a:solidFill>
              </a:rPr>
              <a:t>subordinate</a:t>
            </a:r>
            <a:r>
              <a:rPr lang="mt-MT" sz="2200" dirty="0"/>
              <a:t> or </a:t>
            </a:r>
            <a:r>
              <a:rPr lang="mt-MT" sz="2200" dirty="0">
                <a:solidFill>
                  <a:schemeClr val="accent2"/>
                </a:solidFill>
              </a:rPr>
              <a:t>hyponym</a:t>
            </a:r>
            <a:r>
              <a:rPr lang="mt-MT" sz="2200" dirty="0"/>
              <a:t> of X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e.g. HUMAN is the hypernym of MAN, TOOL is the hypernym of CHAINSAW</a:t>
            </a:r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mt-MT" sz="2600" dirty="0" smtClean="0"/>
              <a:t>Inclusion</a:t>
            </a:r>
            <a:r>
              <a:rPr lang="mt-MT" sz="2600" dirty="0"/>
              <a:t>: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if Y is a hyponym of X then Y contains the meaning of X (plus something extra)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e.g. MAN includes all the features of HUMAN, plus the specification of ADULT and MALE.</a:t>
            </a:r>
          </a:p>
          <a:p>
            <a:pPr>
              <a:lnSpc>
                <a:spcPct val="80000"/>
              </a:lnSpc>
            </a:pPr>
            <a:r>
              <a:rPr lang="mt-MT" sz="2600" dirty="0"/>
              <a:t>Transitivity: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if X IS-A Y and Y IS-A Z, then X IS-A Z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Transitivity -- illustration</a:t>
            </a:r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3471862" cy="4267200"/>
          </a:xfrm>
        </p:spPr>
        <p:txBody>
          <a:bodyPr/>
          <a:lstStyle/>
          <a:p>
            <a:r>
              <a:rPr lang="mt-MT"/>
              <a:t>A CANARY IS-A BIRD</a:t>
            </a:r>
          </a:p>
          <a:p>
            <a:r>
              <a:rPr lang="mt-MT"/>
              <a:t>A BIRD IS-A ANIMAL</a:t>
            </a:r>
          </a:p>
          <a:p>
            <a:r>
              <a:rPr lang="mt-MT"/>
              <a:t>Therefore, a CANARY IS-A ANIMAL</a:t>
            </a:r>
            <a:endParaRPr lang="en-GB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795963" y="21336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ANIMAL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5435600" y="2565400"/>
            <a:ext cx="9366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6372225" y="25654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787900" y="335756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BIRD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4495800" y="3776663"/>
            <a:ext cx="9366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697538" y="3848100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940425" y="4492625"/>
            <a:ext cx="1527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SPARROW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924300" y="45085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CANARY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04025" y="33401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MAMMAL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400" smtClean="0"/>
              <a:t>Hierarchical representations and inheritance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4510087" cy="4267200"/>
          </a:xfrm>
        </p:spPr>
        <p:txBody>
          <a:bodyPr/>
          <a:lstStyle/>
          <a:p>
            <a:pPr eaLnBrk="1" hangingPunct="1"/>
            <a:r>
              <a:rPr lang="en-GB" sz="2600" smtClean="0"/>
              <a:t>A node in a conceptual network </a:t>
            </a:r>
            <a:r>
              <a:rPr lang="en-GB" sz="2600" smtClean="0">
                <a:solidFill>
                  <a:schemeClr val="accent2"/>
                </a:solidFill>
              </a:rPr>
              <a:t>inherits</a:t>
            </a:r>
            <a:r>
              <a:rPr lang="en-GB" sz="2600" smtClean="0"/>
              <a:t> some properties from its superordinate</a:t>
            </a:r>
          </a:p>
          <a:p>
            <a:pPr eaLnBrk="1" hangingPunct="1"/>
            <a:r>
              <a:rPr lang="en-GB" sz="2600" smtClean="0"/>
              <a:t>It can also add new properties of its own</a:t>
            </a:r>
          </a:p>
          <a:p>
            <a:pPr eaLnBrk="1" hangingPunct="1"/>
            <a:r>
              <a:rPr lang="en-GB" sz="2600" smtClean="0"/>
              <a:t>It can </a:t>
            </a:r>
            <a:r>
              <a:rPr lang="en-GB" sz="2600" smtClean="0">
                <a:solidFill>
                  <a:schemeClr val="accent2"/>
                </a:solidFill>
              </a:rPr>
              <a:t>override</a:t>
            </a:r>
            <a:r>
              <a:rPr lang="en-GB" sz="2600" smtClean="0"/>
              <a:t> properties of the superordinate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83300" y="22606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ANIMAL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>
            <a:off x="5940425" y="2708275"/>
            <a:ext cx="9366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75238" y="348456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BIRD</a:t>
            </a:r>
          </a:p>
        </p:txBody>
      </p:sp>
      <p:sp>
        <p:nvSpPr>
          <p:cNvPr id="24583" name="AutoShape 7"/>
          <p:cNvSpPr>
            <a:spLocks/>
          </p:cNvSpPr>
          <p:nvPr/>
        </p:nvSpPr>
        <p:spPr bwMode="auto">
          <a:xfrm>
            <a:off x="7524750" y="1916113"/>
            <a:ext cx="433388" cy="1081087"/>
          </a:xfrm>
          <a:prstGeom prst="leftBrace">
            <a:avLst>
              <a:gd name="adj1" fmla="val 20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720013" y="2060575"/>
            <a:ext cx="1187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Moves</a:t>
            </a:r>
          </a:p>
          <a:p>
            <a:r>
              <a:rPr lang="en-GB">
                <a:solidFill>
                  <a:schemeClr val="accent2"/>
                </a:solidFill>
              </a:rPr>
              <a:t>Eats</a:t>
            </a:r>
          </a:p>
          <a:p>
            <a:r>
              <a:rPr lang="en-GB">
                <a:solidFill>
                  <a:schemeClr val="accent2"/>
                </a:solidFill>
              </a:rPr>
              <a:t>breathes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804025" y="3435350"/>
            <a:ext cx="1633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Flies</a:t>
            </a:r>
          </a:p>
          <a:p>
            <a:r>
              <a:rPr lang="en-GB">
                <a:solidFill>
                  <a:schemeClr val="accent2"/>
                </a:solidFill>
              </a:rPr>
              <a:t>Has feathers</a:t>
            </a:r>
          </a:p>
        </p:txBody>
      </p:sp>
      <p:sp>
        <p:nvSpPr>
          <p:cNvPr id="24586" name="AutoShape 10"/>
          <p:cNvSpPr>
            <a:spLocks/>
          </p:cNvSpPr>
          <p:nvPr/>
        </p:nvSpPr>
        <p:spPr bwMode="auto">
          <a:xfrm>
            <a:off x="6588125" y="3141663"/>
            <a:ext cx="433388" cy="1081087"/>
          </a:xfrm>
          <a:prstGeom prst="leftBrace">
            <a:avLst>
              <a:gd name="adj1" fmla="val 20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5364163" y="3933825"/>
            <a:ext cx="431800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716463" y="47244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OSTRICH</a:t>
            </a:r>
          </a:p>
        </p:txBody>
      </p:sp>
      <p:sp>
        <p:nvSpPr>
          <p:cNvPr id="24589" name="AutoShape 13"/>
          <p:cNvSpPr>
            <a:spLocks/>
          </p:cNvSpPr>
          <p:nvPr/>
        </p:nvSpPr>
        <p:spPr bwMode="auto">
          <a:xfrm>
            <a:off x="6156325" y="4365625"/>
            <a:ext cx="433388" cy="1081088"/>
          </a:xfrm>
          <a:prstGeom prst="leftBrace">
            <a:avLst>
              <a:gd name="adj1" fmla="val 20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72225" y="4581525"/>
            <a:ext cx="156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Does not fly</a:t>
            </a:r>
          </a:p>
          <a:p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4" grpId="0"/>
      <p:bldP spid="24585" grpId="0"/>
      <p:bldP spid="24586" grpId="0" animBg="1"/>
      <p:bldP spid="24587" grpId="0" animBg="1"/>
      <p:bldP spid="24588" grpId="0" animBg="1"/>
      <p:bldP spid="24589" grpId="0" animBg="1"/>
      <p:bldP spid="245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smtClean="0"/>
              <a:t>Levels of conceptual representation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7534275" cy="102870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Rosch et al. 1976 propose 3 levels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338388" y="2894013"/>
            <a:ext cx="18732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FURNITURE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2195513" y="3341688"/>
            <a:ext cx="9366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330325" y="4117975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CHAIR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1619250" y="4567238"/>
            <a:ext cx="431800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971550" y="5357813"/>
            <a:ext cx="18002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ARMCHAIR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132138" y="3341688"/>
            <a:ext cx="10795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63938" y="4117975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TABLE</a:t>
            </a:r>
          </a:p>
        </p:txBody>
      </p:sp>
      <p:sp>
        <p:nvSpPr>
          <p:cNvPr id="25617" name="AutoShape 17"/>
          <p:cNvSpPr>
            <a:spLocks/>
          </p:cNvSpPr>
          <p:nvPr/>
        </p:nvSpPr>
        <p:spPr bwMode="auto">
          <a:xfrm>
            <a:off x="4284663" y="25654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479925" y="2787650"/>
            <a:ext cx="1890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Superordinate</a:t>
            </a:r>
            <a:r>
              <a:rPr lang="en-GB"/>
              <a:t> </a:t>
            </a:r>
          </a:p>
          <a:p>
            <a:r>
              <a:rPr lang="en-GB"/>
              <a:t>Or “top” level</a:t>
            </a:r>
          </a:p>
        </p:txBody>
      </p:sp>
      <p:sp>
        <p:nvSpPr>
          <p:cNvPr id="25619" name="AutoShape 19"/>
          <p:cNvSpPr>
            <a:spLocks/>
          </p:cNvSpPr>
          <p:nvPr/>
        </p:nvSpPr>
        <p:spPr bwMode="auto">
          <a:xfrm>
            <a:off x="5003800" y="3716338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199063" y="3789363"/>
            <a:ext cx="2984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Basic level</a:t>
            </a:r>
            <a:r>
              <a:rPr lang="en-GB"/>
              <a:t>:</a:t>
            </a:r>
          </a:p>
          <a:p>
            <a:r>
              <a:rPr lang="en-GB"/>
              <a:t>This is the level we tend</a:t>
            </a:r>
          </a:p>
          <a:p>
            <a:r>
              <a:rPr lang="en-GB"/>
              <a:t>to use and think about</a:t>
            </a:r>
          </a:p>
        </p:txBody>
      </p:sp>
      <p:sp>
        <p:nvSpPr>
          <p:cNvPr id="25621" name="AutoShape 21"/>
          <p:cNvSpPr>
            <a:spLocks/>
          </p:cNvSpPr>
          <p:nvPr/>
        </p:nvSpPr>
        <p:spPr bwMode="auto">
          <a:xfrm>
            <a:off x="2843213" y="4941888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038475" y="5235575"/>
            <a:ext cx="238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Subordinate level</a:t>
            </a:r>
            <a:r>
              <a:rPr lang="en-GB"/>
              <a:t>:</a:t>
            </a:r>
          </a:p>
          <a:p>
            <a:r>
              <a:rPr lang="en-GB"/>
              <a:t>Much more specific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  <p:bldP spid="25607" grpId="0" animBg="1"/>
      <p:bldP spid="25611" grpId="0" animBg="1"/>
      <p:bldP spid="25612" grpId="0" animBg="1"/>
      <p:bldP spid="25615" grpId="0" animBg="1"/>
      <p:bldP spid="25616" grpId="0" animBg="1"/>
      <p:bldP spid="25617" grpId="0" animBg="1"/>
      <p:bldP spid="25618" grpId="0"/>
      <p:bldP spid="25619" grpId="0" animBg="1"/>
      <p:bldP spid="25620" grpId="0"/>
      <p:bldP spid="25621" grpId="0" animBg="1"/>
      <p:bldP spid="256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Properties of the basic level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sz="2600" dirty="0" smtClean="0"/>
              <a:t>The easiest to visualise:</a:t>
            </a:r>
          </a:p>
          <a:p>
            <a:pPr marL="966788" lvl="1" indent="-495300" eaLnBrk="1" hangingPunct="1"/>
            <a:r>
              <a:rPr lang="en-GB" sz="2200" dirty="0" smtClean="0"/>
              <a:t>easier to imagine a CAR (basic) than a FIAT PUNTO (subordinate)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GB" sz="2600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sz="2600" dirty="0" smtClean="0"/>
              <a:t>Used for neutral, everyday usage:</a:t>
            </a:r>
          </a:p>
          <a:p>
            <a:pPr marL="966788" lvl="1" indent="-495300" eaLnBrk="1" hangingPunct="1"/>
            <a:r>
              <a:rPr lang="en-GB" sz="2200" dirty="0" smtClean="0"/>
              <a:t>we’re more likely to say “that’s a dog” than “that’s a dachshund” or “that’s an animal”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GB" sz="2600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sz="2600" dirty="0" smtClean="0"/>
              <a:t>Names of basic-level categories tend to be morphologically simple</a:t>
            </a:r>
          </a:p>
          <a:p>
            <a:pPr marL="966788" lvl="1" indent="-495300" eaLnBrk="1" hangingPunct="1"/>
            <a:r>
              <a:rPr lang="en-GB" sz="2200" dirty="0" smtClean="0"/>
              <a:t>Compare: </a:t>
            </a:r>
            <a:r>
              <a:rPr lang="en-GB" sz="2200" i="1" dirty="0" smtClean="0"/>
              <a:t>spoon</a:t>
            </a:r>
            <a:r>
              <a:rPr lang="en-GB" sz="2200" dirty="0" smtClean="0"/>
              <a:t> vs. </a:t>
            </a:r>
            <a:r>
              <a:rPr lang="en-GB" sz="2200" i="1" dirty="0" smtClean="0"/>
              <a:t>teaspoon, soup spoon…</a:t>
            </a: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smtClean="0"/>
              <a:t>More properties of the basic level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GB" sz="2600" dirty="0" smtClean="0"/>
              <a:t>high distinctiveness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GB" sz="2200" dirty="0" smtClean="0"/>
              <a:t>maximally different from other categories</a:t>
            </a:r>
          </a:p>
          <a:p>
            <a:pPr marL="1347788" lvl="2" indent="-43815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GB" sz="21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en-GB" sz="2600" dirty="0" smtClean="0"/>
              <a:t>strong within-category resemblance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GB" sz="2200" dirty="0" smtClean="0"/>
              <a:t>objects within the category resemble </a:t>
            </a:r>
            <a:r>
              <a:rPr lang="en-GB" sz="2200" dirty="0" err="1" smtClean="0"/>
              <a:t>eachother</a:t>
            </a:r>
            <a:r>
              <a:rPr lang="en-GB" sz="2200" dirty="0" smtClean="0"/>
              <a:t> more than they do objects outside the category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GB" sz="2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6"/>
            </a:pPr>
            <a:r>
              <a:rPr lang="en-GB" sz="2600" dirty="0" smtClean="0"/>
              <a:t>optimal level of </a:t>
            </a:r>
            <a:r>
              <a:rPr lang="en-GB" sz="2600" dirty="0" err="1" smtClean="0"/>
              <a:t>informativeness</a:t>
            </a:r>
            <a:r>
              <a:rPr lang="en-GB" sz="2600" dirty="0" smtClean="0"/>
              <a:t>: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GB" sz="2200" dirty="0" smtClean="0"/>
              <a:t>it’s more informative to say “x is a dog” than “x is an animal”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GB" sz="2200" dirty="0" smtClean="0"/>
              <a:t>but in most cases, saying “x is a dachshund” is too specific…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488</TotalTime>
  <Words>1205</Words>
  <Application>Microsoft Office PowerPoint</Application>
  <PresentationFormat>On-screen Show (4:3)</PresentationFormat>
  <Paragraphs>224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LIN 1180 – Semantics Lecture 8</vt:lpstr>
      <vt:lpstr>Part 1</vt:lpstr>
      <vt:lpstr>Definition of hyponymy</vt:lpstr>
      <vt:lpstr>Elements of hyponymy</vt:lpstr>
      <vt:lpstr>Transitivity -- illustration</vt:lpstr>
      <vt:lpstr>Hierarchical representations and inheritance</vt:lpstr>
      <vt:lpstr>Levels of conceptual representation</vt:lpstr>
      <vt:lpstr>Properties of the basic level</vt:lpstr>
      <vt:lpstr>More properties of the basic level</vt:lpstr>
      <vt:lpstr>Special cases of taxonomic relations</vt:lpstr>
      <vt:lpstr>Meronymy or part-whole</vt:lpstr>
      <vt:lpstr>Meronymy vs. Hyponymy</vt:lpstr>
      <vt:lpstr>Member-collection relations</vt:lpstr>
      <vt:lpstr>Are collections singular or plural? </vt:lpstr>
      <vt:lpstr>Part 2</vt:lpstr>
      <vt:lpstr>In this lecture</vt:lpstr>
      <vt:lpstr>Sentence relations</vt:lpstr>
      <vt:lpstr>Sentence synonymy</vt:lpstr>
      <vt:lpstr>Entailment</vt:lpstr>
      <vt:lpstr>Important properties of entailment</vt:lpstr>
      <vt:lpstr>How does entailment arise?</vt:lpstr>
      <vt:lpstr>Contradiction</vt:lpstr>
      <vt:lpstr>Tautology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Gatt</dc:creator>
  <cp:lastModifiedBy>Albert Gatt</cp:lastModifiedBy>
  <cp:revision>37</cp:revision>
  <cp:lastPrinted>1601-01-01T00:00:00Z</cp:lastPrinted>
  <dcterms:created xsi:type="dcterms:W3CDTF">1601-01-01T00:00:00Z</dcterms:created>
  <dcterms:modified xsi:type="dcterms:W3CDTF">2010-12-07T07:07:50Z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