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91BC5-6C64-430F-A97F-AE794EE899B5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9DF63-1B26-4E47-8D82-C3ABBF621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08D38-41D5-4608-847C-B3841A0C472B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A8BB-855F-420C-B0D7-73BA63EE6C59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1BE3E0-D5F9-41E7-9255-B103459DC07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A8BB-855F-420C-B0D7-73BA63EE6C59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E3E0-D5F9-41E7-9255-B103459DC0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A8BB-855F-420C-B0D7-73BA63EE6C59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E3E0-D5F9-41E7-9255-B103459DC0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A8BB-855F-420C-B0D7-73BA63EE6C59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E3E0-D5F9-41E7-9255-B103459DC07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A8BB-855F-420C-B0D7-73BA63EE6C59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1BE3E0-D5F9-41E7-9255-B103459DC0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A8BB-855F-420C-B0D7-73BA63EE6C59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E3E0-D5F9-41E7-9255-B103459DC07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A8BB-855F-420C-B0D7-73BA63EE6C59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E3E0-D5F9-41E7-9255-B103459DC07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A8BB-855F-420C-B0D7-73BA63EE6C59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E3E0-D5F9-41E7-9255-B103459DC0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A8BB-855F-420C-B0D7-73BA63EE6C59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E3E0-D5F9-41E7-9255-B103459DC0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A8BB-855F-420C-B0D7-73BA63EE6C59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E3E0-D5F9-41E7-9255-B103459DC07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A8BB-855F-420C-B0D7-73BA63EE6C59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1BE3E0-D5F9-41E7-9255-B103459DC07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84A8BB-855F-420C-B0D7-73BA63EE6C59}" type="datetimeFigureOut">
              <a:rPr lang="en-GB" smtClean="0"/>
              <a:pPr/>
              <a:t>07/12/2010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1BE3E0-D5F9-41E7-9255-B103459DC07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Albert </a:t>
            </a:r>
            <a:r>
              <a:rPr lang="en-GB" dirty="0" err="1" smtClean="0"/>
              <a:t>Gatt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LIN1180 Semantics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Part 2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Presuppositions: preliminaries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Presupposition …</a:t>
            </a:r>
          </a:p>
        </p:txBody>
      </p:sp>
      <p:pic>
        <p:nvPicPr>
          <p:cNvPr id="39939" name="Picture 3" descr="toon3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916113"/>
            <a:ext cx="5976937" cy="4127500"/>
          </a:xfrm>
          <a:prstGeom prst="rect">
            <a:avLst/>
          </a:prstGeom>
          <a:noFill/>
        </p:spPr>
      </p:pic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003800" y="1844675"/>
            <a:ext cx="3744913" cy="792163"/>
          </a:xfrm>
          <a:prstGeom prst="wedgeRoundRectCallout">
            <a:avLst>
              <a:gd name="adj1" fmla="val -57759"/>
              <a:gd name="adj2" fmla="val 13877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/>
              <a:t>So, Mr. Smith, when did you stop beating your wife?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Presupposition: example 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n-GB"/>
              <a:t>The present King of France is bald.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/>
              <a:t>There is currently a King of France.</a:t>
            </a:r>
          </a:p>
          <a:p>
            <a:pPr marL="571500" indent="-571500"/>
            <a:endParaRPr lang="en-GB"/>
          </a:p>
          <a:p>
            <a:pPr marL="571500" indent="-571500"/>
            <a:r>
              <a:rPr lang="en-GB"/>
              <a:t>Sentence (2) is part of the background knowledge assumed to be true by a speaker who utters (1).</a:t>
            </a:r>
          </a:p>
          <a:p>
            <a:pPr marL="966788" lvl="1" indent="-495300"/>
            <a:r>
              <a:rPr lang="en-GB"/>
              <a:t>(this is an old chestnut from Bertrand Russell)</a:t>
            </a:r>
          </a:p>
          <a:p>
            <a:pPr marL="966788" lvl="1" indent="-495300"/>
            <a:endParaRPr lang="en-GB"/>
          </a:p>
          <a:p>
            <a:pPr marL="966788" lvl="1" indent="-495300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Presupposition: example 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n-GB"/>
              <a:t>My wife is in Paris.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/>
              <a:t>I have a wife</a:t>
            </a:r>
          </a:p>
          <a:p>
            <a:pPr marL="571500" indent="-571500"/>
            <a:endParaRPr lang="en-GB"/>
          </a:p>
          <a:p>
            <a:pPr marL="571500" indent="-571500"/>
            <a:r>
              <a:rPr lang="en-GB"/>
              <a:t>(1) presupposes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Some properties of presuppositions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en-GB" sz="2600" dirty="0"/>
              <a:t>Presuppositions are not cancelled by negation:</a:t>
            </a:r>
          </a:p>
          <a:p>
            <a:pPr marL="966788" lvl="1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200" dirty="0"/>
              <a:t>my wife </a:t>
            </a:r>
            <a:r>
              <a:rPr lang="en-GB" sz="2200" dirty="0">
                <a:solidFill>
                  <a:schemeClr val="accent2"/>
                </a:solidFill>
              </a:rPr>
              <a:t>is not</a:t>
            </a:r>
            <a:r>
              <a:rPr lang="en-GB" sz="2200" dirty="0"/>
              <a:t> in Paris</a:t>
            </a:r>
          </a:p>
          <a:p>
            <a:pPr marL="966788" lvl="1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200" dirty="0"/>
              <a:t>I have a wife</a:t>
            </a:r>
          </a:p>
          <a:p>
            <a:pPr marL="966788" lvl="1" indent="-495300">
              <a:lnSpc>
                <a:spcPct val="90000"/>
              </a:lnSpc>
            </a:pPr>
            <a:r>
              <a:rPr lang="en-GB" sz="2200" dirty="0"/>
              <a:t>(1) still presupposes (2)</a:t>
            </a:r>
          </a:p>
          <a:p>
            <a:pPr marL="571500" indent="-571500">
              <a:lnSpc>
                <a:spcPct val="90000"/>
              </a:lnSpc>
            </a:pPr>
            <a:endParaRPr lang="en-GB" sz="2600" dirty="0" smtClean="0"/>
          </a:p>
          <a:p>
            <a:pPr marL="571500" indent="-571500">
              <a:lnSpc>
                <a:spcPct val="90000"/>
              </a:lnSpc>
            </a:pPr>
            <a:r>
              <a:rPr lang="en-GB" sz="2600" dirty="0" smtClean="0"/>
              <a:t>This </a:t>
            </a:r>
            <a:r>
              <a:rPr lang="en-GB" sz="2600" dirty="0"/>
              <a:t>is a crucial feature. Entailment is cancelled by negation:</a:t>
            </a:r>
          </a:p>
          <a:p>
            <a:pPr marL="966788" lvl="1" indent="-495300">
              <a:lnSpc>
                <a:spcPct val="90000"/>
              </a:lnSpc>
            </a:pPr>
            <a:r>
              <a:rPr lang="en-GB" sz="2200" i="1" dirty="0"/>
              <a:t>the president was assassinated</a:t>
            </a:r>
            <a:r>
              <a:rPr lang="en-GB" sz="2200" dirty="0"/>
              <a:t> </a:t>
            </a:r>
            <a:r>
              <a:rPr lang="en-GB" sz="2200" dirty="0">
                <a:solidFill>
                  <a:schemeClr val="accent2"/>
                </a:solidFill>
              </a:rPr>
              <a:t>entails</a:t>
            </a:r>
            <a:r>
              <a:rPr lang="en-GB" sz="2200" dirty="0">
                <a:sym typeface="Wingdings" pitchFamily="2" charset="2"/>
              </a:rPr>
              <a:t> </a:t>
            </a:r>
            <a:r>
              <a:rPr lang="en-GB" sz="2200" i="1" dirty="0">
                <a:sym typeface="Wingdings" pitchFamily="2" charset="2"/>
              </a:rPr>
              <a:t>the president is dead</a:t>
            </a:r>
          </a:p>
          <a:p>
            <a:pPr marL="966788" lvl="1" indent="-495300">
              <a:lnSpc>
                <a:spcPct val="90000"/>
              </a:lnSpc>
            </a:pPr>
            <a:r>
              <a:rPr lang="en-GB" sz="2200" i="1" dirty="0"/>
              <a:t>the president was </a:t>
            </a:r>
            <a:r>
              <a:rPr lang="en-GB" sz="2200" i="1" dirty="0">
                <a:solidFill>
                  <a:schemeClr val="accent2"/>
                </a:solidFill>
              </a:rPr>
              <a:t>not</a:t>
            </a:r>
            <a:r>
              <a:rPr lang="en-GB" sz="2200" i="1" dirty="0"/>
              <a:t> assassinated</a:t>
            </a:r>
            <a:r>
              <a:rPr lang="en-GB" sz="2200" dirty="0"/>
              <a:t> </a:t>
            </a:r>
            <a:r>
              <a:rPr lang="en-GB" sz="2200" dirty="0">
                <a:solidFill>
                  <a:schemeClr val="accent2"/>
                </a:solidFill>
              </a:rPr>
              <a:t>does not entail</a:t>
            </a:r>
            <a:r>
              <a:rPr lang="en-GB" sz="2200" dirty="0"/>
              <a:t> </a:t>
            </a:r>
            <a:r>
              <a:rPr lang="en-GB" sz="2200" i="1" dirty="0"/>
              <a:t>the president is dead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Presupposition failure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/>
              <a:t>The King of France is bald</a:t>
            </a:r>
          </a:p>
          <a:p>
            <a:pPr lvl="1"/>
            <a:r>
              <a:rPr lang="en-GB" sz="2200"/>
              <a:t>presupposes the existence of the King</a:t>
            </a:r>
          </a:p>
          <a:p>
            <a:pPr lvl="1"/>
            <a:r>
              <a:rPr lang="en-GB" sz="2200"/>
              <a:t>presupposes that there is only one king</a:t>
            </a:r>
          </a:p>
          <a:p>
            <a:pPr lvl="1"/>
            <a:r>
              <a:rPr lang="en-GB" sz="2200"/>
              <a:t>this is due to the use of a definite description (Russell 1905)</a:t>
            </a:r>
          </a:p>
          <a:p>
            <a:endParaRPr lang="en-GB" sz="2600"/>
          </a:p>
          <a:p>
            <a:r>
              <a:rPr lang="en-GB" sz="2600"/>
              <a:t>But France has no King!</a:t>
            </a:r>
          </a:p>
          <a:p>
            <a:pPr lvl="1"/>
            <a:r>
              <a:rPr lang="en-GB" sz="2200"/>
              <a:t>the presupposition fails</a:t>
            </a:r>
          </a:p>
          <a:p>
            <a:pPr lvl="1"/>
            <a:r>
              <a:rPr lang="en-GB" sz="2200"/>
              <a:t>there is no referent for the definite NP</a:t>
            </a:r>
          </a:p>
          <a:p>
            <a:pPr lvl="1"/>
            <a:r>
              <a:rPr lang="en-GB" sz="2200"/>
              <a:t>does this make the sentence false?</a:t>
            </a:r>
          </a:p>
          <a:p>
            <a:endParaRPr lang="en-GB" sz="2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Presupposition triggers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As with definite descriptions, there are particular words or syntactic constructions that trigger presuppositions</a:t>
            </a:r>
          </a:p>
          <a:p>
            <a:endParaRPr lang="en-GB" sz="2600" dirty="0"/>
          </a:p>
          <a:p>
            <a:r>
              <a:rPr lang="en-GB" sz="2600" dirty="0"/>
              <a:t>Pseudo-cleft &amp; cleft sentences</a:t>
            </a:r>
          </a:p>
          <a:p>
            <a:pPr lvl="1"/>
            <a:r>
              <a:rPr lang="en-GB" sz="2200" i="1" dirty="0"/>
              <a:t>It was his lecture that bored me </a:t>
            </a:r>
            <a:r>
              <a:rPr lang="en-GB" sz="2200" dirty="0"/>
              <a:t>(cleft)</a:t>
            </a:r>
          </a:p>
          <a:p>
            <a:pPr lvl="1"/>
            <a:r>
              <a:rPr lang="en-GB" sz="2200" i="1" dirty="0"/>
              <a:t>What bored me was his lecture</a:t>
            </a:r>
            <a:r>
              <a:rPr lang="en-GB" sz="2200" dirty="0"/>
              <a:t> (pseudo-cleft)</a:t>
            </a:r>
          </a:p>
          <a:p>
            <a:pPr lvl="1"/>
            <a:r>
              <a:rPr lang="en-GB" sz="2200" dirty="0"/>
              <a:t>Both presuppose that something bored me</a:t>
            </a:r>
          </a:p>
          <a:p>
            <a:endParaRPr lang="en-GB" sz="2600" dirty="0"/>
          </a:p>
          <a:p>
            <a:pPr>
              <a:buFont typeface="Wingdings" pitchFamily="2" charset="2"/>
              <a:buNone/>
            </a:pP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Lexical presupposition triggers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Many verbs carry presuppositions</a:t>
            </a:r>
          </a:p>
          <a:p>
            <a:pPr lvl="1"/>
            <a:r>
              <a:rPr lang="en-GB" sz="2200" dirty="0"/>
              <a:t>e.g. </a:t>
            </a:r>
            <a:r>
              <a:rPr lang="en-GB" sz="2200" dirty="0" err="1">
                <a:solidFill>
                  <a:schemeClr val="accent2"/>
                </a:solidFill>
              </a:rPr>
              <a:t>factive</a:t>
            </a:r>
            <a:r>
              <a:rPr lang="en-GB" sz="2200" dirty="0">
                <a:solidFill>
                  <a:schemeClr val="accent2"/>
                </a:solidFill>
              </a:rPr>
              <a:t> verbs</a:t>
            </a:r>
            <a:r>
              <a:rPr lang="en-GB" sz="2200" dirty="0"/>
              <a:t> presuppose that their complement is true</a:t>
            </a:r>
          </a:p>
          <a:p>
            <a:pPr lvl="1"/>
            <a:r>
              <a:rPr lang="en-GB" sz="2200" dirty="0" err="1"/>
              <a:t>Factives</a:t>
            </a:r>
            <a:r>
              <a:rPr lang="en-GB" sz="2200" dirty="0"/>
              <a:t>: </a:t>
            </a:r>
            <a:r>
              <a:rPr lang="en-GB" sz="2200" i="1" dirty="0"/>
              <a:t>realise, regret</a:t>
            </a:r>
          </a:p>
          <a:p>
            <a:pPr lvl="1"/>
            <a:r>
              <a:rPr lang="en-GB" sz="2200" dirty="0"/>
              <a:t>Non-</a:t>
            </a:r>
            <a:r>
              <a:rPr lang="en-GB" sz="2200" dirty="0" err="1"/>
              <a:t>factives</a:t>
            </a:r>
            <a:r>
              <a:rPr lang="en-GB" sz="2200" dirty="0"/>
              <a:t>: </a:t>
            </a:r>
            <a:r>
              <a:rPr lang="en-GB" sz="2200" i="1" dirty="0"/>
              <a:t>think, believe</a:t>
            </a:r>
          </a:p>
          <a:p>
            <a:endParaRPr lang="en-GB" sz="2600" dirty="0"/>
          </a:p>
          <a:p>
            <a:r>
              <a:rPr lang="en-GB" sz="2600" i="1" dirty="0"/>
              <a:t>John </a:t>
            </a:r>
            <a:r>
              <a:rPr lang="en-GB" sz="2600" i="1" dirty="0">
                <a:solidFill>
                  <a:schemeClr val="accent2"/>
                </a:solidFill>
              </a:rPr>
              <a:t>realised</a:t>
            </a:r>
            <a:r>
              <a:rPr lang="en-GB" sz="2600" i="1" dirty="0"/>
              <a:t> that he had dandruff</a:t>
            </a:r>
          </a:p>
          <a:p>
            <a:pPr lvl="1"/>
            <a:r>
              <a:rPr lang="en-GB" sz="2200" dirty="0"/>
              <a:t>presupposes that John had dandruff</a:t>
            </a:r>
          </a:p>
          <a:p>
            <a:r>
              <a:rPr lang="en-GB" sz="2600" i="1" dirty="0"/>
              <a:t>John </a:t>
            </a:r>
            <a:r>
              <a:rPr lang="en-GB" sz="2600" i="1" dirty="0">
                <a:solidFill>
                  <a:schemeClr val="accent2"/>
                </a:solidFill>
              </a:rPr>
              <a:t>thought </a:t>
            </a:r>
            <a:r>
              <a:rPr lang="en-GB" sz="2600" i="1" dirty="0"/>
              <a:t>that he had dandruff</a:t>
            </a:r>
          </a:p>
          <a:p>
            <a:pPr lvl="1"/>
            <a:r>
              <a:rPr lang="en-GB" sz="2200" dirty="0"/>
              <a:t>does not </a:t>
            </a:r>
            <a:r>
              <a:rPr lang="en-GB" sz="2200" dirty="0" err="1"/>
              <a:t>presupose</a:t>
            </a:r>
            <a:r>
              <a:rPr lang="en-GB" sz="2200" dirty="0"/>
              <a:t> that he had dandruff</a:t>
            </a:r>
          </a:p>
          <a:p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Lexical triggers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Verbs of judgement: </a:t>
            </a:r>
            <a:r>
              <a:rPr lang="en-GB" i="1" dirty="0"/>
              <a:t>blame, accuse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These sometimes presuppose the truth of their clause complement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Compare:</a:t>
            </a:r>
          </a:p>
          <a:p>
            <a:pPr lvl="1">
              <a:lnSpc>
                <a:spcPct val="90000"/>
              </a:lnSpc>
            </a:pPr>
            <a:r>
              <a:rPr lang="en-GB" i="1" dirty="0"/>
              <a:t>She blamed me for eating the banana</a:t>
            </a:r>
          </a:p>
          <a:p>
            <a:pPr lvl="1">
              <a:lnSpc>
                <a:spcPct val="90000"/>
              </a:lnSpc>
            </a:pPr>
            <a:r>
              <a:rPr lang="en-GB" i="1" dirty="0"/>
              <a:t>She accused me of eating the banana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presuppose that someone ate the banana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do not necessarily presuppose that I ate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Lexical triggers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Change-of-state verbs: </a:t>
            </a:r>
            <a:r>
              <a:rPr lang="en-GB" i="1" dirty="0"/>
              <a:t>start, stop…</a:t>
            </a:r>
          </a:p>
          <a:p>
            <a:endParaRPr lang="en-GB" dirty="0"/>
          </a:p>
          <a:p>
            <a:r>
              <a:rPr lang="en-GB" dirty="0"/>
              <a:t>Example:</a:t>
            </a:r>
          </a:p>
          <a:p>
            <a:pPr lvl="1"/>
            <a:r>
              <a:rPr lang="en-GB" i="1" dirty="0"/>
              <a:t>I stopped smoking</a:t>
            </a:r>
          </a:p>
          <a:p>
            <a:pPr lvl="2"/>
            <a:r>
              <a:rPr lang="en-GB" dirty="0"/>
              <a:t>presupposes that I used to smoke</a:t>
            </a:r>
          </a:p>
          <a:p>
            <a:endParaRPr lang="en-GB" dirty="0"/>
          </a:p>
          <a:p>
            <a:pPr lvl="1"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More on the concept of truth</a:t>
            </a:r>
          </a:p>
          <a:p>
            <a:pPr lvl="1"/>
            <a:r>
              <a:rPr lang="en-GB" dirty="0" smtClean="0"/>
              <a:t>A priori / necessary / analytic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Presupposition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Presupposition projection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Consider:</a:t>
            </a:r>
          </a:p>
          <a:p>
            <a:pPr lvl="1"/>
            <a:r>
              <a:rPr lang="en-GB" i="1" dirty="0"/>
              <a:t>the King of France is bald</a:t>
            </a:r>
          </a:p>
          <a:p>
            <a:pPr lvl="2"/>
            <a:r>
              <a:rPr lang="en-GB" dirty="0"/>
              <a:t>presupposes the existence of the King of France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What </a:t>
            </a:r>
            <a:r>
              <a:rPr lang="en-GB" dirty="0"/>
              <a:t>if we embed this in a sentence:</a:t>
            </a:r>
          </a:p>
          <a:p>
            <a:pPr lvl="2"/>
            <a:r>
              <a:rPr lang="en-GB" sz="1900" dirty="0"/>
              <a:t>Bertrand thinks that </a:t>
            </a:r>
            <a:r>
              <a:rPr lang="en-GB" sz="1900" dirty="0">
                <a:solidFill>
                  <a:schemeClr val="accent2"/>
                </a:solidFill>
              </a:rPr>
              <a:t>the King of France is Bald</a:t>
            </a:r>
          </a:p>
          <a:p>
            <a:pPr lvl="2"/>
            <a:endParaRPr lang="en-GB" sz="1900" dirty="0">
              <a:solidFill>
                <a:schemeClr val="accent2"/>
              </a:solidFill>
            </a:endParaRPr>
          </a:p>
          <a:p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28676" name="AutoShape 4"/>
          <p:cNvSpPr>
            <a:spLocks/>
          </p:cNvSpPr>
          <p:nvPr/>
        </p:nvSpPr>
        <p:spPr bwMode="auto">
          <a:xfrm rot="16200000">
            <a:off x="4499609" y="2853319"/>
            <a:ext cx="504825" cy="2376265"/>
          </a:xfrm>
          <a:prstGeom prst="leftBrace">
            <a:avLst>
              <a:gd name="adj1" fmla="val 5230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835696" y="4365104"/>
            <a:ext cx="5256584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/>
              <a:t>The presupposition is carried over from the embedded clause to the main sentence: the entire sentence now presupposes that there exists a King of France.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286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Presupposition projection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Not all embedded propositions project their presuppositions:</a:t>
            </a:r>
          </a:p>
          <a:p>
            <a:pPr lvl="2">
              <a:lnSpc>
                <a:spcPct val="90000"/>
              </a:lnSpc>
            </a:pPr>
            <a:endParaRPr lang="en-GB" sz="1700" dirty="0" smtClean="0"/>
          </a:p>
          <a:p>
            <a:pPr lvl="2">
              <a:lnSpc>
                <a:spcPct val="90000"/>
              </a:lnSpc>
            </a:pPr>
            <a:r>
              <a:rPr lang="en-GB" sz="1700" dirty="0" smtClean="0"/>
              <a:t>Bertrand </a:t>
            </a:r>
            <a:r>
              <a:rPr lang="en-GB" sz="1700" dirty="0"/>
              <a:t>said that </a:t>
            </a:r>
            <a:r>
              <a:rPr lang="en-GB" sz="1700" dirty="0">
                <a:solidFill>
                  <a:schemeClr val="accent2"/>
                </a:solidFill>
              </a:rPr>
              <a:t>the King of France is Bald</a:t>
            </a:r>
          </a:p>
          <a:p>
            <a:pPr lvl="2">
              <a:lnSpc>
                <a:spcPct val="90000"/>
              </a:lnSpc>
            </a:pPr>
            <a:endParaRPr lang="en-GB" sz="1700" dirty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GB" sz="1700" dirty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GB" sz="1700" dirty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GB" sz="1700" dirty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GB" sz="17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000" dirty="0"/>
              <a:t>Embedded propositions can project their</a:t>
            </a:r>
            <a:r>
              <a:rPr lang="en-GB" sz="2000" dirty="0">
                <a:solidFill>
                  <a:schemeClr val="accent2"/>
                </a:solidFill>
              </a:rPr>
              <a:t> </a:t>
            </a:r>
            <a:r>
              <a:rPr lang="en-GB" sz="2000" dirty="0"/>
              <a:t>presuppositions</a:t>
            </a:r>
            <a:r>
              <a:rPr lang="en-GB" sz="2000" dirty="0">
                <a:solidFill>
                  <a:schemeClr val="accent2"/>
                </a:solidFill>
              </a:rPr>
              <a:t> only in some contexts.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Projection depends on the main verb:</a:t>
            </a:r>
          </a:p>
          <a:p>
            <a:pPr lvl="2">
              <a:lnSpc>
                <a:spcPct val="90000"/>
              </a:lnSpc>
            </a:pPr>
            <a:r>
              <a:rPr lang="en-GB" sz="1700" i="1" dirty="0"/>
              <a:t>thinks</a:t>
            </a:r>
            <a:r>
              <a:rPr lang="en-GB" sz="1700" dirty="0"/>
              <a:t> allows projection</a:t>
            </a:r>
          </a:p>
          <a:p>
            <a:pPr lvl="2">
              <a:lnSpc>
                <a:spcPct val="90000"/>
              </a:lnSpc>
            </a:pPr>
            <a:r>
              <a:rPr lang="en-GB" sz="1700" i="1" dirty="0"/>
              <a:t>says</a:t>
            </a:r>
            <a:r>
              <a:rPr lang="en-GB" sz="1700" dirty="0"/>
              <a:t> doesn’t</a:t>
            </a:r>
            <a:endParaRPr lang="en-GB" sz="2100" dirty="0"/>
          </a:p>
        </p:txBody>
      </p:sp>
      <p:sp>
        <p:nvSpPr>
          <p:cNvPr id="29700" name="AutoShape 4"/>
          <p:cNvSpPr>
            <a:spLocks/>
          </p:cNvSpPr>
          <p:nvPr/>
        </p:nvSpPr>
        <p:spPr bwMode="auto">
          <a:xfrm rot="16200000">
            <a:off x="4139567" y="1341153"/>
            <a:ext cx="504825" cy="2520279"/>
          </a:xfrm>
          <a:prstGeom prst="leftBrace">
            <a:avLst>
              <a:gd name="adj1" fmla="val 451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555776" y="2996952"/>
            <a:ext cx="4105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/>
              <a:t>The presupposition is not carried over from the embedded clause to the main sentence.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Presupposition and context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Presupposition projection displays a strong sensitivity to context. </a:t>
            </a:r>
          </a:p>
          <a:p>
            <a:pPr>
              <a:lnSpc>
                <a:spcPct val="90000"/>
              </a:lnSpc>
            </a:pPr>
            <a:r>
              <a:rPr lang="en-GB" sz="2600" dirty="0"/>
              <a:t>E.g. many temporal adverbials (</a:t>
            </a:r>
            <a:r>
              <a:rPr lang="en-GB" sz="2600" i="1" dirty="0"/>
              <a:t>before, after…</a:t>
            </a:r>
            <a:r>
              <a:rPr lang="en-GB" sz="2600" dirty="0"/>
              <a:t>) trigger presuppositions, but it depends on the context:</a:t>
            </a:r>
          </a:p>
          <a:p>
            <a:pPr lvl="1">
              <a:lnSpc>
                <a:spcPct val="90000"/>
              </a:lnSpc>
            </a:pPr>
            <a:r>
              <a:rPr lang="en-GB" sz="2200" i="1" dirty="0"/>
              <a:t>I laughed </a:t>
            </a:r>
            <a:r>
              <a:rPr lang="en-GB" sz="2200" i="1" dirty="0">
                <a:solidFill>
                  <a:schemeClr val="accent2"/>
                </a:solidFill>
              </a:rPr>
              <a:t>when</a:t>
            </a:r>
            <a:r>
              <a:rPr lang="en-GB" sz="2200" i="1" dirty="0"/>
              <a:t> I saw the clown</a:t>
            </a:r>
          </a:p>
          <a:p>
            <a:pPr lvl="2">
              <a:lnSpc>
                <a:spcPct val="90000"/>
              </a:lnSpc>
            </a:pPr>
            <a:r>
              <a:rPr lang="en-GB" sz="2100" dirty="0" smtClean="0"/>
              <a:t>Presupposes: </a:t>
            </a:r>
            <a:r>
              <a:rPr lang="en-GB" sz="2100" i="1" dirty="0"/>
              <a:t>I saw the clown</a:t>
            </a:r>
          </a:p>
          <a:p>
            <a:pPr lvl="1">
              <a:lnSpc>
                <a:spcPct val="90000"/>
              </a:lnSpc>
            </a:pPr>
            <a:r>
              <a:rPr lang="en-GB" sz="2200" i="1" dirty="0"/>
              <a:t>I ate </a:t>
            </a:r>
            <a:r>
              <a:rPr lang="en-GB" sz="2200" i="1" dirty="0">
                <a:solidFill>
                  <a:schemeClr val="accent2"/>
                </a:solidFill>
              </a:rPr>
              <a:t>before</a:t>
            </a:r>
            <a:r>
              <a:rPr lang="en-GB" sz="2200" i="1" dirty="0"/>
              <a:t> I came here</a:t>
            </a:r>
          </a:p>
          <a:p>
            <a:pPr lvl="2">
              <a:lnSpc>
                <a:spcPct val="90000"/>
              </a:lnSpc>
            </a:pPr>
            <a:r>
              <a:rPr lang="en-GB" sz="2100" dirty="0" smtClean="0"/>
              <a:t>Presupposes: </a:t>
            </a:r>
            <a:r>
              <a:rPr lang="en-GB" sz="2100" i="1" dirty="0"/>
              <a:t>I came here</a:t>
            </a:r>
          </a:p>
          <a:p>
            <a:pPr lvl="1">
              <a:lnSpc>
                <a:spcPct val="90000"/>
              </a:lnSpc>
            </a:pPr>
            <a:r>
              <a:rPr lang="en-GB" sz="2200" i="1" dirty="0"/>
              <a:t>She died </a:t>
            </a:r>
            <a:r>
              <a:rPr lang="en-GB" sz="2200" i="1" dirty="0">
                <a:solidFill>
                  <a:schemeClr val="accent2"/>
                </a:solidFill>
              </a:rPr>
              <a:t>before</a:t>
            </a:r>
            <a:r>
              <a:rPr lang="en-GB" sz="2200" i="1" dirty="0"/>
              <a:t> she wrote her book.</a:t>
            </a:r>
          </a:p>
          <a:p>
            <a:pPr lvl="2">
              <a:lnSpc>
                <a:spcPct val="90000"/>
              </a:lnSpc>
            </a:pPr>
            <a:r>
              <a:rPr lang="en-GB" sz="2100" dirty="0" smtClean="0"/>
              <a:t>Does </a:t>
            </a:r>
            <a:r>
              <a:rPr lang="en-GB" sz="2100" dirty="0"/>
              <a:t>not </a:t>
            </a:r>
            <a:r>
              <a:rPr lang="en-GB" sz="2100" dirty="0" smtClean="0"/>
              <a:t>presuppose: </a:t>
            </a:r>
            <a:r>
              <a:rPr lang="en-GB" sz="2100" i="1" dirty="0" smtClean="0"/>
              <a:t>She </a:t>
            </a:r>
            <a:r>
              <a:rPr lang="en-GB" sz="2100" i="1" dirty="0"/>
              <a:t>wrote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Interim summary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/>
              <a:t>Important properties of presupposition:</a:t>
            </a:r>
          </a:p>
          <a:p>
            <a:pPr lvl="1"/>
            <a:r>
              <a:rPr lang="en-GB" sz="2200"/>
              <a:t>is not cancelled by negation (unlike entailment)</a:t>
            </a:r>
          </a:p>
          <a:p>
            <a:pPr lvl="1"/>
            <a:r>
              <a:rPr lang="en-GB" sz="2200"/>
              <a:t>can fail (as in </a:t>
            </a:r>
            <a:r>
              <a:rPr lang="en-GB" sz="2200" i="1"/>
              <a:t>the present King of France)</a:t>
            </a:r>
            <a:endParaRPr lang="en-GB" sz="2200"/>
          </a:p>
          <a:p>
            <a:pPr lvl="1"/>
            <a:r>
              <a:rPr lang="en-GB" sz="2200"/>
              <a:t>can be triggered by a syntactic construction or a lexical item</a:t>
            </a:r>
          </a:p>
          <a:p>
            <a:pPr lvl="2"/>
            <a:r>
              <a:rPr lang="en-GB" sz="2100"/>
              <a:t>but this is strongly sensitive to linguistic context</a:t>
            </a:r>
          </a:p>
          <a:p>
            <a:pPr lvl="1"/>
            <a:r>
              <a:rPr lang="en-GB" sz="2200"/>
              <a:t>can be projected by a subordinate clause to the main clause</a:t>
            </a:r>
          </a:p>
          <a:p>
            <a:pPr lvl="2"/>
            <a:r>
              <a:rPr lang="en-GB" sz="2100"/>
              <a:t>again, depends on the linguistic 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Part 3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Theories of presupposition: the semantics-pragmatics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Two main approaches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Presupposition as a property of sentences</a:t>
            </a:r>
          </a:p>
          <a:p>
            <a:pPr lvl="1"/>
            <a:r>
              <a:rPr lang="en-GB" sz="2200" dirty="0"/>
              <a:t>under this view, presupposition is part of linguistic meaning</a:t>
            </a:r>
          </a:p>
          <a:p>
            <a:pPr lvl="1"/>
            <a:r>
              <a:rPr lang="en-GB" sz="2200" dirty="0"/>
              <a:t>therefore, </a:t>
            </a:r>
            <a:r>
              <a:rPr lang="en-GB" sz="2200" dirty="0" smtClean="0"/>
              <a:t>it is a “semantic” phenomenon</a:t>
            </a:r>
            <a:endParaRPr lang="en-GB" sz="2200" dirty="0"/>
          </a:p>
          <a:p>
            <a:endParaRPr lang="en-GB" sz="2600" dirty="0"/>
          </a:p>
          <a:p>
            <a:r>
              <a:rPr lang="en-GB" sz="2600" dirty="0"/>
              <a:t>Presupposition as speaker belief</a:t>
            </a:r>
          </a:p>
          <a:p>
            <a:pPr lvl="1"/>
            <a:r>
              <a:rPr lang="en-GB" sz="2200" dirty="0"/>
              <a:t>under this view, a presupposition is something believed to be true by the speaker, as part of a communicative act</a:t>
            </a:r>
          </a:p>
          <a:p>
            <a:pPr lvl="1"/>
            <a:r>
              <a:rPr lang="en-GB" sz="2200" dirty="0"/>
              <a:t>therefore, it’s </a:t>
            </a:r>
            <a:r>
              <a:rPr lang="en-GB" sz="2200" dirty="0" smtClean="0"/>
              <a:t>a “pragmatic” phenomenon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semantic view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Essentially, tries to account for presupposition as a truth relation</a:t>
            </a:r>
          </a:p>
          <a:p>
            <a:endParaRPr lang="en-GB" sz="2600" b="1" dirty="0" smtClean="0"/>
          </a:p>
          <a:p>
            <a:r>
              <a:rPr lang="en-GB" sz="2600" b="1" dirty="0" smtClean="0"/>
              <a:t>p</a:t>
            </a:r>
            <a:r>
              <a:rPr lang="en-GB" sz="2600" dirty="0" smtClean="0"/>
              <a:t> </a:t>
            </a:r>
            <a:r>
              <a:rPr lang="en-GB" sz="2600" dirty="0"/>
              <a:t>presupposes </a:t>
            </a:r>
            <a:r>
              <a:rPr lang="en-GB" sz="2600" b="1" dirty="0"/>
              <a:t>q</a:t>
            </a:r>
            <a:r>
              <a:rPr lang="en-GB" sz="2600" dirty="0"/>
              <a:t> if:</a:t>
            </a:r>
          </a:p>
          <a:p>
            <a:pPr lvl="1"/>
            <a:r>
              <a:rPr lang="en-GB" sz="2200" dirty="0"/>
              <a:t>when p is true, so is q</a:t>
            </a:r>
          </a:p>
          <a:p>
            <a:pPr lvl="1"/>
            <a:r>
              <a:rPr lang="en-GB" sz="2200" dirty="0"/>
              <a:t>when p is false, q is still true</a:t>
            </a:r>
          </a:p>
          <a:p>
            <a:pPr lvl="1"/>
            <a:r>
              <a:rPr lang="en-GB" sz="2200" dirty="0"/>
              <a:t>when q is true, p could be either true or false</a:t>
            </a:r>
          </a:p>
          <a:p>
            <a:endParaRPr lang="en-GB" sz="2600" dirty="0"/>
          </a:p>
          <a:p>
            <a:r>
              <a:rPr lang="en-GB" sz="2600" dirty="0"/>
              <a:t>This allows us to view presupposition on a par with other relations like entailment</a:t>
            </a:r>
          </a:p>
          <a:p>
            <a:pPr lvl="1"/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semantic view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100" dirty="0"/>
              <a:t>Accounts for the difference between entailment and presupposition in a truth-conditional way</a:t>
            </a:r>
          </a:p>
          <a:p>
            <a:pPr>
              <a:lnSpc>
                <a:spcPct val="90000"/>
              </a:lnSpc>
            </a:pPr>
            <a:endParaRPr lang="en-GB" sz="2100" dirty="0"/>
          </a:p>
          <a:p>
            <a:pPr>
              <a:lnSpc>
                <a:spcPct val="90000"/>
              </a:lnSpc>
            </a:pPr>
            <a:r>
              <a:rPr lang="en-GB" sz="2100" dirty="0"/>
              <a:t>Presupposition: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If p is false, q is still true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olidFill>
                  <a:schemeClr val="accent2"/>
                </a:solidFill>
              </a:rPr>
              <a:t>My wife went to </a:t>
            </a:r>
            <a:r>
              <a:rPr lang="en-GB" sz="1800" dirty="0" err="1">
                <a:solidFill>
                  <a:schemeClr val="accent2"/>
                </a:solidFill>
              </a:rPr>
              <a:t>PAris</a:t>
            </a:r>
            <a:r>
              <a:rPr lang="en-GB" sz="1800" dirty="0"/>
              <a:t> presupposes </a:t>
            </a:r>
            <a:r>
              <a:rPr lang="en-GB" sz="1800" dirty="0">
                <a:solidFill>
                  <a:schemeClr val="accent2"/>
                </a:solidFill>
              </a:rPr>
              <a:t>I have a wife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olidFill>
                  <a:schemeClr val="accent2"/>
                </a:solidFill>
              </a:rPr>
              <a:t>My wife didn’t go to Paris</a:t>
            </a:r>
            <a:r>
              <a:rPr lang="en-GB" sz="1800" dirty="0"/>
              <a:t> still presupposes </a:t>
            </a:r>
            <a:r>
              <a:rPr lang="en-GB" sz="1800" dirty="0">
                <a:solidFill>
                  <a:schemeClr val="accent2"/>
                </a:solidFill>
              </a:rPr>
              <a:t>I have a wife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Entailment</a:t>
            </a:r>
            <a:r>
              <a:rPr lang="en-GB" sz="21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If p is false, then the entailment false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olidFill>
                  <a:schemeClr val="accent2"/>
                </a:solidFill>
              </a:rPr>
              <a:t>I saw Peter this morning</a:t>
            </a:r>
            <a:r>
              <a:rPr lang="en-GB" sz="1800" dirty="0"/>
              <a:t> </a:t>
            </a:r>
            <a:r>
              <a:rPr lang="en-GB" sz="1800" dirty="0">
                <a:sym typeface="Wingdings" pitchFamily="2" charset="2"/>
              </a:rPr>
              <a:t> </a:t>
            </a:r>
            <a:r>
              <a:rPr lang="en-GB" sz="1800" dirty="0">
                <a:solidFill>
                  <a:schemeClr val="accent2"/>
                </a:solidFill>
                <a:sym typeface="Wingdings" pitchFamily="2" charset="2"/>
              </a:rPr>
              <a:t>I saw someone this morning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olidFill>
                  <a:schemeClr val="accent2"/>
                </a:solidFill>
              </a:rPr>
              <a:t>I didn’t see Peter this morning</a:t>
            </a:r>
            <a:r>
              <a:rPr lang="en-GB" sz="1800" dirty="0"/>
              <a:t> -/-&gt; </a:t>
            </a:r>
            <a:r>
              <a:rPr lang="en-GB" sz="1800" dirty="0">
                <a:solidFill>
                  <a:schemeClr val="accent2"/>
                </a:solidFill>
              </a:rPr>
              <a:t>I saw someone this morning.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Problem 1: presupposition failure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100" dirty="0"/>
              <a:t>Under the semantic view, we would have to say that presupposition failure results in falsity of a sentence</a:t>
            </a:r>
            <a:r>
              <a:rPr lang="en-GB" sz="2100" dirty="0" smtClean="0"/>
              <a:t>:</a:t>
            </a:r>
          </a:p>
          <a:p>
            <a:pPr>
              <a:lnSpc>
                <a:spcPct val="80000"/>
              </a:lnSpc>
            </a:pPr>
            <a:endParaRPr lang="en-GB" sz="2100" dirty="0"/>
          </a:p>
          <a:p>
            <a:pPr lvl="1">
              <a:lnSpc>
                <a:spcPct val="80000"/>
              </a:lnSpc>
            </a:pPr>
            <a:r>
              <a:rPr lang="en-GB" sz="2000" i="1" dirty="0"/>
              <a:t>The King of France is bald.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/>
              <a:t>Presupposes that </a:t>
            </a:r>
            <a:r>
              <a:rPr lang="en-GB" sz="2000" dirty="0"/>
              <a:t>there is one and only one king of France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Fact: there is no King of France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Therefore: sentence is false</a:t>
            </a:r>
          </a:p>
          <a:p>
            <a:pPr>
              <a:lnSpc>
                <a:spcPct val="80000"/>
              </a:lnSpc>
            </a:pPr>
            <a:endParaRPr lang="en-GB" sz="2100" dirty="0"/>
          </a:p>
          <a:p>
            <a:pPr>
              <a:lnSpc>
                <a:spcPct val="80000"/>
              </a:lnSpc>
            </a:pPr>
            <a:r>
              <a:rPr lang="en-GB" sz="2100" dirty="0"/>
              <a:t>We could try to analyse presupposition differently: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e.g. If </a:t>
            </a:r>
            <a:r>
              <a:rPr lang="en-GB" sz="2000" b="1" dirty="0"/>
              <a:t>q</a:t>
            </a:r>
            <a:r>
              <a:rPr lang="en-GB" sz="2000" b="1" i="1" dirty="0"/>
              <a:t> </a:t>
            </a:r>
            <a:r>
              <a:rPr lang="en-GB" sz="2000" dirty="0"/>
              <a:t>is false, then </a:t>
            </a:r>
            <a:r>
              <a:rPr lang="en-GB" sz="2000" b="1" dirty="0"/>
              <a:t>p</a:t>
            </a:r>
            <a:r>
              <a:rPr lang="en-GB" sz="2000" dirty="0"/>
              <a:t> is not false, but dubious</a:t>
            </a:r>
          </a:p>
          <a:p>
            <a:pPr>
              <a:lnSpc>
                <a:spcPct val="80000"/>
              </a:lnSpc>
            </a:pPr>
            <a:endParaRPr lang="en-GB" sz="2100" dirty="0"/>
          </a:p>
          <a:p>
            <a:pPr>
              <a:lnSpc>
                <a:spcPct val="80000"/>
              </a:lnSpc>
            </a:pPr>
            <a:r>
              <a:rPr lang="en-GB" sz="2100" dirty="0"/>
              <a:t>But do we want to claim that existence and uniqueness are part of the meaning of the definite description?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Pragmatic solution to Problem 1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Under this approach, existence/uniqueness are not part of the semantics of </a:t>
            </a:r>
            <a:r>
              <a:rPr lang="en-GB" sz="2600" dirty="0" err="1" smtClean="0"/>
              <a:t>definites</a:t>
            </a:r>
            <a:r>
              <a:rPr lang="en-GB" sz="2600" dirty="0" smtClean="0"/>
              <a:t> (</a:t>
            </a:r>
            <a:r>
              <a:rPr lang="en-GB" sz="2600" dirty="0" err="1" smtClean="0"/>
              <a:t>cf</a:t>
            </a:r>
            <a:r>
              <a:rPr lang="en-GB" sz="2600" dirty="0" smtClean="0"/>
              <a:t> our earlier discussion of reference).</a:t>
            </a:r>
            <a:endParaRPr lang="en-GB" sz="2600" dirty="0"/>
          </a:p>
          <a:p>
            <a:pPr lvl="1"/>
            <a:endParaRPr lang="en-GB" sz="2200" dirty="0" smtClean="0"/>
          </a:p>
          <a:p>
            <a:pPr lvl="1"/>
            <a:r>
              <a:rPr lang="en-GB" sz="2200" dirty="0" smtClean="0"/>
              <a:t>they </a:t>
            </a:r>
            <a:r>
              <a:rPr lang="en-GB" sz="2200" dirty="0"/>
              <a:t>are viewed as </a:t>
            </a:r>
            <a:r>
              <a:rPr lang="en-GB" sz="2200" dirty="0">
                <a:solidFill>
                  <a:schemeClr val="accent2"/>
                </a:solidFill>
              </a:rPr>
              <a:t>conventions on the use</a:t>
            </a:r>
            <a:r>
              <a:rPr lang="en-GB" sz="2200" dirty="0"/>
              <a:t> of such expressions:</a:t>
            </a:r>
          </a:p>
          <a:p>
            <a:pPr lvl="2"/>
            <a:r>
              <a:rPr lang="en-GB" sz="2100" dirty="0"/>
              <a:t>if a speaker uses a definite, this presupposes that there is some unique entity that the listener can identify</a:t>
            </a:r>
          </a:p>
          <a:p>
            <a:pPr lvl="1"/>
            <a:endParaRPr lang="en-GB" sz="2200" dirty="0" smtClean="0"/>
          </a:p>
          <a:p>
            <a:pPr lvl="1"/>
            <a:r>
              <a:rPr lang="en-GB" sz="2200" dirty="0" smtClean="0"/>
              <a:t>if </a:t>
            </a:r>
            <a:r>
              <a:rPr lang="en-GB" sz="2200" dirty="0"/>
              <a:t>the convention is violated, this doesn’t render the sentence false</a:t>
            </a:r>
            <a:r>
              <a:rPr lang="en-GB" sz="2200" dirty="0" smtClean="0"/>
              <a:t>, but infelicitous. It’s not a lack of truth, but </a:t>
            </a:r>
            <a:r>
              <a:rPr lang="en-GB" sz="2200" dirty="0"/>
              <a:t>a failure of the pragmatic conventions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The concept of </a:t>
            </a:r>
            <a:r>
              <a:rPr lang="en-GB" dirty="0" smtClean="0"/>
              <a:t>truth revisited</a:t>
            </a:r>
            <a:endParaRPr lang="en-GB" dirty="0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Part </a:t>
            </a:r>
            <a:r>
              <a:rPr lang="en-GB" dirty="0" smtClean="0"/>
              <a:t>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400"/>
              <a:t>Problem 2: Presupposition triggers and context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She cried </a:t>
            </a:r>
            <a:r>
              <a:rPr lang="en-GB" i="1" dirty="0">
                <a:solidFill>
                  <a:schemeClr val="accent2"/>
                </a:solidFill>
              </a:rPr>
              <a:t>before </a:t>
            </a:r>
            <a:r>
              <a:rPr lang="en-GB" i="1" dirty="0"/>
              <a:t>going out.</a:t>
            </a:r>
          </a:p>
          <a:p>
            <a:pPr lvl="1"/>
            <a:r>
              <a:rPr lang="en-GB" dirty="0" smtClean="0"/>
              <a:t>Presupposes:</a:t>
            </a:r>
            <a:r>
              <a:rPr lang="en-GB" i="1" dirty="0" smtClean="0"/>
              <a:t> </a:t>
            </a:r>
            <a:r>
              <a:rPr lang="en-GB" i="1" dirty="0"/>
              <a:t>She went out</a:t>
            </a:r>
          </a:p>
          <a:p>
            <a:endParaRPr lang="en-GB" dirty="0" smtClean="0"/>
          </a:p>
          <a:p>
            <a:r>
              <a:rPr lang="en-GB" i="1" dirty="0" smtClean="0"/>
              <a:t>She </a:t>
            </a:r>
            <a:r>
              <a:rPr lang="en-GB" i="1" dirty="0"/>
              <a:t>died </a:t>
            </a:r>
            <a:r>
              <a:rPr lang="en-GB" i="1" dirty="0">
                <a:solidFill>
                  <a:schemeClr val="accent2"/>
                </a:solidFill>
              </a:rPr>
              <a:t>before </a:t>
            </a:r>
            <a:r>
              <a:rPr lang="en-GB" i="1" dirty="0"/>
              <a:t>going out.</a:t>
            </a:r>
          </a:p>
          <a:p>
            <a:pPr lvl="1"/>
            <a:r>
              <a:rPr lang="en-GB" dirty="0" smtClean="0"/>
              <a:t>Does </a:t>
            </a:r>
            <a:r>
              <a:rPr lang="en-GB" dirty="0"/>
              <a:t>not </a:t>
            </a:r>
            <a:r>
              <a:rPr lang="en-GB" dirty="0" smtClean="0"/>
              <a:t>presuppose: </a:t>
            </a:r>
            <a:r>
              <a:rPr lang="en-GB" i="1" dirty="0"/>
              <a:t>She went out</a:t>
            </a:r>
          </a:p>
          <a:p>
            <a:endParaRPr lang="en-GB" dirty="0"/>
          </a:p>
          <a:p>
            <a:r>
              <a:rPr lang="en-GB" dirty="0"/>
              <a:t>If presupposition is so sensitive to context, can it be part of the expression meaning?</a:t>
            </a:r>
          </a:p>
          <a:p>
            <a:pPr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pragmatic reply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Presuppositions are </a:t>
            </a:r>
            <a:r>
              <a:rPr lang="en-GB" dirty="0" err="1">
                <a:solidFill>
                  <a:schemeClr val="accent2"/>
                </a:solidFill>
              </a:rPr>
              <a:t>defeasible</a:t>
            </a:r>
            <a:r>
              <a:rPr lang="en-GB" dirty="0"/>
              <a:t>: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they </a:t>
            </a:r>
            <a:r>
              <a:rPr lang="en-GB" dirty="0"/>
              <a:t>are conventionally carried by certain expressions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speakers </a:t>
            </a:r>
            <a:r>
              <a:rPr lang="en-GB" dirty="0"/>
              <a:t>are conscious of the presuppositions their utterances carry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but </a:t>
            </a:r>
            <a:r>
              <a:rPr lang="en-GB" dirty="0"/>
              <a:t>in some contexts, they are simply defeated or cancelled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Some more on the pragmatic theory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Influential exponents include </a:t>
            </a:r>
            <a:r>
              <a:rPr lang="en-GB" sz="2600" dirty="0" err="1"/>
              <a:t>Stalnaker</a:t>
            </a:r>
            <a:r>
              <a:rPr lang="en-GB" sz="2600" dirty="0"/>
              <a:t> (1974):</a:t>
            </a:r>
          </a:p>
          <a:p>
            <a:pPr lvl="1"/>
            <a:r>
              <a:rPr lang="en-GB" sz="2200" dirty="0"/>
              <a:t>suggested that when people communicate, they have a </a:t>
            </a:r>
            <a:r>
              <a:rPr lang="en-GB" sz="2200" dirty="0">
                <a:solidFill>
                  <a:schemeClr val="accent2"/>
                </a:solidFill>
              </a:rPr>
              <a:t>common ground</a:t>
            </a:r>
            <a:endParaRPr lang="en-GB" sz="2200" dirty="0"/>
          </a:p>
          <a:p>
            <a:pPr lvl="1"/>
            <a:endParaRPr lang="en-GB" sz="2200" dirty="0" smtClean="0"/>
          </a:p>
          <a:p>
            <a:pPr lvl="1"/>
            <a:r>
              <a:rPr lang="en-GB" sz="2200" dirty="0" smtClean="0"/>
              <a:t>this </a:t>
            </a:r>
            <a:r>
              <a:rPr lang="en-GB" sz="2200" dirty="0"/>
              <a:t>is a background set of assumptions that they both make, and know to be true</a:t>
            </a:r>
          </a:p>
          <a:p>
            <a:pPr lvl="1"/>
            <a:endParaRPr lang="en-GB" sz="2200" dirty="0" smtClean="0"/>
          </a:p>
          <a:p>
            <a:pPr lvl="1"/>
            <a:r>
              <a:rPr lang="en-GB" sz="2200" dirty="0" smtClean="0"/>
              <a:t>presupposition </a:t>
            </a:r>
            <a:r>
              <a:rPr lang="en-GB" sz="2200" dirty="0"/>
              <a:t>works against this common ground</a:t>
            </a:r>
          </a:p>
          <a:p>
            <a:pPr lvl="1"/>
            <a:endParaRPr lang="en-GB" sz="2200" dirty="0" smtClean="0"/>
          </a:p>
          <a:p>
            <a:pPr lvl="1"/>
            <a:r>
              <a:rPr lang="en-GB" sz="2200" dirty="0" smtClean="0"/>
              <a:t>felicitous </a:t>
            </a:r>
            <a:r>
              <a:rPr lang="en-GB" sz="2200" dirty="0"/>
              <a:t>use of an utterance requires that its presuppositions be commonly held by all interlocutors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Dealing with new presuppositions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It’s a fact about communication that not everything we presuppose is known to our interlocutor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A: </a:t>
            </a:r>
            <a:r>
              <a:rPr lang="en-GB" i="1" dirty="0"/>
              <a:t>My dog died.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B: </a:t>
            </a:r>
            <a:r>
              <a:rPr lang="en-GB" i="1" dirty="0"/>
              <a:t>Didn’t know you had one.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Ways </a:t>
            </a:r>
            <a:r>
              <a:rPr lang="en-GB" dirty="0"/>
              <a:t>out: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we can ask for clarification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sometimes, we don’t because the presupposition is quite clear and </a:t>
            </a:r>
            <a:r>
              <a:rPr lang="en-GB" dirty="0" smtClean="0"/>
              <a:t>obvious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We just adopt it.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Accomodation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Lewis (1979) suggested that interlocutors carry out </a:t>
            </a:r>
            <a:r>
              <a:rPr lang="en-GB">
                <a:solidFill>
                  <a:schemeClr val="accent2"/>
                </a:solidFill>
              </a:rPr>
              <a:t>accomodation:</a:t>
            </a:r>
          </a:p>
          <a:p>
            <a:pPr>
              <a:lnSpc>
                <a:spcPct val="90000"/>
              </a:lnSpc>
            </a:pPr>
            <a:endParaRPr lang="en-GB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/>
              <a:t>	If at time </a:t>
            </a:r>
            <a:r>
              <a:rPr lang="en-GB" i="1"/>
              <a:t>t</a:t>
            </a:r>
            <a:r>
              <a:rPr lang="en-GB"/>
              <a:t> something is said that presupposes </a:t>
            </a:r>
            <a:r>
              <a:rPr lang="en-GB" i="1"/>
              <a:t>p</a:t>
            </a:r>
            <a:r>
              <a:rPr lang="en-GB"/>
              <a:t>, but </a:t>
            </a:r>
            <a:r>
              <a:rPr lang="en-GB" i="1"/>
              <a:t>p</a:t>
            </a:r>
            <a:r>
              <a:rPr lang="en-GB"/>
              <a:t> is not presupposed (not in common ground), then, all other things being equal, </a:t>
            </a:r>
            <a:r>
              <a:rPr lang="en-GB" i="1"/>
              <a:t>p</a:t>
            </a:r>
            <a:r>
              <a:rPr lang="en-GB"/>
              <a:t> is introduced in the common ground.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Accomodation example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600" dirty="0"/>
              <a:t>Speaker A (to B):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600" i="1" dirty="0"/>
              <a:t>The guy who murdered my cat was really insane. They’ve now put him in an asylum.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600" dirty="0"/>
          </a:p>
          <a:p>
            <a:pPr>
              <a:lnSpc>
                <a:spcPct val="90000"/>
              </a:lnSpc>
            </a:pPr>
            <a:r>
              <a:rPr lang="en-GB" sz="2600" dirty="0"/>
              <a:t>Suppose B didn’t know my cat was murdered.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The definite description </a:t>
            </a:r>
            <a:r>
              <a:rPr lang="en-GB" sz="2200" i="1" dirty="0"/>
              <a:t>the guy who murdered my cat</a:t>
            </a:r>
            <a:r>
              <a:rPr lang="en-GB" sz="2200" dirty="0"/>
              <a:t> presupposes that there is one person who was the </a:t>
            </a:r>
            <a:r>
              <a:rPr lang="en-GB" sz="2200" dirty="0" smtClean="0"/>
              <a:t>murderer of my cat</a:t>
            </a:r>
            <a:endParaRPr lang="en-GB" sz="2200" dirty="0"/>
          </a:p>
          <a:p>
            <a:pPr lvl="1">
              <a:lnSpc>
                <a:spcPct val="90000"/>
              </a:lnSpc>
            </a:pPr>
            <a:r>
              <a:rPr lang="en-GB" sz="2200" dirty="0"/>
              <a:t>B can accommodate this, by assuming that it’s true and is now part of common ground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This lecture focused on presupposition</a:t>
            </a:r>
          </a:p>
          <a:p>
            <a:pPr lvl="1"/>
            <a:r>
              <a:rPr lang="en-GB" sz="2200" dirty="0"/>
              <a:t>this is a relation between propositions, but difficult to capture in a purely truth-conditional way</a:t>
            </a:r>
          </a:p>
          <a:p>
            <a:pPr lvl="1"/>
            <a:r>
              <a:rPr lang="en-GB" sz="2200" dirty="0"/>
              <a:t>pragmatic theories seem to be better</a:t>
            </a:r>
          </a:p>
          <a:p>
            <a:endParaRPr lang="en-GB" sz="2600" smtClean="0"/>
          </a:p>
          <a:p>
            <a:r>
              <a:rPr lang="en-GB" sz="2600" smtClean="0"/>
              <a:t>Recent </a:t>
            </a:r>
            <a:r>
              <a:rPr lang="en-GB" sz="2600"/>
              <a:t>work:</a:t>
            </a:r>
          </a:p>
          <a:p>
            <a:pPr lvl="1"/>
            <a:r>
              <a:rPr lang="en-GB" sz="2200" dirty="0"/>
              <a:t>recent models of truth-conditional semantics propose a dynamic view, in which some aspects of context can be </a:t>
            </a:r>
            <a:r>
              <a:rPr lang="en-GB" sz="2200" dirty="0" err="1"/>
              <a:t>accomodated</a:t>
            </a:r>
            <a:r>
              <a:rPr lang="en-GB" sz="2200" dirty="0"/>
              <a:t> within the logical form of a sentence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Truth conditions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we need an understanding of what the world would need to be like in order for a sentence to be true </a:t>
            </a:r>
            <a:r>
              <a:rPr lang="en-GB">
                <a:sym typeface="Wingdings" pitchFamily="2" charset="2"/>
              </a:rPr>
              <a:t> its </a:t>
            </a:r>
            <a:r>
              <a:rPr lang="en-GB">
                <a:solidFill>
                  <a:schemeClr val="accent2"/>
                </a:solidFill>
                <a:sym typeface="Wingdings" pitchFamily="2" charset="2"/>
              </a:rPr>
              <a:t>truth conditions</a:t>
            </a:r>
          </a:p>
          <a:p>
            <a:pPr lvl="1"/>
            <a:endParaRPr lang="en-GB"/>
          </a:p>
          <a:p>
            <a:r>
              <a:rPr lang="en-GB"/>
              <a:t>E.g. we see contradiction where two have mutually exclusive truth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Truth revisited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Roughly, “truth of a sentence” = “correspondence of the sentence with facts or situations”</a:t>
            </a:r>
          </a:p>
          <a:p>
            <a:pPr lvl="1"/>
            <a:r>
              <a:rPr lang="en-GB"/>
              <a:t>a sentence has a </a:t>
            </a:r>
            <a:r>
              <a:rPr lang="en-GB">
                <a:solidFill>
                  <a:schemeClr val="accent2"/>
                </a:solidFill>
              </a:rPr>
              <a:t>truth value</a:t>
            </a:r>
            <a:r>
              <a:rPr lang="en-GB"/>
              <a:t>: it’s either true or false</a:t>
            </a:r>
          </a:p>
          <a:p>
            <a:pPr lvl="1"/>
            <a:r>
              <a:rPr lang="en-GB"/>
              <a:t>the sentence is evaluated against a situation to see if its truth conditions hold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posteriori vs. a priori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600" dirty="0"/>
              <a:t>Mostly, we are concerned with </a:t>
            </a:r>
            <a:r>
              <a:rPr lang="en-GB" sz="2600" dirty="0">
                <a:solidFill>
                  <a:schemeClr val="accent2"/>
                </a:solidFill>
              </a:rPr>
              <a:t>empirical or a </a:t>
            </a:r>
            <a:r>
              <a:rPr lang="en-GB" sz="2600" dirty="0" err="1">
                <a:solidFill>
                  <a:schemeClr val="accent2"/>
                </a:solidFill>
              </a:rPr>
              <a:t>posteriori</a:t>
            </a:r>
            <a:r>
              <a:rPr lang="en-GB" sz="2600" dirty="0"/>
              <a:t> truths: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we need to “check” against the situation to see whether the sentence is true or false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en-GB" sz="2600" dirty="0" smtClean="0"/>
              <a:t>In </a:t>
            </a:r>
            <a:r>
              <a:rPr lang="en-GB" sz="2600" dirty="0"/>
              <a:t>some cases, we don’t need to check, we know </a:t>
            </a:r>
            <a:r>
              <a:rPr lang="en-GB" sz="2600" dirty="0">
                <a:solidFill>
                  <a:schemeClr val="accent2"/>
                </a:solidFill>
              </a:rPr>
              <a:t>a priori</a:t>
            </a:r>
            <a:r>
              <a:rPr lang="en-GB" sz="2600" dirty="0"/>
              <a:t> whether a sentence is true or false: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Either I’m alive or I’m dead.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My father is my father.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Necessary vs. contingent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2600" dirty="0"/>
              <a:t>Some things seem to be </a:t>
            </a:r>
            <a:r>
              <a:rPr lang="en-GB" sz="2600" dirty="0">
                <a:solidFill>
                  <a:schemeClr val="accent2"/>
                </a:solidFill>
              </a:rPr>
              <a:t>necessarily true or false</a:t>
            </a:r>
            <a:r>
              <a:rPr lang="en-GB" sz="2600" dirty="0"/>
              <a:t> because of the way the world is:</a:t>
            </a:r>
          </a:p>
          <a:p>
            <a:pPr lvl="1"/>
            <a:r>
              <a:rPr lang="en-GB" sz="2200" dirty="0"/>
              <a:t>2 + 2 = 4</a:t>
            </a:r>
          </a:p>
          <a:p>
            <a:pPr lvl="1"/>
            <a:r>
              <a:rPr lang="en-GB" sz="2200" dirty="0"/>
              <a:t>Jack is Jack</a:t>
            </a:r>
            <a:r>
              <a:rPr lang="en-GB" sz="2200" dirty="0" smtClean="0"/>
              <a:t>.</a:t>
            </a:r>
          </a:p>
          <a:p>
            <a:pPr lvl="1"/>
            <a:endParaRPr lang="en-GB" sz="2200" dirty="0"/>
          </a:p>
          <a:p>
            <a:r>
              <a:rPr lang="en-GB" sz="2600" dirty="0"/>
              <a:t>Other things seem to be true </a:t>
            </a:r>
            <a:r>
              <a:rPr lang="en-GB" sz="2600" dirty="0">
                <a:solidFill>
                  <a:schemeClr val="accent2"/>
                </a:solidFill>
              </a:rPr>
              <a:t>contingently or accidentally</a:t>
            </a:r>
            <a:r>
              <a:rPr lang="en-GB" sz="2600" dirty="0"/>
              <a:t>.</a:t>
            </a:r>
          </a:p>
          <a:p>
            <a:pPr lvl="1"/>
            <a:r>
              <a:rPr lang="en-GB" sz="2200" dirty="0"/>
              <a:t>Steve is blond.</a:t>
            </a:r>
          </a:p>
          <a:p>
            <a:endParaRPr lang="en-GB" sz="2600" dirty="0" smtClean="0"/>
          </a:p>
          <a:p>
            <a:r>
              <a:rPr lang="en-GB" sz="2600" dirty="0" smtClean="0"/>
              <a:t>This </a:t>
            </a:r>
            <a:r>
              <a:rPr lang="en-GB" sz="2600" dirty="0"/>
              <a:t>is a characterisation of truth in terms of </a:t>
            </a:r>
            <a:r>
              <a:rPr lang="en-GB" sz="2600" dirty="0">
                <a:solidFill>
                  <a:schemeClr val="accent2"/>
                </a:solidFill>
              </a:rPr>
              <a:t>how the world is</a:t>
            </a:r>
            <a:r>
              <a:rPr lang="en-GB" sz="2600" dirty="0"/>
              <a:t>.</a:t>
            </a:r>
          </a:p>
          <a:p>
            <a:endParaRPr lang="en-GB" sz="2600" dirty="0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4419600" y="2133600"/>
            <a:ext cx="3429000" cy="685800"/>
          </a:xfrm>
          <a:prstGeom prst="wedgeRoundRectCallout">
            <a:avLst>
              <a:gd name="adj1" fmla="val -99861"/>
              <a:gd name="adj2" fmla="val -717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b="0"/>
              <a:t>There is no conceivable situation to falsify these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4800600" y="3657600"/>
            <a:ext cx="3429000" cy="685800"/>
          </a:xfrm>
          <a:prstGeom prst="wedgeRoundRectCallout">
            <a:avLst>
              <a:gd name="adj1" fmla="val -98333"/>
              <a:gd name="adj2" fmla="val 2268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b="0"/>
              <a:t>That he’s blond is just an accidental fact.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Analytic vs. Synthetic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Tautologies (which are necessarily true) are said to be </a:t>
            </a:r>
            <a:r>
              <a:rPr lang="en-GB" dirty="0">
                <a:solidFill>
                  <a:schemeClr val="accent2"/>
                </a:solidFill>
              </a:rPr>
              <a:t>analytic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we know they’re necessarily true in virtue of the words they contain and their </a:t>
            </a:r>
            <a:r>
              <a:rPr lang="en-GB" dirty="0" smtClean="0"/>
              <a:t>form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E.g. A sentence of the form “Either X or not X” is analytically true.</a:t>
            </a:r>
            <a:endParaRPr lang="en-GB" dirty="0"/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Other </a:t>
            </a:r>
            <a:r>
              <a:rPr lang="en-GB" dirty="0"/>
              <a:t>sentences are only synthetically true: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it doesn’t follow from the form or content of the sentence that it’s true or false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it needs verification</a:t>
            </a:r>
          </a:p>
          <a:p>
            <a:pPr lvl="1">
              <a:lnSpc>
                <a:spcPct val="90000"/>
              </a:lnSpc>
            </a:pPr>
            <a:endParaRPr lang="en-GB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Interim summary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A priori/A posteriori </a:t>
            </a:r>
          </a:p>
          <a:p>
            <a:pPr lvl="1"/>
            <a:r>
              <a:rPr lang="en-GB"/>
              <a:t>an epistemological distinction</a:t>
            </a:r>
          </a:p>
          <a:p>
            <a:endParaRPr lang="en-GB"/>
          </a:p>
          <a:p>
            <a:r>
              <a:rPr lang="en-GB"/>
              <a:t>Necessary/contingent</a:t>
            </a:r>
          </a:p>
          <a:p>
            <a:pPr lvl="1"/>
            <a:r>
              <a:rPr lang="en-GB"/>
              <a:t>a metaphysical distinction</a:t>
            </a:r>
          </a:p>
          <a:p>
            <a:endParaRPr lang="en-GB"/>
          </a:p>
          <a:p>
            <a:r>
              <a:rPr lang="en-GB"/>
              <a:t>Analytic/synthetic</a:t>
            </a:r>
          </a:p>
          <a:p>
            <a:pPr lvl="1"/>
            <a:r>
              <a:rPr lang="en-GB"/>
              <a:t>a semantic distinction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</TotalTime>
  <Words>1760</Words>
  <Application>Microsoft Office PowerPoint</Application>
  <PresentationFormat>On-screen Show (4:3)</PresentationFormat>
  <Paragraphs>266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Equity</vt:lpstr>
      <vt:lpstr>LIN1180 Semantics</vt:lpstr>
      <vt:lpstr>In this lecture</vt:lpstr>
      <vt:lpstr>Part 1</vt:lpstr>
      <vt:lpstr>Truth conditions</vt:lpstr>
      <vt:lpstr>Truth revisited</vt:lpstr>
      <vt:lpstr>A posteriori vs. a priori</vt:lpstr>
      <vt:lpstr>Necessary vs. contingent</vt:lpstr>
      <vt:lpstr>Analytic vs. Synthetic</vt:lpstr>
      <vt:lpstr>Interim summary</vt:lpstr>
      <vt:lpstr>Part 2</vt:lpstr>
      <vt:lpstr>Presupposition …</vt:lpstr>
      <vt:lpstr>Presupposition: example 1</vt:lpstr>
      <vt:lpstr>Presupposition: example 2</vt:lpstr>
      <vt:lpstr>Some properties of presuppositions</vt:lpstr>
      <vt:lpstr>Presupposition failure</vt:lpstr>
      <vt:lpstr>Presupposition triggers</vt:lpstr>
      <vt:lpstr>Lexical presupposition triggers</vt:lpstr>
      <vt:lpstr>Lexical triggers </vt:lpstr>
      <vt:lpstr>Lexical triggers</vt:lpstr>
      <vt:lpstr>Presupposition projection</vt:lpstr>
      <vt:lpstr>Presupposition projection</vt:lpstr>
      <vt:lpstr>Presupposition and context</vt:lpstr>
      <vt:lpstr>Interim summary</vt:lpstr>
      <vt:lpstr>Part 3</vt:lpstr>
      <vt:lpstr>Two main approaches</vt:lpstr>
      <vt:lpstr>The semantic view</vt:lpstr>
      <vt:lpstr>The semantic view</vt:lpstr>
      <vt:lpstr>Problem 1: presupposition failure </vt:lpstr>
      <vt:lpstr>Pragmatic solution to Problem 1</vt:lpstr>
      <vt:lpstr>Problem 2: Presupposition triggers and context</vt:lpstr>
      <vt:lpstr>The pragmatic reply</vt:lpstr>
      <vt:lpstr>Some more on the pragmatic theory</vt:lpstr>
      <vt:lpstr>Dealing with new presuppositions</vt:lpstr>
      <vt:lpstr>Accomodation</vt:lpstr>
      <vt:lpstr>Accomodation example</vt:lpstr>
      <vt:lpstr>Summary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LIN1180 Semantics</dc:title>
  <dc:creator>Albert Gatt</dc:creator>
  <cp:lastModifiedBy>Albert Gatt</cp:lastModifiedBy>
  <cp:revision>7</cp:revision>
  <dcterms:created xsi:type="dcterms:W3CDTF">2010-12-07T07:03:20Z</dcterms:created>
  <dcterms:modified xsi:type="dcterms:W3CDTF">2010-12-07T07:21:29Z</dcterms:modified>
</cp:coreProperties>
</file>