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8" r:id="rId3"/>
    <p:sldId id="257" r:id="rId4"/>
    <p:sldId id="273" r:id="rId5"/>
    <p:sldId id="261" r:id="rId6"/>
    <p:sldId id="262" r:id="rId7"/>
    <p:sldId id="263" r:id="rId8"/>
    <p:sldId id="264" r:id="rId9"/>
    <p:sldId id="265" r:id="rId10"/>
    <p:sldId id="266" r:id="rId11"/>
    <p:sldId id="267" r:id="rId12"/>
    <p:sldId id="268" r:id="rId13"/>
    <p:sldId id="269" r:id="rId14"/>
    <p:sldId id="270" r:id="rId15"/>
    <p:sldId id="271" r:id="rId16"/>
    <p:sldId id="272" r:id="rId17"/>
    <p:sldId id="260" r:id="rId18"/>
    <p:sldId id="274" r:id="rId19"/>
    <p:sldId id="275" r:id="rId20"/>
    <p:sldId id="276" r:id="rId21"/>
    <p:sldId id="277" r:id="rId22"/>
    <p:sldId id="278" r:id="rId23"/>
    <p:sldId id="279" r:id="rId24"/>
    <p:sldId id="280" r:id="rId25"/>
    <p:sldId id="281" r:id="rId26"/>
    <p:sldId id="282" r:id="rId27"/>
    <p:sldId id="284" r:id="rId28"/>
    <p:sldId id="285" r:id="rId29"/>
    <p:sldId id="291" r:id="rId30"/>
    <p:sldId id="292" r:id="rId31"/>
    <p:sldId id="286" r:id="rId32"/>
    <p:sldId id="293" r:id="rId33"/>
    <p:sldId id="294" r:id="rId34"/>
    <p:sldId id="290" r:id="rId35"/>
    <p:sldId id="283" r:id="rId36"/>
    <p:sldId id="310" r:id="rId37"/>
    <p:sldId id="311" r:id="rId38"/>
    <p:sldId id="296" r:id="rId39"/>
    <p:sldId id="297" r:id="rId40"/>
    <p:sldId id="298" r:id="rId41"/>
    <p:sldId id="299" r:id="rId42"/>
    <p:sldId id="300" r:id="rId43"/>
    <p:sldId id="301" r:id="rId44"/>
    <p:sldId id="302" r:id="rId45"/>
    <p:sldId id="303" r:id="rId46"/>
    <p:sldId id="304" r:id="rId47"/>
    <p:sldId id="312" r:id="rId48"/>
    <p:sldId id="305" r:id="rId49"/>
    <p:sldId id="306" r:id="rId50"/>
    <p:sldId id="307" r:id="rId51"/>
    <p:sldId id="308" r:id="rId52"/>
    <p:sldId id="309" r:id="rId53"/>
    <p:sldId id="313" r:id="rId54"/>
    <p:sldId id="315" r:id="rId55"/>
    <p:sldId id="316" r:id="rId56"/>
    <p:sldId id="317" r:id="rId57"/>
    <p:sldId id="318" r:id="rId58"/>
    <p:sldId id="319" r:id="rId59"/>
    <p:sldId id="320" r:id="rId60"/>
    <p:sldId id="321" r:id="rId61"/>
    <p:sldId id="322" r:id="rId62"/>
    <p:sldId id="323" r:id="rId63"/>
    <p:sldId id="324" r:id="rId64"/>
    <p:sldId id="31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6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41D2D-9D2D-459C-9E94-07CE558D7B34}" type="datetimeFigureOut">
              <a:rPr lang="en-GB" smtClean="0"/>
              <a:pPr/>
              <a:t>18/07/2012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248DC-4554-41F8-9D04-D65493075FE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2D9F3EDE-6FF4-464F-BEE5-BF25B017B366}" type="slidenum">
              <a:rPr lang="en-US"/>
              <a:pPr/>
              <a:t>5</a:t>
            </a:fld>
            <a:endParaRPr lang="en-US"/>
          </a:p>
        </p:txBody>
      </p:sp>
      <p:sp>
        <p:nvSpPr>
          <p:cNvPr id="175107" name="Rectangle 2"/>
          <p:cNvSpPr>
            <a:spLocks noChangeArrowheads="1"/>
          </p:cNvSpPr>
          <p:nvPr/>
        </p:nvSpPr>
        <p:spPr bwMode="auto">
          <a:xfrm>
            <a:off x="3885878" y="0"/>
            <a:ext cx="2972122" cy="457200"/>
          </a:xfrm>
          <a:prstGeom prst="rect">
            <a:avLst/>
          </a:prstGeom>
          <a:noFill/>
          <a:ln w="12700">
            <a:noFill/>
            <a:miter lim="800000"/>
            <a:headEnd/>
            <a:tailEnd/>
          </a:ln>
        </p:spPr>
        <p:txBody>
          <a:bodyPr wrap="none" anchor="ctr"/>
          <a:lstStyle/>
          <a:p>
            <a:endParaRPr lang="en-GB"/>
          </a:p>
        </p:txBody>
      </p:sp>
      <p:sp>
        <p:nvSpPr>
          <p:cNvPr id="175108" name="Rectangle 3"/>
          <p:cNvSpPr>
            <a:spLocks noChangeArrowheads="1"/>
          </p:cNvSpPr>
          <p:nvPr/>
        </p:nvSpPr>
        <p:spPr bwMode="auto">
          <a:xfrm>
            <a:off x="3885878" y="8686800"/>
            <a:ext cx="2972122" cy="457200"/>
          </a:xfrm>
          <a:prstGeom prst="rect">
            <a:avLst/>
          </a:prstGeom>
          <a:noFill/>
          <a:ln w="12700">
            <a:noFill/>
            <a:miter lim="800000"/>
            <a:headEnd/>
            <a:tailEnd/>
          </a:ln>
        </p:spPr>
        <p:txBody>
          <a:bodyPr lIns="90425" tIns="44419" rIns="90425" bIns="44419" anchor="b"/>
          <a:lstStyle/>
          <a:p>
            <a:pPr algn="r"/>
            <a:r>
              <a:rPr lang="en-US" sz="1200"/>
              <a:t>7</a:t>
            </a:r>
          </a:p>
        </p:txBody>
      </p:sp>
      <p:sp>
        <p:nvSpPr>
          <p:cNvPr id="175109" name="Rectangle 4"/>
          <p:cNvSpPr>
            <a:spLocks noChangeArrowheads="1"/>
          </p:cNvSpPr>
          <p:nvPr/>
        </p:nvSpPr>
        <p:spPr bwMode="auto">
          <a:xfrm>
            <a:off x="0" y="8686800"/>
            <a:ext cx="2972123" cy="457200"/>
          </a:xfrm>
          <a:prstGeom prst="rect">
            <a:avLst/>
          </a:prstGeom>
          <a:noFill/>
          <a:ln w="12700">
            <a:noFill/>
            <a:miter lim="800000"/>
            <a:headEnd/>
            <a:tailEnd/>
          </a:ln>
        </p:spPr>
        <p:txBody>
          <a:bodyPr wrap="none" anchor="ctr"/>
          <a:lstStyle/>
          <a:p>
            <a:endParaRPr lang="en-GB"/>
          </a:p>
        </p:txBody>
      </p:sp>
      <p:sp>
        <p:nvSpPr>
          <p:cNvPr id="175110" name="Rectangle 5"/>
          <p:cNvSpPr>
            <a:spLocks noChangeArrowheads="1"/>
          </p:cNvSpPr>
          <p:nvPr/>
        </p:nvSpPr>
        <p:spPr bwMode="auto">
          <a:xfrm>
            <a:off x="0" y="0"/>
            <a:ext cx="2972123" cy="457200"/>
          </a:xfrm>
          <a:prstGeom prst="rect">
            <a:avLst/>
          </a:prstGeom>
          <a:noFill/>
          <a:ln w="12700">
            <a:noFill/>
            <a:miter lim="800000"/>
            <a:headEnd/>
            <a:tailEnd/>
          </a:ln>
        </p:spPr>
        <p:txBody>
          <a:bodyPr wrap="none" anchor="ctr"/>
          <a:lstStyle/>
          <a:p>
            <a:endParaRPr lang="en-GB"/>
          </a:p>
        </p:txBody>
      </p:sp>
      <p:sp>
        <p:nvSpPr>
          <p:cNvPr id="175111" name="Rectangle 6"/>
          <p:cNvSpPr>
            <a:spLocks noGrp="1" noRot="1" noChangeAspect="1" noChangeArrowheads="1" noTextEdit="1"/>
          </p:cNvSpPr>
          <p:nvPr>
            <p:ph type="sldImg"/>
          </p:nvPr>
        </p:nvSpPr>
        <p:spPr>
          <a:xfrm>
            <a:off x="1298575" y="803275"/>
            <a:ext cx="4259263" cy="3194050"/>
          </a:xfrm>
          <a:ln w="12700" cap="flat"/>
        </p:spPr>
      </p:sp>
      <p:sp>
        <p:nvSpPr>
          <p:cNvPr id="175112" name="Rectangle 7"/>
          <p:cNvSpPr>
            <a:spLocks noGrp="1" noChangeArrowheads="1"/>
          </p:cNvSpPr>
          <p:nvPr>
            <p:ph type="body" idx="1"/>
          </p:nvPr>
        </p:nvSpPr>
        <p:spPr>
          <a:xfrm>
            <a:off x="913754" y="4350728"/>
            <a:ext cx="5030492" cy="3600450"/>
          </a:xfrm>
          <a:noFill/>
          <a:ln/>
        </p:spPr>
        <p:txBody>
          <a:bodyPr lIns="90425" tIns="44419" rIns="90425" bIns="44419"/>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9FC8D300-1389-474D-B7C8-DB7E70AE3871}" type="slidenum">
              <a:rPr lang="en-US"/>
              <a:pPr/>
              <a:t>18</a:t>
            </a:fld>
            <a:endParaRPr lang="en-US"/>
          </a:p>
        </p:txBody>
      </p:sp>
      <p:sp>
        <p:nvSpPr>
          <p:cNvPr id="176131" name="Rectangle 2"/>
          <p:cNvSpPr>
            <a:spLocks noGrp="1" noChangeArrowheads="1"/>
          </p:cNvSpPr>
          <p:nvPr>
            <p:ph type="body" idx="1"/>
          </p:nvPr>
        </p:nvSpPr>
        <p:spPr>
          <a:xfrm>
            <a:off x="915370" y="4347797"/>
            <a:ext cx="5027263" cy="3849565"/>
          </a:xfrm>
          <a:noFill/>
          <a:ln/>
        </p:spPr>
        <p:txBody>
          <a:bodyPr lIns="90425" tIns="44419" rIns="90425" bIns="44419"/>
          <a:lstStyle/>
          <a:p>
            <a:endParaRPr lang="en-AU" smtClean="0"/>
          </a:p>
        </p:txBody>
      </p:sp>
      <p:sp>
        <p:nvSpPr>
          <p:cNvPr id="176132" name="Rectangle 3"/>
          <p:cNvSpPr>
            <a:spLocks noGrp="1" noRot="1" noChangeAspect="1" noChangeArrowheads="1" noTextEdit="1"/>
          </p:cNvSpPr>
          <p:nvPr>
            <p:ph type="sldImg"/>
          </p:nvPr>
        </p:nvSpPr>
        <p:spPr>
          <a:xfrm>
            <a:off x="1298575" y="803275"/>
            <a:ext cx="4259263" cy="3194050"/>
          </a:xfrm>
          <a:ln w="12700"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24259E4A-EC82-456C-9891-13CA6E914C11}" type="slidenum">
              <a:rPr lang="en-US"/>
              <a:pPr/>
              <a:t>21</a:t>
            </a:fld>
            <a:endParaRPr lang="en-US"/>
          </a:p>
        </p:txBody>
      </p:sp>
      <p:sp>
        <p:nvSpPr>
          <p:cNvPr id="180227" name="Rectangle 2"/>
          <p:cNvSpPr>
            <a:spLocks noGrp="1" noChangeArrowheads="1"/>
          </p:cNvSpPr>
          <p:nvPr>
            <p:ph type="body" idx="1"/>
          </p:nvPr>
        </p:nvSpPr>
        <p:spPr>
          <a:xfrm>
            <a:off x="915370" y="4347797"/>
            <a:ext cx="5027263" cy="3849565"/>
          </a:xfrm>
          <a:noFill/>
          <a:ln/>
        </p:spPr>
        <p:txBody>
          <a:bodyPr lIns="90425" tIns="44419" rIns="90425" bIns="44419"/>
          <a:lstStyle/>
          <a:p>
            <a:endParaRPr lang="en-AU" smtClean="0"/>
          </a:p>
        </p:txBody>
      </p:sp>
      <p:sp>
        <p:nvSpPr>
          <p:cNvPr id="180228" name="Rectangle 3"/>
          <p:cNvSpPr>
            <a:spLocks noGrp="1" noRot="1" noChangeAspect="1" noChangeArrowheads="1" noTextEdit="1"/>
          </p:cNvSpPr>
          <p:nvPr>
            <p:ph type="sldImg"/>
          </p:nvPr>
        </p:nvSpPr>
        <p:spPr>
          <a:xfrm>
            <a:off x="1298575" y="803275"/>
            <a:ext cx="4259263" cy="3194050"/>
          </a:xfrm>
          <a:ln w="12700"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24259E4A-EC82-456C-9891-13CA6E914C11}" type="slidenum">
              <a:rPr lang="en-US"/>
              <a:pPr/>
              <a:t>24</a:t>
            </a:fld>
            <a:endParaRPr lang="en-US"/>
          </a:p>
        </p:txBody>
      </p:sp>
      <p:sp>
        <p:nvSpPr>
          <p:cNvPr id="180227" name="Rectangle 2"/>
          <p:cNvSpPr>
            <a:spLocks noGrp="1" noChangeArrowheads="1"/>
          </p:cNvSpPr>
          <p:nvPr>
            <p:ph type="body" idx="1"/>
          </p:nvPr>
        </p:nvSpPr>
        <p:spPr>
          <a:xfrm>
            <a:off x="915370" y="4347797"/>
            <a:ext cx="5027263" cy="3849565"/>
          </a:xfrm>
          <a:noFill/>
          <a:ln/>
        </p:spPr>
        <p:txBody>
          <a:bodyPr lIns="90425" tIns="44419" rIns="90425" bIns="44419"/>
          <a:lstStyle/>
          <a:p>
            <a:endParaRPr lang="en-AU" smtClean="0"/>
          </a:p>
        </p:txBody>
      </p:sp>
      <p:sp>
        <p:nvSpPr>
          <p:cNvPr id="180228" name="Rectangle 3"/>
          <p:cNvSpPr>
            <a:spLocks noGrp="1" noRot="1" noChangeAspect="1" noChangeArrowheads="1" noTextEdit="1"/>
          </p:cNvSpPr>
          <p:nvPr>
            <p:ph type="sldImg"/>
          </p:nvPr>
        </p:nvSpPr>
        <p:spPr>
          <a:xfrm>
            <a:off x="1298575" y="803275"/>
            <a:ext cx="4259263" cy="3194050"/>
          </a:xfrm>
          <a:ln w="12700"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NLG Case Study 30th October 1996</a:t>
            </a:r>
          </a:p>
        </p:txBody>
      </p:sp>
      <p:sp>
        <p:nvSpPr>
          <p:cNvPr id="6" name="Rectangle 6"/>
          <p:cNvSpPr>
            <a:spLocks noGrp="1" noChangeArrowheads="1"/>
          </p:cNvSpPr>
          <p:nvPr>
            <p:ph type="sldNum" sz="quarter" idx="12"/>
          </p:nvPr>
        </p:nvSpPr>
        <p:spPr>
          <a:ln/>
        </p:spPr>
        <p:txBody>
          <a:bodyPr/>
          <a:lstStyle>
            <a:lvl1pPr>
              <a:defRPr/>
            </a:lvl1pPr>
          </a:lstStyle>
          <a:p>
            <a:pPr>
              <a:defRPr/>
            </a:pPr>
            <a:fld id="{EEBA39E7-FB9D-421A-B1C0-D11DC5AF2E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804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8229600" cy="231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811588"/>
            <a:ext cx="8229600" cy="2319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6986588" y="6453188"/>
            <a:ext cx="2122487" cy="396875"/>
          </a:xfrm>
        </p:spPr>
        <p:txBody>
          <a:bodyPr/>
          <a:lstStyle>
            <a:lvl1pPr>
              <a:defRPr/>
            </a:lvl1pPr>
          </a:lstStyle>
          <a:p>
            <a:fld id="{33DF7B3F-5611-47FB-9F8C-ECA83C7DE017}" type="slidenum">
              <a:rPr lang="fr-F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91513" cy="6130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10"/>
          </p:nvPr>
        </p:nvSpPr>
        <p:spPr>
          <a:xfrm>
            <a:off x="6986588" y="6453188"/>
            <a:ext cx="2122487" cy="396875"/>
          </a:xfrm>
        </p:spPr>
        <p:txBody>
          <a:bodyPr/>
          <a:lstStyle>
            <a:lvl1pPr>
              <a:defRPr/>
            </a:lvl1pPr>
          </a:lstStyle>
          <a:p>
            <a:fld id="{27FF1E8E-DAA8-46DA-AD08-D1BC59A6B09C}" type="slidenum">
              <a:rPr lang="fr-F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80400" cy="9366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341438"/>
            <a:ext cx="4038600" cy="231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811588"/>
            <a:ext cx="4038600" cy="2319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341438"/>
            <a:ext cx="4038600" cy="478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0"/>
          </p:nvPr>
        </p:nvSpPr>
        <p:spPr>
          <a:xfrm>
            <a:off x="6986588" y="6453188"/>
            <a:ext cx="2122487" cy="396875"/>
          </a:xfrm>
        </p:spPr>
        <p:txBody>
          <a:bodyPr/>
          <a:lstStyle>
            <a:lvl1pPr>
              <a:defRPr/>
            </a:lvl1pPr>
          </a:lstStyle>
          <a:p>
            <a:fld id="{83E5DB18-B4D6-4FEF-8FB2-F1FC2D51C5D2}" type="slidenum">
              <a:rPr lang="fr-F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804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78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341438"/>
            <a:ext cx="4038600" cy="478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6986588" y="6453188"/>
            <a:ext cx="2122487" cy="396875"/>
          </a:xfrm>
        </p:spPr>
        <p:txBody>
          <a:bodyPr/>
          <a:lstStyle>
            <a:lvl1pPr>
              <a:defRPr/>
            </a:lvl1pPr>
          </a:lstStyle>
          <a:p>
            <a:fld id="{56F959BD-D155-4741-B546-50F250493982}"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7/18/2012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7/18/2012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baseline="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3.jpe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6.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6.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Natural Language Generation and Data-To-Text</a:t>
            </a:r>
            <a:endParaRPr lang="en-GB" dirty="0"/>
          </a:p>
        </p:txBody>
      </p:sp>
      <p:sp>
        <p:nvSpPr>
          <p:cNvPr id="3" name="Subtitle 2"/>
          <p:cNvSpPr>
            <a:spLocks noGrp="1"/>
          </p:cNvSpPr>
          <p:nvPr>
            <p:ph type="subTitle" idx="1"/>
          </p:nvPr>
        </p:nvSpPr>
        <p:spPr>
          <a:xfrm>
            <a:off x="914400" y="3886200"/>
            <a:ext cx="7467600" cy="1752600"/>
          </a:xfrm>
        </p:spPr>
        <p:txBody>
          <a:bodyPr>
            <a:normAutofit fontScale="92500"/>
          </a:bodyPr>
          <a:lstStyle/>
          <a:p>
            <a:r>
              <a:rPr lang="en-GB" sz="2400" b="1" dirty="0" smtClean="0"/>
              <a:t>Albert Gatt</a:t>
            </a:r>
          </a:p>
          <a:p>
            <a:r>
              <a:rPr lang="en-GB" sz="2400" b="1" dirty="0" smtClean="0"/>
              <a:t>Institute of Linguistics, University of Malta</a:t>
            </a:r>
          </a:p>
          <a:p>
            <a:r>
              <a:rPr lang="en-GB" sz="2400" b="1" dirty="0" smtClean="0"/>
              <a:t>Tilburg </a:t>
            </a:r>
            <a:r>
              <a:rPr lang="en-GB" sz="2400" b="1" dirty="0" err="1"/>
              <a:t>c</a:t>
            </a:r>
            <a:r>
              <a:rPr lang="en-GB" sz="2400" b="1" dirty="0" err="1" smtClean="0"/>
              <a:t>enter</a:t>
            </a:r>
            <a:r>
              <a:rPr lang="en-GB" sz="2400" b="1" dirty="0" smtClean="0"/>
              <a:t> for Cognition and Communication (</a:t>
            </a:r>
            <a:r>
              <a:rPr lang="en-GB" sz="2400" b="1" dirty="0" err="1" smtClean="0"/>
              <a:t>TiCC</a:t>
            </a:r>
            <a:r>
              <a:rPr lang="en-GB" sz="2400" b="1" dirty="0" smtClean="0"/>
              <a:t>)</a:t>
            </a:r>
          </a:p>
          <a:p>
            <a:r>
              <a:rPr lang="en-GB" sz="2400" b="1" dirty="0" smtClean="0"/>
              <a:t>Department of Computing Science, University of Aberdeen</a:t>
            </a:r>
            <a:endParaRPr lang="en-GB"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t-MT" dirty="0" smtClean="0"/>
              <a:t>The main task</a:t>
            </a:r>
            <a:endParaRPr lang="en-GB" dirty="0"/>
          </a:p>
        </p:txBody>
      </p:sp>
      <p:sp>
        <p:nvSpPr>
          <p:cNvPr id="3" name="Content Placeholder 2"/>
          <p:cNvSpPr>
            <a:spLocks noGrp="1"/>
          </p:cNvSpPr>
          <p:nvPr>
            <p:ph idx="1"/>
          </p:nvPr>
        </p:nvSpPr>
        <p:spPr/>
        <p:txBody>
          <a:bodyPr/>
          <a:lstStyle/>
          <a:p>
            <a:r>
              <a:rPr lang="mt-MT" dirty="0" smtClean="0"/>
              <a:t>The main problem for a speaker (and for an NLG system) is </a:t>
            </a:r>
            <a:r>
              <a:rPr lang="mt-MT" b="1" dirty="0" smtClean="0">
                <a:solidFill>
                  <a:srgbClr val="002060"/>
                </a:solidFill>
              </a:rPr>
              <a:t>choice</a:t>
            </a:r>
          </a:p>
          <a:p>
            <a:endParaRPr lang="mt-MT" b="1" dirty="0" smtClean="0">
              <a:solidFill>
                <a:schemeClr val="tx2"/>
              </a:solidFill>
            </a:endParaRPr>
          </a:p>
          <a:p>
            <a:r>
              <a:rPr lang="mt-MT" dirty="0" smtClean="0">
                <a:solidFill>
                  <a:srgbClr val="002060"/>
                </a:solidFill>
              </a:rPr>
              <a:t>Let’s unpack some of the choices.</a:t>
            </a:r>
            <a:endParaRPr lang="en-GB" dirty="0">
              <a:solidFill>
                <a:srgbClr val="002060"/>
              </a:solidFill>
            </a:endParaRPr>
          </a:p>
        </p:txBody>
      </p:sp>
      <p:sp>
        <p:nvSpPr>
          <p:cNvPr id="4" name="Slide Number Placeholder 3"/>
          <p:cNvSpPr>
            <a:spLocks noGrp="1"/>
          </p:cNvSpPr>
          <p:nvPr>
            <p:ph type="sldNum" sz="quarter" idx="11"/>
          </p:nvPr>
        </p:nvSpPr>
        <p:spPr/>
        <p:txBody>
          <a:bodyPr/>
          <a:lstStyle/>
          <a:p>
            <a:fld id="{731E029A-687F-8940-95F1-295B6C74235A}"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t-MT" dirty="0" smtClean="0"/>
              <a:t>Choice in language </a:t>
            </a:r>
            <a:r>
              <a:rPr lang="en-GB" dirty="0" smtClean="0"/>
              <a:t>generation</a:t>
            </a:r>
            <a:endParaRPr lang="en-GB" dirty="0"/>
          </a:p>
        </p:txBody>
      </p:sp>
      <p:sp>
        <p:nvSpPr>
          <p:cNvPr id="3" name="Content Placeholder 2"/>
          <p:cNvSpPr>
            <a:spLocks noGrp="1"/>
          </p:cNvSpPr>
          <p:nvPr>
            <p:ph idx="1"/>
          </p:nvPr>
        </p:nvSpPr>
        <p:spPr>
          <a:xfrm>
            <a:off x="457200" y="1143000"/>
            <a:ext cx="8229600" cy="5486400"/>
          </a:xfrm>
        </p:spPr>
        <p:txBody>
          <a:bodyPr/>
          <a:lstStyle/>
          <a:p>
            <a:pPr marL="514350" indent="-514350">
              <a:buNone/>
            </a:pPr>
            <a:r>
              <a:rPr lang="en-GB" b="1" dirty="0" smtClean="0">
                <a:solidFill>
                  <a:srgbClr val="002060"/>
                </a:solidFill>
              </a:rPr>
              <a:t>Content determination</a:t>
            </a:r>
            <a:endParaRPr lang="mt-MT" b="1" dirty="0" smtClean="0">
              <a:solidFill>
                <a:srgbClr val="002060"/>
              </a:solidFill>
            </a:endParaRPr>
          </a:p>
          <a:p>
            <a:pPr marL="514350" indent="-514350"/>
            <a:r>
              <a:rPr lang="mt-MT" dirty="0" smtClean="0"/>
              <a:t>Given a communicative intention, the </a:t>
            </a:r>
            <a:r>
              <a:rPr lang="en-GB" dirty="0" smtClean="0"/>
              <a:t>generator</a:t>
            </a:r>
            <a:r>
              <a:rPr lang="mt-MT" dirty="0" smtClean="0"/>
              <a:t> needs to decide:</a:t>
            </a:r>
          </a:p>
          <a:p>
            <a:pPr marL="914400" lvl="1" indent="-514350"/>
            <a:r>
              <a:rPr lang="mt-MT" dirty="0" smtClean="0"/>
              <a:t>What is relevant</a:t>
            </a:r>
          </a:p>
          <a:p>
            <a:pPr marL="914400" lvl="1" indent="-514350"/>
            <a:r>
              <a:rPr lang="mt-MT" dirty="0" smtClean="0"/>
              <a:t>What </a:t>
            </a:r>
            <a:r>
              <a:rPr lang="mt-MT" dirty="0" smtClean="0"/>
              <a:t>the </a:t>
            </a:r>
            <a:r>
              <a:rPr lang="mt-MT" dirty="0" smtClean="0"/>
              <a:t>addressee knows (or not)</a:t>
            </a:r>
          </a:p>
          <a:p>
            <a:pPr marL="914400" lvl="1" indent="-514350"/>
            <a:r>
              <a:rPr lang="mt-MT" dirty="0" smtClean="0"/>
              <a:t>What is easily inferrable (and can therefore be left unsaid)</a:t>
            </a:r>
          </a:p>
          <a:p>
            <a:pPr marL="514350" indent="-514350">
              <a:buFont typeface="+mj-lt"/>
              <a:buAutoNum type="arabicPeriod"/>
            </a:pPr>
            <a:endParaRPr lang="en-GB" dirty="0"/>
          </a:p>
        </p:txBody>
      </p:sp>
      <p:sp>
        <p:nvSpPr>
          <p:cNvPr id="4" name="Slide Number Placeholder 3"/>
          <p:cNvSpPr>
            <a:spLocks noGrp="1"/>
          </p:cNvSpPr>
          <p:nvPr>
            <p:ph type="sldNum" sz="quarter" idx="11"/>
          </p:nvPr>
        </p:nvSpPr>
        <p:spPr/>
        <p:txBody>
          <a:bodyPr/>
          <a:lstStyle/>
          <a:p>
            <a:fld id="{731E029A-687F-8940-95F1-295B6C74235A}"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t-MT" dirty="0" smtClean="0"/>
              <a:t>Choice in language production</a:t>
            </a:r>
            <a:endParaRPr lang="en-GB" dirty="0"/>
          </a:p>
        </p:txBody>
      </p:sp>
      <p:sp>
        <p:nvSpPr>
          <p:cNvPr id="3" name="Content Placeholder 2"/>
          <p:cNvSpPr>
            <a:spLocks noGrp="1"/>
          </p:cNvSpPr>
          <p:nvPr>
            <p:ph idx="1"/>
          </p:nvPr>
        </p:nvSpPr>
        <p:spPr>
          <a:xfrm>
            <a:off x="457200" y="1143000"/>
            <a:ext cx="8229600" cy="5486400"/>
          </a:xfrm>
        </p:spPr>
        <p:txBody>
          <a:bodyPr/>
          <a:lstStyle/>
          <a:p>
            <a:pPr marL="514350" indent="-514350">
              <a:buNone/>
            </a:pPr>
            <a:r>
              <a:rPr lang="en-GB" b="1" dirty="0" smtClean="0">
                <a:solidFill>
                  <a:srgbClr val="002060"/>
                </a:solidFill>
              </a:rPr>
              <a:t>Lexicalisation</a:t>
            </a:r>
            <a:r>
              <a:rPr lang="mt-MT" b="1" dirty="0" smtClean="0">
                <a:solidFill>
                  <a:srgbClr val="002060"/>
                </a:solidFill>
              </a:rPr>
              <a:t>: Choice of words</a:t>
            </a:r>
          </a:p>
          <a:p>
            <a:pPr marL="514350" indent="-514350"/>
            <a:r>
              <a:rPr lang="mt-MT" dirty="0" smtClean="0"/>
              <a:t>Humans have a vast lexicon at their disposal. Word choice can be impacted by a host of factors:</a:t>
            </a:r>
          </a:p>
          <a:p>
            <a:pPr marL="914400" lvl="1" indent="-514350"/>
            <a:r>
              <a:rPr lang="mt-MT" dirty="0" smtClean="0"/>
              <a:t>The addressee (will he understand a particular word?)</a:t>
            </a:r>
          </a:p>
          <a:p>
            <a:pPr marL="914400" lvl="1" indent="-514350"/>
            <a:r>
              <a:rPr lang="mt-MT" dirty="0" smtClean="0"/>
              <a:t>The genre and context (is this appropriate in the context?)</a:t>
            </a:r>
          </a:p>
          <a:p>
            <a:pPr marL="914400" lvl="1" indent="-514350"/>
            <a:r>
              <a:rPr lang="mt-MT" dirty="0" smtClean="0"/>
              <a:t>The speaker’s personality</a:t>
            </a:r>
            <a:r>
              <a:rPr lang="en-GB" dirty="0" smtClean="0"/>
              <a:t>.</a:t>
            </a:r>
            <a:endParaRPr lang="mt-MT" dirty="0" smtClean="0"/>
          </a:p>
          <a:p>
            <a:pPr marL="514350" indent="-514350">
              <a:buFont typeface="+mj-lt"/>
              <a:buAutoNum type="arabicPeriod"/>
            </a:pPr>
            <a:endParaRPr lang="en-GB" dirty="0"/>
          </a:p>
        </p:txBody>
      </p:sp>
      <p:sp>
        <p:nvSpPr>
          <p:cNvPr id="4" name="Slide Number Placeholder 3"/>
          <p:cNvSpPr>
            <a:spLocks noGrp="1"/>
          </p:cNvSpPr>
          <p:nvPr>
            <p:ph type="sldNum" sz="quarter" idx="11"/>
          </p:nvPr>
        </p:nvSpPr>
        <p:spPr/>
        <p:txBody>
          <a:bodyPr/>
          <a:lstStyle/>
          <a:p>
            <a:fld id="{731E029A-687F-8940-95F1-295B6C74235A}"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t-MT" dirty="0" smtClean="0"/>
              <a:t>Choice in language production</a:t>
            </a:r>
            <a:endParaRPr lang="en-GB" dirty="0"/>
          </a:p>
        </p:txBody>
      </p:sp>
      <p:sp>
        <p:nvSpPr>
          <p:cNvPr id="3" name="Content Placeholder 2"/>
          <p:cNvSpPr>
            <a:spLocks noGrp="1"/>
          </p:cNvSpPr>
          <p:nvPr>
            <p:ph idx="1"/>
          </p:nvPr>
        </p:nvSpPr>
        <p:spPr/>
        <p:txBody>
          <a:bodyPr/>
          <a:lstStyle/>
          <a:p>
            <a:pPr marL="514350" indent="-514350">
              <a:buNone/>
            </a:pPr>
            <a:r>
              <a:rPr lang="en-GB" sz="3600" b="1" dirty="0" smtClean="0">
                <a:solidFill>
                  <a:srgbClr val="002060"/>
                </a:solidFill>
              </a:rPr>
              <a:t>Lexicalisation</a:t>
            </a:r>
            <a:r>
              <a:rPr lang="mt-MT" sz="3600" b="1" dirty="0" smtClean="0">
                <a:solidFill>
                  <a:srgbClr val="002060"/>
                </a:solidFill>
              </a:rPr>
              <a:t>: Choice of words</a:t>
            </a:r>
          </a:p>
          <a:p>
            <a:pPr marL="914400" lvl="1" indent="-514350"/>
            <a:r>
              <a:rPr lang="mt-MT" sz="2400" i="1" dirty="0" smtClean="0">
                <a:sym typeface="Wingdings" pitchFamily="2" charset="2"/>
              </a:rPr>
              <a:t>Today the temperature will be </a:t>
            </a:r>
            <a:r>
              <a:rPr lang="mt-MT" sz="2400" b="1" i="1" dirty="0" smtClean="0">
                <a:sym typeface="Wingdings" pitchFamily="2" charset="2"/>
              </a:rPr>
              <a:t>25 degrees on average</a:t>
            </a:r>
            <a:r>
              <a:rPr lang="mt-MT" sz="2400" i="1" dirty="0" smtClean="0">
                <a:sym typeface="Wingdings" pitchFamily="2" charset="2"/>
              </a:rPr>
              <a:t>.</a:t>
            </a:r>
          </a:p>
          <a:p>
            <a:pPr marL="914400" lvl="1" indent="-514350"/>
            <a:r>
              <a:rPr lang="mt-MT" sz="2400" i="1" dirty="0" smtClean="0">
                <a:sym typeface="Wingdings" pitchFamily="2" charset="2"/>
              </a:rPr>
              <a:t>Today the temperature will be </a:t>
            </a:r>
            <a:r>
              <a:rPr lang="mt-MT" sz="2400" b="1" i="1" dirty="0" smtClean="0">
                <a:sym typeface="Wingdings" pitchFamily="2" charset="2"/>
              </a:rPr>
              <a:t>roughly 25 degrees</a:t>
            </a:r>
            <a:r>
              <a:rPr lang="mt-MT" sz="2400" i="1" dirty="0" smtClean="0">
                <a:sym typeface="Wingdings" pitchFamily="2" charset="2"/>
              </a:rPr>
              <a:t>.</a:t>
            </a:r>
          </a:p>
          <a:p>
            <a:pPr marL="914400" lvl="1" indent="-514350"/>
            <a:r>
              <a:rPr lang="mt-MT" sz="2400" i="1" dirty="0" smtClean="0">
                <a:sym typeface="Wingdings" pitchFamily="2" charset="2"/>
              </a:rPr>
              <a:t>Today, the temperature will </a:t>
            </a:r>
            <a:r>
              <a:rPr lang="mt-MT" sz="2400" b="1" i="1" dirty="0" smtClean="0">
                <a:sym typeface="Wingdings" pitchFamily="2" charset="2"/>
              </a:rPr>
              <a:t>average around 25 degrees</a:t>
            </a:r>
            <a:r>
              <a:rPr lang="mt-MT" sz="2400" i="1" dirty="0" smtClean="0">
                <a:sym typeface="Wingdings" pitchFamily="2" charset="2"/>
              </a:rPr>
              <a:t>.</a:t>
            </a:r>
          </a:p>
          <a:p>
            <a:pPr marL="914400" lvl="1" indent="-514350"/>
            <a:r>
              <a:rPr lang="mt-MT" sz="2400" i="1" dirty="0" smtClean="0">
                <a:sym typeface="Wingdings" pitchFamily="2" charset="2"/>
              </a:rPr>
              <a:t>Today, it</a:t>
            </a:r>
            <a:r>
              <a:rPr lang="en-GB" sz="2400" i="1" dirty="0" smtClean="0">
                <a:sym typeface="Wingdings" pitchFamily="2" charset="2"/>
              </a:rPr>
              <a:t> </a:t>
            </a:r>
            <a:r>
              <a:rPr lang="en-GB" sz="2400" i="1" dirty="0" err="1" smtClean="0">
                <a:sym typeface="Wingdings" pitchFamily="2" charset="2"/>
              </a:rPr>
              <a:t>wi</a:t>
            </a:r>
            <a:r>
              <a:rPr lang="mt-MT" sz="2400" i="1" dirty="0" smtClean="0">
                <a:sym typeface="Wingdings" pitchFamily="2" charset="2"/>
              </a:rPr>
              <a:t>ll be </a:t>
            </a:r>
            <a:r>
              <a:rPr lang="mt-MT" sz="2400" b="1" i="1" dirty="0" smtClean="0">
                <a:sym typeface="Wingdings" pitchFamily="2" charset="2"/>
              </a:rPr>
              <a:t>warm</a:t>
            </a:r>
            <a:r>
              <a:rPr lang="mt-MT" sz="2400" i="1" dirty="0" smtClean="0">
                <a:sym typeface="Wingdings" pitchFamily="2" charset="2"/>
              </a:rPr>
              <a:t>.</a:t>
            </a:r>
          </a:p>
          <a:p>
            <a:endParaRPr lang="en-GB" dirty="0"/>
          </a:p>
        </p:txBody>
      </p:sp>
      <p:sp>
        <p:nvSpPr>
          <p:cNvPr id="4" name="Slide Number Placeholder 3"/>
          <p:cNvSpPr>
            <a:spLocks noGrp="1"/>
          </p:cNvSpPr>
          <p:nvPr>
            <p:ph type="sldNum" sz="quarter" idx="11"/>
          </p:nvPr>
        </p:nvSpPr>
        <p:spPr/>
        <p:txBody>
          <a:bodyPr/>
          <a:lstStyle/>
          <a:p>
            <a:fld id="{731E029A-687F-8940-95F1-295B6C74235A}" type="slidenum">
              <a:rPr lang="en-GB" smtClean="0"/>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t-MT" dirty="0" smtClean="0"/>
              <a:t>Choice in language production</a:t>
            </a:r>
            <a:endParaRPr lang="en-GB" dirty="0"/>
          </a:p>
        </p:txBody>
      </p:sp>
      <p:sp>
        <p:nvSpPr>
          <p:cNvPr id="3" name="Content Placeholder 2"/>
          <p:cNvSpPr>
            <a:spLocks noGrp="1"/>
          </p:cNvSpPr>
          <p:nvPr>
            <p:ph idx="1"/>
          </p:nvPr>
        </p:nvSpPr>
        <p:spPr>
          <a:xfrm>
            <a:off x="457200" y="1143000"/>
            <a:ext cx="8229600" cy="5486400"/>
          </a:xfrm>
        </p:spPr>
        <p:txBody>
          <a:bodyPr/>
          <a:lstStyle/>
          <a:p>
            <a:pPr marL="514350" indent="-514350">
              <a:buNone/>
            </a:pPr>
            <a:r>
              <a:rPr lang="en-GB" b="1" dirty="0" smtClean="0">
                <a:solidFill>
                  <a:srgbClr val="002060"/>
                </a:solidFill>
              </a:rPr>
              <a:t>Realisation: choosing g</a:t>
            </a:r>
            <a:r>
              <a:rPr lang="mt-MT" b="1" dirty="0" smtClean="0">
                <a:solidFill>
                  <a:srgbClr val="002060"/>
                </a:solidFill>
              </a:rPr>
              <a:t>rammatical </a:t>
            </a:r>
            <a:r>
              <a:rPr lang="en-GB" b="1" dirty="0" smtClean="0">
                <a:solidFill>
                  <a:srgbClr val="002060"/>
                </a:solidFill>
              </a:rPr>
              <a:t>structures</a:t>
            </a:r>
            <a:endParaRPr lang="mt-MT" b="1" dirty="0" smtClean="0">
              <a:solidFill>
                <a:srgbClr val="002060"/>
              </a:solidFill>
            </a:endParaRPr>
          </a:p>
          <a:p>
            <a:pPr marL="514350" indent="-514350"/>
            <a:r>
              <a:rPr lang="en-GB" dirty="0" smtClean="0"/>
              <a:t>P</a:t>
            </a:r>
            <a:r>
              <a:rPr lang="mt-MT" dirty="0" smtClean="0"/>
              <a:t>artly dependent on the words chosen.</a:t>
            </a:r>
          </a:p>
          <a:p>
            <a:pPr marL="514350" indent="-514350"/>
            <a:r>
              <a:rPr lang="mt-MT" dirty="0" smtClean="0"/>
              <a:t>But also on many other factors, including desired style, context etc.</a:t>
            </a:r>
          </a:p>
          <a:p>
            <a:pPr marL="914400" lvl="1" indent="-514350"/>
            <a:r>
              <a:rPr lang="mt-MT" i="1" dirty="0" smtClean="0"/>
              <a:t>Today the temperature will average 25 degrees.</a:t>
            </a:r>
          </a:p>
          <a:p>
            <a:pPr marL="914400" lvl="1" indent="-514350"/>
            <a:r>
              <a:rPr lang="mt-MT" i="1" dirty="0" smtClean="0"/>
              <a:t>Today the average temperature will be 25 degrees.</a:t>
            </a:r>
          </a:p>
          <a:p>
            <a:pPr marL="914400" lvl="1" indent="-514350"/>
            <a:r>
              <a:rPr lang="mt-MT" i="1" dirty="0" smtClean="0"/>
              <a:t>Today it’ll be warm.</a:t>
            </a:r>
          </a:p>
          <a:p>
            <a:pPr marL="514350" indent="-514350"/>
            <a:endParaRPr lang="mt-MT" dirty="0" smtClean="0"/>
          </a:p>
          <a:p>
            <a:pPr marL="514350" indent="-514350"/>
            <a:endParaRPr lang="mt-MT" dirty="0" smtClean="0">
              <a:solidFill>
                <a:schemeClr val="bg2"/>
              </a:solidFill>
            </a:endParaRPr>
          </a:p>
        </p:txBody>
      </p:sp>
      <p:sp>
        <p:nvSpPr>
          <p:cNvPr id="4" name="Slide Number Placeholder 3"/>
          <p:cNvSpPr>
            <a:spLocks noGrp="1"/>
          </p:cNvSpPr>
          <p:nvPr>
            <p:ph type="sldNum" sz="quarter" idx="11"/>
          </p:nvPr>
        </p:nvSpPr>
        <p:spPr/>
        <p:txBody>
          <a:bodyPr/>
          <a:lstStyle/>
          <a:p>
            <a:fld id="{731E029A-687F-8940-95F1-295B6C74235A}"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t-MT" dirty="0" smtClean="0"/>
              <a:t>How are choices made?</a:t>
            </a:r>
            <a:endParaRPr lang="en-GB" dirty="0"/>
          </a:p>
        </p:txBody>
      </p:sp>
      <p:sp>
        <p:nvSpPr>
          <p:cNvPr id="3" name="Content Placeholder 2"/>
          <p:cNvSpPr>
            <a:spLocks noGrp="1"/>
          </p:cNvSpPr>
          <p:nvPr>
            <p:ph idx="1"/>
          </p:nvPr>
        </p:nvSpPr>
        <p:spPr/>
        <p:txBody>
          <a:bodyPr/>
          <a:lstStyle/>
          <a:p>
            <a:r>
              <a:rPr lang="mt-MT" sz="2800" dirty="0" smtClean="0"/>
              <a:t>Some choices are simply consequences of the language or </a:t>
            </a:r>
            <a:r>
              <a:rPr lang="mt-MT" sz="2800" dirty="0" smtClean="0"/>
              <a:t>grammar</a:t>
            </a:r>
            <a:r>
              <a:rPr lang="en-GB" sz="2800" dirty="0" smtClean="0"/>
              <a:t> (cf. Reiter 2010)</a:t>
            </a:r>
            <a:r>
              <a:rPr lang="mt-MT" sz="2800" dirty="0" smtClean="0"/>
              <a:t>. </a:t>
            </a:r>
            <a:endParaRPr lang="mt-MT" sz="2800" dirty="0" smtClean="0"/>
          </a:p>
          <a:p>
            <a:pPr lvl="1"/>
            <a:r>
              <a:rPr lang="en-GB" sz="2400" i="1" dirty="0" smtClean="0"/>
              <a:t>I</a:t>
            </a:r>
            <a:r>
              <a:rPr lang="mt-MT" sz="2400" i="1" dirty="0" smtClean="0"/>
              <a:t> kicked </a:t>
            </a:r>
            <a:r>
              <a:rPr lang="en-GB" sz="2400" i="1" dirty="0" err="1" smtClean="0"/>
              <a:t>mys</a:t>
            </a:r>
            <a:r>
              <a:rPr lang="mt-MT" sz="2400" i="1" dirty="0" smtClean="0"/>
              <a:t>elf.</a:t>
            </a:r>
          </a:p>
          <a:p>
            <a:pPr lvl="1"/>
            <a:r>
              <a:rPr lang="en-GB" sz="2400" i="1" dirty="0" smtClean="0"/>
              <a:t>*I </a:t>
            </a:r>
            <a:r>
              <a:rPr lang="mt-MT" sz="2400" i="1" dirty="0" smtClean="0"/>
              <a:t>kicked </a:t>
            </a:r>
            <a:r>
              <a:rPr lang="en-GB" sz="2400" i="1" dirty="0" smtClean="0"/>
              <a:t>me</a:t>
            </a:r>
            <a:r>
              <a:rPr lang="mt-MT" sz="2400" i="1" dirty="0" smtClean="0"/>
              <a:t>. </a:t>
            </a:r>
          </a:p>
          <a:p>
            <a:pPr lvl="1"/>
            <a:r>
              <a:rPr lang="mt-MT" sz="2400" dirty="0" smtClean="0"/>
              <a:t>The choice of pronoun is directly predictable from principles governing the use of reflexives. </a:t>
            </a:r>
            <a:endParaRPr lang="en-GB" sz="2400" dirty="0" smtClean="0"/>
          </a:p>
          <a:p>
            <a:pPr lvl="1"/>
            <a:endParaRPr lang="en-GB" sz="2400" dirty="0" smtClean="0"/>
          </a:p>
          <a:p>
            <a:r>
              <a:rPr lang="en-GB" sz="2800" dirty="0" smtClean="0"/>
              <a:t>Other choices are less straightforward:</a:t>
            </a:r>
          </a:p>
          <a:p>
            <a:pPr lvl="1"/>
            <a:r>
              <a:rPr lang="en-GB" sz="2400" i="1" dirty="0" smtClean="0"/>
              <a:t>I kicked him. Vs. I kicked Pete.</a:t>
            </a:r>
          </a:p>
          <a:p>
            <a:pPr lvl="1"/>
            <a:r>
              <a:rPr lang="en-GB" sz="2400" dirty="0" smtClean="0"/>
              <a:t>Depends, among other things, on how salient the person called Pete is in the hearer’s memory.</a:t>
            </a:r>
            <a:endParaRPr lang="mt-MT" sz="2400" dirty="0" smtClean="0"/>
          </a:p>
        </p:txBody>
      </p:sp>
      <p:sp>
        <p:nvSpPr>
          <p:cNvPr id="4" name="Slide Number Placeholder 3"/>
          <p:cNvSpPr>
            <a:spLocks noGrp="1"/>
          </p:cNvSpPr>
          <p:nvPr>
            <p:ph type="sldNum" sz="quarter" idx="11"/>
          </p:nvPr>
        </p:nvSpPr>
        <p:spPr/>
        <p:txBody>
          <a:bodyPr/>
          <a:lstStyle/>
          <a:p>
            <a:fld id="{731E029A-687F-8940-95F1-295B6C74235A}" type="slidenum">
              <a:rPr lang="en-GB" smtClean="0"/>
              <a:pPr/>
              <a:t>15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NLG and choice</a:t>
            </a:r>
            <a:endParaRPr lang="en-GB" dirty="0"/>
          </a:p>
        </p:txBody>
      </p:sp>
      <p:sp>
        <p:nvSpPr>
          <p:cNvPr id="3" name="Content Placeholder 2"/>
          <p:cNvSpPr>
            <a:spLocks noGrp="1"/>
          </p:cNvSpPr>
          <p:nvPr>
            <p:ph idx="1"/>
          </p:nvPr>
        </p:nvSpPr>
        <p:spPr>
          <a:xfrm>
            <a:off x="457200" y="1600200"/>
            <a:ext cx="8229600" cy="5029200"/>
          </a:xfrm>
        </p:spPr>
        <p:txBody>
          <a:bodyPr/>
          <a:lstStyle/>
          <a:p>
            <a:r>
              <a:rPr lang="en-GB" dirty="0" smtClean="0"/>
              <a:t>Like human speakers, NLG systems too are designed to make choices at every level.</a:t>
            </a:r>
          </a:p>
          <a:p>
            <a:pPr lvl="1"/>
            <a:r>
              <a:rPr lang="en-GB" dirty="0" smtClean="0"/>
              <a:t>Systems differ in their degree of complexity.</a:t>
            </a:r>
          </a:p>
          <a:p>
            <a:pPr lvl="1"/>
            <a:r>
              <a:rPr lang="en-GB" dirty="0" smtClean="0"/>
              <a:t>It </a:t>
            </a:r>
            <a:r>
              <a:rPr lang="en-GB" dirty="0" smtClean="0"/>
              <a:t>is possible to hardwire “shortcuts” into the system to avoid complex choices.</a:t>
            </a:r>
          </a:p>
          <a:p>
            <a:pPr lvl="1"/>
            <a:r>
              <a:rPr lang="en-GB" dirty="0" smtClean="0"/>
              <a:t>But full-blown NLG systems can become extremely complex.</a:t>
            </a:r>
          </a:p>
        </p:txBody>
      </p:sp>
      <p:sp>
        <p:nvSpPr>
          <p:cNvPr id="4" name="Slide Number Placeholder 3"/>
          <p:cNvSpPr>
            <a:spLocks noGrp="1"/>
          </p:cNvSpPr>
          <p:nvPr>
            <p:ph type="sldNum" sz="quarter" idx="11"/>
          </p:nvPr>
        </p:nvSpPr>
        <p:spPr/>
        <p:txBody>
          <a:bodyPr/>
          <a:lstStyle/>
          <a:p>
            <a:fld id="{731E029A-687F-8940-95F1-295B6C74235A}"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Some examples of </a:t>
            </a:r>
            <a:r>
              <a:rPr lang="en-GB" dirty="0" err="1" smtClean="0"/>
              <a:t>nlg</a:t>
            </a:r>
            <a:r>
              <a:rPr lang="en-GB" dirty="0" smtClean="0"/>
              <a:t> </a:t>
            </a:r>
            <a:r>
              <a:rPr lang="en-GB" dirty="0" smtClean="0"/>
              <a:t>systems</a:t>
            </a:r>
            <a:br>
              <a:rPr lang="en-GB" dirty="0" smtClean="0"/>
            </a:br>
            <a:endParaRPr lang="en-GB" dirty="0"/>
          </a:p>
        </p:txBody>
      </p:sp>
      <p:sp>
        <p:nvSpPr>
          <p:cNvPr id="5" name="Text Placeholder 4"/>
          <p:cNvSpPr>
            <a:spLocks noGrp="1"/>
          </p:cNvSpPr>
          <p:nvPr>
            <p:ph type="body" idx="1"/>
          </p:nvPr>
        </p:nvSpPr>
        <p:spPr/>
        <p:txBody>
          <a:bodyPr/>
          <a:lstStyle/>
          <a:p>
            <a:r>
              <a:rPr lang="en-GB" dirty="0" smtClean="0"/>
              <a:t>Part 2</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DCD1FFF7-AA53-4FC9-83CA-5CA86A73B3FB}" type="slidenum">
              <a:rPr lang="en-US"/>
              <a:pPr/>
              <a:t>18</a:t>
            </a:fld>
            <a:endParaRPr lang="en-US"/>
          </a:p>
        </p:txBody>
      </p:sp>
      <p:sp>
        <p:nvSpPr>
          <p:cNvPr id="12291" name="Rectangle 1026"/>
          <p:cNvSpPr>
            <a:spLocks noGrp="1" noChangeArrowheads="1"/>
          </p:cNvSpPr>
          <p:nvPr>
            <p:ph type="title"/>
          </p:nvPr>
        </p:nvSpPr>
        <p:spPr>
          <a:noFill/>
        </p:spPr>
        <p:txBody>
          <a:bodyPr lIns="90488" tIns="44450" rIns="90488" bIns="44450"/>
          <a:lstStyle/>
          <a:p>
            <a:r>
              <a:rPr lang="en-US" dirty="0" smtClean="0"/>
              <a:t>Example System #1: </a:t>
            </a:r>
            <a:r>
              <a:rPr lang="en-US" dirty="0" err="1" smtClean="0"/>
              <a:t>FoG</a:t>
            </a:r>
            <a:endParaRPr lang="en-US" dirty="0" smtClean="0"/>
          </a:p>
        </p:txBody>
      </p:sp>
      <p:sp>
        <p:nvSpPr>
          <p:cNvPr id="12292" name="Rectangle 1027"/>
          <p:cNvSpPr>
            <a:spLocks noGrp="1" noChangeArrowheads="1"/>
          </p:cNvSpPr>
          <p:nvPr>
            <p:ph type="body" idx="1"/>
          </p:nvPr>
        </p:nvSpPr>
        <p:spPr>
          <a:xfrm>
            <a:off x="457200" y="1295400"/>
            <a:ext cx="8229600" cy="5334000"/>
          </a:xfrm>
          <a:noFill/>
        </p:spPr>
        <p:txBody>
          <a:bodyPr lIns="90488" tIns="44450" rIns="90488" bIns="44450">
            <a:normAutofit/>
          </a:bodyPr>
          <a:lstStyle/>
          <a:p>
            <a:r>
              <a:rPr lang="en-US" sz="2800" dirty="0" smtClean="0"/>
              <a:t>Function: </a:t>
            </a:r>
          </a:p>
          <a:p>
            <a:pPr lvl="1"/>
            <a:r>
              <a:rPr lang="en-US" sz="1800" dirty="0" smtClean="0"/>
              <a:t>Classic system that produces textual weather reports in English and French </a:t>
            </a:r>
          </a:p>
          <a:p>
            <a:endParaRPr lang="en-US" sz="2800" dirty="0" smtClean="0"/>
          </a:p>
          <a:p>
            <a:r>
              <a:rPr lang="en-US" sz="2800" dirty="0" smtClean="0"/>
              <a:t>Input</a:t>
            </a:r>
            <a:r>
              <a:rPr lang="en-US" sz="2800" dirty="0" smtClean="0"/>
              <a:t>: </a:t>
            </a:r>
          </a:p>
          <a:p>
            <a:pPr lvl="1"/>
            <a:r>
              <a:rPr lang="en-US" sz="1800" dirty="0" smtClean="0"/>
              <a:t>Graphical/numerical weather depiction</a:t>
            </a:r>
            <a:endParaRPr lang="en-US" sz="2400" u="sng" dirty="0" smtClean="0"/>
          </a:p>
          <a:p>
            <a:endParaRPr lang="en-US" sz="2800" dirty="0" smtClean="0"/>
          </a:p>
          <a:p>
            <a:r>
              <a:rPr lang="en-US" sz="2800" dirty="0" smtClean="0"/>
              <a:t>User</a:t>
            </a:r>
            <a:r>
              <a:rPr lang="en-US" sz="2800" dirty="0" smtClean="0"/>
              <a:t>: </a:t>
            </a:r>
          </a:p>
          <a:p>
            <a:pPr lvl="1"/>
            <a:r>
              <a:rPr lang="en-US" sz="1800" dirty="0" smtClean="0"/>
              <a:t>Environment Canada (Canadian Weather Service)</a:t>
            </a:r>
          </a:p>
          <a:p>
            <a:endParaRPr lang="en-US" sz="2800" dirty="0" smtClean="0"/>
          </a:p>
          <a:p>
            <a:r>
              <a:rPr lang="en-US" sz="2800" dirty="0" smtClean="0"/>
              <a:t>Developer</a:t>
            </a:r>
            <a:r>
              <a:rPr lang="en-US" sz="2800" dirty="0" smtClean="0"/>
              <a:t>: </a:t>
            </a:r>
          </a:p>
          <a:p>
            <a:pPr lvl="1"/>
            <a:r>
              <a:rPr lang="en-US" sz="1800" dirty="0" err="1" smtClean="0"/>
              <a:t>CoGenTex</a:t>
            </a:r>
            <a:r>
              <a:rPr lang="en-US" sz="1800" dirty="0" smtClean="0"/>
              <a:t> Inc</a:t>
            </a:r>
            <a:r>
              <a:rPr lang="en-US" sz="1800" dirty="0" smtClean="0"/>
              <a:t>.</a:t>
            </a:r>
          </a:p>
          <a:p>
            <a:pPr lvl="1"/>
            <a:r>
              <a:rPr lang="en-US" sz="1800" dirty="0" smtClean="0"/>
              <a:t>See Goldberg </a:t>
            </a:r>
            <a:r>
              <a:rPr lang="en-US" sz="1800" i="1" dirty="0" smtClean="0"/>
              <a:t>et al</a:t>
            </a:r>
            <a:r>
              <a:rPr lang="en-US" sz="1800" dirty="0" smtClean="0"/>
              <a:t> (1994)</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2E56319C-F60B-4C4D-8FB2-9D25BEF65DCF}" type="slidenum">
              <a:rPr lang="en-US"/>
              <a:pPr/>
              <a:t>19</a:t>
            </a:fld>
            <a:endParaRPr lang="en-US"/>
          </a:p>
        </p:txBody>
      </p:sp>
      <p:pic>
        <p:nvPicPr>
          <p:cNvPr id="13315" name="Picture 1027"/>
          <p:cNvPicPr>
            <a:picLocks noChangeArrowheads="1"/>
          </p:cNvPicPr>
          <p:nvPr/>
        </p:nvPicPr>
        <p:blipFill>
          <a:blip r:embed="rId2" cstate="print"/>
          <a:srcRect/>
          <a:stretch>
            <a:fillRect/>
          </a:stretch>
        </p:blipFill>
        <p:spPr bwMode="auto">
          <a:xfrm>
            <a:off x="914400" y="1143000"/>
            <a:ext cx="7315200" cy="5334000"/>
          </a:xfrm>
          <a:prstGeom prst="rect">
            <a:avLst/>
          </a:prstGeom>
          <a:noFill/>
          <a:ln w="12700">
            <a:noFill/>
            <a:miter lim="800000"/>
            <a:headEnd/>
            <a:tailEnd/>
          </a:ln>
        </p:spPr>
      </p:pic>
      <p:sp>
        <p:nvSpPr>
          <p:cNvPr id="13316" name="Rectangle 1028"/>
          <p:cNvSpPr>
            <a:spLocks noGrp="1" noChangeArrowheads="1"/>
          </p:cNvSpPr>
          <p:nvPr>
            <p:ph type="title"/>
          </p:nvPr>
        </p:nvSpPr>
        <p:spPr>
          <a:xfrm>
            <a:off x="533400" y="152400"/>
            <a:ext cx="7772400" cy="1143000"/>
          </a:xfrm>
        </p:spPr>
        <p:txBody>
          <a:bodyPr/>
          <a:lstStyle/>
          <a:p>
            <a:r>
              <a:rPr lang="en-US" dirty="0" err="1" smtClean="0"/>
              <a:t>FoG</a:t>
            </a:r>
            <a:r>
              <a:rPr lang="en-US" dirty="0" smtClean="0"/>
              <a:t>: Input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Natural Language Generation (NLG)</a:t>
            </a:r>
            <a:endParaRPr lang="en-GB" dirty="0"/>
          </a:p>
        </p:txBody>
      </p:sp>
      <p:sp>
        <p:nvSpPr>
          <p:cNvPr id="3" name="Content Placeholder 2"/>
          <p:cNvSpPr>
            <a:spLocks noGrp="1"/>
          </p:cNvSpPr>
          <p:nvPr>
            <p:ph idx="1"/>
          </p:nvPr>
        </p:nvSpPr>
        <p:spPr/>
        <p:txBody>
          <a:bodyPr/>
          <a:lstStyle/>
          <a:p>
            <a:pPr marL="0" indent="0">
              <a:buFontTx/>
              <a:buNone/>
            </a:pPr>
            <a:r>
              <a:rPr lang="en-US" dirty="0" smtClean="0"/>
              <a:t>Natural language generation (NLG) is the process of </a:t>
            </a:r>
            <a:r>
              <a:rPr lang="en-US" b="1" dirty="0" smtClean="0">
                <a:solidFill>
                  <a:schemeClr val="tx2"/>
                </a:solidFill>
              </a:rPr>
              <a:t>deliberately constructing a natural language text </a:t>
            </a:r>
            <a:r>
              <a:rPr lang="en-US" dirty="0" smtClean="0"/>
              <a:t>in order to </a:t>
            </a:r>
            <a:r>
              <a:rPr lang="en-US" b="1" dirty="0" smtClean="0">
                <a:solidFill>
                  <a:schemeClr val="tx2"/>
                </a:solidFill>
              </a:rPr>
              <a:t>meet specified communicative goals</a:t>
            </a:r>
            <a:r>
              <a:rPr lang="en-US" dirty="0" smtClean="0">
                <a:solidFill>
                  <a:schemeClr val="tx2"/>
                </a:solidFill>
              </a:rPr>
              <a:t>.</a:t>
            </a:r>
          </a:p>
          <a:p>
            <a:pPr marL="0" indent="0" algn="r">
              <a:buFontTx/>
              <a:buNone/>
            </a:pPr>
            <a:r>
              <a:rPr lang="en-US" dirty="0" smtClean="0"/>
              <a:t/>
            </a:r>
            <a:br>
              <a:rPr lang="en-US" dirty="0" smtClean="0"/>
            </a:br>
            <a:r>
              <a:rPr lang="en-US" dirty="0" smtClean="0"/>
              <a:t>(McDonald 1992)</a:t>
            </a:r>
          </a:p>
          <a:p>
            <a:pPr>
              <a:buNone/>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p:spPr>
        <p:txBody>
          <a:bodyPr/>
          <a:lstStyle/>
          <a:p>
            <a:fld id="{E34FDA34-1873-498A-BD2B-EE2859684576}" type="slidenum">
              <a:rPr lang="en-US"/>
              <a:pPr/>
              <a:t>20</a:t>
            </a:fld>
            <a:endParaRPr lang="en-US"/>
          </a:p>
        </p:txBody>
      </p:sp>
      <p:sp>
        <p:nvSpPr>
          <p:cNvPr id="14339" name="Rectangle 2"/>
          <p:cNvSpPr>
            <a:spLocks noGrp="1" noChangeArrowheads="1"/>
          </p:cNvSpPr>
          <p:nvPr>
            <p:ph type="title"/>
          </p:nvPr>
        </p:nvSpPr>
        <p:spPr>
          <a:noFill/>
        </p:spPr>
        <p:txBody>
          <a:bodyPr lIns="90488" tIns="44450" rIns="90488" bIns="44450"/>
          <a:lstStyle/>
          <a:p>
            <a:r>
              <a:rPr lang="en-US" smtClean="0"/>
              <a:t>FoG: Output</a:t>
            </a:r>
          </a:p>
        </p:txBody>
      </p:sp>
      <p:pic>
        <p:nvPicPr>
          <p:cNvPr id="14340" name="Picture 3"/>
          <p:cNvPicPr>
            <a:picLocks noChangeArrowheads="1"/>
          </p:cNvPicPr>
          <p:nvPr/>
        </p:nvPicPr>
        <p:blipFill>
          <a:blip r:embed="rId2" cstate="print"/>
          <a:srcRect/>
          <a:stretch>
            <a:fillRect/>
          </a:stretch>
        </p:blipFill>
        <p:spPr bwMode="auto">
          <a:xfrm>
            <a:off x="609600" y="1219200"/>
            <a:ext cx="7543800" cy="51816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606FF15-AF5C-4FF7-8E4A-C6A0A4E5A4A1}" type="slidenum">
              <a:rPr lang="en-US"/>
              <a:pPr/>
              <a:t>21</a:t>
            </a:fld>
            <a:endParaRPr lang="en-US"/>
          </a:p>
        </p:txBody>
      </p:sp>
      <p:sp>
        <p:nvSpPr>
          <p:cNvPr id="18435" name="Rectangle 3074"/>
          <p:cNvSpPr>
            <a:spLocks noGrp="1" noChangeArrowheads="1"/>
          </p:cNvSpPr>
          <p:nvPr>
            <p:ph type="title"/>
          </p:nvPr>
        </p:nvSpPr>
        <p:spPr>
          <a:noFill/>
        </p:spPr>
        <p:txBody>
          <a:bodyPr lIns="90488" tIns="44450" rIns="90488" bIns="44450"/>
          <a:lstStyle/>
          <a:p>
            <a:r>
              <a:rPr lang="en-US" dirty="0" smtClean="0"/>
              <a:t>Example System #2: STOP</a:t>
            </a:r>
          </a:p>
        </p:txBody>
      </p:sp>
      <p:sp>
        <p:nvSpPr>
          <p:cNvPr id="18436" name="Rectangle 3075"/>
          <p:cNvSpPr>
            <a:spLocks noGrp="1" noChangeArrowheads="1"/>
          </p:cNvSpPr>
          <p:nvPr>
            <p:ph type="body" idx="1"/>
          </p:nvPr>
        </p:nvSpPr>
        <p:spPr>
          <a:noFill/>
        </p:spPr>
        <p:txBody>
          <a:bodyPr lIns="90488" tIns="44450" rIns="90488" bIns="44450">
            <a:normAutofit/>
          </a:bodyPr>
          <a:lstStyle/>
          <a:p>
            <a:r>
              <a:rPr lang="en-US" dirty="0" smtClean="0"/>
              <a:t>Function: </a:t>
            </a:r>
          </a:p>
          <a:p>
            <a:pPr lvl="1"/>
            <a:r>
              <a:rPr lang="en-US" sz="2000" dirty="0" smtClean="0"/>
              <a:t>Produces a </a:t>
            </a:r>
            <a:r>
              <a:rPr lang="en-US" sz="2000" dirty="0" err="1" smtClean="0"/>
              <a:t>personalised</a:t>
            </a:r>
            <a:r>
              <a:rPr lang="en-US" sz="2000" dirty="0" smtClean="0"/>
              <a:t> smoking-cessation leaflet</a:t>
            </a:r>
            <a:endParaRPr lang="en-US" dirty="0" smtClean="0"/>
          </a:p>
          <a:p>
            <a:endParaRPr lang="en-US" dirty="0" smtClean="0"/>
          </a:p>
          <a:p>
            <a:r>
              <a:rPr lang="en-US" dirty="0" smtClean="0"/>
              <a:t>Input</a:t>
            </a:r>
            <a:r>
              <a:rPr lang="en-US" dirty="0" smtClean="0"/>
              <a:t>: </a:t>
            </a:r>
          </a:p>
          <a:p>
            <a:pPr lvl="1"/>
            <a:r>
              <a:rPr lang="en-US" sz="2000" dirty="0" smtClean="0"/>
              <a:t>Questionnaire about smoking attitudes, beliefs, history</a:t>
            </a:r>
          </a:p>
          <a:p>
            <a:endParaRPr lang="en-US" dirty="0" smtClean="0"/>
          </a:p>
          <a:p>
            <a:r>
              <a:rPr lang="en-US" dirty="0" smtClean="0"/>
              <a:t>Developer</a:t>
            </a:r>
            <a:r>
              <a:rPr lang="en-US" dirty="0" smtClean="0"/>
              <a:t>: </a:t>
            </a:r>
          </a:p>
          <a:p>
            <a:pPr lvl="1"/>
            <a:r>
              <a:rPr lang="en-US" sz="2000" dirty="0" smtClean="0"/>
              <a:t>University of Aberdeen </a:t>
            </a:r>
            <a:endParaRPr lang="en-US" sz="2000" dirty="0" smtClean="0"/>
          </a:p>
          <a:p>
            <a:pPr lvl="1"/>
            <a:r>
              <a:rPr lang="en-US" sz="2000" dirty="0" smtClean="0"/>
              <a:t>See: Reiter </a:t>
            </a:r>
            <a:r>
              <a:rPr lang="en-US" sz="2000" i="1" dirty="0" smtClean="0"/>
              <a:t>et al.</a:t>
            </a:r>
            <a:r>
              <a:rPr lang="en-US" sz="2000" dirty="0" smtClean="0"/>
              <a:t> (2003)</a:t>
            </a:r>
            <a:endParaRPr lang="en-US" sz="18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p:spPr>
        <p:txBody>
          <a:bodyPr/>
          <a:lstStyle/>
          <a:p>
            <a:fld id="{4B16D4E0-1CCD-477F-AE68-94DF5EFA7CC1}" type="slidenum">
              <a:rPr lang="en-US"/>
              <a:pPr/>
              <a:t>22</a:t>
            </a:fld>
            <a:endParaRPr lang="en-US"/>
          </a:p>
        </p:txBody>
      </p:sp>
      <p:sp>
        <p:nvSpPr>
          <p:cNvPr id="1028" name="Rectangle 7"/>
          <p:cNvSpPr>
            <a:spLocks noChangeArrowheads="1"/>
          </p:cNvSpPr>
          <p:nvPr/>
        </p:nvSpPr>
        <p:spPr bwMode="auto">
          <a:xfrm>
            <a:off x="685800" y="1143000"/>
            <a:ext cx="8001000" cy="4830763"/>
          </a:xfrm>
          <a:prstGeom prst="rect">
            <a:avLst/>
          </a:prstGeom>
          <a:solidFill>
            <a:srgbClr val="FFFFFF"/>
          </a:solidFill>
          <a:ln w="9525">
            <a:solidFill>
              <a:schemeClr val="tx1"/>
            </a:solidFill>
            <a:miter lim="800000"/>
            <a:headEnd/>
            <a:tailEnd/>
          </a:ln>
        </p:spPr>
        <p:txBody>
          <a:bodyPr wrap="none" anchor="ctr"/>
          <a:lstStyle/>
          <a:p>
            <a:endParaRPr lang="en-GB"/>
          </a:p>
        </p:txBody>
      </p:sp>
      <p:sp>
        <p:nvSpPr>
          <p:cNvPr id="1029" name="Rectangle 2"/>
          <p:cNvSpPr>
            <a:spLocks noGrp="1" noChangeArrowheads="1"/>
          </p:cNvSpPr>
          <p:nvPr>
            <p:ph type="title"/>
          </p:nvPr>
        </p:nvSpPr>
        <p:spPr/>
        <p:txBody>
          <a:bodyPr/>
          <a:lstStyle/>
          <a:p>
            <a:r>
              <a:rPr lang="en-GB" smtClean="0"/>
              <a:t>STOP: Input</a:t>
            </a:r>
          </a:p>
        </p:txBody>
      </p:sp>
      <p:graphicFrame>
        <p:nvGraphicFramePr>
          <p:cNvPr id="1026" name="Object 6"/>
          <p:cNvGraphicFramePr>
            <a:graphicFrameLocks noChangeAspect="1"/>
          </p:cNvGraphicFramePr>
          <p:nvPr/>
        </p:nvGraphicFramePr>
        <p:xfrm>
          <a:off x="1143000" y="1524000"/>
          <a:ext cx="7116398" cy="4230688"/>
        </p:xfrm>
        <a:graphic>
          <a:graphicData uri="http://schemas.openxmlformats.org/presentationml/2006/ole">
            <p:oleObj spid="_x0000_s1026" name="Document" r:id="rId3" imgW="6698160" imgH="3982320" progId="Word.Documen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081CFC-A3E8-4DE3-880F-E4A6E3B4B7EF}" type="slidenum">
              <a:rPr lang="en-US"/>
              <a:pPr/>
              <a:t>23</a:t>
            </a:fld>
            <a:endParaRPr lang="en-US"/>
          </a:p>
        </p:txBody>
      </p:sp>
      <p:sp>
        <p:nvSpPr>
          <p:cNvPr id="19459" name="Rectangle 2"/>
          <p:cNvSpPr>
            <a:spLocks noGrp="1" noChangeArrowheads="1"/>
          </p:cNvSpPr>
          <p:nvPr>
            <p:ph type="title"/>
          </p:nvPr>
        </p:nvSpPr>
        <p:spPr/>
        <p:txBody>
          <a:bodyPr/>
          <a:lstStyle/>
          <a:p>
            <a:r>
              <a:rPr lang="en-GB" smtClean="0"/>
              <a:t>STOP: Output</a:t>
            </a:r>
          </a:p>
        </p:txBody>
      </p:sp>
      <p:sp>
        <p:nvSpPr>
          <p:cNvPr id="19460" name="Rectangle 3"/>
          <p:cNvSpPr>
            <a:spLocks noGrp="1" noChangeArrowheads="1"/>
          </p:cNvSpPr>
          <p:nvPr>
            <p:ph type="body" idx="1"/>
          </p:nvPr>
        </p:nvSpPr>
        <p:spPr/>
        <p:txBody>
          <a:bodyPr/>
          <a:lstStyle/>
          <a:p>
            <a:pPr marL="0" indent="0">
              <a:buFontTx/>
              <a:buNone/>
            </a:pPr>
            <a:r>
              <a:rPr lang="en-GB" sz="2000" b="1" dirty="0" smtClean="0">
                <a:latin typeface="Lucida Console" pitchFamily="49" charset="0"/>
              </a:rPr>
              <a:t>Dear Ms Cameron</a:t>
            </a:r>
            <a:endParaRPr lang="en-GB" sz="2000" dirty="0" smtClean="0"/>
          </a:p>
          <a:p>
            <a:pPr marL="0" indent="0">
              <a:buFontTx/>
              <a:buNone/>
            </a:pPr>
            <a:endParaRPr lang="en-GB" sz="2000" dirty="0" smtClean="0"/>
          </a:p>
          <a:p>
            <a:pPr marL="0" indent="0">
              <a:buFontTx/>
              <a:buNone/>
            </a:pPr>
            <a:r>
              <a:rPr lang="en-GB" sz="2000" dirty="0" smtClean="0">
                <a:latin typeface="Lucida Console" pitchFamily="49" charset="0"/>
              </a:rPr>
              <a:t>Thank you for taking the trouble to return the smoking questionnaire that we sent you.  It appears from your answers that although you're not planning to stop smoking in the near future, you would like to stop if it was easy.  You think it would be difficult to stop because </a:t>
            </a:r>
            <a:r>
              <a:rPr lang="en-GB" sz="2000" i="1" dirty="0" smtClean="0">
                <a:latin typeface="Lucida Console" pitchFamily="49" charset="0"/>
              </a:rPr>
              <a:t>smoking helps you cope with stress, it is something to do when you are bored, and smoking stops you putting on weight</a:t>
            </a:r>
            <a:r>
              <a:rPr lang="en-GB" sz="2000" dirty="0" smtClean="0">
                <a:latin typeface="Lucida Console" pitchFamily="49" charset="0"/>
              </a:rPr>
              <a:t>.  However, you have reasons to be confident of success if you did try to stop, and there are ways of coping with the difficulties.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606FF15-AF5C-4FF7-8E4A-C6A0A4E5A4A1}" type="slidenum">
              <a:rPr lang="en-US"/>
              <a:pPr/>
              <a:t>24</a:t>
            </a:fld>
            <a:endParaRPr lang="en-US"/>
          </a:p>
        </p:txBody>
      </p:sp>
      <p:sp>
        <p:nvSpPr>
          <p:cNvPr id="18435" name="Rectangle 3074"/>
          <p:cNvSpPr>
            <a:spLocks noGrp="1" noChangeArrowheads="1"/>
          </p:cNvSpPr>
          <p:nvPr>
            <p:ph type="title"/>
          </p:nvPr>
        </p:nvSpPr>
        <p:spPr>
          <a:xfrm>
            <a:off x="457200" y="457200"/>
            <a:ext cx="8458200" cy="990600"/>
          </a:xfrm>
          <a:noFill/>
        </p:spPr>
        <p:txBody>
          <a:bodyPr lIns="90488" tIns="44450" rIns="90488" bIns="44450"/>
          <a:lstStyle/>
          <a:p>
            <a:r>
              <a:rPr lang="en-US" dirty="0" smtClean="0"/>
              <a:t>Example System #3: STORYBOOOK</a:t>
            </a:r>
          </a:p>
        </p:txBody>
      </p:sp>
      <p:sp>
        <p:nvSpPr>
          <p:cNvPr id="18436" name="Rectangle 3075"/>
          <p:cNvSpPr>
            <a:spLocks noGrp="1" noChangeArrowheads="1"/>
          </p:cNvSpPr>
          <p:nvPr>
            <p:ph type="body" idx="1"/>
          </p:nvPr>
        </p:nvSpPr>
        <p:spPr>
          <a:xfrm>
            <a:off x="457200" y="1295400"/>
            <a:ext cx="8229600" cy="5105400"/>
          </a:xfrm>
          <a:noFill/>
        </p:spPr>
        <p:txBody>
          <a:bodyPr lIns="90488" tIns="44450" rIns="90488" bIns="44450">
            <a:normAutofit/>
          </a:bodyPr>
          <a:lstStyle/>
          <a:p>
            <a:r>
              <a:rPr lang="en-US" dirty="0" smtClean="0"/>
              <a:t>Function: </a:t>
            </a:r>
          </a:p>
          <a:p>
            <a:pPr lvl="1"/>
            <a:r>
              <a:rPr lang="en-US" sz="2400" dirty="0" smtClean="0"/>
              <a:t>Produces</a:t>
            </a:r>
            <a:r>
              <a:rPr lang="en-US" sz="2000" dirty="0" smtClean="0"/>
              <a:t> a fairy tale for entertainment purposes</a:t>
            </a:r>
            <a:endParaRPr lang="en-US" dirty="0" smtClean="0"/>
          </a:p>
          <a:p>
            <a:endParaRPr lang="en-US" dirty="0" smtClean="0"/>
          </a:p>
          <a:p>
            <a:r>
              <a:rPr lang="en-US" dirty="0" smtClean="0"/>
              <a:t>Input</a:t>
            </a:r>
            <a:r>
              <a:rPr lang="en-US" dirty="0" smtClean="0"/>
              <a:t>: </a:t>
            </a:r>
          </a:p>
          <a:p>
            <a:pPr lvl="1"/>
            <a:r>
              <a:rPr lang="en-US" sz="2000" dirty="0" smtClean="0"/>
              <a:t>An </a:t>
            </a:r>
            <a:r>
              <a:rPr lang="en-US" sz="2400" dirty="0" smtClean="0"/>
              <a:t>abstract</a:t>
            </a:r>
            <a:r>
              <a:rPr lang="en-US" sz="2000" dirty="0" smtClean="0"/>
              <a:t> story plan</a:t>
            </a:r>
          </a:p>
          <a:p>
            <a:endParaRPr lang="en-US" dirty="0" smtClean="0"/>
          </a:p>
          <a:p>
            <a:r>
              <a:rPr lang="en-US" dirty="0" smtClean="0"/>
              <a:t>Developer</a:t>
            </a:r>
            <a:r>
              <a:rPr lang="en-US" dirty="0" smtClean="0"/>
              <a:t>:</a:t>
            </a:r>
          </a:p>
          <a:p>
            <a:pPr lvl="1"/>
            <a:r>
              <a:rPr lang="en-US" sz="1800" dirty="0" smtClean="0"/>
              <a:t>Charles</a:t>
            </a:r>
            <a:r>
              <a:rPr lang="en-US" sz="1600" dirty="0" smtClean="0"/>
              <a:t> Callaway (part of a PhD project</a:t>
            </a:r>
            <a:r>
              <a:rPr lang="en-US" sz="1600" dirty="0" smtClean="0"/>
              <a:t>)</a:t>
            </a:r>
          </a:p>
          <a:p>
            <a:pPr lvl="1"/>
            <a:r>
              <a:rPr lang="en-US" sz="1600" dirty="0" smtClean="0"/>
              <a:t>See: Callaway and Lester (2002) </a:t>
            </a:r>
            <a:endParaRPr lang="en-US" sz="20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STORYBOOK: input</a:t>
            </a:r>
            <a:endParaRPr lang="en-GB" dirty="0"/>
          </a:p>
        </p:txBody>
      </p:sp>
      <p:sp>
        <p:nvSpPr>
          <p:cNvPr id="3" name="Content Placeholder 2"/>
          <p:cNvSpPr>
            <a:spLocks noGrp="1"/>
          </p:cNvSpPr>
          <p:nvPr>
            <p:ph idx="1"/>
          </p:nvPr>
        </p:nvSpPr>
        <p:spPr/>
        <p:txBody>
          <a:bodyPr/>
          <a:lstStyle/>
          <a:p>
            <a:pPr lvl="1">
              <a:lnSpc>
                <a:spcPct val="90000"/>
              </a:lnSpc>
              <a:buFont typeface="Wingdings" pitchFamily="2" charset="2"/>
              <a:buNone/>
            </a:pPr>
            <a:r>
              <a:rPr lang="en-GB" dirty="0" smtClean="0"/>
              <a:t>(actor-property exist-being woodman001)</a:t>
            </a:r>
          </a:p>
          <a:p>
            <a:pPr>
              <a:lnSpc>
                <a:spcPct val="90000"/>
              </a:lnSpc>
              <a:buFont typeface="Wingdings" pitchFamily="2" charset="2"/>
              <a:buNone/>
            </a:pPr>
            <a:r>
              <a:rPr lang="en-GB" sz="2800" dirty="0" smtClean="0"/>
              <a:t>	  (refinement and-along-with woodman001                        					      wife001)</a:t>
            </a:r>
          </a:p>
          <a:p>
            <a:pPr>
              <a:lnSpc>
                <a:spcPct val="90000"/>
              </a:lnSpc>
              <a:buFont typeface="Wingdings" pitchFamily="2" charset="2"/>
              <a:buNone/>
            </a:pPr>
            <a:r>
              <a:rPr lang="en-GB" sz="2800" dirty="0" smtClean="0"/>
              <a:t>	  (refinement belonging-to wife001 			                                         				       woodman001)</a:t>
            </a:r>
          </a:p>
          <a:p>
            <a:pPr>
              <a:lnSpc>
                <a:spcPct val="90000"/>
              </a:lnSpc>
              <a:buFont typeface="Wingdings" pitchFamily="2" charset="2"/>
              <a:buNone/>
            </a:pPr>
            <a:r>
              <a:rPr lang="en-GB" sz="2800" dirty="0" smtClean="0"/>
              <a:t>	</a:t>
            </a:r>
            <a:r>
              <a:rPr lang="en-GB" sz="2800" dirty="0"/>
              <a:t> </a:t>
            </a:r>
            <a:r>
              <a:rPr lang="en-GB" sz="2800" dirty="0" smtClean="0"/>
              <a:t> (specification exist-being </a:t>
            </a:r>
          </a:p>
          <a:p>
            <a:pPr>
              <a:lnSpc>
                <a:spcPct val="90000"/>
              </a:lnSpc>
              <a:buFont typeface="Wingdings" pitchFamily="2" charset="2"/>
              <a:buNone/>
            </a:pPr>
            <a:r>
              <a:rPr lang="en-GB" sz="2800" dirty="0"/>
              <a:t>	</a:t>
            </a:r>
            <a:r>
              <a:rPr lang="en-GB" sz="2800" dirty="0" smtClean="0"/>
              <a:t>		        process-step-type </a:t>
            </a:r>
          </a:p>
          <a:p>
            <a:pPr>
              <a:lnSpc>
                <a:spcPct val="90000"/>
              </a:lnSpc>
              <a:buFont typeface="Wingdings" pitchFamily="2" charset="2"/>
              <a:buNone/>
            </a:pPr>
            <a:r>
              <a:rPr lang="en-GB" sz="2800" dirty="0"/>
              <a:t>	</a:t>
            </a:r>
            <a:r>
              <a:rPr lang="en-GB" sz="2800" dirty="0" smtClean="0"/>
              <a:t>		        once-upon-a-time)</a:t>
            </a:r>
          </a:p>
          <a:p>
            <a:pPr>
              <a:buNone/>
            </a:pPr>
            <a:r>
              <a:rPr lang="en-GB" sz="2800" dirty="0" smtClean="0"/>
              <a:t>	</a:t>
            </a:r>
            <a:r>
              <a:rPr lang="en-GB" sz="2800" dirty="0"/>
              <a:t> </a:t>
            </a:r>
            <a:r>
              <a:rPr lang="en-GB" sz="2800" dirty="0" smtClean="0"/>
              <a:t> (...)</a:t>
            </a:r>
          </a:p>
          <a:p>
            <a:pPr>
              <a:buNone/>
            </a:pPr>
            <a:endParaRPr lang="en-GB" dirty="0" smtClean="0"/>
          </a:p>
          <a:p>
            <a:pPr>
              <a:buNone/>
            </a:pPr>
            <a:endParaRPr lang="en-GB" dirty="0"/>
          </a:p>
        </p:txBody>
      </p:sp>
      <p:sp>
        <p:nvSpPr>
          <p:cNvPr id="4" name="Slide Number Placeholder 3"/>
          <p:cNvSpPr>
            <a:spLocks noGrp="1"/>
          </p:cNvSpPr>
          <p:nvPr>
            <p:ph type="sldNum" sz="quarter" idx="11"/>
          </p:nvPr>
        </p:nvSpPr>
        <p:spPr/>
        <p:txBody>
          <a:bodyPr/>
          <a:lstStyle/>
          <a:p>
            <a:fld id="{731E029A-687F-8940-95F1-295B6C74235A}"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STORYBOOK: Output</a:t>
            </a:r>
            <a:endParaRPr lang="en-GB" dirty="0"/>
          </a:p>
        </p:txBody>
      </p:sp>
      <p:sp>
        <p:nvSpPr>
          <p:cNvPr id="3" name="Content Placeholder 2"/>
          <p:cNvSpPr>
            <a:spLocks noGrp="1"/>
          </p:cNvSpPr>
          <p:nvPr>
            <p:ph sz="quarter" idx="1"/>
          </p:nvPr>
        </p:nvSpPr>
        <p:spPr>
          <a:xfrm>
            <a:off x="457200" y="1752600"/>
            <a:ext cx="8229600" cy="4495800"/>
          </a:xfrm>
        </p:spPr>
        <p:txBody>
          <a:bodyPr>
            <a:normAutofit fontScale="92500"/>
          </a:bodyPr>
          <a:lstStyle/>
          <a:p>
            <a:pPr>
              <a:buFont typeface="Wingdings" pitchFamily="2" charset="2"/>
              <a:buNone/>
              <a:defRPr/>
            </a:pPr>
            <a:r>
              <a:rPr lang="en-GB" dirty="0" smtClean="0"/>
              <a:t>Once upon a time, there was a woodman and his wife who lived in a pretty cottage on the borders of a great forest. They had one little daughter, a sweet child, who was a favourite with everyone. </a:t>
            </a:r>
          </a:p>
          <a:p>
            <a:pPr>
              <a:buFont typeface="Wingdings" pitchFamily="2" charset="2"/>
              <a:buNone/>
              <a:defRPr/>
            </a:pPr>
            <a:endParaRPr lang="en-GB" dirty="0" smtClean="0"/>
          </a:p>
          <a:p>
            <a:pPr>
              <a:buFont typeface="Wingdings" pitchFamily="2" charset="2"/>
              <a:buNone/>
              <a:defRPr/>
            </a:pPr>
            <a:r>
              <a:rPr lang="en-GB" dirty="0" smtClean="0"/>
              <a:t>She was the joy of her mother’s heart, and to please her, the good woman made her a little scarlet cloak and hood. She looked so pretty in it that everyone called her Little Red Riding Hood.</a:t>
            </a:r>
          </a:p>
          <a:p>
            <a:pPr>
              <a:defRPr/>
            </a:pPr>
            <a:endParaRPr lang="en-GB" dirty="0"/>
          </a:p>
        </p:txBody>
      </p:sp>
      <p:pic>
        <p:nvPicPr>
          <p:cNvPr id="23556" name="Picture 3" descr="images.jpg"/>
          <p:cNvPicPr>
            <a:picLocks noChangeAspect="1"/>
          </p:cNvPicPr>
          <p:nvPr/>
        </p:nvPicPr>
        <p:blipFill>
          <a:blip r:embed="rId2" cstate="print"/>
          <a:srcRect/>
          <a:stretch>
            <a:fillRect/>
          </a:stretch>
        </p:blipFill>
        <p:spPr bwMode="auto">
          <a:xfrm>
            <a:off x="7315200" y="228600"/>
            <a:ext cx="1408113"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Nlg</a:t>
            </a:r>
            <a:r>
              <a:rPr lang="en-GB" dirty="0" smtClean="0"/>
              <a:t> tasks and architectures</a:t>
            </a:r>
            <a:endParaRPr lang="en-GB" dirty="0"/>
          </a:p>
        </p:txBody>
      </p:sp>
      <p:sp>
        <p:nvSpPr>
          <p:cNvPr id="5" name="Text Placeholder 4"/>
          <p:cNvSpPr>
            <a:spLocks noGrp="1"/>
          </p:cNvSpPr>
          <p:nvPr>
            <p:ph type="body" idx="1"/>
          </p:nvPr>
        </p:nvSpPr>
        <p:spPr/>
        <p:txBody>
          <a:bodyPr/>
          <a:lstStyle/>
          <a:p>
            <a:r>
              <a:rPr lang="en-GB" dirty="0" smtClean="0"/>
              <a:t>Part 3</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mt-MT" dirty="0" smtClean="0"/>
              <a:t>The architecture of NLG systems</a:t>
            </a:r>
            <a:endParaRPr lang="en-GB" dirty="0"/>
          </a:p>
        </p:txBody>
      </p:sp>
      <p:sp>
        <p:nvSpPr>
          <p:cNvPr id="6" name="Content Placeholder 5"/>
          <p:cNvSpPr>
            <a:spLocks noGrp="1"/>
          </p:cNvSpPr>
          <p:nvPr>
            <p:ph idx="1"/>
          </p:nvPr>
        </p:nvSpPr>
        <p:spPr/>
        <p:txBody>
          <a:bodyPr>
            <a:normAutofit lnSpcReduction="10000"/>
          </a:bodyPr>
          <a:lstStyle/>
          <a:p>
            <a:r>
              <a:rPr lang="mt-MT" dirty="0" smtClean="0"/>
              <a:t>There is widespread consensus on what NLG systems do (the tasks).</a:t>
            </a:r>
          </a:p>
          <a:p>
            <a:endParaRPr lang="en-GB" dirty="0" smtClean="0"/>
          </a:p>
          <a:p>
            <a:r>
              <a:rPr lang="mt-MT" dirty="0" smtClean="0"/>
              <a:t>There’s more variation in how NLG systems are organised (the modules</a:t>
            </a:r>
            <a:r>
              <a:rPr lang="en-GB" dirty="0" smtClean="0"/>
              <a:t>, input and output</a:t>
            </a:r>
            <a:r>
              <a:rPr lang="mt-MT" dirty="0" smtClean="0"/>
              <a:t>)</a:t>
            </a:r>
            <a:r>
              <a:rPr lang="en-GB" dirty="0" smtClean="0"/>
              <a:t>.</a:t>
            </a:r>
          </a:p>
          <a:p>
            <a:pPr lvl="1"/>
            <a:r>
              <a:rPr lang="en-GB" dirty="0" smtClean="0"/>
              <a:t>We often speak of a</a:t>
            </a:r>
            <a:r>
              <a:rPr lang="mt-MT" dirty="0" smtClean="0"/>
              <a:t> “consensus” architecture which has been adopted in many systems.</a:t>
            </a:r>
            <a:endParaRPr lang="en-GB" dirty="0" smtClean="0"/>
          </a:p>
          <a:p>
            <a:pPr lvl="1"/>
            <a:r>
              <a:rPr lang="en-GB" dirty="0" smtClean="0"/>
              <a:t>But many systems, especially statistical NLG systems, do not conform to this architecture.</a:t>
            </a:r>
          </a:p>
          <a:p>
            <a:endParaRPr lang="mt-MT" dirty="0" smtClean="0"/>
          </a:p>
        </p:txBody>
      </p:sp>
      <p:sp>
        <p:nvSpPr>
          <p:cNvPr id="4" name="Slide Number Placeholder 3"/>
          <p:cNvSpPr>
            <a:spLocks noGrp="1"/>
          </p:cNvSpPr>
          <p:nvPr>
            <p:ph type="sldNum" sz="quarter" idx="11"/>
          </p:nvPr>
        </p:nvSpPr>
        <p:spPr/>
        <p:txBody>
          <a:bodyPr/>
          <a:lstStyle/>
          <a:p>
            <a:fld id="{6166AD2F-9600-B64D-85EB-97B2ABA71041}" type="slidenum">
              <a:rPr lang="en-GB" smtClean="0"/>
              <a:pPr/>
              <a:t>28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NLG core tasks</a:t>
            </a:r>
            <a:endParaRPr lang="en-GB" dirty="0"/>
          </a:p>
        </p:txBody>
      </p:sp>
      <p:sp>
        <p:nvSpPr>
          <p:cNvPr id="3" name="Content Placeholder 2"/>
          <p:cNvSpPr>
            <a:spLocks noGrp="1"/>
          </p:cNvSpPr>
          <p:nvPr>
            <p:ph idx="1"/>
          </p:nvPr>
        </p:nvSpPr>
        <p:spPr>
          <a:xfrm>
            <a:off x="3575050" y="762000"/>
            <a:ext cx="5111750" cy="5638800"/>
          </a:xfrm>
        </p:spPr>
        <p:txBody>
          <a:bodyPr>
            <a:normAutofit fontScale="32500" lnSpcReduction="20000"/>
          </a:bodyPr>
          <a:lstStyle/>
          <a:p>
            <a:r>
              <a:rPr lang="en-GB" sz="5500" b="1" dirty="0" smtClean="0"/>
              <a:t>Lexicalisation: </a:t>
            </a:r>
          </a:p>
          <a:p>
            <a:pPr lvl="1"/>
            <a:r>
              <a:rPr lang="en-GB" sz="5500" dirty="0" smtClean="0"/>
              <a:t>The choice of content words to appear in the final output text.</a:t>
            </a:r>
          </a:p>
          <a:p>
            <a:r>
              <a:rPr lang="en-GB" sz="5500" b="1" dirty="0" smtClean="0"/>
              <a:t>Aggregation: </a:t>
            </a:r>
          </a:p>
          <a:p>
            <a:pPr lvl="1"/>
            <a:r>
              <a:rPr lang="en-GB" sz="5500" dirty="0" smtClean="0"/>
              <a:t>The combination of several structures (e.g., sentences) into a single, more complex, structure.</a:t>
            </a:r>
          </a:p>
          <a:p>
            <a:r>
              <a:rPr lang="en-GB" sz="5500" b="1" dirty="0" smtClean="0"/>
              <a:t>Rhetorical structuring: </a:t>
            </a:r>
          </a:p>
          <a:p>
            <a:pPr lvl="1"/>
            <a:r>
              <a:rPr lang="en-GB" sz="5500" dirty="0" smtClean="0"/>
              <a:t>The determination of rhetorical relations and their scope.</a:t>
            </a:r>
          </a:p>
          <a:p>
            <a:r>
              <a:rPr lang="en-GB" sz="5500" b="1" dirty="0" smtClean="0"/>
              <a:t>Referring expression generation: </a:t>
            </a:r>
          </a:p>
          <a:p>
            <a:pPr lvl="1"/>
            <a:r>
              <a:rPr lang="en-GB" sz="5500" dirty="0" smtClean="0"/>
              <a:t>Selection of content for referring expressions; </a:t>
            </a:r>
          </a:p>
          <a:p>
            <a:pPr lvl="1"/>
            <a:r>
              <a:rPr lang="en-GB" sz="5500" dirty="0" smtClean="0"/>
              <a:t>Decision on the form of these expressions (pronoun, definite description).</a:t>
            </a:r>
          </a:p>
          <a:p>
            <a:r>
              <a:rPr lang="en-GB" sz="5500" b="1" dirty="0" smtClean="0"/>
              <a:t>Ordering: </a:t>
            </a:r>
          </a:p>
          <a:p>
            <a:pPr lvl="1"/>
            <a:r>
              <a:rPr lang="en-GB" sz="5500" dirty="0" smtClean="0"/>
              <a:t>The choice of linear ordering of the elements of the text.</a:t>
            </a:r>
          </a:p>
          <a:p>
            <a:r>
              <a:rPr lang="en-GB" sz="5500" b="1" dirty="0" smtClean="0"/>
              <a:t>Segmentation: </a:t>
            </a:r>
          </a:p>
          <a:p>
            <a:pPr lvl="1"/>
            <a:r>
              <a:rPr lang="en-GB" sz="5500" dirty="0" smtClean="0"/>
              <a:t>The dividing up of information into sentences and paragraphs.</a:t>
            </a:r>
          </a:p>
          <a:p>
            <a:endParaRPr lang="en-GB" dirty="0"/>
          </a:p>
        </p:txBody>
      </p:sp>
      <p:sp>
        <p:nvSpPr>
          <p:cNvPr id="4" name="Text Placeholder 3"/>
          <p:cNvSpPr>
            <a:spLocks noGrp="1"/>
          </p:cNvSpPr>
          <p:nvPr>
            <p:ph type="body" sz="half" idx="2"/>
          </p:nvPr>
        </p:nvSpPr>
        <p:spPr/>
        <p:txBody>
          <a:bodyPr>
            <a:normAutofit lnSpcReduction="10000"/>
          </a:bodyPr>
          <a:lstStyle/>
          <a:p>
            <a:r>
              <a:rPr lang="en-GB" sz="2000" b="1" dirty="0" smtClean="0">
                <a:solidFill>
                  <a:srgbClr val="002060"/>
                </a:solidFill>
              </a:rPr>
              <a:t>RAGS project </a:t>
            </a:r>
            <a:r>
              <a:rPr lang="en-GB" sz="2000" dirty="0" smtClean="0">
                <a:solidFill>
                  <a:srgbClr val="002060"/>
                </a:solidFill>
              </a:rPr>
              <a:t>(</a:t>
            </a:r>
            <a:r>
              <a:rPr lang="en-GB" sz="2000" dirty="0" err="1" smtClean="0">
                <a:solidFill>
                  <a:srgbClr val="002060"/>
                </a:solidFill>
              </a:rPr>
              <a:t>Mellish</a:t>
            </a:r>
            <a:r>
              <a:rPr lang="en-GB" sz="2000" dirty="0" smtClean="0">
                <a:solidFill>
                  <a:srgbClr val="002060"/>
                </a:solidFill>
              </a:rPr>
              <a:t> </a:t>
            </a:r>
            <a:r>
              <a:rPr lang="en-GB" sz="2000" i="1" dirty="0" smtClean="0">
                <a:solidFill>
                  <a:srgbClr val="002060"/>
                </a:solidFill>
              </a:rPr>
              <a:t>et al</a:t>
            </a:r>
            <a:r>
              <a:rPr lang="en-GB" sz="2000" dirty="0" smtClean="0">
                <a:solidFill>
                  <a:srgbClr val="002060"/>
                </a:solidFill>
              </a:rPr>
              <a:t>, 2006)</a:t>
            </a:r>
          </a:p>
          <a:p>
            <a:endParaRPr lang="en-GB" sz="2000" dirty="0" smtClean="0"/>
          </a:p>
          <a:p>
            <a:r>
              <a:rPr lang="en-GB" sz="2000" dirty="0" smtClean="0"/>
              <a:t>Identified several important tasks which are carried out by many systems.</a:t>
            </a:r>
          </a:p>
          <a:p>
            <a:endParaRPr lang="en-GB" sz="2000" dirty="0" smtClean="0"/>
          </a:p>
          <a:p>
            <a:r>
              <a:rPr lang="en-GB" sz="2000" dirty="0" smtClean="0"/>
              <a:t>Based on an exhaustive survey of the state of the art.</a:t>
            </a:r>
          </a:p>
          <a:p>
            <a:endParaRPr lang="en-GB" sz="2000" dirty="0"/>
          </a:p>
          <a:p>
            <a:r>
              <a:rPr lang="en-GB" sz="2000" dirty="0" smtClean="0"/>
              <a:t>But how are these tasks organised?</a:t>
            </a:r>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these lectures</a:t>
            </a:r>
            <a:endParaRPr lang="en-GB" dirty="0"/>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r>
              <a:rPr lang="en-GB" dirty="0" smtClean="0"/>
              <a:t>To introduce the field of NLG</a:t>
            </a:r>
          </a:p>
          <a:p>
            <a:pPr lvl="1"/>
            <a:r>
              <a:rPr lang="en-GB" dirty="0" smtClean="0"/>
              <a:t>Main sub-tasks</a:t>
            </a:r>
          </a:p>
          <a:p>
            <a:pPr lvl="1"/>
            <a:r>
              <a:rPr lang="en-GB" dirty="0" smtClean="0"/>
              <a:t>Architectures</a:t>
            </a:r>
          </a:p>
          <a:p>
            <a:pPr lvl="1"/>
            <a:endParaRPr lang="en-GB" dirty="0"/>
          </a:p>
          <a:p>
            <a:r>
              <a:rPr lang="en-GB" dirty="0" smtClean="0"/>
              <a:t>To introduce some of the challenges in going from non-linguistic data to relatively long, “narrative” texts</a:t>
            </a:r>
          </a:p>
          <a:p>
            <a:pPr lvl="1"/>
            <a:r>
              <a:rPr lang="en-GB" dirty="0" smtClean="0"/>
              <a:t>Document planning</a:t>
            </a:r>
          </a:p>
          <a:p>
            <a:pPr lvl="1"/>
            <a:r>
              <a:rPr lang="en-GB" dirty="0" smtClean="0"/>
              <a:t>Dealing with time</a:t>
            </a:r>
          </a:p>
          <a:p>
            <a:endParaRPr lang="en-GB" dirty="0" smtClean="0"/>
          </a:p>
          <a:p>
            <a:r>
              <a:rPr lang="en-GB" dirty="0" smtClean="0"/>
              <a:t>To look at methodological issues in NLG evaluation using different methods:</a:t>
            </a:r>
          </a:p>
          <a:p>
            <a:pPr lvl="1"/>
            <a:r>
              <a:rPr lang="en-GB" dirty="0" smtClean="0"/>
              <a:t>Evaluating large-scale systems with real users</a:t>
            </a:r>
          </a:p>
          <a:p>
            <a:pPr lvl="1"/>
            <a:r>
              <a:rPr lang="en-GB" dirty="0" smtClean="0"/>
              <a:t>Evaluating Referring Expression Generation algorithms</a:t>
            </a:r>
          </a:p>
          <a:p>
            <a:pPr>
              <a:buNone/>
            </a:pPr>
            <a:endParaRPr lang="en-GB" dirty="0" smtClean="0"/>
          </a:p>
          <a:p>
            <a:pPr algn="ctr">
              <a:buNone/>
            </a:pPr>
            <a:r>
              <a:rPr lang="en-GB" b="1" dirty="0" smtClean="0">
                <a:solidFill>
                  <a:schemeClr val="tx2"/>
                </a:solidFill>
              </a:rPr>
              <a:t>As a running example, we’ll often be looking at a recent family of systems developed as part of the </a:t>
            </a:r>
            <a:r>
              <a:rPr lang="en-GB" b="1" dirty="0" err="1" smtClean="0">
                <a:solidFill>
                  <a:schemeClr val="tx2"/>
                </a:solidFill>
              </a:rPr>
              <a:t>BabyTalk</a:t>
            </a:r>
            <a:r>
              <a:rPr lang="en-GB" b="1" dirty="0" smtClean="0">
                <a:solidFill>
                  <a:schemeClr val="tx2"/>
                </a:solidFill>
              </a:rPr>
              <a:t> Project.</a:t>
            </a:r>
            <a:endParaRPr lang="en-GB" b="1" dirty="0">
              <a:solidFill>
                <a:schemeClr val="tx2"/>
              </a:solidFill>
            </a:endParaRP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 consensus architecture?</a:t>
            </a:r>
            <a:endParaRPr lang="en-GB" dirty="0"/>
          </a:p>
        </p:txBody>
      </p:sp>
      <p:sp>
        <p:nvSpPr>
          <p:cNvPr id="6" name="Content Placeholder 5"/>
          <p:cNvSpPr>
            <a:spLocks noGrp="1"/>
          </p:cNvSpPr>
          <p:nvPr>
            <p:ph idx="1"/>
          </p:nvPr>
        </p:nvSpPr>
        <p:spPr/>
        <p:txBody>
          <a:bodyPr>
            <a:normAutofit lnSpcReduction="10000"/>
          </a:bodyPr>
          <a:lstStyle/>
          <a:p>
            <a:r>
              <a:rPr lang="en-GB" dirty="0" smtClean="0"/>
              <a:t>Reiter (1994) and Reiter and Dale (2000) argued that the various tasks can be grouped in a </a:t>
            </a:r>
            <a:r>
              <a:rPr lang="en-GB" b="1" dirty="0" smtClean="0">
                <a:solidFill>
                  <a:schemeClr val="tx2"/>
                </a:solidFill>
              </a:rPr>
              <a:t>three-stage pipeline</a:t>
            </a:r>
            <a:r>
              <a:rPr lang="en-GB" dirty="0" smtClean="0"/>
              <a:t>.</a:t>
            </a:r>
          </a:p>
          <a:p>
            <a:endParaRPr lang="en-GB" dirty="0"/>
          </a:p>
          <a:p>
            <a:r>
              <a:rPr lang="en-GB" dirty="0" smtClean="0"/>
              <a:t>Their architecture represents a “consensus” view. </a:t>
            </a:r>
          </a:p>
          <a:p>
            <a:endParaRPr lang="en-GB" dirty="0"/>
          </a:p>
          <a:p>
            <a:r>
              <a:rPr lang="en-GB" dirty="0" smtClean="0"/>
              <a:t>But note that several systems do not conform to it. </a:t>
            </a:r>
          </a:p>
          <a:p>
            <a:pPr lvl="1"/>
            <a:r>
              <a:rPr lang="en-GB" dirty="0" smtClean="0"/>
              <a:t>This is especially true of statistical NLG systems.</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n-GB" dirty="0"/>
              <a:t>The </a:t>
            </a:r>
            <a:r>
              <a:rPr lang="en-GB" dirty="0" smtClean="0"/>
              <a:t>“consensus” architecture</a:t>
            </a:r>
            <a:endParaRPr lang="en-GB" dirty="0"/>
          </a:p>
        </p:txBody>
      </p:sp>
      <p:sp>
        <p:nvSpPr>
          <p:cNvPr id="94228" name="Rectangle 20"/>
          <p:cNvSpPr>
            <a:spLocks noGrp="1" noChangeArrowheads="1"/>
          </p:cNvSpPr>
          <p:nvPr>
            <p:ph sz="quarter" idx="1"/>
          </p:nvPr>
        </p:nvSpPr>
        <p:spPr>
          <a:xfrm>
            <a:off x="4267200" y="1371600"/>
            <a:ext cx="4343400" cy="4724400"/>
          </a:xfrm>
        </p:spPr>
        <p:txBody>
          <a:bodyPr>
            <a:normAutofit/>
          </a:bodyPr>
          <a:lstStyle/>
          <a:p>
            <a:r>
              <a:rPr lang="en-GB" sz="2400" dirty="0"/>
              <a:t>A pipeline architecture</a:t>
            </a:r>
          </a:p>
          <a:p>
            <a:pPr lvl="1"/>
            <a:r>
              <a:rPr lang="en-GB" sz="2000" dirty="0" smtClean="0"/>
              <a:t>highly modular</a:t>
            </a:r>
            <a:endParaRPr lang="mt-MT" sz="2000" dirty="0" smtClean="0"/>
          </a:p>
          <a:p>
            <a:endParaRPr lang="en-GB" sz="2400" dirty="0" smtClean="0"/>
          </a:p>
          <a:p>
            <a:r>
              <a:rPr lang="mt-MT" sz="2400" dirty="0" smtClean="0"/>
              <a:t>NB: Diagram does not show knowledge sources!</a:t>
            </a:r>
          </a:p>
          <a:p>
            <a:pPr lvl="1"/>
            <a:r>
              <a:rPr lang="mt-MT" sz="2000" dirty="0" smtClean="0"/>
              <a:t>Domain knowledge</a:t>
            </a:r>
          </a:p>
          <a:p>
            <a:pPr lvl="1"/>
            <a:r>
              <a:rPr lang="mt-MT" sz="2000" dirty="0" smtClean="0"/>
              <a:t>Lexical/grammatical knowledge</a:t>
            </a:r>
          </a:p>
          <a:p>
            <a:pPr lvl="1"/>
            <a:r>
              <a:rPr lang="mt-MT" sz="2000" dirty="0" smtClean="0"/>
              <a:t>Model of the user</a:t>
            </a:r>
          </a:p>
          <a:p>
            <a:pPr lvl="1"/>
            <a:r>
              <a:rPr lang="mt-MT" sz="2000" dirty="0" smtClean="0"/>
              <a:t>...</a:t>
            </a:r>
            <a:endParaRPr lang="en-GB" sz="2000" dirty="0"/>
          </a:p>
          <a:p>
            <a:endParaRPr lang="en-GB" sz="2600" dirty="0"/>
          </a:p>
        </p:txBody>
      </p:sp>
      <p:sp>
        <p:nvSpPr>
          <p:cNvPr id="94213" name="Text Box 5"/>
          <p:cNvSpPr txBox="1">
            <a:spLocks noChangeArrowheads="1"/>
          </p:cNvSpPr>
          <p:nvPr/>
        </p:nvSpPr>
        <p:spPr bwMode="auto">
          <a:xfrm>
            <a:off x="1214438" y="2347912"/>
            <a:ext cx="184150" cy="366713"/>
          </a:xfrm>
          <a:prstGeom prst="rect">
            <a:avLst/>
          </a:prstGeom>
          <a:noFill/>
          <a:ln w="9525">
            <a:noFill/>
            <a:miter lim="800000"/>
            <a:headEnd/>
            <a:tailEnd/>
          </a:ln>
          <a:effectLst/>
        </p:spPr>
        <p:txBody>
          <a:bodyPr wrap="none">
            <a:spAutoFit/>
          </a:bodyPr>
          <a:lstStyle/>
          <a:p>
            <a:endParaRPr lang="en-US"/>
          </a:p>
        </p:txBody>
      </p:sp>
      <p:sp>
        <p:nvSpPr>
          <p:cNvPr id="94214" name="Text Box 6"/>
          <p:cNvSpPr txBox="1">
            <a:spLocks noChangeArrowheads="1"/>
          </p:cNvSpPr>
          <p:nvPr/>
        </p:nvSpPr>
        <p:spPr bwMode="auto">
          <a:xfrm>
            <a:off x="762000" y="2057400"/>
            <a:ext cx="2819400" cy="369332"/>
          </a:xfrm>
          <a:prstGeom prst="rect">
            <a:avLst/>
          </a:prstGeom>
          <a:noFill/>
          <a:ln w="9525">
            <a:solidFill>
              <a:schemeClr val="tx1"/>
            </a:solidFill>
            <a:miter lim="800000"/>
            <a:headEnd/>
            <a:tailEnd/>
          </a:ln>
          <a:effectLst/>
        </p:spPr>
        <p:txBody>
          <a:bodyPr wrap="square">
            <a:spAutoFit/>
          </a:bodyPr>
          <a:lstStyle/>
          <a:p>
            <a:pPr algn="ctr"/>
            <a:r>
              <a:rPr lang="en-GB" dirty="0"/>
              <a:t>Document </a:t>
            </a:r>
            <a:r>
              <a:rPr lang="en-GB" dirty="0" smtClean="0"/>
              <a:t>Planner</a:t>
            </a:r>
          </a:p>
        </p:txBody>
      </p:sp>
      <p:sp>
        <p:nvSpPr>
          <p:cNvPr id="94215" name="Line 7"/>
          <p:cNvSpPr>
            <a:spLocks noChangeShapeType="1"/>
          </p:cNvSpPr>
          <p:nvPr/>
        </p:nvSpPr>
        <p:spPr bwMode="auto">
          <a:xfrm flipH="1">
            <a:off x="1981200" y="2514600"/>
            <a:ext cx="0" cy="304800"/>
          </a:xfrm>
          <a:prstGeom prst="line">
            <a:avLst/>
          </a:prstGeom>
          <a:noFill/>
          <a:ln w="9525">
            <a:solidFill>
              <a:schemeClr val="tx1"/>
            </a:solidFill>
            <a:round/>
            <a:headEnd/>
            <a:tailEnd type="triangle" w="med" len="med"/>
          </a:ln>
          <a:effectLst/>
        </p:spPr>
        <p:txBody>
          <a:bodyPr/>
          <a:lstStyle/>
          <a:p>
            <a:endParaRPr lang="en-GB"/>
          </a:p>
        </p:txBody>
      </p:sp>
      <p:sp>
        <p:nvSpPr>
          <p:cNvPr id="94216" name="Text Box 8"/>
          <p:cNvSpPr txBox="1">
            <a:spLocks noChangeArrowheads="1"/>
          </p:cNvSpPr>
          <p:nvPr/>
        </p:nvSpPr>
        <p:spPr bwMode="auto">
          <a:xfrm>
            <a:off x="1219200" y="3593068"/>
            <a:ext cx="1508233" cy="369332"/>
          </a:xfrm>
          <a:prstGeom prst="rect">
            <a:avLst/>
          </a:prstGeom>
          <a:noFill/>
          <a:ln w="9525">
            <a:solidFill>
              <a:schemeClr val="tx1"/>
            </a:solidFill>
            <a:miter lim="800000"/>
            <a:headEnd/>
            <a:tailEnd/>
          </a:ln>
          <a:effectLst/>
        </p:spPr>
        <p:txBody>
          <a:bodyPr wrap="none">
            <a:spAutoFit/>
          </a:bodyPr>
          <a:lstStyle/>
          <a:p>
            <a:r>
              <a:rPr lang="en-GB" dirty="0"/>
              <a:t>Microplanner </a:t>
            </a:r>
          </a:p>
        </p:txBody>
      </p:sp>
      <p:sp>
        <p:nvSpPr>
          <p:cNvPr id="94217" name="Line 9"/>
          <p:cNvSpPr>
            <a:spLocks noChangeShapeType="1"/>
          </p:cNvSpPr>
          <p:nvPr/>
        </p:nvSpPr>
        <p:spPr bwMode="auto">
          <a:xfrm flipH="1">
            <a:off x="1981200" y="4038600"/>
            <a:ext cx="4762" cy="304800"/>
          </a:xfrm>
          <a:prstGeom prst="line">
            <a:avLst/>
          </a:prstGeom>
          <a:noFill/>
          <a:ln w="9525">
            <a:solidFill>
              <a:schemeClr val="tx1"/>
            </a:solidFill>
            <a:round/>
            <a:headEnd/>
            <a:tailEnd type="triangle" w="med" len="med"/>
          </a:ln>
          <a:effectLst/>
        </p:spPr>
        <p:txBody>
          <a:bodyPr/>
          <a:lstStyle/>
          <a:p>
            <a:endParaRPr lang="en-GB"/>
          </a:p>
        </p:txBody>
      </p:sp>
      <p:sp>
        <p:nvSpPr>
          <p:cNvPr id="94218" name="Text Box 10"/>
          <p:cNvSpPr txBox="1">
            <a:spLocks noChangeArrowheads="1"/>
          </p:cNvSpPr>
          <p:nvPr/>
        </p:nvSpPr>
        <p:spPr bwMode="auto">
          <a:xfrm>
            <a:off x="1105635" y="5105400"/>
            <a:ext cx="1673342" cy="369332"/>
          </a:xfrm>
          <a:prstGeom prst="rect">
            <a:avLst/>
          </a:prstGeom>
          <a:noFill/>
          <a:ln w="9525">
            <a:solidFill>
              <a:schemeClr val="tx1"/>
            </a:solidFill>
            <a:miter lim="800000"/>
            <a:headEnd/>
            <a:tailEnd/>
          </a:ln>
          <a:effectLst/>
        </p:spPr>
        <p:txBody>
          <a:bodyPr wrap="none">
            <a:spAutoFit/>
          </a:bodyPr>
          <a:lstStyle/>
          <a:p>
            <a:pPr algn="ctr"/>
            <a:r>
              <a:rPr lang="en-GB" dirty="0"/>
              <a:t>Surface </a:t>
            </a:r>
            <a:r>
              <a:rPr lang="en-GB" dirty="0" err="1"/>
              <a:t>Realiser</a:t>
            </a:r>
            <a:endParaRPr lang="en-GB" dirty="0"/>
          </a:p>
        </p:txBody>
      </p:sp>
      <p:sp>
        <p:nvSpPr>
          <p:cNvPr id="94220" name="Text Box 12"/>
          <p:cNvSpPr txBox="1">
            <a:spLocks noChangeArrowheads="1"/>
          </p:cNvSpPr>
          <p:nvPr/>
        </p:nvSpPr>
        <p:spPr bwMode="auto">
          <a:xfrm>
            <a:off x="966743" y="1295400"/>
            <a:ext cx="2097176" cy="369332"/>
          </a:xfrm>
          <a:prstGeom prst="rect">
            <a:avLst/>
          </a:prstGeom>
          <a:noFill/>
          <a:ln w="9525">
            <a:noFill/>
            <a:miter lim="800000"/>
            <a:headEnd/>
            <a:tailEnd/>
          </a:ln>
          <a:effectLst/>
        </p:spPr>
        <p:txBody>
          <a:bodyPr wrap="none">
            <a:spAutoFit/>
          </a:bodyPr>
          <a:lstStyle/>
          <a:p>
            <a:pPr algn="ctr"/>
            <a:r>
              <a:rPr lang="en-GB" i="1" dirty="0"/>
              <a:t>Communicative goal</a:t>
            </a:r>
          </a:p>
        </p:txBody>
      </p:sp>
      <p:sp>
        <p:nvSpPr>
          <p:cNvPr id="94221" name="Line 13"/>
          <p:cNvSpPr>
            <a:spLocks noChangeShapeType="1"/>
          </p:cNvSpPr>
          <p:nvPr/>
        </p:nvSpPr>
        <p:spPr bwMode="auto">
          <a:xfrm>
            <a:off x="1981200" y="1738312"/>
            <a:ext cx="0" cy="304800"/>
          </a:xfrm>
          <a:prstGeom prst="line">
            <a:avLst/>
          </a:prstGeom>
          <a:noFill/>
          <a:ln w="9525">
            <a:solidFill>
              <a:schemeClr val="tx1"/>
            </a:solidFill>
            <a:round/>
            <a:headEnd/>
            <a:tailEnd type="triangle" w="med" len="med"/>
          </a:ln>
          <a:effectLst/>
        </p:spPr>
        <p:txBody>
          <a:bodyPr/>
          <a:lstStyle/>
          <a:p>
            <a:endParaRPr lang="en-GB"/>
          </a:p>
        </p:txBody>
      </p:sp>
      <p:sp>
        <p:nvSpPr>
          <p:cNvPr id="94229" name="Text Box 21"/>
          <p:cNvSpPr txBox="1">
            <a:spLocks noChangeArrowheads="1"/>
          </p:cNvSpPr>
          <p:nvPr/>
        </p:nvSpPr>
        <p:spPr bwMode="auto">
          <a:xfrm>
            <a:off x="1143000" y="2895600"/>
            <a:ext cx="1701800" cy="336550"/>
          </a:xfrm>
          <a:prstGeom prst="rect">
            <a:avLst/>
          </a:prstGeom>
          <a:noFill/>
          <a:ln w="9525">
            <a:noFill/>
            <a:miter lim="800000"/>
            <a:headEnd/>
            <a:tailEnd/>
          </a:ln>
          <a:effectLst/>
        </p:spPr>
        <p:txBody>
          <a:bodyPr wrap="none">
            <a:spAutoFit/>
          </a:bodyPr>
          <a:lstStyle/>
          <a:p>
            <a:r>
              <a:rPr lang="en-GB" sz="1600" i="1" dirty="0"/>
              <a:t>document plan</a:t>
            </a:r>
          </a:p>
        </p:txBody>
      </p:sp>
      <p:sp>
        <p:nvSpPr>
          <p:cNvPr id="94230" name="Line 22"/>
          <p:cNvSpPr>
            <a:spLocks noChangeShapeType="1"/>
          </p:cNvSpPr>
          <p:nvPr/>
        </p:nvSpPr>
        <p:spPr bwMode="auto">
          <a:xfrm flipH="1">
            <a:off x="1981200" y="3200400"/>
            <a:ext cx="4763" cy="304800"/>
          </a:xfrm>
          <a:prstGeom prst="line">
            <a:avLst/>
          </a:prstGeom>
          <a:noFill/>
          <a:ln w="9525">
            <a:solidFill>
              <a:schemeClr val="tx1"/>
            </a:solidFill>
            <a:round/>
            <a:headEnd/>
            <a:tailEnd type="triangle" w="med" len="med"/>
          </a:ln>
          <a:effectLst/>
        </p:spPr>
        <p:txBody>
          <a:bodyPr/>
          <a:lstStyle/>
          <a:p>
            <a:endParaRPr lang="en-GB"/>
          </a:p>
        </p:txBody>
      </p:sp>
      <p:sp>
        <p:nvSpPr>
          <p:cNvPr id="94231" name="Text Box 23"/>
          <p:cNvSpPr txBox="1">
            <a:spLocks noChangeArrowheads="1"/>
          </p:cNvSpPr>
          <p:nvPr/>
        </p:nvSpPr>
        <p:spPr bwMode="auto">
          <a:xfrm>
            <a:off x="1143000" y="4419600"/>
            <a:ext cx="1914525" cy="336550"/>
          </a:xfrm>
          <a:prstGeom prst="rect">
            <a:avLst/>
          </a:prstGeom>
          <a:noFill/>
          <a:ln w="9525">
            <a:noFill/>
            <a:miter lim="800000"/>
            <a:headEnd/>
            <a:tailEnd/>
          </a:ln>
          <a:effectLst/>
        </p:spPr>
        <p:txBody>
          <a:bodyPr wrap="none">
            <a:spAutoFit/>
          </a:bodyPr>
          <a:lstStyle/>
          <a:p>
            <a:r>
              <a:rPr lang="en-GB" sz="1600" i="1" dirty="0"/>
              <a:t>text specification</a:t>
            </a:r>
          </a:p>
        </p:txBody>
      </p:sp>
      <p:sp>
        <p:nvSpPr>
          <p:cNvPr id="94232" name="Line 24"/>
          <p:cNvSpPr>
            <a:spLocks noChangeShapeType="1"/>
          </p:cNvSpPr>
          <p:nvPr/>
        </p:nvSpPr>
        <p:spPr bwMode="auto">
          <a:xfrm flipH="1">
            <a:off x="1981200" y="4724400"/>
            <a:ext cx="4762" cy="304800"/>
          </a:xfrm>
          <a:prstGeom prst="line">
            <a:avLst/>
          </a:prstGeom>
          <a:noFill/>
          <a:ln w="9525">
            <a:solidFill>
              <a:schemeClr val="tx1"/>
            </a:solidFill>
            <a:round/>
            <a:headEnd/>
            <a:tailEnd type="triangle" w="med" len="med"/>
          </a:ln>
          <a:effectLst/>
        </p:spPr>
        <p:txBody>
          <a:bodyPr/>
          <a:lstStyle/>
          <a:p>
            <a:endParaRPr lang="en-GB"/>
          </a:p>
        </p:txBody>
      </p:sp>
      <p:sp>
        <p:nvSpPr>
          <p:cNvPr id="94233" name="Line 25"/>
          <p:cNvSpPr>
            <a:spLocks noChangeShapeType="1"/>
          </p:cNvSpPr>
          <p:nvPr/>
        </p:nvSpPr>
        <p:spPr bwMode="auto">
          <a:xfrm>
            <a:off x="1981200" y="5594350"/>
            <a:ext cx="0" cy="152400"/>
          </a:xfrm>
          <a:prstGeom prst="line">
            <a:avLst/>
          </a:prstGeom>
          <a:noFill/>
          <a:ln w="9525">
            <a:solidFill>
              <a:schemeClr val="tx1"/>
            </a:solidFill>
            <a:round/>
            <a:headEnd/>
            <a:tailEnd/>
          </a:ln>
          <a:effectLst/>
        </p:spPr>
        <p:txBody>
          <a:bodyPr/>
          <a:lstStyle/>
          <a:p>
            <a:endParaRPr lang="en-GB"/>
          </a:p>
        </p:txBody>
      </p:sp>
      <p:sp>
        <p:nvSpPr>
          <p:cNvPr id="94234" name="Line 26"/>
          <p:cNvSpPr>
            <a:spLocks noChangeShapeType="1"/>
          </p:cNvSpPr>
          <p:nvPr/>
        </p:nvSpPr>
        <p:spPr bwMode="auto">
          <a:xfrm>
            <a:off x="1981200" y="5746750"/>
            <a:ext cx="304800" cy="0"/>
          </a:xfrm>
          <a:prstGeom prst="line">
            <a:avLst/>
          </a:prstGeom>
          <a:noFill/>
          <a:ln w="9525">
            <a:solidFill>
              <a:schemeClr val="tx1"/>
            </a:solidFill>
            <a:round/>
            <a:headEnd/>
            <a:tailEnd type="triangle" w="med" len="med"/>
          </a:ln>
          <a:effectLst/>
        </p:spPr>
        <p:txBody>
          <a:bodyPr/>
          <a:lstStyle/>
          <a:p>
            <a:endParaRPr lang="en-GB"/>
          </a:p>
        </p:txBody>
      </p:sp>
      <p:sp>
        <p:nvSpPr>
          <p:cNvPr id="94235" name="Text Box 27"/>
          <p:cNvSpPr txBox="1">
            <a:spLocks noChangeArrowheads="1"/>
          </p:cNvSpPr>
          <p:nvPr/>
        </p:nvSpPr>
        <p:spPr bwMode="auto">
          <a:xfrm>
            <a:off x="2276475" y="5562600"/>
            <a:ext cx="584200" cy="336550"/>
          </a:xfrm>
          <a:prstGeom prst="rect">
            <a:avLst/>
          </a:prstGeom>
          <a:noFill/>
          <a:ln w="9525">
            <a:noFill/>
            <a:miter lim="800000"/>
            <a:headEnd/>
            <a:tailEnd/>
          </a:ln>
          <a:effectLst/>
        </p:spPr>
        <p:txBody>
          <a:bodyPr wrap="none">
            <a:spAutoFit/>
          </a:bodyPr>
          <a:lstStyle/>
          <a:p>
            <a:r>
              <a:rPr lang="en-GB" sz="1600" i="1"/>
              <a:t>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2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2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2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22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22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2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n-GB" dirty="0"/>
              <a:t>The </a:t>
            </a:r>
            <a:r>
              <a:rPr lang="en-GB" dirty="0" smtClean="0"/>
              <a:t>“consensus” architecture</a:t>
            </a:r>
            <a:endParaRPr lang="en-GB" dirty="0"/>
          </a:p>
        </p:txBody>
      </p:sp>
      <p:sp>
        <p:nvSpPr>
          <p:cNvPr id="94213" name="Text Box 5"/>
          <p:cNvSpPr txBox="1">
            <a:spLocks noChangeArrowheads="1"/>
          </p:cNvSpPr>
          <p:nvPr/>
        </p:nvSpPr>
        <p:spPr bwMode="auto">
          <a:xfrm>
            <a:off x="1214438" y="2347912"/>
            <a:ext cx="184150" cy="366713"/>
          </a:xfrm>
          <a:prstGeom prst="rect">
            <a:avLst/>
          </a:prstGeom>
          <a:noFill/>
          <a:ln w="9525">
            <a:noFill/>
            <a:miter lim="800000"/>
            <a:headEnd/>
            <a:tailEnd/>
          </a:ln>
          <a:effectLst/>
        </p:spPr>
        <p:txBody>
          <a:bodyPr wrap="none">
            <a:spAutoFit/>
          </a:bodyPr>
          <a:lstStyle/>
          <a:p>
            <a:endParaRPr lang="en-US"/>
          </a:p>
        </p:txBody>
      </p:sp>
      <p:sp>
        <p:nvSpPr>
          <p:cNvPr id="94214" name="Text Box 6"/>
          <p:cNvSpPr txBox="1">
            <a:spLocks noChangeArrowheads="1"/>
          </p:cNvSpPr>
          <p:nvPr/>
        </p:nvSpPr>
        <p:spPr bwMode="auto">
          <a:xfrm>
            <a:off x="762000" y="2057400"/>
            <a:ext cx="2819400" cy="369332"/>
          </a:xfrm>
          <a:prstGeom prst="rect">
            <a:avLst/>
          </a:prstGeom>
          <a:noFill/>
          <a:ln w="9525">
            <a:solidFill>
              <a:schemeClr val="tx1"/>
            </a:solidFill>
            <a:miter lim="800000"/>
            <a:headEnd/>
            <a:tailEnd/>
          </a:ln>
          <a:effectLst/>
        </p:spPr>
        <p:txBody>
          <a:bodyPr wrap="square">
            <a:spAutoFit/>
          </a:bodyPr>
          <a:lstStyle/>
          <a:p>
            <a:pPr algn="ctr"/>
            <a:r>
              <a:rPr lang="en-GB" dirty="0"/>
              <a:t>Document </a:t>
            </a:r>
            <a:r>
              <a:rPr lang="en-GB" dirty="0" smtClean="0"/>
              <a:t>Planner</a:t>
            </a:r>
          </a:p>
        </p:txBody>
      </p:sp>
      <p:sp>
        <p:nvSpPr>
          <p:cNvPr id="94215" name="Line 7"/>
          <p:cNvSpPr>
            <a:spLocks noChangeShapeType="1"/>
          </p:cNvSpPr>
          <p:nvPr/>
        </p:nvSpPr>
        <p:spPr bwMode="auto">
          <a:xfrm flipH="1">
            <a:off x="1981200" y="2514600"/>
            <a:ext cx="0" cy="304800"/>
          </a:xfrm>
          <a:prstGeom prst="line">
            <a:avLst/>
          </a:prstGeom>
          <a:noFill/>
          <a:ln w="9525">
            <a:solidFill>
              <a:schemeClr val="tx1"/>
            </a:solidFill>
            <a:round/>
            <a:headEnd/>
            <a:tailEnd type="triangle" w="med" len="med"/>
          </a:ln>
          <a:effectLst/>
        </p:spPr>
        <p:txBody>
          <a:bodyPr/>
          <a:lstStyle/>
          <a:p>
            <a:endParaRPr lang="en-GB"/>
          </a:p>
        </p:txBody>
      </p:sp>
      <p:sp>
        <p:nvSpPr>
          <p:cNvPr id="94216" name="Text Box 8"/>
          <p:cNvSpPr txBox="1">
            <a:spLocks noChangeArrowheads="1"/>
          </p:cNvSpPr>
          <p:nvPr/>
        </p:nvSpPr>
        <p:spPr bwMode="auto">
          <a:xfrm>
            <a:off x="1219200" y="3593068"/>
            <a:ext cx="1508233" cy="369332"/>
          </a:xfrm>
          <a:prstGeom prst="rect">
            <a:avLst/>
          </a:prstGeom>
          <a:noFill/>
          <a:ln w="9525">
            <a:solidFill>
              <a:schemeClr val="tx1"/>
            </a:solidFill>
            <a:miter lim="800000"/>
            <a:headEnd/>
            <a:tailEnd/>
          </a:ln>
          <a:effectLst/>
        </p:spPr>
        <p:txBody>
          <a:bodyPr wrap="none">
            <a:spAutoFit/>
          </a:bodyPr>
          <a:lstStyle/>
          <a:p>
            <a:r>
              <a:rPr lang="en-GB" dirty="0"/>
              <a:t>Microplanner </a:t>
            </a:r>
          </a:p>
        </p:txBody>
      </p:sp>
      <p:sp>
        <p:nvSpPr>
          <p:cNvPr id="94217" name="Line 9"/>
          <p:cNvSpPr>
            <a:spLocks noChangeShapeType="1"/>
          </p:cNvSpPr>
          <p:nvPr/>
        </p:nvSpPr>
        <p:spPr bwMode="auto">
          <a:xfrm flipH="1">
            <a:off x="1981200" y="4038600"/>
            <a:ext cx="4762" cy="304800"/>
          </a:xfrm>
          <a:prstGeom prst="line">
            <a:avLst/>
          </a:prstGeom>
          <a:noFill/>
          <a:ln w="9525">
            <a:solidFill>
              <a:schemeClr val="tx1"/>
            </a:solidFill>
            <a:round/>
            <a:headEnd/>
            <a:tailEnd type="triangle" w="med" len="med"/>
          </a:ln>
          <a:effectLst/>
        </p:spPr>
        <p:txBody>
          <a:bodyPr/>
          <a:lstStyle/>
          <a:p>
            <a:endParaRPr lang="en-GB"/>
          </a:p>
        </p:txBody>
      </p:sp>
      <p:sp>
        <p:nvSpPr>
          <p:cNvPr id="94218" name="Text Box 10"/>
          <p:cNvSpPr txBox="1">
            <a:spLocks noChangeArrowheads="1"/>
          </p:cNvSpPr>
          <p:nvPr/>
        </p:nvSpPr>
        <p:spPr bwMode="auto">
          <a:xfrm>
            <a:off x="1105635" y="5105400"/>
            <a:ext cx="1673342" cy="369332"/>
          </a:xfrm>
          <a:prstGeom prst="rect">
            <a:avLst/>
          </a:prstGeom>
          <a:noFill/>
          <a:ln w="9525">
            <a:solidFill>
              <a:schemeClr val="tx1"/>
            </a:solidFill>
            <a:miter lim="800000"/>
            <a:headEnd/>
            <a:tailEnd/>
          </a:ln>
          <a:effectLst/>
        </p:spPr>
        <p:txBody>
          <a:bodyPr wrap="none">
            <a:spAutoFit/>
          </a:bodyPr>
          <a:lstStyle/>
          <a:p>
            <a:pPr algn="ctr"/>
            <a:r>
              <a:rPr lang="en-GB" dirty="0"/>
              <a:t>Surface </a:t>
            </a:r>
            <a:r>
              <a:rPr lang="en-GB" dirty="0" err="1"/>
              <a:t>Realiser</a:t>
            </a:r>
            <a:endParaRPr lang="en-GB" dirty="0"/>
          </a:p>
        </p:txBody>
      </p:sp>
      <p:sp>
        <p:nvSpPr>
          <p:cNvPr id="94220" name="Text Box 12"/>
          <p:cNvSpPr txBox="1">
            <a:spLocks noChangeArrowheads="1"/>
          </p:cNvSpPr>
          <p:nvPr/>
        </p:nvSpPr>
        <p:spPr bwMode="auto">
          <a:xfrm>
            <a:off x="966743" y="1295400"/>
            <a:ext cx="2097176" cy="369332"/>
          </a:xfrm>
          <a:prstGeom prst="rect">
            <a:avLst/>
          </a:prstGeom>
          <a:noFill/>
          <a:ln w="9525">
            <a:noFill/>
            <a:miter lim="800000"/>
            <a:headEnd/>
            <a:tailEnd/>
          </a:ln>
          <a:effectLst/>
        </p:spPr>
        <p:txBody>
          <a:bodyPr wrap="none">
            <a:spAutoFit/>
          </a:bodyPr>
          <a:lstStyle/>
          <a:p>
            <a:pPr algn="ctr"/>
            <a:r>
              <a:rPr lang="en-GB" i="1" dirty="0"/>
              <a:t>Communicative goal</a:t>
            </a:r>
          </a:p>
        </p:txBody>
      </p:sp>
      <p:sp>
        <p:nvSpPr>
          <p:cNvPr id="94221" name="Line 13"/>
          <p:cNvSpPr>
            <a:spLocks noChangeShapeType="1"/>
          </p:cNvSpPr>
          <p:nvPr/>
        </p:nvSpPr>
        <p:spPr bwMode="auto">
          <a:xfrm>
            <a:off x="1981200" y="1738312"/>
            <a:ext cx="0" cy="304800"/>
          </a:xfrm>
          <a:prstGeom prst="line">
            <a:avLst/>
          </a:prstGeom>
          <a:noFill/>
          <a:ln w="9525">
            <a:solidFill>
              <a:schemeClr val="tx1"/>
            </a:solidFill>
            <a:round/>
            <a:headEnd/>
            <a:tailEnd type="triangle" w="med" len="med"/>
          </a:ln>
          <a:effectLst/>
        </p:spPr>
        <p:txBody>
          <a:bodyPr/>
          <a:lstStyle/>
          <a:p>
            <a:endParaRPr lang="en-GB"/>
          </a:p>
        </p:txBody>
      </p:sp>
      <p:sp>
        <p:nvSpPr>
          <p:cNvPr id="94229" name="Text Box 21"/>
          <p:cNvSpPr txBox="1">
            <a:spLocks noChangeArrowheads="1"/>
          </p:cNvSpPr>
          <p:nvPr/>
        </p:nvSpPr>
        <p:spPr bwMode="auto">
          <a:xfrm>
            <a:off x="1143000" y="2895600"/>
            <a:ext cx="1701800" cy="336550"/>
          </a:xfrm>
          <a:prstGeom prst="rect">
            <a:avLst/>
          </a:prstGeom>
          <a:noFill/>
          <a:ln w="9525">
            <a:noFill/>
            <a:miter lim="800000"/>
            <a:headEnd/>
            <a:tailEnd/>
          </a:ln>
          <a:effectLst/>
        </p:spPr>
        <p:txBody>
          <a:bodyPr wrap="none">
            <a:spAutoFit/>
          </a:bodyPr>
          <a:lstStyle/>
          <a:p>
            <a:r>
              <a:rPr lang="en-GB" sz="1600" i="1" dirty="0"/>
              <a:t>document plan</a:t>
            </a:r>
          </a:p>
        </p:txBody>
      </p:sp>
      <p:sp>
        <p:nvSpPr>
          <p:cNvPr id="94230" name="Line 22"/>
          <p:cNvSpPr>
            <a:spLocks noChangeShapeType="1"/>
          </p:cNvSpPr>
          <p:nvPr/>
        </p:nvSpPr>
        <p:spPr bwMode="auto">
          <a:xfrm flipH="1">
            <a:off x="1981200" y="3200400"/>
            <a:ext cx="4763" cy="304800"/>
          </a:xfrm>
          <a:prstGeom prst="line">
            <a:avLst/>
          </a:prstGeom>
          <a:noFill/>
          <a:ln w="9525">
            <a:solidFill>
              <a:schemeClr val="tx1"/>
            </a:solidFill>
            <a:round/>
            <a:headEnd/>
            <a:tailEnd type="triangle" w="med" len="med"/>
          </a:ln>
          <a:effectLst/>
        </p:spPr>
        <p:txBody>
          <a:bodyPr/>
          <a:lstStyle/>
          <a:p>
            <a:endParaRPr lang="en-GB"/>
          </a:p>
        </p:txBody>
      </p:sp>
      <p:sp>
        <p:nvSpPr>
          <p:cNvPr id="94231" name="Text Box 23"/>
          <p:cNvSpPr txBox="1">
            <a:spLocks noChangeArrowheads="1"/>
          </p:cNvSpPr>
          <p:nvPr/>
        </p:nvSpPr>
        <p:spPr bwMode="auto">
          <a:xfrm>
            <a:off x="1143000" y="4419600"/>
            <a:ext cx="1914525" cy="336550"/>
          </a:xfrm>
          <a:prstGeom prst="rect">
            <a:avLst/>
          </a:prstGeom>
          <a:noFill/>
          <a:ln w="9525">
            <a:noFill/>
            <a:miter lim="800000"/>
            <a:headEnd/>
            <a:tailEnd/>
          </a:ln>
          <a:effectLst/>
        </p:spPr>
        <p:txBody>
          <a:bodyPr wrap="none">
            <a:spAutoFit/>
          </a:bodyPr>
          <a:lstStyle/>
          <a:p>
            <a:r>
              <a:rPr lang="en-GB" sz="1600" i="1" dirty="0"/>
              <a:t>text specification</a:t>
            </a:r>
          </a:p>
        </p:txBody>
      </p:sp>
      <p:sp>
        <p:nvSpPr>
          <p:cNvPr id="94232" name="Line 24"/>
          <p:cNvSpPr>
            <a:spLocks noChangeShapeType="1"/>
          </p:cNvSpPr>
          <p:nvPr/>
        </p:nvSpPr>
        <p:spPr bwMode="auto">
          <a:xfrm flipH="1">
            <a:off x="1981200" y="4724400"/>
            <a:ext cx="4762" cy="304800"/>
          </a:xfrm>
          <a:prstGeom prst="line">
            <a:avLst/>
          </a:prstGeom>
          <a:noFill/>
          <a:ln w="9525">
            <a:solidFill>
              <a:schemeClr val="tx1"/>
            </a:solidFill>
            <a:round/>
            <a:headEnd/>
            <a:tailEnd type="triangle" w="med" len="med"/>
          </a:ln>
          <a:effectLst/>
        </p:spPr>
        <p:txBody>
          <a:bodyPr/>
          <a:lstStyle/>
          <a:p>
            <a:endParaRPr lang="en-GB"/>
          </a:p>
        </p:txBody>
      </p:sp>
      <p:sp>
        <p:nvSpPr>
          <p:cNvPr id="94233" name="Line 25"/>
          <p:cNvSpPr>
            <a:spLocks noChangeShapeType="1"/>
          </p:cNvSpPr>
          <p:nvPr/>
        </p:nvSpPr>
        <p:spPr bwMode="auto">
          <a:xfrm>
            <a:off x="1981200" y="5594350"/>
            <a:ext cx="0" cy="152400"/>
          </a:xfrm>
          <a:prstGeom prst="line">
            <a:avLst/>
          </a:prstGeom>
          <a:noFill/>
          <a:ln w="9525">
            <a:solidFill>
              <a:schemeClr val="tx1"/>
            </a:solidFill>
            <a:round/>
            <a:headEnd/>
            <a:tailEnd/>
          </a:ln>
          <a:effectLst/>
        </p:spPr>
        <p:txBody>
          <a:bodyPr/>
          <a:lstStyle/>
          <a:p>
            <a:endParaRPr lang="en-GB"/>
          </a:p>
        </p:txBody>
      </p:sp>
      <p:sp>
        <p:nvSpPr>
          <p:cNvPr id="94234" name="Line 26"/>
          <p:cNvSpPr>
            <a:spLocks noChangeShapeType="1"/>
          </p:cNvSpPr>
          <p:nvPr/>
        </p:nvSpPr>
        <p:spPr bwMode="auto">
          <a:xfrm>
            <a:off x="1981200" y="5746750"/>
            <a:ext cx="304800" cy="0"/>
          </a:xfrm>
          <a:prstGeom prst="line">
            <a:avLst/>
          </a:prstGeom>
          <a:noFill/>
          <a:ln w="9525">
            <a:solidFill>
              <a:schemeClr val="tx1"/>
            </a:solidFill>
            <a:round/>
            <a:headEnd/>
            <a:tailEnd type="triangle" w="med" len="med"/>
          </a:ln>
          <a:effectLst/>
        </p:spPr>
        <p:txBody>
          <a:bodyPr/>
          <a:lstStyle/>
          <a:p>
            <a:endParaRPr lang="en-GB"/>
          </a:p>
        </p:txBody>
      </p:sp>
      <p:sp>
        <p:nvSpPr>
          <p:cNvPr id="94235" name="Text Box 27"/>
          <p:cNvSpPr txBox="1">
            <a:spLocks noChangeArrowheads="1"/>
          </p:cNvSpPr>
          <p:nvPr/>
        </p:nvSpPr>
        <p:spPr bwMode="auto">
          <a:xfrm>
            <a:off x="2276475" y="5562600"/>
            <a:ext cx="584200" cy="336550"/>
          </a:xfrm>
          <a:prstGeom prst="rect">
            <a:avLst/>
          </a:prstGeom>
          <a:noFill/>
          <a:ln w="9525">
            <a:noFill/>
            <a:miter lim="800000"/>
            <a:headEnd/>
            <a:tailEnd/>
          </a:ln>
          <a:effectLst/>
        </p:spPr>
        <p:txBody>
          <a:bodyPr wrap="none">
            <a:spAutoFit/>
          </a:bodyPr>
          <a:lstStyle/>
          <a:p>
            <a:r>
              <a:rPr lang="en-GB" sz="1600" i="1"/>
              <a:t>text</a:t>
            </a:r>
          </a:p>
        </p:txBody>
      </p:sp>
      <p:sp>
        <p:nvSpPr>
          <p:cNvPr id="20" name="Right Brace 19"/>
          <p:cNvSpPr/>
          <p:nvPr/>
        </p:nvSpPr>
        <p:spPr>
          <a:xfrm>
            <a:off x="3657600" y="1524000"/>
            <a:ext cx="8382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4572000" y="1524000"/>
            <a:ext cx="3886641" cy="1477328"/>
          </a:xfrm>
          <a:prstGeom prst="rect">
            <a:avLst/>
          </a:prstGeom>
          <a:noFill/>
        </p:spPr>
        <p:txBody>
          <a:bodyPr wrap="none" rtlCol="0">
            <a:spAutoFit/>
          </a:bodyPr>
          <a:lstStyle/>
          <a:p>
            <a:r>
              <a:rPr lang="en-GB" b="1" dirty="0" smtClean="0">
                <a:solidFill>
                  <a:srgbClr val="002060"/>
                </a:solidFill>
              </a:rPr>
              <a:t>Tasks:</a:t>
            </a:r>
          </a:p>
          <a:p>
            <a:pPr>
              <a:buFont typeface="Arial" pitchFamily="34" charset="0"/>
              <a:buChar char="•"/>
            </a:pPr>
            <a:r>
              <a:rPr lang="en-GB" dirty="0" smtClean="0"/>
              <a:t> Selecting the messages to be included</a:t>
            </a:r>
          </a:p>
          <a:p>
            <a:pPr>
              <a:buFont typeface="Arial" pitchFamily="34" charset="0"/>
              <a:buChar char="•"/>
            </a:pPr>
            <a:r>
              <a:rPr lang="en-GB" dirty="0" smtClean="0"/>
              <a:t> Rhetorical structuring</a:t>
            </a:r>
          </a:p>
          <a:p>
            <a:pPr>
              <a:buFont typeface="Arial" pitchFamily="34" charset="0"/>
              <a:buChar char="•"/>
            </a:pPr>
            <a:r>
              <a:rPr lang="en-GB" dirty="0" smtClean="0"/>
              <a:t> Ordering </a:t>
            </a:r>
          </a:p>
          <a:p>
            <a:pPr>
              <a:buFont typeface="Arial" pitchFamily="34" charset="0"/>
              <a:buChar char="•"/>
            </a:pPr>
            <a:r>
              <a:rPr lang="en-GB" dirty="0" smtClean="0"/>
              <a:t> Segmentation</a:t>
            </a:r>
            <a:endParaRPr lang="en-GB" dirty="0"/>
          </a:p>
        </p:txBody>
      </p:sp>
      <p:sp>
        <p:nvSpPr>
          <p:cNvPr id="23" name="Right Brace 22"/>
          <p:cNvSpPr/>
          <p:nvPr/>
        </p:nvSpPr>
        <p:spPr>
          <a:xfrm>
            <a:off x="3657600" y="3276600"/>
            <a:ext cx="8382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4572000" y="3429000"/>
            <a:ext cx="3340082" cy="1200329"/>
          </a:xfrm>
          <a:prstGeom prst="rect">
            <a:avLst/>
          </a:prstGeom>
          <a:noFill/>
        </p:spPr>
        <p:txBody>
          <a:bodyPr wrap="none" rtlCol="0">
            <a:spAutoFit/>
          </a:bodyPr>
          <a:lstStyle/>
          <a:p>
            <a:r>
              <a:rPr lang="en-GB" b="1" dirty="0" smtClean="0">
                <a:solidFill>
                  <a:srgbClr val="002060"/>
                </a:solidFill>
              </a:rPr>
              <a:t>Tasks:</a:t>
            </a:r>
          </a:p>
          <a:p>
            <a:pPr>
              <a:buFont typeface="Arial" pitchFamily="34" charset="0"/>
              <a:buChar char="•"/>
            </a:pPr>
            <a:r>
              <a:rPr lang="en-GB" dirty="0" smtClean="0"/>
              <a:t> Lexicalisation</a:t>
            </a:r>
          </a:p>
          <a:p>
            <a:pPr>
              <a:buFont typeface="Arial" pitchFamily="34" charset="0"/>
              <a:buChar char="•"/>
            </a:pPr>
            <a:r>
              <a:rPr lang="en-GB" dirty="0" smtClean="0"/>
              <a:t> Referring Expression Generation</a:t>
            </a:r>
          </a:p>
          <a:p>
            <a:pPr>
              <a:buFont typeface="Arial" pitchFamily="34" charset="0"/>
              <a:buChar char="•"/>
            </a:pPr>
            <a:r>
              <a:rPr lang="en-GB" dirty="0" smtClean="0"/>
              <a:t> Aggregation</a:t>
            </a:r>
            <a:endParaRPr lang="en-GB" dirty="0"/>
          </a:p>
        </p:txBody>
      </p:sp>
      <p:sp>
        <p:nvSpPr>
          <p:cNvPr id="25" name="Right Brace 24"/>
          <p:cNvSpPr/>
          <p:nvPr/>
        </p:nvSpPr>
        <p:spPr>
          <a:xfrm>
            <a:off x="3657600" y="4876800"/>
            <a:ext cx="8382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p:cNvSpPr txBox="1"/>
          <p:nvPr/>
        </p:nvSpPr>
        <p:spPr>
          <a:xfrm>
            <a:off x="4572000" y="5029200"/>
            <a:ext cx="3048912" cy="1200329"/>
          </a:xfrm>
          <a:prstGeom prst="rect">
            <a:avLst/>
          </a:prstGeom>
          <a:noFill/>
        </p:spPr>
        <p:txBody>
          <a:bodyPr wrap="none" rtlCol="0">
            <a:spAutoFit/>
          </a:bodyPr>
          <a:lstStyle/>
          <a:p>
            <a:r>
              <a:rPr lang="en-GB" b="1" dirty="0" smtClean="0">
                <a:solidFill>
                  <a:srgbClr val="002060"/>
                </a:solidFill>
              </a:rPr>
              <a:t>Tasks:</a:t>
            </a:r>
          </a:p>
          <a:p>
            <a:pPr>
              <a:buFont typeface="Arial" pitchFamily="34" charset="0"/>
              <a:buChar char="•"/>
            </a:pPr>
            <a:r>
              <a:rPr lang="en-GB" dirty="0" smtClean="0"/>
              <a:t> Choosing syntactic structures</a:t>
            </a:r>
          </a:p>
          <a:p>
            <a:pPr>
              <a:buFont typeface="Arial" pitchFamily="34" charset="0"/>
              <a:buChar char="•"/>
            </a:pPr>
            <a:r>
              <a:rPr lang="en-GB" dirty="0" smtClean="0"/>
              <a:t> Applying morphological rules</a:t>
            </a:r>
          </a:p>
          <a:p>
            <a:pPr>
              <a:buFont typeface="Arial" pitchFamily="34" charset="0"/>
              <a:buChar char="•"/>
            </a:pPr>
            <a:r>
              <a:rPr lang="en-GB" dirty="0" smtClean="0"/>
              <a:t> Rendering the text as a string</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animBg="1"/>
      <p:bldP spid="24" grpId="0"/>
      <p:bldP spid="25" grpId="0"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NLG </a:t>
            </a:r>
            <a:r>
              <a:rPr lang="en-GB" dirty="0" err="1" smtClean="0"/>
              <a:t>vs</a:t>
            </a:r>
            <a:r>
              <a:rPr lang="en-GB" dirty="0" smtClean="0"/>
              <a:t> Automatic Summarisation</a:t>
            </a:r>
            <a:endParaRPr lang="en-GB" dirty="0"/>
          </a:p>
        </p:txBody>
      </p:sp>
      <p:sp>
        <p:nvSpPr>
          <p:cNvPr id="6" name="Content Placeholder 5"/>
          <p:cNvSpPr>
            <a:spLocks noGrp="1"/>
          </p:cNvSpPr>
          <p:nvPr>
            <p:ph idx="1"/>
          </p:nvPr>
        </p:nvSpPr>
        <p:spPr/>
        <p:txBody>
          <a:bodyPr/>
          <a:lstStyle/>
          <a:p>
            <a:r>
              <a:rPr lang="en-GB" dirty="0" smtClean="0"/>
              <a:t>Automatic summarisation systems generate summaries of one or more input documents.</a:t>
            </a:r>
          </a:p>
          <a:p>
            <a:endParaRPr lang="en-GB" dirty="0"/>
          </a:p>
          <a:p>
            <a:r>
              <a:rPr lang="en-GB" dirty="0" smtClean="0"/>
              <a:t>Most systems work by:</a:t>
            </a:r>
          </a:p>
          <a:p>
            <a:pPr lvl="1"/>
            <a:r>
              <a:rPr lang="en-GB" dirty="0" smtClean="0"/>
              <a:t>Analysing the input documents to extract important sentences</a:t>
            </a:r>
          </a:p>
          <a:p>
            <a:pPr lvl="1"/>
            <a:r>
              <a:rPr lang="en-GB" dirty="0" smtClean="0"/>
              <a:t>Carrying out some transformation on the result to render the text coherent</a:t>
            </a:r>
          </a:p>
          <a:p>
            <a:pPr lvl="1"/>
            <a:r>
              <a:rPr lang="en-GB" dirty="0" smtClean="0"/>
              <a:t>Synthesising the sentences into a summary</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t-MT" dirty="0" smtClean="0"/>
              <a:t>NLG vs </a:t>
            </a:r>
            <a:r>
              <a:rPr lang="en-GB" dirty="0" smtClean="0"/>
              <a:t>Automatic Summarisation</a:t>
            </a:r>
            <a:endParaRPr lang="en-GB" dirty="0"/>
          </a:p>
        </p:txBody>
      </p:sp>
      <p:sp>
        <p:nvSpPr>
          <p:cNvPr id="3" name="Content Placeholder 2"/>
          <p:cNvSpPr>
            <a:spLocks noGrp="1"/>
          </p:cNvSpPr>
          <p:nvPr>
            <p:ph idx="1"/>
          </p:nvPr>
        </p:nvSpPr>
        <p:spPr>
          <a:xfrm>
            <a:off x="457200" y="3352800"/>
            <a:ext cx="8458200" cy="3505200"/>
          </a:xfrm>
        </p:spPr>
        <p:txBody>
          <a:bodyPr>
            <a:noAutofit/>
          </a:bodyPr>
          <a:lstStyle/>
          <a:p>
            <a:r>
              <a:rPr lang="mt-MT" sz="2800" dirty="0" smtClean="0"/>
              <a:t>There are some similarities between NLG and summarisation.</a:t>
            </a:r>
          </a:p>
          <a:p>
            <a:pPr lvl="1"/>
            <a:r>
              <a:rPr lang="mt-MT" sz="2400" dirty="0" smtClean="0"/>
              <a:t>But summarisation systems take text as a starting point.</a:t>
            </a:r>
          </a:p>
          <a:p>
            <a:pPr lvl="1"/>
            <a:r>
              <a:rPr lang="mt-MT" sz="2400" dirty="0" smtClean="0"/>
              <a:t>Extractive summarise</a:t>
            </a:r>
            <a:r>
              <a:rPr lang="en-GB" sz="2400" dirty="0" smtClean="0"/>
              <a:t>r</a:t>
            </a:r>
            <a:r>
              <a:rPr lang="mt-MT" sz="2400" dirty="0" smtClean="0"/>
              <a:t>s perform quite limited linguistic processing.</a:t>
            </a:r>
          </a:p>
          <a:p>
            <a:pPr lvl="1"/>
            <a:r>
              <a:rPr lang="mt-MT" sz="2400" dirty="0" smtClean="0"/>
              <a:t>Some of the transformation/synthesis tasks done by summarisation systems are the same as those done by NLG </a:t>
            </a:r>
            <a:r>
              <a:rPr lang="mt-MT" sz="2400" dirty="0" smtClean="0"/>
              <a:t>systems</a:t>
            </a:r>
            <a:r>
              <a:rPr lang="en-GB" sz="2400" dirty="0" smtClean="0"/>
              <a:t> during </a:t>
            </a:r>
            <a:r>
              <a:rPr lang="en-GB" sz="2400" dirty="0" err="1" smtClean="0"/>
              <a:t>microplanning</a:t>
            </a:r>
            <a:r>
              <a:rPr lang="en-GB" sz="2400" dirty="0" smtClean="0"/>
              <a:t>.</a:t>
            </a:r>
            <a:endParaRPr lang="en-GB" sz="2400" dirty="0"/>
          </a:p>
        </p:txBody>
      </p:sp>
      <p:sp>
        <p:nvSpPr>
          <p:cNvPr id="4" name="Slide Number Placeholder 3"/>
          <p:cNvSpPr>
            <a:spLocks noGrp="1"/>
          </p:cNvSpPr>
          <p:nvPr>
            <p:ph type="sldNum" sz="quarter" idx="11"/>
          </p:nvPr>
        </p:nvSpPr>
        <p:spPr/>
        <p:txBody>
          <a:bodyPr/>
          <a:lstStyle/>
          <a:p>
            <a:fld id="{731E029A-687F-8940-95F1-295B6C74235A}" type="slidenum">
              <a:rPr lang="en-GB" smtClean="0"/>
              <a:pPr/>
              <a:t>34</a:t>
            </a:fld>
            <a:endParaRPr lang="en-GB"/>
          </a:p>
        </p:txBody>
      </p:sp>
      <p:pic>
        <p:nvPicPr>
          <p:cNvPr id="5" name="Picture 2"/>
          <p:cNvPicPr>
            <a:picLocks noChangeAspect="1" noChangeArrowheads="1"/>
          </p:cNvPicPr>
          <p:nvPr/>
        </p:nvPicPr>
        <p:blipFill>
          <a:blip r:embed="rId2" cstate="print"/>
          <a:srcRect l="4580" t="48433"/>
          <a:stretch>
            <a:fillRect/>
          </a:stretch>
        </p:blipFill>
        <p:spPr bwMode="auto">
          <a:xfrm>
            <a:off x="1201241" y="1066801"/>
            <a:ext cx="6571159" cy="2133600"/>
          </a:xfrm>
          <a:prstGeom prst="rect">
            <a:avLst/>
          </a:prstGeom>
          <a:noFill/>
          <a:ln w="9525">
            <a:noFill/>
            <a:miter lim="800000"/>
            <a:headEnd/>
            <a:tailEnd/>
          </a:ln>
        </p:spPr>
      </p:pic>
      <p:sp>
        <p:nvSpPr>
          <p:cNvPr id="6" name="TextBox 5"/>
          <p:cNvSpPr txBox="1"/>
          <p:nvPr/>
        </p:nvSpPr>
        <p:spPr>
          <a:xfrm>
            <a:off x="1358748" y="2971800"/>
            <a:ext cx="6108852" cy="338554"/>
          </a:xfrm>
          <a:prstGeom prst="rect">
            <a:avLst/>
          </a:prstGeom>
          <a:noFill/>
        </p:spPr>
        <p:txBody>
          <a:bodyPr wrap="none" rtlCol="0">
            <a:spAutoFit/>
          </a:bodyPr>
          <a:lstStyle/>
          <a:p>
            <a:r>
              <a:rPr lang="en-GB" sz="1600" dirty="0" smtClean="0"/>
              <a:t>I. Mani (2001). Automatic summarization.  Amsterdam: John </a:t>
            </a:r>
            <a:r>
              <a:rPr lang="en-GB" sz="1600" dirty="0" err="1" smtClean="0"/>
              <a:t>Benjamins</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Case study: the </a:t>
            </a:r>
            <a:r>
              <a:rPr lang="en-GB" dirty="0" err="1" smtClean="0"/>
              <a:t>babytalk</a:t>
            </a:r>
            <a:r>
              <a:rPr lang="en-GB" dirty="0" smtClean="0"/>
              <a:t> systems</a:t>
            </a:r>
            <a:endParaRPr lang="en-GB" dirty="0"/>
          </a:p>
        </p:txBody>
      </p:sp>
      <p:sp>
        <p:nvSpPr>
          <p:cNvPr id="5" name="Text Placeholder 4"/>
          <p:cNvSpPr>
            <a:spLocks noGrp="1"/>
          </p:cNvSpPr>
          <p:nvPr>
            <p:ph type="body" idx="1"/>
          </p:nvPr>
        </p:nvSpPr>
        <p:spPr/>
        <p:txBody>
          <a:bodyPr/>
          <a:lstStyle/>
          <a:p>
            <a:r>
              <a:rPr lang="en-GB" dirty="0" smtClean="0"/>
              <a:t>Part 4</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Extending the architecture</a:t>
            </a:r>
            <a:endParaRPr lang="en-GB" dirty="0"/>
          </a:p>
        </p:txBody>
      </p:sp>
      <p:sp>
        <p:nvSpPr>
          <p:cNvPr id="5" name="Content Placeholder 4"/>
          <p:cNvSpPr>
            <a:spLocks noGrp="1"/>
          </p:cNvSpPr>
          <p:nvPr>
            <p:ph idx="1"/>
          </p:nvPr>
        </p:nvSpPr>
        <p:spPr/>
        <p:txBody>
          <a:bodyPr/>
          <a:lstStyle/>
          <a:p>
            <a:r>
              <a:rPr lang="en-GB" dirty="0" smtClean="0"/>
              <a:t>Some NLG systems have to deal with </a:t>
            </a:r>
            <a:r>
              <a:rPr lang="en-GB" b="1" dirty="0" smtClean="0">
                <a:solidFill>
                  <a:schemeClr val="tx2"/>
                </a:solidFill>
              </a:rPr>
              <a:t>raw, unstructured data</a:t>
            </a:r>
            <a:r>
              <a:rPr lang="en-GB" dirty="0" smtClean="0">
                <a:solidFill>
                  <a:schemeClr val="tx2"/>
                </a:solidFill>
              </a:rPr>
              <a:t>.</a:t>
            </a:r>
          </a:p>
          <a:p>
            <a:endParaRPr lang="en-GB" dirty="0"/>
          </a:p>
          <a:p>
            <a:r>
              <a:rPr lang="en-GB" dirty="0" smtClean="0"/>
              <a:t>This means that prior to generating text, the data has to be analysed in order to:</a:t>
            </a:r>
          </a:p>
          <a:p>
            <a:pPr lvl="1"/>
            <a:r>
              <a:rPr lang="en-GB" dirty="0" smtClean="0"/>
              <a:t>Identify the important things and filter out noise</a:t>
            </a:r>
          </a:p>
          <a:p>
            <a:pPr lvl="1"/>
            <a:r>
              <a:rPr lang="en-GB" dirty="0" smtClean="0"/>
              <a:t>Map the data to appropriate input representations</a:t>
            </a:r>
          </a:p>
          <a:p>
            <a:pPr lvl="1"/>
            <a:r>
              <a:rPr lang="en-GB" dirty="0" smtClean="0"/>
              <a:t>Perform some reasoning on these representations</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Extending the architecture</a:t>
            </a:r>
            <a:endParaRPr lang="en-GB" dirty="0"/>
          </a:p>
        </p:txBody>
      </p:sp>
      <p:sp>
        <p:nvSpPr>
          <p:cNvPr id="5" name="Text Placeholder 4"/>
          <p:cNvSpPr>
            <a:spLocks noGrp="1"/>
          </p:cNvSpPr>
          <p:nvPr>
            <p:ph type="body" sz="half" idx="2"/>
          </p:nvPr>
        </p:nvSpPr>
        <p:spPr/>
        <p:txBody>
          <a:bodyPr>
            <a:normAutofit/>
          </a:bodyPr>
          <a:lstStyle/>
          <a:p>
            <a:r>
              <a:rPr lang="en-GB" sz="1800" dirty="0" smtClean="0"/>
              <a:t>Reiter (2007) proposed to extend the “consensus” architecture to deal with preliminary stages of:</a:t>
            </a:r>
          </a:p>
          <a:p>
            <a:endParaRPr lang="en-GB" sz="1800" dirty="0"/>
          </a:p>
          <a:p>
            <a:pPr marL="342900" indent="-342900">
              <a:buAutoNum type="arabicPeriod"/>
            </a:pPr>
            <a:r>
              <a:rPr lang="en-GB" sz="1800" dirty="0" smtClean="0"/>
              <a:t>Signal analysis: to extract patterns and trends from unstructured input data;</a:t>
            </a:r>
          </a:p>
          <a:p>
            <a:pPr marL="342900" indent="-342900">
              <a:buAutoNum type="arabicPeriod"/>
            </a:pPr>
            <a:r>
              <a:rPr lang="en-GB" sz="1800" dirty="0" smtClean="0"/>
              <a:t>Data interpretation: the perform reasoning on the results</a:t>
            </a:r>
            <a:endParaRPr lang="en-GB" sz="18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038600" y="609600"/>
            <a:ext cx="4190999"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ChangeArrowheads="1"/>
          </p:cNvSpPr>
          <p:nvPr>
            <p:ph type="title"/>
          </p:nvPr>
        </p:nvSpPr>
        <p:spPr/>
        <p:txBody>
          <a:bodyPr/>
          <a:lstStyle/>
          <a:p>
            <a:r>
              <a:rPr lang="en-GB" dirty="0" err="1" smtClean="0"/>
              <a:t>BabyTalk</a:t>
            </a:r>
            <a:endParaRPr lang="en-GB" dirty="0"/>
          </a:p>
        </p:txBody>
      </p:sp>
      <p:sp>
        <p:nvSpPr>
          <p:cNvPr id="1536003" name="Rectangle 3"/>
          <p:cNvSpPr>
            <a:spLocks noGrp="1" noChangeArrowheads="1"/>
          </p:cNvSpPr>
          <p:nvPr>
            <p:ph idx="1"/>
          </p:nvPr>
        </p:nvSpPr>
        <p:spPr/>
        <p:txBody>
          <a:bodyPr>
            <a:normAutofit fontScale="85000" lnSpcReduction="20000"/>
          </a:bodyPr>
          <a:lstStyle/>
          <a:p>
            <a:pPr>
              <a:buFont typeface="Arial" charset="0"/>
              <a:buNone/>
            </a:pPr>
            <a:r>
              <a:rPr lang="en-GB" b="1" dirty="0">
                <a:solidFill>
                  <a:srgbClr val="002060"/>
                </a:solidFill>
              </a:rPr>
              <a:t>Context</a:t>
            </a:r>
          </a:p>
          <a:p>
            <a:r>
              <a:rPr lang="en-GB" dirty="0"/>
              <a:t>Neonatal Intensive Care Unit (NICU), where patients:</a:t>
            </a:r>
          </a:p>
          <a:p>
            <a:pPr lvl="1"/>
            <a:r>
              <a:rPr lang="en-GB" dirty="0"/>
              <a:t> are typically preterm infants (e.g. 27 weeks)</a:t>
            </a:r>
          </a:p>
          <a:p>
            <a:pPr lvl="1"/>
            <a:r>
              <a:rPr lang="en-GB" dirty="0"/>
              <a:t> are monitored continuously</a:t>
            </a:r>
          </a:p>
          <a:p>
            <a:pPr lvl="1">
              <a:buFont typeface="Arial" charset="0"/>
              <a:buNone/>
            </a:pPr>
            <a:r>
              <a:rPr lang="en-GB" dirty="0"/>
              <a:t>… so data is collected all the time.</a:t>
            </a:r>
          </a:p>
          <a:p>
            <a:pPr>
              <a:buFont typeface="Arial" charset="0"/>
              <a:buNone/>
            </a:pPr>
            <a:endParaRPr lang="en-GB" dirty="0">
              <a:solidFill>
                <a:srgbClr val="002060"/>
              </a:solidFill>
            </a:endParaRPr>
          </a:p>
          <a:p>
            <a:pPr>
              <a:buFont typeface="Arial" charset="0"/>
              <a:buNone/>
            </a:pPr>
            <a:r>
              <a:rPr lang="en-GB" b="1" dirty="0">
                <a:solidFill>
                  <a:srgbClr val="002060"/>
                </a:solidFill>
              </a:rPr>
              <a:t>Problem</a:t>
            </a:r>
          </a:p>
          <a:p>
            <a:r>
              <a:rPr lang="en-GB" dirty="0"/>
              <a:t>A doctor or nurse needs to process the relevant parts of the data to make clinical decisions</a:t>
            </a:r>
            <a:r>
              <a:rPr lang="en-GB" dirty="0" smtClean="0"/>
              <a:t>.</a:t>
            </a:r>
            <a:endParaRPr lang="mt-MT" dirty="0" smtClean="0"/>
          </a:p>
          <a:p>
            <a:endParaRPr lang="mt-MT" dirty="0" smtClean="0">
              <a:solidFill>
                <a:srgbClr val="002060"/>
              </a:solidFill>
            </a:endParaRPr>
          </a:p>
          <a:p>
            <a:pPr>
              <a:lnSpc>
                <a:spcPct val="90000"/>
              </a:lnSpc>
              <a:buFont typeface="Arial" charset="0"/>
              <a:buNone/>
            </a:pPr>
            <a:r>
              <a:rPr lang="en-GB" b="1" dirty="0" smtClean="0">
                <a:solidFill>
                  <a:srgbClr val="002060"/>
                </a:solidFill>
              </a:rPr>
              <a:t>Typical scenario</a:t>
            </a:r>
          </a:p>
          <a:p>
            <a:pPr>
              <a:lnSpc>
                <a:spcPct val="90000"/>
              </a:lnSpc>
            </a:pPr>
            <a:r>
              <a:rPr lang="en-GB" dirty="0" smtClean="0"/>
              <a:t> Large datasets are investigated using some form of </a:t>
            </a:r>
            <a:r>
              <a:rPr lang="en-GB" b="1" dirty="0" smtClean="0">
                <a:solidFill>
                  <a:srgbClr val="002060"/>
                </a:solidFill>
              </a:rPr>
              <a:t>visualisation</a:t>
            </a:r>
            <a:r>
              <a:rPr lang="en-GB" dirty="0" smtClean="0"/>
              <a:t> (graphs, time series, etc).</a:t>
            </a:r>
          </a:p>
          <a:p>
            <a:pPr>
              <a:buNone/>
            </a:pPr>
            <a:endParaRPr lang="en-GB" dirty="0"/>
          </a:p>
        </p:txBody>
      </p:sp>
      <p:sp>
        <p:nvSpPr>
          <p:cNvPr id="7" name="Slide Number Placeholder 6"/>
          <p:cNvSpPr>
            <a:spLocks noGrp="1"/>
          </p:cNvSpPr>
          <p:nvPr>
            <p:ph type="sldNum" sz="quarter" idx="12"/>
          </p:nvPr>
        </p:nvSpPr>
        <p:spPr/>
        <p:txBody>
          <a:bodyPr/>
          <a:lstStyle/>
          <a:p>
            <a:fld id="{1B76D5CE-5F84-4F96-B496-0F9B8A0291B9}" type="slidenum">
              <a:rPr lang="fr-FR" smtClean="0"/>
              <a:pPr/>
              <a:t>38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0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00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0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0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00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00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0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a:xfrm>
            <a:off x="685800" y="44450"/>
            <a:ext cx="7772400" cy="1143000"/>
          </a:xfrm>
        </p:spPr>
        <p:txBody>
          <a:bodyPr/>
          <a:lstStyle/>
          <a:p>
            <a:r>
              <a:rPr lang="en-GB"/>
              <a:t>NICU Environment</a:t>
            </a:r>
            <a:endParaRPr lang="en-US"/>
          </a:p>
        </p:txBody>
      </p:sp>
      <p:pic>
        <p:nvPicPr>
          <p:cNvPr id="1539075" name="Picture 3" descr="Badger and incubator"/>
          <p:cNvPicPr>
            <a:picLocks noGrp="1" noChangeAspect="1" noChangeArrowheads="1"/>
          </p:cNvPicPr>
          <p:nvPr>
            <p:ph idx="1"/>
          </p:nvPr>
        </p:nvPicPr>
        <p:blipFill>
          <a:blip r:embed="rId2" cstate="print"/>
          <a:srcRect/>
          <a:stretch>
            <a:fillRect/>
          </a:stretch>
        </p:blipFill>
        <p:spPr>
          <a:xfrm>
            <a:off x="468313" y="1412875"/>
            <a:ext cx="8064500" cy="4679950"/>
          </a:xfrm>
          <a:noFill/>
          <a:ln/>
        </p:spPr>
      </p:pic>
      <p:sp>
        <p:nvSpPr>
          <p:cNvPr id="1539077" name="Oval 5"/>
          <p:cNvSpPr>
            <a:spLocks noChangeArrowheads="1"/>
          </p:cNvSpPr>
          <p:nvPr/>
        </p:nvSpPr>
        <p:spPr bwMode="auto">
          <a:xfrm>
            <a:off x="6659563" y="2997200"/>
            <a:ext cx="1368425" cy="936625"/>
          </a:xfrm>
          <a:prstGeom prst="ellipse">
            <a:avLst/>
          </a:prstGeom>
          <a:noFill/>
          <a:ln w="88900" algn="ctr">
            <a:solidFill>
              <a:schemeClr val="bg2"/>
            </a:solidFill>
            <a:round/>
            <a:headEnd/>
            <a:tailEnd/>
          </a:ln>
          <a:effectLst/>
        </p:spPr>
        <p:txBody>
          <a:bodyPr wrap="none" anchor="ctr"/>
          <a:lstStyle/>
          <a:p>
            <a:endParaRPr lang="en-GB"/>
          </a:p>
        </p:txBody>
      </p:sp>
      <p:sp>
        <p:nvSpPr>
          <p:cNvPr id="8" name="Slide Number Placeholder 7"/>
          <p:cNvSpPr>
            <a:spLocks noGrp="1"/>
          </p:cNvSpPr>
          <p:nvPr>
            <p:ph type="sldNum" sz="quarter" idx="12"/>
          </p:nvPr>
        </p:nvSpPr>
        <p:spPr/>
        <p:txBody>
          <a:bodyPr/>
          <a:lstStyle/>
          <a:p>
            <a:fld id="{1B76D5CE-5F84-4F96-B496-0F9B8A0291B9}" type="slidenum">
              <a:rPr lang="fr-FR" smtClean="0"/>
              <a:pPr/>
              <a:t>39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9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0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Nlg</a:t>
            </a:r>
            <a:r>
              <a:rPr lang="en-GB" dirty="0" smtClean="0"/>
              <a:t> and choice</a:t>
            </a:r>
            <a:endParaRPr lang="en-GB" dirty="0"/>
          </a:p>
        </p:txBody>
      </p:sp>
      <p:sp>
        <p:nvSpPr>
          <p:cNvPr id="5" name="Text Placeholder 4"/>
          <p:cNvSpPr>
            <a:spLocks noGrp="1"/>
          </p:cNvSpPr>
          <p:nvPr>
            <p:ph type="body" idx="1"/>
          </p:nvPr>
        </p:nvSpPr>
        <p:spPr/>
        <p:txBody>
          <a:bodyPr/>
          <a:lstStyle/>
          <a:p>
            <a:r>
              <a:rPr lang="en-GB" dirty="0" smtClean="0"/>
              <a:t>Part 1</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p:txBody>
          <a:bodyPr/>
          <a:lstStyle/>
          <a:p>
            <a:r>
              <a:rPr lang="en-GB"/>
              <a:t>Data (I): continuous</a:t>
            </a:r>
            <a:endParaRPr lang="en-US"/>
          </a:p>
        </p:txBody>
      </p:sp>
      <p:pic>
        <p:nvPicPr>
          <p:cNvPr id="1549315" name="Picture 3" descr="test4"/>
          <p:cNvPicPr>
            <a:picLocks noGrp="1" noChangeAspect="1" noChangeArrowheads="1"/>
          </p:cNvPicPr>
          <p:nvPr>
            <p:ph sz="half" idx="1"/>
          </p:nvPr>
        </p:nvPicPr>
        <p:blipFill>
          <a:blip r:embed="rId2" cstate="print"/>
          <a:srcRect/>
          <a:stretch>
            <a:fillRect/>
          </a:stretch>
        </p:blipFill>
        <p:spPr>
          <a:xfrm>
            <a:off x="2411413" y="2028825"/>
            <a:ext cx="3810000" cy="2120900"/>
          </a:xfrm>
          <a:noFill/>
          <a:ln/>
        </p:spPr>
      </p:pic>
      <p:sp>
        <p:nvSpPr>
          <p:cNvPr id="1549345" name="Rectangle 33"/>
          <p:cNvSpPr>
            <a:spLocks noGrp="1" noChangeArrowheads="1"/>
          </p:cNvSpPr>
          <p:nvPr>
            <p:ph type="body" sz="half" idx="2"/>
          </p:nvPr>
        </p:nvSpPr>
        <p:spPr>
          <a:xfrm>
            <a:off x="457200" y="5084763"/>
            <a:ext cx="8229600" cy="1152525"/>
          </a:xfrm>
        </p:spPr>
        <p:txBody>
          <a:bodyPr/>
          <a:lstStyle/>
          <a:p>
            <a:r>
              <a:rPr lang="en-GB" sz="2400"/>
              <a:t>Each channel sampled at 1Hz </a:t>
            </a:r>
          </a:p>
          <a:p>
            <a:pPr lvl="1"/>
            <a:r>
              <a:rPr lang="en-GB" sz="2000"/>
              <a:t>86,400 samples/channel/patient/day</a:t>
            </a:r>
          </a:p>
        </p:txBody>
      </p:sp>
      <p:grpSp>
        <p:nvGrpSpPr>
          <p:cNvPr id="2" name="Group 4"/>
          <p:cNvGrpSpPr>
            <a:grpSpLocks/>
          </p:cNvGrpSpPr>
          <p:nvPr/>
        </p:nvGrpSpPr>
        <p:grpSpPr bwMode="auto">
          <a:xfrm>
            <a:off x="3132138" y="1479550"/>
            <a:ext cx="2952750" cy="941388"/>
            <a:chOff x="1882" y="1162"/>
            <a:chExt cx="1860" cy="593"/>
          </a:xfrm>
        </p:grpSpPr>
        <p:sp>
          <p:nvSpPr>
            <p:cNvPr id="1549317" name="Freeform 5"/>
            <p:cNvSpPr>
              <a:spLocks/>
            </p:cNvSpPr>
            <p:nvPr/>
          </p:nvSpPr>
          <p:spPr bwMode="auto">
            <a:xfrm>
              <a:off x="2340" y="1662"/>
              <a:ext cx="114" cy="93"/>
            </a:xfrm>
            <a:custGeom>
              <a:avLst/>
              <a:gdLst/>
              <a:ahLst/>
              <a:cxnLst>
                <a:cxn ang="0">
                  <a:pos x="42" y="42"/>
                </a:cxn>
                <a:cxn ang="0">
                  <a:pos x="90" y="78"/>
                </a:cxn>
                <a:cxn ang="0">
                  <a:pos x="114" y="39"/>
                </a:cxn>
                <a:cxn ang="0">
                  <a:pos x="54" y="12"/>
                </a:cxn>
                <a:cxn ang="0">
                  <a:pos x="42" y="42"/>
                </a:cxn>
              </a:cxnLst>
              <a:rect l="0" t="0" r="r" b="b"/>
              <a:pathLst>
                <a:path w="114" h="93">
                  <a:moveTo>
                    <a:pt x="42" y="42"/>
                  </a:moveTo>
                  <a:cubicBezTo>
                    <a:pt x="45" y="51"/>
                    <a:pt x="83" y="71"/>
                    <a:pt x="90" y="78"/>
                  </a:cubicBezTo>
                  <a:cubicBezTo>
                    <a:pt x="105" y="93"/>
                    <a:pt x="114" y="39"/>
                    <a:pt x="114" y="39"/>
                  </a:cubicBezTo>
                  <a:cubicBezTo>
                    <a:pt x="110" y="26"/>
                    <a:pt x="66" y="12"/>
                    <a:pt x="54" y="12"/>
                  </a:cubicBezTo>
                  <a:cubicBezTo>
                    <a:pt x="0" y="60"/>
                    <a:pt x="39" y="0"/>
                    <a:pt x="42" y="42"/>
                  </a:cubicBezTo>
                  <a:close/>
                </a:path>
              </a:pathLst>
            </a:custGeom>
            <a:solidFill>
              <a:srgbClr val="969696"/>
            </a:solidFill>
            <a:ln w="9525" cap="flat" cmpd="sng">
              <a:solidFill>
                <a:schemeClr val="tx1"/>
              </a:solidFill>
              <a:prstDash val="solid"/>
              <a:round/>
              <a:headEnd/>
              <a:tailEnd/>
            </a:ln>
            <a:effectLst/>
          </p:spPr>
          <p:txBody>
            <a:bodyPr lIns="0" tIns="0" rIns="0" bIns="0"/>
            <a:lstStyle/>
            <a:p>
              <a:endParaRPr lang="en-GB"/>
            </a:p>
          </p:txBody>
        </p:sp>
        <p:sp>
          <p:nvSpPr>
            <p:cNvPr id="1549318" name="Freeform 6"/>
            <p:cNvSpPr>
              <a:spLocks/>
            </p:cNvSpPr>
            <p:nvPr/>
          </p:nvSpPr>
          <p:spPr bwMode="auto">
            <a:xfrm>
              <a:off x="2414" y="1298"/>
              <a:ext cx="347" cy="375"/>
            </a:xfrm>
            <a:custGeom>
              <a:avLst/>
              <a:gdLst/>
              <a:ahLst/>
              <a:cxnLst>
                <a:cxn ang="0">
                  <a:pos x="0" y="375"/>
                </a:cxn>
                <a:cxn ang="0">
                  <a:pos x="91" y="320"/>
                </a:cxn>
                <a:cxn ang="0">
                  <a:pos x="109" y="293"/>
                </a:cxn>
                <a:cxn ang="0">
                  <a:pos x="137" y="284"/>
                </a:cxn>
                <a:cxn ang="0">
                  <a:pos x="146" y="247"/>
                </a:cxn>
                <a:cxn ang="0">
                  <a:pos x="164" y="220"/>
                </a:cxn>
                <a:cxn ang="0">
                  <a:pos x="228" y="64"/>
                </a:cxn>
                <a:cxn ang="0">
                  <a:pos x="292" y="37"/>
                </a:cxn>
                <a:cxn ang="0">
                  <a:pos x="347" y="0"/>
                </a:cxn>
              </a:cxnLst>
              <a:rect l="0" t="0" r="r" b="b"/>
              <a:pathLst>
                <a:path w="347" h="375">
                  <a:moveTo>
                    <a:pt x="0" y="375"/>
                  </a:moveTo>
                  <a:cubicBezTo>
                    <a:pt x="31" y="355"/>
                    <a:pt x="56" y="332"/>
                    <a:pt x="91" y="320"/>
                  </a:cubicBezTo>
                  <a:cubicBezTo>
                    <a:pt x="97" y="311"/>
                    <a:pt x="100" y="300"/>
                    <a:pt x="109" y="293"/>
                  </a:cubicBezTo>
                  <a:cubicBezTo>
                    <a:pt x="117" y="287"/>
                    <a:pt x="131" y="292"/>
                    <a:pt x="137" y="284"/>
                  </a:cubicBezTo>
                  <a:cubicBezTo>
                    <a:pt x="145" y="274"/>
                    <a:pt x="141" y="259"/>
                    <a:pt x="146" y="247"/>
                  </a:cubicBezTo>
                  <a:cubicBezTo>
                    <a:pt x="150" y="237"/>
                    <a:pt x="158" y="229"/>
                    <a:pt x="164" y="220"/>
                  </a:cubicBezTo>
                  <a:cubicBezTo>
                    <a:pt x="178" y="178"/>
                    <a:pt x="191" y="89"/>
                    <a:pt x="228" y="64"/>
                  </a:cubicBezTo>
                  <a:cubicBezTo>
                    <a:pt x="249" y="50"/>
                    <a:pt x="269" y="45"/>
                    <a:pt x="292" y="37"/>
                  </a:cubicBezTo>
                  <a:cubicBezTo>
                    <a:pt x="310" y="20"/>
                    <a:pt x="330" y="17"/>
                    <a:pt x="347" y="0"/>
                  </a:cubicBezTo>
                </a:path>
              </a:pathLst>
            </a:custGeom>
            <a:noFill/>
            <a:ln w="9525" cap="flat" cmpd="sng">
              <a:solidFill>
                <a:schemeClr val="tx1"/>
              </a:solidFill>
              <a:prstDash val="solid"/>
              <a:round/>
              <a:headEnd/>
              <a:tailEnd/>
            </a:ln>
            <a:effectLst/>
          </p:spPr>
          <p:txBody>
            <a:bodyPr lIns="0" tIns="0" rIns="0" bIns="0"/>
            <a:lstStyle/>
            <a:p>
              <a:endParaRPr lang="en-GB"/>
            </a:p>
          </p:txBody>
        </p:sp>
        <p:sp>
          <p:nvSpPr>
            <p:cNvPr id="1549319" name="Text Box 7"/>
            <p:cNvSpPr txBox="1">
              <a:spLocks noChangeArrowheads="1"/>
            </p:cNvSpPr>
            <p:nvPr/>
          </p:nvSpPr>
          <p:spPr bwMode="auto">
            <a:xfrm>
              <a:off x="1882" y="1162"/>
              <a:ext cx="1860" cy="138"/>
            </a:xfrm>
            <a:prstGeom prst="rect">
              <a:avLst/>
            </a:prstGeom>
            <a:noFill/>
            <a:ln w="9525">
              <a:noFill/>
              <a:miter lim="800000"/>
              <a:headEnd/>
              <a:tailEnd/>
            </a:ln>
            <a:effectLst/>
          </p:spPr>
          <p:txBody>
            <a:bodyPr lIns="0" tIns="0" rIns="0" bIns="0">
              <a:spAutoFit/>
            </a:bodyPr>
            <a:lstStyle/>
            <a:p>
              <a:pPr marL="342900" indent="-342900">
                <a:spcBef>
                  <a:spcPct val="50000"/>
                </a:spcBef>
              </a:pPr>
              <a:r>
                <a:rPr lang="en-GB" sz="1800"/>
                <a:t>Oxygen Saturation (SO)</a:t>
              </a:r>
            </a:p>
          </p:txBody>
        </p:sp>
      </p:grpSp>
      <p:grpSp>
        <p:nvGrpSpPr>
          <p:cNvPr id="3" name="Group 8"/>
          <p:cNvGrpSpPr>
            <a:grpSpLocks/>
          </p:cNvGrpSpPr>
          <p:nvPr/>
        </p:nvGrpSpPr>
        <p:grpSpPr bwMode="auto">
          <a:xfrm>
            <a:off x="1403350" y="1844675"/>
            <a:ext cx="2952750" cy="1439863"/>
            <a:chOff x="884" y="1434"/>
            <a:chExt cx="1860" cy="907"/>
          </a:xfrm>
        </p:grpSpPr>
        <p:sp>
          <p:nvSpPr>
            <p:cNvPr id="1549321" name="Text Box 9"/>
            <p:cNvSpPr txBox="1">
              <a:spLocks noChangeArrowheads="1"/>
            </p:cNvSpPr>
            <p:nvPr/>
          </p:nvSpPr>
          <p:spPr bwMode="auto">
            <a:xfrm>
              <a:off x="884" y="1434"/>
              <a:ext cx="1860" cy="138"/>
            </a:xfrm>
            <a:prstGeom prst="rect">
              <a:avLst/>
            </a:prstGeom>
            <a:noFill/>
            <a:ln w="9525">
              <a:noFill/>
              <a:miter lim="800000"/>
              <a:headEnd/>
              <a:tailEnd/>
            </a:ln>
            <a:effectLst/>
          </p:spPr>
          <p:txBody>
            <a:bodyPr lIns="0" tIns="0" rIns="0" bIns="0">
              <a:spAutoFit/>
            </a:bodyPr>
            <a:lstStyle/>
            <a:p>
              <a:pPr marL="342900" indent="-342900">
                <a:spcBef>
                  <a:spcPct val="50000"/>
                </a:spcBef>
              </a:pPr>
              <a:r>
                <a:rPr lang="en-GB" sz="1800"/>
                <a:t>ECG (HR)</a:t>
              </a:r>
            </a:p>
          </p:txBody>
        </p:sp>
        <p:sp>
          <p:nvSpPr>
            <p:cNvPr id="1549322" name="Oval 10"/>
            <p:cNvSpPr>
              <a:spLocks noChangeArrowheads="1"/>
            </p:cNvSpPr>
            <p:nvPr/>
          </p:nvSpPr>
          <p:spPr bwMode="auto">
            <a:xfrm>
              <a:off x="2200" y="2115"/>
              <a:ext cx="45" cy="45"/>
            </a:xfrm>
            <a:prstGeom prst="ellipse">
              <a:avLst/>
            </a:prstGeom>
            <a:solidFill>
              <a:schemeClr val="tx1"/>
            </a:solidFill>
            <a:ln w="9525">
              <a:solidFill>
                <a:schemeClr val="tx1"/>
              </a:solidFill>
              <a:round/>
              <a:headEnd/>
              <a:tailEnd/>
            </a:ln>
            <a:effectLst/>
          </p:spPr>
          <p:txBody>
            <a:bodyPr wrap="none" lIns="0" tIns="0" rIns="0" bIns="0" anchor="ctr"/>
            <a:lstStyle/>
            <a:p>
              <a:endParaRPr lang="en-GB"/>
            </a:p>
          </p:txBody>
        </p:sp>
        <p:sp>
          <p:nvSpPr>
            <p:cNvPr id="1549323" name="Oval 11"/>
            <p:cNvSpPr>
              <a:spLocks noChangeArrowheads="1"/>
            </p:cNvSpPr>
            <p:nvPr/>
          </p:nvSpPr>
          <p:spPr bwMode="auto">
            <a:xfrm>
              <a:off x="2200" y="2296"/>
              <a:ext cx="45" cy="45"/>
            </a:xfrm>
            <a:prstGeom prst="ellipse">
              <a:avLst/>
            </a:prstGeom>
            <a:solidFill>
              <a:schemeClr val="tx1"/>
            </a:solidFill>
            <a:ln w="9525">
              <a:solidFill>
                <a:schemeClr val="tx1"/>
              </a:solidFill>
              <a:round/>
              <a:headEnd/>
              <a:tailEnd/>
            </a:ln>
            <a:effectLst/>
          </p:spPr>
          <p:txBody>
            <a:bodyPr wrap="none" lIns="0" tIns="0" rIns="0" bIns="0" anchor="ctr"/>
            <a:lstStyle/>
            <a:p>
              <a:endParaRPr lang="en-GB"/>
            </a:p>
          </p:txBody>
        </p:sp>
        <p:sp>
          <p:nvSpPr>
            <p:cNvPr id="1549324" name="Oval 12"/>
            <p:cNvSpPr>
              <a:spLocks noChangeArrowheads="1"/>
            </p:cNvSpPr>
            <p:nvPr/>
          </p:nvSpPr>
          <p:spPr bwMode="auto">
            <a:xfrm>
              <a:off x="2426" y="2115"/>
              <a:ext cx="45" cy="45"/>
            </a:xfrm>
            <a:prstGeom prst="ellipse">
              <a:avLst/>
            </a:prstGeom>
            <a:solidFill>
              <a:schemeClr val="tx1"/>
            </a:solidFill>
            <a:ln w="9525">
              <a:solidFill>
                <a:schemeClr val="tx1"/>
              </a:solidFill>
              <a:round/>
              <a:headEnd/>
              <a:tailEnd/>
            </a:ln>
            <a:effectLst/>
          </p:spPr>
          <p:txBody>
            <a:bodyPr wrap="none" lIns="0" tIns="0" rIns="0" bIns="0" anchor="ctr"/>
            <a:lstStyle/>
            <a:p>
              <a:endParaRPr lang="en-GB"/>
            </a:p>
          </p:txBody>
        </p:sp>
        <p:sp>
          <p:nvSpPr>
            <p:cNvPr id="1549325" name="Freeform 13"/>
            <p:cNvSpPr>
              <a:spLocks/>
            </p:cNvSpPr>
            <p:nvPr/>
          </p:nvSpPr>
          <p:spPr bwMode="auto">
            <a:xfrm>
              <a:off x="1801" y="1628"/>
              <a:ext cx="421" cy="685"/>
            </a:xfrm>
            <a:custGeom>
              <a:avLst/>
              <a:gdLst/>
              <a:ahLst/>
              <a:cxnLst>
                <a:cxn ang="0">
                  <a:pos x="421" y="685"/>
                </a:cxn>
                <a:cxn ang="0">
                  <a:pos x="393" y="603"/>
                </a:cxn>
                <a:cxn ang="0">
                  <a:pos x="357" y="548"/>
                </a:cxn>
                <a:cxn ang="0">
                  <a:pos x="329" y="502"/>
                </a:cxn>
                <a:cxn ang="0">
                  <a:pos x="265" y="310"/>
                </a:cxn>
                <a:cxn ang="0">
                  <a:pos x="210" y="237"/>
                </a:cxn>
                <a:cxn ang="0">
                  <a:pos x="201" y="210"/>
                </a:cxn>
                <a:cxn ang="0">
                  <a:pos x="183" y="191"/>
                </a:cxn>
                <a:cxn ang="0">
                  <a:pos x="146" y="118"/>
                </a:cxn>
                <a:cxn ang="0">
                  <a:pos x="119" y="100"/>
                </a:cxn>
                <a:cxn ang="0">
                  <a:pos x="46" y="45"/>
                </a:cxn>
                <a:cxn ang="0">
                  <a:pos x="0" y="27"/>
                </a:cxn>
              </a:cxnLst>
              <a:rect l="0" t="0" r="r" b="b"/>
              <a:pathLst>
                <a:path w="421" h="685">
                  <a:moveTo>
                    <a:pt x="421" y="685"/>
                  </a:moveTo>
                  <a:cubicBezTo>
                    <a:pt x="412" y="658"/>
                    <a:pt x="409" y="627"/>
                    <a:pt x="393" y="603"/>
                  </a:cubicBezTo>
                  <a:cubicBezTo>
                    <a:pt x="381" y="585"/>
                    <a:pt x="364" y="569"/>
                    <a:pt x="357" y="548"/>
                  </a:cubicBezTo>
                  <a:cubicBezTo>
                    <a:pt x="345" y="513"/>
                    <a:pt x="355" y="528"/>
                    <a:pt x="329" y="502"/>
                  </a:cubicBezTo>
                  <a:cubicBezTo>
                    <a:pt x="319" y="398"/>
                    <a:pt x="319" y="383"/>
                    <a:pt x="265" y="310"/>
                  </a:cubicBezTo>
                  <a:cubicBezTo>
                    <a:pt x="206" y="230"/>
                    <a:pt x="252" y="277"/>
                    <a:pt x="210" y="237"/>
                  </a:cubicBezTo>
                  <a:cubicBezTo>
                    <a:pt x="207" y="228"/>
                    <a:pt x="206" y="218"/>
                    <a:pt x="201" y="210"/>
                  </a:cubicBezTo>
                  <a:cubicBezTo>
                    <a:pt x="197" y="202"/>
                    <a:pt x="187" y="199"/>
                    <a:pt x="183" y="191"/>
                  </a:cubicBezTo>
                  <a:cubicBezTo>
                    <a:pt x="157" y="137"/>
                    <a:pt x="181" y="146"/>
                    <a:pt x="146" y="118"/>
                  </a:cubicBezTo>
                  <a:cubicBezTo>
                    <a:pt x="138" y="111"/>
                    <a:pt x="127" y="107"/>
                    <a:pt x="119" y="100"/>
                  </a:cubicBezTo>
                  <a:cubicBezTo>
                    <a:pt x="5" y="0"/>
                    <a:pt x="120" y="82"/>
                    <a:pt x="46" y="45"/>
                  </a:cubicBezTo>
                  <a:cubicBezTo>
                    <a:pt x="3" y="24"/>
                    <a:pt x="35" y="27"/>
                    <a:pt x="0" y="27"/>
                  </a:cubicBezTo>
                </a:path>
              </a:pathLst>
            </a:custGeom>
            <a:noFill/>
            <a:ln w="9525" cap="flat" cmpd="sng">
              <a:solidFill>
                <a:schemeClr val="tx1"/>
              </a:solidFill>
              <a:prstDash val="solid"/>
              <a:round/>
              <a:headEnd/>
              <a:tailEnd/>
            </a:ln>
            <a:effectLst/>
          </p:spPr>
          <p:txBody>
            <a:bodyPr lIns="0" tIns="0" rIns="0" bIns="0"/>
            <a:lstStyle/>
            <a:p>
              <a:endParaRPr lang="en-GB"/>
            </a:p>
          </p:txBody>
        </p:sp>
        <p:sp>
          <p:nvSpPr>
            <p:cNvPr id="1549326" name="Freeform 14"/>
            <p:cNvSpPr>
              <a:spLocks/>
            </p:cNvSpPr>
            <p:nvPr/>
          </p:nvSpPr>
          <p:spPr bwMode="auto">
            <a:xfrm>
              <a:off x="1952" y="1763"/>
              <a:ext cx="290" cy="367"/>
            </a:xfrm>
            <a:custGeom>
              <a:avLst/>
              <a:gdLst/>
              <a:ahLst/>
              <a:cxnLst>
                <a:cxn ang="0">
                  <a:pos x="279" y="367"/>
                </a:cxn>
                <a:cxn ang="0">
                  <a:pos x="224" y="221"/>
                </a:cxn>
                <a:cxn ang="0">
                  <a:pos x="178" y="184"/>
                </a:cxn>
                <a:cxn ang="0">
                  <a:pos x="123" y="148"/>
                </a:cxn>
                <a:cxn ang="0">
                  <a:pos x="50" y="29"/>
                </a:cxn>
                <a:cxn ang="0">
                  <a:pos x="14" y="11"/>
                </a:cxn>
              </a:cxnLst>
              <a:rect l="0" t="0" r="r" b="b"/>
              <a:pathLst>
                <a:path w="290" h="367">
                  <a:moveTo>
                    <a:pt x="279" y="367"/>
                  </a:moveTo>
                  <a:cubicBezTo>
                    <a:pt x="270" y="263"/>
                    <a:pt x="290" y="265"/>
                    <a:pt x="224" y="221"/>
                  </a:cubicBezTo>
                  <a:cubicBezTo>
                    <a:pt x="192" y="173"/>
                    <a:pt x="224" y="210"/>
                    <a:pt x="178" y="184"/>
                  </a:cubicBezTo>
                  <a:cubicBezTo>
                    <a:pt x="159" y="173"/>
                    <a:pt x="123" y="148"/>
                    <a:pt x="123" y="148"/>
                  </a:cubicBezTo>
                  <a:cubicBezTo>
                    <a:pt x="109" y="104"/>
                    <a:pt x="94" y="55"/>
                    <a:pt x="50" y="29"/>
                  </a:cubicBezTo>
                  <a:cubicBezTo>
                    <a:pt x="0" y="0"/>
                    <a:pt x="38" y="35"/>
                    <a:pt x="14" y="11"/>
                  </a:cubicBezTo>
                </a:path>
              </a:pathLst>
            </a:custGeom>
            <a:noFill/>
            <a:ln w="9525" cap="flat" cmpd="sng">
              <a:solidFill>
                <a:schemeClr val="tx1"/>
              </a:solidFill>
              <a:prstDash val="solid"/>
              <a:round/>
              <a:headEnd/>
              <a:tailEnd/>
            </a:ln>
            <a:effectLst/>
          </p:spPr>
          <p:txBody>
            <a:bodyPr lIns="0" tIns="0" rIns="0" bIns="0"/>
            <a:lstStyle/>
            <a:p>
              <a:endParaRPr lang="en-GB"/>
            </a:p>
          </p:txBody>
        </p:sp>
        <p:sp>
          <p:nvSpPr>
            <p:cNvPr id="1549327" name="Freeform 15"/>
            <p:cNvSpPr>
              <a:spLocks/>
            </p:cNvSpPr>
            <p:nvPr/>
          </p:nvSpPr>
          <p:spPr bwMode="auto">
            <a:xfrm>
              <a:off x="1957" y="1765"/>
              <a:ext cx="493" cy="374"/>
            </a:xfrm>
            <a:custGeom>
              <a:avLst/>
              <a:gdLst/>
              <a:ahLst/>
              <a:cxnLst>
                <a:cxn ang="0">
                  <a:pos x="493" y="374"/>
                </a:cxn>
                <a:cxn ang="0">
                  <a:pos x="429" y="310"/>
                </a:cxn>
                <a:cxn ang="0">
                  <a:pos x="265" y="173"/>
                </a:cxn>
                <a:cxn ang="0">
                  <a:pos x="164" y="118"/>
                </a:cxn>
                <a:cxn ang="0">
                  <a:pos x="91" y="73"/>
                </a:cxn>
                <a:cxn ang="0">
                  <a:pos x="54" y="36"/>
                </a:cxn>
                <a:cxn ang="0">
                  <a:pos x="0" y="0"/>
                </a:cxn>
              </a:cxnLst>
              <a:rect l="0" t="0" r="r" b="b"/>
              <a:pathLst>
                <a:path w="493" h="374">
                  <a:moveTo>
                    <a:pt x="493" y="374"/>
                  </a:moveTo>
                  <a:cubicBezTo>
                    <a:pt x="452" y="312"/>
                    <a:pt x="477" y="327"/>
                    <a:pt x="429" y="310"/>
                  </a:cubicBezTo>
                  <a:cubicBezTo>
                    <a:pt x="402" y="269"/>
                    <a:pt x="314" y="189"/>
                    <a:pt x="265" y="173"/>
                  </a:cubicBezTo>
                  <a:cubicBezTo>
                    <a:pt x="237" y="146"/>
                    <a:pt x="199" y="136"/>
                    <a:pt x="164" y="118"/>
                  </a:cubicBezTo>
                  <a:cubicBezTo>
                    <a:pt x="135" y="103"/>
                    <a:pt x="123" y="84"/>
                    <a:pt x="91" y="73"/>
                  </a:cubicBezTo>
                  <a:cubicBezTo>
                    <a:pt x="84" y="65"/>
                    <a:pt x="63" y="42"/>
                    <a:pt x="54" y="36"/>
                  </a:cubicBezTo>
                  <a:cubicBezTo>
                    <a:pt x="37" y="23"/>
                    <a:pt x="0" y="0"/>
                    <a:pt x="0" y="0"/>
                  </a:cubicBezTo>
                </a:path>
              </a:pathLst>
            </a:custGeom>
            <a:noFill/>
            <a:ln w="9525" cap="flat" cmpd="sng">
              <a:solidFill>
                <a:schemeClr val="tx1"/>
              </a:solidFill>
              <a:prstDash val="solid"/>
              <a:round/>
              <a:headEnd/>
              <a:tailEnd/>
            </a:ln>
            <a:effectLst/>
          </p:spPr>
          <p:txBody>
            <a:bodyPr lIns="0" tIns="0" rIns="0" bIns="0"/>
            <a:lstStyle/>
            <a:p>
              <a:endParaRPr lang="en-GB"/>
            </a:p>
          </p:txBody>
        </p:sp>
      </p:grpSp>
      <p:grpSp>
        <p:nvGrpSpPr>
          <p:cNvPr id="4" name="Group 16"/>
          <p:cNvGrpSpPr>
            <a:grpSpLocks/>
          </p:cNvGrpSpPr>
          <p:nvPr/>
        </p:nvGrpSpPr>
        <p:grpSpPr bwMode="auto">
          <a:xfrm>
            <a:off x="2771775" y="2997200"/>
            <a:ext cx="2665413" cy="1598613"/>
            <a:chOff x="1746" y="2387"/>
            <a:chExt cx="1679" cy="1681"/>
          </a:xfrm>
        </p:grpSpPr>
        <p:sp>
          <p:nvSpPr>
            <p:cNvPr id="1549329" name="Line 17"/>
            <p:cNvSpPr>
              <a:spLocks noChangeShapeType="1"/>
            </p:cNvSpPr>
            <p:nvPr/>
          </p:nvSpPr>
          <p:spPr bwMode="auto">
            <a:xfrm flipH="1" flipV="1">
              <a:off x="2608" y="2387"/>
              <a:ext cx="0" cy="317"/>
            </a:xfrm>
            <a:prstGeom prst="line">
              <a:avLst/>
            </a:prstGeom>
            <a:noFill/>
            <a:ln w="25400">
              <a:solidFill>
                <a:schemeClr val="tx1"/>
              </a:solidFill>
              <a:prstDash val="dash"/>
              <a:round/>
              <a:headEnd/>
              <a:tailEnd type="oval" w="med" len="med"/>
            </a:ln>
            <a:effectLst/>
          </p:spPr>
          <p:txBody>
            <a:bodyPr lIns="0" tIns="0" rIns="0" bIns="0"/>
            <a:lstStyle/>
            <a:p>
              <a:endParaRPr lang="en-GB"/>
            </a:p>
          </p:txBody>
        </p:sp>
        <p:sp>
          <p:nvSpPr>
            <p:cNvPr id="1549330" name="Line 18"/>
            <p:cNvSpPr>
              <a:spLocks noChangeShapeType="1"/>
            </p:cNvSpPr>
            <p:nvPr/>
          </p:nvSpPr>
          <p:spPr bwMode="auto">
            <a:xfrm flipH="1" flipV="1">
              <a:off x="2608" y="2704"/>
              <a:ext cx="0" cy="1044"/>
            </a:xfrm>
            <a:prstGeom prst="line">
              <a:avLst/>
            </a:prstGeom>
            <a:noFill/>
            <a:ln w="25400">
              <a:solidFill>
                <a:schemeClr val="tx1"/>
              </a:solidFill>
              <a:round/>
              <a:headEnd/>
              <a:tailEnd/>
            </a:ln>
            <a:effectLst/>
          </p:spPr>
          <p:txBody>
            <a:bodyPr lIns="0" tIns="0" rIns="0" bIns="0"/>
            <a:lstStyle/>
            <a:p>
              <a:endParaRPr lang="en-GB"/>
            </a:p>
          </p:txBody>
        </p:sp>
        <p:sp>
          <p:nvSpPr>
            <p:cNvPr id="1549331" name="Text Box 19"/>
            <p:cNvSpPr txBox="1">
              <a:spLocks noChangeArrowheads="1"/>
            </p:cNvSpPr>
            <p:nvPr/>
          </p:nvSpPr>
          <p:spPr bwMode="auto">
            <a:xfrm>
              <a:off x="1746" y="3837"/>
              <a:ext cx="1679" cy="231"/>
            </a:xfrm>
            <a:prstGeom prst="rect">
              <a:avLst/>
            </a:prstGeom>
            <a:noFill/>
            <a:ln w="9525">
              <a:noFill/>
              <a:miter lim="800000"/>
              <a:headEnd/>
              <a:tailEnd/>
            </a:ln>
            <a:effectLst/>
          </p:spPr>
          <p:txBody>
            <a:bodyPr lIns="0" tIns="0" rIns="0" bIns="0">
              <a:spAutoFit/>
            </a:bodyPr>
            <a:lstStyle/>
            <a:p>
              <a:pPr marL="342900" indent="-342900">
                <a:spcBef>
                  <a:spcPct val="50000"/>
                </a:spcBef>
              </a:pPr>
              <a:r>
                <a:rPr lang="en-GB" sz="1800"/>
                <a:t>Core Temperature (TC)</a:t>
              </a:r>
            </a:p>
          </p:txBody>
        </p:sp>
      </p:grpSp>
      <p:grpSp>
        <p:nvGrpSpPr>
          <p:cNvPr id="5" name="Group 20"/>
          <p:cNvGrpSpPr>
            <a:grpSpLocks/>
          </p:cNvGrpSpPr>
          <p:nvPr/>
        </p:nvGrpSpPr>
        <p:grpSpPr bwMode="auto">
          <a:xfrm>
            <a:off x="242888" y="3429000"/>
            <a:ext cx="3392487" cy="582613"/>
            <a:chOff x="158" y="2568"/>
            <a:chExt cx="2137" cy="367"/>
          </a:xfrm>
        </p:grpSpPr>
        <p:sp>
          <p:nvSpPr>
            <p:cNvPr id="1549333" name="Freeform 21"/>
            <p:cNvSpPr>
              <a:spLocks/>
            </p:cNvSpPr>
            <p:nvPr/>
          </p:nvSpPr>
          <p:spPr bwMode="auto">
            <a:xfrm>
              <a:off x="2011" y="2743"/>
              <a:ext cx="284" cy="192"/>
            </a:xfrm>
            <a:custGeom>
              <a:avLst/>
              <a:gdLst/>
              <a:ahLst/>
              <a:cxnLst>
                <a:cxn ang="0">
                  <a:pos x="0" y="27"/>
                </a:cxn>
                <a:cxn ang="0">
                  <a:pos x="64" y="82"/>
                </a:cxn>
                <a:cxn ang="0">
                  <a:pos x="74" y="174"/>
                </a:cxn>
                <a:cxn ang="0">
                  <a:pos x="206" y="161"/>
                </a:cxn>
                <a:cxn ang="0">
                  <a:pos x="284" y="119"/>
                </a:cxn>
                <a:cxn ang="0">
                  <a:pos x="238" y="46"/>
                </a:cxn>
                <a:cxn ang="0">
                  <a:pos x="0" y="27"/>
                </a:cxn>
              </a:cxnLst>
              <a:rect l="0" t="0" r="r" b="b"/>
              <a:pathLst>
                <a:path w="284" h="192">
                  <a:moveTo>
                    <a:pt x="0" y="27"/>
                  </a:moveTo>
                  <a:cubicBezTo>
                    <a:pt x="43" y="37"/>
                    <a:pt x="50" y="41"/>
                    <a:pt x="64" y="82"/>
                  </a:cubicBezTo>
                  <a:cubicBezTo>
                    <a:pt x="67" y="113"/>
                    <a:pt x="46" y="161"/>
                    <a:pt x="74" y="174"/>
                  </a:cubicBezTo>
                  <a:cubicBezTo>
                    <a:pt x="98" y="192"/>
                    <a:pt x="171" y="170"/>
                    <a:pt x="206" y="161"/>
                  </a:cubicBezTo>
                  <a:cubicBezTo>
                    <a:pt x="241" y="152"/>
                    <a:pt x="279" y="138"/>
                    <a:pt x="284" y="119"/>
                  </a:cubicBezTo>
                  <a:cubicBezTo>
                    <a:pt x="264" y="98"/>
                    <a:pt x="260" y="64"/>
                    <a:pt x="238" y="46"/>
                  </a:cubicBezTo>
                  <a:cubicBezTo>
                    <a:pt x="182" y="0"/>
                    <a:pt x="44" y="24"/>
                    <a:pt x="0" y="27"/>
                  </a:cubicBezTo>
                  <a:close/>
                </a:path>
              </a:pathLst>
            </a:custGeom>
            <a:solidFill>
              <a:srgbClr val="969696"/>
            </a:solidFill>
            <a:ln w="9525" cap="flat" cmpd="sng">
              <a:solidFill>
                <a:schemeClr val="tx1"/>
              </a:solidFill>
              <a:prstDash val="solid"/>
              <a:round/>
              <a:headEnd/>
              <a:tailEnd/>
            </a:ln>
            <a:effectLst/>
          </p:spPr>
          <p:txBody>
            <a:bodyPr lIns="0" tIns="0" rIns="0" bIns="0"/>
            <a:lstStyle/>
            <a:p>
              <a:endParaRPr lang="en-GB"/>
            </a:p>
          </p:txBody>
        </p:sp>
        <p:sp>
          <p:nvSpPr>
            <p:cNvPr id="1549334" name="Freeform 22"/>
            <p:cNvSpPr>
              <a:spLocks/>
            </p:cNvSpPr>
            <p:nvPr/>
          </p:nvSpPr>
          <p:spPr bwMode="auto">
            <a:xfrm>
              <a:off x="1170" y="2690"/>
              <a:ext cx="943" cy="146"/>
            </a:xfrm>
            <a:custGeom>
              <a:avLst/>
              <a:gdLst/>
              <a:ahLst/>
              <a:cxnLst>
                <a:cxn ang="0">
                  <a:pos x="896" y="126"/>
                </a:cxn>
                <a:cxn ang="0">
                  <a:pos x="841" y="89"/>
                </a:cxn>
                <a:cxn ang="0">
                  <a:pos x="595" y="53"/>
                </a:cxn>
                <a:cxn ang="0">
                  <a:pos x="0" y="44"/>
                </a:cxn>
              </a:cxnLst>
              <a:rect l="0" t="0" r="r" b="b"/>
              <a:pathLst>
                <a:path w="943" h="146">
                  <a:moveTo>
                    <a:pt x="896" y="126"/>
                  </a:moveTo>
                  <a:cubicBezTo>
                    <a:pt x="808" y="97"/>
                    <a:pt x="943" y="146"/>
                    <a:pt x="841" y="89"/>
                  </a:cubicBezTo>
                  <a:cubicBezTo>
                    <a:pt x="774" y="51"/>
                    <a:pt x="660" y="57"/>
                    <a:pt x="595" y="53"/>
                  </a:cubicBezTo>
                  <a:cubicBezTo>
                    <a:pt x="377" y="0"/>
                    <a:pt x="571" y="44"/>
                    <a:pt x="0" y="44"/>
                  </a:cubicBezTo>
                </a:path>
              </a:pathLst>
            </a:custGeom>
            <a:noFill/>
            <a:ln w="9525" cap="flat" cmpd="sng">
              <a:solidFill>
                <a:schemeClr val="tx1"/>
              </a:solidFill>
              <a:prstDash val="solid"/>
              <a:round/>
              <a:headEnd/>
              <a:tailEnd/>
            </a:ln>
            <a:effectLst/>
          </p:spPr>
          <p:txBody>
            <a:bodyPr lIns="0" tIns="0" rIns="0" bIns="0"/>
            <a:lstStyle/>
            <a:p>
              <a:endParaRPr lang="en-GB"/>
            </a:p>
          </p:txBody>
        </p:sp>
        <p:sp>
          <p:nvSpPr>
            <p:cNvPr id="1549335" name="Text Box 23"/>
            <p:cNvSpPr txBox="1">
              <a:spLocks noChangeArrowheads="1"/>
            </p:cNvSpPr>
            <p:nvPr/>
          </p:nvSpPr>
          <p:spPr bwMode="auto">
            <a:xfrm>
              <a:off x="158" y="2568"/>
              <a:ext cx="1316" cy="363"/>
            </a:xfrm>
            <a:prstGeom prst="rect">
              <a:avLst/>
            </a:prstGeom>
            <a:noFill/>
            <a:ln w="9525">
              <a:noFill/>
              <a:miter lim="800000"/>
              <a:headEnd/>
              <a:tailEnd/>
            </a:ln>
            <a:effectLst/>
          </p:spPr>
          <p:txBody>
            <a:bodyPr lIns="0" tIns="0" rIns="0" bIns="0">
              <a:spAutoFit/>
            </a:bodyPr>
            <a:lstStyle/>
            <a:p>
              <a:pPr marL="342900" indent="-342900">
                <a:spcBef>
                  <a:spcPct val="50000"/>
                </a:spcBef>
              </a:pPr>
              <a:r>
                <a:rPr lang="en-GB" sz="1800"/>
                <a:t>Arterial Line</a:t>
              </a:r>
            </a:p>
            <a:p>
              <a:pPr marL="342900" indent="-342900">
                <a:spcBef>
                  <a:spcPct val="50000"/>
                </a:spcBef>
              </a:pPr>
              <a:r>
                <a:rPr lang="en-GB" sz="1800"/>
                <a:t>(Blood Pressure)</a:t>
              </a:r>
            </a:p>
          </p:txBody>
        </p:sp>
      </p:grpSp>
      <p:grpSp>
        <p:nvGrpSpPr>
          <p:cNvPr id="6" name="Group 24"/>
          <p:cNvGrpSpPr>
            <a:grpSpLocks/>
          </p:cNvGrpSpPr>
          <p:nvPr/>
        </p:nvGrpSpPr>
        <p:grpSpPr bwMode="auto">
          <a:xfrm>
            <a:off x="5148263" y="2060575"/>
            <a:ext cx="2952750" cy="1173163"/>
            <a:chOff x="3243" y="1661"/>
            <a:chExt cx="1860" cy="739"/>
          </a:xfrm>
        </p:grpSpPr>
        <p:sp>
          <p:nvSpPr>
            <p:cNvPr id="1549337" name="Freeform 25"/>
            <p:cNvSpPr>
              <a:spLocks/>
            </p:cNvSpPr>
            <p:nvPr/>
          </p:nvSpPr>
          <p:spPr bwMode="auto">
            <a:xfrm>
              <a:off x="3767" y="2233"/>
              <a:ext cx="131" cy="167"/>
            </a:xfrm>
            <a:custGeom>
              <a:avLst/>
              <a:gdLst/>
              <a:ahLst/>
              <a:cxnLst>
                <a:cxn ang="0">
                  <a:pos x="0" y="34"/>
                </a:cxn>
                <a:cxn ang="0">
                  <a:pos x="16" y="110"/>
                </a:cxn>
                <a:cxn ang="0">
                  <a:pos x="58" y="161"/>
                </a:cxn>
                <a:cxn ang="0">
                  <a:pos x="110" y="126"/>
                </a:cxn>
                <a:cxn ang="0">
                  <a:pos x="73" y="80"/>
                </a:cxn>
                <a:cxn ang="0">
                  <a:pos x="55" y="8"/>
                </a:cxn>
                <a:cxn ang="0">
                  <a:pos x="0" y="34"/>
                </a:cxn>
              </a:cxnLst>
              <a:rect l="0" t="0" r="r" b="b"/>
              <a:pathLst>
                <a:path w="131" h="167">
                  <a:moveTo>
                    <a:pt x="0" y="34"/>
                  </a:moveTo>
                  <a:cubicBezTo>
                    <a:pt x="4" y="50"/>
                    <a:pt x="7" y="113"/>
                    <a:pt x="16" y="110"/>
                  </a:cubicBezTo>
                  <a:cubicBezTo>
                    <a:pt x="43" y="136"/>
                    <a:pt x="35" y="126"/>
                    <a:pt x="58" y="161"/>
                  </a:cubicBezTo>
                  <a:cubicBezTo>
                    <a:pt x="72" y="161"/>
                    <a:pt x="109" y="141"/>
                    <a:pt x="110" y="126"/>
                  </a:cubicBezTo>
                  <a:cubicBezTo>
                    <a:pt x="76" y="30"/>
                    <a:pt x="131" y="167"/>
                    <a:pt x="73" y="80"/>
                  </a:cubicBezTo>
                  <a:cubicBezTo>
                    <a:pt x="66" y="70"/>
                    <a:pt x="59" y="20"/>
                    <a:pt x="55" y="8"/>
                  </a:cubicBezTo>
                  <a:cubicBezTo>
                    <a:pt x="43" y="0"/>
                    <a:pt x="5" y="14"/>
                    <a:pt x="0" y="34"/>
                  </a:cubicBezTo>
                  <a:close/>
                </a:path>
              </a:pathLst>
            </a:custGeom>
            <a:solidFill>
              <a:srgbClr val="969696"/>
            </a:solidFill>
            <a:ln w="9525" cap="flat" cmpd="sng">
              <a:solidFill>
                <a:schemeClr val="tx1"/>
              </a:solidFill>
              <a:prstDash val="solid"/>
              <a:round/>
              <a:headEnd/>
              <a:tailEnd/>
            </a:ln>
            <a:effectLst/>
          </p:spPr>
          <p:txBody>
            <a:bodyPr lIns="0" tIns="0" rIns="0" bIns="0"/>
            <a:lstStyle/>
            <a:p>
              <a:endParaRPr lang="en-GB"/>
            </a:p>
          </p:txBody>
        </p:sp>
        <p:sp>
          <p:nvSpPr>
            <p:cNvPr id="1549338" name="Freeform 26"/>
            <p:cNvSpPr>
              <a:spLocks/>
            </p:cNvSpPr>
            <p:nvPr/>
          </p:nvSpPr>
          <p:spPr bwMode="auto">
            <a:xfrm>
              <a:off x="3831" y="1864"/>
              <a:ext cx="359" cy="376"/>
            </a:xfrm>
            <a:custGeom>
              <a:avLst/>
              <a:gdLst/>
              <a:ahLst/>
              <a:cxnLst>
                <a:cxn ang="0">
                  <a:pos x="0" y="376"/>
                </a:cxn>
                <a:cxn ang="0">
                  <a:pos x="64" y="275"/>
                </a:cxn>
                <a:cxn ang="0">
                  <a:pos x="110" y="239"/>
                </a:cxn>
                <a:cxn ang="0">
                  <a:pos x="146" y="157"/>
                </a:cxn>
                <a:cxn ang="0">
                  <a:pos x="174" y="147"/>
                </a:cxn>
                <a:cxn ang="0">
                  <a:pos x="201" y="129"/>
                </a:cxn>
                <a:cxn ang="0">
                  <a:pos x="238" y="83"/>
                </a:cxn>
                <a:cxn ang="0">
                  <a:pos x="292" y="56"/>
                </a:cxn>
                <a:cxn ang="0">
                  <a:pos x="329" y="19"/>
                </a:cxn>
                <a:cxn ang="0">
                  <a:pos x="356" y="1"/>
                </a:cxn>
              </a:cxnLst>
              <a:rect l="0" t="0" r="r" b="b"/>
              <a:pathLst>
                <a:path w="359" h="376">
                  <a:moveTo>
                    <a:pt x="0" y="376"/>
                  </a:moveTo>
                  <a:cubicBezTo>
                    <a:pt x="11" y="333"/>
                    <a:pt x="29" y="304"/>
                    <a:pt x="64" y="275"/>
                  </a:cubicBezTo>
                  <a:cubicBezTo>
                    <a:pt x="88" y="256"/>
                    <a:pt x="92" y="262"/>
                    <a:pt x="110" y="239"/>
                  </a:cubicBezTo>
                  <a:cubicBezTo>
                    <a:pt x="133" y="210"/>
                    <a:pt x="133" y="196"/>
                    <a:pt x="146" y="157"/>
                  </a:cubicBezTo>
                  <a:cubicBezTo>
                    <a:pt x="149" y="148"/>
                    <a:pt x="165" y="151"/>
                    <a:pt x="174" y="147"/>
                  </a:cubicBezTo>
                  <a:cubicBezTo>
                    <a:pt x="184" y="142"/>
                    <a:pt x="192" y="135"/>
                    <a:pt x="201" y="129"/>
                  </a:cubicBezTo>
                  <a:cubicBezTo>
                    <a:pt x="210" y="116"/>
                    <a:pt x="223" y="92"/>
                    <a:pt x="238" y="83"/>
                  </a:cubicBezTo>
                  <a:cubicBezTo>
                    <a:pt x="314" y="37"/>
                    <a:pt x="213" y="118"/>
                    <a:pt x="292" y="56"/>
                  </a:cubicBezTo>
                  <a:cubicBezTo>
                    <a:pt x="306" y="45"/>
                    <a:pt x="314" y="28"/>
                    <a:pt x="329" y="19"/>
                  </a:cubicBezTo>
                  <a:cubicBezTo>
                    <a:pt x="359" y="0"/>
                    <a:pt x="356" y="22"/>
                    <a:pt x="356" y="1"/>
                  </a:cubicBezTo>
                </a:path>
              </a:pathLst>
            </a:custGeom>
            <a:noFill/>
            <a:ln w="9525" cap="flat" cmpd="sng">
              <a:solidFill>
                <a:schemeClr val="tx1"/>
              </a:solidFill>
              <a:prstDash val="solid"/>
              <a:round/>
              <a:headEnd/>
              <a:tailEnd/>
            </a:ln>
            <a:effectLst/>
          </p:spPr>
          <p:txBody>
            <a:bodyPr lIns="0" tIns="0" rIns="0" bIns="0"/>
            <a:lstStyle/>
            <a:p>
              <a:endParaRPr lang="en-GB"/>
            </a:p>
          </p:txBody>
        </p:sp>
        <p:sp>
          <p:nvSpPr>
            <p:cNvPr id="1549339" name="Text Box 27"/>
            <p:cNvSpPr txBox="1">
              <a:spLocks noChangeArrowheads="1"/>
            </p:cNvSpPr>
            <p:nvPr/>
          </p:nvSpPr>
          <p:spPr bwMode="auto">
            <a:xfrm>
              <a:off x="3243" y="1661"/>
              <a:ext cx="1860" cy="138"/>
            </a:xfrm>
            <a:prstGeom prst="rect">
              <a:avLst/>
            </a:prstGeom>
            <a:noFill/>
            <a:ln w="9525">
              <a:noFill/>
              <a:miter lim="800000"/>
              <a:headEnd/>
              <a:tailEnd/>
            </a:ln>
            <a:effectLst/>
          </p:spPr>
          <p:txBody>
            <a:bodyPr lIns="0" tIns="0" rIns="0" bIns="0">
              <a:spAutoFit/>
            </a:bodyPr>
            <a:lstStyle/>
            <a:p>
              <a:pPr marL="342900" indent="-342900">
                <a:spcBef>
                  <a:spcPct val="50000"/>
                </a:spcBef>
              </a:pPr>
              <a:r>
                <a:rPr lang="en-GB" sz="1800"/>
                <a:t>Peripheral Temperature (TP)</a:t>
              </a:r>
            </a:p>
          </p:txBody>
        </p:sp>
      </p:grpSp>
      <p:grpSp>
        <p:nvGrpSpPr>
          <p:cNvPr id="7" name="Group 28"/>
          <p:cNvGrpSpPr>
            <a:grpSpLocks/>
          </p:cNvGrpSpPr>
          <p:nvPr/>
        </p:nvGrpSpPr>
        <p:grpSpPr bwMode="auto">
          <a:xfrm>
            <a:off x="5651500" y="3286125"/>
            <a:ext cx="2952750" cy="1438275"/>
            <a:chOff x="3560" y="2433"/>
            <a:chExt cx="1860" cy="906"/>
          </a:xfrm>
        </p:grpSpPr>
        <p:sp>
          <p:nvSpPr>
            <p:cNvPr id="1549341" name="Freeform 29"/>
            <p:cNvSpPr>
              <a:spLocks/>
            </p:cNvSpPr>
            <p:nvPr/>
          </p:nvSpPr>
          <p:spPr bwMode="auto">
            <a:xfrm>
              <a:off x="3636" y="2433"/>
              <a:ext cx="180" cy="147"/>
            </a:xfrm>
            <a:custGeom>
              <a:avLst/>
              <a:gdLst/>
              <a:ahLst/>
              <a:cxnLst>
                <a:cxn ang="0">
                  <a:pos x="51" y="0"/>
                </a:cxn>
                <a:cxn ang="0">
                  <a:pos x="9" y="21"/>
                </a:cxn>
                <a:cxn ang="0">
                  <a:pos x="6" y="90"/>
                </a:cxn>
                <a:cxn ang="0">
                  <a:pos x="45" y="126"/>
                </a:cxn>
                <a:cxn ang="0">
                  <a:pos x="138" y="147"/>
                </a:cxn>
                <a:cxn ang="0">
                  <a:pos x="171" y="102"/>
                </a:cxn>
                <a:cxn ang="0">
                  <a:pos x="177" y="66"/>
                </a:cxn>
                <a:cxn ang="0">
                  <a:pos x="159" y="18"/>
                </a:cxn>
                <a:cxn ang="0">
                  <a:pos x="51" y="0"/>
                </a:cxn>
              </a:cxnLst>
              <a:rect l="0" t="0" r="r" b="b"/>
              <a:pathLst>
                <a:path w="180" h="147">
                  <a:moveTo>
                    <a:pt x="51" y="0"/>
                  </a:moveTo>
                  <a:cubicBezTo>
                    <a:pt x="29" y="4"/>
                    <a:pt x="16" y="9"/>
                    <a:pt x="9" y="21"/>
                  </a:cubicBezTo>
                  <a:cubicBezTo>
                    <a:pt x="2" y="36"/>
                    <a:pt x="0" y="73"/>
                    <a:pt x="6" y="90"/>
                  </a:cubicBezTo>
                  <a:cubicBezTo>
                    <a:pt x="3" y="119"/>
                    <a:pt x="14" y="108"/>
                    <a:pt x="45" y="126"/>
                  </a:cubicBezTo>
                  <a:cubicBezTo>
                    <a:pt x="62" y="136"/>
                    <a:pt x="129" y="145"/>
                    <a:pt x="138" y="147"/>
                  </a:cubicBezTo>
                  <a:cubicBezTo>
                    <a:pt x="147" y="141"/>
                    <a:pt x="161" y="107"/>
                    <a:pt x="171" y="102"/>
                  </a:cubicBezTo>
                  <a:cubicBezTo>
                    <a:pt x="177" y="89"/>
                    <a:pt x="179" y="80"/>
                    <a:pt x="177" y="66"/>
                  </a:cubicBezTo>
                  <a:cubicBezTo>
                    <a:pt x="175" y="52"/>
                    <a:pt x="180" y="29"/>
                    <a:pt x="159" y="18"/>
                  </a:cubicBezTo>
                  <a:cubicBezTo>
                    <a:pt x="134" y="5"/>
                    <a:pt x="77" y="4"/>
                    <a:pt x="51" y="0"/>
                  </a:cubicBezTo>
                  <a:close/>
                </a:path>
              </a:pathLst>
            </a:custGeom>
            <a:solidFill>
              <a:srgbClr val="969696"/>
            </a:solidFill>
            <a:ln w="9525" cap="flat" cmpd="sng">
              <a:solidFill>
                <a:schemeClr val="tx1"/>
              </a:solidFill>
              <a:prstDash val="solid"/>
              <a:round/>
              <a:headEnd/>
              <a:tailEnd/>
            </a:ln>
            <a:effectLst/>
          </p:spPr>
          <p:txBody>
            <a:bodyPr lIns="0" tIns="0" rIns="0" bIns="0"/>
            <a:lstStyle/>
            <a:p>
              <a:endParaRPr lang="en-GB"/>
            </a:p>
          </p:txBody>
        </p:sp>
        <p:sp>
          <p:nvSpPr>
            <p:cNvPr id="1549342" name="Freeform 30"/>
            <p:cNvSpPr>
              <a:spLocks/>
            </p:cNvSpPr>
            <p:nvPr/>
          </p:nvSpPr>
          <p:spPr bwMode="auto">
            <a:xfrm>
              <a:off x="3803" y="2578"/>
              <a:ext cx="666" cy="418"/>
            </a:xfrm>
            <a:custGeom>
              <a:avLst/>
              <a:gdLst/>
              <a:ahLst/>
              <a:cxnLst>
                <a:cxn ang="0">
                  <a:pos x="0" y="0"/>
                </a:cxn>
                <a:cxn ang="0">
                  <a:pos x="74" y="101"/>
                </a:cxn>
                <a:cxn ang="0">
                  <a:pos x="156" y="147"/>
                </a:cxn>
                <a:cxn ang="0">
                  <a:pos x="202" y="183"/>
                </a:cxn>
                <a:cxn ang="0">
                  <a:pos x="229" y="211"/>
                </a:cxn>
                <a:cxn ang="0">
                  <a:pos x="430" y="238"/>
                </a:cxn>
                <a:cxn ang="0">
                  <a:pos x="485" y="256"/>
                </a:cxn>
                <a:cxn ang="0">
                  <a:pos x="494" y="284"/>
                </a:cxn>
                <a:cxn ang="0">
                  <a:pos x="595" y="339"/>
                </a:cxn>
                <a:cxn ang="0">
                  <a:pos x="622" y="375"/>
                </a:cxn>
                <a:cxn ang="0">
                  <a:pos x="659" y="412"/>
                </a:cxn>
              </a:cxnLst>
              <a:rect l="0" t="0" r="r" b="b"/>
              <a:pathLst>
                <a:path w="666" h="418">
                  <a:moveTo>
                    <a:pt x="0" y="0"/>
                  </a:moveTo>
                  <a:cubicBezTo>
                    <a:pt x="11" y="51"/>
                    <a:pt x="22" y="84"/>
                    <a:pt x="74" y="101"/>
                  </a:cubicBezTo>
                  <a:cubicBezTo>
                    <a:pt x="136" y="142"/>
                    <a:pt x="108" y="130"/>
                    <a:pt x="156" y="147"/>
                  </a:cubicBezTo>
                  <a:cubicBezTo>
                    <a:pt x="197" y="209"/>
                    <a:pt x="147" y="146"/>
                    <a:pt x="202" y="183"/>
                  </a:cubicBezTo>
                  <a:cubicBezTo>
                    <a:pt x="213" y="190"/>
                    <a:pt x="218" y="205"/>
                    <a:pt x="229" y="211"/>
                  </a:cubicBezTo>
                  <a:cubicBezTo>
                    <a:pt x="275" y="238"/>
                    <a:pt x="405" y="236"/>
                    <a:pt x="430" y="238"/>
                  </a:cubicBezTo>
                  <a:cubicBezTo>
                    <a:pt x="448" y="244"/>
                    <a:pt x="479" y="238"/>
                    <a:pt x="485" y="256"/>
                  </a:cubicBezTo>
                  <a:cubicBezTo>
                    <a:pt x="488" y="265"/>
                    <a:pt x="486" y="278"/>
                    <a:pt x="494" y="284"/>
                  </a:cubicBezTo>
                  <a:cubicBezTo>
                    <a:pt x="508" y="295"/>
                    <a:pt x="573" y="317"/>
                    <a:pt x="595" y="339"/>
                  </a:cubicBezTo>
                  <a:cubicBezTo>
                    <a:pt x="606" y="350"/>
                    <a:pt x="611" y="364"/>
                    <a:pt x="622" y="375"/>
                  </a:cubicBezTo>
                  <a:cubicBezTo>
                    <a:pt x="666" y="418"/>
                    <a:pt x="639" y="369"/>
                    <a:pt x="659" y="412"/>
                  </a:cubicBezTo>
                </a:path>
              </a:pathLst>
            </a:custGeom>
            <a:noFill/>
            <a:ln w="9525" cap="flat" cmpd="sng">
              <a:solidFill>
                <a:schemeClr val="tx1"/>
              </a:solidFill>
              <a:prstDash val="solid"/>
              <a:round/>
              <a:headEnd/>
              <a:tailEnd/>
            </a:ln>
            <a:effectLst/>
          </p:spPr>
          <p:txBody>
            <a:bodyPr lIns="0" tIns="0" rIns="0" bIns="0"/>
            <a:lstStyle/>
            <a:p>
              <a:endParaRPr lang="en-GB"/>
            </a:p>
          </p:txBody>
        </p:sp>
        <p:sp>
          <p:nvSpPr>
            <p:cNvPr id="1549343" name="Text Box 31"/>
            <p:cNvSpPr txBox="1">
              <a:spLocks noChangeArrowheads="1"/>
            </p:cNvSpPr>
            <p:nvPr/>
          </p:nvSpPr>
          <p:spPr bwMode="auto">
            <a:xfrm>
              <a:off x="3560" y="2976"/>
              <a:ext cx="1860" cy="363"/>
            </a:xfrm>
            <a:prstGeom prst="rect">
              <a:avLst/>
            </a:prstGeom>
            <a:noFill/>
            <a:ln w="9525">
              <a:noFill/>
              <a:miter lim="800000"/>
              <a:headEnd/>
              <a:tailEnd/>
            </a:ln>
            <a:effectLst/>
          </p:spPr>
          <p:txBody>
            <a:bodyPr lIns="0" tIns="0" rIns="0" bIns="0">
              <a:spAutoFit/>
            </a:bodyPr>
            <a:lstStyle/>
            <a:p>
              <a:pPr marL="342900" indent="-342900">
                <a:spcBef>
                  <a:spcPct val="50000"/>
                </a:spcBef>
              </a:pPr>
              <a:r>
                <a:rPr lang="en-GB" sz="1800"/>
                <a:t>Transcutaneous Probe</a:t>
              </a:r>
            </a:p>
            <a:p>
              <a:pPr marL="342900" indent="-342900">
                <a:spcBef>
                  <a:spcPct val="50000"/>
                </a:spcBef>
              </a:pPr>
              <a:r>
                <a:rPr lang="en-GB" sz="1800"/>
                <a:t>(CO2,O2)</a:t>
              </a:r>
            </a:p>
          </p:txBody>
        </p:sp>
      </p:grpSp>
      <p:sp>
        <p:nvSpPr>
          <p:cNvPr id="34" name="Slide Number Placeholder 33"/>
          <p:cNvSpPr>
            <a:spLocks noGrp="1"/>
          </p:cNvSpPr>
          <p:nvPr>
            <p:ph type="sldNum" sz="quarter" idx="10"/>
          </p:nvPr>
        </p:nvSpPr>
        <p:spPr/>
        <p:txBody>
          <a:bodyPr/>
          <a:lstStyle/>
          <a:p>
            <a:fld id="{33DF7B3F-5611-47FB-9F8C-ECA83C7DE017}" type="slidenum">
              <a:rPr lang="fr-FR" smtClean="0"/>
              <a:pPr/>
              <a:t>40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101" name="Picture 5" descr="badger3Data"/>
          <p:cNvPicPr>
            <a:picLocks noGrp="1" noChangeAspect="1" noChangeArrowheads="1"/>
          </p:cNvPicPr>
          <p:nvPr>
            <p:ph/>
          </p:nvPr>
        </p:nvPicPr>
        <p:blipFill>
          <a:blip r:embed="rId2" cstate="print"/>
          <a:stretch>
            <a:fillRect/>
          </a:stretch>
        </p:blipFill>
        <p:spPr>
          <a:xfrm>
            <a:off x="457200" y="1124744"/>
            <a:ext cx="8291513" cy="4896543"/>
          </a:xfrm>
          <a:noFill/>
          <a:ln/>
        </p:spPr>
      </p:pic>
      <p:sp>
        <p:nvSpPr>
          <p:cNvPr id="1540098" name="Rectangle 2"/>
          <p:cNvSpPr>
            <a:spLocks noGrp="1" noChangeArrowheads="1"/>
          </p:cNvSpPr>
          <p:nvPr>
            <p:ph type="title" idx="4294967295"/>
          </p:nvPr>
        </p:nvSpPr>
        <p:spPr>
          <a:xfrm>
            <a:off x="0" y="0"/>
            <a:ext cx="9144000" cy="936625"/>
          </a:xfrm>
        </p:spPr>
        <p:txBody>
          <a:bodyPr/>
          <a:lstStyle/>
          <a:p>
            <a:r>
              <a:rPr lang="en-GB"/>
              <a:t>Data (I): Continuous</a:t>
            </a:r>
          </a:p>
        </p:txBody>
      </p:sp>
      <p:sp>
        <p:nvSpPr>
          <p:cNvPr id="5" name="Slide Number Placeholder 4"/>
          <p:cNvSpPr>
            <a:spLocks noGrp="1"/>
          </p:cNvSpPr>
          <p:nvPr>
            <p:ph type="sldNum" sz="quarter" idx="10"/>
          </p:nvPr>
        </p:nvSpPr>
        <p:spPr/>
        <p:txBody>
          <a:bodyPr/>
          <a:lstStyle/>
          <a:p>
            <a:fld id="{27FF1E8E-DAA8-46DA-AD08-D1BC59A6B09C}" type="slidenum">
              <a:rPr lang="fr-FR" smtClean="0"/>
              <a:pPr/>
              <a:t>41</a:t>
            </a:fld>
            <a:endParaRPr lang="fr-FR"/>
          </a:p>
        </p:txBody>
      </p:sp>
      <p:sp>
        <p:nvSpPr>
          <p:cNvPr id="6" name="Oval 5"/>
          <p:cNvSpPr/>
          <p:nvPr/>
        </p:nvSpPr>
        <p:spPr>
          <a:xfrm>
            <a:off x="251520" y="5301208"/>
            <a:ext cx="2232248" cy="792088"/>
          </a:xfrm>
          <a:prstGeom prst="ellipse">
            <a:avLst/>
          </a:prstGeom>
          <a:noFill/>
          <a:ln w="508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title"/>
          </p:nvPr>
        </p:nvSpPr>
        <p:spPr/>
        <p:txBody>
          <a:bodyPr/>
          <a:lstStyle/>
          <a:p>
            <a:r>
              <a:rPr lang="en-GB"/>
              <a:t>Data (II): Sporadic (manual)</a:t>
            </a:r>
          </a:p>
        </p:txBody>
      </p:sp>
      <p:sp>
        <p:nvSpPr>
          <p:cNvPr id="1586179" name="Rectangle 3"/>
          <p:cNvSpPr>
            <a:spLocks noGrp="1" noChangeArrowheads="1"/>
          </p:cNvSpPr>
          <p:nvPr>
            <p:ph idx="1"/>
          </p:nvPr>
        </p:nvSpPr>
        <p:spPr/>
        <p:txBody>
          <a:bodyPr/>
          <a:lstStyle/>
          <a:p>
            <a:r>
              <a:rPr lang="en-GB"/>
              <a:t>Manually entered values</a:t>
            </a:r>
          </a:p>
          <a:p>
            <a:pPr lvl="1"/>
            <a:r>
              <a:rPr lang="en-GB"/>
              <a:t>Numeric: results of lab tests, etc</a:t>
            </a:r>
          </a:p>
          <a:p>
            <a:pPr lvl="1"/>
            <a:r>
              <a:rPr lang="en-GB"/>
              <a:t>Symbolic: type of respiratory support, drugs…</a:t>
            </a:r>
          </a:p>
        </p:txBody>
      </p:sp>
      <p:pic>
        <p:nvPicPr>
          <p:cNvPr id="1586180" name="Picture 4"/>
          <p:cNvPicPr>
            <a:picLocks noChangeAspect="1" noChangeArrowheads="1"/>
          </p:cNvPicPr>
          <p:nvPr/>
        </p:nvPicPr>
        <p:blipFill>
          <a:blip r:embed="rId2" cstate="print"/>
          <a:srcRect l="38971" t="31104" r="36224" b="37709"/>
          <a:stretch>
            <a:fillRect/>
          </a:stretch>
        </p:blipFill>
        <p:spPr bwMode="auto">
          <a:xfrm>
            <a:off x="827088" y="3500785"/>
            <a:ext cx="3024187" cy="2376487"/>
          </a:xfrm>
          <a:prstGeom prst="rect">
            <a:avLst/>
          </a:prstGeom>
          <a:noFill/>
          <a:ln w="0" algn="ctr">
            <a:noFill/>
            <a:miter lim="800000"/>
            <a:headEnd/>
            <a:tailEnd/>
          </a:ln>
          <a:effectLst/>
        </p:spPr>
      </p:pic>
      <p:sp>
        <p:nvSpPr>
          <p:cNvPr id="1586181" name="AutoShape 5"/>
          <p:cNvSpPr>
            <a:spLocks/>
          </p:cNvSpPr>
          <p:nvPr/>
        </p:nvSpPr>
        <p:spPr bwMode="auto">
          <a:xfrm>
            <a:off x="4067944" y="3573016"/>
            <a:ext cx="431800" cy="2305050"/>
          </a:xfrm>
          <a:prstGeom prst="rightBrace">
            <a:avLst>
              <a:gd name="adj1" fmla="val 44485"/>
              <a:gd name="adj2" fmla="val 50000"/>
            </a:avLst>
          </a:prstGeom>
          <a:noFill/>
          <a:ln w="0">
            <a:solidFill>
              <a:schemeClr val="tx1"/>
            </a:solidFill>
            <a:round/>
            <a:headEnd/>
            <a:tailEnd/>
          </a:ln>
          <a:effectLst/>
        </p:spPr>
        <p:txBody>
          <a:bodyPr wrap="none" anchor="ctr"/>
          <a:lstStyle/>
          <a:p>
            <a:endParaRPr lang="en-GB"/>
          </a:p>
        </p:txBody>
      </p:sp>
      <p:sp>
        <p:nvSpPr>
          <p:cNvPr id="1586182" name="Text Box 6"/>
          <p:cNvSpPr txBox="1">
            <a:spLocks noChangeArrowheads="1"/>
          </p:cNvSpPr>
          <p:nvPr/>
        </p:nvSpPr>
        <p:spPr bwMode="auto">
          <a:xfrm>
            <a:off x="4572000" y="4437112"/>
            <a:ext cx="3086100" cy="581025"/>
          </a:xfrm>
          <a:prstGeom prst="rect">
            <a:avLst/>
          </a:prstGeom>
          <a:noFill/>
          <a:ln w="0" algn="ctr">
            <a:noFill/>
            <a:miter lim="800000"/>
            <a:headEnd/>
            <a:tailEnd/>
          </a:ln>
          <a:effectLst/>
        </p:spPr>
        <p:txBody>
          <a:bodyPr>
            <a:spAutoFit/>
          </a:bodyPr>
          <a:lstStyle/>
          <a:p>
            <a:pPr marL="342900" indent="-342900"/>
            <a:r>
              <a:rPr lang="en-GB" sz="2000" dirty="0"/>
              <a:t>Currently displayed as a structured entry.</a:t>
            </a:r>
          </a:p>
        </p:txBody>
      </p:sp>
      <p:sp>
        <p:nvSpPr>
          <p:cNvPr id="10" name="Slide Number Placeholder 9"/>
          <p:cNvSpPr>
            <a:spLocks noGrp="1"/>
          </p:cNvSpPr>
          <p:nvPr>
            <p:ph type="sldNum" sz="quarter" idx="12"/>
          </p:nvPr>
        </p:nvSpPr>
        <p:spPr/>
        <p:txBody>
          <a:bodyPr/>
          <a:lstStyle/>
          <a:p>
            <a:fld id="{1B76D5CE-5F84-4F96-B496-0F9B8A0291B9}" type="slidenum">
              <a:rPr lang="fr-FR" smtClean="0"/>
              <a:pPr/>
              <a:t>42</a:t>
            </a:fld>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title"/>
          </p:nvPr>
        </p:nvSpPr>
        <p:spPr/>
        <p:txBody>
          <a:bodyPr/>
          <a:lstStyle/>
          <a:p>
            <a:r>
              <a:rPr lang="en-GB"/>
              <a:t>Data (III): Free text</a:t>
            </a:r>
          </a:p>
        </p:txBody>
      </p:sp>
      <p:sp>
        <p:nvSpPr>
          <p:cNvPr id="1587203" name="Rectangle 3"/>
          <p:cNvSpPr>
            <a:spLocks noGrp="1" noChangeArrowheads="1"/>
          </p:cNvSpPr>
          <p:nvPr>
            <p:ph idx="1"/>
          </p:nvPr>
        </p:nvSpPr>
        <p:spPr/>
        <p:txBody>
          <a:bodyPr/>
          <a:lstStyle/>
          <a:p>
            <a:r>
              <a:rPr lang="en-GB"/>
              <a:t>Notes entered periodically by nurses</a:t>
            </a:r>
          </a:p>
          <a:p>
            <a:pPr lvl="1"/>
            <a:r>
              <a:rPr lang="en-GB"/>
              <a:t>No structure</a:t>
            </a:r>
          </a:p>
          <a:p>
            <a:pPr>
              <a:buFont typeface="Arial" charset="0"/>
              <a:buNone/>
            </a:pPr>
            <a:endParaRPr lang="en-GB"/>
          </a:p>
        </p:txBody>
      </p:sp>
      <p:sp>
        <p:nvSpPr>
          <p:cNvPr id="1587204" name="Rectangle 4"/>
          <p:cNvSpPr>
            <a:spLocks noChangeArrowheads="1"/>
          </p:cNvSpPr>
          <p:nvPr/>
        </p:nvSpPr>
        <p:spPr bwMode="auto">
          <a:xfrm>
            <a:off x="1114425" y="3429000"/>
            <a:ext cx="6913563" cy="1323439"/>
          </a:xfrm>
          <a:prstGeom prst="rect">
            <a:avLst/>
          </a:prstGeom>
          <a:noFill/>
          <a:ln w="0" algn="ctr">
            <a:noFill/>
            <a:miter lim="800000"/>
            <a:headEnd/>
            <a:tailEnd/>
          </a:ln>
          <a:effectLst/>
        </p:spPr>
        <p:txBody>
          <a:bodyPr>
            <a:spAutoFit/>
          </a:bodyPr>
          <a:lstStyle/>
          <a:p>
            <a:pPr marL="342900" indent="-342900" algn="ctr"/>
            <a:r>
              <a:rPr lang="en-GB" sz="2000" dirty="0"/>
              <a:t>Stable overnight Handling slightly better TPN ordered with extra potassium today Balance = +35mls, UO 2.7ml/kg/hr Ventilation unchanged - good gas overnight Morning bloods sent</a:t>
            </a:r>
          </a:p>
        </p:txBody>
      </p:sp>
      <p:sp>
        <p:nvSpPr>
          <p:cNvPr id="1587206" name="Text Box 6"/>
          <p:cNvSpPr txBox="1">
            <a:spLocks noChangeArrowheads="1"/>
          </p:cNvSpPr>
          <p:nvPr/>
        </p:nvSpPr>
        <p:spPr bwMode="auto">
          <a:xfrm>
            <a:off x="228600" y="2514600"/>
            <a:ext cx="1030287" cy="3170099"/>
          </a:xfrm>
          <a:prstGeom prst="rect">
            <a:avLst/>
          </a:prstGeom>
          <a:noFill/>
          <a:ln w="0" algn="ctr">
            <a:noFill/>
            <a:miter lim="800000"/>
            <a:headEnd/>
            <a:tailEnd/>
          </a:ln>
          <a:effectLst/>
        </p:spPr>
        <p:txBody>
          <a:bodyPr>
            <a:spAutoFit/>
          </a:bodyPr>
          <a:lstStyle/>
          <a:p>
            <a:pPr marL="342900" indent="-342900"/>
            <a:r>
              <a:rPr lang="en-GB" sz="20000" dirty="0">
                <a:solidFill>
                  <a:schemeClr val="tx2"/>
                </a:solidFill>
              </a:rPr>
              <a:t>“</a:t>
            </a:r>
          </a:p>
        </p:txBody>
      </p:sp>
      <p:sp>
        <p:nvSpPr>
          <p:cNvPr id="1587207" name="Text Box 7"/>
          <p:cNvSpPr txBox="1">
            <a:spLocks noChangeArrowheads="1"/>
          </p:cNvSpPr>
          <p:nvPr/>
        </p:nvSpPr>
        <p:spPr bwMode="auto">
          <a:xfrm rot="10800000">
            <a:off x="7732713" y="2712312"/>
            <a:ext cx="1030287" cy="3170099"/>
          </a:xfrm>
          <a:prstGeom prst="rect">
            <a:avLst/>
          </a:prstGeom>
          <a:noFill/>
          <a:ln w="0" algn="ctr">
            <a:noFill/>
            <a:miter lim="800000"/>
            <a:headEnd/>
            <a:tailEnd/>
          </a:ln>
          <a:effectLst/>
        </p:spPr>
        <p:txBody>
          <a:bodyPr>
            <a:spAutoFit/>
          </a:bodyPr>
          <a:lstStyle/>
          <a:p>
            <a:pPr marL="342900" indent="-342900"/>
            <a:r>
              <a:rPr lang="en-GB" sz="20000" dirty="0">
                <a:solidFill>
                  <a:schemeClr val="tx2"/>
                </a:solidFill>
              </a:rPr>
              <a:t>“</a:t>
            </a:r>
          </a:p>
        </p:txBody>
      </p:sp>
      <p:sp>
        <p:nvSpPr>
          <p:cNvPr id="10" name="Slide Number Placeholder 9"/>
          <p:cNvSpPr>
            <a:spLocks noGrp="1"/>
          </p:cNvSpPr>
          <p:nvPr>
            <p:ph type="sldNum" sz="quarter" idx="12"/>
          </p:nvPr>
        </p:nvSpPr>
        <p:spPr/>
        <p:txBody>
          <a:bodyPr/>
          <a:lstStyle/>
          <a:p>
            <a:fld id="{1B76D5CE-5F84-4F96-B496-0F9B8A0291B9}" type="slidenum">
              <a:rPr lang="fr-FR" smtClean="0"/>
              <a:pPr/>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ChangeArrowheads="1"/>
          </p:cNvSpPr>
          <p:nvPr>
            <p:ph type="title"/>
          </p:nvPr>
        </p:nvSpPr>
        <p:spPr/>
        <p:txBody>
          <a:bodyPr/>
          <a:lstStyle/>
          <a:p>
            <a:r>
              <a:rPr lang="en-GB"/>
              <a:t>A “shift summary report”</a:t>
            </a:r>
          </a:p>
        </p:txBody>
      </p:sp>
      <p:pic>
        <p:nvPicPr>
          <p:cNvPr id="1593351" name="Picture 7" descr="badger3Data"/>
          <p:cNvPicPr>
            <a:picLocks noChangeAspect="1" noChangeArrowheads="1"/>
          </p:cNvPicPr>
          <p:nvPr/>
        </p:nvPicPr>
        <p:blipFill>
          <a:blip r:embed="rId2" cstate="print"/>
          <a:srcRect/>
          <a:stretch>
            <a:fillRect/>
          </a:stretch>
        </p:blipFill>
        <p:spPr bwMode="auto">
          <a:xfrm>
            <a:off x="250825" y="1196752"/>
            <a:ext cx="8656638" cy="5040536"/>
          </a:xfrm>
          <a:prstGeom prst="rect">
            <a:avLst/>
          </a:prstGeom>
          <a:noFill/>
        </p:spPr>
      </p:pic>
      <p:pic>
        <p:nvPicPr>
          <p:cNvPr id="1593348" name="Picture 4"/>
          <p:cNvPicPr>
            <a:picLocks noChangeAspect="1" noChangeArrowheads="1"/>
          </p:cNvPicPr>
          <p:nvPr/>
        </p:nvPicPr>
        <p:blipFill>
          <a:blip r:embed="rId3" cstate="print"/>
          <a:srcRect l="25807" t="7480" r="25195" b="8119"/>
          <a:stretch>
            <a:fillRect/>
          </a:stretch>
        </p:blipFill>
        <p:spPr bwMode="auto">
          <a:xfrm>
            <a:off x="250825" y="1340768"/>
            <a:ext cx="5037138" cy="4896520"/>
          </a:xfrm>
          <a:prstGeom prst="rect">
            <a:avLst/>
          </a:prstGeom>
          <a:noFill/>
        </p:spPr>
      </p:pic>
      <p:pic>
        <p:nvPicPr>
          <p:cNvPr id="1593349" name="Picture 5"/>
          <p:cNvPicPr>
            <a:picLocks noChangeAspect="1" noChangeArrowheads="1"/>
          </p:cNvPicPr>
          <p:nvPr/>
        </p:nvPicPr>
        <p:blipFill>
          <a:blip r:embed="rId4" cstate="print"/>
          <a:srcRect l="25195" t="15042" r="25781" b="7480"/>
          <a:stretch>
            <a:fillRect/>
          </a:stretch>
        </p:blipFill>
        <p:spPr bwMode="auto">
          <a:xfrm>
            <a:off x="3924300" y="1340768"/>
            <a:ext cx="5184775" cy="4906045"/>
          </a:xfrm>
          <a:prstGeom prst="rect">
            <a:avLst/>
          </a:prstGeom>
          <a:noFill/>
          <a:ln w="0" algn="ctr">
            <a:noFill/>
            <a:miter lim="800000"/>
            <a:headEnd/>
            <a:tailEnd/>
          </a:ln>
          <a:effectLst/>
        </p:spPr>
      </p:pic>
      <p:sp>
        <p:nvSpPr>
          <p:cNvPr id="9" name="Slide Number Placeholder 8"/>
          <p:cNvSpPr>
            <a:spLocks noGrp="1"/>
          </p:cNvSpPr>
          <p:nvPr>
            <p:ph type="sldNum" sz="quarter" idx="12"/>
          </p:nvPr>
        </p:nvSpPr>
        <p:spPr/>
        <p:txBody>
          <a:bodyPr/>
          <a:lstStyle/>
          <a:p>
            <a:fld id="{1B76D5CE-5F84-4F96-B496-0F9B8A0291B9}" type="slidenum">
              <a:rPr lang="fr-FR" smtClean="0"/>
              <a:pPr/>
              <a:t>44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93348"/>
                                        </p:tgtEl>
                                        <p:attrNameLst>
                                          <p:attrName>style.visibility</p:attrName>
                                        </p:attrNameLst>
                                      </p:cBhvr>
                                      <p:to>
                                        <p:strVal val="visible"/>
                                      </p:to>
                                    </p:set>
                                    <p:anim calcmode="lin" valueType="num">
                                      <p:cBhvr>
                                        <p:cTn id="7" dur="1000" fill="hold"/>
                                        <p:tgtEl>
                                          <p:spTgt spid="1593348"/>
                                        </p:tgtEl>
                                        <p:attrNameLst>
                                          <p:attrName>ppt_w</p:attrName>
                                        </p:attrNameLst>
                                      </p:cBhvr>
                                      <p:tavLst>
                                        <p:tav tm="0">
                                          <p:val>
                                            <p:strVal val="#ppt_w*0.70"/>
                                          </p:val>
                                        </p:tav>
                                        <p:tav tm="100000">
                                          <p:val>
                                            <p:strVal val="#ppt_w"/>
                                          </p:val>
                                        </p:tav>
                                      </p:tavLst>
                                    </p:anim>
                                    <p:anim calcmode="lin" valueType="num">
                                      <p:cBhvr>
                                        <p:cTn id="8" dur="1000" fill="hold"/>
                                        <p:tgtEl>
                                          <p:spTgt spid="1593348"/>
                                        </p:tgtEl>
                                        <p:attrNameLst>
                                          <p:attrName>ppt_h</p:attrName>
                                        </p:attrNameLst>
                                      </p:cBhvr>
                                      <p:tavLst>
                                        <p:tav tm="0">
                                          <p:val>
                                            <p:strVal val="#ppt_h"/>
                                          </p:val>
                                        </p:tav>
                                        <p:tav tm="100000">
                                          <p:val>
                                            <p:strVal val="#ppt_h"/>
                                          </p:val>
                                        </p:tav>
                                      </p:tavLst>
                                    </p:anim>
                                    <p:animEffect transition="in" filter="fade">
                                      <p:cBhvr>
                                        <p:cTn id="9" dur="1000"/>
                                        <p:tgtEl>
                                          <p:spTgt spid="159334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1593348"/>
                                        </p:tgtEl>
                                      </p:cBhvr>
                                    </p:animEffect>
                                    <p:set>
                                      <p:cBhvr>
                                        <p:cTn id="14" dur="1" fill="hold">
                                          <p:stCondLst>
                                            <p:cond delay="1999"/>
                                          </p:stCondLst>
                                        </p:cTn>
                                        <p:tgtEl>
                                          <p:spTgt spid="15933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593349"/>
                                        </p:tgtEl>
                                        <p:attrNameLst>
                                          <p:attrName>style.visibility</p:attrName>
                                        </p:attrNameLst>
                                      </p:cBhvr>
                                      <p:to>
                                        <p:strVal val="visible"/>
                                      </p:to>
                                    </p:set>
                                    <p:anim calcmode="lin" valueType="num">
                                      <p:cBhvr>
                                        <p:cTn id="19" dur="1000" fill="hold"/>
                                        <p:tgtEl>
                                          <p:spTgt spid="1593349"/>
                                        </p:tgtEl>
                                        <p:attrNameLst>
                                          <p:attrName>ppt_w</p:attrName>
                                        </p:attrNameLst>
                                      </p:cBhvr>
                                      <p:tavLst>
                                        <p:tav tm="0">
                                          <p:val>
                                            <p:strVal val="#ppt_w*0.70"/>
                                          </p:val>
                                        </p:tav>
                                        <p:tav tm="100000">
                                          <p:val>
                                            <p:strVal val="#ppt_w"/>
                                          </p:val>
                                        </p:tav>
                                      </p:tavLst>
                                    </p:anim>
                                    <p:anim calcmode="lin" valueType="num">
                                      <p:cBhvr>
                                        <p:cTn id="20" dur="1000" fill="hold"/>
                                        <p:tgtEl>
                                          <p:spTgt spid="1593349"/>
                                        </p:tgtEl>
                                        <p:attrNameLst>
                                          <p:attrName>ppt_h</p:attrName>
                                        </p:attrNameLst>
                                      </p:cBhvr>
                                      <p:tavLst>
                                        <p:tav tm="0">
                                          <p:val>
                                            <p:strVal val="#ppt_h"/>
                                          </p:val>
                                        </p:tav>
                                        <p:tav tm="100000">
                                          <p:val>
                                            <p:strVal val="#ppt_h"/>
                                          </p:val>
                                        </p:tav>
                                      </p:tavLst>
                                    </p:anim>
                                    <p:animEffect transition="in" filter="fade">
                                      <p:cBhvr>
                                        <p:cTn id="21" dur="1000"/>
                                        <p:tgtEl>
                                          <p:spTgt spid="15933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1593349"/>
                                        </p:tgtEl>
                                      </p:cBhvr>
                                    </p:animEffect>
                                    <p:set>
                                      <p:cBhvr>
                                        <p:cTn id="26" dur="1" fill="hold">
                                          <p:stCondLst>
                                            <p:cond delay="1999"/>
                                          </p:stCondLst>
                                        </p:cTn>
                                        <p:tgtEl>
                                          <p:spTgt spid="15933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593351"/>
                                        </p:tgtEl>
                                        <p:attrNameLst>
                                          <p:attrName>style.visibility</p:attrName>
                                        </p:attrNameLst>
                                      </p:cBhvr>
                                      <p:to>
                                        <p:strVal val="visible"/>
                                      </p:to>
                                    </p:set>
                                    <p:anim calcmode="lin" valueType="num">
                                      <p:cBhvr>
                                        <p:cTn id="31" dur="1000" fill="hold"/>
                                        <p:tgtEl>
                                          <p:spTgt spid="1593351"/>
                                        </p:tgtEl>
                                        <p:attrNameLst>
                                          <p:attrName>ppt_w</p:attrName>
                                        </p:attrNameLst>
                                      </p:cBhvr>
                                      <p:tavLst>
                                        <p:tav tm="0">
                                          <p:val>
                                            <p:strVal val="#ppt_w*0.70"/>
                                          </p:val>
                                        </p:tav>
                                        <p:tav tm="100000">
                                          <p:val>
                                            <p:strVal val="#ppt_w"/>
                                          </p:val>
                                        </p:tav>
                                      </p:tavLst>
                                    </p:anim>
                                    <p:anim calcmode="lin" valueType="num">
                                      <p:cBhvr>
                                        <p:cTn id="32" dur="1000" fill="hold"/>
                                        <p:tgtEl>
                                          <p:spTgt spid="1593351"/>
                                        </p:tgtEl>
                                        <p:attrNameLst>
                                          <p:attrName>ppt_h</p:attrName>
                                        </p:attrNameLst>
                                      </p:cBhvr>
                                      <p:tavLst>
                                        <p:tav tm="0">
                                          <p:val>
                                            <p:strVal val="#ppt_h"/>
                                          </p:val>
                                        </p:tav>
                                        <p:tav tm="100000">
                                          <p:val>
                                            <p:strVal val="#ppt_h"/>
                                          </p:val>
                                        </p:tav>
                                      </p:tavLst>
                                    </p:anim>
                                    <p:animEffect transition="in" filter="fade">
                                      <p:cBhvr>
                                        <p:cTn id="33" dur="1000"/>
                                        <p:tgtEl>
                                          <p:spTgt spid="1593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ChangeArrowheads="1"/>
          </p:cNvSpPr>
          <p:nvPr>
            <p:ph type="title"/>
          </p:nvPr>
        </p:nvSpPr>
        <p:spPr/>
        <p:txBody>
          <a:bodyPr/>
          <a:lstStyle/>
          <a:p>
            <a:r>
              <a:rPr lang="en-GB"/>
              <a:t>Why isn’t that enough?</a:t>
            </a:r>
          </a:p>
        </p:txBody>
      </p:sp>
      <p:sp>
        <p:nvSpPr>
          <p:cNvPr id="1594371" name="Rectangle 3"/>
          <p:cNvSpPr>
            <a:spLocks noGrp="1" noChangeArrowheads="1"/>
          </p:cNvSpPr>
          <p:nvPr>
            <p:ph idx="1"/>
          </p:nvPr>
        </p:nvSpPr>
        <p:spPr/>
        <p:txBody>
          <a:bodyPr>
            <a:normAutofit/>
          </a:bodyPr>
          <a:lstStyle/>
          <a:p>
            <a:pPr>
              <a:lnSpc>
                <a:spcPct val="80000"/>
              </a:lnSpc>
              <a:buFont typeface="Arial" charset="0"/>
              <a:buNone/>
            </a:pPr>
            <a:r>
              <a:rPr lang="en-GB" sz="2400" b="1" dirty="0">
                <a:solidFill>
                  <a:schemeClr val="tx2"/>
                </a:solidFill>
              </a:rPr>
              <a:t>Previous research</a:t>
            </a:r>
          </a:p>
          <a:p>
            <a:pPr>
              <a:lnSpc>
                <a:spcPct val="80000"/>
              </a:lnSpc>
            </a:pPr>
            <a:r>
              <a:rPr lang="en-GB" sz="2400" dirty="0"/>
              <a:t>Nurses and doctors have trouble identifying important patterns in data;</a:t>
            </a:r>
          </a:p>
          <a:p>
            <a:pPr>
              <a:lnSpc>
                <a:spcPct val="80000"/>
              </a:lnSpc>
            </a:pPr>
            <a:r>
              <a:rPr lang="en-GB" sz="2400" dirty="0"/>
              <a:t>Long-term trends in a patient’s health difficult to detect;</a:t>
            </a:r>
          </a:p>
          <a:p>
            <a:pPr>
              <a:lnSpc>
                <a:spcPct val="80000"/>
              </a:lnSpc>
            </a:pPr>
            <a:r>
              <a:rPr lang="en-GB" sz="2400" dirty="0"/>
              <a:t>Shift reports consist of “disjointed” items of information</a:t>
            </a:r>
            <a:r>
              <a:rPr lang="en-GB" sz="2400" dirty="0" smtClean="0"/>
              <a:t>.</a:t>
            </a:r>
          </a:p>
          <a:p>
            <a:pPr>
              <a:lnSpc>
                <a:spcPct val="80000"/>
              </a:lnSpc>
              <a:buNone/>
            </a:pPr>
            <a:r>
              <a:rPr lang="en-GB" sz="2400" dirty="0"/>
              <a:t>	</a:t>
            </a:r>
            <a:r>
              <a:rPr lang="en-GB" sz="1800" dirty="0" smtClean="0"/>
              <a:t>(McIntosh et al `00; </a:t>
            </a:r>
            <a:r>
              <a:rPr lang="en-GB" sz="1800" dirty="0" err="1" smtClean="0"/>
              <a:t>Alberdi</a:t>
            </a:r>
            <a:r>
              <a:rPr lang="en-GB" sz="1800" dirty="0" smtClean="0"/>
              <a:t> et al `01)</a:t>
            </a:r>
            <a:endParaRPr lang="en-GB" sz="1800" dirty="0"/>
          </a:p>
          <a:p>
            <a:pPr>
              <a:lnSpc>
                <a:spcPct val="80000"/>
              </a:lnSpc>
            </a:pPr>
            <a:endParaRPr lang="en-GB" sz="2400" dirty="0">
              <a:solidFill>
                <a:schemeClr val="tx2"/>
              </a:solidFill>
            </a:endParaRPr>
          </a:p>
          <a:p>
            <a:pPr>
              <a:lnSpc>
                <a:spcPct val="80000"/>
              </a:lnSpc>
              <a:buFont typeface="Arial" charset="0"/>
              <a:buNone/>
            </a:pPr>
            <a:r>
              <a:rPr lang="en-GB" sz="2400" b="1" dirty="0">
                <a:solidFill>
                  <a:schemeClr val="tx2"/>
                </a:solidFill>
              </a:rPr>
              <a:t>Law et al (2005):</a:t>
            </a:r>
          </a:p>
          <a:p>
            <a:pPr>
              <a:lnSpc>
                <a:spcPct val="80000"/>
              </a:lnSpc>
            </a:pPr>
            <a:r>
              <a:rPr lang="en-GB" sz="2400" dirty="0"/>
              <a:t>Off-ward experiment with doctors and nurses;</a:t>
            </a:r>
          </a:p>
          <a:p>
            <a:pPr>
              <a:lnSpc>
                <a:spcPct val="80000"/>
              </a:lnSpc>
            </a:pPr>
            <a:r>
              <a:rPr lang="en-GB" sz="2400" dirty="0"/>
              <a:t>45 minutes of patient data, presented visually or in written form;</a:t>
            </a:r>
          </a:p>
          <a:p>
            <a:pPr>
              <a:lnSpc>
                <a:spcPct val="80000"/>
              </a:lnSpc>
            </a:pPr>
            <a:r>
              <a:rPr lang="en-GB" sz="2400" dirty="0"/>
              <a:t>Preference expressed for visualisations (the standard presentation format);</a:t>
            </a:r>
          </a:p>
          <a:p>
            <a:pPr>
              <a:lnSpc>
                <a:spcPct val="80000"/>
              </a:lnSpc>
            </a:pPr>
            <a:r>
              <a:rPr lang="en-GB" sz="2400" dirty="0"/>
              <a:t>Better decisions with summaries.</a:t>
            </a:r>
          </a:p>
          <a:p>
            <a:pPr lvl="1">
              <a:lnSpc>
                <a:spcPct val="80000"/>
              </a:lnSpc>
            </a:pPr>
            <a:endParaRPr lang="en-GB" sz="2000" dirty="0"/>
          </a:p>
        </p:txBody>
      </p:sp>
      <p:sp>
        <p:nvSpPr>
          <p:cNvPr id="7" name="Slide Number Placeholder 6"/>
          <p:cNvSpPr>
            <a:spLocks noGrp="1"/>
          </p:cNvSpPr>
          <p:nvPr>
            <p:ph type="sldNum" sz="quarter" idx="12"/>
          </p:nvPr>
        </p:nvSpPr>
        <p:spPr/>
        <p:txBody>
          <a:bodyPr/>
          <a:lstStyle/>
          <a:p>
            <a:fld id="{1B76D5CE-5F84-4F96-B496-0F9B8A0291B9}" type="slidenum">
              <a:rPr lang="fr-FR" smtClean="0"/>
              <a:pPr/>
              <a:t>45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437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437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437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437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43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title"/>
          </p:nvPr>
        </p:nvSpPr>
        <p:spPr/>
        <p:txBody>
          <a:bodyPr/>
          <a:lstStyle/>
          <a:p>
            <a:r>
              <a:rPr lang="en-GB"/>
              <a:t>Data to Text</a:t>
            </a:r>
          </a:p>
        </p:txBody>
      </p:sp>
      <p:sp>
        <p:nvSpPr>
          <p:cNvPr id="1582083" name="Rectangle 3"/>
          <p:cNvSpPr>
            <a:spLocks noGrp="1" noChangeArrowheads="1"/>
          </p:cNvSpPr>
          <p:nvPr>
            <p:ph idx="1"/>
          </p:nvPr>
        </p:nvSpPr>
        <p:spPr>
          <a:xfrm>
            <a:off x="395288" y="1341438"/>
            <a:ext cx="8497887" cy="4789487"/>
          </a:xfrm>
        </p:spPr>
        <p:txBody>
          <a:bodyPr>
            <a:normAutofit/>
          </a:bodyPr>
          <a:lstStyle/>
          <a:p>
            <a:pPr marL="533400" indent="-355600">
              <a:buFont typeface="Arial" charset="0"/>
              <a:buNone/>
            </a:pPr>
            <a:r>
              <a:rPr lang="en-GB" b="1" dirty="0" smtClean="0">
                <a:solidFill>
                  <a:schemeClr val="tx2"/>
                </a:solidFill>
              </a:rPr>
              <a:t>Our </a:t>
            </a:r>
            <a:r>
              <a:rPr lang="en-GB" b="1" dirty="0">
                <a:solidFill>
                  <a:schemeClr val="tx2"/>
                </a:solidFill>
              </a:rPr>
              <a:t>question</a:t>
            </a:r>
          </a:p>
          <a:p>
            <a:pPr marL="533400" indent="-355600">
              <a:buFont typeface="Arial" charset="0"/>
              <a:buNone/>
            </a:pPr>
            <a:r>
              <a:rPr lang="en-GB" dirty="0"/>
              <a:t>	Can </a:t>
            </a:r>
            <a:r>
              <a:rPr lang="en-GB" dirty="0" smtClean="0"/>
              <a:t>data-to-text NLG </a:t>
            </a:r>
            <a:r>
              <a:rPr lang="en-GB" dirty="0"/>
              <a:t>be used to summarise patient data in the NICU for decision support</a:t>
            </a:r>
            <a:r>
              <a:rPr lang="en-GB" dirty="0" smtClean="0"/>
              <a:t>?</a:t>
            </a:r>
            <a:endParaRPr lang="mt-MT" dirty="0" smtClean="0"/>
          </a:p>
          <a:p>
            <a:pPr marL="533400" indent="-355600">
              <a:buFont typeface="Arial" charset="0"/>
              <a:buNone/>
            </a:pPr>
            <a:endParaRPr lang="mt-MT" dirty="0" smtClean="0"/>
          </a:p>
          <a:p>
            <a:pPr marL="533400" indent="-355600">
              <a:buFont typeface="Arial" charset="0"/>
              <a:buNone/>
            </a:pPr>
            <a:r>
              <a:rPr lang="mt-MT" b="1" dirty="0" smtClean="0">
                <a:solidFill>
                  <a:schemeClr val="tx2"/>
                </a:solidFill>
              </a:rPr>
              <a:t>The answer</a:t>
            </a:r>
          </a:p>
          <a:p>
            <a:pPr marL="533400" indent="-355600">
              <a:buFont typeface="Arial" charset="0"/>
              <a:buNone/>
            </a:pPr>
            <a:r>
              <a:rPr lang="mt-MT" dirty="0" smtClean="0"/>
              <a:t>	We think it can. This claim is based on the development and evaluation of </a:t>
            </a:r>
            <a:r>
              <a:rPr lang="en-GB" dirty="0" smtClean="0"/>
              <a:t>the</a:t>
            </a:r>
            <a:r>
              <a:rPr lang="mt-MT" dirty="0" smtClean="0"/>
              <a:t> systems</a:t>
            </a:r>
            <a:r>
              <a:rPr lang="en-GB" dirty="0" smtClean="0"/>
              <a:t> in the </a:t>
            </a:r>
            <a:r>
              <a:rPr lang="en-GB" dirty="0" err="1" smtClean="0"/>
              <a:t>BabyTalk</a:t>
            </a:r>
            <a:r>
              <a:rPr lang="en-GB" dirty="0" smtClean="0"/>
              <a:t> project.</a:t>
            </a:r>
            <a:endParaRPr lang="en-GB" dirty="0"/>
          </a:p>
          <a:p>
            <a:pPr marL="533400" indent="-355600"/>
            <a:endParaRPr lang="en-GB" dirty="0">
              <a:solidFill>
                <a:srgbClr val="990000"/>
              </a:solidFill>
            </a:endParaRPr>
          </a:p>
        </p:txBody>
      </p:sp>
      <p:sp>
        <p:nvSpPr>
          <p:cNvPr id="7" name="Slide Number Placeholder 6"/>
          <p:cNvSpPr>
            <a:spLocks noGrp="1"/>
          </p:cNvSpPr>
          <p:nvPr>
            <p:ph type="sldNum" sz="quarter" idx="12"/>
          </p:nvPr>
        </p:nvSpPr>
        <p:spPr/>
        <p:txBody>
          <a:bodyPr/>
          <a:lstStyle/>
          <a:p>
            <a:fld id="{1B76D5CE-5F84-4F96-B496-0F9B8A0291B9}" type="slidenum">
              <a:rPr lang="fr-FR" smtClean="0"/>
              <a:pPr/>
              <a:t>46</a:t>
            </a:fld>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BabyTalk</a:t>
            </a:r>
            <a:r>
              <a:rPr lang="en-GB" dirty="0" smtClean="0"/>
              <a:t> Systems</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sz="3800" dirty="0" err="1" smtClean="0"/>
              <a:t>BabyTalk</a:t>
            </a:r>
            <a:r>
              <a:rPr lang="en-GB" sz="3800" dirty="0" smtClean="0"/>
              <a:t> developed </a:t>
            </a:r>
            <a:r>
              <a:rPr lang="en-GB" sz="3800" dirty="0" smtClean="0"/>
              <a:t>systems </a:t>
            </a:r>
            <a:r>
              <a:rPr lang="en-GB" sz="3800" dirty="0" smtClean="0"/>
              <a:t>to summarise patient data.</a:t>
            </a:r>
          </a:p>
          <a:p>
            <a:pPr>
              <a:buNone/>
            </a:pPr>
            <a:endParaRPr lang="en-GB" dirty="0"/>
          </a:p>
          <a:p>
            <a:pPr>
              <a:buNone/>
            </a:pPr>
            <a:r>
              <a:rPr lang="en-GB" b="1" dirty="0" smtClean="0">
                <a:solidFill>
                  <a:schemeClr val="tx2"/>
                </a:solidFill>
              </a:rPr>
              <a:t>BT45</a:t>
            </a:r>
          </a:p>
          <a:p>
            <a:r>
              <a:rPr lang="en-GB" dirty="0" smtClean="0"/>
              <a:t>Prototype system to summarise 45 minutes’ worth of data from the NICU.</a:t>
            </a:r>
          </a:p>
          <a:p>
            <a:pPr>
              <a:buNone/>
            </a:pPr>
            <a:endParaRPr lang="en-GB" dirty="0" smtClean="0"/>
          </a:p>
          <a:p>
            <a:pPr>
              <a:buNone/>
            </a:pPr>
            <a:r>
              <a:rPr lang="en-GB" b="1" dirty="0" smtClean="0">
                <a:solidFill>
                  <a:schemeClr val="tx2"/>
                </a:solidFill>
              </a:rPr>
              <a:t>BT-Nurse</a:t>
            </a:r>
          </a:p>
          <a:p>
            <a:r>
              <a:rPr lang="en-GB" dirty="0" smtClean="0"/>
              <a:t>Large-scale system to summarise a whole shift (12 hrs) of data to help nurses.</a:t>
            </a:r>
          </a:p>
          <a:p>
            <a:pPr>
              <a:buNone/>
            </a:pPr>
            <a:endParaRPr lang="en-GB" dirty="0" smtClean="0"/>
          </a:p>
          <a:p>
            <a:pPr>
              <a:buNone/>
            </a:pPr>
            <a:r>
              <a:rPr lang="en-GB" b="1" dirty="0" smtClean="0">
                <a:solidFill>
                  <a:schemeClr val="tx2"/>
                </a:solidFill>
              </a:rPr>
              <a:t>BT-Family/BT-Clan</a:t>
            </a:r>
          </a:p>
          <a:p>
            <a:r>
              <a:rPr lang="en-GB" dirty="0" smtClean="0"/>
              <a:t>Summarises patient data for family members and friends who want to know how their loved one is doing.</a:t>
            </a:r>
          </a:p>
          <a:p>
            <a:endParaRPr lang="en-GB" dirty="0"/>
          </a:p>
          <a:p>
            <a:pPr algn="ctr">
              <a:buNone/>
            </a:pPr>
            <a:r>
              <a:rPr lang="en-GB" b="1" dirty="0" smtClean="0">
                <a:solidFill>
                  <a:schemeClr val="tx2"/>
                </a:solidFill>
              </a:rPr>
              <a:t>In the following sessions, we will focus mainly on the challenges with BT-Nurse and BT45</a:t>
            </a:r>
            <a:endParaRPr lang="en-GB"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5" name="Rectangle 3"/>
          <p:cNvSpPr>
            <a:spLocks noGrp="1" noChangeArrowheads="1"/>
          </p:cNvSpPr>
          <p:nvPr>
            <p:ph type="title"/>
          </p:nvPr>
        </p:nvSpPr>
        <p:spPr/>
        <p:txBody>
          <a:bodyPr/>
          <a:lstStyle/>
          <a:p>
            <a:r>
              <a:rPr lang="en-GB" dirty="0" err="1" smtClean="0"/>
              <a:t>BabyTalk</a:t>
            </a:r>
            <a:r>
              <a:rPr lang="en-GB" dirty="0" smtClean="0"/>
              <a:t> </a:t>
            </a:r>
            <a:r>
              <a:rPr lang="en-GB" dirty="0"/>
              <a:t>architecture</a:t>
            </a:r>
          </a:p>
        </p:txBody>
      </p:sp>
      <p:sp>
        <p:nvSpPr>
          <p:cNvPr id="1646594" name="AutoShape 2"/>
          <p:cNvSpPr>
            <a:spLocks noChangeArrowheads="1"/>
          </p:cNvSpPr>
          <p:nvPr/>
        </p:nvSpPr>
        <p:spPr bwMode="auto">
          <a:xfrm>
            <a:off x="5651500" y="1341438"/>
            <a:ext cx="3313113" cy="2592387"/>
          </a:xfrm>
          <a:prstGeom prst="roundRect">
            <a:avLst>
              <a:gd name="adj" fmla="val 16667"/>
            </a:avLst>
          </a:prstGeom>
          <a:solidFill>
            <a:srgbClr val="FFFF99"/>
          </a:solidFill>
          <a:ln w="25400">
            <a:solidFill>
              <a:srgbClr val="800000"/>
            </a:solidFill>
            <a:round/>
            <a:headEnd/>
            <a:tailEnd/>
          </a:ln>
          <a:effectLst/>
        </p:spPr>
        <p:txBody>
          <a:bodyPr wrap="none" lIns="25709" tIns="25709" rIns="25709" bIns="25709" anchor="ctr" anchorCtr="1"/>
          <a:lstStyle/>
          <a:p>
            <a:pPr defTabSz="912813" eaLnBrk="0" hangingPunct="0">
              <a:lnSpc>
                <a:spcPct val="100000"/>
              </a:lnSpc>
              <a:spcBef>
                <a:spcPct val="0"/>
              </a:spcBef>
              <a:buClrTx/>
              <a:buFontTx/>
              <a:buNone/>
            </a:pPr>
            <a:endParaRPr lang="en-GB" b="1">
              <a:solidFill>
                <a:srgbClr val="990000"/>
              </a:solidFill>
              <a:latin typeface="Tahoma" pitchFamily="34" charset="0"/>
            </a:endParaRPr>
          </a:p>
        </p:txBody>
      </p:sp>
      <p:sp>
        <p:nvSpPr>
          <p:cNvPr id="1646596" name="AutoShape 4"/>
          <p:cNvSpPr>
            <a:spLocks noChangeArrowheads="1"/>
          </p:cNvSpPr>
          <p:nvPr/>
        </p:nvSpPr>
        <p:spPr bwMode="auto">
          <a:xfrm>
            <a:off x="153988" y="1341438"/>
            <a:ext cx="3338512" cy="2971800"/>
          </a:xfrm>
          <a:prstGeom prst="roundRect">
            <a:avLst>
              <a:gd name="adj" fmla="val 16667"/>
            </a:avLst>
          </a:prstGeom>
          <a:solidFill>
            <a:srgbClr val="FFFF99"/>
          </a:solidFill>
          <a:ln w="25400">
            <a:solidFill>
              <a:srgbClr val="800000"/>
            </a:solidFill>
            <a:round/>
            <a:headEnd/>
            <a:tailEnd/>
          </a:ln>
          <a:effectLst/>
        </p:spPr>
        <p:txBody>
          <a:bodyPr wrap="none" lIns="25709" tIns="25709" rIns="25709" bIns="25709" anchor="ctr" anchorCtr="1"/>
          <a:lstStyle/>
          <a:p>
            <a:pPr defTabSz="912813" eaLnBrk="0" hangingPunct="0">
              <a:lnSpc>
                <a:spcPct val="100000"/>
              </a:lnSpc>
              <a:spcBef>
                <a:spcPct val="0"/>
              </a:spcBef>
              <a:buClrTx/>
              <a:buFontTx/>
              <a:buNone/>
            </a:pPr>
            <a:endParaRPr lang="en-GB" b="1">
              <a:solidFill>
                <a:srgbClr val="990000"/>
              </a:solidFill>
              <a:latin typeface="Tahoma" pitchFamily="34" charset="0"/>
            </a:endParaRPr>
          </a:p>
        </p:txBody>
      </p:sp>
      <p:pic>
        <p:nvPicPr>
          <p:cNvPr id="1646597" name="Picture 5" descr="signal"/>
          <p:cNvPicPr>
            <a:picLocks noChangeAspect="1" noChangeArrowheads="1"/>
          </p:cNvPicPr>
          <p:nvPr/>
        </p:nvPicPr>
        <p:blipFill>
          <a:blip r:embed="rId2" cstate="print"/>
          <a:srcRect t="23363" r="35095" b="33760"/>
          <a:stretch>
            <a:fillRect/>
          </a:stretch>
        </p:blipFill>
        <p:spPr bwMode="auto">
          <a:xfrm>
            <a:off x="539750" y="1989138"/>
            <a:ext cx="1138238" cy="495300"/>
          </a:xfrm>
          <a:prstGeom prst="rect">
            <a:avLst/>
          </a:prstGeom>
          <a:noFill/>
          <a:ln w="9525">
            <a:noFill/>
            <a:miter lim="800000"/>
            <a:headEnd/>
            <a:tailEnd/>
          </a:ln>
        </p:spPr>
      </p:pic>
      <p:sp>
        <p:nvSpPr>
          <p:cNvPr id="1646598" name="Text Box 6"/>
          <p:cNvSpPr txBox="1">
            <a:spLocks noChangeArrowheads="1"/>
          </p:cNvSpPr>
          <p:nvPr/>
        </p:nvSpPr>
        <p:spPr bwMode="auto">
          <a:xfrm>
            <a:off x="431800" y="1773238"/>
            <a:ext cx="1908175" cy="147637"/>
          </a:xfrm>
          <a:prstGeom prst="rect">
            <a:avLst/>
          </a:prstGeom>
          <a:noFill/>
          <a:ln w="9525">
            <a:noFill/>
            <a:miter lim="800000"/>
            <a:headEnd/>
            <a:tailEnd/>
          </a:ln>
        </p:spPr>
        <p:txBody>
          <a:bodyPr lIns="0" tIns="0" rIns="0" bIns="0"/>
          <a:lstStyle/>
          <a:p>
            <a:pPr algn="l" defTabSz="912813" eaLnBrk="0" hangingPunct="0">
              <a:lnSpc>
                <a:spcPct val="100000"/>
              </a:lnSpc>
              <a:spcBef>
                <a:spcPct val="0"/>
              </a:spcBef>
              <a:buClrTx/>
              <a:buFontTx/>
              <a:buNone/>
            </a:pPr>
            <a:r>
              <a:rPr lang="en-US" sz="1400" b="1">
                <a:latin typeface="Tahoma" pitchFamily="34" charset="0"/>
              </a:rPr>
              <a:t>Continuous data</a:t>
            </a:r>
          </a:p>
        </p:txBody>
      </p:sp>
      <p:sp>
        <p:nvSpPr>
          <p:cNvPr id="1646599" name="Text Box 7"/>
          <p:cNvSpPr txBox="1">
            <a:spLocks noChangeArrowheads="1"/>
          </p:cNvSpPr>
          <p:nvPr/>
        </p:nvSpPr>
        <p:spPr bwMode="auto">
          <a:xfrm>
            <a:off x="395288" y="2924175"/>
            <a:ext cx="2119312" cy="288925"/>
          </a:xfrm>
          <a:prstGeom prst="rect">
            <a:avLst/>
          </a:prstGeom>
          <a:solidFill>
            <a:schemeClr val="bg1"/>
          </a:solidFill>
          <a:ln w="9525">
            <a:noFill/>
            <a:miter lim="800000"/>
            <a:headEnd/>
            <a:tailEnd/>
          </a:ln>
        </p:spPr>
        <p:txBody>
          <a:bodyPr wrap="none" lIns="0" tIns="0" rIns="0" bIns="0"/>
          <a:lstStyle/>
          <a:p>
            <a:pPr algn="l" defTabSz="912813" eaLnBrk="0" hangingPunct="0">
              <a:lnSpc>
                <a:spcPct val="100000"/>
              </a:lnSpc>
              <a:spcBef>
                <a:spcPct val="0"/>
              </a:spcBef>
              <a:buClrTx/>
              <a:buFontTx/>
              <a:buNone/>
            </a:pPr>
            <a:r>
              <a:rPr lang="en-GB" dirty="0">
                <a:latin typeface="Tahoma" pitchFamily="34" charset="0"/>
              </a:rPr>
              <a:t>Intubation: 12:30:00</a:t>
            </a:r>
          </a:p>
          <a:p>
            <a:pPr algn="l" defTabSz="912813" eaLnBrk="0" hangingPunct="0">
              <a:lnSpc>
                <a:spcPct val="100000"/>
              </a:lnSpc>
              <a:spcBef>
                <a:spcPct val="0"/>
              </a:spcBef>
              <a:buClrTx/>
              <a:buFontTx/>
              <a:buNone/>
            </a:pPr>
            <a:endParaRPr lang="en-US" dirty="0">
              <a:latin typeface="Tahoma" pitchFamily="34" charset="0"/>
            </a:endParaRPr>
          </a:p>
        </p:txBody>
      </p:sp>
      <p:sp>
        <p:nvSpPr>
          <p:cNvPr id="1646600" name="Text Box 8"/>
          <p:cNvSpPr txBox="1">
            <a:spLocks noChangeArrowheads="1"/>
          </p:cNvSpPr>
          <p:nvPr/>
        </p:nvSpPr>
        <p:spPr bwMode="auto">
          <a:xfrm>
            <a:off x="431800" y="3716338"/>
            <a:ext cx="1228725" cy="249237"/>
          </a:xfrm>
          <a:prstGeom prst="rect">
            <a:avLst/>
          </a:prstGeom>
          <a:noFill/>
          <a:ln w="9525">
            <a:noFill/>
            <a:miter lim="800000"/>
            <a:headEnd/>
            <a:tailEnd/>
          </a:ln>
        </p:spPr>
        <p:txBody>
          <a:bodyPr lIns="0" tIns="0" rIns="0" bIns="0"/>
          <a:lstStyle/>
          <a:p>
            <a:pPr algn="l" defTabSz="912813" eaLnBrk="0" hangingPunct="0">
              <a:lnSpc>
                <a:spcPct val="100000"/>
              </a:lnSpc>
              <a:spcBef>
                <a:spcPct val="0"/>
              </a:spcBef>
              <a:buClrTx/>
              <a:buFontTx/>
              <a:buNone/>
            </a:pPr>
            <a:r>
              <a:rPr lang="en-GB" i="1">
                <a:latin typeface="Tahoma" pitchFamily="34" charset="0"/>
              </a:rPr>
              <a:t>“Morphine given”</a:t>
            </a:r>
            <a:endParaRPr lang="en-US" i="1">
              <a:latin typeface="Tahoma" pitchFamily="34" charset="0"/>
            </a:endParaRPr>
          </a:p>
        </p:txBody>
      </p:sp>
      <p:sp>
        <p:nvSpPr>
          <p:cNvPr id="1646601" name="AutoShape 9"/>
          <p:cNvSpPr>
            <a:spLocks noChangeArrowheads="1"/>
          </p:cNvSpPr>
          <p:nvPr/>
        </p:nvSpPr>
        <p:spPr bwMode="auto">
          <a:xfrm>
            <a:off x="2192338" y="2316163"/>
            <a:ext cx="1216025" cy="531812"/>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fr-FR" sz="1400" b="1">
                <a:latin typeface="Tahoma" pitchFamily="34" charset="0"/>
              </a:rPr>
              <a:t>Signal</a:t>
            </a:r>
            <a:endParaRPr lang="en-US" sz="1400" b="1">
              <a:latin typeface="Tahoma" pitchFamily="34" charset="0"/>
            </a:endParaRPr>
          </a:p>
          <a:p>
            <a:pPr defTabSz="912813" eaLnBrk="0" hangingPunct="0">
              <a:lnSpc>
                <a:spcPct val="100000"/>
              </a:lnSpc>
              <a:spcBef>
                <a:spcPct val="0"/>
              </a:spcBef>
              <a:buClrTx/>
              <a:buFontTx/>
              <a:buNone/>
            </a:pPr>
            <a:r>
              <a:rPr lang="en-US" sz="1400" b="1">
                <a:latin typeface="Tahoma" pitchFamily="34" charset="0"/>
              </a:rPr>
              <a:t>Processing</a:t>
            </a:r>
          </a:p>
        </p:txBody>
      </p:sp>
      <p:sp>
        <p:nvSpPr>
          <p:cNvPr id="1646602" name="AutoShape 10"/>
          <p:cNvSpPr>
            <a:spLocks noChangeArrowheads="1"/>
          </p:cNvSpPr>
          <p:nvPr/>
        </p:nvSpPr>
        <p:spPr bwMode="auto">
          <a:xfrm>
            <a:off x="2192338" y="3468688"/>
            <a:ext cx="1216025" cy="531812"/>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en-GB" sz="1400" b="1">
                <a:latin typeface="Tahoma" pitchFamily="34" charset="0"/>
              </a:rPr>
              <a:t>Text</a:t>
            </a:r>
          </a:p>
          <a:p>
            <a:pPr defTabSz="912813" eaLnBrk="0" hangingPunct="0">
              <a:lnSpc>
                <a:spcPct val="100000"/>
              </a:lnSpc>
              <a:spcBef>
                <a:spcPct val="0"/>
              </a:spcBef>
              <a:buClrTx/>
              <a:buFontTx/>
              <a:buNone/>
            </a:pPr>
            <a:r>
              <a:rPr lang="en-GB" sz="1400" b="1">
                <a:latin typeface="Tahoma" pitchFamily="34" charset="0"/>
              </a:rPr>
              <a:t>Processing</a:t>
            </a:r>
          </a:p>
        </p:txBody>
      </p:sp>
      <p:sp>
        <p:nvSpPr>
          <p:cNvPr id="1646603" name="Text Box 11"/>
          <p:cNvSpPr txBox="1">
            <a:spLocks noChangeArrowheads="1"/>
          </p:cNvSpPr>
          <p:nvPr/>
        </p:nvSpPr>
        <p:spPr bwMode="auto">
          <a:xfrm>
            <a:off x="433388" y="2636838"/>
            <a:ext cx="1546225" cy="144462"/>
          </a:xfrm>
          <a:prstGeom prst="rect">
            <a:avLst/>
          </a:prstGeom>
          <a:noFill/>
          <a:ln w="9525">
            <a:noFill/>
            <a:miter lim="800000"/>
            <a:headEnd/>
            <a:tailEnd/>
          </a:ln>
        </p:spPr>
        <p:txBody>
          <a:bodyPr lIns="0" tIns="0" rIns="0" bIns="0"/>
          <a:lstStyle/>
          <a:p>
            <a:pPr algn="l" defTabSz="912813" eaLnBrk="0" hangingPunct="0">
              <a:lnSpc>
                <a:spcPct val="100000"/>
              </a:lnSpc>
              <a:spcBef>
                <a:spcPct val="0"/>
              </a:spcBef>
              <a:buClrTx/>
              <a:buFontTx/>
              <a:buNone/>
            </a:pPr>
            <a:r>
              <a:rPr lang="en-US" sz="1400" b="1">
                <a:latin typeface="Tahoma" pitchFamily="34" charset="0"/>
              </a:rPr>
              <a:t>Sporadic data</a:t>
            </a:r>
          </a:p>
        </p:txBody>
      </p:sp>
      <p:sp>
        <p:nvSpPr>
          <p:cNvPr id="1646604" name="Text Box 12"/>
          <p:cNvSpPr txBox="1">
            <a:spLocks noChangeArrowheads="1"/>
          </p:cNvSpPr>
          <p:nvPr/>
        </p:nvSpPr>
        <p:spPr bwMode="auto">
          <a:xfrm>
            <a:off x="539750" y="3500438"/>
            <a:ext cx="922338" cy="101600"/>
          </a:xfrm>
          <a:prstGeom prst="rect">
            <a:avLst/>
          </a:prstGeom>
          <a:noFill/>
          <a:ln w="9525">
            <a:noFill/>
            <a:miter lim="800000"/>
            <a:headEnd/>
            <a:tailEnd/>
          </a:ln>
        </p:spPr>
        <p:txBody>
          <a:bodyPr lIns="0" tIns="0" rIns="0" bIns="0"/>
          <a:lstStyle/>
          <a:p>
            <a:pPr algn="l" defTabSz="912813" eaLnBrk="0" hangingPunct="0">
              <a:lnSpc>
                <a:spcPct val="100000"/>
              </a:lnSpc>
              <a:spcBef>
                <a:spcPct val="0"/>
              </a:spcBef>
              <a:buClrTx/>
              <a:buFontTx/>
              <a:buNone/>
            </a:pPr>
            <a:r>
              <a:rPr lang="en-US" sz="1400" b="1">
                <a:latin typeface="Tahoma" pitchFamily="34" charset="0"/>
              </a:rPr>
              <a:t>Free text</a:t>
            </a:r>
          </a:p>
        </p:txBody>
      </p:sp>
      <p:sp>
        <p:nvSpPr>
          <p:cNvPr id="1646605" name="Text Box 13"/>
          <p:cNvSpPr txBox="1">
            <a:spLocks noChangeArrowheads="1"/>
          </p:cNvSpPr>
          <p:nvPr/>
        </p:nvSpPr>
        <p:spPr bwMode="auto">
          <a:xfrm>
            <a:off x="684213" y="1416050"/>
            <a:ext cx="2447925" cy="215444"/>
          </a:xfrm>
          <a:prstGeom prst="rect">
            <a:avLst/>
          </a:prstGeom>
          <a:noFill/>
          <a:ln w="9525">
            <a:noFill/>
            <a:miter lim="800000"/>
            <a:headEnd/>
            <a:tailEnd/>
          </a:ln>
        </p:spPr>
        <p:txBody>
          <a:bodyPr lIns="0" tIns="0" rIns="0" bIns="0">
            <a:spAutoFit/>
          </a:bodyPr>
          <a:lstStyle/>
          <a:p>
            <a:pPr algn="l" defTabSz="912813" eaLnBrk="0" hangingPunct="0">
              <a:lnSpc>
                <a:spcPct val="100000"/>
              </a:lnSpc>
              <a:spcBef>
                <a:spcPct val="0"/>
              </a:spcBef>
              <a:buClrTx/>
              <a:buFontTx/>
              <a:buNone/>
            </a:pPr>
            <a:r>
              <a:rPr lang="en-GB" sz="1400" b="1" dirty="0">
                <a:solidFill>
                  <a:srgbClr val="990000"/>
                </a:solidFill>
                <a:latin typeface="Tahoma" pitchFamily="34" charset="0"/>
              </a:rPr>
              <a:t>(1) </a:t>
            </a:r>
            <a:r>
              <a:rPr lang="en-GB" sz="1400" b="1" dirty="0" smtClean="0">
                <a:solidFill>
                  <a:srgbClr val="990000"/>
                </a:solidFill>
                <a:latin typeface="Tahoma" pitchFamily="34" charset="0"/>
              </a:rPr>
              <a:t>Signal analysis</a:t>
            </a:r>
            <a:endParaRPr lang="en-US" sz="1400" b="1" dirty="0">
              <a:solidFill>
                <a:srgbClr val="990000"/>
              </a:solidFill>
              <a:latin typeface="Tahoma" pitchFamily="34" charset="0"/>
            </a:endParaRPr>
          </a:p>
        </p:txBody>
      </p:sp>
      <p:cxnSp>
        <p:nvCxnSpPr>
          <p:cNvPr id="1646606" name="AutoShape 14"/>
          <p:cNvCxnSpPr>
            <a:cxnSpLocks noChangeShapeType="1"/>
            <a:stCxn id="0" idx="3"/>
            <a:endCxn id="1646601" idx="1"/>
          </p:cNvCxnSpPr>
          <p:nvPr/>
        </p:nvCxnSpPr>
        <p:spPr bwMode="auto">
          <a:xfrm>
            <a:off x="1677988" y="2236788"/>
            <a:ext cx="514350" cy="346075"/>
          </a:xfrm>
          <a:prstGeom prst="bentConnector3">
            <a:avLst>
              <a:gd name="adj1" fmla="val 49690"/>
            </a:avLst>
          </a:prstGeom>
          <a:noFill/>
          <a:ln w="25400">
            <a:solidFill>
              <a:schemeClr val="tx1"/>
            </a:solidFill>
            <a:miter lim="800000"/>
            <a:headEnd/>
            <a:tailEnd type="triangle" w="med" len="med"/>
          </a:ln>
          <a:effectLst/>
        </p:spPr>
      </p:cxnSp>
      <p:cxnSp>
        <p:nvCxnSpPr>
          <p:cNvPr id="1646607" name="AutoShape 15"/>
          <p:cNvCxnSpPr>
            <a:cxnSpLocks noChangeShapeType="1"/>
            <a:stCxn id="1646600" idx="3"/>
            <a:endCxn id="1646602" idx="1"/>
          </p:cNvCxnSpPr>
          <p:nvPr/>
        </p:nvCxnSpPr>
        <p:spPr bwMode="auto">
          <a:xfrm flipV="1">
            <a:off x="1660525" y="3735388"/>
            <a:ext cx="531813" cy="106362"/>
          </a:xfrm>
          <a:prstGeom prst="bentConnector3">
            <a:avLst>
              <a:gd name="adj1" fmla="val 49852"/>
            </a:avLst>
          </a:prstGeom>
          <a:noFill/>
          <a:ln w="25400">
            <a:solidFill>
              <a:schemeClr val="tx1"/>
            </a:solidFill>
            <a:miter lim="800000"/>
            <a:headEnd/>
            <a:tailEnd type="triangle" w="med" len="med"/>
          </a:ln>
          <a:effectLst/>
        </p:spPr>
      </p:cxnSp>
      <p:sp>
        <p:nvSpPr>
          <p:cNvPr id="1646608" name="AutoShape 16"/>
          <p:cNvSpPr>
            <a:spLocks noChangeArrowheads="1"/>
          </p:cNvSpPr>
          <p:nvPr/>
        </p:nvSpPr>
        <p:spPr bwMode="auto">
          <a:xfrm>
            <a:off x="3922713" y="2636838"/>
            <a:ext cx="1512887" cy="833437"/>
          </a:xfrm>
          <a:prstGeom prst="can">
            <a:avLst>
              <a:gd name="adj" fmla="val 25000"/>
            </a:avLst>
          </a:prstGeom>
          <a:gradFill rotWithShape="1">
            <a:gsLst>
              <a:gs pos="0">
                <a:srgbClr val="FFFFFF"/>
              </a:gs>
              <a:gs pos="100000">
                <a:srgbClr val="DDDDDD"/>
              </a:gs>
            </a:gsLst>
            <a:lin ang="5400000" scaled="1"/>
          </a:gradFill>
          <a:ln w="9525">
            <a:solidFill>
              <a:srgbClr val="000000"/>
            </a:solidFill>
            <a:round/>
            <a:headEnd/>
            <a:tailEnd/>
          </a:ln>
        </p:spPr>
        <p:txBody>
          <a:bodyPr lIns="63995" tIns="31998" rIns="63995" bIns="31998"/>
          <a:lstStyle/>
          <a:p>
            <a:pPr defTabSz="912813" eaLnBrk="0" hangingPunct="0">
              <a:lnSpc>
                <a:spcPct val="100000"/>
              </a:lnSpc>
              <a:spcBef>
                <a:spcPct val="0"/>
              </a:spcBef>
              <a:buClrTx/>
              <a:buFontTx/>
              <a:buNone/>
            </a:pPr>
            <a:r>
              <a:rPr lang="en-US" sz="1400" b="1">
                <a:latin typeface="Tahoma" pitchFamily="34" charset="0"/>
              </a:rPr>
              <a:t>Knowledge Base</a:t>
            </a:r>
            <a:endParaRPr lang="en-US" sz="1400">
              <a:latin typeface="Tahoma" pitchFamily="34" charset="0"/>
            </a:endParaRPr>
          </a:p>
        </p:txBody>
      </p:sp>
      <p:sp>
        <p:nvSpPr>
          <p:cNvPr id="1646609" name="AutoShape 17"/>
          <p:cNvSpPr>
            <a:spLocks noChangeArrowheads="1"/>
          </p:cNvSpPr>
          <p:nvPr/>
        </p:nvSpPr>
        <p:spPr bwMode="auto">
          <a:xfrm>
            <a:off x="6019800" y="2781300"/>
            <a:ext cx="1792288" cy="531813"/>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en-GB" sz="1400" b="1">
                <a:latin typeface="Tahoma" pitchFamily="34" charset="0"/>
              </a:rPr>
              <a:t>Data</a:t>
            </a:r>
          </a:p>
          <a:p>
            <a:pPr defTabSz="912813" eaLnBrk="0" hangingPunct="0">
              <a:lnSpc>
                <a:spcPct val="100000"/>
              </a:lnSpc>
              <a:spcBef>
                <a:spcPct val="0"/>
              </a:spcBef>
              <a:buClrTx/>
              <a:buFontTx/>
              <a:buNone/>
            </a:pPr>
            <a:r>
              <a:rPr lang="en-GB" sz="1400" b="1">
                <a:latin typeface="Tahoma" pitchFamily="34" charset="0"/>
              </a:rPr>
              <a:t>Interpretation</a:t>
            </a:r>
          </a:p>
        </p:txBody>
      </p:sp>
      <p:sp>
        <p:nvSpPr>
          <p:cNvPr id="1646610" name="AutoShape 18"/>
          <p:cNvSpPr>
            <a:spLocks noChangeArrowheads="1"/>
          </p:cNvSpPr>
          <p:nvPr/>
        </p:nvSpPr>
        <p:spPr bwMode="auto">
          <a:xfrm>
            <a:off x="7237413" y="1844675"/>
            <a:ext cx="1582737" cy="720725"/>
          </a:xfrm>
          <a:prstGeom prst="can">
            <a:avLst>
              <a:gd name="adj" fmla="val 25000"/>
            </a:avLst>
          </a:prstGeom>
          <a:gradFill rotWithShape="1">
            <a:gsLst>
              <a:gs pos="0">
                <a:srgbClr val="FFFFFF"/>
              </a:gs>
              <a:gs pos="100000">
                <a:srgbClr val="DDDDDD"/>
              </a:gs>
            </a:gsLst>
            <a:lin ang="5400000" scaled="1"/>
          </a:gradFill>
          <a:ln w="9525">
            <a:solidFill>
              <a:srgbClr val="000000"/>
            </a:solidFill>
            <a:round/>
            <a:headEnd/>
            <a:tailEnd/>
          </a:ln>
        </p:spPr>
        <p:txBody>
          <a:bodyPr lIns="63995" tIns="31998" rIns="63995" bIns="31998"/>
          <a:lstStyle/>
          <a:p>
            <a:pPr defTabSz="912813" eaLnBrk="0" hangingPunct="0">
              <a:lnSpc>
                <a:spcPct val="100000"/>
              </a:lnSpc>
              <a:spcBef>
                <a:spcPct val="0"/>
              </a:spcBef>
              <a:buClrTx/>
              <a:buFontTx/>
              <a:buNone/>
            </a:pPr>
            <a:r>
              <a:rPr lang="en-US" sz="1400" b="1">
                <a:latin typeface="Tahoma" pitchFamily="34" charset="0"/>
              </a:rPr>
              <a:t>Ontology</a:t>
            </a:r>
          </a:p>
          <a:p>
            <a:pPr defTabSz="912813" eaLnBrk="0" hangingPunct="0">
              <a:lnSpc>
                <a:spcPct val="100000"/>
              </a:lnSpc>
              <a:spcBef>
                <a:spcPct val="0"/>
              </a:spcBef>
              <a:buClrTx/>
              <a:buFontTx/>
              <a:buNone/>
            </a:pPr>
            <a:r>
              <a:rPr lang="en-US" sz="1400" b="1">
                <a:latin typeface="Tahoma" pitchFamily="34" charset="0"/>
              </a:rPr>
              <a:t>+ expert rules</a:t>
            </a:r>
            <a:endParaRPr lang="en-US" sz="1400">
              <a:latin typeface="Tahoma" pitchFamily="34" charset="0"/>
            </a:endParaRPr>
          </a:p>
        </p:txBody>
      </p:sp>
      <p:sp>
        <p:nvSpPr>
          <p:cNvPr id="1646611" name="Text Box 19"/>
          <p:cNvSpPr txBox="1">
            <a:spLocks noChangeArrowheads="1"/>
          </p:cNvSpPr>
          <p:nvPr/>
        </p:nvSpPr>
        <p:spPr bwMode="auto">
          <a:xfrm>
            <a:off x="5867400" y="1419225"/>
            <a:ext cx="2952750" cy="215444"/>
          </a:xfrm>
          <a:prstGeom prst="rect">
            <a:avLst/>
          </a:prstGeom>
          <a:noFill/>
          <a:ln w="9525">
            <a:noFill/>
            <a:miter lim="800000"/>
            <a:headEnd/>
            <a:tailEnd/>
          </a:ln>
        </p:spPr>
        <p:txBody>
          <a:bodyPr lIns="0" tIns="0" rIns="0" bIns="0">
            <a:spAutoFit/>
          </a:bodyPr>
          <a:lstStyle/>
          <a:p>
            <a:pPr algn="l" defTabSz="912813" eaLnBrk="0" hangingPunct="0">
              <a:lnSpc>
                <a:spcPct val="100000"/>
              </a:lnSpc>
              <a:spcBef>
                <a:spcPct val="0"/>
              </a:spcBef>
              <a:buClrTx/>
              <a:buFontTx/>
              <a:buNone/>
            </a:pPr>
            <a:r>
              <a:rPr lang="en-GB" sz="1400" b="1" dirty="0">
                <a:solidFill>
                  <a:srgbClr val="990000"/>
                </a:solidFill>
                <a:latin typeface="Tahoma" pitchFamily="34" charset="0"/>
              </a:rPr>
              <a:t>(2) </a:t>
            </a:r>
            <a:r>
              <a:rPr lang="en-GB" sz="1400" b="1" dirty="0" smtClean="0">
                <a:solidFill>
                  <a:srgbClr val="990000"/>
                </a:solidFill>
                <a:latin typeface="Tahoma" pitchFamily="34" charset="0"/>
              </a:rPr>
              <a:t>Data interpretation</a:t>
            </a:r>
            <a:endParaRPr lang="en-US" sz="1400" b="1" dirty="0">
              <a:solidFill>
                <a:srgbClr val="990000"/>
              </a:solidFill>
              <a:latin typeface="Tahoma" pitchFamily="34" charset="0"/>
            </a:endParaRPr>
          </a:p>
        </p:txBody>
      </p:sp>
      <p:cxnSp>
        <p:nvCxnSpPr>
          <p:cNvPr id="1646612" name="AutoShape 20"/>
          <p:cNvCxnSpPr>
            <a:cxnSpLocks noChangeShapeType="1"/>
            <a:stCxn id="1646601" idx="3"/>
            <a:endCxn id="1646608" idx="2"/>
          </p:cNvCxnSpPr>
          <p:nvPr/>
        </p:nvCxnSpPr>
        <p:spPr bwMode="auto">
          <a:xfrm>
            <a:off x="3408363" y="2582863"/>
            <a:ext cx="514350" cy="471487"/>
          </a:xfrm>
          <a:prstGeom prst="bentConnector3">
            <a:avLst>
              <a:gd name="adj1" fmla="val 50000"/>
            </a:avLst>
          </a:prstGeom>
          <a:noFill/>
          <a:ln w="25400">
            <a:solidFill>
              <a:schemeClr val="tx1"/>
            </a:solidFill>
            <a:miter lim="800000"/>
            <a:headEnd/>
            <a:tailEnd type="triangle" w="med" len="med"/>
          </a:ln>
          <a:effectLst/>
        </p:spPr>
      </p:cxnSp>
      <p:cxnSp>
        <p:nvCxnSpPr>
          <p:cNvPr id="1646613" name="AutoShape 21"/>
          <p:cNvCxnSpPr>
            <a:cxnSpLocks noChangeShapeType="1"/>
            <a:stCxn id="1646602" idx="3"/>
            <a:endCxn id="1646608" idx="2"/>
          </p:cNvCxnSpPr>
          <p:nvPr/>
        </p:nvCxnSpPr>
        <p:spPr bwMode="auto">
          <a:xfrm flipV="1">
            <a:off x="3408363" y="3054350"/>
            <a:ext cx="514350" cy="681038"/>
          </a:xfrm>
          <a:prstGeom prst="bentConnector3">
            <a:avLst>
              <a:gd name="adj1" fmla="val 50000"/>
            </a:avLst>
          </a:prstGeom>
          <a:noFill/>
          <a:ln w="25400">
            <a:solidFill>
              <a:schemeClr val="tx1"/>
            </a:solidFill>
            <a:miter lim="800000"/>
            <a:headEnd/>
            <a:tailEnd type="triangle" w="med" len="med"/>
          </a:ln>
          <a:effectLst/>
        </p:spPr>
      </p:cxnSp>
      <p:cxnSp>
        <p:nvCxnSpPr>
          <p:cNvPr id="1646614" name="AutoShape 22"/>
          <p:cNvCxnSpPr>
            <a:cxnSpLocks noChangeShapeType="1"/>
            <a:endCxn id="1646608" idx="2"/>
          </p:cNvCxnSpPr>
          <p:nvPr/>
        </p:nvCxnSpPr>
        <p:spPr bwMode="auto">
          <a:xfrm>
            <a:off x="2667000" y="3048000"/>
            <a:ext cx="1255713" cy="5557"/>
          </a:xfrm>
          <a:prstGeom prst="straightConnector1">
            <a:avLst/>
          </a:prstGeom>
          <a:noFill/>
          <a:ln w="25400">
            <a:solidFill>
              <a:schemeClr val="tx1"/>
            </a:solidFill>
            <a:round/>
            <a:headEnd/>
            <a:tailEnd type="triangle" w="med" len="med"/>
          </a:ln>
          <a:effectLst/>
        </p:spPr>
      </p:cxnSp>
      <p:cxnSp>
        <p:nvCxnSpPr>
          <p:cNvPr id="1646615" name="AutoShape 23"/>
          <p:cNvCxnSpPr>
            <a:cxnSpLocks noChangeShapeType="1"/>
            <a:stCxn id="1646608" idx="4"/>
            <a:endCxn id="1646609" idx="1"/>
          </p:cNvCxnSpPr>
          <p:nvPr/>
        </p:nvCxnSpPr>
        <p:spPr bwMode="auto">
          <a:xfrm flipV="1">
            <a:off x="5435600" y="3048000"/>
            <a:ext cx="584200" cy="6350"/>
          </a:xfrm>
          <a:prstGeom prst="straightConnector1">
            <a:avLst/>
          </a:prstGeom>
          <a:noFill/>
          <a:ln w="25400">
            <a:solidFill>
              <a:schemeClr val="tx1"/>
            </a:solidFill>
            <a:round/>
            <a:headEnd/>
            <a:tailEnd type="triangle" w="med" len="med"/>
          </a:ln>
          <a:effectLst/>
        </p:spPr>
      </p:cxnSp>
      <p:cxnSp>
        <p:nvCxnSpPr>
          <p:cNvPr id="1646616" name="AutoShape 24"/>
          <p:cNvCxnSpPr>
            <a:cxnSpLocks noChangeShapeType="1"/>
            <a:stCxn id="1646610" idx="3"/>
            <a:endCxn id="1646609" idx="0"/>
          </p:cNvCxnSpPr>
          <p:nvPr/>
        </p:nvCxnSpPr>
        <p:spPr bwMode="auto">
          <a:xfrm rot="5400000">
            <a:off x="7365207" y="2116931"/>
            <a:ext cx="215900" cy="1112837"/>
          </a:xfrm>
          <a:prstGeom prst="bentConnector3">
            <a:avLst>
              <a:gd name="adj1" fmla="val 50000"/>
            </a:avLst>
          </a:prstGeom>
          <a:noFill/>
          <a:ln w="25400">
            <a:solidFill>
              <a:schemeClr val="tx1"/>
            </a:solidFill>
            <a:miter lim="800000"/>
            <a:headEnd type="triangle" w="med" len="med"/>
            <a:tailEnd type="triangle" w="med" len="med"/>
          </a:ln>
          <a:effectLst/>
        </p:spPr>
      </p:cxnSp>
      <p:sp>
        <p:nvSpPr>
          <p:cNvPr id="1646617" name="AutoShape 25"/>
          <p:cNvSpPr>
            <a:spLocks noChangeArrowheads="1"/>
          </p:cNvSpPr>
          <p:nvPr/>
        </p:nvSpPr>
        <p:spPr bwMode="auto">
          <a:xfrm>
            <a:off x="3276600" y="4868863"/>
            <a:ext cx="4895850" cy="1223962"/>
          </a:xfrm>
          <a:prstGeom prst="roundRect">
            <a:avLst>
              <a:gd name="adj" fmla="val 16667"/>
            </a:avLst>
          </a:prstGeom>
          <a:solidFill>
            <a:srgbClr val="FFFF99"/>
          </a:solidFill>
          <a:ln w="25400">
            <a:solidFill>
              <a:srgbClr val="800000"/>
            </a:solidFill>
            <a:round/>
            <a:headEnd/>
            <a:tailEnd/>
          </a:ln>
          <a:effectLst/>
        </p:spPr>
        <p:txBody>
          <a:bodyPr wrap="none" lIns="25709" tIns="25709" rIns="25709" bIns="25709" anchor="ctr" anchorCtr="1"/>
          <a:lstStyle/>
          <a:p>
            <a:pPr defTabSz="912813" eaLnBrk="0" hangingPunct="0">
              <a:lnSpc>
                <a:spcPct val="100000"/>
              </a:lnSpc>
              <a:spcBef>
                <a:spcPct val="0"/>
              </a:spcBef>
              <a:buClrTx/>
              <a:buFontTx/>
              <a:buNone/>
            </a:pPr>
            <a:endParaRPr lang="en-GB" b="1">
              <a:solidFill>
                <a:srgbClr val="990000"/>
              </a:solidFill>
              <a:latin typeface="Tahoma" pitchFamily="34" charset="0"/>
            </a:endParaRPr>
          </a:p>
        </p:txBody>
      </p:sp>
      <p:sp>
        <p:nvSpPr>
          <p:cNvPr id="1646618" name="AutoShape 26"/>
          <p:cNvSpPr>
            <a:spLocks noChangeArrowheads="1"/>
          </p:cNvSpPr>
          <p:nvPr/>
        </p:nvSpPr>
        <p:spPr bwMode="auto">
          <a:xfrm>
            <a:off x="3559175" y="5030788"/>
            <a:ext cx="1939925" cy="531812"/>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en-GB" sz="1400" b="1">
                <a:latin typeface="Tahoma" pitchFamily="34" charset="0"/>
              </a:rPr>
              <a:t>Document</a:t>
            </a:r>
          </a:p>
          <a:p>
            <a:pPr defTabSz="912813" eaLnBrk="0" hangingPunct="0">
              <a:lnSpc>
                <a:spcPct val="100000"/>
              </a:lnSpc>
              <a:spcBef>
                <a:spcPct val="0"/>
              </a:spcBef>
              <a:buClrTx/>
              <a:buFontTx/>
              <a:buNone/>
            </a:pPr>
            <a:r>
              <a:rPr lang="en-GB" sz="1400" b="1">
                <a:latin typeface="Tahoma" pitchFamily="34" charset="0"/>
              </a:rPr>
              <a:t>planning</a:t>
            </a:r>
          </a:p>
        </p:txBody>
      </p:sp>
      <p:sp>
        <p:nvSpPr>
          <p:cNvPr id="1646619" name="AutoShape 27"/>
          <p:cNvSpPr>
            <a:spLocks noChangeArrowheads="1"/>
          </p:cNvSpPr>
          <p:nvPr/>
        </p:nvSpPr>
        <p:spPr bwMode="auto">
          <a:xfrm>
            <a:off x="6156325" y="5057775"/>
            <a:ext cx="1820863" cy="531813"/>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en-GB" sz="1400" b="1">
                <a:latin typeface="Tahoma" pitchFamily="34" charset="0"/>
              </a:rPr>
              <a:t>Microplanning + Realisation</a:t>
            </a:r>
          </a:p>
        </p:txBody>
      </p:sp>
      <p:sp>
        <p:nvSpPr>
          <p:cNvPr id="1646620" name="Text Box 28"/>
          <p:cNvSpPr txBox="1">
            <a:spLocks noChangeArrowheads="1"/>
          </p:cNvSpPr>
          <p:nvPr/>
        </p:nvSpPr>
        <p:spPr bwMode="auto">
          <a:xfrm>
            <a:off x="4356100" y="5732463"/>
            <a:ext cx="3529013" cy="212725"/>
          </a:xfrm>
          <a:prstGeom prst="rect">
            <a:avLst/>
          </a:prstGeom>
          <a:noFill/>
          <a:ln w="9525">
            <a:noFill/>
            <a:miter lim="800000"/>
            <a:headEnd/>
            <a:tailEnd/>
          </a:ln>
        </p:spPr>
        <p:txBody>
          <a:bodyPr lIns="0" tIns="0" rIns="0" bIns="0">
            <a:spAutoFit/>
          </a:bodyPr>
          <a:lstStyle/>
          <a:p>
            <a:pPr algn="l" defTabSz="912813" eaLnBrk="0" hangingPunct="0">
              <a:lnSpc>
                <a:spcPct val="100000"/>
              </a:lnSpc>
              <a:spcBef>
                <a:spcPct val="0"/>
              </a:spcBef>
              <a:buClrTx/>
              <a:buFontTx/>
              <a:buNone/>
            </a:pPr>
            <a:r>
              <a:rPr lang="en-GB" sz="1400" b="1">
                <a:solidFill>
                  <a:srgbClr val="990000"/>
                </a:solidFill>
                <a:latin typeface="Tahoma" pitchFamily="34" charset="0"/>
              </a:rPr>
              <a:t>(3) Natural Language Generation</a:t>
            </a:r>
            <a:endParaRPr lang="en-US" sz="1400" b="1">
              <a:solidFill>
                <a:srgbClr val="990000"/>
              </a:solidFill>
              <a:latin typeface="Tahoma" pitchFamily="34" charset="0"/>
            </a:endParaRPr>
          </a:p>
        </p:txBody>
      </p:sp>
      <p:cxnSp>
        <p:nvCxnSpPr>
          <p:cNvPr id="1646621" name="AutoShape 29"/>
          <p:cNvCxnSpPr>
            <a:cxnSpLocks noChangeShapeType="1"/>
            <a:stCxn id="1646618" idx="3"/>
            <a:endCxn id="1646619" idx="1"/>
          </p:cNvCxnSpPr>
          <p:nvPr/>
        </p:nvCxnSpPr>
        <p:spPr bwMode="auto">
          <a:xfrm>
            <a:off x="5499100" y="5297488"/>
            <a:ext cx="657225" cy="26987"/>
          </a:xfrm>
          <a:prstGeom prst="straightConnector1">
            <a:avLst/>
          </a:prstGeom>
          <a:noFill/>
          <a:ln w="25400">
            <a:solidFill>
              <a:schemeClr val="tx1"/>
            </a:solidFill>
            <a:round/>
            <a:headEnd/>
            <a:tailEnd type="triangle" w="med" len="med"/>
          </a:ln>
          <a:effectLst/>
        </p:spPr>
      </p:cxnSp>
      <p:cxnSp>
        <p:nvCxnSpPr>
          <p:cNvPr id="1646622" name="AutoShape 30"/>
          <p:cNvCxnSpPr>
            <a:cxnSpLocks noChangeShapeType="1"/>
            <a:stCxn id="1646609" idx="2"/>
            <a:endCxn id="1646618" idx="0"/>
          </p:cNvCxnSpPr>
          <p:nvPr/>
        </p:nvCxnSpPr>
        <p:spPr bwMode="auto">
          <a:xfrm rot="5400000">
            <a:off x="4864100" y="2978151"/>
            <a:ext cx="1717675" cy="2387600"/>
          </a:xfrm>
          <a:prstGeom prst="bentConnector3">
            <a:avLst>
              <a:gd name="adj1" fmla="val 49907"/>
            </a:avLst>
          </a:prstGeom>
          <a:noFill/>
          <a:ln w="25400">
            <a:solidFill>
              <a:schemeClr val="tx1"/>
            </a:solidFill>
            <a:miter lim="800000"/>
            <a:headEnd/>
            <a:tailEnd type="triangle" w="med" len="med"/>
          </a:ln>
          <a:effectLst/>
        </p:spPr>
      </p:cxnSp>
      <p:sp>
        <p:nvSpPr>
          <p:cNvPr id="34" name="Slide Number Placeholder 33"/>
          <p:cNvSpPr>
            <a:spLocks noGrp="1"/>
          </p:cNvSpPr>
          <p:nvPr>
            <p:ph type="sldNum" sz="quarter" idx="12"/>
          </p:nvPr>
        </p:nvSpPr>
        <p:spPr/>
        <p:txBody>
          <a:bodyPr/>
          <a:lstStyle/>
          <a:p>
            <a:fld id="{1B76D5CE-5F84-4F96-B496-0F9B8A0291B9}" type="slidenum">
              <a:rPr lang="fr-FR" smtClean="0"/>
              <a:pPr/>
              <a:t>48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6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65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65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66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66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66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66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66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66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466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466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65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466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66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466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466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466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465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466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466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466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660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466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466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466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466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466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46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594" grpId="0" animBg="1"/>
      <p:bldP spid="1646596" grpId="0" animBg="1"/>
      <p:bldP spid="1646598" grpId="0"/>
      <p:bldP spid="1646599" grpId="0" animBg="1"/>
      <p:bldP spid="1646600" grpId="0"/>
      <p:bldP spid="1646601" grpId="0" animBg="1"/>
      <p:bldP spid="1646602" grpId="0" animBg="1"/>
      <p:bldP spid="1646603" grpId="0"/>
      <p:bldP spid="1646604" grpId="0"/>
      <p:bldP spid="1646605" grpId="0"/>
      <p:bldP spid="1646608" grpId="0" animBg="1"/>
      <p:bldP spid="1646609" grpId="0" animBg="1"/>
      <p:bldP spid="1646610" grpId="0" animBg="1"/>
      <p:bldP spid="1646611" grpId="0"/>
      <p:bldP spid="1646617" grpId="0" animBg="1"/>
      <p:bldP spid="1646618" grpId="0" animBg="1"/>
      <p:bldP spid="1646619" grpId="0" animBg="1"/>
      <p:bldP spid="16466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ChangeArrowheads="1"/>
          </p:cNvSpPr>
          <p:nvPr>
            <p:ph type="title"/>
          </p:nvPr>
        </p:nvSpPr>
        <p:spPr/>
        <p:txBody>
          <a:bodyPr/>
          <a:lstStyle/>
          <a:p>
            <a:r>
              <a:rPr lang="en-GB"/>
              <a:t>Data-to-text architecture</a:t>
            </a:r>
          </a:p>
        </p:txBody>
      </p:sp>
      <p:graphicFrame>
        <p:nvGraphicFramePr>
          <p:cNvPr id="1647634" name="Object 18"/>
          <p:cNvGraphicFramePr>
            <a:graphicFrameLocks noChangeAspect="1"/>
          </p:cNvGraphicFramePr>
          <p:nvPr>
            <p:ph sz="quarter" idx="1"/>
          </p:nvPr>
        </p:nvGraphicFramePr>
        <p:xfrm>
          <a:off x="1885950" y="1922463"/>
          <a:ext cx="1181100" cy="1155700"/>
        </p:xfrm>
        <a:graphic>
          <a:graphicData uri="http://schemas.openxmlformats.org/presentationml/2006/ole">
            <p:oleObj spid="_x0000_s2050" name="Equation" r:id="rId3" imgW="1180800" imgH="1155600" progId="Equation.3">
              <p:embed/>
            </p:oleObj>
          </a:graphicData>
        </a:graphic>
      </p:graphicFrame>
      <p:sp>
        <p:nvSpPr>
          <p:cNvPr id="1647619" name="Rectangle 3"/>
          <p:cNvSpPr>
            <a:spLocks noGrp="1" noChangeArrowheads="1"/>
          </p:cNvSpPr>
          <p:nvPr>
            <p:ph type="body" sz="half" idx="3"/>
          </p:nvPr>
        </p:nvSpPr>
        <p:spPr>
          <a:xfrm>
            <a:off x="4648200" y="1341438"/>
            <a:ext cx="4038600" cy="2159000"/>
          </a:xfrm>
        </p:spPr>
        <p:txBody>
          <a:bodyPr/>
          <a:lstStyle/>
          <a:p>
            <a:pPr>
              <a:buFont typeface="Arial" charset="0"/>
              <a:buNone/>
            </a:pPr>
            <a:r>
              <a:rPr lang="en-GB" sz="2400" b="1" dirty="0">
                <a:solidFill>
                  <a:schemeClr val="tx2"/>
                </a:solidFill>
              </a:rPr>
              <a:t>Events</a:t>
            </a:r>
          </a:p>
          <a:p>
            <a:pPr lvl="1"/>
            <a:r>
              <a:rPr lang="en-GB" sz="2000" dirty="0"/>
              <a:t>interval representation;</a:t>
            </a:r>
          </a:p>
          <a:p>
            <a:pPr lvl="1"/>
            <a:r>
              <a:rPr lang="en-GB" sz="2000" dirty="0"/>
              <a:t>at this stage, an unstructured list of all events in the relevant period.</a:t>
            </a:r>
          </a:p>
          <a:p>
            <a:pPr>
              <a:buFont typeface="Arial" charset="0"/>
              <a:buNone/>
            </a:pPr>
            <a:endParaRPr lang="en-GB" sz="2400" dirty="0"/>
          </a:p>
        </p:txBody>
      </p:sp>
      <p:grpSp>
        <p:nvGrpSpPr>
          <p:cNvPr id="2" name="Group 23"/>
          <p:cNvGrpSpPr>
            <a:grpSpLocks/>
          </p:cNvGrpSpPr>
          <p:nvPr/>
        </p:nvGrpSpPr>
        <p:grpSpPr bwMode="auto">
          <a:xfrm>
            <a:off x="585788" y="1341438"/>
            <a:ext cx="3338512" cy="3154363"/>
            <a:chOff x="369" y="845"/>
            <a:chExt cx="2103" cy="1987"/>
          </a:xfrm>
        </p:grpSpPr>
        <p:graphicFrame>
          <p:nvGraphicFramePr>
            <p:cNvPr id="1647632" name="Object 16"/>
            <p:cNvGraphicFramePr>
              <a:graphicFrameLocks noChangeAspect="1"/>
            </p:cNvGraphicFramePr>
            <p:nvPr/>
          </p:nvGraphicFramePr>
          <p:xfrm>
            <a:off x="1460" y="1211"/>
            <a:ext cx="744" cy="728"/>
          </p:xfrm>
          <a:graphic>
            <a:graphicData uri="http://schemas.openxmlformats.org/presentationml/2006/ole">
              <p:oleObj spid="_x0000_s2051" name="Equation" r:id="rId4" imgW="1180800" imgH="1155600" progId="Equation.3">
                <p:embed/>
              </p:oleObj>
            </a:graphicData>
          </a:graphic>
        </p:graphicFrame>
        <p:sp>
          <p:nvSpPr>
            <p:cNvPr id="1647620" name="AutoShape 4"/>
            <p:cNvSpPr>
              <a:spLocks noChangeArrowheads="1"/>
            </p:cNvSpPr>
            <p:nvPr/>
          </p:nvSpPr>
          <p:spPr bwMode="auto">
            <a:xfrm>
              <a:off x="369" y="845"/>
              <a:ext cx="2103" cy="1872"/>
            </a:xfrm>
            <a:prstGeom prst="roundRect">
              <a:avLst>
                <a:gd name="adj" fmla="val 16667"/>
              </a:avLst>
            </a:prstGeom>
            <a:solidFill>
              <a:srgbClr val="FFFF99"/>
            </a:solidFill>
            <a:ln w="25400">
              <a:solidFill>
                <a:srgbClr val="800000"/>
              </a:solidFill>
              <a:round/>
              <a:headEnd/>
              <a:tailEnd/>
            </a:ln>
            <a:effectLst/>
          </p:spPr>
          <p:txBody>
            <a:bodyPr wrap="none" lIns="25709" tIns="25709" rIns="25709" bIns="25709" anchor="ctr" anchorCtr="1"/>
            <a:lstStyle/>
            <a:p>
              <a:pPr defTabSz="912813" eaLnBrk="0" hangingPunct="0">
                <a:lnSpc>
                  <a:spcPct val="100000"/>
                </a:lnSpc>
                <a:spcBef>
                  <a:spcPct val="0"/>
                </a:spcBef>
                <a:buClrTx/>
                <a:buFontTx/>
                <a:buNone/>
              </a:pPr>
              <a:endParaRPr lang="en-GB" b="1">
                <a:solidFill>
                  <a:srgbClr val="990000"/>
                </a:solidFill>
                <a:latin typeface="Tahoma" pitchFamily="34" charset="0"/>
              </a:endParaRPr>
            </a:p>
          </p:txBody>
        </p:sp>
        <p:pic>
          <p:nvPicPr>
            <p:cNvPr id="1647621" name="Picture 5" descr="signal"/>
            <p:cNvPicPr>
              <a:picLocks noChangeAspect="1" noChangeArrowheads="1"/>
            </p:cNvPicPr>
            <p:nvPr/>
          </p:nvPicPr>
          <p:blipFill>
            <a:blip r:embed="rId5" cstate="print"/>
            <a:srcRect t="23363" r="35095" b="33760"/>
            <a:stretch>
              <a:fillRect/>
            </a:stretch>
          </p:blipFill>
          <p:spPr bwMode="auto">
            <a:xfrm>
              <a:off x="612" y="1253"/>
              <a:ext cx="717" cy="312"/>
            </a:xfrm>
            <a:prstGeom prst="rect">
              <a:avLst/>
            </a:prstGeom>
            <a:noFill/>
            <a:ln w="9525">
              <a:noFill/>
              <a:miter lim="800000"/>
              <a:headEnd/>
              <a:tailEnd/>
            </a:ln>
          </p:spPr>
        </p:pic>
        <p:sp>
          <p:nvSpPr>
            <p:cNvPr id="1647622" name="Text Box 6"/>
            <p:cNvSpPr txBox="1">
              <a:spLocks noChangeArrowheads="1"/>
            </p:cNvSpPr>
            <p:nvPr/>
          </p:nvSpPr>
          <p:spPr bwMode="auto">
            <a:xfrm>
              <a:off x="544" y="1117"/>
              <a:ext cx="1202" cy="93"/>
            </a:xfrm>
            <a:prstGeom prst="rect">
              <a:avLst/>
            </a:prstGeom>
            <a:noFill/>
            <a:ln w="9525">
              <a:noFill/>
              <a:miter lim="800000"/>
              <a:headEnd/>
              <a:tailEnd/>
            </a:ln>
          </p:spPr>
          <p:txBody>
            <a:bodyPr lIns="0" tIns="0" rIns="0" bIns="0"/>
            <a:lstStyle/>
            <a:p>
              <a:pPr algn="l" defTabSz="912813" eaLnBrk="0" hangingPunct="0">
                <a:lnSpc>
                  <a:spcPct val="100000"/>
                </a:lnSpc>
                <a:spcBef>
                  <a:spcPct val="0"/>
                </a:spcBef>
                <a:buClrTx/>
                <a:buFontTx/>
                <a:buNone/>
              </a:pPr>
              <a:r>
                <a:rPr lang="en-US" sz="1400" b="1">
                  <a:latin typeface="Tahoma" pitchFamily="34" charset="0"/>
                </a:rPr>
                <a:t>Continuous data</a:t>
              </a:r>
            </a:p>
          </p:txBody>
        </p:sp>
        <p:sp>
          <p:nvSpPr>
            <p:cNvPr id="1647623" name="Text Box 7"/>
            <p:cNvSpPr txBox="1">
              <a:spLocks noChangeArrowheads="1"/>
            </p:cNvSpPr>
            <p:nvPr/>
          </p:nvSpPr>
          <p:spPr bwMode="auto">
            <a:xfrm>
              <a:off x="521" y="1842"/>
              <a:ext cx="1399" cy="182"/>
            </a:xfrm>
            <a:prstGeom prst="rect">
              <a:avLst/>
            </a:prstGeom>
            <a:solidFill>
              <a:schemeClr val="bg1"/>
            </a:solidFill>
            <a:ln w="9525">
              <a:noFill/>
              <a:miter lim="800000"/>
              <a:headEnd/>
              <a:tailEnd/>
            </a:ln>
          </p:spPr>
          <p:txBody>
            <a:bodyPr wrap="none" lIns="0" tIns="0" rIns="0" bIns="0"/>
            <a:lstStyle/>
            <a:p>
              <a:pPr algn="l" defTabSz="912813" eaLnBrk="0" hangingPunct="0">
                <a:lnSpc>
                  <a:spcPct val="100000"/>
                </a:lnSpc>
                <a:spcBef>
                  <a:spcPct val="0"/>
                </a:spcBef>
                <a:buClrTx/>
                <a:buFontTx/>
                <a:buNone/>
              </a:pPr>
              <a:r>
                <a:rPr lang="en-GB" dirty="0">
                  <a:latin typeface="Tahoma" pitchFamily="34" charset="0"/>
                </a:rPr>
                <a:t>Intubation: 12:30:00</a:t>
              </a:r>
            </a:p>
            <a:p>
              <a:pPr algn="l" defTabSz="912813" eaLnBrk="0" hangingPunct="0">
                <a:lnSpc>
                  <a:spcPct val="100000"/>
                </a:lnSpc>
                <a:spcBef>
                  <a:spcPct val="0"/>
                </a:spcBef>
                <a:buClrTx/>
                <a:buFontTx/>
                <a:buNone/>
              </a:pPr>
              <a:endParaRPr lang="en-US" dirty="0">
                <a:latin typeface="Tahoma" pitchFamily="34" charset="0"/>
              </a:endParaRPr>
            </a:p>
          </p:txBody>
        </p:sp>
        <p:sp>
          <p:nvSpPr>
            <p:cNvPr id="1647624" name="Text Box 8"/>
            <p:cNvSpPr txBox="1">
              <a:spLocks noChangeArrowheads="1"/>
            </p:cNvSpPr>
            <p:nvPr/>
          </p:nvSpPr>
          <p:spPr bwMode="auto">
            <a:xfrm>
              <a:off x="544" y="2341"/>
              <a:ext cx="848" cy="491"/>
            </a:xfrm>
            <a:prstGeom prst="rect">
              <a:avLst/>
            </a:prstGeom>
            <a:noFill/>
            <a:ln w="9525">
              <a:noFill/>
              <a:miter lim="800000"/>
              <a:headEnd/>
              <a:tailEnd/>
            </a:ln>
          </p:spPr>
          <p:txBody>
            <a:bodyPr lIns="0" tIns="0" rIns="0" bIns="0"/>
            <a:lstStyle/>
            <a:p>
              <a:pPr algn="l" defTabSz="912813" eaLnBrk="0" hangingPunct="0">
                <a:lnSpc>
                  <a:spcPct val="100000"/>
                </a:lnSpc>
                <a:spcBef>
                  <a:spcPct val="0"/>
                </a:spcBef>
                <a:buClrTx/>
                <a:buFontTx/>
                <a:buNone/>
              </a:pPr>
              <a:r>
                <a:rPr lang="en-GB" i="1" dirty="0">
                  <a:latin typeface="Tahoma" pitchFamily="34" charset="0"/>
                </a:rPr>
                <a:t>“</a:t>
              </a:r>
              <a:r>
                <a:rPr lang="en-GB" sz="1400" i="1" dirty="0">
                  <a:latin typeface="Tahoma" pitchFamily="34" charset="0"/>
                </a:rPr>
                <a:t>Morphine given</a:t>
              </a:r>
            </a:p>
            <a:p>
              <a:pPr algn="l" defTabSz="912813" eaLnBrk="0" hangingPunct="0">
                <a:lnSpc>
                  <a:spcPct val="100000"/>
                </a:lnSpc>
                <a:spcBef>
                  <a:spcPct val="0"/>
                </a:spcBef>
                <a:buClrTx/>
                <a:buFontTx/>
                <a:buNone/>
              </a:pPr>
              <a:r>
                <a:rPr lang="en-GB" sz="1400" i="1" dirty="0">
                  <a:latin typeface="Tahoma" pitchFamily="34" charset="0"/>
                </a:rPr>
                <a:t>10mg</a:t>
              </a:r>
              <a:r>
                <a:rPr lang="en-GB" i="1" dirty="0">
                  <a:latin typeface="Tahoma" pitchFamily="34" charset="0"/>
                </a:rPr>
                <a:t>”</a:t>
              </a:r>
              <a:endParaRPr lang="en-US" i="1" dirty="0">
                <a:latin typeface="Tahoma" pitchFamily="34" charset="0"/>
              </a:endParaRPr>
            </a:p>
          </p:txBody>
        </p:sp>
        <p:sp>
          <p:nvSpPr>
            <p:cNvPr id="1647625" name="AutoShape 9"/>
            <p:cNvSpPr>
              <a:spLocks noChangeArrowheads="1"/>
            </p:cNvSpPr>
            <p:nvPr/>
          </p:nvSpPr>
          <p:spPr bwMode="auto">
            <a:xfrm>
              <a:off x="1653" y="1459"/>
              <a:ext cx="766" cy="335"/>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fr-FR" sz="1400" b="1">
                  <a:latin typeface="Tahoma" pitchFamily="34" charset="0"/>
                </a:rPr>
                <a:t>Signal</a:t>
              </a:r>
              <a:endParaRPr lang="en-US" sz="1400" b="1">
                <a:latin typeface="Tahoma" pitchFamily="34" charset="0"/>
              </a:endParaRPr>
            </a:p>
            <a:p>
              <a:pPr defTabSz="912813" eaLnBrk="0" hangingPunct="0">
                <a:lnSpc>
                  <a:spcPct val="100000"/>
                </a:lnSpc>
                <a:spcBef>
                  <a:spcPct val="0"/>
                </a:spcBef>
                <a:buClrTx/>
                <a:buFontTx/>
                <a:buNone/>
              </a:pPr>
              <a:r>
                <a:rPr lang="en-US" sz="1400" b="1">
                  <a:latin typeface="Tahoma" pitchFamily="34" charset="0"/>
                </a:rPr>
                <a:t>Processing</a:t>
              </a:r>
            </a:p>
          </p:txBody>
        </p:sp>
        <p:sp>
          <p:nvSpPr>
            <p:cNvPr id="1647626" name="AutoShape 10"/>
            <p:cNvSpPr>
              <a:spLocks noChangeArrowheads="1"/>
            </p:cNvSpPr>
            <p:nvPr/>
          </p:nvSpPr>
          <p:spPr bwMode="auto">
            <a:xfrm>
              <a:off x="1653" y="2185"/>
              <a:ext cx="766" cy="335"/>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en-GB" sz="1400" b="1">
                  <a:latin typeface="Tahoma" pitchFamily="34" charset="0"/>
                </a:rPr>
                <a:t>Text</a:t>
              </a:r>
            </a:p>
            <a:p>
              <a:pPr defTabSz="912813" eaLnBrk="0" hangingPunct="0">
                <a:lnSpc>
                  <a:spcPct val="100000"/>
                </a:lnSpc>
                <a:spcBef>
                  <a:spcPct val="0"/>
                </a:spcBef>
                <a:buClrTx/>
                <a:buFontTx/>
                <a:buNone/>
              </a:pPr>
              <a:r>
                <a:rPr lang="en-GB" sz="1400" b="1">
                  <a:latin typeface="Tahoma" pitchFamily="34" charset="0"/>
                </a:rPr>
                <a:t>Processing</a:t>
              </a:r>
            </a:p>
          </p:txBody>
        </p:sp>
        <p:sp>
          <p:nvSpPr>
            <p:cNvPr id="1647627" name="Text Box 11"/>
            <p:cNvSpPr txBox="1">
              <a:spLocks noChangeArrowheads="1"/>
            </p:cNvSpPr>
            <p:nvPr/>
          </p:nvSpPr>
          <p:spPr bwMode="auto">
            <a:xfrm>
              <a:off x="545" y="1661"/>
              <a:ext cx="974" cy="91"/>
            </a:xfrm>
            <a:prstGeom prst="rect">
              <a:avLst/>
            </a:prstGeom>
            <a:noFill/>
            <a:ln w="9525">
              <a:noFill/>
              <a:miter lim="800000"/>
              <a:headEnd/>
              <a:tailEnd/>
            </a:ln>
          </p:spPr>
          <p:txBody>
            <a:bodyPr lIns="0" tIns="0" rIns="0" bIns="0"/>
            <a:lstStyle/>
            <a:p>
              <a:pPr algn="l" defTabSz="912813" eaLnBrk="0" hangingPunct="0">
                <a:lnSpc>
                  <a:spcPct val="100000"/>
                </a:lnSpc>
                <a:spcBef>
                  <a:spcPct val="0"/>
                </a:spcBef>
                <a:buClrTx/>
                <a:buFontTx/>
                <a:buNone/>
              </a:pPr>
              <a:r>
                <a:rPr lang="en-US" sz="1400" b="1">
                  <a:latin typeface="Tahoma" pitchFamily="34" charset="0"/>
                </a:rPr>
                <a:t>Sporadic data</a:t>
              </a:r>
            </a:p>
          </p:txBody>
        </p:sp>
        <p:sp>
          <p:nvSpPr>
            <p:cNvPr id="1647628" name="Text Box 12"/>
            <p:cNvSpPr txBox="1">
              <a:spLocks noChangeArrowheads="1"/>
            </p:cNvSpPr>
            <p:nvPr/>
          </p:nvSpPr>
          <p:spPr bwMode="auto">
            <a:xfrm>
              <a:off x="612" y="2205"/>
              <a:ext cx="581" cy="64"/>
            </a:xfrm>
            <a:prstGeom prst="rect">
              <a:avLst/>
            </a:prstGeom>
            <a:noFill/>
            <a:ln w="9525">
              <a:noFill/>
              <a:miter lim="800000"/>
              <a:headEnd/>
              <a:tailEnd/>
            </a:ln>
          </p:spPr>
          <p:txBody>
            <a:bodyPr lIns="0" tIns="0" rIns="0" bIns="0"/>
            <a:lstStyle/>
            <a:p>
              <a:pPr algn="l" defTabSz="912813" eaLnBrk="0" hangingPunct="0">
                <a:lnSpc>
                  <a:spcPct val="100000"/>
                </a:lnSpc>
                <a:spcBef>
                  <a:spcPct val="0"/>
                </a:spcBef>
                <a:buClrTx/>
                <a:buFontTx/>
                <a:buNone/>
              </a:pPr>
              <a:r>
                <a:rPr lang="en-US" sz="1400" b="1">
                  <a:latin typeface="Tahoma" pitchFamily="34" charset="0"/>
                </a:rPr>
                <a:t>Free text</a:t>
              </a:r>
            </a:p>
          </p:txBody>
        </p:sp>
        <p:sp>
          <p:nvSpPr>
            <p:cNvPr id="1647629" name="Text Box 13"/>
            <p:cNvSpPr txBox="1">
              <a:spLocks noChangeArrowheads="1"/>
            </p:cNvSpPr>
            <p:nvPr/>
          </p:nvSpPr>
          <p:spPr bwMode="auto">
            <a:xfrm>
              <a:off x="703" y="892"/>
              <a:ext cx="1542" cy="134"/>
            </a:xfrm>
            <a:prstGeom prst="rect">
              <a:avLst/>
            </a:prstGeom>
            <a:noFill/>
            <a:ln w="9525">
              <a:noFill/>
              <a:miter lim="800000"/>
              <a:headEnd/>
              <a:tailEnd/>
            </a:ln>
          </p:spPr>
          <p:txBody>
            <a:bodyPr lIns="0" tIns="0" rIns="0" bIns="0">
              <a:spAutoFit/>
            </a:bodyPr>
            <a:lstStyle/>
            <a:p>
              <a:pPr algn="l" defTabSz="912813" eaLnBrk="0" hangingPunct="0">
                <a:lnSpc>
                  <a:spcPct val="100000"/>
                </a:lnSpc>
                <a:spcBef>
                  <a:spcPct val="0"/>
                </a:spcBef>
                <a:buClrTx/>
                <a:buFontTx/>
                <a:buNone/>
              </a:pPr>
              <a:r>
                <a:rPr lang="en-GB" sz="1400" b="1">
                  <a:solidFill>
                    <a:srgbClr val="990000"/>
                  </a:solidFill>
                  <a:latin typeface="Tahoma" pitchFamily="34" charset="0"/>
                </a:rPr>
                <a:t>(1) Extracting raw data</a:t>
              </a:r>
              <a:endParaRPr lang="en-US" sz="1400" b="1">
                <a:solidFill>
                  <a:srgbClr val="990000"/>
                </a:solidFill>
                <a:latin typeface="Tahoma" pitchFamily="34" charset="0"/>
              </a:endParaRPr>
            </a:p>
          </p:txBody>
        </p:sp>
        <p:cxnSp>
          <p:nvCxnSpPr>
            <p:cNvPr id="1647630" name="AutoShape 14"/>
            <p:cNvCxnSpPr>
              <a:cxnSpLocks noChangeShapeType="1"/>
              <a:stCxn id="0" idx="3"/>
              <a:endCxn id="1647625" idx="1"/>
            </p:cNvCxnSpPr>
            <p:nvPr/>
          </p:nvCxnSpPr>
          <p:spPr bwMode="auto">
            <a:xfrm>
              <a:off x="1329" y="1409"/>
              <a:ext cx="324" cy="218"/>
            </a:xfrm>
            <a:prstGeom prst="bentConnector3">
              <a:avLst>
                <a:gd name="adj1" fmla="val 49690"/>
              </a:avLst>
            </a:prstGeom>
            <a:noFill/>
            <a:ln w="25400">
              <a:solidFill>
                <a:schemeClr val="tx1"/>
              </a:solidFill>
              <a:miter lim="800000"/>
              <a:headEnd/>
              <a:tailEnd type="triangle" w="med" len="med"/>
            </a:ln>
            <a:effectLst/>
          </p:spPr>
        </p:cxnSp>
        <p:cxnSp>
          <p:nvCxnSpPr>
            <p:cNvPr id="1647631" name="AutoShape 15"/>
            <p:cNvCxnSpPr>
              <a:cxnSpLocks noChangeShapeType="1"/>
              <a:stCxn id="1647624" idx="3"/>
              <a:endCxn id="1647626" idx="1"/>
            </p:cNvCxnSpPr>
            <p:nvPr/>
          </p:nvCxnSpPr>
          <p:spPr bwMode="auto">
            <a:xfrm flipV="1">
              <a:off x="1392" y="2353"/>
              <a:ext cx="261" cy="234"/>
            </a:xfrm>
            <a:prstGeom prst="bentConnector3">
              <a:avLst>
                <a:gd name="adj1" fmla="val 50000"/>
              </a:avLst>
            </a:prstGeom>
            <a:noFill/>
            <a:ln w="25400">
              <a:solidFill>
                <a:schemeClr val="tx1"/>
              </a:solidFill>
              <a:miter lim="800000"/>
              <a:headEnd/>
              <a:tailEnd type="triangle" w="med" len="med"/>
            </a:ln>
            <a:effectLst/>
          </p:spPr>
        </p:cxnSp>
      </p:grpSp>
      <p:graphicFrame>
        <p:nvGraphicFramePr>
          <p:cNvPr id="24" name="Table 23"/>
          <p:cNvGraphicFramePr>
            <a:graphicFrameLocks noGrp="1"/>
          </p:cNvGraphicFramePr>
          <p:nvPr/>
        </p:nvGraphicFramePr>
        <p:xfrm>
          <a:off x="4044280" y="4077072"/>
          <a:ext cx="4992216" cy="1854200"/>
        </p:xfrm>
        <a:graphic>
          <a:graphicData uri="http://schemas.openxmlformats.org/drawingml/2006/table">
            <a:tbl>
              <a:tblPr firstRow="1" bandRow="1">
                <a:tableStyleId>{5C22544A-7EE6-4342-B048-85BDC9FD1C3A}</a:tableStyleId>
              </a:tblPr>
              <a:tblGrid>
                <a:gridCol w="4992216"/>
              </a:tblGrid>
              <a:tr h="370840">
                <a:tc>
                  <a:txBody>
                    <a:bodyPr/>
                    <a:lstStyle/>
                    <a:p>
                      <a:r>
                        <a:rPr lang="en-GB" b="1" dirty="0" smtClean="0">
                          <a:solidFill>
                            <a:schemeClr val="tx1"/>
                          </a:solidFill>
                        </a:rPr>
                        <a:t>Morphine: 15mg</a:t>
                      </a:r>
                      <a:r>
                        <a:rPr lang="en-GB" b="1" baseline="0" dirty="0" smtClean="0">
                          <a:solidFill>
                            <a:schemeClr val="tx1"/>
                          </a:solidFill>
                        </a:rPr>
                        <a:t> (</a:t>
                      </a:r>
                      <a:r>
                        <a:rPr lang="en-GB" b="1" dirty="0" smtClean="0">
                          <a:solidFill>
                            <a:schemeClr val="tx1"/>
                          </a:solidFill>
                        </a:rPr>
                        <a:t>12:31 – 12:31)</a:t>
                      </a:r>
                      <a:endParaRPr lang="en-GB" b="1" dirty="0">
                        <a:solidFill>
                          <a:schemeClr val="tx1"/>
                        </a:solidFill>
                      </a:endParaRPr>
                    </a:p>
                  </a:txBody>
                  <a:tcPr>
                    <a:solidFill>
                      <a:schemeClr val="bg1">
                        <a:lumMod val="85000"/>
                        <a:alpha val="75000"/>
                      </a:schemeClr>
                    </a:solidFill>
                  </a:tcPr>
                </a:tc>
              </a:tr>
              <a:tr h="370840">
                <a:tc>
                  <a:txBody>
                    <a:bodyPr/>
                    <a:lstStyle/>
                    <a:p>
                      <a:r>
                        <a:rPr lang="en-GB" b="1" dirty="0" smtClean="0"/>
                        <a:t>Intubation</a:t>
                      </a:r>
                      <a:r>
                        <a:rPr lang="en-GB" b="1" baseline="0" dirty="0" smtClean="0"/>
                        <a:t> (</a:t>
                      </a:r>
                      <a:r>
                        <a:rPr lang="en-GB" b="1" dirty="0" smtClean="0"/>
                        <a:t>12:30 – 12:34)</a:t>
                      </a:r>
                      <a:endParaRPr lang="en-GB" b="1" dirty="0"/>
                    </a:p>
                  </a:txBody>
                  <a:tcPr>
                    <a:solidFill>
                      <a:schemeClr val="bg1">
                        <a:lumMod val="85000"/>
                        <a:alpha val="75000"/>
                      </a:schemeClr>
                    </a:solidFill>
                  </a:tcPr>
                </a:tc>
              </a:tr>
              <a:tr h="370840">
                <a:tc>
                  <a:txBody>
                    <a:bodyPr/>
                    <a:lstStyle/>
                    <a:p>
                      <a:r>
                        <a:rPr lang="en-GB" b="1" dirty="0" smtClean="0"/>
                        <a:t>Channel reading (HR): 69 (12:35:20 – 12:35:40)</a:t>
                      </a:r>
                      <a:endParaRPr lang="en-GB" b="1" dirty="0"/>
                    </a:p>
                  </a:txBody>
                  <a:tcPr>
                    <a:solidFill>
                      <a:schemeClr val="bg1">
                        <a:lumMod val="85000"/>
                        <a:alpha val="75000"/>
                      </a:schemeClr>
                    </a:solidFill>
                  </a:tcPr>
                </a:tc>
              </a:tr>
              <a:tr h="370840">
                <a:tc>
                  <a:txBody>
                    <a:bodyPr/>
                    <a:lstStyle/>
                    <a:p>
                      <a:r>
                        <a:rPr lang="en-GB" b="1" dirty="0" smtClean="0"/>
                        <a:t>Channel reading (HR): 66 (12:36:20 – 12:36:40)</a:t>
                      </a:r>
                      <a:endParaRPr lang="en-GB" b="1" dirty="0"/>
                    </a:p>
                  </a:txBody>
                  <a:tcPr>
                    <a:solidFill>
                      <a:schemeClr val="bg1">
                        <a:lumMod val="85000"/>
                        <a:alpha val="75000"/>
                      </a:schemeClr>
                    </a:solidFill>
                  </a:tcPr>
                </a:tc>
              </a:tr>
              <a:tr h="370840">
                <a:tc>
                  <a:txBody>
                    <a:bodyPr/>
                    <a:lstStyle/>
                    <a:p>
                      <a:r>
                        <a:rPr lang="en-GB" b="1" dirty="0" smtClean="0"/>
                        <a:t>Channel reading</a:t>
                      </a:r>
                      <a:r>
                        <a:rPr lang="en-GB" b="1" baseline="0" dirty="0" smtClean="0"/>
                        <a:t> (HR): 65 (12:53:10 – 12:53:25)</a:t>
                      </a:r>
                      <a:endParaRPr lang="en-GB" b="1" dirty="0"/>
                    </a:p>
                  </a:txBody>
                  <a:tcPr>
                    <a:solidFill>
                      <a:schemeClr val="bg1">
                        <a:lumMod val="85000"/>
                        <a:alpha val="75000"/>
                      </a:schemeClr>
                    </a:solidFill>
                  </a:tcPr>
                </a:tc>
              </a:tr>
            </a:tbl>
          </a:graphicData>
        </a:graphic>
      </p:graphicFrame>
      <p:sp>
        <p:nvSpPr>
          <p:cNvPr id="25" name="Slide Number Placeholder 24"/>
          <p:cNvSpPr>
            <a:spLocks noGrp="1"/>
          </p:cNvSpPr>
          <p:nvPr>
            <p:ph type="sldNum" sz="quarter" idx="10"/>
          </p:nvPr>
        </p:nvSpPr>
        <p:spPr/>
        <p:txBody>
          <a:bodyPr/>
          <a:lstStyle/>
          <a:p>
            <a:fld id="{83E5DB18-B4D6-4FEF-8FB2-F1FC2D51C5D2}" type="slidenum">
              <a:rPr lang="fr-FR" smtClean="0"/>
              <a:pPr/>
              <a:t>49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7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7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7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76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AC3ED074-E286-424A-BA0D-500EC372A92B}" type="slidenum">
              <a:rPr lang="en-US"/>
              <a:pPr/>
              <a:t>5</a:t>
            </a:fld>
            <a:endParaRPr lang="en-US"/>
          </a:p>
        </p:txBody>
      </p:sp>
      <p:sp>
        <p:nvSpPr>
          <p:cNvPr id="10243" name="Rectangle 3"/>
          <p:cNvSpPr>
            <a:spLocks noGrp="1" noChangeArrowheads="1"/>
          </p:cNvSpPr>
          <p:nvPr>
            <p:ph type="title"/>
          </p:nvPr>
        </p:nvSpPr>
        <p:spPr>
          <a:noFill/>
        </p:spPr>
        <p:txBody>
          <a:bodyPr lIns="90488" tIns="44450" rIns="90488" bIns="44450"/>
          <a:lstStyle/>
          <a:p>
            <a:r>
              <a:rPr lang="en-US" dirty="0" smtClean="0"/>
              <a:t>What is NLG?</a:t>
            </a:r>
          </a:p>
        </p:txBody>
      </p:sp>
      <p:sp>
        <p:nvSpPr>
          <p:cNvPr id="10244" name="Rectangle 4"/>
          <p:cNvSpPr>
            <a:spLocks noGrp="1" noChangeArrowheads="1"/>
          </p:cNvSpPr>
          <p:nvPr>
            <p:ph type="body" idx="1"/>
          </p:nvPr>
        </p:nvSpPr>
        <p:spPr>
          <a:xfrm>
            <a:off x="457200" y="1066800"/>
            <a:ext cx="8229600" cy="5334000"/>
          </a:xfrm>
          <a:noFill/>
        </p:spPr>
        <p:txBody>
          <a:bodyPr lIns="90488" tIns="44450" rIns="90488" bIns="44450">
            <a:normAutofit lnSpcReduction="10000"/>
          </a:bodyPr>
          <a:lstStyle/>
          <a:p>
            <a:r>
              <a:rPr lang="en-US" dirty="0" smtClean="0"/>
              <a:t>Goal: </a:t>
            </a:r>
          </a:p>
          <a:p>
            <a:pPr lvl="1"/>
            <a:r>
              <a:rPr lang="en-US" sz="2000" dirty="0" smtClean="0"/>
              <a:t>computer software which produces understandable and appropriate texts in human language</a:t>
            </a:r>
            <a:endParaRPr lang="en-US" dirty="0" smtClean="0"/>
          </a:p>
          <a:p>
            <a:r>
              <a:rPr lang="en-US" dirty="0" smtClean="0"/>
              <a:t>Input: </a:t>
            </a:r>
          </a:p>
          <a:p>
            <a:pPr lvl="1"/>
            <a:r>
              <a:rPr lang="en-US" sz="2000" dirty="0" smtClean="0"/>
              <a:t>Some non-linguistic representation of information (structured KB, numerical data…)</a:t>
            </a:r>
          </a:p>
          <a:p>
            <a:pPr lvl="1"/>
            <a:r>
              <a:rPr lang="en-US" sz="2000" dirty="0" smtClean="0"/>
              <a:t>The goal that the system has to satisfy (e.g. inform the user)</a:t>
            </a:r>
            <a:endParaRPr lang="en-US" dirty="0" smtClean="0"/>
          </a:p>
          <a:p>
            <a:r>
              <a:rPr lang="en-US" dirty="0" smtClean="0"/>
              <a:t>Output: </a:t>
            </a:r>
          </a:p>
          <a:p>
            <a:pPr lvl="1"/>
            <a:r>
              <a:rPr lang="en-US" sz="2000" dirty="0" smtClean="0"/>
              <a:t>documents, reports, explanations, help messages, and other kinds of texts</a:t>
            </a:r>
          </a:p>
          <a:p>
            <a:r>
              <a:rPr lang="en-US" dirty="0" smtClean="0"/>
              <a:t>Knowledge sources required: </a:t>
            </a:r>
          </a:p>
          <a:p>
            <a:pPr lvl="1"/>
            <a:r>
              <a:rPr lang="en-US" sz="2000" dirty="0" smtClean="0"/>
              <a:t>Knowledge of language (lexicon, grammar)</a:t>
            </a:r>
          </a:p>
          <a:p>
            <a:pPr lvl="1"/>
            <a:r>
              <a:rPr lang="en-US" sz="2000" dirty="0" smtClean="0"/>
              <a:t>Knowledge of the domain (types of entities and events, their properties, etc)</a:t>
            </a: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title"/>
          </p:nvPr>
        </p:nvSpPr>
        <p:spPr/>
        <p:txBody>
          <a:bodyPr/>
          <a:lstStyle/>
          <a:p>
            <a:r>
              <a:rPr lang="en-GB"/>
              <a:t>Data-to-text architecture</a:t>
            </a:r>
          </a:p>
        </p:txBody>
      </p:sp>
      <p:graphicFrame>
        <p:nvGraphicFramePr>
          <p:cNvPr id="1655822" name="Object 14"/>
          <p:cNvGraphicFramePr>
            <a:graphicFrameLocks noChangeAspect="1"/>
          </p:cNvGraphicFramePr>
          <p:nvPr>
            <p:ph sz="half" idx="1"/>
          </p:nvPr>
        </p:nvGraphicFramePr>
        <p:xfrm>
          <a:off x="611188" y="4457700"/>
          <a:ext cx="2376487" cy="1614488"/>
        </p:xfrm>
        <a:graphic>
          <a:graphicData uri="http://schemas.openxmlformats.org/presentationml/2006/ole">
            <p:oleObj spid="_x0000_s3076" name="Equation" r:id="rId3" imgW="1701720" imgH="1155600" progId="Equation.3">
              <p:embed/>
            </p:oleObj>
          </a:graphicData>
        </a:graphic>
      </p:graphicFrame>
      <p:sp>
        <p:nvSpPr>
          <p:cNvPr id="1655811" name="Rectangle 3"/>
          <p:cNvSpPr>
            <a:spLocks noGrp="1" noChangeArrowheads="1"/>
          </p:cNvSpPr>
          <p:nvPr>
            <p:ph type="body" sz="half" idx="2"/>
          </p:nvPr>
        </p:nvSpPr>
        <p:spPr>
          <a:xfrm>
            <a:off x="4057650" y="1052736"/>
            <a:ext cx="4762500" cy="3240087"/>
          </a:xfrm>
        </p:spPr>
        <p:txBody>
          <a:bodyPr/>
          <a:lstStyle/>
          <a:p>
            <a:pPr>
              <a:buFont typeface="Arial" charset="0"/>
              <a:buNone/>
            </a:pPr>
            <a:r>
              <a:rPr lang="en-GB" sz="2400" b="1" dirty="0">
                <a:solidFill>
                  <a:schemeClr val="tx2"/>
                </a:solidFill>
              </a:rPr>
              <a:t>Events</a:t>
            </a:r>
          </a:p>
          <a:p>
            <a:pPr lvl="1"/>
            <a:r>
              <a:rPr lang="en-GB" sz="2000" dirty="0"/>
              <a:t>mapped to ontology concepts;</a:t>
            </a:r>
          </a:p>
          <a:p>
            <a:pPr lvl="1"/>
            <a:r>
              <a:rPr lang="en-GB" sz="2000" dirty="0"/>
              <a:t>expert rules to link them;</a:t>
            </a:r>
          </a:p>
          <a:p>
            <a:pPr lvl="1"/>
            <a:r>
              <a:rPr lang="en-GB" sz="2000" dirty="0"/>
              <a:t>importance assigned based on expert rules;</a:t>
            </a:r>
          </a:p>
          <a:p>
            <a:pPr lvl="1"/>
            <a:r>
              <a:rPr lang="en-GB" sz="2000" dirty="0" smtClean="0"/>
              <a:t>Abstractions (e.g. channel readings merged into trends);</a:t>
            </a:r>
            <a:endParaRPr lang="en-GB" sz="2000" dirty="0"/>
          </a:p>
          <a:p>
            <a:pPr lvl="1"/>
            <a:r>
              <a:rPr lang="en-GB" sz="2000" dirty="0"/>
              <a:t>some “diagnostic” reasoning</a:t>
            </a:r>
          </a:p>
          <a:p>
            <a:pPr>
              <a:buFont typeface="Arial" charset="0"/>
              <a:buNone/>
            </a:pPr>
            <a:endParaRPr lang="en-GB" sz="2400" dirty="0"/>
          </a:p>
        </p:txBody>
      </p:sp>
      <p:grpSp>
        <p:nvGrpSpPr>
          <p:cNvPr id="2" name="Group 16"/>
          <p:cNvGrpSpPr>
            <a:grpSpLocks/>
          </p:cNvGrpSpPr>
          <p:nvPr/>
        </p:nvGrpSpPr>
        <p:grpSpPr bwMode="auto">
          <a:xfrm>
            <a:off x="322263" y="1341438"/>
            <a:ext cx="3313112" cy="2592387"/>
            <a:chOff x="203" y="845"/>
            <a:chExt cx="2087" cy="1633"/>
          </a:xfrm>
        </p:grpSpPr>
        <p:sp>
          <p:nvSpPr>
            <p:cNvPr id="1655821" name="AutoShape 13"/>
            <p:cNvSpPr>
              <a:spLocks noChangeArrowheads="1"/>
            </p:cNvSpPr>
            <p:nvPr/>
          </p:nvSpPr>
          <p:spPr bwMode="auto">
            <a:xfrm>
              <a:off x="203" y="845"/>
              <a:ext cx="2087" cy="1633"/>
            </a:xfrm>
            <a:prstGeom prst="roundRect">
              <a:avLst>
                <a:gd name="adj" fmla="val 16667"/>
              </a:avLst>
            </a:prstGeom>
            <a:solidFill>
              <a:srgbClr val="FFFF99"/>
            </a:solidFill>
            <a:ln w="25400">
              <a:solidFill>
                <a:srgbClr val="800000"/>
              </a:solidFill>
              <a:round/>
              <a:headEnd/>
              <a:tailEnd/>
            </a:ln>
            <a:effectLst/>
          </p:spPr>
          <p:txBody>
            <a:bodyPr wrap="none" lIns="25709" tIns="25709" rIns="25709" bIns="25709" anchor="ctr" anchorCtr="1"/>
            <a:lstStyle/>
            <a:p>
              <a:pPr defTabSz="912813" eaLnBrk="0" hangingPunct="0">
                <a:lnSpc>
                  <a:spcPct val="100000"/>
                </a:lnSpc>
                <a:spcBef>
                  <a:spcPct val="0"/>
                </a:spcBef>
                <a:buClrTx/>
                <a:buFontTx/>
                <a:buNone/>
              </a:pPr>
              <a:endParaRPr lang="en-GB" b="1">
                <a:solidFill>
                  <a:srgbClr val="990000"/>
                </a:solidFill>
                <a:latin typeface="Tahoma" pitchFamily="34" charset="0"/>
              </a:endParaRPr>
            </a:p>
          </p:txBody>
        </p:sp>
        <p:sp>
          <p:nvSpPr>
            <p:cNvPr id="1655813" name="AutoShape 5"/>
            <p:cNvSpPr>
              <a:spLocks noChangeArrowheads="1"/>
            </p:cNvSpPr>
            <p:nvPr/>
          </p:nvSpPr>
          <p:spPr bwMode="auto">
            <a:xfrm>
              <a:off x="435" y="1752"/>
              <a:ext cx="1129" cy="335"/>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en-GB" sz="1400" b="1">
                  <a:latin typeface="Tahoma" pitchFamily="34" charset="0"/>
                </a:rPr>
                <a:t>Data</a:t>
              </a:r>
            </a:p>
            <a:p>
              <a:pPr defTabSz="912813" eaLnBrk="0" hangingPunct="0">
                <a:lnSpc>
                  <a:spcPct val="100000"/>
                </a:lnSpc>
                <a:spcBef>
                  <a:spcPct val="0"/>
                </a:spcBef>
                <a:buClrTx/>
                <a:buFontTx/>
                <a:buNone/>
              </a:pPr>
              <a:r>
                <a:rPr lang="en-GB" sz="1400" b="1">
                  <a:latin typeface="Tahoma" pitchFamily="34" charset="0"/>
                </a:rPr>
                <a:t>Interpretation</a:t>
              </a:r>
            </a:p>
          </p:txBody>
        </p:sp>
        <p:sp>
          <p:nvSpPr>
            <p:cNvPr id="1655814" name="AutoShape 6"/>
            <p:cNvSpPr>
              <a:spLocks noChangeArrowheads="1"/>
            </p:cNvSpPr>
            <p:nvPr/>
          </p:nvSpPr>
          <p:spPr bwMode="auto">
            <a:xfrm>
              <a:off x="1202" y="1162"/>
              <a:ext cx="997" cy="454"/>
            </a:xfrm>
            <a:prstGeom prst="can">
              <a:avLst>
                <a:gd name="adj" fmla="val 25000"/>
              </a:avLst>
            </a:prstGeom>
            <a:gradFill rotWithShape="1">
              <a:gsLst>
                <a:gs pos="0">
                  <a:srgbClr val="FFFFFF"/>
                </a:gs>
                <a:gs pos="100000">
                  <a:srgbClr val="DDDDDD"/>
                </a:gs>
              </a:gsLst>
              <a:lin ang="5400000" scaled="1"/>
            </a:gradFill>
            <a:ln w="9525">
              <a:solidFill>
                <a:srgbClr val="000000"/>
              </a:solidFill>
              <a:round/>
              <a:headEnd/>
              <a:tailEnd/>
            </a:ln>
          </p:spPr>
          <p:txBody>
            <a:bodyPr lIns="63995" tIns="31998" rIns="63995" bIns="31998"/>
            <a:lstStyle/>
            <a:p>
              <a:pPr defTabSz="912813" eaLnBrk="0" hangingPunct="0">
                <a:lnSpc>
                  <a:spcPct val="100000"/>
                </a:lnSpc>
                <a:spcBef>
                  <a:spcPct val="0"/>
                </a:spcBef>
                <a:buClrTx/>
                <a:buFontTx/>
                <a:buNone/>
              </a:pPr>
              <a:r>
                <a:rPr lang="en-US" sz="1400" b="1">
                  <a:latin typeface="Tahoma" pitchFamily="34" charset="0"/>
                </a:rPr>
                <a:t>Ontology</a:t>
              </a:r>
            </a:p>
            <a:p>
              <a:pPr defTabSz="912813" eaLnBrk="0" hangingPunct="0">
                <a:lnSpc>
                  <a:spcPct val="100000"/>
                </a:lnSpc>
                <a:spcBef>
                  <a:spcPct val="0"/>
                </a:spcBef>
                <a:buClrTx/>
                <a:buFontTx/>
                <a:buNone/>
              </a:pPr>
              <a:r>
                <a:rPr lang="en-US" sz="1400" b="1">
                  <a:latin typeface="Tahoma" pitchFamily="34" charset="0"/>
                </a:rPr>
                <a:t>+ expert rules</a:t>
              </a:r>
              <a:endParaRPr lang="en-US" sz="1400">
                <a:latin typeface="Tahoma" pitchFamily="34" charset="0"/>
              </a:endParaRPr>
            </a:p>
          </p:txBody>
        </p:sp>
        <p:sp>
          <p:nvSpPr>
            <p:cNvPr id="1655815" name="Text Box 7"/>
            <p:cNvSpPr txBox="1">
              <a:spLocks noChangeArrowheads="1"/>
            </p:cNvSpPr>
            <p:nvPr/>
          </p:nvSpPr>
          <p:spPr bwMode="auto">
            <a:xfrm>
              <a:off x="339" y="894"/>
              <a:ext cx="1860" cy="134"/>
            </a:xfrm>
            <a:prstGeom prst="rect">
              <a:avLst/>
            </a:prstGeom>
            <a:noFill/>
            <a:ln w="9525">
              <a:noFill/>
              <a:miter lim="800000"/>
              <a:headEnd/>
              <a:tailEnd/>
            </a:ln>
          </p:spPr>
          <p:txBody>
            <a:bodyPr lIns="0" tIns="0" rIns="0" bIns="0">
              <a:spAutoFit/>
            </a:bodyPr>
            <a:lstStyle/>
            <a:p>
              <a:pPr algn="l" defTabSz="912813" eaLnBrk="0" hangingPunct="0">
                <a:lnSpc>
                  <a:spcPct val="100000"/>
                </a:lnSpc>
                <a:spcBef>
                  <a:spcPct val="0"/>
                </a:spcBef>
                <a:buClrTx/>
                <a:buFontTx/>
                <a:buNone/>
              </a:pPr>
              <a:r>
                <a:rPr lang="en-GB" sz="1400" b="1">
                  <a:solidFill>
                    <a:srgbClr val="990000"/>
                  </a:solidFill>
                  <a:latin typeface="Tahoma" pitchFamily="34" charset="0"/>
                </a:rPr>
                <a:t>(2) Reasoning</a:t>
              </a:r>
              <a:endParaRPr lang="en-US" sz="1400" b="1">
                <a:solidFill>
                  <a:srgbClr val="990000"/>
                </a:solidFill>
                <a:latin typeface="Tahoma" pitchFamily="34" charset="0"/>
              </a:endParaRPr>
            </a:p>
          </p:txBody>
        </p:sp>
        <p:cxnSp>
          <p:nvCxnSpPr>
            <p:cNvPr id="1655816" name="AutoShape 8"/>
            <p:cNvCxnSpPr>
              <a:cxnSpLocks noChangeShapeType="1"/>
              <a:stCxn id="1655814" idx="3"/>
              <a:endCxn id="1655813" idx="0"/>
            </p:cNvCxnSpPr>
            <p:nvPr/>
          </p:nvCxnSpPr>
          <p:spPr bwMode="auto">
            <a:xfrm rot="5400000">
              <a:off x="1283" y="1333"/>
              <a:ext cx="136" cy="701"/>
            </a:xfrm>
            <a:prstGeom prst="bentConnector3">
              <a:avLst>
                <a:gd name="adj1" fmla="val 50000"/>
              </a:avLst>
            </a:prstGeom>
            <a:noFill/>
            <a:ln w="25400">
              <a:solidFill>
                <a:schemeClr val="tx1"/>
              </a:solidFill>
              <a:miter lim="800000"/>
              <a:headEnd type="triangle" w="med" len="med"/>
              <a:tailEnd type="triangle" w="med" len="med"/>
            </a:ln>
            <a:effectLst/>
          </p:spPr>
        </p:cxnSp>
      </p:grpSp>
      <p:graphicFrame>
        <p:nvGraphicFramePr>
          <p:cNvPr id="1655817" name="Object 9"/>
          <p:cNvGraphicFramePr>
            <a:graphicFrameLocks noChangeAspect="1"/>
          </p:cNvGraphicFramePr>
          <p:nvPr/>
        </p:nvGraphicFramePr>
        <p:xfrm>
          <a:off x="6848475" y="4149080"/>
          <a:ext cx="2044700" cy="2159645"/>
        </p:xfrm>
        <a:graphic>
          <a:graphicData uri="http://schemas.openxmlformats.org/presentationml/2006/ole">
            <p:oleObj spid="_x0000_s3074" name="Equation" r:id="rId4" imgW="1180800" imgH="1358640" progId="Equation.3">
              <p:embed/>
            </p:oleObj>
          </a:graphicData>
        </a:graphic>
      </p:graphicFrame>
      <p:graphicFrame>
        <p:nvGraphicFramePr>
          <p:cNvPr id="1655818" name="Object 10"/>
          <p:cNvGraphicFramePr>
            <a:graphicFrameLocks noChangeAspect="1"/>
          </p:cNvGraphicFramePr>
          <p:nvPr/>
        </p:nvGraphicFramePr>
        <p:xfrm>
          <a:off x="3924300" y="4402138"/>
          <a:ext cx="1979613" cy="1692275"/>
        </p:xfrm>
        <a:graphic>
          <a:graphicData uri="http://schemas.openxmlformats.org/presentationml/2006/ole">
            <p:oleObj spid="_x0000_s3075" name="Equation" r:id="rId5" imgW="1143000" imgH="977760" progId="Equation.3">
              <p:embed/>
            </p:oleObj>
          </a:graphicData>
        </a:graphic>
      </p:graphicFrame>
      <p:sp>
        <p:nvSpPr>
          <p:cNvPr id="1655819" name="Line 11"/>
          <p:cNvSpPr>
            <a:spLocks noChangeShapeType="1"/>
          </p:cNvSpPr>
          <p:nvPr/>
        </p:nvSpPr>
        <p:spPr bwMode="auto">
          <a:xfrm>
            <a:off x="6056313" y="5068888"/>
            <a:ext cx="719137" cy="0"/>
          </a:xfrm>
          <a:prstGeom prst="line">
            <a:avLst/>
          </a:prstGeom>
          <a:noFill/>
          <a:ln w="50800">
            <a:solidFill>
              <a:schemeClr val="tx1"/>
            </a:solidFill>
            <a:round/>
            <a:headEnd/>
            <a:tailEnd type="triangle" w="med" len="med"/>
          </a:ln>
          <a:effectLst/>
        </p:spPr>
        <p:txBody>
          <a:bodyPr/>
          <a:lstStyle/>
          <a:p>
            <a:endParaRPr lang="en-GB"/>
          </a:p>
        </p:txBody>
      </p:sp>
      <p:sp>
        <p:nvSpPr>
          <p:cNvPr id="1655820" name="Text Box 12"/>
          <p:cNvSpPr txBox="1">
            <a:spLocks noChangeArrowheads="1"/>
          </p:cNvSpPr>
          <p:nvPr/>
        </p:nvSpPr>
        <p:spPr bwMode="auto">
          <a:xfrm>
            <a:off x="6010275" y="5173663"/>
            <a:ext cx="657225" cy="261937"/>
          </a:xfrm>
          <a:prstGeom prst="rect">
            <a:avLst/>
          </a:prstGeom>
          <a:noFill/>
          <a:ln w="0" algn="ctr">
            <a:noFill/>
            <a:miter lim="800000"/>
            <a:headEnd/>
            <a:tailEnd/>
          </a:ln>
          <a:effectLst/>
        </p:spPr>
        <p:txBody>
          <a:bodyPr wrap="none">
            <a:spAutoFit/>
          </a:bodyPr>
          <a:lstStyle/>
          <a:p>
            <a:pPr marL="342900" indent="-342900"/>
            <a:r>
              <a:rPr lang="en-GB" sz="1400" i="1"/>
              <a:t>cause</a:t>
            </a:r>
          </a:p>
        </p:txBody>
      </p:sp>
      <p:sp>
        <p:nvSpPr>
          <p:cNvPr id="16" name="Slide Number Placeholder 15"/>
          <p:cNvSpPr>
            <a:spLocks noGrp="1"/>
          </p:cNvSpPr>
          <p:nvPr>
            <p:ph type="sldNum" sz="quarter" idx="10"/>
          </p:nvPr>
        </p:nvSpPr>
        <p:spPr/>
        <p:txBody>
          <a:bodyPr/>
          <a:lstStyle/>
          <a:p>
            <a:fld id="{56F959BD-D155-4741-B546-50F250493982}" type="slidenum">
              <a:rPr lang="fr-FR" smtClean="0"/>
              <a:pPr/>
              <a:t>50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5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58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58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5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58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58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558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558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58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58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55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5811" grpId="0" build="p"/>
      <p:bldP spid="1655819" grpId="0" animBg="1"/>
      <p:bldP spid="16558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5" name="Rectangle 3"/>
          <p:cNvSpPr>
            <a:spLocks noGrp="1" noChangeArrowheads="1"/>
          </p:cNvSpPr>
          <p:nvPr>
            <p:ph type="title"/>
          </p:nvPr>
        </p:nvSpPr>
        <p:spPr/>
        <p:txBody>
          <a:bodyPr/>
          <a:lstStyle/>
          <a:p>
            <a:r>
              <a:rPr lang="en-GB"/>
              <a:t>Data-to-text architecture</a:t>
            </a:r>
          </a:p>
        </p:txBody>
      </p:sp>
      <p:graphicFrame>
        <p:nvGraphicFramePr>
          <p:cNvPr id="1656853" name="Object 21"/>
          <p:cNvGraphicFramePr>
            <a:graphicFrameLocks noChangeAspect="1"/>
          </p:cNvGraphicFramePr>
          <p:nvPr>
            <p:ph sz="half" idx="1"/>
          </p:nvPr>
        </p:nvGraphicFramePr>
        <p:xfrm>
          <a:off x="6408712" y="4532037"/>
          <a:ext cx="2555776" cy="1849291"/>
        </p:xfrm>
        <a:graphic>
          <a:graphicData uri="http://schemas.openxmlformats.org/presentationml/2006/ole">
            <p:oleObj spid="_x0000_s4100" name="Equation" r:id="rId3" imgW="1701720" imgH="1155600" progId="Equation.3">
              <p:embed/>
            </p:oleObj>
          </a:graphicData>
        </a:graphic>
      </p:graphicFrame>
      <p:sp>
        <p:nvSpPr>
          <p:cNvPr id="1656836" name="Rectangle 4"/>
          <p:cNvSpPr>
            <a:spLocks noGrp="1" noChangeArrowheads="1"/>
          </p:cNvSpPr>
          <p:nvPr>
            <p:ph type="body" sz="half" idx="2"/>
          </p:nvPr>
        </p:nvSpPr>
        <p:spPr>
          <a:xfrm>
            <a:off x="3779838" y="1341438"/>
            <a:ext cx="4762500" cy="3240087"/>
          </a:xfrm>
        </p:spPr>
        <p:txBody>
          <a:bodyPr/>
          <a:lstStyle/>
          <a:p>
            <a:pPr>
              <a:buFont typeface="Arial" charset="0"/>
              <a:buNone/>
            </a:pPr>
            <a:r>
              <a:rPr lang="en-GB" sz="2400" b="1" dirty="0">
                <a:solidFill>
                  <a:schemeClr val="tx2"/>
                </a:solidFill>
              </a:rPr>
              <a:t>Events</a:t>
            </a:r>
          </a:p>
          <a:p>
            <a:pPr lvl="1"/>
            <a:r>
              <a:rPr lang="en-GB" sz="2000" dirty="0"/>
              <a:t>selected based on importance;</a:t>
            </a:r>
          </a:p>
          <a:p>
            <a:pPr lvl="1"/>
            <a:r>
              <a:rPr lang="en-GB" sz="2000" dirty="0"/>
              <a:t>structured into a document plan (tree) with rhetorical links;</a:t>
            </a:r>
          </a:p>
          <a:p>
            <a:pPr lvl="1"/>
            <a:r>
              <a:rPr lang="en-GB" sz="2000" dirty="0"/>
              <a:t>sections/paragraphs determined.</a:t>
            </a:r>
          </a:p>
          <a:p>
            <a:pPr>
              <a:buFont typeface="Arial" charset="0"/>
              <a:buNone/>
            </a:pPr>
            <a:endParaRPr lang="en-GB" sz="2400" dirty="0"/>
          </a:p>
        </p:txBody>
      </p:sp>
      <p:grpSp>
        <p:nvGrpSpPr>
          <p:cNvPr id="2" name="Group 26"/>
          <p:cNvGrpSpPr>
            <a:grpSpLocks/>
          </p:cNvGrpSpPr>
          <p:nvPr/>
        </p:nvGrpSpPr>
        <p:grpSpPr bwMode="auto">
          <a:xfrm>
            <a:off x="107950" y="1628775"/>
            <a:ext cx="3816350" cy="1439863"/>
            <a:chOff x="68" y="1026"/>
            <a:chExt cx="2404" cy="907"/>
          </a:xfrm>
        </p:grpSpPr>
        <p:sp>
          <p:nvSpPr>
            <p:cNvPr id="1656845" name="AutoShape 13"/>
            <p:cNvSpPr>
              <a:spLocks noChangeArrowheads="1"/>
            </p:cNvSpPr>
            <p:nvPr/>
          </p:nvSpPr>
          <p:spPr bwMode="auto">
            <a:xfrm>
              <a:off x="68" y="1026"/>
              <a:ext cx="2086" cy="907"/>
            </a:xfrm>
            <a:prstGeom prst="roundRect">
              <a:avLst>
                <a:gd name="adj" fmla="val 16667"/>
              </a:avLst>
            </a:prstGeom>
            <a:solidFill>
              <a:srgbClr val="FFFF99"/>
            </a:solidFill>
            <a:ln w="25400">
              <a:solidFill>
                <a:srgbClr val="800000"/>
              </a:solidFill>
              <a:round/>
              <a:headEnd/>
              <a:tailEnd/>
            </a:ln>
            <a:effectLst/>
          </p:spPr>
          <p:txBody>
            <a:bodyPr wrap="none" lIns="25709" tIns="25709" rIns="25709" bIns="25709" anchor="ctr" anchorCtr="1"/>
            <a:lstStyle/>
            <a:p>
              <a:pPr defTabSz="912813" eaLnBrk="0" hangingPunct="0">
                <a:lnSpc>
                  <a:spcPct val="100000"/>
                </a:lnSpc>
                <a:spcBef>
                  <a:spcPct val="0"/>
                </a:spcBef>
                <a:buClrTx/>
                <a:buFontTx/>
                <a:buNone/>
              </a:pPr>
              <a:endParaRPr lang="en-GB" b="1">
                <a:solidFill>
                  <a:srgbClr val="990000"/>
                </a:solidFill>
                <a:latin typeface="Tahoma" pitchFamily="34" charset="0"/>
              </a:endParaRPr>
            </a:p>
          </p:txBody>
        </p:sp>
        <p:sp>
          <p:nvSpPr>
            <p:cNvPr id="1656846" name="AutoShape 14"/>
            <p:cNvSpPr>
              <a:spLocks noChangeArrowheads="1"/>
            </p:cNvSpPr>
            <p:nvPr/>
          </p:nvSpPr>
          <p:spPr bwMode="auto">
            <a:xfrm>
              <a:off x="433" y="1326"/>
              <a:ext cx="1222" cy="335"/>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en-GB" sz="1400" b="1">
                  <a:latin typeface="Tahoma" pitchFamily="34" charset="0"/>
                </a:rPr>
                <a:t>Document</a:t>
              </a:r>
            </a:p>
            <a:p>
              <a:pPr defTabSz="912813" eaLnBrk="0" hangingPunct="0">
                <a:lnSpc>
                  <a:spcPct val="100000"/>
                </a:lnSpc>
                <a:spcBef>
                  <a:spcPct val="0"/>
                </a:spcBef>
                <a:buClrTx/>
                <a:buFontTx/>
                <a:buNone/>
              </a:pPr>
              <a:r>
                <a:rPr lang="en-GB" sz="1400" b="1">
                  <a:latin typeface="Tahoma" pitchFamily="34" charset="0"/>
                </a:rPr>
                <a:t>planning</a:t>
              </a:r>
            </a:p>
          </p:txBody>
        </p:sp>
        <p:sp>
          <p:nvSpPr>
            <p:cNvPr id="1656848" name="Text Box 16"/>
            <p:cNvSpPr txBox="1">
              <a:spLocks noChangeArrowheads="1"/>
            </p:cNvSpPr>
            <p:nvPr/>
          </p:nvSpPr>
          <p:spPr bwMode="auto">
            <a:xfrm>
              <a:off x="249" y="1071"/>
              <a:ext cx="2223" cy="134"/>
            </a:xfrm>
            <a:prstGeom prst="rect">
              <a:avLst/>
            </a:prstGeom>
            <a:noFill/>
            <a:ln w="9525">
              <a:noFill/>
              <a:miter lim="800000"/>
              <a:headEnd/>
              <a:tailEnd/>
            </a:ln>
          </p:spPr>
          <p:txBody>
            <a:bodyPr lIns="0" tIns="0" rIns="0" bIns="0">
              <a:spAutoFit/>
            </a:bodyPr>
            <a:lstStyle/>
            <a:p>
              <a:pPr algn="l" defTabSz="912813" eaLnBrk="0" hangingPunct="0">
                <a:lnSpc>
                  <a:spcPct val="100000"/>
                </a:lnSpc>
                <a:spcBef>
                  <a:spcPct val="0"/>
                </a:spcBef>
                <a:buClrTx/>
                <a:buFontTx/>
                <a:buNone/>
              </a:pPr>
              <a:r>
                <a:rPr lang="en-GB" sz="1400" b="1">
                  <a:solidFill>
                    <a:srgbClr val="990000"/>
                  </a:solidFill>
                  <a:latin typeface="Tahoma" pitchFamily="34" charset="0"/>
                </a:rPr>
                <a:t>(3) Natural Language Generation</a:t>
              </a:r>
              <a:endParaRPr lang="en-US" sz="1400" b="1">
                <a:solidFill>
                  <a:srgbClr val="990000"/>
                </a:solidFill>
                <a:latin typeface="Tahoma" pitchFamily="34" charset="0"/>
              </a:endParaRPr>
            </a:p>
          </p:txBody>
        </p:sp>
      </p:grpSp>
      <p:graphicFrame>
        <p:nvGraphicFramePr>
          <p:cNvPr id="1656851" name="Object 19"/>
          <p:cNvGraphicFramePr>
            <a:graphicFrameLocks noChangeAspect="1"/>
          </p:cNvGraphicFramePr>
          <p:nvPr/>
        </p:nvGraphicFramePr>
        <p:xfrm>
          <a:off x="611188" y="3933825"/>
          <a:ext cx="2044700" cy="2351088"/>
        </p:xfrm>
        <a:graphic>
          <a:graphicData uri="http://schemas.openxmlformats.org/presentationml/2006/ole">
            <p:oleObj spid="_x0000_s4098" name="Equation" r:id="rId4" imgW="1180800" imgH="1358640" progId="Equation.3">
              <p:embed/>
            </p:oleObj>
          </a:graphicData>
        </a:graphic>
      </p:graphicFrame>
      <p:graphicFrame>
        <p:nvGraphicFramePr>
          <p:cNvPr id="1656852" name="Object 20"/>
          <p:cNvGraphicFramePr>
            <a:graphicFrameLocks noChangeAspect="1"/>
          </p:cNvGraphicFramePr>
          <p:nvPr/>
        </p:nvGraphicFramePr>
        <p:xfrm>
          <a:off x="3492500" y="3321050"/>
          <a:ext cx="1979613" cy="1692275"/>
        </p:xfrm>
        <a:graphic>
          <a:graphicData uri="http://schemas.openxmlformats.org/presentationml/2006/ole">
            <p:oleObj spid="_x0000_s4099" name="Equation" r:id="rId5" imgW="1143000" imgH="977760" progId="Equation.3">
              <p:embed/>
            </p:oleObj>
          </a:graphicData>
        </a:graphic>
      </p:graphicFrame>
      <p:cxnSp>
        <p:nvCxnSpPr>
          <p:cNvPr id="1656854" name="AutoShape 22"/>
          <p:cNvCxnSpPr>
            <a:cxnSpLocks noChangeShapeType="1"/>
            <a:stCxn id="0" idx="1"/>
            <a:endCxn id="0" idx="3"/>
          </p:cNvCxnSpPr>
          <p:nvPr/>
        </p:nvCxnSpPr>
        <p:spPr bwMode="auto">
          <a:xfrm rot="10800000" flipV="1">
            <a:off x="2655888" y="4167188"/>
            <a:ext cx="836612" cy="942975"/>
          </a:xfrm>
          <a:prstGeom prst="curvedConnector3">
            <a:avLst>
              <a:gd name="adj1" fmla="val 49907"/>
            </a:avLst>
          </a:prstGeom>
          <a:noFill/>
          <a:ln w="50800">
            <a:solidFill>
              <a:schemeClr val="tx1"/>
            </a:solidFill>
            <a:round/>
            <a:headEnd/>
            <a:tailEnd type="triangle" w="med" len="med"/>
          </a:ln>
          <a:effectLst/>
        </p:spPr>
      </p:cxnSp>
      <p:cxnSp>
        <p:nvCxnSpPr>
          <p:cNvPr id="1656855" name="AutoShape 23"/>
          <p:cNvCxnSpPr>
            <a:cxnSpLocks noChangeShapeType="1"/>
            <a:stCxn id="0" idx="3"/>
            <a:endCxn id="0" idx="1"/>
          </p:cNvCxnSpPr>
          <p:nvPr/>
        </p:nvCxnSpPr>
        <p:spPr bwMode="auto">
          <a:xfrm>
            <a:off x="5472113" y="4167188"/>
            <a:ext cx="900112" cy="882650"/>
          </a:xfrm>
          <a:prstGeom prst="curvedConnector3">
            <a:avLst>
              <a:gd name="adj1" fmla="val 49912"/>
            </a:avLst>
          </a:prstGeom>
          <a:noFill/>
          <a:ln w="50800">
            <a:solidFill>
              <a:schemeClr val="tx1"/>
            </a:solidFill>
            <a:round/>
            <a:headEnd/>
            <a:tailEnd type="triangle" w="med" len="med"/>
          </a:ln>
          <a:effectLst/>
        </p:spPr>
      </p:cxnSp>
      <p:sp>
        <p:nvSpPr>
          <p:cNvPr id="1656856" name="Text Box 24"/>
          <p:cNvSpPr txBox="1">
            <a:spLocks noChangeArrowheads="1"/>
          </p:cNvSpPr>
          <p:nvPr/>
        </p:nvSpPr>
        <p:spPr bwMode="auto">
          <a:xfrm>
            <a:off x="2725738" y="3860800"/>
            <a:ext cx="817562" cy="238125"/>
          </a:xfrm>
          <a:prstGeom prst="rect">
            <a:avLst/>
          </a:prstGeom>
          <a:noFill/>
          <a:ln w="0" algn="ctr">
            <a:noFill/>
            <a:miter lim="800000"/>
            <a:headEnd/>
            <a:tailEnd/>
          </a:ln>
          <a:effectLst/>
        </p:spPr>
        <p:txBody>
          <a:bodyPr wrap="none">
            <a:spAutoFit/>
          </a:bodyPr>
          <a:lstStyle/>
          <a:p>
            <a:pPr marL="342900" indent="-342900"/>
            <a:r>
              <a:rPr lang="en-GB" b="1"/>
              <a:t>CAUSES</a:t>
            </a:r>
          </a:p>
        </p:txBody>
      </p:sp>
      <p:sp>
        <p:nvSpPr>
          <p:cNvPr id="1656857" name="Text Box 25"/>
          <p:cNvSpPr txBox="1">
            <a:spLocks noChangeArrowheads="1"/>
          </p:cNvSpPr>
          <p:nvPr/>
        </p:nvSpPr>
        <p:spPr bwMode="auto">
          <a:xfrm>
            <a:off x="5580063" y="3933825"/>
            <a:ext cx="1074737" cy="238125"/>
          </a:xfrm>
          <a:prstGeom prst="rect">
            <a:avLst/>
          </a:prstGeom>
          <a:noFill/>
          <a:ln w="0" algn="ctr">
            <a:noFill/>
            <a:miter lim="800000"/>
            <a:headEnd/>
            <a:tailEnd/>
          </a:ln>
          <a:effectLst/>
        </p:spPr>
        <p:txBody>
          <a:bodyPr wrap="none">
            <a:spAutoFit/>
          </a:bodyPr>
          <a:lstStyle/>
          <a:p>
            <a:pPr marL="342900" indent="-342900"/>
            <a:r>
              <a:rPr lang="en-GB" b="1"/>
              <a:t>MOTIVATES</a:t>
            </a:r>
          </a:p>
        </p:txBody>
      </p:sp>
      <p:sp>
        <p:nvSpPr>
          <p:cNvPr id="16" name="Slide Number Placeholder 15"/>
          <p:cNvSpPr>
            <a:spLocks noGrp="1"/>
          </p:cNvSpPr>
          <p:nvPr>
            <p:ph type="sldNum" sz="quarter" idx="10"/>
          </p:nvPr>
        </p:nvSpPr>
        <p:spPr/>
        <p:txBody>
          <a:bodyPr/>
          <a:lstStyle/>
          <a:p>
            <a:fld id="{56F959BD-D155-4741-B546-50F250493982}" type="slidenum">
              <a:rPr lang="fr-FR" smtClean="0"/>
              <a:pPr/>
              <a:t>51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68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68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683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683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568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568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68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568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568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568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56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6836" grpId="0" build="p"/>
      <p:bldP spid="1656856" grpId="0"/>
      <p:bldP spid="165685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ChangeArrowheads="1"/>
          </p:cNvSpPr>
          <p:nvPr>
            <p:ph type="title"/>
          </p:nvPr>
        </p:nvSpPr>
        <p:spPr/>
        <p:txBody>
          <a:bodyPr/>
          <a:lstStyle/>
          <a:p>
            <a:r>
              <a:rPr lang="en-GB"/>
              <a:t>Data-to-text architecture</a:t>
            </a:r>
          </a:p>
        </p:txBody>
      </p:sp>
      <p:graphicFrame>
        <p:nvGraphicFramePr>
          <p:cNvPr id="1657865" name="Object 9"/>
          <p:cNvGraphicFramePr>
            <a:graphicFrameLocks noChangeAspect="1"/>
          </p:cNvGraphicFramePr>
          <p:nvPr>
            <p:ph sz="half" idx="1"/>
          </p:nvPr>
        </p:nvGraphicFramePr>
        <p:xfrm>
          <a:off x="6876256" y="4725144"/>
          <a:ext cx="2088232" cy="1656184"/>
        </p:xfrm>
        <a:graphic>
          <a:graphicData uri="http://schemas.openxmlformats.org/presentationml/2006/ole">
            <p:oleObj spid="_x0000_s5124" name="Equation" r:id="rId3" imgW="1257120" imgH="977760" progId="Equation.3">
              <p:embed/>
            </p:oleObj>
          </a:graphicData>
        </a:graphic>
      </p:graphicFrame>
      <p:sp>
        <p:nvSpPr>
          <p:cNvPr id="1657859" name="Rectangle 3"/>
          <p:cNvSpPr>
            <a:spLocks noGrp="1" noChangeArrowheads="1"/>
          </p:cNvSpPr>
          <p:nvPr>
            <p:ph type="body" sz="half" idx="2"/>
          </p:nvPr>
        </p:nvSpPr>
        <p:spPr>
          <a:xfrm>
            <a:off x="3779838" y="1341438"/>
            <a:ext cx="4762500" cy="2159000"/>
          </a:xfrm>
        </p:spPr>
        <p:txBody>
          <a:bodyPr/>
          <a:lstStyle/>
          <a:p>
            <a:pPr>
              <a:lnSpc>
                <a:spcPct val="90000"/>
              </a:lnSpc>
              <a:buFont typeface="Arial" charset="0"/>
              <a:buNone/>
            </a:pPr>
            <a:r>
              <a:rPr lang="en-GB" sz="2000" b="1" dirty="0">
                <a:solidFill>
                  <a:schemeClr val="tx2"/>
                </a:solidFill>
              </a:rPr>
              <a:t>Events</a:t>
            </a:r>
          </a:p>
          <a:p>
            <a:pPr lvl="1">
              <a:lnSpc>
                <a:spcPct val="90000"/>
              </a:lnSpc>
            </a:pPr>
            <a:r>
              <a:rPr lang="en-GB" sz="1800" dirty="0"/>
              <a:t>rules to map events to argument structure;</a:t>
            </a:r>
          </a:p>
          <a:p>
            <a:pPr lvl="1">
              <a:lnSpc>
                <a:spcPct val="90000"/>
              </a:lnSpc>
            </a:pPr>
            <a:r>
              <a:rPr lang="en-GB" sz="1800" dirty="0"/>
              <a:t>lexicalisation;</a:t>
            </a:r>
          </a:p>
          <a:p>
            <a:pPr lvl="1">
              <a:lnSpc>
                <a:spcPct val="90000"/>
              </a:lnSpc>
            </a:pPr>
            <a:r>
              <a:rPr lang="en-GB" sz="1800" dirty="0"/>
              <a:t>referring expressions;</a:t>
            </a:r>
          </a:p>
          <a:p>
            <a:pPr lvl="1">
              <a:lnSpc>
                <a:spcPct val="90000"/>
              </a:lnSpc>
            </a:pPr>
            <a:r>
              <a:rPr lang="en-GB" sz="1800" dirty="0"/>
              <a:t>temporal planning: tense, time modifiers;</a:t>
            </a:r>
          </a:p>
          <a:p>
            <a:pPr>
              <a:lnSpc>
                <a:spcPct val="90000"/>
              </a:lnSpc>
              <a:buFont typeface="Arial" charset="0"/>
              <a:buNone/>
            </a:pPr>
            <a:endParaRPr lang="en-GB" sz="2000" dirty="0"/>
          </a:p>
        </p:txBody>
      </p:sp>
      <p:grpSp>
        <p:nvGrpSpPr>
          <p:cNvPr id="2" name="Group 14"/>
          <p:cNvGrpSpPr>
            <a:grpSpLocks/>
          </p:cNvGrpSpPr>
          <p:nvPr/>
        </p:nvGrpSpPr>
        <p:grpSpPr bwMode="auto">
          <a:xfrm>
            <a:off x="107950" y="1628775"/>
            <a:ext cx="3816350" cy="1439863"/>
            <a:chOff x="68" y="1026"/>
            <a:chExt cx="2404" cy="907"/>
          </a:xfrm>
        </p:grpSpPr>
        <p:sp>
          <p:nvSpPr>
            <p:cNvPr id="1657860" name="AutoShape 4"/>
            <p:cNvSpPr>
              <a:spLocks noChangeArrowheads="1"/>
            </p:cNvSpPr>
            <p:nvPr/>
          </p:nvSpPr>
          <p:spPr bwMode="auto">
            <a:xfrm>
              <a:off x="68" y="1026"/>
              <a:ext cx="2086" cy="907"/>
            </a:xfrm>
            <a:prstGeom prst="roundRect">
              <a:avLst>
                <a:gd name="adj" fmla="val 16667"/>
              </a:avLst>
            </a:prstGeom>
            <a:solidFill>
              <a:srgbClr val="FFFF99"/>
            </a:solidFill>
            <a:ln w="25400">
              <a:solidFill>
                <a:srgbClr val="800000"/>
              </a:solidFill>
              <a:round/>
              <a:headEnd/>
              <a:tailEnd/>
            </a:ln>
            <a:effectLst/>
          </p:spPr>
          <p:txBody>
            <a:bodyPr wrap="none" lIns="25709" tIns="25709" rIns="25709" bIns="25709" anchor="ctr" anchorCtr="1"/>
            <a:lstStyle/>
            <a:p>
              <a:pPr defTabSz="912813" eaLnBrk="0" hangingPunct="0">
                <a:lnSpc>
                  <a:spcPct val="100000"/>
                </a:lnSpc>
                <a:spcBef>
                  <a:spcPct val="0"/>
                </a:spcBef>
                <a:buClrTx/>
                <a:buFontTx/>
                <a:buNone/>
              </a:pPr>
              <a:endParaRPr lang="en-GB" b="1">
                <a:solidFill>
                  <a:srgbClr val="990000"/>
                </a:solidFill>
                <a:latin typeface="Tahoma" pitchFamily="34" charset="0"/>
              </a:endParaRPr>
            </a:p>
          </p:txBody>
        </p:sp>
        <p:sp>
          <p:nvSpPr>
            <p:cNvPr id="1657861" name="AutoShape 5"/>
            <p:cNvSpPr>
              <a:spLocks noChangeArrowheads="1"/>
            </p:cNvSpPr>
            <p:nvPr/>
          </p:nvSpPr>
          <p:spPr bwMode="auto">
            <a:xfrm>
              <a:off x="441" y="1401"/>
              <a:ext cx="1207" cy="186"/>
            </a:xfrm>
            <a:prstGeom prst="roundRect">
              <a:avLst>
                <a:gd name="adj" fmla="val 16667"/>
              </a:avLst>
            </a:prstGeom>
            <a:gradFill rotWithShape="1">
              <a:gsLst>
                <a:gs pos="0">
                  <a:schemeClr val="bg1"/>
                </a:gs>
                <a:gs pos="100000">
                  <a:srgbClr val="DDDDDD"/>
                </a:gs>
              </a:gsLst>
              <a:lin ang="5400000" scaled="1"/>
            </a:gradFill>
            <a:ln w="9525">
              <a:solidFill>
                <a:schemeClr val="tx1"/>
              </a:solidFill>
              <a:round/>
              <a:headEnd/>
              <a:tailEnd/>
            </a:ln>
            <a:effectLst/>
          </p:spPr>
          <p:txBody>
            <a:bodyPr lIns="25709" tIns="25709" rIns="25709" bIns="25709" anchor="ctr" anchorCtr="1">
              <a:spAutoFit/>
            </a:bodyPr>
            <a:lstStyle/>
            <a:p>
              <a:pPr defTabSz="912813" eaLnBrk="0" hangingPunct="0">
                <a:lnSpc>
                  <a:spcPct val="100000"/>
                </a:lnSpc>
                <a:spcBef>
                  <a:spcPct val="0"/>
                </a:spcBef>
                <a:buClrTx/>
                <a:buFontTx/>
                <a:buNone/>
              </a:pPr>
              <a:r>
                <a:rPr lang="en-GB" sz="1400" b="1">
                  <a:latin typeface="Tahoma" pitchFamily="34" charset="0"/>
                </a:rPr>
                <a:t>Microplanning</a:t>
              </a:r>
            </a:p>
          </p:txBody>
        </p:sp>
        <p:sp>
          <p:nvSpPr>
            <p:cNvPr id="1657862" name="Text Box 6"/>
            <p:cNvSpPr txBox="1">
              <a:spLocks noChangeArrowheads="1"/>
            </p:cNvSpPr>
            <p:nvPr/>
          </p:nvSpPr>
          <p:spPr bwMode="auto">
            <a:xfrm>
              <a:off x="249" y="1071"/>
              <a:ext cx="2223" cy="134"/>
            </a:xfrm>
            <a:prstGeom prst="rect">
              <a:avLst/>
            </a:prstGeom>
            <a:noFill/>
            <a:ln w="9525">
              <a:noFill/>
              <a:miter lim="800000"/>
              <a:headEnd/>
              <a:tailEnd/>
            </a:ln>
          </p:spPr>
          <p:txBody>
            <a:bodyPr lIns="0" tIns="0" rIns="0" bIns="0">
              <a:spAutoFit/>
            </a:bodyPr>
            <a:lstStyle/>
            <a:p>
              <a:pPr algn="l" defTabSz="912813" eaLnBrk="0" hangingPunct="0">
                <a:lnSpc>
                  <a:spcPct val="100000"/>
                </a:lnSpc>
                <a:spcBef>
                  <a:spcPct val="0"/>
                </a:spcBef>
                <a:buClrTx/>
                <a:buFontTx/>
                <a:buNone/>
              </a:pPr>
              <a:r>
                <a:rPr lang="en-GB" sz="1400" b="1">
                  <a:solidFill>
                    <a:srgbClr val="990000"/>
                  </a:solidFill>
                  <a:latin typeface="Tahoma" pitchFamily="34" charset="0"/>
                </a:rPr>
                <a:t>(3) Natural Language Generation</a:t>
              </a:r>
              <a:endParaRPr lang="en-US" sz="1400" b="1">
                <a:solidFill>
                  <a:srgbClr val="990000"/>
                </a:solidFill>
                <a:latin typeface="Tahoma" pitchFamily="34" charset="0"/>
              </a:endParaRPr>
            </a:p>
          </p:txBody>
        </p:sp>
      </p:grpSp>
      <p:graphicFrame>
        <p:nvGraphicFramePr>
          <p:cNvPr id="1657863" name="Object 7"/>
          <p:cNvGraphicFramePr>
            <a:graphicFrameLocks noChangeAspect="1"/>
          </p:cNvGraphicFramePr>
          <p:nvPr/>
        </p:nvGraphicFramePr>
        <p:xfrm>
          <a:off x="588963" y="4262438"/>
          <a:ext cx="2089150" cy="1692275"/>
        </p:xfrm>
        <a:graphic>
          <a:graphicData uri="http://schemas.openxmlformats.org/presentationml/2006/ole">
            <p:oleObj spid="_x0000_s5122" name="Equation" r:id="rId4" imgW="1206360" imgH="977760" progId="Equation.3">
              <p:embed/>
            </p:oleObj>
          </a:graphicData>
        </a:graphic>
      </p:graphicFrame>
      <p:graphicFrame>
        <p:nvGraphicFramePr>
          <p:cNvPr id="1657864" name="Object 8"/>
          <p:cNvGraphicFramePr>
            <a:graphicFrameLocks noChangeAspect="1"/>
          </p:cNvGraphicFramePr>
          <p:nvPr/>
        </p:nvGraphicFramePr>
        <p:xfrm>
          <a:off x="3717925" y="3608933"/>
          <a:ext cx="2178050" cy="1692275"/>
        </p:xfrm>
        <a:graphic>
          <a:graphicData uri="http://schemas.openxmlformats.org/presentationml/2006/ole">
            <p:oleObj spid="_x0000_s5123" name="Equation" r:id="rId5" imgW="1257120" imgH="977760" progId="Equation.3">
              <p:embed/>
            </p:oleObj>
          </a:graphicData>
        </a:graphic>
      </p:graphicFrame>
      <p:cxnSp>
        <p:nvCxnSpPr>
          <p:cNvPr id="1657866" name="AutoShape 10"/>
          <p:cNvCxnSpPr>
            <a:cxnSpLocks noChangeShapeType="1"/>
            <a:stCxn id="0" idx="1"/>
            <a:endCxn id="0" idx="3"/>
          </p:cNvCxnSpPr>
          <p:nvPr/>
        </p:nvCxnSpPr>
        <p:spPr bwMode="auto">
          <a:xfrm rot="10800000" flipV="1">
            <a:off x="2655888" y="4311650"/>
            <a:ext cx="1160462" cy="798513"/>
          </a:xfrm>
          <a:prstGeom prst="curvedConnector3">
            <a:avLst>
              <a:gd name="adj1" fmla="val 49931"/>
            </a:avLst>
          </a:prstGeom>
          <a:noFill/>
          <a:ln w="50800">
            <a:solidFill>
              <a:schemeClr val="tx1"/>
            </a:solidFill>
            <a:round/>
            <a:headEnd/>
            <a:tailEnd type="triangle" w="med" len="med"/>
          </a:ln>
          <a:effectLst/>
        </p:spPr>
      </p:cxnSp>
      <p:cxnSp>
        <p:nvCxnSpPr>
          <p:cNvPr id="1657867" name="AutoShape 11"/>
          <p:cNvCxnSpPr>
            <a:cxnSpLocks noChangeShapeType="1"/>
          </p:cNvCxnSpPr>
          <p:nvPr/>
        </p:nvCxnSpPr>
        <p:spPr bwMode="auto">
          <a:xfrm>
            <a:off x="5867400" y="4311650"/>
            <a:ext cx="792163" cy="1027113"/>
          </a:xfrm>
          <a:prstGeom prst="curvedConnector3">
            <a:avLst>
              <a:gd name="adj1" fmla="val 49898"/>
            </a:avLst>
          </a:prstGeom>
          <a:noFill/>
          <a:ln w="50800">
            <a:solidFill>
              <a:schemeClr val="tx1"/>
            </a:solidFill>
            <a:round/>
            <a:headEnd/>
            <a:tailEnd type="triangle" w="med" len="med"/>
          </a:ln>
          <a:effectLst/>
        </p:spPr>
      </p:cxnSp>
      <p:sp>
        <p:nvSpPr>
          <p:cNvPr id="1657868" name="Text Box 12"/>
          <p:cNvSpPr txBox="1">
            <a:spLocks noChangeArrowheads="1"/>
          </p:cNvSpPr>
          <p:nvPr/>
        </p:nvSpPr>
        <p:spPr bwMode="auto">
          <a:xfrm>
            <a:off x="2667000" y="4038600"/>
            <a:ext cx="914400" cy="369332"/>
          </a:xfrm>
          <a:prstGeom prst="rect">
            <a:avLst/>
          </a:prstGeom>
          <a:noFill/>
          <a:ln w="0" algn="ctr">
            <a:noFill/>
            <a:miter lim="800000"/>
            <a:headEnd/>
            <a:tailEnd/>
          </a:ln>
          <a:effectLst/>
        </p:spPr>
        <p:txBody>
          <a:bodyPr wrap="square">
            <a:spAutoFit/>
          </a:bodyPr>
          <a:lstStyle/>
          <a:p>
            <a:pPr marL="342900" indent="-342900"/>
            <a:r>
              <a:rPr lang="en-GB" b="1" dirty="0"/>
              <a:t>CAUSES</a:t>
            </a:r>
          </a:p>
        </p:txBody>
      </p:sp>
      <p:sp>
        <p:nvSpPr>
          <p:cNvPr id="1657869" name="Text Box 13"/>
          <p:cNvSpPr txBox="1">
            <a:spLocks noChangeArrowheads="1"/>
          </p:cNvSpPr>
          <p:nvPr/>
        </p:nvSpPr>
        <p:spPr bwMode="auto">
          <a:xfrm>
            <a:off x="6089650" y="4126979"/>
            <a:ext cx="1074738" cy="238125"/>
          </a:xfrm>
          <a:prstGeom prst="rect">
            <a:avLst/>
          </a:prstGeom>
          <a:noFill/>
          <a:ln w="0" algn="ctr">
            <a:noFill/>
            <a:miter lim="800000"/>
            <a:headEnd/>
            <a:tailEnd/>
          </a:ln>
          <a:effectLst/>
        </p:spPr>
        <p:txBody>
          <a:bodyPr wrap="none">
            <a:spAutoFit/>
          </a:bodyPr>
          <a:lstStyle/>
          <a:p>
            <a:pPr marL="342900" indent="-342900"/>
            <a:r>
              <a:rPr lang="en-GB" b="1" dirty="0"/>
              <a:t>MOTIVATES</a:t>
            </a:r>
          </a:p>
        </p:txBody>
      </p:sp>
      <p:sp>
        <p:nvSpPr>
          <p:cNvPr id="16" name="Slide Number Placeholder 15"/>
          <p:cNvSpPr>
            <a:spLocks noGrp="1"/>
          </p:cNvSpPr>
          <p:nvPr>
            <p:ph type="sldNum" sz="quarter" idx="10"/>
          </p:nvPr>
        </p:nvSpPr>
        <p:spPr/>
        <p:txBody>
          <a:bodyPr/>
          <a:lstStyle/>
          <a:p>
            <a:fld id="{56F959BD-D155-4741-B546-50F250493982}" type="slidenum">
              <a:rPr lang="fr-FR" smtClean="0"/>
              <a:pPr/>
              <a:t>52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78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78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78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78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78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78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578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578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578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578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78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57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7859" grpId="0" build="p"/>
      <p:bldP spid="1657868" grpId="0"/>
      <p:bldP spid="165786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BT architecture: a micro example</a:t>
            </a:r>
            <a:endParaRPr lang="en-GB" dirty="0"/>
          </a:p>
        </p:txBody>
      </p:sp>
      <p:sp>
        <p:nvSpPr>
          <p:cNvPr id="6" name="Text Placeholder 5"/>
          <p:cNvSpPr>
            <a:spLocks noGrp="1"/>
          </p:cNvSpPr>
          <p:nvPr>
            <p:ph type="body" idx="1"/>
          </p:nvPr>
        </p:nvSpPr>
        <p:spPr/>
        <p:txBody>
          <a:bodyPr/>
          <a:lstStyle/>
          <a:p>
            <a:r>
              <a:rPr lang="en-GB" dirty="0" smtClean="0"/>
              <a:t>Part 5</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GB"/>
              <a:t>A micro example</a:t>
            </a:r>
          </a:p>
        </p:txBody>
      </p:sp>
      <p:pic>
        <p:nvPicPr>
          <p:cNvPr id="99331" name="Picture 3" descr="bt45ExperimentSample"/>
          <p:cNvPicPr>
            <a:picLocks noChangeAspect="1" noChangeArrowheads="1"/>
          </p:cNvPicPr>
          <p:nvPr/>
        </p:nvPicPr>
        <p:blipFill>
          <a:blip r:embed="rId2" cstate="print"/>
          <a:srcRect/>
          <a:stretch>
            <a:fillRect/>
          </a:stretch>
        </p:blipFill>
        <p:spPr bwMode="auto">
          <a:xfrm>
            <a:off x="457200" y="1981200"/>
            <a:ext cx="4162425" cy="1000125"/>
          </a:xfrm>
          <a:prstGeom prst="rect">
            <a:avLst/>
          </a:prstGeom>
          <a:noFill/>
        </p:spPr>
      </p:pic>
      <p:sp>
        <p:nvSpPr>
          <p:cNvPr id="99332" name="Oval 4"/>
          <p:cNvSpPr>
            <a:spLocks noChangeArrowheads="1"/>
          </p:cNvSpPr>
          <p:nvPr/>
        </p:nvSpPr>
        <p:spPr bwMode="auto">
          <a:xfrm>
            <a:off x="3355975" y="2184400"/>
            <a:ext cx="1368425" cy="863600"/>
          </a:xfrm>
          <a:prstGeom prst="ellipse">
            <a:avLst/>
          </a:prstGeom>
          <a:noFill/>
          <a:ln w="50800" algn="ctr">
            <a:solidFill>
              <a:srgbClr val="CC0000"/>
            </a:solidFill>
            <a:round/>
            <a:headEnd/>
            <a:tailEnd/>
          </a:ln>
          <a:effectLst/>
        </p:spPr>
        <p:txBody>
          <a:bodyPr wrap="none" anchor="ctr"/>
          <a:lstStyle/>
          <a:p>
            <a:endParaRPr lang="en-GB"/>
          </a:p>
        </p:txBody>
      </p:sp>
      <p:sp>
        <p:nvSpPr>
          <p:cNvPr id="99333" name="AutoShape 5"/>
          <p:cNvSpPr>
            <a:spLocks noChangeArrowheads="1"/>
          </p:cNvSpPr>
          <p:nvPr/>
        </p:nvSpPr>
        <p:spPr bwMode="auto">
          <a:xfrm>
            <a:off x="4038600" y="3484563"/>
            <a:ext cx="504825" cy="935037"/>
          </a:xfrm>
          <a:prstGeom prst="downArrow">
            <a:avLst>
              <a:gd name="adj1" fmla="val 50000"/>
              <a:gd name="adj2" fmla="val 46305"/>
            </a:avLst>
          </a:prstGeom>
          <a:noFill/>
          <a:ln w="50800" algn="ctr">
            <a:solidFill>
              <a:schemeClr val="tx1"/>
            </a:solidFill>
            <a:miter lim="800000"/>
            <a:headEnd/>
            <a:tailEnd/>
          </a:ln>
          <a:effectLst/>
        </p:spPr>
        <p:txBody>
          <a:bodyPr wrap="none" anchor="ctr"/>
          <a:lstStyle/>
          <a:p>
            <a:endParaRPr lang="en-GB"/>
          </a:p>
        </p:txBody>
      </p:sp>
      <p:sp>
        <p:nvSpPr>
          <p:cNvPr id="99334" name="Text Box 6"/>
          <p:cNvSpPr txBox="1">
            <a:spLocks noChangeArrowheads="1"/>
          </p:cNvSpPr>
          <p:nvPr/>
        </p:nvSpPr>
        <p:spPr bwMode="auto">
          <a:xfrm>
            <a:off x="2743200" y="4572000"/>
            <a:ext cx="3024188" cy="825500"/>
          </a:xfrm>
          <a:prstGeom prst="rect">
            <a:avLst/>
          </a:prstGeom>
          <a:noFill/>
          <a:ln w="0" algn="ctr">
            <a:noFill/>
            <a:miter lim="800000"/>
            <a:headEnd/>
            <a:tailEnd/>
          </a:ln>
          <a:effectLst/>
        </p:spPr>
        <p:txBody>
          <a:bodyPr>
            <a:spAutoFit/>
          </a:bodyPr>
          <a:lstStyle/>
          <a:p>
            <a:pPr marL="342900" indent="-342900">
              <a:lnSpc>
                <a:spcPct val="80000"/>
              </a:lnSpc>
              <a:spcBef>
                <a:spcPct val="50000"/>
              </a:spcBef>
              <a:buClr>
                <a:srgbClr val="000099"/>
              </a:buClr>
              <a:buFont typeface="Arial" charset="0"/>
              <a:buNone/>
            </a:pPr>
            <a:r>
              <a:rPr lang="en-GB" sz="2000">
                <a:latin typeface="Arial" charset="0"/>
              </a:rPr>
              <a:t>There were 3 successive bradycardias down to 69. </a:t>
            </a:r>
          </a:p>
        </p:txBody>
      </p:sp>
      <p:sp>
        <p:nvSpPr>
          <p:cNvPr id="99335" name="Text Box 7"/>
          <p:cNvSpPr txBox="1">
            <a:spLocks noChangeArrowheads="1"/>
          </p:cNvSpPr>
          <p:nvPr/>
        </p:nvSpPr>
        <p:spPr bwMode="auto">
          <a:xfrm>
            <a:off x="5241925" y="1936750"/>
            <a:ext cx="3597275" cy="915988"/>
          </a:xfrm>
          <a:prstGeom prst="rect">
            <a:avLst/>
          </a:prstGeom>
          <a:noFill/>
          <a:ln w="9525">
            <a:noFill/>
            <a:miter lim="800000"/>
            <a:headEnd/>
            <a:tailEnd/>
          </a:ln>
          <a:effectLst/>
        </p:spPr>
        <p:txBody>
          <a:bodyPr>
            <a:spAutoFit/>
          </a:bodyPr>
          <a:lstStyle/>
          <a:p>
            <a:r>
              <a:rPr lang="en-GB"/>
              <a:t>Input data: unstructured raw numeric signal from patient’s heart rate monitor (ECG)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nimBg="1"/>
      <p:bldP spid="99333" grpId="0" animBg="1"/>
      <p:bldP spid="993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sz="3400"/>
              <a:t>A micro example: pre-NLG steps</a:t>
            </a:r>
          </a:p>
        </p:txBody>
      </p:sp>
      <p:pic>
        <p:nvPicPr>
          <p:cNvPr id="100355" name="Picture 3" descr="bt45ExperimentSample"/>
          <p:cNvPicPr>
            <a:picLocks noChangeAspect="1" noChangeArrowheads="1"/>
          </p:cNvPicPr>
          <p:nvPr/>
        </p:nvPicPr>
        <p:blipFill>
          <a:blip r:embed="rId2" cstate="print"/>
          <a:srcRect/>
          <a:stretch>
            <a:fillRect/>
          </a:stretch>
        </p:blipFill>
        <p:spPr bwMode="auto">
          <a:xfrm>
            <a:off x="304800" y="1878013"/>
            <a:ext cx="3598863" cy="865187"/>
          </a:xfrm>
          <a:prstGeom prst="rect">
            <a:avLst/>
          </a:prstGeom>
          <a:noFill/>
        </p:spPr>
      </p:pic>
      <p:sp>
        <p:nvSpPr>
          <p:cNvPr id="100356" name="Oval 4"/>
          <p:cNvSpPr>
            <a:spLocks noChangeArrowheads="1"/>
          </p:cNvSpPr>
          <p:nvPr/>
        </p:nvSpPr>
        <p:spPr bwMode="auto">
          <a:xfrm>
            <a:off x="2843213" y="1955800"/>
            <a:ext cx="1368425" cy="863600"/>
          </a:xfrm>
          <a:prstGeom prst="ellipse">
            <a:avLst/>
          </a:prstGeom>
          <a:noFill/>
          <a:ln w="50800" algn="ctr">
            <a:solidFill>
              <a:srgbClr val="CC0000"/>
            </a:solidFill>
            <a:round/>
            <a:headEnd/>
            <a:tailEnd/>
          </a:ln>
          <a:effectLst/>
        </p:spPr>
        <p:txBody>
          <a:bodyPr wrap="none" anchor="ctr"/>
          <a:lstStyle/>
          <a:p>
            <a:endParaRPr lang="en-GB"/>
          </a:p>
        </p:txBody>
      </p:sp>
      <p:sp>
        <p:nvSpPr>
          <p:cNvPr id="100357" name="AutoShape 5"/>
          <p:cNvSpPr>
            <a:spLocks/>
          </p:cNvSpPr>
          <p:nvPr/>
        </p:nvSpPr>
        <p:spPr bwMode="auto">
          <a:xfrm>
            <a:off x="4356100" y="1679575"/>
            <a:ext cx="574675" cy="1368425"/>
          </a:xfrm>
          <a:prstGeom prst="rightBrace">
            <a:avLst>
              <a:gd name="adj1" fmla="val 19843"/>
              <a:gd name="adj2" fmla="val 50000"/>
            </a:avLst>
          </a:prstGeom>
          <a:noFill/>
          <a:ln w="0">
            <a:solidFill>
              <a:schemeClr val="tx1"/>
            </a:solidFill>
            <a:round/>
            <a:headEnd/>
            <a:tailEnd/>
          </a:ln>
          <a:effectLst/>
        </p:spPr>
        <p:txBody>
          <a:bodyPr wrap="none" anchor="ctr"/>
          <a:lstStyle/>
          <a:p>
            <a:endParaRPr lang="en-GB"/>
          </a:p>
        </p:txBody>
      </p:sp>
      <p:pic>
        <p:nvPicPr>
          <p:cNvPr id="100358" name="Picture 6" descr="dataInterp"/>
          <p:cNvPicPr>
            <a:picLocks noChangeAspect="1" noChangeArrowheads="1"/>
          </p:cNvPicPr>
          <p:nvPr/>
        </p:nvPicPr>
        <p:blipFill>
          <a:blip r:embed="rId3" cstate="print"/>
          <a:srcRect/>
          <a:stretch>
            <a:fillRect/>
          </a:stretch>
        </p:blipFill>
        <p:spPr bwMode="auto">
          <a:xfrm>
            <a:off x="609600" y="3363913"/>
            <a:ext cx="3311525" cy="1055687"/>
          </a:xfrm>
          <a:prstGeom prst="rect">
            <a:avLst/>
          </a:prstGeom>
          <a:noFill/>
        </p:spPr>
      </p:pic>
      <p:sp>
        <p:nvSpPr>
          <p:cNvPr id="100359" name="AutoShape 7"/>
          <p:cNvSpPr>
            <a:spLocks/>
          </p:cNvSpPr>
          <p:nvPr/>
        </p:nvSpPr>
        <p:spPr bwMode="auto">
          <a:xfrm>
            <a:off x="4356100" y="3200400"/>
            <a:ext cx="574675" cy="1165225"/>
          </a:xfrm>
          <a:prstGeom prst="rightBrace">
            <a:avLst>
              <a:gd name="adj1" fmla="val 16897"/>
              <a:gd name="adj2" fmla="val 50000"/>
            </a:avLst>
          </a:prstGeom>
          <a:noFill/>
          <a:ln w="0">
            <a:solidFill>
              <a:schemeClr val="tx1"/>
            </a:solidFill>
            <a:round/>
            <a:headEnd/>
            <a:tailEnd/>
          </a:ln>
          <a:effectLst/>
        </p:spPr>
        <p:txBody>
          <a:bodyPr wrap="none" anchor="ctr"/>
          <a:lstStyle/>
          <a:p>
            <a:endParaRPr lang="en-GB"/>
          </a:p>
        </p:txBody>
      </p:sp>
      <p:sp>
        <p:nvSpPr>
          <p:cNvPr id="100360" name="Text Box 8"/>
          <p:cNvSpPr txBox="1">
            <a:spLocks noChangeArrowheads="1"/>
          </p:cNvSpPr>
          <p:nvPr/>
        </p:nvSpPr>
        <p:spPr bwMode="auto">
          <a:xfrm>
            <a:off x="5005388" y="1828800"/>
            <a:ext cx="3743325" cy="971550"/>
          </a:xfrm>
          <a:prstGeom prst="rect">
            <a:avLst/>
          </a:prstGeom>
          <a:noFill/>
          <a:ln w="0" algn="ctr">
            <a:noFill/>
            <a:miter lim="800000"/>
            <a:headEnd/>
            <a:tailEnd/>
          </a:ln>
          <a:effectLst/>
        </p:spPr>
        <p:txBody>
          <a:bodyPr>
            <a:spAutoFit/>
          </a:bodyPr>
          <a:lstStyle/>
          <a:p>
            <a:pPr marL="342900" indent="-342900">
              <a:lnSpc>
                <a:spcPct val="80000"/>
              </a:lnSpc>
              <a:spcBef>
                <a:spcPct val="20000"/>
              </a:spcBef>
              <a:buClr>
                <a:srgbClr val="000099"/>
              </a:buClr>
              <a:buFont typeface="Arial" charset="0"/>
              <a:buNone/>
            </a:pPr>
            <a:r>
              <a:rPr lang="en-GB" sz="1600" b="1" dirty="0">
                <a:solidFill>
                  <a:schemeClr val="tx2"/>
                </a:solidFill>
                <a:latin typeface="Arial" charset="0"/>
              </a:rPr>
              <a:t>(1) Signal Analysis (pre-NLG)</a:t>
            </a:r>
          </a:p>
          <a:p>
            <a:pPr marL="342900" indent="-342900">
              <a:lnSpc>
                <a:spcPct val="80000"/>
              </a:lnSpc>
              <a:spcBef>
                <a:spcPct val="20000"/>
              </a:spcBef>
              <a:buClr>
                <a:srgbClr val="000099"/>
              </a:buClr>
              <a:buFont typeface="Arial" charset="0"/>
              <a:buChar char="●"/>
            </a:pPr>
            <a:r>
              <a:rPr lang="en-GB" sz="1600" dirty="0">
                <a:latin typeface="Arial" charset="0"/>
              </a:rPr>
              <a:t>Identify interesting patterns in the data.</a:t>
            </a:r>
          </a:p>
          <a:p>
            <a:pPr marL="342900" indent="-342900">
              <a:lnSpc>
                <a:spcPct val="80000"/>
              </a:lnSpc>
              <a:spcBef>
                <a:spcPct val="20000"/>
              </a:spcBef>
              <a:buClr>
                <a:srgbClr val="000099"/>
              </a:buClr>
              <a:buFont typeface="Arial" charset="0"/>
              <a:buChar char="●"/>
            </a:pPr>
            <a:r>
              <a:rPr lang="en-GB" sz="1600" dirty="0">
                <a:latin typeface="Arial" charset="0"/>
              </a:rPr>
              <a:t>Remove noise.</a:t>
            </a:r>
          </a:p>
        </p:txBody>
      </p:sp>
      <p:sp>
        <p:nvSpPr>
          <p:cNvPr id="100361" name="Text Box 9"/>
          <p:cNvSpPr txBox="1">
            <a:spLocks noChangeArrowheads="1"/>
          </p:cNvSpPr>
          <p:nvPr/>
        </p:nvSpPr>
        <p:spPr bwMode="auto">
          <a:xfrm>
            <a:off x="5005388" y="3213100"/>
            <a:ext cx="3743325" cy="776288"/>
          </a:xfrm>
          <a:prstGeom prst="rect">
            <a:avLst/>
          </a:prstGeom>
          <a:noFill/>
          <a:ln w="0" algn="ctr">
            <a:noFill/>
            <a:miter lim="800000"/>
            <a:headEnd/>
            <a:tailEnd/>
          </a:ln>
          <a:effectLst/>
        </p:spPr>
        <p:txBody>
          <a:bodyPr>
            <a:spAutoFit/>
          </a:bodyPr>
          <a:lstStyle/>
          <a:p>
            <a:pPr marL="342900" indent="-342900">
              <a:lnSpc>
                <a:spcPct val="80000"/>
              </a:lnSpc>
              <a:spcBef>
                <a:spcPct val="20000"/>
              </a:spcBef>
              <a:buClr>
                <a:srgbClr val="000099"/>
              </a:buClr>
              <a:buFont typeface="Arial" charset="0"/>
              <a:buNone/>
            </a:pPr>
            <a:r>
              <a:rPr lang="en-GB" sz="1600" b="1" dirty="0">
                <a:solidFill>
                  <a:schemeClr val="tx2"/>
                </a:solidFill>
                <a:latin typeface="Arial" charset="0"/>
              </a:rPr>
              <a:t>(2) Data interpretation (pre-NLG)</a:t>
            </a:r>
          </a:p>
          <a:p>
            <a:pPr marL="342900" indent="-342900">
              <a:lnSpc>
                <a:spcPct val="80000"/>
              </a:lnSpc>
              <a:spcBef>
                <a:spcPct val="20000"/>
              </a:spcBef>
              <a:buClr>
                <a:srgbClr val="000099"/>
              </a:buClr>
              <a:buFont typeface="Arial" charset="0"/>
              <a:buChar char="●"/>
            </a:pPr>
            <a:r>
              <a:rPr lang="en-GB" sz="1600" dirty="0">
                <a:latin typeface="Arial" charset="0"/>
              </a:rPr>
              <a:t>Estimate the importance of events</a:t>
            </a:r>
          </a:p>
          <a:p>
            <a:pPr marL="342900" indent="-342900">
              <a:lnSpc>
                <a:spcPct val="80000"/>
              </a:lnSpc>
              <a:spcBef>
                <a:spcPct val="20000"/>
              </a:spcBef>
              <a:buClr>
                <a:srgbClr val="000099"/>
              </a:buClr>
              <a:buFont typeface="Arial" charset="0"/>
              <a:buChar char="●"/>
            </a:pPr>
            <a:r>
              <a:rPr lang="en-GB" sz="1600" dirty="0">
                <a:latin typeface="Arial" charset="0"/>
              </a:rPr>
              <a:t>Perform linking &amp; abstraction</a:t>
            </a:r>
          </a:p>
        </p:txBody>
      </p:sp>
      <p:sp>
        <p:nvSpPr>
          <p:cNvPr id="100362" name="AutoShape 10"/>
          <p:cNvSpPr>
            <a:spLocks noChangeArrowheads="1"/>
          </p:cNvSpPr>
          <p:nvPr/>
        </p:nvSpPr>
        <p:spPr bwMode="auto">
          <a:xfrm>
            <a:off x="1997075" y="2917825"/>
            <a:ext cx="288925" cy="358775"/>
          </a:xfrm>
          <a:prstGeom prst="downArrow">
            <a:avLst>
              <a:gd name="adj1" fmla="val 50000"/>
              <a:gd name="adj2" fmla="val 31044"/>
            </a:avLst>
          </a:prstGeom>
          <a:noFill/>
          <a:ln w="50800" algn="ctr">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3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3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3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3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animBg="1"/>
      <p:bldP spid="100359" grpId="0" animBg="1"/>
      <p:bldP spid="100360" grpId="0"/>
      <p:bldP spid="100361" grpId="0"/>
      <p:bldP spid="10036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GB" dirty="0"/>
              <a:t>Document </a:t>
            </a:r>
            <a:r>
              <a:rPr lang="en-GB" dirty="0" smtClean="0"/>
              <a:t>planning/Content Selection</a:t>
            </a:r>
            <a:endParaRPr lang="en-GB" dirty="0"/>
          </a:p>
        </p:txBody>
      </p:sp>
      <p:sp>
        <p:nvSpPr>
          <p:cNvPr id="102403" name="Rectangle 3"/>
          <p:cNvSpPr>
            <a:spLocks noGrp="1" noChangeArrowheads="1"/>
          </p:cNvSpPr>
          <p:nvPr>
            <p:ph sz="quarter" idx="1"/>
          </p:nvPr>
        </p:nvSpPr>
        <p:spPr/>
        <p:txBody>
          <a:bodyPr/>
          <a:lstStyle/>
          <a:p>
            <a:r>
              <a:rPr lang="en-GB" sz="2600" dirty="0"/>
              <a:t>Main </a:t>
            </a:r>
            <a:r>
              <a:rPr lang="en-GB" sz="2600" dirty="0" smtClean="0"/>
              <a:t>tasks</a:t>
            </a:r>
          </a:p>
          <a:p>
            <a:pPr lvl="1"/>
            <a:r>
              <a:rPr lang="en-GB" sz="2000" dirty="0" smtClean="0"/>
              <a:t>Content selection</a:t>
            </a:r>
            <a:endParaRPr lang="en-GB" sz="2000" dirty="0"/>
          </a:p>
          <a:p>
            <a:pPr lvl="1"/>
            <a:r>
              <a:rPr lang="en-GB" sz="2200" dirty="0" smtClean="0"/>
              <a:t>Information ordering</a:t>
            </a:r>
            <a:endParaRPr lang="en-GB" sz="2200" dirty="0"/>
          </a:p>
          <a:p>
            <a:endParaRPr lang="en-GB" sz="2600" dirty="0"/>
          </a:p>
          <a:p>
            <a:r>
              <a:rPr lang="en-GB" sz="2600" dirty="0"/>
              <a:t>Typical output is a document plan</a:t>
            </a:r>
          </a:p>
          <a:p>
            <a:pPr lvl="1"/>
            <a:r>
              <a:rPr lang="en-GB" sz="2200" dirty="0"/>
              <a:t>tree whose leaves are messages</a:t>
            </a:r>
          </a:p>
          <a:p>
            <a:pPr lvl="1"/>
            <a:r>
              <a:rPr lang="en-GB" sz="2200" dirty="0" err="1"/>
              <a:t>nonterminals</a:t>
            </a:r>
            <a:r>
              <a:rPr lang="en-GB" sz="2200" dirty="0"/>
              <a:t> indicate rhetorical relations between messages (Mann &amp; Thompson 1988)</a:t>
            </a:r>
          </a:p>
          <a:p>
            <a:pPr lvl="2"/>
            <a:r>
              <a:rPr lang="en-GB" sz="2100" dirty="0"/>
              <a:t>e.g. </a:t>
            </a:r>
            <a:r>
              <a:rPr lang="en-GB" sz="2100" i="1" dirty="0"/>
              <a:t>justify</a:t>
            </a:r>
            <a:r>
              <a:rPr lang="en-GB" sz="2100" dirty="0"/>
              <a:t>, </a:t>
            </a:r>
            <a:r>
              <a:rPr lang="en-GB" sz="2100" i="1" dirty="0"/>
              <a:t>part-of</a:t>
            </a:r>
            <a:r>
              <a:rPr lang="en-GB" sz="2100" dirty="0"/>
              <a:t>, </a:t>
            </a:r>
            <a:r>
              <a:rPr lang="en-GB" sz="2100" i="1" dirty="0"/>
              <a:t>cause, sequence…</a:t>
            </a:r>
            <a:endParaRPr lang="en-GB"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GB" sz="3400"/>
              <a:t>A micro example: Document planning</a:t>
            </a:r>
          </a:p>
        </p:txBody>
      </p:sp>
      <p:pic>
        <p:nvPicPr>
          <p:cNvPr id="104451" name="Picture 3" descr="bt45ExperimentSample"/>
          <p:cNvPicPr>
            <a:picLocks noChangeAspect="1" noChangeArrowheads="1"/>
          </p:cNvPicPr>
          <p:nvPr/>
        </p:nvPicPr>
        <p:blipFill>
          <a:blip r:embed="rId2" cstate="print"/>
          <a:srcRect/>
          <a:stretch>
            <a:fillRect/>
          </a:stretch>
        </p:blipFill>
        <p:spPr bwMode="auto">
          <a:xfrm>
            <a:off x="304800" y="1878013"/>
            <a:ext cx="3598863" cy="865187"/>
          </a:xfrm>
          <a:prstGeom prst="rect">
            <a:avLst/>
          </a:prstGeom>
          <a:noFill/>
        </p:spPr>
      </p:pic>
      <p:sp>
        <p:nvSpPr>
          <p:cNvPr id="104452" name="Oval 4"/>
          <p:cNvSpPr>
            <a:spLocks noChangeArrowheads="1"/>
          </p:cNvSpPr>
          <p:nvPr/>
        </p:nvSpPr>
        <p:spPr bwMode="auto">
          <a:xfrm>
            <a:off x="2843213" y="1955800"/>
            <a:ext cx="1368425" cy="863600"/>
          </a:xfrm>
          <a:prstGeom prst="ellipse">
            <a:avLst/>
          </a:prstGeom>
          <a:noFill/>
          <a:ln w="50800" algn="ctr">
            <a:solidFill>
              <a:srgbClr val="CC0000"/>
            </a:solidFill>
            <a:round/>
            <a:headEnd/>
            <a:tailEnd/>
          </a:ln>
          <a:effectLst/>
        </p:spPr>
        <p:txBody>
          <a:bodyPr wrap="none" anchor="ctr"/>
          <a:lstStyle/>
          <a:p>
            <a:endParaRPr lang="en-GB"/>
          </a:p>
        </p:txBody>
      </p:sp>
      <p:sp>
        <p:nvSpPr>
          <p:cNvPr id="104453" name="AutoShape 5"/>
          <p:cNvSpPr>
            <a:spLocks/>
          </p:cNvSpPr>
          <p:nvPr/>
        </p:nvSpPr>
        <p:spPr bwMode="auto">
          <a:xfrm>
            <a:off x="4356100" y="1679575"/>
            <a:ext cx="574675" cy="1368425"/>
          </a:xfrm>
          <a:prstGeom prst="rightBrace">
            <a:avLst>
              <a:gd name="adj1" fmla="val 19843"/>
              <a:gd name="adj2" fmla="val 50000"/>
            </a:avLst>
          </a:prstGeom>
          <a:noFill/>
          <a:ln w="0">
            <a:solidFill>
              <a:schemeClr val="tx1"/>
            </a:solidFill>
            <a:round/>
            <a:headEnd/>
            <a:tailEnd/>
          </a:ln>
          <a:effectLst/>
        </p:spPr>
        <p:txBody>
          <a:bodyPr wrap="none" anchor="ctr"/>
          <a:lstStyle/>
          <a:p>
            <a:endParaRPr lang="en-GB"/>
          </a:p>
        </p:txBody>
      </p:sp>
      <p:pic>
        <p:nvPicPr>
          <p:cNvPr id="104454" name="Picture 6" descr="dataInterp"/>
          <p:cNvPicPr>
            <a:picLocks noChangeAspect="1" noChangeArrowheads="1"/>
          </p:cNvPicPr>
          <p:nvPr/>
        </p:nvPicPr>
        <p:blipFill>
          <a:blip r:embed="rId3" cstate="print"/>
          <a:srcRect/>
          <a:stretch>
            <a:fillRect/>
          </a:stretch>
        </p:blipFill>
        <p:spPr bwMode="auto">
          <a:xfrm>
            <a:off x="609600" y="3363913"/>
            <a:ext cx="3311525" cy="1055687"/>
          </a:xfrm>
          <a:prstGeom prst="rect">
            <a:avLst/>
          </a:prstGeom>
          <a:noFill/>
        </p:spPr>
      </p:pic>
      <p:sp>
        <p:nvSpPr>
          <p:cNvPr id="104455" name="AutoShape 7"/>
          <p:cNvSpPr>
            <a:spLocks/>
          </p:cNvSpPr>
          <p:nvPr/>
        </p:nvSpPr>
        <p:spPr bwMode="auto">
          <a:xfrm>
            <a:off x="4356100" y="3200400"/>
            <a:ext cx="574675" cy="1165225"/>
          </a:xfrm>
          <a:prstGeom prst="rightBrace">
            <a:avLst>
              <a:gd name="adj1" fmla="val 16897"/>
              <a:gd name="adj2" fmla="val 50000"/>
            </a:avLst>
          </a:prstGeom>
          <a:noFill/>
          <a:ln w="0">
            <a:solidFill>
              <a:schemeClr val="tx1"/>
            </a:solidFill>
            <a:round/>
            <a:headEnd/>
            <a:tailEnd/>
          </a:ln>
          <a:effectLst/>
        </p:spPr>
        <p:txBody>
          <a:bodyPr wrap="none" anchor="ctr"/>
          <a:lstStyle/>
          <a:p>
            <a:endParaRPr lang="en-GB"/>
          </a:p>
        </p:txBody>
      </p:sp>
      <p:sp>
        <p:nvSpPr>
          <p:cNvPr id="104456" name="Text Box 8"/>
          <p:cNvSpPr txBox="1">
            <a:spLocks noChangeArrowheads="1"/>
          </p:cNvSpPr>
          <p:nvPr/>
        </p:nvSpPr>
        <p:spPr bwMode="auto">
          <a:xfrm>
            <a:off x="5005388" y="1828800"/>
            <a:ext cx="3743325" cy="971550"/>
          </a:xfrm>
          <a:prstGeom prst="rect">
            <a:avLst/>
          </a:prstGeom>
          <a:noFill/>
          <a:ln w="0" algn="ctr">
            <a:noFill/>
            <a:miter lim="800000"/>
            <a:headEnd/>
            <a:tailEnd/>
          </a:ln>
          <a:effectLst/>
        </p:spPr>
        <p:txBody>
          <a:bodyPr>
            <a:spAutoFit/>
          </a:bodyPr>
          <a:lstStyle/>
          <a:p>
            <a:pPr marL="342900" indent="-342900">
              <a:lnSpc>
                <a:spcPct val="80000"/>
              </a:lnSpc>
              <a:spcBef>
                <a:spcPct val="20000"/>
              </a:spcBef>
              <a:buClr>
                <a:srgbClr val="000099"/>
              </a:buClr>
              <a:buFont typeface="Arial" charset="0"/>
              <a:buNone/>
            </a:pPr>
            <a:r>
              <a:rPr lang="en-GB" sz="1600" b="1" dirty="0">
                <a:solidFill>
                  <a:schemeClr val="tx2"/>
                </a:solidFill>
                <a:latin typeface="Arial" charset="0"/>
              </a:rPr>
              <a:t>(1) Signal Analysis (pre-NLG)</a:t>
            </a:r>
          </a:p>
          <a:p>
            <a:pPr marL="342900" indent="-342900">
              <a:lnSpc>
                <a:spcPct val="80000"/>
              </a:lnSpc>
              <a:spcBef>
                <a:spcPct val="20000"/>
              </a:spcBef>
              <a:buClr>
                <a:srgbClr val="000099"/>
              </a:buClr>
              <a:buFont typeface="Arial" charset="0"/>
              <a:buChar char="●"/>
            </a:pPr>
            <a:r>
              <a:rPr lang="en-GB" sz="1600" dirty="0">
                <a:latin typeface="Arial" charset="0"/>
              </a:rPr>
              <a:t>Identify interesting patterns in the data.</a:t>
            </a:r>
          </a:p>
          <a:p>
            <a:pPr marL="342900" indent="-342900">
              <a:lnSpc>
                <a:spcPct val="80000"/>
              </a:lnSpc>
              <a:spcBef>
                <a:spcPct val="20000"/>
              </a:spcBef>
              <a:buClr>
                <a:srgbClr val="000099"/>
              </a:buClr>
              <a:buFont typeface="Arial" charset="0"/>
              <a:buChar char="●"/>
            </a:pPr>
            <a:r>
              <a:rPr lang="en-GB" sz="1600" dirty="0">
                <a:latin typeface="Arial" charset="0"/>
              </a:rPr>
              <a:t>Remove noise.</a:t>
            </a:r>
          </a:p>
        </p:txBody>
      </p:sp>
      <p:sp>
        <p:nvSpPr>
          <p:cNvPr id="104457" name="Text Box 9"/>
          <p:cNvSpPr txBox="1">
            <a:spLocks noChangeArrowheads="1"/>
          </p:cNvSpPr>
          <p:nvPr/>
        </p:nvSpPr>
        <p:spPr bwMode="auto">
          <a:xfrm>
            <a:off x="5005388" y="3213100"/>
            <a:ext cx="3743325" cy="776288"/>
          </a:xfrm>
          <a:prstGeom prst="rect">
            <a:avLst/>
          </a:prstGeom>
          <a:noFill/>
          <a:ln w="0" algn="ctr">
            <a:noFill/>
            <a:miter lim="800000"/>
            <a:headEnd/>
            <a:tailEnd/>
          </a:ln>
          <a:effectLst/>
        </p:spPr>
        <p:txBody>
          <a:bodyPr>
            <a:spAutoFit/>
          </a:bodyPr>
          <a:lstStyle/>
          <a:p>
            <a:pPr marL="342900" indent="-342900">
              <a:lnSpc>
                <a:spcPct val="80000"/>
              </a:lnSpc>
              <a:spcBef>
                <a:spcPct val="20000"/>
              </a:spcBef>
              <a:buClr>
                <a:srgbClr val="000099"/>
              </a:buClr>
              <a:buFont typeface="Arial" charset="0"/>
              <a:buNone/>
            </a:pPr>
            <a:r>
              <a:rPr lang="en-GB" sz="1600" b="1" dirty="0">
                <a:solidFill>
                  <a:schemeClr val="tx2"/>
                </a:solidFill>
                <a:latin typeface="Arial" charset="0"/>
              </a:rPr>
              <a:t>(2) Data interpretation (pre-NLG)</a:t>
            </a:r>
          </a:p>
          <a:p>
            <a:pPr marL="342900" indent="-342900">
              <a:lnSpc>
                <a:spcPct val="80000"/>
              </a:lnSpc>
              <a:spcBef>
                <a:spcPct val="20000"/>
              </a:spcBef>
              <a:buClr>
                <a:srgbClr val="000099"/>
              </a:buClr>
              <a:buFont typeface="Arial" charset="0"/>
              <a:buChar char="●"/>
            </a:pPr>
            <a:r>
              <a:rPr lang="en-GB" sz="1600" dirty="0">
                <a:latin typeface="Arial" charset="0"/>
              </a:rPr>
              <a:t>Estimate the importance of events</a:t>
            </a:r>
          </a:p>
          <a:p>
            <a:pPr marL="342900" indent="-342900">
              <a:lnSpc>
                <a:spcPct val="80000"/>
              </a:lnSpc>
              <a:spcBef>
                <a:spcPct val="20000"/>
              </a:spcBef>
              <a:buClr>
                <a:srgbClr val="000099"/>
              </a:buClr>
              <a:buFont typeface="Arial" charset="0"/>
              <a:buChar char="●"/>
            </a:pPr>
            <a:r>
              <a:rPr lang="en-GB" sz="1600" dirty="0">
                <a:latin typeface="Arial" charset="0"/>
              </a:rPr>
              <a:t>Perform linking &amp; abstraction</a:t>
            </a:r>
          </a:p>
        </p:txBody>
      </p:sp>
      <p:sp>
        <p:nvSpPr>
          <p:cNvPr id="104458" name="AutoShape 10"/>
          <p:cNvSpPr>
            <a:spLocks noChangeArrowheads="1"/>
          </p:cNvSpPr>
          <p:nvPr/>
        </p:nvSpPr>
        <p:spPr bwMode="auto">
          <a:xfrm>
            <a:off x="1997075" y="2917825"/>
            <a:ext cx="288925" cy="358775"/>
          </a:xfrm>
          <a:prstGeom prst="downArrow">
            <a:avLst>
              <a:gd name="adj1" fmla="val 50000"/>
              <a:gd name="adj2" fmla="val 31044"/>
            </a:avLst>
          </a:prstGeom>
          <a:noFill/>
          <a:ln w="50800" algn="ctr">
            <a:solidFill>
              <a:schemeClr val="tx1"/>
            </a:solidFill>
            <a:miter lim="800000"/>
            <a:headEnd/>
            <a:tailEnd/>
          </a:ln>
          <a:effectLst/>
        </p:spPr>
        <p:txBody>
          <a:bodyPr wrap="none" anchor="ctr"/>
          <a:lstStyle/>
          <a:p>
            <a:endParaRPr lang="en-GB"/>
          </a:p>
        </p:txBody>
      </p:sp>
      <p:sp>
        <p:nvSpPr>
          <p:cNvPr id="104459" name="AutoShape 11"/>
          <p:cNvSpPr>
            <a:spLocks noChangeArrowheads="1"/>
          </p:cNvSpPr>
          <p:nvPr/>
        </p:nvSpPr>
        <p:spPr bwMode="auto">
          <a:xfrm>
            <a:off x="1979613" y="4518025"/>
            <a:ext cx="288925" cy="358775"/>
          </a:xfrm>
          <a:prstGeom prst="downArrow">
            <a:avLst>
              <a:gd name="adj1" fmla="val 50000"/>
              <a:gd name="adj2" fmla="val 31044"/>
            </a:avLst>
          </a:prstGeom>
          <a:noFill/>
          <a:ln w="50800" algn="ctr">
            <a:solidFill>
              <a:schemeClr val="tx1"/>
            </a:solidFill>
            <a:miter lim="800000"/>
            <a:headEnd/>
            <a:tailEnd/>
          </a:ln>
          <a:effectLst/>
        </p:spPr>
        <p:txBody>
          <a:bodyPr wrap="none" anchor="ctr"/>
          <a:lstStyle/>
          <a:p>
            <a:endParaRPr lang="en-GB"/>
          </a:p>
        </p:txBody>
      </p:sp>
      <p:pic>
        <p:nvPicPr>
          <p:cNvPr id="104460" name="Picture 12" descr="docPlan"/>
          <p:cNvPicPr>
            <a:picLocks noChangeAspect="1" noChangeArrowheads="1"/>
          </p:cNvPicPr>
          <p:nvPr/>
        </p:nvPicPr>
        <p:blipFill>
          <a:blip r:embed="rId4" cstate="print"/>
          <a:srcRect/>
          <a:stretch>
            <a:fillRect/>
          </a:stretch>
        </p:blipFill>
        <p:spPr bwMode="auto">
          <a:xfrm>
            <a:off x="250825" y="5029200"/>
            <a:ext cx="4249738" cy="1066800"/>
          </a:xfrm>
          <a:prstGeom prst="rect">
            <a:avLst/>
          </a:prstGeom>
          <a:noFill/>
        </p:spPr>
      </p:pic>
      <p:sp>
        <p:nvSpPr>
          <p:cNvPr id="104461" name="AutoShape 13"/>
          <p:cNvSpPr>
            <a:spLocks/>
          </p:cNvSpPr>
          <p:nvPr/>
        </p:nvSpPr>
        <p:spPr bwMode="auto">
          <a:xfrm>
            <a:off x="4356100" y="4876800"/>
            <a:ext cx="574675" cy="1295400"/>
          </a:xfrm>
          <a:prstGeom prst="rightBrace">
            <a:avLst>
              <a:gd name="adj1" fmla="val 18785"/>
              <a:gd name="adj2" fmla="val 50000"/>
            </a:avLst>
          </a:prstGeom>
          <a:noFill/>
          <a:ln w="0">
            <a:solidFill>
              <a:schemeClr val="tx1"/>
            </a:solidFill>
            <a:round/>
            <a:headEnd/>
            <a:tailEnd/>
          </a:ln>
          <a:effectLst/>
        </p:spPr>
        <p:txBody>
          <a:bodyPr wrap="none" anchor="ctr"/>
          <a:lstStyle/>
          <a:p>
            <a:endParaRPr lang="en-GB"/>
          </a:p>
        </p:txBody>
      </p:sp>
      <p:sp>
        <p:nvSpPr>
          <p:cNvPr id="104462" name="Text Box 14"/>
          <p:cNvSpPr txBox="1">
            <a:spLocks noChangeArrowheads="1"/>
          </p:cNvSpPr>
          <p:nvPr/>
        </p:nvSpPr>
        <p:spPr bwMode="auto">
          <a:xfrm>
            <a:off x="5005388" y="4495800"/>
            <a:ext cx="3743325" cy="1606550"/>
          </a:xfrm>
          <a:prstGeom prst="rect">
            <a:avLst/>
          </a:prstGeom>
          <a:noFill/>
          <a:ln w="0" algn="ctr">
            <a:noFill/>
            <a:miter lim="800000"/>
            <a:headEnd/>
            <a:tailEnd/>
          </a:ln>
          <a:effectLst/>
        </p:spPr>
        <p:txBody>
          <a:bodyPr>
            <a:spAutoFit/>
          </a:bodyPr>
          <a:lstStyle/>
          <a:p>
            <a:pPr marL="342900" indent="-342900">
              <a:lnSpc>
                <a:spcPct val="80000"/>
              </a:lnSpc>
              <a:spcBef>
                <a:spcPct val="20000"/>
              </a:spcBef>
              <a:buClr>
                <a:srgbClr val="000099"/>
              </a:buClr>
              <a:buFont typeface="Arial" charset="0"/>
              <a:buNone/>
            </a:pPr>
            <a:r>
              <a:rPr lang="en-GB" sz="1600" b="1" dirty="0">
                <a:solidFill>
                  <a:schemeClr val="tx2"/>
                </a:solidFill>
                <a:latin typeface="Arial" charset="0"/>
              </a:rPr>
              <a:t>(3) Document planning</a:t>
            </a:r>
          </a:p>
          <a:p>
            <a:pPr marL="342900" indent="-342900">
              <a:lnSpc>
                <a:spcPct val="80000"/>
              </a:lnSpc>
              <a:spcBef>
                <a:spcPct val="20000"/>
              </a:spcBef>
              <a:buClr>
                <a:srgbClr val="000099"/>
              </a:buClr>
              <a:buFont typeface="Arial" charset="0"/>
              <a:buChar char="●"/>
            </a:pPr>
            <a:r>
              <a:rPr lang="en-GB" sz="1600" dirty="0">
                <a:latin typeface="Arial" charset="0"/>
              </a:rPr>
              <a:t>Select content based on importance</a:t>
            </a:r>
          </a:p>
          <a:p>
            <a:pPr marL="342900" indent="-342900">
              <a:lnSpc>
                <a:spcPct val="80000"/>
              </a:lnSpc>
              <a:spcBef>
                <a:spcPct val="20000"/>
              </a:spcBef>
              <a:buClr>
                <a:srgbClr val="000099"/>
              </a:buClr>
              <a:buFont typeface="Arial" charset="0"/>
              <a:buChar char="●"/>
            </a:pPr>
            <a:r>
              <a:rPr lang="en-GB" sz="1600" dirty="0">
                <a:latin typeface="Arial" charset="0"/>
              </a:rPr>
              <a:t>Structure document using rhetorical relations</a:t>
            </a:r>
          </a:p>
          <a:p>
            <a:pPr marL="342900" indent="-342900">
              <a:lnSpc>
                <a:spcPct val="80000"/>
              </a:lnSpc>
              <a:spcBef>
                <a:spcPct val="20000"/>
              </a:spcBef>
              <a:buClr>
                <a:srgbClr val="000099"/>
              </a:buClr>
              <a:buFont typeface="Arial" charset="0"/>
              <a:buChar char="●"/>
            </a:pPr>
            <a:r>
              <a:rPr lang="en-GB" sz="1600" dirty="0">
                <a:latin typeface="Arial" charset="0"/>
              </a:rPr>
              <a:t>Communicative goals (here: </a:t>
            </a:r>
            <a:r>
              <a:rPr lang="en-GB" sz="1600" i="1" dirty="0">
                <a:latin typeface="Arial" charset="0"/>
              </a:rPr>
              <a:t>assert something</a:t>
            </a:r>
            <a:r>
              <a:rPr lang="en-GB" sz="1600"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4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9" grpId="0" animBg="1"/>
      <p:bldP spid="104461" grpId="0" animBg="1"/>
      <p:bldP spid="10446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sz="3400"/>
              <a:t>A micro example: Microplanning</a:t>
            </a:r>
          </a:p>
        </p:txBody>
      </p:sp>
      <p:sp>
        <p:nvSpPr>
          <p:cNvPr id="103427" name="Rectangle 3"/>
          <p:cNvSpPr>
            <a:spLocks noGrp="1" noChangeArrowheads="1"/>
          </p:cNvSpPr>
          <p:nvPr>
            <p:ph sz="quarter" idx="1"/>
          </p:nvPr>
        </p:nvSpPr>
        <p:spPr/>
        <p:txBody>
          <a:bodyPr/>
          <a:lstStyle/>
          <a:p>
            <a:pPr>
              <a:lnSpc>
                <a:spcPct val="90000"/>
              </a:lnSpc>
            </a:pPr>
            <a:r>
              <a:rPr lang="en-GB" dirty="0">
                <a:solidFill>
                  <a:schemeClr val="tx2"/>
                </a:solidFill>
              </a:rPr>
              <a:t>Lexicalisation</a:t>
            </a:r>
          </a:p>
          <a:p>
            <a:pPr lvl="1">
              <a:lnSpc>
                <a:spcPct val="90000"/>
              </a:lnSpc>
            </a:pPr>
            <a:r>
              <a:rPr lang="en-GB" dirty="0"/>
              <a:t>Many ways to express the same thing</a:t>
            </a:r>
          </a:p>
          <a:p>
            <a:pPr lvl="1">
              <a:lnSpc>
                <a:spcPct val="90000"/>
              </a:lnSpc>
            </a:pPr>
            <a:r>
              <a:rPr lang="en-GB" dirty="0"/>
              <a:t>Many ways to express a relationship</a:t>
            </a:r>
          </a:p>
          <a:p>
            <a:pPr lvl="1">
              <a:lnSpc>
                <a:spcPct val="90000"/>
              </a:lnSpc>
            </a:pPr>
            <a:r>
              <a:rPr lang="en-GB" dirty="0"/>
              <a:t>e.g. SEQUENCE(</a:t>
            </a:r>
            <a:r>
              <a:rPr lang="en-GB" dirty="0" err="1"/>
              <a:t>x,y,z</a:t>
            </a:r>
            <a:r>
              <a:rPr lang="en-GB" dirty="0"/>
              <a:t>)</a:t>
            </a:r>
          </a:p>
          <a:p>
            <a:pPr lvl="2">
              <a:lnSpc>
                <a:spcPct val="90000"/>
              </a:lnSpc>
            </a:pPr>
            <a:r>
              <a:rPr lang="en-GB" dirty="0"/>
              <a:t>x happened, then y, then z</a:t>
            </a:r>
          </a:p>
          <a:p>
            <a:pPr lvl="2">
              <a:lnSpc>
                <a:spcPct val="90000"/>
              </a:lnSpc>
            </a:pPr>
            <a:r>
              <a:rPr lang="en-GB" dirty="0"/>
              <a:t>x happened, followed by y and z</a:t>
            </a:r>
          </a:p>
          <a:p>
            <a:pPr lvl="2">
              <a:lnSpc>
                <a:spcPct val="90000"/>
              </a:lnSpc>
            </a:pPr>
            <a:r>
              <a:rPr lang="en-GB" dirty="0" err="1"/>
              <a:t>x,y,z</a:t>
            </a:r>
            <a:r>
              <a:rPr lang="en-GB" dirty="0"/>
              <a:t> happened</a:t>
            </a:r>
          </a:p>
          <a:p>
            <a:pPr lvl="2">
              <a:lnSpc>
                <a:spcPct val="90000"/>
              </a:lnSpc>
            </a:pPr>
            <a:r>
              <a:rPr lang="en-GB" dirty="0"/>
              <a:t>there was a sequence of </a:t>
            </a:r>
            <a:r>
              <a:rPr lang="en-GB" dirty="0" err="1"/>
              <a:t>x,y,z</a:t>
            </a:r>
            <a:r>
              <a:rPr lang="en-GB" dirty="0"/>
              <a:t> </a:t>
            </a:r>
          </a:p>
          <a:p>
            <a:pPr lvl="1">
              <a:lnSpc>
                <a:spcPct val="90000"/>
              </a:lnSpc>
            </a:pPr>
            <a:r>
              <a:rPr lang="en-GB" dirty="0"/>
              <a:t>Many systems make use of a lexical database.</a:t>
            </a:r>
          </a:p>
          <a:p>
            <a:pPr>
              <a:lnSpc>
                <a:spcPct val="90000"/>
              </a:lnSpc>
            </a:pPr>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sz="3400"/>
              <a:t>A micro example: Microplanning</a:t>
            </a:r>
          </a:p>
        </p:txBody>
      </p:sp>
      <p:sp>
        <p:nvSpPr>
          <p:cNvPr id="106499" name="Rectangle 3"/>
          <p:cNvSpPr>
            <a:spLocks noGrp="1" noChangeArrowheads="1"/>
          </p:cNvSpPr>
          <p:nvPr>
            <p:ph sz="quarter" idx="1"/>
          </p:nvPr>
        </p:nvSpPr>
        <p:spPr/>
        <p:txBody>
          <a:bodyPr/>
          <a:lstStyle/>
          <a:p>
            <a:pPr>
              <a:lnSpc>
                <a:spcPct val="90000"/>
              </a:lnSpc>
            </a:pPr>
            <a:r>
              <a:rPr lang="en-GB" dirty="0">
                <a:solidFill>
                  <a:schemeClr val="tx2"/>
                </a:solidFill>
              </a:rPr>
              <a:t>Aggregation:</a:t>
            </a:r>
          </a:p>
          <a:p>
            <a:pPr lvl="1">
              <a:lnSpc>
                <a:spcPct val="90000"/>
              </a:lnSpc>
            </a:pPr>
            <a:r>
              <a:rPr lang="en-GB" dirty="0"/>
              <a:t>given 2 or more messages, identify ways in which they could be merged into one, more concise message</a:t>
            </a:r>
          </a:p>
          <a:p>
            <a:pPr lvl="1">
              <a:lnSpc>
                <a:spcPct val="90000"/>
              </a:lnSpc>
            </a:pPr>
            <a:r>
              <a:rPr lang="en-GB" dirty="0"/>
              <a:t>e.g. be(HR, stable) + be(HR, normal)</a:t>
            </a:r>
          </a:p>
          <a:p>
            <a:pPr lvl="2">
              <a:lnSpc>
                <a:spcPct val="90000"/>
              </a:lnSpc>
            </a:pPr>
            <a:r>
              <a:rPr lang="en-GB" dirty="0"/>
              <a:t>(No aggregation) </a:t>
            </a:r>
            <a:r>
              <a:rPr lang="en-GB" i="1" dirty="0"/>
              <a:t>HR is currently stable. HR is within the normal range.</a:t>
            </a:r>
          </a:p>
          <a:p>
            <a:pPr lvl="2">
              <a:lnSpc>
                <a:spcPct val="90000"/>
              </a:lnSpc>
            </a:pPr>
            <a:r>
              <a:rPr lang="en-GB" dirty="0"/>
              <a:t>(conjunction) </a:t>
            </a:r>
            <a:r>
              <a:rPr lang="en-GB" i="1" dirty="0"/>
              <a:t>HR is currently stable and HR is within the normal range.</a:t>
            </a:r>
          </a:p>
          <a:p>
            <a:pPr lvl="2">
              <a:lnSpc>
                <a:spcPct val="90000"/>
              </a:lnSpc>
            </a:pPr>
            <a:r>
              <a:rPr lang="en-GB" dirty="0"/>
              <a:t>(adjunction) </a:t>
            </a:r>
            <a:r>
              <a:rPr lang="en-GB" i="1" dirty="0"/>
              <a:t>HR is currently stable within the normal range.</a:t>
            </a:r>
          </a:p>
          <a:p>
            <a:pPr lvl="1">
              <a:lnSpc>
                <a:spcPct val="90000"/>
              </a:lnSpc>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of NLG (examples)</a:t>
            </a:r>
            <a:endParaRPr lang="en-GB"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GB" sz="2800" dirty="0" smtClean="0"/>
              <a:t>Informational:</a:t>
            </a:r>
          </a:p>
          <a:p>
            <a:pPr lvl="1"/>
            <a:r>
              <a:rPr lang="en-GB" sz="2400" dirty="0" smtClean="0"/>
              <a:t>Automatic generation of weather reports</a:t>
            </a:r>
          </a:p>
          <a:p>
            <a:pPr lvl="1"/>
            <a:r>
              <a:rPr lang="en-GB" sz="2400" dirty="0" smtClean="0"/>
              <a:t>Producing medical summaries from patient histories.</a:t>
            </a:r>
            <a:endParaRPr lang="mt-MT" sz="2400" dirty="0" smtClean="0"/>
          </a:p>
          <a:p>
            <a:endParaRPr lang="en-GB" sz="2800" dirty="0" smtClean="0"/>
          </a:p>
          <a:p>
            <a:r>
              <a:rPr lang="en-GB" sz="2800" dirty="0" smtClean="0"/>
              <a:t>Entertainment:</a:t>
            </a:r>
          </a:p>
          <a:p>
            <a:pPr lvl="1"/>
            <a:r>
              <a:rPr lang="en-GB" sz="2400" dirty="0" smtClean="0"/>
              <a:t>Automatic generation of stories, jokes etc.</a:t>
            </a:r>
          </a:p>
          <a:p>
            <a:endParaRPr lang="en-GB" sz="2800" dirty="0" smtClean="0"/>
          </a:p>
          <a:p>
            <a:r>
              <a:rPr lang="en-GB" sz="2800" dirty="0" smtClean="0"/>
              <a:t>Interaction:</a:t>
            </a:r>
          </a:p>
          <a:p>
            <a:pPr lvl="1"/>
            <a:r>
              <a:rPr lang="en-GB" sz="2400" dirty="0" smtClean="0"/>
              <a:t>Dialogue agents that help users achieve a task.</a:t>
            </a:r>
            <a:endParaRPr lang="mt-MT" sz="2400" dirty="0" smtClean="0"/>
          </a:p>
          <a:p>
            <a:endParaRPr lang="en-GB" sz="2800" dirty="0" smtClean="0"/>
          </a:p>
          <a:p>
            <a:r>
              <a:rPr lang="en-GB" sz="2800" dirty="0" smtClean="0"/>
              <a:t>Assistive technology:</a:t>
            </a:r>
          </a:p>
          <a:p>
            <a:pPr lvl="1"/>
            <a:r>
              <a:rPr lang="en-GB" sz="2400" dirty="0" smtClean="0"/>
              <a:t>Aids for people with special communication needs.</a:t>
            </a:r>
            <a:endParaRPr lang="en-GB" sz="2400" dirty="0"/>
          </a:p>
        </p:txBody>
      </p:sp>
      <p:sp>
        <p:nvSpPr>
          <p:cNvPr id="4" name="Slide Number Placeholder 3"/>
          <p:cNvSpPr>
            <a:spLocks noGrp="1"/>
          </p:cNvSpPr>
          <p:nvPr>
            <p:ph type="sldNum" sz="quarter" idx="11"/>
          </p:nvPr>
        </p:nvSpPr>
        <p:spPr/>
        <p:txBody>
          <a:bodyPr/>
          <a:lstStyle/>
          <a:p>
            <a:fld id="{731E029A-687F-8940-95F1-295B6C74235A}" type="slidenum">
              <a:rPr lang="en-GB" smtClean="0"/>
              <a:pPr/>
              <a:t>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sz="3400"/>
              <a:t>A micro example: Microplanning</a:t>
            </a:r>
          </a:p>
        </p:txBody>
      </p:sp>
      <p:sp>
        <p:nvSpPr>
          <p:cNvPr id="108547" name="Rectangle 3"/>
          <p:cNvSpPr>
            <a:spLocks noGrp="1" noChangeArrowheads="1"/>
          </p:cNvSpPr>
          <p:nvPr>
            <p:ph sz="quarter" idx="1"/>
          </p:nvPr>
        </p:nvSpPr>
        <p:spPr/>
        <p:txBody>
          <a:bodyPr/>
          <a:lstStyle/>
          <a:p>
            <a:pPr>
              <a:lnSpc>
                <a:spcPct val="90000"/>
              </a:lnSpc>
            </a:pPr>
            <a:r>
              <a:rPr lang="en-GB" dirty="0">
                <a:solidFill>
                  <a:schemeClr val="tx2"/>
                </a:solidFill>
              </a:rPr>
              <a:t>Referring expressions:</a:t>
            </a:r>
          </a:p>
          <a:p>
            <a:pPr lvl="1">
              <a:lnSpc>
                <a:spcPct val="90000"/>
              </a:lnSpc>
            </a:pPr>
            <a:r>
              <a:rPr lang="en-GB" dirty="0"/>
              <a:t>Given an entity, identify the best way to refer to it</a:t>
            </a:r>
          </a:p>
          <a:p>
            <a:pPr lvl="1">
              <a:lnSpc>
                <a:spcPct val="90000"/>
              </a:lnSpc>
            </a:pPr>
            <a:r>
              <a:rPr lang="en-GB" dirty="0"/>
              <a:t>e.g. BRADYCARDIA</a:t>
            </a:r>
          </a:p>
          <a:p>
            <a:pPr lvl="2">
              <a:lnSpc>
                <a:spcPct val="90000"/>
              </a:lnSpc>
            </a:pPr>
            <a:r>
              <a:rPr lang="en-GB" i="1" dirty="0" err="1"/>
              <a:t>bradycardia</a:t>
            </a:r>
            <a:endParaRPr lang="en-GB" i="1" dirty="0"/>
          </a:p>
          <a:p>
            <a:pPr lvl="2">
              <a:lnSpc>
                <a:spcPct val="90000"/>
              </a:lnSpc>
            </a:pPr>
            <a:r>
              <a:rPr lang="en-GB" i="1" dirty="0"/>
              <a:t>it</a:t>
            </a:r>
          </a:p>
          <a:p>
            <a:pPr lvl="2">
              <a:lnSpc>
                <a:spcPct val="90000"/>
              </a:lnSpc>
            </a:pPr>
            <a:r>
              <a:rPr lang="en-GB" i="1" dirty="0"/>
              <a:t>the previous one</a:t>
            </a:r>
          </a:p>
          <a:p>
            <a:pPr lvl="1">
              <a:lnSpc>
                <a:spcPct val="90000"/>
              </a:lnSpc>
            </a:pPr>
            <a:r>
              <a:rPr lang="en-GB" dirty="0"/>
              <a:t>Depends on discourse context! (Pronouns only make sense if entity has been referred to before)</a:t>
            </a:r>
          </a:p>
          <a:p>
            <a:pPr lvl="1">
              <a:lnSpc>
                <a:spcPct val="90000"/>
              </a:lnSpc>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54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5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8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a:t>A micro example</a:t>
            </a:r>
          </a:p>
        </p:txBody>
      </p:sp>
      <p:graphicFrame>
        <p:nvGraphicFramePr>
          <p:cNvPr id="101379" name="Object 3"/>
          <p:cNvGraphicFramePr>
            <a:graphicFrameLocks noChangeAspect="1"/>
          </p:cNvGraphicFramePr>
          <p:nvPr>
            <p:ph sz="quarter" idx="1"/>
          </p:nvPr>
        </p:nvGraphicFramePr>
        <p:xfrm>
          <a:off x="731838" y="1889125"/>
          <a:ext cx="3141662" cy="1844675"/>
        </p:xfrm>
        <a:graphic>
          <a:graphicData uri="http://schemas.openxmlformats.org/presentationml/2006/ole">
            <p:oleObj spid="_x0000_s7170" name="Equation" r:id="rId3" imgW="1968480" imgH="1155600" progId="Equation.3">
              <p:embed/>
            </p:oleObj>
          </a:graphicData>
        </a:graphic>
      </p:graphicFrame>
      <p:sp>
        <p:nvSpPr>
          <p:cNvPr id="101380" name="AutoShape 4"/>
          <p:cNvSpPr>
            <a:spLocks/>
          </p:cNvSpPr>
          <p:nvPr/>
        </p:nvSpPr>
        <p:spPr bwMode="auto">
          <a:xfrm>
            <a:off x="4356100" y="1785938"/>
            <a:ext cx="574675" cy="1871662"/>
          </a:xfrm>
          <a:prstGeom prst="rightBrace">
            <a:avLst>
              <a:gd name="adj1" fmla="val 27141"/>
              <a:gd name="adj2" fmla="val 50000"/>
            </a:avLst>
          </a:prstGeom>
          <a:noFill/>
          <a:ln w="0">
            <a:solidFill>
              <a:schemeClr val="tx1"/>
            </a:solidFill>
            <a:round/>
            <a:headEnd/>
            <a:tailEnd/>
          </a:ln>
          <a:effectLst/>
        </p:spPr>
        <p:txBody>
          <a:bodyPr wrap="none" anchor="ctr"/>
          <a:lstStyle/>
          <a:p>
            <a:endParaRPr lang="en-GB"/>
          </a:p>
        </p:txBody>
      </p:sp>
      <p:sp>
        <p:nvSpPr>
          <p:cNvPr id="101381" name="Text Box 5"/>
          <p:cNvSpPr txBox="1">
            <a:spLocks noChangeArrowheads="1"/>
          </p:cNvSpPr>
          <p:nvPr/>
        </p:nvSpPr>
        <p:spPr bwMode="auto">
          <a:xfrm>
            <a:off x="5003800" y="1806575"/>
            <a:ext cx="3743325" cy="1851025"/>
          </a:xfrm>
          <a:prstGeom prst="rect">
            <a:avLst/>
          </a:prstGeom>
          <a:noFill/>
          <a:ln w="0" algn="ctr">
            <a:noFill/>
            <a:miter lim="800000"/>
            <a:headEnd/>
            <a:tailEnd/>
          </a:ln>
          <a:effectLst/>
        </p:spPr>
        <p:txBody>
          <a:bodyPr>
            <a:spAutoFit/>
          </a:bodyPr>
          <a:lstStyle/>
          <a:p>
            <a:pPr marL="342900" indent="-342900">
              <a:lnSpc>
                <a:spcPct val="80000"/>
              </a:lnSpc>
              <a:spcBef>
                <a:spcPct val="20000"/>
              </a:spcBef>
              <a:buClr>
                <a:srgbClr val="000099"/>
              </a:buClr>
              <a:buFont typeface="Arial" charset="0"/>
              <a:buNone/>
            </a:pPr>
            <a:r>
              <a:rPr lang="en-GB" sz="1600" b="1" dirty="0">
                <a:solidFill>
                  <a:schemeClr val="tx2"/>
                </a:solidFill>
                <a:latin typeface="Arial" charset="0"/>
              </a:rPr>
              <a:t>(4) </a:t>
            </a:r>
            <a:r>
              <a:rPr lang="en-GB" sz="1600" b="1" dirty="0" err="1">
                <a:solidFill>
                  <a:schemeClr val="tx2"/>
                </a:solidFill>
                <a:latin typeface="Arial" charset="0"/>
              </a:rPr>
              <a:t>Microplanning</a:t>
            </a:r>
            <a:endParaRPr lang="en-GB" sz="1600" b="1" dirty="0">
              <a:solidFill>
                <a:schemeClr val="tx2"/>
              </a:solidFill>
              <a:latin typeface="Arial" charset="0"/>
            </a:endParaRPr>
          </a:p>
          <a:p>
            <a:pPr marL="342900" indent="-342900">
              <a:lnSpc>
                <a:spcPct val="80000"/>
              </a:lnSpc>
              <a:spcBef>
                <a:spcPct val="20000"/>
              </a:spcBef>
              <a:buClr>
                <a:srgbClr val="000099"/>
              </a:buClr>
              <a:buFont typeface="Arial" charset="0"/>
              <a:buNone/>
            </a:pPr>
            <a:r>
              <a:rPr lang="en-GB" sz="1600" dirty="0">
                <a:latin typeface="Arial" charset="0"/>
              </a:rPr>
              <a:t>Map events to semantic representation</a:t>
            </a:r>
          </a:p>
          <a:p>
            <a:pPr marL="342900" indent="-342900">
              <a:lnSpc>
                <a:spcPct val="80000"/>
              </a:lnSpc>
              <a:spcBef>
                <a:spcPct val="20000"/>
              </a:spcBef>
              <a:buClr>
                <a:srgbClr val="000099"/>
              </a:buClr>
              <a:buFontTx/>
              <a:buChar char="•"/>
            </a:pPr>
            <a:r>
              <a:rPr lang="en-GB" sz="1600" dirty="0">
                <a:solidFill>
                  <a:schemeClr val="tx2"/>
                </a:solidFill>
                <a:latin typeface="Arial" charset="0"/>
              </a:rPr>
              <a:t>lexicalise:</a:t>
            </a:r>
            <a:r>
              <a:rPr lang="en-GB" sz="1600" dirty="0">
                <a:latin typeface="Arial" charset="0"/>
              </a:rPr>
              <a:t> </a:t>
            </a:r>
            <a:r>
              <a:rPr lang="en-GB" sz="1600" i="1" dirty="0" err="1">
                <a:latin typeface="Arial" charset="0"/>
              </a:rPr>
              <a:t>bradycardia</a:t>
            </a:r>
            <a:r>
              <a:rPr lang="en-GB" sz="1600" dirty="0">
                <a:latin typeface="Arial" charset="0"/>
              </a:rPr>
              <a:t> </a:t>
            </a:r>
            <a:r>
              <a:rPr lang="en-GB" sz="1600" dirty="0" err="1">
                <a:latin typeface="Arial" charset="0"/>
              </a:rPr>
              <a:t>vs</a:t>
            </a:r>
            <a:r>
              <a:rPr lang="en-GB" sz="1600" dirty="0">
                <a:latin typeface="Arial" charset="0"/>
              </a:rPr>
              <a:t> </a:t>
            </a:r>
            <a:r>
              <a:rPr lang="en-GB" sz="1600" i="1" dirty="0">
                <a:latin typeface="Arial" charset="0"/>
              </a:rPr>
              <a:t>sudden drop in HR</a:t>
            </a:r>
            <a:endParaRPr lang="en-GB" sz="1600" dirty="0">
              <a:latin typeface="Arial" charset="0"/>
            </a:endParaRPr>
          </a:p>
          <a:p>
            <a:pPr marL="342900" indent="-342900">
              <a:lnSpc>
                <a:spcPct val="80000"/>
              </a:lnSpc>
              <a:spcBef>
                <a:spcPct val="20000"/>
              </a:spcBef>
              <a:buClr>
                <a:srgbClr val="000099"/>
              </a:buClr>
              <a:buFontTx/>
              <a:buChar char="•"/>
            </a:pPr>
            <a:r>
              <a:rPr lang="en-GB" sz="1600" dirty="0">
                <a:solidFill>
                  <a:schemeClr val="tx2"/>
                </a:solidFill>
                <a:latin typeface="Arial" charset="0"/>
              </a:rPr>
              <a:t>aggregate </a:t>
            </a:r>
            <a:r>
              <a:rPr lang="en-GB" sz="1600" dirty="0">
                <a:latin typeface="Arial" charset="0"/>
              </a:rPr>
              <a:t>multiple messages (3 </a:t>
            </a:r>
            <a:r>
              <a:rPr lang="en-GB" sz="1600" dirty="0" err="1">
                <a:latin typeface="Arial" charset="0"/>
              </a:rPr>
              <a:t>bradycardias</a:t>
            </a:r>
            <a:r>
              <a:rPr lang="en-GB" sz="1600" dirty="0">
                <a:latin typeface="Arial" charset="0"/>
              </a:rPr>
              <a:t> = one sequence)</a:t>
            </a:r>
          </a:p>
          <a:p>
            <a:pPr marL="342900" indent="-342900">
              <a:lnSpc>
                <a:spcPct val="80000"/>
              </a:lnSpc>
              <a:spcBef>
                <a:spcPct val="20000"/>
              </a:spcBef>
              <a:buClr>
                <a:srgbClr val="000099"/>
              </a:buClr>
              <a:buFontTx/>
              <a:buChar char="•"/>
            </a:pPr>
            <a:r>
              <a:rPr lang="en-GB" sz="1600" dirty="0">
                <a:latin typeface="Arial" charset="0"/>
              </a:rPr>
              <a:t>decide on how to </a:t>
            </a:r>
            <a:r>
              <a:rPr lang="en-GB" sz="1600" dirty="0">
                <a:solidFill>
                  <a:schemeClr val="tx2"/>
                </a:solidFill>
                <a:latin typeface="Arial" charset="0"/>
              </a:rPr>
              <a:t>refer </a:t>
            </a:r>
            <a:r>
              <a:rPr lang="en-GB" sz="1600" dirty="0">
                <a:latin typeface="Arial" charset="0"/>
              </a:rPr>
              <a:t>(</a:t>
            </a:r>
            <a:r>
              <a:rPr lang="en-GB" sz="1600" i="1" dirty="0" err="1">
                <a:latin typeface="Arial" charset="0"/>
              </a:rPr>
              <a:t>bradycardia</a:t>
            </a:r>
            <a:r>
              <a:rPr lang="en-GB" sz="1600" dirty="0">
                <a:latin typeface="Arial" charset="0"/>
              </a:rPr>
              <a:t> </a:t>
            </a:r>
            <a:r>
              <a:rPr lang="en-GB" sz="1600" dirty="0" err="1">
                <a:latin typeface="Arial" charset="0"/>
              </a:rPr>
              <a:t>vs</a:t>
            </a:r>
            <a:r>
              <a:rPr lang="en-GB" sz="1600" dirty="0">
                <a:latin typeface="Arial" charset="0"/>
              </a:rPr>
              <a:t> </a:t>
            </a:r>
            <a:r>
              <a:rPr lang="en-GB" sz="1600" i="1" dirty="0">
                <a:latin typeface="Arial" charset="0"/>
              </a:rPr>
              <a:t>it</a:t>
            </a:r>
            <a:r>
              <a:rPr lang="en-GB" sz="1600"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38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GB"/>
              <a:t>A micro example: Realisation</a:t>
            </a:r>
          </a:p>
        </p:txBody>
      </p:sp>
      <p:sp>
        <p:nvSpPr>
          <p:cNvPr id="110595" name="Rectangle 3"/>
          <p:cNvSpPr>
            <a:spLocks noGrp="1" noChangeArrowheads="1"/>
          </p:cNvSpPr>
          <p:nvPr>
            <p:ph sz="quarter" idx="1"/>
          </p:nvPr>
        </p:nvSpPr>
        <p:spPr/>
        <p:txBody>
          <a:bodyPr/>
          <a:lstStyle/>
          <a:p>
            <a:pPr>
              <a:lnSpc>
                <a:spcPct val="90000"/>
              </a:lnSpc>
            </a:pPr>
            <a:r>
              <a:rPr lang="en-GB"/>
              <a:t>Subtasks:</a:t>
            </a:r>
          </a:p>
          <a:p>
            <a:pPr lvl="1">
              <a:lnSpc>
                <a:spcPct val="90000"/>
              </a:lnSpc>
            </a:pPr>
            <a:r>
              <a:rPr lang="en-GB"/>
              <a:t>map the output of microplanning to a syntactic structure</a:t>
            </a:r>
          </a:p>
          <a:p>
            <a:pPr lvl="1">
              <a:lnSpc>
                <a:spcPct val="90000"/>
              </a:lnSpc>
            </a:pPr>
            <a:r>
              <a:rPr lang="en-GB"/>
              <a:t>needs to identify the best form, given the input representation</a:t>
            </a:r>
          </a:p>
          <a:p>
            <a:pPr lvl="2">
              <a:lnSpc>
                <a:spcPct val="90000"/>
              </a:lnSpc>
            </a:pPr>
            <a:r>
              <a:rPr lang="en-GB"/>
              <a:t>typically many alternatives</a:t>
            </a:r>
          </a:p>
          <a:p>
            <a:pPr lvl="2">
              <a:lnSpc>
                <a:spcPct val="90000"/>
              </a:lnSpc>
            </a:pPr>
            <a:r>
              <a:rPr lang="en-GB"/>
              <a:t>which is the best one?</a:t>
            </a:r>
          </a:p>
          <a:p>
            <a:pPr lvl="1">
              <a:lnSpc>
                <a:spcPct val="90000"/>
              </a:lnSpc>
            </a:pPr>
            <a:r>
              <a:rPr lang="en-GB"/>
              <a:t>apply inflectional morphology (plural, past tense etc)</a:t>
            </a:r>
          </a:p>
          <a:p>
            <a:pPr lvl="1">
              <a:lnSpc>
                <a:spcPct val="90000"/>
              </a:lnSpc>
            </a:pPr>
            <a:r>
              <a:rPr lang="en-GB"/>
              <a:t>linearise as text string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059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GB"/>
              <a:t>A micro example</a:t>
            </a:r>
          </a:p>
        </p:txBody>
      </p:sp>
      <p:graphicFrame>
        <p:nvGraphicFramePr>
          <p:cNvPr id="107523" name="Object 3"/>
          <p:cNvGraphicFramePr>
            <a:graphicFrameLocks noChangeAspect="1"/>
          </p:cNvGraphicFramePr>
          <p:nvPr>
            <p:ph sz="quarter" idx="1"/>
          </p:nvPr>
        </p:nvGraphicFramePr>
        <p:xfrm>
          <a:off x="481013" y="1736725"/>
          <a:ext cx="3141662" cy="1844675"/>
        </p:xfrm>
        <a:graphic>
          <a:graphicData uri="http://schemas.openxmlformats.org/presentationml/2006/ole">
            <p:oleObj spid="_x0000_s8194" name="Equation" r:id="rId3" imgW="1968480" imgH="1155600" progId="Equation.3">
              <p:embed/>
            </p:oleObj>
          </a:graphicData>
        </a:graphic>
      </p:graphicFrame>
      <p:sp>
        <p:nvSpPr>
          <p:cNvPr id="107524" name="AutoShape 4"/>
          <p:cNvSpPr>
            <a:spLocks/>
          </p:cNvSpPr>
          <p:nvPr/>
        </p:nvSpPr>
        <p:spPr bwMode="auto">
          <a:xfrm>
            <a:off x="4356100" y="1785938"/>
            <a:ext cx="574675" cy="1871662"/>
          </a:xfrm>
          <a:prstGeom prst="rightBrace">
            <a:avLst>
              <a:gd name="adj1" fmla="val 27141"/>
              <a:gd name="adj2" fmla="val 50000"/>
            </a:avLst>
          </a:prstGeom>
          <a:noFill/>
          <a:ln w="0">
            <a:solidFill>
              <a:schemeClr val="tx1"/>
            </a:solidFill>
            <a:round/>
            <a:headEnd/>
            <a:tailEnd/>
          </a:ln>
          <a:effectLst/>
        </p:spPr>
        <p:txBody>
          <a:bodyPr wrap="none" anchor="ctr"/>
          <a:lstStyle/>
          <a:p>
            <a:endParaRPr lang="en-GB"/>
          </a:p>
        </p:txBody>
      </p:sp>
      <p:sp>
        <p:nvSpPr>
          <p:cNvPr id="107525" name="Text Box 5"/>
          <p:cNvSpPr txBox="1">
            <a:spLocks noChangeArrowheads="1"/>
          </p:cNvSpPr>
          <p:nvPr/>
        </p:nvSpPr>
        <p:spPr bwMode="auto">
          <a:xfrm>
            <a:off x="5003800" y="1806575"/>
            <a:ext cx="3743325" cy="2290763"/>
          </a:xfrm>
          <a:prstGeom prst="rect">
            <a:avLst/>
          </a:prstGeom>
          <a:noFill/>
          <a:ln w="0" algn="ctr">
            <a:noFill/>
            <a:miter lim="800000"/>
            <a:headEnd/>
            <a:tailEnd/>
          </a:ln>
          <a:effectLst/>
        </p:spPr>
        <p:txBody>
          <a:bodyPr>
            <a:spAutoFit/>
          </a:bodyPr>
          <a:lstStyle/>
          <a:p>
            <a:pPr marL="342900" indent="-342900">
              <a:lnSpc>
                <a:spcPct val="80000"/>
              </a:lnSpc>
              <a:spcBef>
                <a:spcPct val="20000"/>
              </a:spcBef>
              <a:buClr>
                <a:srgbClr val="000099"/>
              </a:buClr>
              <a:buFont typeface="Arial" charset="0"/>
              <a:buNone/>
            </a:pPr>
            <a:r>
              <a:rPr lang="en-GB" sz="1600" b="1" dirty="0">
                <a:solidFill>
                  <a:schemeClr val="tx2"/>
                </a:solidFill>
                <a:latin typeface="Arial" charset="0"/>
              </a:rPr>
              <a:t>(4) </a:t>
            </a:r>
            <a:r>
              <a:rPr lang="en-GB" sz="1600" b="1" dirty="0" err="1">
                <a:solidFill>
                  <a:schemeClr val="tx2"/>
                </a:solidFill>
                <a:latin typeface="Arial" charset="0"/>
              </a:rPr>
              <a:t>Microplanning</a:t>
            </a:r>
            <a:endParaRPr lang="en-GB" sz="1600" b="1" dirty="0">
              <a:solidFill>
                <a:schemeClr val="tx2"/>
              </a:solidFill>
              <a:latin typeface="Arial" charset="0"/>
            </a:endParaRPr>
          </a:p>
          <a:p>
            <a:pPr marL="342900" indent="-342900">
              <a:lnSpc>
                <a:spcPct val="80000"/>
              </a:lnSpc>
              <a:spcBef>
                <a:spcPct val="20000"/>
              </a:spcBef>
              <a:buClr>
                <a:srgbClr val="000099"/>
              </a:buClr>
              <a:buFont typeface="Arial" charset="0"/>
              <a:buNone/>
            </a:pPr>
            <a:r>
              <a:rPr lang="en-GB" sz="1600" dirty="0">
                <a:latin typeface="Arial" charset="0"/>
              </a:rPr>
              <a:t>Map events to semantic representation</a:t>
            </a:r>
          </a:p>
          <a:p>
            <a:pPr marL="342900" indent="-342900">
              <a:lnSpc>
                <a:spcPct val="80000"/>
              </a:lnSpc>
              <a:spcBef>
                <a:spcPct val="20000"/>
              </a:spcBef>
              <a:buClr>
                <a:srgbClr val="000099"/>
              </a:buClr>
              <a:buFontTx/>
              <a:buChar char="•"/>
            </a:pPr>
            <a:r>
              <a:rPr lang="en-GB" sz="1600" dirty="0">
                <a:solidFill>
                  <a:schemeClr val="tx2"/>
                </a:solidFill>
                <a:latin typeface="Arial" charset="0"/>
              </a:rPr>
              <a:t>lexicalise:</a:t>
            </a:r>
            <a:r>
              <a:rPr lang="en-GB" sz="1600" dirty="0">
                <a:latin typeface="Arial" charset="0"/>
              </a:rPr>
              <a:t> </a:t>
            </a:r>
            <a:r>
              <a:rPr lang="en-GB" sz="1600" i="1" dirty="0" err="1">
                <a:latin typeface="Arial" charset="0"/>
              </a:rPr>
              <a:t>bradycardia</a:t>
            </a:r>
            <a:r>
              <a:rPr lang="en-GB" sz="1600" dirty="0">
                <a:latin typeface="Arial" charset="0"/>
              </a:rPr>
              <a:t> </a:t>
            </a:r>
            <a:r>
              <a:rPr lang="en-GB" sz="1600" dirty="0" err="1">
                <a:latin typeface="Arial" charset="0"/>
              </a:rPr>
              <a:t>vs</a:t>
            </a:r>
            <a:r>
              <a:rPr lang="en-GB" sz="1600" dirty="0">
                <a:latin typeface="Arial" charset="0"/>
              </a:rPr>
              <a:t> </a:t>
            </a:r>
            <a:r>
              <a:rPr lang="en-GB" sz="1600" i="1" dirty="0">
                <a:latin typeface="Arial" charset="0"/>
              </a:rPr>
              <a:t>sudden drop in HR</a:t>
            </a:r>
            <a:endParaRPr lang="en-GB" sz="1600" dirty="0">
              <a:latin typeface="Arial" charset="0"/>
            </a:endParaRPr>
          </a:p>
          <a:p>
            <a:pPr marL="342900" indent="-342900">
              <a:lnSpc>
                <a:spcPct val="80000"/>
              </a:lnSpc>
              <a:spcBef>
                <a:spcPct val="20000"/>
              </a:spcBef>
              <a:buClr>
                <a:srgbClr val="000099"/>
              </a:buClr>
              <a:buFontTx/>
              <a:buChar char="•"/>
            </a:pPr>
            <a:r>
              <a:rPr lang="en-GB" sz="1600" dirty="0">
                <a:solidFill>
                  <a:schemeClr val="tx2"/>
                </a:solidFill>
                <a:latin typeface="Arial" charset="0"/>
              </a:rPr>
              <a:t>aggregate</a:t>
            </a:r>
            <a:r>
              <a:rPr lang="en-GB" sz="1600" dirty="0">
                <a:latin typeface="Arial" charset="0"/>
              </a:rPr>
              <a:t> multiple messages (3 </a:t>
            </a:r>
            <a:r>
              <a:rPr lang="en-GB" sz="1600" dirty="0" err="1">
                <a:latin typeface="Arial" charset="0"/>
              </a:rPr>
              <a:t>bradycardias</a:t>
            </a:r>
            <a:r>
              <a:rPr lang="en-GB" sz="1600" dirty="0">
                <a:latin typeface="Arial" charset="0"/>
              </a:rPr>
              <a:t> = one sequence)</a:t>
            </a:r>
          </a:p>
          <a:p>
            <a:pPr marL="342900" indent="-342900">
              <a:lnSpc>
                <a:spcPct val="80000"/>
              </a:lnSpc>
              <a:spcBef>
                <a:spcPct val="20000"/>
              </a:spcBef>
              <a:buClr>
                <a:srgbClr val="000099"/>
              </a:buClr>
              <a:buFontTx/>
              <a:buChar char="•"/>
            </a:pPr>
            <a:r>
              <a:rPr lang="en-GB" sz="1600" dirty="0">
                <a:latin typeface="Arial" charset="0"/>
              </a:rPr>
              <a:t>decide on how to </a:t>
            </a:r>
            <a:r>
              <a:rPr lang="en-GB" sz="1600" dirty="0">
                <a:solidFill>
                  <a:schemeClr val="tx2"/>
                </a:solidFill>
                <a:latin typeface="Arial" charset="0"/>
              </a:rPr>
              <a:t>refer</a:t>
            </a:r>
            <a:r>
              <a:rPr lang="en-GB" sz="1600" dirty="0">
                <a:latin typeface="Arial" charset="0"/>
              </a:rPr>
              <a:t> (</a:t>
            </a:r>
            <a:r>
              <a:rPr lang="en-GB" sz="1600" i="1" dirty="0" err="1">
                <a:latin typeface="Arial" charset="0"/>
              </a:rPr>
              <a:t>bradycardia</a:t>
            </a:r>
            <a:r>
              <a:rPr lang="en-GB" sz="1600" dirty="0">
                <a:latin typeface="Arial" charset="0"/>
              </a:rPr>
              <a:t> </a:t>
            </a:r>
            <a:r>
              <a:rPr lang="en-GB" sz="1600" dirty="0" err="1">
                <a:latin typeface="Arial" charset="0"/>
              </a:rPr>
              <a:t>vs</a:t>
            </a:r>
            <a:r>
              <a:rPr lang="en-GB" sz="1600" dirty="0">
                <a:latin typeface="Arial" charset="0"/>
              </a:rPr>
              <a:t> </a:t>
            </a:r>
            <a:r>
              <a:rPr lang="en-GB" sz="1600" i="1" dirty="0">
                <a:latin typeface="Arial" charset="0"/>
              </a:rPr>
              <a:t>it</a:t>
            </a:r>
            <a:r>
              <a:rPr lang="en-GB" sz="1600" dirty="0">
                <a:latin typeface="Arial" charset="0"/>
              </a:rPr>
              <a:t>)</a:t>
            </a:r>
          </a:p>
          <a:p>
            <a:pPr marL="342900" indent="-342900">
              <a:lnSpc>
                <a:spcPct val="80000"/>
              </a:lnSpc>
              <a:spcBef>
                <a:spcPct val="20000"/>
              </a:spcBef>
              <a:buClr>
                <a:srgbClr val="000099"/>
              </a:buClr>
              <a:buFontTx/>
              <a:buChar char="•"/>
            </a:pPr>
            <a:r>
              <a:rPr lang="en-GB" sz="1600" dirty="0">
                <a:latin typeface="Arial" charset="0"/>
              </a:rPr>
              <a:t>choose </a:t>
            </a:r>
            <a:r>
              <a:rPr lang="en-GB" sz="1600" dirty="0">
                <a:solidFill>
                  <a:schemeClr val="tx2"/>
                </a:solidFill>
                <a:latin typeface="Arial" charset="0"/>
              </a:rPr>
              <a:t>sentence form</a:t>
            </a:r>
            <a:r>
              <a:rPr lang="en-GB" sz="1600" dirty="0">
                <a:latin typeface="Arial" charset="0"/>
              </a:rPr>
              <a:t> (</a:t>
            </a:r>
            <a:r>
              <a:rPr lang="en-GB" sz="1600" i="1" dirty="0">
                <a:latin typeface="Arial" charset="0"/>
              </a:rPr>
              <a:t>there were…</a:t>
            </a:r>
            <a:r>
              <a:rPr lang="en-GB" sz="1600" dirty="0">
                <a:latin typeface="Arial" charset="0"/>
              </a:rPr>
              <a:t>)</a:t>
            </a:r>
          </a:p>
        </p:txBody>
      </p:sp>
      <p:sp>
        <p:nvSpPr>
          <p:cNvPr id="107526" name="AutoShape 6"/>
          <p:cNvSpPr>
            <a:spLocks noChangeArrowheads="1"/>
          </p:cNvSpPr>
          <p:nvPr/>
        </p:nvSpPr>
        <p:spPr bwMode="auto">
          <a:xfrm>
            <a:off x="1295400" y="3603625"/>
            <a:ext cx="288925" cy="358775"/>
          </a:xfrm>
          <a:prstGeom prst="downArrow">
            <a:avLst>
              <a:gd name="adj1" fmla="val 50000"/>
              <a:gd name="adj2" fmla="val 31044"/>
            </a:avLst>
          </a:prstGeom>
          <a:noFill/>
          <a:ln w="50800" algn="ctr">
            <a:solidFill>
              <a:schemeClr val="tx1"/>
            </a:solidFill>
            <a:miter lim="800000"/>
            <a:headEnd/>
            <a:tailEnd/>
          </a:ln>
          <a:effectLst/>
        </p:spPr>
        <p:txBody>
          <a:bodyPr wrap="none" anchor="ctr"/>
          <a:lstStyle/>
          <a:p>
            <a:endParaRPr lang="en-GB"/>
          </a:p>
        </p:txBody>
      </p:sp>
      <p:grpSp>
        <p:nvGrpSpPr>
          <p:cNvPr id="2" name="Group 7"/>
          <p:cNvGrpSpPr>
            <a:grpSpLocks/>
          </p:cNvGrpSpPr>
          <p:nvPr/>
        </p:nvGrpSpPr>
        <p:grpSpPr bwMode="auto">
          <a:xfrm>
            <a:off x="179388" y="4038600"/>
            <a:ext cx="4081462" cy="2168525"/>
            <a:chOff x="113" y="2251"/>
            <a:chExt cx="2571" cy="1786"/>
          </a:xfrm>
        </p:grpSpPr>
        <p:sp>
          <p:nvSpPr>
            <p:cNvPr id="107528" name="Text Box 8"/>
            <p:cNvSpPr txBox="1">
              <a:spLocks noChangeArrowheads="1"/>
            </p:cNvSpPr>
            <p:nvPr/>
          </p:nvSpPr>
          <p:spPr bwMode="auto">
            <a:xfrm>
              <a:off x="140" y="3300"/>
              <a:ext cx="429" cy="236"/>
            </a:xfrm>
            <a:prstGeom prst="rect">
              <a:avLst/>
            </a:prstGeom>
            <a:noFill/>
            <a:ln w="0" algn="ctr">
              <a:noFill/>
              <a:miter lim="800000"/>
              <a:headEnd/>
              <a:tailEnd/>
            </a:ln>
            <a:effectLst/>
          </p:spPr>
          <p:txBody>
            <a:bodyPr wrap="none">
              <a:spAutoFit/>
            </a:bodyPr>
            <a:lstStyle/>
            <a:p>
              <a:pPr marL="342900" indent="-342900" algn="ctr">
                <a:lnSpc>
                  <a:spcPct val="80000"/>
                </a:lnSpc>
                <a:spcBef>
                  <a:spcPct val="20000"/>
                </a:spcBef>
                <a:buClr>
                  <a:srgbClr val="000099"/>
                </a:buClr>
                <a:buFont typeface="Arial" charset="0"/>
                <a:buNone/>
              </a:pPr>
              <a:r>
                <a:rPr lang="en-GB" sz="1600" b="1" i="1">
                  <a:latin typeface="Arial" charset="0"/>
                </a:rPr>
                <a:t>there</a:t>
              </a:r>
            </a:p>
          </p:txBody>
        </p:sp>
        <p:grpSp>
          <p:nvGrpSpPr>
            <p:cNvPr id="3" name="Group 9"/>
            <p:cNvGrpSpPr>
              <a:grpSpLocks/>
            </p:cNvGrpSpPr>
            <p:nvPr/>
          </p:nvGrpSpPr>
          <p:grpSpPr bwMode="auto">
            <a:xfrm>
              <a:off x="113" y="2251"/>
              <a:ext cx="2571" cy="1786"/>
              <a:chOff x="173" y="2258"/>
              <a:chExt cx="2571" cy="1786"/>
            </a:xfrm>
          </p:grpSpPr>
          <p:sp>
            <p:nvSpPr>
              <p:cNvPr id="107530" name="Text Box 10"/>
              <p:cNvSpPr txBox="1">
                <a:spLocks noChangeArrowheads="1"/>
              </p:cNvSpPr>
              <p:nvPr/>
            </p:nvSpPr>
            <p:spPr bwMode="auto">
              <a:xfrm>
                <a:off x="839" y="2258"/>
                <a:ext cx="187" cy="237"/>
              </a:xfrm>
              <a:prstGeom prst="rect">
                <a:avLst/>
              </a:prstGeom>
              <a:noFill/>
              <a:ln w="0" algn="ctr">
                <a:noFill/>
                <a:miter lim="800000"/>
                <a:headEnd/>
                <a:tailEnd/>
              </a:ln>
              <a:effectLst/>
            </p:spPr>
            <p:txBody>
              <a:bodyPr wrap="none">
                <a:spAutoFit/>
              </a:bodyPr>
              <a:lstStyle/>
              <a:p>
                <a:pPr marL="342900" indent="-342900" algn="ctr">
                  <a:lnSpc>
                    <a:spcPct val="80000"/>
                  </a:lnSpc>
                  <a:spcBef>
                    <a:spcPct val="20000"/>
                  </a:spcBef>
                  <a:buClr>
                    <a:srgbClr val="000099"/>
                  </a:buClr>
                  <a:buFont typeface="Arial" charset="0"/>
                  <a:buNone/>
                </a:pPr>
                <a:r>
                  <a:rPr lang="en-GB" sz="1600" b="1">
                    <a:latin typeface="Arial" charset="0"/>
                  </a:rPr>
                  <a:t>s</a:t>
                </a:r>
              </a:p>
            </p:txBody>
          </p:sp>
          <p:sp>
            <p:nvSpPr>
              <p:cNvPr id="107531" name="Line 11"/>
              <p:cNvSpPr>
                <a:spLocks noChangeShapeType="1"/>
              </p:cNvSpPr>
              <p:nvPr/>
            </p:nvSpPr>
            <p:spPr bwMode="auto">
              <a:xfrm>
                <a:off x="958" y="2478"/>
                <a:ext cx="499" cy="317"/>
              </a:xfrm>
              <a:prstGeom prst="line">
                <a:avLst/>
              </a:prstGeom>
              <a:noFill/>
              <a:ln w="25400">
                <a:solidFill>
                  <a:schemeClr val="tx1"/>
                </a:solidFill>
                <a:round/>
                <a:headEnd/>
                <a:tailEnd/>
              </a:ln>
              <a:effectLst/>
            </p:spPr>
            <p:txBody>
              <a:bodyPr/>
              <a:lstStyle/>
              <a:p>
                <a:endParaRPr lang="en-GB"/>
              </a:p>
            </p:txBody>
          </p:sp>
          <p:sp>
            <p:nvSpPr>
              <p:cNvPr id="107532" name="Line 12"/>
              <p:cNvSpPr>
                <a:spLocks noChangeShapeType="1"/>
              </p:cNvSpPr>
              <p:nvPr/>
            </p:nvSpPr>
            <p:spPr bwMode="auto">
              <a:xfrm flipH="1">
                <a:off x="504" y="2478"/>
                <a:ext cx="454" cy="317"/>
              </a:xfrm>
              <a:prstGeom prst="line">
                <a:avLst/>
              </a:prstGeom>
              <a:noFill/>
              <a:ln w="25400">
                <a:solidFill>
                  <a:schemeClr val="tx1"/>
                </a:solidFill>
                <a:round/>
                <a:headEnd/>
                <a:tailEnd/>
              </a:ln>
              <a:effectLst/>
            </p:spPr>
            <p:txBody>
              <a:bodyPr/>
              <a:lstStyle/>
              <a:p>
                <a:endParaRPr lang="en-GB"/>
              </a:p>
            </p:txBody>
          </p:sp>
          <p:sp>
            <p:nvSpPr>
              <p:cNvPr id="107533" name="Text Box 13"/>
              <p:cNvSpPr txBox="1">
                <a:spLocks noChangeArrowheads="1"/>
              </p:cNvSpPr>
              <p:nvPr/>
            </p:nvSpPr>
            <p:spPr bwMode="auto">
              <a:xfrm>
                <a:off x="173" y="2757"/>
                <a:ext cx="393" cy="237"/>
              </a:xfrm>
              <a:prstGeom prst="rect">
                <a:avLst/>
              </a:prstGeom>
              <a:noFill/>
              <a:ln w="0" algn="ctr">
                <a:noFill/>
                <a:miter lim="800000"/>
                <a:headEnd/>
                <a:tailEnd/>
              </a:ln>
              <a:effectLst/>
            </p:spPr>
            <p:txBody>
              <a:bodyPr wrap="none">
                <a:spAutoFit/>
              </a:bodyPr>
              <a:lstStyle/>
              <a:p>
                <a:pPr marL="342900" indent="-342900" algn="ctr">
                  <a:lnSpc>
                    <a:spcPct val="80000"/>
                  </a:lnSpc>
                  <a:spcBef>
                    <a:spcPct val="20000"/>
                  </a:spcBef>
                  <a:buClr>
                    <a:srgbClr val="000099"/>
                  </a:buClr>
                  <a:buFont typeface="Arial" charset="0"/>
                  <a:buNone/>
                </a:pPr>
                <a:r>
                  <a:rPr lang="en-GB" sz="1600" b="1">
                    <a:latin typeface="Arial" charset="0"/>
                  </a:rPr>
                  <a:t>PRO</a:t>
                </a:r>
              </a:p>
            </p:txBody>
          </p:sp>
          <p:sp>
            <p:nvSpPr>
              <p:cNvPr id="107534" name="Line 14"/>
              <p:cNvSpPr>
                <a:spLocks noChangeShapeType="1"/>
              </p:cNvSpPr>
              <p:nvPr/>
            </p:nvSpPr>
            <p:spPr bwMode="auto">
              <a:xfrm>
                <a:off x="368" y="2931"/>
                <a:ext cx="0" cy="408"/>
              </a:xfrm>
              <a:prstGeom prst="line">
                <a:avLst/>
              </a:prstGeom>
              <a:noFill/>
              <a:ln w="25400">
                <a:solidFill>
                  <a:schemeClr val="tx1"/>
                </a:solidFill>
                <a:round/>
                <a:headEnd/>
                <a:tailEnd/>
              </a:ln>
              <a:effectLst/>
            </p:spPr>
            <p:txBody>
              <a:bodyPr/>
              <a:lstStyle/>
              <a:p>
                <a:endParaRPr lang="en-GB"/>
              </a:p>
            </p:txBody>
          </p:sp>
          <p:sp>
            <p:nvSpPr>
              <p:cNvPr id="107535" name="Text Box 15"/>
              <p:cNvSpPr txBox="1">
                <a:spLocks noChangeArrowheads="1"/>
              </p:cNvSpPr>
              <p:nvPr/>
            </p:nvSpPr>
            <p:spPr bwMode="auto">
              <a:xfrm>
                <a:off x="1117" y="2795"/>
                <a:ext cx="746" cy="237"/>
              </a:xfrm>
              <a:prstGeom prst="rect">
                <a:avLst/>
              </a:prstGeom>
              <a:noFill/>
              <a:ln w="0" algn="ctr">
                <a:noFill/>
                <a:miter lim="800000"/>
                <a:headEnd/>
                <a:tailEnd/>
              </a:ln>
              <a:effectLst/>
            </p:spPr>
            <p:txBody>
              <a:bodyPr wrap="none">
                <a:spAutoFit/>
              </a:bodyPr>
              <a:lstStyle/>
              <a:p>
                <a:pPr marL="342900" indent="-342900" algn="ctr">
                  <a:lnSpc>
                    <a:spcPct val="80000"/>
                  </a:lnSpc>
                  <a:spcBef>
                    <a:spcPct val="20000"/>
                  </a:spcBef>
                  <a:buClr>
                    <a:srgbClr val="000099"/>
                  </a:buClr>
                  <a:buFont typeface="Arial" charset="0"/>
                  <a:buNone/>
                </a:pPr>
                <a:r>
                  <a:rPr lang="en-GB" sz="1600" b="1">
                    <a:latin typeface="Arial" charset="0"/>
                  </a:rPr>
                  <a:t>VP (+past)</a:t>
                </a:r>
              </a:p>
            </p:txBody>
          </p:sp>
          <p:sp>
            <p:nvSpPr>
              <p:cNvPr id="107536" name="Line 16"/>
              <p:cNvSpPr>
                <a:spLocks noChangeShapeType="1"/>
              </p:cNvSpPr>
              <p:nvPr/>
            </p:nvSpPr>
            <p:spPr bwMode="auto">
              <a:xfrm flipH="1">
                <a:off x="776" y="2976"/>
                <a:ext cx="681" cy="227"/>
              </a:xfrm>
              <a:prstGeom prst="line">
                <a:avLst/>
              </a:prstGeom>
              <a:noFill/>
              <a:ln w="25400">
                <a:solidFill>
                  <a:schemeClr val="tx1"/>
                </a:solidFill>
                <a:round/>
                <a:headEnd/>
                <a:tailEnd/>
              </a:ln>
              <a:effectLst/>
            </p:spPr>
            <p:txBody>
              <a:bodyPr/>
              <a:lstStyle/>
              <a:p>
                <a:endParaRPr lang="en-GB"/>
              </a:p>
            </p:txBody>
          </p:sp>
          <p:sp>
            <p:nvSpPr>
              <p:cNvPr id="107537" name="Text Box 17"/>
              <p:cNvSpPr txBox="1">
                <a:spLocks noChangeArrowheads="1"/>
              </p:cNvSpPr>
              <p:nvPr/>
            </p:nvSpPr>
            <p:spPr bwMode="auto">
              <a:xfrm>
                <a:off x="652" y="3202"/>
                <a:ext cx="201" cy="237"/>
              </a:xfrm>
              <a:prstGeom prst="rect">
                <a:avLst/>
              </a:prstGeom>
              <a:noFill/>
              <a:ln w="0" algn="ctr">
                <a:noFill/>
                <a:miter lim="800000"/>
                <a:headEnd/>
                <a:tailEnd/>
              </a:ln>
              <a:effectLst/>
            </p:spPr>
            <p:txBody>
              <a:bodyPr wrap="none">
                <a:spAutoFit/>
              </a:bodyPr>
              <a:lstStyle/>
              <a:p>
                <a:pPr marL="342900" indent="-342900" algn="ctr">
                  <a:lnSpc>
                    <a:spcPct val="80000"/>
                  </a:lnSpc>
                  <a:spcBef>
                    <a:spcPct val="20000"/>
                  </a:spcBef>
                  <a:buClr>
                    <a:srgbClr val="000099"/>
                  </a:buClr>
                  <a:buFont typeface="Arial" charset="0"/>
                  <a:buNone/>
                </a:pPr>
                <a:r>
                  <a:rPr lang="en-GB" sz="1600" b="1">
                    <a:latin typeface="Arial" charset="0"/>
                  </a:rPr>
                  <a:t>V</a:t>
                </a:r>
              </a:p>
            </p:txBody>
          </p:sp>
          <p:sp>
            <p:nvSpPr>
              <p:cNvPr id="107538" name="Line 18"/>
              <p:cNvSpPr>
                <a:spLocks noChangeShapeType="1"/>
              </p:cNvSpPr>
              <p:nvPr/>
            </p:nvSpPr>
            <p:spPr bwMode="auto">
              <a:xfrm>
                <a:off x="753" y="3364"/>
                <a:ext cx="0" cy="181"/>
              </a:xfrm>
              <a:prstGeom prst="line">
                <a:avLst/>
              </a:prstGeom>
              <a:noFill/>
              <a:ln w="0">
                <a:solidFill>
                  <a:schemeClr val="tx1"/>
                </a:solidFill>
                <a:round/>
                <a:headEnd/>
                <a:tailEnd/>
              </a:ln>
              <a:effectLst/>
            </p:spPr>
            <p:txBody>
              <a:bodyPr/>
              <a:lstStyle/>
              <a:p>
                <a:endParaRPr lang="en-GB"/>
              </a:p>
            </p:txBody>
          </p:sp>
          <p:sp>
            <p:nvSpPr>
              <p:cNvPr id="107539" name="Text Box 19"/>
              <p:cNvSpPr txBox="1">
                <a:spLocks noChangeArrowheads="1"/>
              </p:cNvSpPr>
              <p:nvPr/>
            </p:nvSpPr>
            <p:spPr bwMode="auto">
              <a:xfrm>
                <a:off x="595" y="3520"/>
                <a:ext cx="265" cy="236"/>
              </a:xfrm>
              <a:prstGeom prst="rect">
                <a:avLst/>
              </a:prstGeom>
              <a:noFill/>
              <a:ln w="0" algn="ctr">
                <a:noFill/>
                <a:miter lim="800000"/>
                <a:headEnd/>
                <a:tailEnd/>
              </a:ln>
              <a:effectLst/>
            </p:spPr>
            <p:txBody>
              <a:bodyPr wrap="none">
                <a:spAutoFit/>
              </a:bodyPr>
              <a:lstStyle/>
              <a:p>
                <a:pPr marL="342900" indent="-342900" algn="ctr">
                  <a:lnSpc>
                    <a:spcPct val="80000"/>
                  </a:lnSpc>
                  <a:spcBef>
                    <a:spcPct val="20000"/>
                  </a:spcBef>
                  <a:buClr>
                    <a:srgbClr val="000099"/>
                  </a:buClr>
                  <a:buFont typeface="Arial" charset="0"/>
                  <a:buNone/>
                </a:pPr>
                <a:r>
                  <a:rPr lang="en-GB" sz="1600" b="1" i="1">
                    <a:latin typeface="Arial" charset="0"/>
                  </a:rPr>
                  <a:t>be</a:t>
                </a:r>
              </a:p>
            </p:txBody>
          </p:sp>
          <p:sp>
            <p:nvSpPr>
              <p:cNvPr id="107540" name="Text Box 20"/>
              <p:cNvSpPr txBox="1">
                <a:spLocks noChangeArrowheads="1"/>
              </p:cNvSpPr>
              <p:nvPr/>
            </p:nvSpPr>
            <p:spPr bwMode="auto">
              <a:xfrm>
                <a:off x="1206" y="3165"/>
                <a:ext cx="604" cy="237"/>
              </a:xfrm>
              <a:prstGeom prst="rect">
                <a:avLst/>
              </a:prstGeom>
              <a:noFill/>
              <a:ln w="0" algn="ctr">
                <a:noFill/>
                <a:miter lim="800000"/>
                <a:headEnd/>
                <a:tailEnd/>
              </a:ln>
              <a:effectLst/>
            </p:spPr>
            <p:txBody>
              <a:bodyPr wrap="none">
                <a:spAutoFit/>
              </a:bodyPr>
              <a:lstStyle/>
              <a:p>
                <a:pPr marL="342900" indent="-342900" algn="ctr">
                  <a:lnSpc>
                    <a:spcPct val="80000"/>
                  </a:lnSpc>
                  <a:spcBef>
                    <a:spcPct val="20000"/>
                  </a:spcBef>
                  <a:buClr>
                    <a:srgbClr val="000099"/>
                  </a:buClr>
                  <a:buFont typeface="Arial" charset="0"/>
                  <a:buNone/>
                </a:pPr>
                <a:r>
                  <a:rPr lang="en-GB" sz="1600" b="1">
                    <a:latin typeface="Arial" charset="0"/>
                  </a:rPr>
                  <a:t>NP (+pl)</a:t>
                </a:r>
              </a:p>
            </p:txBody>
          </p:sp>
          <p:sp>
            <p:nvSpPr>
              <p:cNvPr id="107541" name="Line 21"/>
              <p:cNvSpPr>
                <a:spLocks noChangeShapeType="1"/>
              </p:cNvSpPr>
              <p:nvPr/>
            </p:nvSpPr>
            <p:spPr bwMode="auto">
              <a:xfrm>
                <a:off x="1457" y="2976"/>
                <a:ext cx="0" cy="227"/>
              </a:xfrm>
              <a:prstGeom prst="line">
                <a:avLst/>
              </a:prstGeom>
              <a:noFill/>
              <a:ln w="25400">
                <a:solidFill>
                  <a:schemeClr val="tx1"/>
                </a:solidFill>
                <a:round/>
                <a:headEnd/>
                <a:tailEnd/>
              </a:ln>
              <a:effectLst/>
            </p:spPr>
            <p:txBody>
              <a:bodyPr/>
              <a:lstStyle/>
              <a:p>
                <a:endParaRPr lang="en-GB"/>
              </a:p>
            </p:txBody>
          </p:sp>
          <p:sp>
            <p:nvSpPr>
              <p:cNvPr id="107542" name="AutoShape 22"/>
              <p:cNvSpPr>
                <a:spLocks noChangeArrowheads="1"/>
              </p:cNvSpPr>
              <p:nvPr/>
            </p:nvSpPr>
            <p:spPr bwMode="auto">
              <a:xfrm>
                <a:off x="1160" y="3347"/>
                <a:ext cx="635" cy="272"/>
              </a:xfrm>
              <a:prstGeom prst="triangle">
                <a:avLst>
                  <a:gd name="adj" fmla="val 50000"/>
                </a:avLst>
              </a:prstGeom>
              <a:noFill/>
              <a:ln w="25400" algn="ctr">
                <a:solidFill>
                  <a:schemeClr val="tx1"/>
                </a:solidFill>
                <a:miter lim="800000"/>
                <a:headEnd/>
                <a:tailEnd/>
              </a:ln>
              <a:effectLst/>
            </p:spPr>
            <p:txBody>
              <a:bodyPr wrap="none" anchor="ctr"/>
              <a:lstStyle/>
              <a:p>
                <a:endParaRPr lang="en-GB"/>
              </a:p>
            </p:txBody>
          </p:sp>
          <p:sp>
            <p:nvSpPr>
              <p:cNvPr id="107543" name="Text Box 23"/>
              <p:cNvSpPr txBox="1">
                <a:spLocks noChangeArrowheads="1"/>
              </p:cNvSpPr>
              <p:nvPr/>
            </p:nvSpPr>
            <p:spPr bwMode="auto">
              <a:xfrm>
                <a:off x="1353" y="3688"/>
                <a:ext cx="116" cy="196"/>
              </a:xfrm>
              <a:prstGeom prst="rect">
                <a:avLst/>
              </a:prstGeom>
              <a:noFill/>
              <a:ln w="0" algn="ctr">
                <a:noFill/>
                <a:miter lim="800000"/>
                <a:headEnd/>
                <a:tailEnd/>
              </a:ln>
              <a:effectLst/>
            </p:spPr>
            <p:txBody>
              <a:bodyPr wrap="none">
                <a:spAutoFit/>
              </a:bodyPr>
              <a:lstStyle/>
              <a:p>
                <a:pPr marL="342900" indent="-342900" algn="ctr">
                  <a:lnSpc>
                    <a:spcPct val="80000"/>
                  </a:lnSpc>
                  <a:spcBef>
                    <a:spcPct val="20000"/>
                  </a:spcBef>
                  <a:buClr>
                    <a:srgbClr val="000099"/>
                  </a:buClr>
                  <a:buFont typeface="Arial" charset="0"/>
                  <a:buNone/>
                </a:pPr>
                <a:endParaRPr lang="en-US" sz="1200">
                  <a:latin typeface="Arial" charset="0"/>
                </a:endParaRPr>
              </a:p>
            </p:txBody>
          </p:sp>
          <p:sp>
            <p:nvSpPr>
              <p:cNvPr id="107544" name="Text Box 24"/>
              <p:cNvSpPr txBox="1">
                <a:spLocks noChangeArrowheads="1"/>
              </p:cNvSpPr>
              <p:nvPr/>
            </p:nvSpPr>
            <p:spPr bwMode="auto">
              <a:xfrm>
                <a:off x="1067" y="3653"/>
                <a:ext cx="1046" cy="391"/>
              </a:xfrm>
              <a:prstGeom prst="rect">
                <a:avLst/>
              </a:prstGeom>
              <a:noFill/>
              <a:ln w="0" algn="ctr">
                <a:noFill/>
                <a:miter lim="800000"/>
                <a:headEnd/>
                <a:tailEnd/>
              </a:ln>
              <a:effectLst/>
            </p:spPr>
            <p:txBody>
              <a:bodyPr wrap="none">
                <a:spAutoFit/>
              </a:bodyPr>
              <a:lstStyle/>
              <a:p>
                <a:pPr marL="342900" indent="-342900">
                  <a:lnSpc>
                    <a:spcPct val="80000"/>
                  </a:lnSpc>
                  <a:spcBef>
                    <a:spcPct val="20000"/>
                  </a:spcBef>
                  <a:buClr>
                    <a:srgbClr val="000099"/>
                  </a:buClr>
                  <a:buFont typeface="Arial" charset="0"/>
                  <a:buNone/>
                </a:pPr>
                <a:r>
                  <a:rPr lang="en-GB" sz="1400" b="1" i="1">
                    <a:latin typeface="Arial" charset="0"/>
                  </a:rPr>
                  <a:t>three successive </a:t>
                </a:r>
              </a:p>
              <a:p>
                <a:pPr marL="342900" indent="-342900">
                  <a:lnSpc>
                    <a:spcPct val="80000"/>
                  </a:lnSpc>
                  <a:spcBef>
                    <a:spcPct val="20000"/>
                  </a:spcBef>
                  <a:buClr>
                    <a:srgbClr val="000099"/>
                  </a:buClr>
                  <a:buFont typeface="Arial" charset="0"/>
                  <a:buNone/>
                </a:pPr>
                <a:r>
                  <a:rPr lang="en-GB" sz="1400" b="1" i="1">
                    <a:latin typeface="Arial" charset="0"/>
                  </a:rPr>
                  <a:t>bradycardias</a:t>
                </a:r>
              </a:p>
            </p:txBody>
          </p:sp>
          <p:sp>
            <p:nvSpPr>
              <p:cNvPr id="107545" name="Line 25"/>
              <p:cNvSpPr>
                <a:spLocks noChangeShapeType="1"/>
              </p:cNvSpPr>
              <p:nvPr/>
            </p:nvSpPr>
            <p:spPr bwMode="auto">
              <a:xfrm>
                <a:off x="1457" y="2976"/>
                <a:ext cx="771" cy="182"/>
              </a:xfrm>
              <a:prstGeom prst="line">
                <a:avLst/>
              </a:prstGeom>
              <a:noFill/>
              <a:ln w="25400">
                <a:solidFill>
                  <a:schemeClr val="tx1"/>
                </a:solidFill>
                <a:round/>
                <a:headEnd/>
                <a:tailEnd/>
              </a:ln>
              <a:effectLst/>
            </p:spPr>
            <p:txBody>
              <a:bodyPr/>
              <a:lstStyle/>
              <a:p>
                <a:endParaRPr lang="en-GB"/>
              </a:p>
            </p:txBody>
          </p:sp>
          <p:sp>
            <p:nvSpPr>
              <p:cNvPr id="107546" name="Text Box 26"/>
              <p:cNvSpPr txBox="1">
                <a:spLocks noChangeArrowheads="1"/>
              </p:cNvSpPr>
              <p:nvPr/>
            </p:nvSpPr>
            <p:spPr bwMode="auto">
              <a:xfrm>
                <a:off x="2228" y="3157"/>
                <a:ext cx="244" cy="197"/>
              </a:xfrm>
              <a:prstGeom prst="rect">
                <a:avLst/>
              </a:prstGeom>
              <a:noFill/>
              <a:ln w="0" algn="ctr">
                <a:noFill/>
                <a:miter lim="800000"/>
                <a:headEnd/>
                <a:tailEnd/>
              </a:ln>
              <a:effectLst/>
            </p:spPr>
            <p:txBody>
              <a:bodyPr wrap="none">
                <a:spAutoFit/>
              </a:bodyPr>
              <a:lstStyle/>
              <a:p>
                <a:pPr marL="342900" indent="-342900" algn="ctr">
                  <a:lnSpc>
                    <a:spcPct val="80000"/>
                  </a:lnSpc>
                  <a:spcBef>
                    <a:spcPct val="20000"/>
                  </a:spcBef>
                  <a:buClr>
                    <a:srgbClr val="000099"/>
                  </a:buClr>
                  <a:buFont typeface="Arial" charset="0"/>
                  <a:buNone/>
                </a:pPr>
                <a:r>
                  <a:rPr lang="en-GB" sz="1200" b="1">
                    <a:latin typeface="Arial" charset="0"/>
                  </a:rPr>
                  <a:t>PP</a:t>
                </a:r>
              </a:p>
            </p:txBody>
          </p:sp>
          <p:sp>
            <p:nvSpPr>
              <p:cNvPr id="107547" name="AutoShape 27"/>
              <p:cNvSpPr>
                <a:spLocks noChangeArrowheads="1"/>
              </p:cNvSpPr>
              <p:nvPr/>
            </p:nvSpPr>
            <p:spPr bwMode="auto">
              <a:xfrm>
                <a:off x="2046" y="3339"/>
                <a:ext cx="635" cy="272"/>
              </a:xfrm>
              <a:prstGeom prst="triangle">
                <a:avLst>
                  <a:gd name="adj" fmla="val 50000"/>
                </a:avLst>
              </a:prstGeom>
              <a:noFill/>
              <a:ln w="25400" algn="ctr">
                <a:solidFill>
                  <a:schemeClr val="tx1"/>
                </a:solidFill>
                <a:miter lim="800000"/>
                <a:headEnd/>
                <a:tailEnd/>
              </a:ln>
              <a:effectLst/>
            </p:spPr>
            <p:txBody>
              <a:bodyPr wrap="none" anchor="ctr"/>
              <a:lstStyle/>
              <a:p>
                <a:endParaRPr lang="en-GB"/>
              </a:p>
            </p:txBody>
          </p:sp>
          <p:sp>
            <p:nvSpPr>
              <p:cNvPr id="107548" name="Text Box 28"/>
              <p:cNvSpPr txBox="1">
                <a:spLocks noChangeArrowheads="1"/>
              </p:cNvSpPr>
              <p:nvPr/>
            </p:nvSpPr>
            <p:spPr bwMode="auto">
              <a:xfrm>
                <a:off x="2046" y="3657"/>
                <a:ext cx="698" cy="216"/>
              </a:xfrm>
              <a:prstGeom prst="rect">
                <a:avLst/>
              </a:prstGeom>
              <a:noFill/>
              <a:ln w="0" algn="ctr">
                <a:noFill/>
                <a:miter lim="800000"/>
                <a:headEnd/>
                <a:tailEnd/>
              </a:ln>
              <a:effectLst/>
            </p:spPr>
            <p:txBody>
              <a:bodyPr wrap="none">
                <a:spAutoFit/>
              </a:bodyPr>
              <a:lstStyle/>
              <a:p>
                <a:pPr marL="342900" indent="-342900">
                  <a:lnSpc>
                    <a:spcPct val="80000"/>
                  </a:lnSpc>
                  <a:spcBef>
                    <a:spcPct val="20000"/>
                  </a:spcBef>
                  <a:buClr>
                    <a:srgbClr val="000099"/>
                  </a:buClr>
                  <a:buFont typeface="Arial" charset="0"/>
                  <a:buNone/>
                </a:pPr>
                <a:r>
                  <a:rPr lang="en-GB" sz="1400" b="1" i="1">
                    <a:latin typeface="Arial" charset="0"/>
                  </a:rPr>
                  <a:t>down to 69</a:t>
                </a:r>
              </a:p>
            </p:txBody>
          </p:sp>
        </p:grpSp>
      </p:grpSp>
      <p:sp>
        <p:nvSpPr>
          <p:cNvPr id="107549" name="AutoShape 29"/>
          <p:cNvSpPr>
            <a:spLocks/>
          </p:cNvSpPr>
          <p:nvPr/>
        </p:nvSpPr>
        <p:spPr bwMode="auto">
          <a:xfrm>
            <a:off x="4356100" y="4038600"/>
            <a:ext cx="574675" cy="2127250"/>
          </a:xfrm>
          <a:prstGeom prst="rightBrace">
            <a:avLst>
              <a:gd name="adj1" fmla="val 30847"/>
              <a:gd name="adj2" fmla="val 50000"/>
            </a:avLst>
          </a:prstGeom>
          <a:noFill/>
          <a:ln w="0">
            <a:solidFill>
              <a:schemeClr val="tx1"/>
            </a:solidFill>
            <a:round/>
            <a:headEnd/>
            <a:tailEnd/>
          </a:ln>
          <a:effectLst/>
        </p:spPr>
        <p:txBody>
          <a:bodyPr wrap="none" anchor="ctr"/>
          <a:lstStyle/>
          <a:p>
            <a:endParaRPr lang="en-GB"/>
          </a:p>
        </p:txBody>
      </p:sp>
      <p:sp>
        <p:nvSpPr>
          <p:cNvPr id="107550" name="Text Box 30"/>
          <p:cNvSpPr txBox="1">
            <a:spLocks noChangeArrowheads="1"/>
          </p:cNvSpPr>
          <p:nvPr/>
        </p:nvSpPr>
        <p:spPr bwMode="auto">
          <a:xfrm>
            <a:off x="5003800" y="4495800"/>
            <a:ext cx="3743325" cy="1216025"/>
          </a:xfrm>
          <a:prstGeom prst="rect">
            <a:avLst/>
          </a:prstGeom>
          <a:noFill/>
          <a:ln w="0" algn="ctr">
            <a:noFill/>
            <a:miter lim="800000"/>
            <a:headEnd/>
            <a:tailEnd/>
          </a:ln>
          <a:effectLst/>
        </p:spPr>
        <p:txBody>
          <a:bodyPr>
            <a:spAutoFit/>
          </a:bodyPr>
          <a:lstStyle/>
          <a:p>
            <a:pPr>
              <a:lnSpc>
                <a:spcPct val="80000"/>
              </a:lnSpc>
              <a:spcBef>
                <a:spcPct val="20000"/>
              </a:spcBef>
              <a:buClr>
                <a:srgbClr val="000099"/>
              </a:buClr>
              <a:buFont typeface="Arial" charset="0"/>
              <a:buNone/>
            </a:pPr>
            <a:r>
              <a:rPr lang="en-GB" sz="1600" b="1" dirty="0">
                <a:solidFill>
                  <a:schemeClr val="tx2"/>
                </a:solidFill>
                <a:latin typeface="Arial" charset="0"/>
              </a:rPr>
              <a:t>(5) Realisation</a:t>
            </a:r>
          </a:p>
          <a:p>
            <a:pPr>
              <a:lnSpc>
                <a:spcPct val="80000"/>
              </a:lnSpc>
              <a:spcBef>
                <a:spcPct val="20000"/>
              </a:spcBef>
              <a:buClr>
                <a:srgbClr val="000099"/>
              </a:buClr>
              <a:buFont typeface="Arial" charset="0"/>
              <a:buChar char="●"/>
            </a:pPr>
            <a:r>
              <a:rPr lang="en-GB" sz="1600" dirty="0">
                <a:latin typeface="Arial" charset="0"/>
              </a:rPr>
              <a:t> map semantic representations to syntactic structures</a:t>
            </a:r>
          </a:p>
          <a:p>
            <a:pPr>
              <a:lnSpc>
                <a:spcPct val="80000"/>
              </a:lnSpc>
              <a:spcBef>
                <a:spcPct val="20000"/>
              </a:spcBef>
              <a:buClr>
                <a:srgbClr val="000099"/>
              </a:buClr>
              <a:buFont typeface="Arial" charset="0"/>
              <a:buChar char="●"/>
            </a:pPr>
            <a:r>
              <a:rPr lang="en-GB" sz="1600" dirty="0">
                <a:latin typeface="Arial" charset="0"/>
              </a:rPr>
              <a:t> apply word formation rules</a:t>
            </a:r>
          </a:p>
          <a:p>
            <a:pPr>
              <a:lnSpc>
                <a:spcPct val="80000"/>
              </a:lnSpc>
              <a:spcBef>
                <a:spcPct val="20000"/>
              </a:spcBef>
              <a:buClr>
                <a:srgbClr val="000099"/>
              </a:buClr>
              <a:buFont typeface="Arial" charset="0"/>
              <a:buNone/>
            </a:pPr>
            <a:endParaRPr lang="en-GB"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5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P spid="107549" grpId="0" animBg="1"/>
      <p:bldP spid="10755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Challenges</a:t>
            </a:r>
            <a:endParaRPr lang="en-GB" dirty="0"/>
          </a:p>
        </p:txBody>
      </p:sp>
      <p:sp>
        <p:nvSpPr>
          <p:cNvPr id="6" name="Content Placeholder 5"/>
          <p:cNvSpPr>
            <a:spLocks noGrp="1"/>
          </p:cNvSpPr>
          <p:nvPr>
            <p:ph idx="1"/>
          </p:nvPr>
        </p:nvSpPr>
        <p:spPr/>
        <p:txBody>
          <a:bodyPr>
            <a:normAutofit fontScale="85000" lnSpcReduction="20000"/>
          </a:bodyPr>
          <a:lstStyle/>
          <a:p>
            <a:pPr>
              <a:buNone/>
            </a:pPr>
            <a:r>
              <a:rPr lang="en-GB" b="1" dirty="0" smtClean="0">
                <a:solidFill>
                  <a:schemeClr val="tx2"/>
                </a:solidFill>
              </a:rPr>
              <a:t>Document planning</a:t>
            </a:r>
          </a:p>
          <a:p>
            <a:r>
              <a:rPr lang="en-GB" dirty="0" smtClean="0"/>
              <a:t>How to select appropriate content from such a vast input dataset?</a:t>
            </a:r>
          </a:p>
          <a:p>
            <a:r>
              <a:rPr lang="en-GB" dirty="0" smtClean="0"/>
              <a:t>How to structure it according to the users’ expectations?</a:t>
            </a:r>
          </a:p>
          <a:p>
            <a:endParaRPr lang="en-GB" dirty="0"/>
          </a:p>
          <a:p>
            <a:pPr>
              <a:buNone/>
            </a:pPr>
            <a:r>
              <a:rPr lang="en-GB" b="1" dirty="0" err="1" smtClean="0">
                <a:solidFill>
                  <a:schemeClr val="tx2"/>
                </a:solidFill>
              </a:rPr>
              <a:t>Microplanning</a:t>
            </a:r>
            <a:endParaRPr lang="en-GB" b="1" dirty="0" smtClean="0">
              <a:solidFill>
                <a:schemeClr val="tx2"/>
              </a:solidFill>
            </a:endParaRPr>
          </a:p>
          <a:p>
            <a:r>
              <a:rPr lang="en-GB" dirty="0" smtClean="0"/>
              <a:t>How to ensure that the (longish) texts generated are coherent?</a:t>
            </a:r>
          </a:p>
          <a:p>
            <a:r>
              <a:rPr lang="en-GB" dirty="0" smtClean="0"/>
              <a:t>How to express events in such a way that their temporal and causal sequence is fully clear to the reader?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mt-MT" dirty="0" smtClean="0"/>
              <a:t>What is involved?</a:t>
            </a:r>
            <a:endParaRPr lang="en-GB" dirty="0"/>
          </a:p>
        </p:txBody>
      </p:sp>
      <p:sp>
        <p:nvSpPr>
          <p:cNvPr id="3" name="Content Placeholder 2"/>
          <p:cNvSpPr>
            <a:spLocks noGrp="1"/>
          </p:cNvSpPr>
          <p:nvPr>
            <p:ph idx="1"/>
          </p:nvPr>
        </p:nvSpPr>
        <p:spPr>
          <a:xfrm>
            <a:off x="457200" y="1219200"/>
            <a:ext cx="8229600" cy="4953000"/>
          </a:xfrm>
        </p:spPr>
        <p:txBody>
          <a:bodyPr/>
          <a:lstStyle/>
          <a:p>
            <a:r>
              <a:rPr lang="mt-MT" dirty="0" smtClean="0"/>
              <a:t>Suppose someone produces the following utterance:</a:t>
            </a:r>
          </a:p>
          <a:p>
            <a:pPr>
              <a:buNone/>
            </a:pPr>
            <a:r>
              <a:rPr lang="mt-MT" dirty="0" smtClean="0"/>
              <a:t>	</a:t>
            </a:r>
            <a:r>
              <a:rPr lang="mt-MT" dirty="0" smtClean="0">
                <a:sym typeface="Wingdings" pitchFamily="2" charset="2"/>
              </a:rPr>
              <a:t></a:t>
            </a:r>
            <a:r>
              <a:rPr lang="mt-MT" i="1" dirty="0" smtClean="0">
                <a:sym typeface="Wingdings" pitchFamily="2" charset="2"/>
              </a:rPr>
              <a:t>Today the temperature will be 25 degrees </a:t>
            </a:r>
            <a:r>
              <a:rPr lang="en-GB" i="1" dirty="0" smtClean="0">
                <a:sym typeface="Wingdings" pitchFamily="2" charset="2"/>
              </a:rPr>
              <a:t>	</a:t>
            </a:r>
            <a:r>
              <a:rPr lang="mt-MT" i="1" dirty="0" smtClean="0">
                <a:sym typeface="Wingdings" pitchFamily="2" charset="2"/>
              </a:rPr>
              <a:t>on average.</a:t>
            </a:r>
          </a:p>
          <a:p>
            <a:endParaRPr lang="mt-MT" dirty="0" smtClean="0"/>
          </a:p>
          <a:p>
            <a:r>
              <a:rPr lang="mt-MT" dirty="0" smtClean="0"/>
              <a:t>What are the steps required to produce this utterance?</a:t>
            </a:r>
            <a:endParaRPr lang="en-GB" dirty="0"/>
          </a:p>
        </p:txBody>
      </p:sp>
      <p:sp>
        <p:nvSpPr>
          <p:cNvPr id="4" name="Slide Number Placeholder 3"/>
          <p:cNvSpPr>
            <a:spLocks noGrp="1"/>
          </p:cNvSpPr>
          <p:nvPr>
            <p:ph type="sldNum" sz="quarter" idx="11"/>
          </p:nvPr>
        </p:nvSpPr>
        <p:spPr/>
        <p:txBody>
          <a:bodyPr/>
          <a:lstStyle/>
          <a:p>
            <a:fld id="{731E029A-687F-8940-95F1-295B6C74235A}"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t-MT" dirty="0" smtClean="0"/>
              <a:t>Steps in language production</a:t>
            </a:r>
            <a:endParaRPr lang="en-GB" dirty="0"/>
          </a:p>
        </p:txBody>
      </p:sp>
      <p:sp>
        <p:nvSpPr>
          <p:cNvPr id="3" name="Content Placeholder 2"/>
          <p:cNvSpPr>
            <a:spLocks noGrp="1"/>
          </p:cNvSpPr>
          <p:nvPr>
            <p:ph idx="1"/>
          </p:nvPr>
        </p:nvSpPr>
        <p:spPr>
          <a:xfrm>
            <a:off x="457200" y="1219200"/>
            <a:ext cx="8229600" cy="5410200"/>
          </a:xfrm>
        </p:spPr>
        <p:txBody>
          <a:bodyPr/>
          <a:lstStyle/>
          <a:p>
            <a:pPr marL="514350" indent="-514350" algn="ctr">
              <a:buNone/>
            </a:pPr>
            <a:r>
              <a:rPr lang="mt-MT" i="1" dirty="0" smtClean="0">
                <a:sym typeface="Wingdings" pitchFamily="2" charset="2"/>
              </a:rPr>
              <a:t>Today the temperature will be 25 degrees on average.</a:t>
            </a:r>
          </a:p>
          <a:p>
            <a:pPr marL="514350" indent="-514350">
              <a:buFont typeface="+mj-lt"/>
              <a:buAutoNum type="arabicPeriod"/>
            </a:pPr>
            <a:r>
              <a:rPr lang="mt-MT" dirty="0" smtClean="0"/>
              <a:t>Communicative goal/intention</a:t>
            </a:r>
            <a:r>
              <a:rPr lang="en-GB" dirty="0" smtClean="0"/>
              <a:t> </a:t>
            </a:r>
            <a:endParaRPr lang="mt-MT" dirty="0" smtClean="0"/>
          </a:p>
          <a:p>
            <a:pPr marL="914400" lvl="1" indent="-514350"/>
            <a:r>
              <a:rPr lang="mt-MT" i="1" dirty="0" smtClean="0"/>
              <a:t>Inform the </a:t>
            </a:r>
            <a:r>
              <a:rPr lang="en-GB" i="1" dirty="0" smtClean="0"/>
              <a:t>reader</a:t>
            </a:r>
            <a:endParaRPr lang="mt-MT" i="1" dirty="0" smtClean="0"/>
          </a:p>
          <a:p>
            <a:pPr marL="514350" indent="-514350">
              <a:buFont typeface="+mj-lt"/>
              <a:buAutoNum type="arabicPeriod"/>
            </a:pPr>
            <a:r>
              <a:rPr lang="mt-MT" dirty="0" smtClean="0"/>
              <a:t>Formulation (conceptualisation)</a:t>
            </a:r>
          </a:p>
          <a:p>
            <a:pPr marL="914400" lvl="1" indent="-514350"/>
            <a:r>
              <a:rPr lang="mt-MT" dirty="0" smtClean="0"/>
              <a:t>Deciding what to say </a:t>
            </a:r>
          </a:p>
          <a:p>
            <a:pPr marL="514350" indent="-514350">
              <a:buFont typeface="+mj-lt"/>
              <a:buAutoNum type="arabicPeriod"/>
            </a:pPr>
            <a:r>
              <a:rPr lang="mt-MT" dirty="0" smtClean="0"/>
              <a:t>Encoding:</a:t>
            </a:r>
          </a:p>
          <a:p>
            <a:pPr marL="914400" lvl="1" indent="-514350">
              <a:buAutoNum type="alphaLcPeriod"/>
            </a:pPr>
            <a:r>
              <a:rPr lang="mt-MT" dirty="0" smtClean="0"/>
              <a:t>Choice of words</a:t>
            </a:r>
          </a:p>
          <a:p>
            <a:pPr marL="914400" lvl="1" indent="-514350">
              <a:buAutoNum type="alphaLcPeriod"/>
            </a:pPr>
            <a:r>
              <a:rPr lang="mt-MT" dirty="0" smtClean="0"/>
              <a:t>Choice of grammatical construction</a:t>
            </a:r>
          </a:p>
          <a:p>
            <a:pPr marL="514350" indent="-514350">
              <a:buFont typeface="+mj-lt"/>
              <a:buAutoNum type="arabicPeriod"/>
            </a:pPr>
            <a:endParaRPr lang="en-GB" dirty="0"/>
          </a:p>
        </p:txBody>
      </p:sp>
      <p:sp>
        <p:nvSpPr>
          <p:cNvPr id="4" name="Slide Number Placeholder 3"/>
          <p:cNvSpPr>
            <a:spLocks noGrp="1"/>
          </p:cNvSpPr>
          <p:nvPr>
            <p:ph type="sldNum" sz="quarter" idx="11"/>
          </p:nvPr>
        </p:nvSpPr>
        <p:spPr/>
        <p:txBody>
          <a:bodyPr/>
          <a:lstStyle/>
          <a:p>
            <a:fld id="{731E029A-687F-8940-95F1-295B6C74235A}" type="slidenum">
              <a:rPr lang="en-GB" smtClean="0"/>
              <a:pPr/>
              <a:t>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t-MT" dirty="0" smtClean="0"/>
              <a:t>Steps in language production</a:t>
            </a:r>
            <a:endParaRPr lang="en-GB" dirty="0"/>
          </a:p>
        </p:txBody>
      </p:sp>
      <p:sp>
        <p:nvSpPr>
          <p:cNvPr id="3" name="Content Placeholder 2"/>
          <p:cNvSpPr>
            <a:spLocks noGrp="1"/>
          </p:cNvSpPr>
          <p:nvPr>
            <p:ph idx="1"/>
          </p:nvPr>
        </p:nvSpPr>
        <p:spPr>
          <a:xfrm>
            <a:off x="457200" y="1447800"/>
            <a:ext cx="8229600" cy="5181600"/>
          </a:xfrm>
        </p:spPr>
        <p:txBody>
          <a:bodyPr/>
          <a:lstStyle/>
          <a:p>
            <a:pPr marL="514350" indent="-514350" algn="ctr">
              <a:buNone/>
            </a:pPr>
            <a:r>
              <a:rPr lang="mt-MT" i="1" dirty="0" smtClean="0">
                <a:sym typeface="Wingdings" pitchFamily="2" charset="2"/>
              </a:rPr>
              <a:t>Today the temperature will be 25 degrees on average.</a:t>
            </a:r>
          </a:p>
          <a:p>
            <a:pPr marL="514350" indent="-514350">
              <a:buFont typeface="+mj-lt"/>
              <a:buAutoNum type="arabicPeriod" startAt="4"/>
            </a:pPr>
            <a:r>
              <a:rPr lang="mt-MT" dirty="0" smtClean="0"/>
              <a:t>Realising the message</a:t>
            </a:r>
          </a:p>
          <a:p>
            <a:pPr marL="914400" lvl="1" indent="-514350"/>
            <a:r>
              <a:rPr lang="mt-MT" dirty="0" smtClean="0"/>
              <a:t>Ensuring syntactic correctness</a:t>
            </a:r>
          </a:p>
          <a:p>
            <a:pPr marL="914400" lvl="1" indent="-514350"/>
            <a:r>
              <a:rPr lang="mt-MT" dirty="0" smtClean="0"/>
              <a:t>Applying morphological rules</a:t>
            </a:r>
          </a:p>
          <a:p>
            <a:pPr marL="514350" indent="-514350">
              <a:buFont typeface="+mj-lt"/>
              <a:buAutoNum type="arabicPeriod" startAt="4"/>
            </a:pPr>
            <a:endParaRPr lang="mt-MT" dirty="0" smtClean="0"/>
          </a:p>
          <a:p>
            <a:pPr marL="514350" indent="-514350">
              <a:buFont typeface="+mj-lt"/>
              <a:buAutoNum type="arabicPeriod" startAt="4"/>
            </a:pPr>
            <a:r>
              <a:rPr lang="mt-MT" dirty="0" smtClean="0"/>
              <a:t>Mapping to speech output (or writing)</a:t>
            </a:r>
            <a:endParaRPr lang="en-GB" dirty="0"/>
          </a:p>
        </p:txBody>
      </p:sp>
      <p:sp>
        <p:nvSpPr>
          <p:cNvPr id="4" name="Slide Number Placeholder 3"/>
          <p:cNvSpPr>
            <a:spLocks noGrp="1"/>
          </p:cNvSpPr>
          <p:nvPr>
            <p:ph type="sldNum" sz="quarter" idx="11"/>
          </p:nvPr>
        </p:nvSpPr>
        <p:spPr/>
        <p:txBody>
          <a:bodyPr/>
          <a:lstStyle/>
          <a:p>
            <a:fld id="{731E029A-687F-8940-95F1-295B6C74235A}" type="slidenum">
              <a:rPr lang="en-GB" smtClean="0"/>
              <a:pPr/>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2884</Words>
  <Application>Microsoft Office PowerPoint</Application>
  <PresentationFormat>On-screen Show (4:3)</PresentationFormat>
  <Paragraphs>550</Paragraphs>
  <Slides>64</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Office Theme</vt:lpstr>
      <vt:lpstr>Document</vt:lpstr>
      <vt:lpstr>Equation</vt:lpstr>
      <vt:lpstr>Natural Language Generation and Data-To-Text</vt:lpstr>
      <vt:lpstr>Natural Language Generation (NLG)</vt:lpstr>
      <vt:lpstr>Aims of these lectures</vt:lpstr>
      <vt:lpstr>Nlg and choice</vt:lpstr>
      <vt:lpstr>What is NLG?</vt:lpstr>
      <vt:lpstr>Uses of NLG (examples)</vt:lpstr>
      <vt:lpstr>What is involved?</vt:lpstr>
      <vt:lpstr>Steps in language production</vt:lpstr>
      <vt:lpstr>Steps in language production</vt:lpstr>
      <vt:lpstr>The main task</vt:lpstr>
      <vt:lpstr>Choice in language generation</vt:lpstr>
      <vt:lpstr>Choice in language production</vt:lpstr>
      <vt:lpstr>Choice in language production</vt:lpstr>
      <vt:lpstr>Choice in language production</vt:lpstr>
      <vt:lpstr>How are choices made?</vt:lpstr>
      <vt:lpstr>NLG and choice</vt:lpstr>
      <vt:lpstr>Some examples of nlg systems </vt:lpstr>
      <vt:lpstr>Example System #1: FoG</vt:lpstr>
      <vt:lpstr>FoG: Input</vt:lpstr>
      <vt:lpstr>FoG: Output</vt:lpstr>
      <vt:lpstr>Example System #2: STOP</vt:lpstr>
      <vt:lpstr>STOP: Input</vt:lpstr>
      <vt:lpstr>STOP: Output</vt:lpstr>
      <vt:lpstr>Example System #3: STORYBOOOK</vt:lpstr>
      <vt:lpstr>STORYBOOK: input</vt:lpstr>
      <vt:lpstr>STORYBOOK: Output</vt:lpstr>
      <vt:lpstr>Nlg tasks and architectures</vt:lpstr>
      <vt:lpstr>The architecture of NLG systems</vt:lpstr>
      <vt:lpstr>NLG core tasks</vt:lpstr>
      <vt:lpstr>A consensus architecture?</vt:lpstr>
      <vt:lpstr>The “consensus” architecture</vt:lpstr>
      <vt:lpstr>The “consensus” architecture</vt:lpstr>
      <vt:lpstr>NLG vs Automatic Summarisation</vt:lpstr>
      <vt:lpstr>NLG vs Automatic Summarisation</vt:lpstr>
      <vt:lpstr>Case study: the babytalk systems</vt:lpstr>
      <vt:lpstr>Extending the architecture</vt:lpstr>
      <vt:lpstr>Extending the architecture</vt:lpstr>
      <vt:lpstr>BabyTalk</vt:lpstr>
      <vt:lpstr>NICU Environment</vt:lpstr>
      <vt:lpstr>Data (I): continuous</vt:lpstr>
      <vt:lpstr>Data (I): Continuous</vt:lpstr>
      <vt:lpstr>Data (II): Sporadic (manual)</vt:lpstr>
      <vt:lpstr>Data (III): Free text</vt:lpstr>
      <vt:lpstr>A “shift summary report”</vt:lpstr>
      <vt:lpstr>Why isn’t that enough?</vt:lpstr>
      <vt:lpstr>Data to Text</vt:lpstr>
      <vt:lpstr>BabyTalk Systems</vt:lpstr>
      <vt:lpstr>BabyTalk architecture</vt:lpstr>
      <vt:lpstr>Data-to-text architecture</vt:lpstr>
      <vt:lpstr>Data-to-text architecture</vt:lpstr>
      <vt:lpstr>Data-to-text architecture</vt:lpstr>
      <vt:lpstr>Data-to-text architecture</vt:lpstr>
      <vt:lpstr>The BT architecture: a micro example</vt:lpstr>
      <vt:lpstr>A micro example</vt:lpstr>
      <vt:lpstr>A micro example: pre-NLG steps</vt:lpstr>
      <vt:lpstr>Document planning/Content Selection</vt:lpstr>
      <vt:lpstr>A micro example: Document planning</vt:lpstr>
      <vt:lpstr>A micro example: Microplanning</vt:lpstr>
      <vt:lpstr>A micro example: Microplanning</vt:lpstr>
      <vt:lpstr>A micro example: Microplanning</vt:lpstr>
      <vt:lpstr>A micro example</vt:lpstr>
      <vt:lpstr>A micro example: Realisation</vt:lpstr>
      <vt:lpstr>A micro example</vt:lpstr>
      <vt:lpstr>Challenges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Language Generation and Data-To-Text</dc:title>
  <dc:creator>Albert Gatt</dc:creator>
  <cp:lastModifiedBy>Albert Gatt</cp:lastModifiedBy>
  <cp:revision>24</cp:revision>
  <dcterms:created xsi:type="dcterms:W3CDTF">2006-08-16T00:00:00Z</dcterms:created>
  <dcterms:modified xsi:type="dcterms:W3CDTF">2012-07-18T12:41:53Z</dcterms:modified>
</cp:coreProperties>
</file>