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sldIdLst>
    <p:sldId id="256" r:id="rId2"/>
    <p:sldId id="257" r:id="rId3"/>
    <p:sldId id="258" r:id="rId4"/>
    <p:sldId id="354" r:id="rId5"/>
    <p:sldId id="355" r:id="rId6"/>
    <p:sldId id="260" r:id="rId7"/>
    <p:sldId id="261" r:id="rId8"/>
    <p:sldId id="262" r:id="rId9"/>
    <p:sldId id="263" r:id="rId10"/>
    <p:sldId id="298" r:id="rId11"/>
    <p:sldId id="264" r:id="rId12"/>
    <p:sldId id="265" r:id="rId13"/>
    <p:sldId id="266" r:id="rId14"/>
    <p:sldId id="299" r:id="rId15"/>
    <p:sldId id="305" r:id="rId16"/>
    <p:sldId id="306" r:id="rId17"/>
    <p:sldId id="300" r:id="rId18"/>
    <p:sldId id="302" r:id="rId19"/>
    <p:sldId id="303" r:id="rId20"/>
    <p:sldId id="356" r:id="rId21"/>
    <p:sldId id="347" r:id="rId22"/>
    <p:sldId id="304" r:id="rId23"/>
    <p:sldId id="308" r:id="rId24"/>
    <p:sldId id="309" r:id="rId25"/>
    <p:sldId id="310" r:id="rId26"/>
    <p:sldId id="311" r:id="rId27"/>
    <p:sldId id="312" r:id="rId28"/>
    <p:sldId id="313" r:id="rId29"/>
    <p:sldId id="315" r:id="rId30"/>
    <p:sldId id="316" r:id="rId31"/>
    <p:sldId id="317" r:id="rId32"/>
    <p:sldId id="318" r:id="rId33"/>
    <p:sldId id="319" r:id="rId34"/>
    <p:sldId id="320" r:id="rId35"/>
    <p:sldId id="321" r:id="rId36"/>
    <p:sldId id="322" r:id="rId37"/>
    <p:sldId id="328" r:id="rId38"/>
    <p:sldId id="323" r:id="rId39"/>
    <p:sldId id="324" r:id="rId40"/>
    <p:sldId id="325" r:id="rId41"/>
    <p:sldId id="326" r:id="rId42"/>
    <p:sldId id="327" r:id="rId43"/>
    <p:sldId id="329" r:id="rId44"/>
    <p:sldId id="330" r:id="rId45"/>
    <p:sldId id="331" r:id="rId46"/>
    <p:sldId id="332" r:id="rId47"/>
    <p:sldId id="333" r:id="rId48"/>
    <p:sldId id="334" r:id="rId49"/>
    <p:sldId id="335" r:id="rId50"/>
    <p:sldId id="336" r:id="rId51"/>
    <p:sldId id="337" r:id="rId52"/>
    <p:sldId id="338" r:id="rId53"/>
    <p:sldId id="339" r:id="rId54"/>
    <p:sldId id="340" r:id="rId55"/>
    <p:sldId id="341" r:id="rId56"/>
    <p:sldId id="344" r:id="rId57"/>
    <p:sldId id="345" r:id="rId58"/>
    <p:sldId id="346" r:id="rId59"/>
    <p:sldId id="348" r:id="rId60"/>
    <p:sldId id="342" r:id="rId61"/>
    <p:sldId id="349" r:id="rId62"/>
    <p:sldId id="350" r:id="rId63"/>
    <p:sldId id="351" r:id="rId64"/>
    <p:sldId id="352"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6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B9A9B5-7BEA-4B3E-96A7-97ADEDED7833}"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GB"/>
        </a:p>
      </dgm:t>
    </dgm:pt>
    <dgm:pt modelId="{D6E90ADD-CEC7-4317-A358-74612BC9BAC0}">
      <dgm:prSet phldrT="[Text]"/>
      <dgm:spPr/>
      <dgm:t>
        <a:bodyPr/>
        <a:lstStyle/>
        <a:p>
          <a:r>
            <a:rPr lang="mt-MT" dirty="0" smtClean="0"/>
            <a:t>Weather summary</a:t>
          </a:r>
          <a:endParaRPr lang="en-GB" dirty="0"/>
        </a:p>
      </dgm:t>
    </dgm:pt>
    <dgm:pt modelId="{B5F1F8E9-FB0B-4CC4-A1F1-3DA3EFB700E3}" type="parTrans" cxnId="{FE2BB12E-9A36-46AB-8B85-BD002A988F8B}">
      <dgm:prSet/>
      <dgm:spPr/>
      <dgm:t>
        <a:bodyPr/>
        <a:lstStyle/>
        <a:p>
          <a:endParaRPr lang="en-GB"/>
        </a:p>
      </dgm:t>
    </dgm:pt>
    <dgm:pt modelId="{6716BC8B-A101-49B1-A398-F71030ED61EF}" type="sibTrans" cxnId="{FE2BB12E-9A36-46AB-8B85-BD002A988F8B}">
      <dgm:prSet/>
      <dgm:spPr/>
      <dgm:t>
        <a:bodyPr/>
        <a:lstStyle/>
        <a:p>
          <a:endParaRPr lang="en-GB"/>
        </a:p>
      </dgm:t>
    </dgm:pt>
    <dgm:pt modelId="{33FFC90C-31C4-4FAE-B470-131E7E763439}">
      <dgm:prSet phldrT="[Text]"/>
      <dgm:spPr/>
      <dgm:t>
        <a:bodyPr/>
        <a:lstStyle/>
        <a:p>
          <a:r>
            <a:rPr lang="mt-MT" dirty="0" smtClean="0"/>
            <a:t>Temperature</a:t>
          </a:r>
          <a:endParaRPr lang="en-GB" dirty="0"/>
        </a:p>
      </dgm:t>
    </dgm:pt>
    <dgm:pt modelId="{C710AF0E-C3E6-4622-ADD9-2CECFEC87384}" type="parTrans" cxnId="{50E3D664-EE6F-4FA3-96B2-C3E1E4AC67B9}">
      <dgm:prSet/>
      <dgm:spPr/>
      <dgm:t>
        <a:bodyPr/>
        <a:lstStyle/>
        <a:p>
          <a:endParaRPr lang="en-GB"/>
        </a:p>
      </dgm:t>
    </dgm:pt>
    <dgm:pt modelId="{8564EF7D-DDC8-477D-8494-B9C80CE3E715}" type="sibTrans" cxnId="{50E3D664-EE6F-4FA3-96B2-C3E1E4AC67B9}">
      <dgm:prSet/>
      <dgm:spPr/>
      <dgm:t>
        <a:bodyPr/>
        <a:lstStyle/>
        <a:p>
          <a:endParaRPr lang="en-GB"/>
        </a:p>
      </dgm:t>
    </dgm:pt>
    <dgm:pt modelId="{DEDE0172-7A74-4166-8C80-34EF0830C8D3}">
      <dgm:prSet phldrT="[Text]"/>
      <dgm:spPr/>
      <dgm:t>
        <a:bodyPr/>
        <a:lstStyle/>
        <a:p>
          <a:r>
            <a:rPr lang="mt-MT" dirty="0" smtClean="0"/>
            <a:t>Monthly temp</a:t>
          </a:r>
        </a:p>
        <a:p>
          <a:r>
            <a:rPr lang="mt-MT" dirty="0" smtClean="0"/>
            <a:t>(always included)</a:t>
          </a:r>
        </a:p>
        <a:p>
          <a:endParaRPr lang="en-GB" dirty="0"/>
        </a:p>
      </dgm:t>
    </dgm:pt>
    <dgm:pt modelId="{B21F3E03-3A2F-49CD-9DFE-AF455F6DA197}" type="parTrans" cxnId="{3134D15A-8730-4A73-941E-40C3C3007C94}">
      <dgm:prSet/>
      <dgm:spPr/>
      <dgm:t>
        <a:bodyPr/>
        <a:lstStyle/>
        <a:p>
          <a:endParaRPr lang="en-GB"/>
        </a:p>
      </dgm:t>
    </dgm:pt>
    <dgm:pt modelId="{292B4E89-C501-4E82-8A6E-0AE4686C13CA}" type="sibTrans" cxnId="{3134D15A-8730-4A73-941E-40C3C3007C94}">
      <dgm:prSet/>
      <dgm:spPr/>
      <dgm:t>
        <a:bodyPr/>
        <a:lstStyle/>
        <a:p>
          <a:endParaRPr lang="en-GB"/>
        </a:p>
      </dgm:t>
    </dgm:pt>
    <dgm:pt modelId="{07200A0B-206A-410A-B324-DCD67E30F832}">
      <dgm:prSet phldrT="[Text]"/>
      <dgm:spPr/>
      <dgm:t>
        <a:bodyPr/>
        <a:lstStyle/>
        <a:p>
          <a:r>
            <a:rPr lang="mt-MT" dirty="0" smtClean="0"/>
            <a:t>Extreme temperatures (optional)</a:t>
          </a:r>
          <a:endParaRPr lang="en-GB" dirty="0"/>
        </a:p>
      </dgm:t>
    </dgm:pt>
    <dgm:pt modelId="{42BB9FAF-317C-4F78-BB27-3DF500F55B92}" type="parTrans" cxnId="{1C533DAF-D6B0-441F-A381-025F19D3E8E7}">
      <dgm:prSet/>
      <dgm:spPr/>
      <dgm:t>
        <a:bodyPr/>
        <a:lstStyle/>
        <a:p>
          <a:endParaRPr lang="en-GB"/>
        </a:p>
      </dgm:t>
    </dgm:pt>
    <dgm:pt modelId="{BEFE8D9F-7DC7-4473-A11E-C7B937DCDC6F}" type="sibTrans" cxnId="{1C533DAF-D6B0-441F-A381-025F19D3E8E7}">
      <dgm:prSet/>
      <dgm:spPr/>
      <dgm:t>
        <a:bodyPr/>
        <a:lstStyle/>
        <a:p>
          <a:endParaRPr lang="en-GB"/>
        </a:p>
      </dgm:t>
    </dgm:pt>
    <dgm:pt modelId="{E5C7E793-6712-4595-9DB9-4F55461BA5FC}">
      <dgm:prSet phldrT="[Text]"/>
      <dgm:spPr/>
      <dgm:t>
        <a:bodyPr/>
        <a:lstStyle/>
        <a:p>
          <a:r>
            <a:rPr lang="mt-MT" dirty="0" smtClean="0"/>
            <a:t>Rainfall</a:t>
          </a:r>
          <a:endParaRPr lang="en-GB" dirty="0"/>
        </a:p>
      </dgm:t>
    </dgm:pt>
    <dgm:pt modelId="{88464971-0856-4B25-86F3-FC338AC99157}" type="parTrans" cxnId="{10CF7896-9411-4A82-AD7E-A865120877EF}">
      <dgm:prSet/>
      <dgm:spPr/>
      <dgm:t>
        <a:bodyPr/>
        <a:lstStyle/>
        <a:p>
          <a:endParaRPr lang="en-GB"/>
        </a:p>
      </dgm:t>
    </dgm:pt>
    <dgm:pt modelId="{609B1A1F-C677-4A42-9A49-05DE88838838}" type="sibTrans" cxnId="{10CF7896-9411-4A82-AD7E-A865120877EF}">
      <dgm:prSet/>
      <dgm:spPr/>
      <dgm:t>
        <a:bodyPr/>
        <a:lstStyle/>
        <a:p>
          <a:endParaRPr lang="en-GB"/>
        </a:p>
      </dgm:t>
    </dgm:pt>
    <dgm:pt modelId="{70B8F9C0-5047-4D38-9F74-FD7EEBF57633}">
      <dgm:prSet phldrT="[Text]"/>
      <dgm:spPr/>
      <dgm:t>
        <a:bodyPr/>
        <a:lstStyle/>
        <a:p>
          <a:r>
            <a:rPr lang="mt-MT" dirty="0" smtClean="0"/>
            <a:t>...</a:t>
          </a:r>
          <a:endParaRPr lang="en-GB" dirty="0"/>
        </a:p>
      </dgm:t>
    </dgm:pt>
    <dgm:pt modelId="{9795D299-E9C4-4880-A4A0-208252FC4CFB}" type="parTrans" cxnId="{A53C37BC-02F5-4342-A48D-CDAE13478905}">
      <dgm:prSet/>
      <dgm:spPr/>
      <dgm:t>
        <a:bodyPr/>
        <a:lstStyle/>
        <a:p>
          <a:endParaRPr lang="en-GB"/>
        </a:p>
      </dgm:t>
    </dgm:pt>
    <dgm:pt modelId="{6B2FF174-9FF2-48F4-A4A2-3C35FBB847E0}" type="sibTrans" cxnId="{A53C37BC-02F5-4342-A48D-CDAE13478905}">
      <dgm:prSet/>
      <dgm:spPr/>
      <dgm:t>
        <a:bodyPr/>
        <a:lstStyle/>
        <a:p>
          <a:endParaRPr lang="en-GB"/>
        </a:p>
      </dgm:t>
    </dgm:pt>
    <dgm:pt modelId="{509DC8C8-12B8-41C7-B99C-261956ABE12B}">
      <dgm:prSet/>
      <dgm:spPr/>
      <dgm:t>
        <a:bodyPr/>
        <a:lstStyle/>
        <a:p>
          <a:r>
            <a:rPr lang="mt-MT" dirty="0" smtClean="0"/>
            <a:t>Particular temperature spells</a:t>
          </a:r>
        </a:p>
        <a:p>
          <a:r>
            <a:rPr lang="mt-MT" dirty="0" smtClean="0"/>
            <a:t>(optional)</a:t>
          </a:r>
          <a:endParaRPr lang="en-GB" dirty="0"/>
        </a:p>
      </dgm:t>
    </dgm:pt>
    <dgm:pt modelId="{11B0E120-E43F-45D4-B821-6C2F92B3C05E}" type="parTrans" cxnId="{E2CFA950-C398-44A6-831E-A53C72CA77A5}">
      <dgm:prSet/>
      <dgm:spPr/>
      <dgm:t>
        <a:bodyPr/>
        <a:lstStyle/>
        <a:p>
          <a:endParaRPr lang="en-GB"/>
        </a:p>
      </dgm:t>
    </dgm:pt>
    <dgm:pt modelId="{F5D6A91C-E4B9-4670-A42B-1AA34C1E52DD}" type="sibTrans" cxnId="{E2CFA950-C398-44A6-831E-A53C72CA77A5}">
      <dgm:prSet/>
      <dgm:spPr/>
      <dgm:t>
        <a:bodyPr/>
        <a:lstStyle/>
        <a:p>
          <a:endParaRPr lang="en-GB"/>
        </a:p>
      </dgm:t>
    </dgm:pt>
    <dgm:pt modelId="{FEFE0B10-2C75-4AE0-B8B7-7429DEDF1D5C}" type="pres">
      <dgm:prSet presAssocID="{1CB9A9B5-7BEA-4B3E-96A7-97ADEDED7833}" presName="Name0" presStyleCnt="0">
        <dgm:presLayoutVars>
          <dgm:chPref val="1"/>
          <dgm:dir/>
          <dgm:animOne val="branch"/>
          <dgm:animLvl val="lvl"/>
          <dgm:resizeHandles/>
        </dgm:presLayoutVars>
      </dgm:prSet>
      <dgm:spPr/>
      <dgm:t>
        <a:bodyPr/>
        <a:lstStyle/>
        <a:p>
          <a:endParaRPr lang="en-GB"/>
        </a:p>
      </dgm:t>
    </dgm:pt>
    <dgm:pt modelId="{6DFF26B9-05E7-4E4A-A392-60B637E20F21}" type="pres">
      <dgm:prSet presAssocID="{D6E90ADD-CEC7-4317-A358-74612BC9BAC0}" presName="vertOne" presStyleCnt="0"/>
      <dgm:spPr/>
    </dgm:pt>
    <dgm:pt modelId="{D5783B89-42EE-4893-9BC4-197DCB557636}" type="pres">
      <dgm:prSet presAssocID="{D6E90ADD-CEC7-4317-A358-74612BC9BAC0}" presName="txOne" presStyleLbl="node0" presStyleIdx="0" presStyleCnt="1">
        <dgm:presLayoutVars>
          <dgm:chPref val="3"/>
        </dgm:presLayoutVars>
      </dgm:prSet>
      <dgm:spPr/>
      <dgm:t>
        <a:bodyPr/>
        <a:lstStyle/>
        <a:p>
          <a:endParaRPr lang="en-GB"/>
        </a:p>
      </dgm:t>
    </dgm:pt>
    <dgm:pt modelId="{1C6572C1-DE25-4801-8255-127286AD500F}" type="pres">
      <dgm:prSet presAssocID="{D6E90ADD-CEC7-4317-A358-74612BC9BAC0}" presName="parTransOne" presStyleCnt="0"/>
      <dgm:spPr/>
    </dgm:pt>
    <dgm:pt modelId="{E626FB7D-3877-4D1C-A184-DEBCBB6BA123}" type="pres">
      <dgm:prSet presAssocID="{D6E90ADD-CEC7-4317-A358-74612BC9BAC0}" presName="horzOne" presStyleCnt="0"/>
      <dgm:spPr/>
    </dgm:pt>
    <dgm:pt modelId="{1EA26B1F-1E47-4D93-8A22-189C585DD2CB}" type="pres">
      <dgm:prSet presAssocID="{33FFC90C-31C4-4FAE-B470-131E7E763439}" presName="vertTwo" presStyleCnt="0"/>
      <dgm:spPr/>
    </dgm:pt>
    <dgm:pt modelId="{C7C44564-44ED-4FFB-8A97-6A26CFA24A94}" type="pres">
      <dgm:prSet presAssocID="{33FFC90C-31C4-4FAE-B470-131E7E763439}" presName="txTwo" presStyleLbl="node2" presStyleIdx="0" presStyleCnt="2">
        <dgm:presLayoutVars>
          <dgm:chPref val="3"/>
        </dgm:presLayoutVars>
      </dgm:prSet>
      <dgm:spPr/>
      <dgm:t>
        <a:bodyPr/>
        <a:lstStyle/>
        <a:p>
          <a:endParaRPr lang="en-GB"/>
        </a:p>
      </dgm:t>
    </dgm:pt>
    <dgm:pt modelId="{822C5821-D239-41AB-B189-54710A2B9955}" type="pres">
      <dgm:prSet presAssocID="{33FFC90C-31C4-4FAE-B470-131E7E763439}" presName="parTransTwo" presStyleCnt="0"/>
      <dgm:spPr/>
    </dgm:pt>
    <dgm:pt modelId="{E31F849F-1246-4FF3-9138-9E5EA8B0FBBF}" type="pres">
      <dgm:prSet presAssocID="{33FFC90C-31C4-4FAE-B470-131E7E763439}" presName="horzTwo" presStyleCnt="0"/>
      <dgm:spPr/>
    </dgm:pt>
    <dgm:pt modelId="{FBD3345C-22B7-4B6C-85BE-43F175530B8F}" type="pres">
      <dgm:prSet presAssocID="{DEDE0172-7A74-4166-8C80-34EF0830C8D3}" presName="vertThree" presStyleCnt="0"/>
      <dgm:spPr/>
    </dgm:pt>
    <dgm:pt modelId="{8CEFFA01-4E9E-470B-8C08-E4899E668E7A}" type="pres">
      <dgm:prSet presAssocID="{DEDE0172-7A74-4166-8C80-34EF0830C8D3}" presName="txThree" presStyleLbl="node3" presStyleIdx="0" presStyleCnt="4">
        <dgm:presLayoutVars>
          <dgm:chPref val="3"/>
        </dgm:presLayoutVars>
      </dgm:prSet>
      <dgm:spPr/>
      <dgm:t>
        <a:bodyPr/>
        <a:lstStyle/>
        <a:p>
          <a:endParaRPr lang="en-GB"/>
        </a:p>
      </dgm:t>
    </dgm:pt>
    <dgm:pt modelId="{A2E427E7-CECC-4E4E-A493-F04193EB92A9}" type="pres">
      <dgm:prSet presAssocID="{DEDE0172-7A74-4166-8C80-34EF0830C8D3}" presName="horzThree" presStyleCnt="0"/>
      <dgm:spPr/>
    </dgm:pt>
    <dgm:pt modelId="{8D7FFAB7-506B-431D-BB52-D1D49F08EC9A}" type="pres">
      <dgm:prSet presAssocID="{292B4E89-C501-4E82-8A6E-0AE4686C13CA}" presName="sibSpaceThree" presStyleCnt="0"/>
      <dgm:spPr/>
    </dgm:pt>
    <dgm:pt modelId="{9564CCCE-1511-4C53-9A82-ED5DCEE4C894}" type="pres">
      <dgm:prSet presAssocID="{07200A0B-206A-410A-B324-DCD67E30F832}" presName="vertThree" presStyleCnt="0"/>
      <dgm:spPr/>
    </dgm:pt>
    <dgm:pt modelId="{F889807D-DDF9-4B9B-90D1-F2DAE69BE601}" type="pres">
      <dgm:prSet presAssocID="{07200A0B-206A-410A-B324-DCD67E30F832}" presName="txThree" presStyleLbl="node3" presStyleIdx="1" presStyleCnt="4">
        <dgm:presLayoutVars>
          <dgm:chPref val="3"/>
        </dgm:presLayoutVars>
      </dgm:prSet>
      <dgm:spPr/>
      <dgm:t>
        <a:bodyPr/>
        <a:lstStyle/>
        <a:p>
          <a:endParaRPr lang="en-GB"/>
        </a:p>
      </dgm:t>
    </dgm:pt>
    <dgm:pt modelId="{F0906F80-23DC-49C1-899E-BC3A08DE613E}" type="pres">
      <dgm:prSet presAssocID="{07200A0B-206A-410A-B324-DCD67E30F832}" presName="horzThree" presStyleCnt="0"/>
      <dgm:spPr/>
    </dgm:pt>
    <dgm:pt modelId="{D26DBD86-9AC3-43CD-85B0-98B670F83111}" type="pres">
      <dgm:prSet presAssocID="{BEFE8D9F-7DC7-4473-A11E-C7B937DCDC6F}" presName="sibSpaceThree" presStyleCnt="0"/>
      <dgm:spPr/>
    </dgm:pt>
    <dgm:pt modelId="{CEC0381D-46F7-4AE1-AFA2-7D717B3B46E7}" type="pres">
      <dgm:prSet presAssocID="{509DC8C8-12B8-41C7-B99C-261956ABE12B}" presName="vertThree" presStyleCnt="0"/>
      <dgm:spPr/>
    </dgm:pt>
    <dgm:pt modelId="{F3FE7E96-7CD8-437F-A422-06964260CE21}" type="pres">
      <dgm:prSet presAssocID="{509DC8C8-12B8-41C7-B99C-261956ABE12B}" presName="txThree" presStyleLbl="node3" presStyleIdx="2" presStyleCnt="4">
        <dgm:presLayoutVars>
          <dgm:chPref val="3"/>
        </dgm:presLayoutVars>
      </dgm:prSet>
      <dgm:spPr/>
      <dgm:t>
        <a:bodyPr/>
        <a:lstStyle/>
        <a:p>
          <a:endParaRPr lang="en-GB"/>
        </a:p>
      </dgm:t>
    </dgm:pt>
    <dgm:pt modelId="{6BDB3D5C-6ACA-416F-B2EB-5270940DF8AE}" type="pres">
      <dgm:prSet presAssocID="{509DC8C8-12B8-41C7-B99C-261956ABE12B}" presName="horzThree" presStyleCnt="0"/>
      <dgm:spPr/>
    </dgm:pt>
    <dgm:pt modelId="{38B840C3-919B-49DC-A8F6-151F8A07BB58}" type="pres">
      <dgm:prSet presAssocID="{8564EF7D-DDC8-477D-8494-B9C80CE3E715}" presName="sibSpaceTwo" presStyleCnt="0"/>
      <dgm:spPr/>
    </dgm:pt>
    <dgm:pt modelId="{448CCD14-9C0D-404E-8CAE-3198973B0FAF}" type="pres">
      <dgm:prSet presAssocID="{E5C7E793-6712-4595-9DB9-4F55461BA5FC}" presName="vertTwo" presStyleCnt="0"/>
      <dgm:spPr/>
    </dgm:pt>
    <dgm:pt modelId="{45802C61-1FCA-4A26-AEC2-1F23B4399928}" type="pres">
      <dgm:prSet presAssocID="{E5C7E793-6712-4595-9DB9-4F55461BA5FC}" presName="txTwo" presStyleLbl="node2" presStyleIdx="1" presStyleCnt="2">
        <dgm:presLayoutVars>
          <dgm:chPref val="3"/>
        </dgm:presLayoutVars>
      </dgm:prSet>
      <dgm:spPr/>
      <dgm:t>
        <a:bodyPr/>
        <a:lstStyle/>
        <a:p>
          <a:endParaRPr lang="en-GB"/>
        </a:p>
      </dgm:t>
    </dgm:pt>
    <dgm:pt modelId="{1A9C3646-E42A-4978-9384-F9938F2180BD}" type="pres">
      <dgm:prSet presAssocID="{E5C7E793-6712-4595-9DB9-4F55461BA5FC}" presName="parTransTwo" presStyleCnt="0"/>
      <dgm:spPr/>
    </dgm:pt>
    <dgm:pt modelId="{18FC6BD1-4DAC-48F9-AFEF-A507337D9206}" type="pres">
      <dgm:prSet presAssocID="{E5C7E793-6712-4595-9DB9-4F55461BA5FC}" presName="horzTwo" presStyleCnt="0"/>
      <dgm:spPr/>
    </dgm:pt>
    <dgm:pt modelId="{0F062F3D-4486-4DEE-B52E-3329F7738C0B}" type="pres">
      <dgm:prSet presAssocID="{70B8F9C0-5047-4D38-9F74-FD7EEBF57633}" presName="vertThree" presStyleCnt="0"/>
      <dgm:spPr/>
    </dgm:pt>
    <dgm:pt modelId="{E71F0016-EF1E-4EE7-A545-931C5681FD98}" type="pres">
      <dgm:prSet presAssocID="{70B8F9C0-5047-4D38-9F74-FD7EEBF57633}" presName="txThree" presStyleLbl="node3" presStyleIdx="3" presStyleCnt="4">
        <dgm:presLayoutVars>
          <dgm:chPref val="3"/>
        </dgm:presLayoutVars>
      </dgm:prSet>
      <dgm:spPr/>
      <dgm:t>
        <a:bodyPr/>
        <a:lstStyle/>
        <a:p>
          <a:endParaRPr lang="en-GB"/>
        </a:p>
      </dgm:t>
    </dgm:pt>
    <dgm:pt modelId="{30B47431-7675-4146-9389-EBA4C138BAB8}" type="pres">
      <dgm:prSet presAssocID="{70B8F9C0-5047-4D38-9F74-FD7EEBF57633}" presName="horzThree" presStyleCnt="0"/>
      <dgm:spPr/>
    </dgm:pt>
  </dgm:ptLst>
  <dgm:cxnLst>
    <dgm:cxn modelId="{EC4DF042-85FB-43FA-B71D-99ACBDF5B29D}" type="presOf" srcId="{70B8F9C0-5047-4D38-9F74-FD7EEBF57633}" destId="{E71F0016-EF1E-4EE7-A545-931C5681FD98}" srcOrd="0" destOrd="0" presId="urn:microsoft.com/office/officeart/2005/8/layout/hierarchy4"/>
    <dgm:cxn modelId="{10CF7896-9411-4A82-AD7E-A865120877EF}" srcId="{D6E90ADD-CEC7-4317-A358-74612BC9BAC0}" destId="{E5C7E793-6712-4595-9DB9-4F55461BA5FC}" srcOrd="1" destOrd="0" parTransId="{88464971-0856-4B25-86F3-FC338AC99157}" sibTransId="{609B1A1F-C677-4A42-9A49-05DE88838838}"/>
    <dgm:cxn modelId="{3134D15A-8730-4A73-941E-40C3C3007C94}" srcId="{33FFC90C-31C4-4FAE-B470-131E7E763439}" destId="{DEDE0172-7A74-4166-8C80-34EF0830C8D3}" srcOrd="0" destOrd="0" parTransId="{B21F3E03-3A2F-49CD-9DFE-AF455F6DA197}" sibTransId="{292B4E89-C501-4E82-8A6E-0AE4686C13CA}"/>
    <dgm:cxn modelId="{12C36D51-2CAD-4C73-9E62-0E3286FD503D}" type="presOf" srcId="{07200A0B-206A-410A-B324-DCD67E30F832}" destId="{F889807D-DDF9-4B9B-90D1-F2DAE69BE601}" srcOrd="0" destOrd="0" presId="urn:microsoft.com/office/officeart/2005/8/layout/hierarchy4"/>
    <dgm:cxn modelId="{7CC53778-9957-4664-8568-4581DF6C0B26}" type="presOf" srcId="{1CB9A9B5-7BEA-4B3E-96A7-97ADEDED7833}" destId="{FEFE0B10-2C75-4AE0-B8B7-7429DEDF1D5C}" srcOrd="0" destOrd="0" presId="urn:microsoft.com/office/officeart/2005/8/layout/hierarchy4"/>
    <dgm:cxn modelId="{E2CFA950-C398-44A6-831E-A53C72CA77A5}" srcId="{33FFC90C-31C4-4FAE-B470-131E7E763439}" destId="{509DC8C8-12B8-41C7-B99C-261956ABE12B}" srcOrd="2" destOrd="0" parTransId="{11B0E120-E43F-45D4-B821-6C2F92B3C05E}" sibTransId="{F5D6A91C-E4B9-4670-A42B-1AA34C1E52DD}"/>
    <dgm:cxn modelId="{A79BFFF0-0529-4A8F-B09C-2BE4C143C492}" type="presOf" srcId="{33FFC90C-31C4-4FAE-B470-131E7E763439}" destId="{C7C44564-44ED-4FFB-8A97-6A26CFA24A94}" srcOrd="0" destOrd="0" presId="urn:microsoft.com/office/officeart/2005/8/layout/hierarchy4"/>
    <dgm:cxn modelId="{FE2BB12E-9A36-46AB-8B85-BD002A988F8B}" srcId="{1CB9A9B5-7BEA-4B3E-96A7-97ADEDED7833}" destId="{D6E90ADD-CEC7-4317-A358-74612BC9BAC0}" srcOrd="0" destOrd="0" parTransId="{B5F1F8E9-FB0B-4CC4-A1F1-3DA3EFB700E3}" sibTransId="{6716BC8B-A101-49B1-A398-F71030ED61EF}"/>
    <dgm:cxn modelId="{50E3D664-EE6F-4FA3-96B2-C3E1E4AC67B9}" srcId="{D6E90ADD-CEC7-4317-A358-74612BC9BAC0}" destId="{33FFC90C-31C4-4FAE-B470-131E7E763439}" srcOrd="0" destOrd="0" parTransId="{C710AF0E-C3E6-4622-ADD9-2CECFEC87384}" sibTransId="{8564EF7D-DDC8-477D-8494-B9C80CE3E715}"/>
    <dgm:cxn modelId="{1C533DAF-D6B0-441F-A381-025F19D3E8E7}" srcId="{33FFC90C-31C4-4FAE-B470-131E7E763439}" destId="{07200A0B-206A-410A-B324-DCD67E30F832}" srcOrd="1" destOrd="0" parTransId="{42BB9FAF-317C-4F78-BB27-3DF500F55B92}" sibTransId="{BEFE8D9F-7DC7-4473-A11E-C7B937DCDC6F}"/>
    <dgm:cxn modelId="{4F555785-826F-4F6B-86B4-A9A3234EE594}" type="presOf" srcId="{509DC8C8-12B8-41C7-B99C-261956ABE12B}" destId="{F3FE7E96-7CD8-437F-A422-06964260CE21}" srcOrd="0" destOrd="0" presId="urn:microsoft.com/office/officeart/2005/8/layout/hierarchy4"/>
    <dgm:cxn modelId="{A53C37BC-02F5-4342-A48D-CDAE13478905}" srcId="{E5C7E793-6712-4595-9DB9-4F55461BA5FC}" destId="{70B8F9C0-5047-4D38-9F74-FD7EEBF57633}" srcOrd="0" destOrd="0" parTransId="{9795D299-E9C4-4880-A4A0-208252FC4CFB}" sibTransId="{6B2FF174-9FF2-48F4-A4A2-3C35FBB847E0}"/>
    <dgm:cxn modelId="{A5209F17-B85B-4D0B-BDC7-F44C4BEFEE02}" type="presOf" srcId="{DEDE0172-7A74-4166-8C80-34EF0830C8D3}" destId="{8CEFFA01-4E9E-470B-8C08-E4899E668E7A}" srcOrd="0" destOrd="0" presId="urn:microsoft.com/office/officeart/2005/8/layout/hierarchy4"/>
    <dgm:cxn modelId="{CEE66409-3578-43E4-A5AB-862A27F5EBB0}" type="presOf" srcId="{D6E90ADD-CEC7-4317-A358-74612BC9BAC0}" destId="{D5783B89-42EE-4893-9BC4-197DCB557636}" srcOrd="0" destOrd="0" presId="urn:microsoft.com/office/officeart/2005/8/layout/hierarchy4"/>
    <dgm:cxn modelId="{F6478018-DD99-4C93-9361-21B7EB294EF6}" type="presOf" srcId="{E5C7E793-6712-4595-9DB9-4F55461BA5FC}" destId="{45802C61-1FCA-4A26-AEC2-1F23B4399928}" srcOrd="0" destOrd="0" presId="urn:microsoft.com/office/officeart/2005/8/layout/hierarchy4"/>
    <dgm:cxn modelId="{888D1CE7-B713-447B-B6EB-830985A021CA}" type="presParOf" srcId="{FEFE0B10-2C75-4AE0-B8B7-7429DEDF1D5C}" destId="{6DFF26B9-05E7-4E4A-A392-60B637E20F21}" srcOrd="0" destOrd="0" presId="urn:microsoft.com/office/officeart/2005/8/layout/hierarchy4"/>
    <dgm:cxn modelId="{150EE558-410F-41C2-97D8-DDEEEA8C83DF}" type="presParOf" srcId="{6DFF26B9-05E7-4E4A-A392-60B637E20F21}" destId="{D5783B89-42EE-4893-9BC4-197DCB557636}" srcOrd="0" destOrd="0" presId="urn:microsoft.com/office/officeart/2005/8/layout/hierarchy4"/>
    <dgm:cxn modelId="{D765C31C-9D57-499B-9BF9-E1CF66D6CD75}" type="presParOf" srcId="{6DFF26B9-05E7-4E4A-A392-60B637E20F21}" destId="{1C6572C1-DE25-4801-8255-127286AD500F}" srcOrd="1" destOrd="0" presId="urn:microsoft.com/office/officeart/2005/8/layout/hierarchy4"/>
    <dgm:cxn modelId="{B41F404A-35B7-4139-88AE-534774C5DFCE}" type="presParOf" srcId="{6DFF26B9-05E7-4E4A-A392-60B637E20F21}" destId="{E626FB7D-3877-4D1C-A184-DEBCBB6BA123}" srcOrd="2" destOrd="0" presId="urn:microsoft.com/office/officeart/2005/8/layout/hierarchy4"/>
    <dgm:cxn modelId="{DB690B14-0657-4B55-80B4-D4D247C46985}" type="presParOf" srcId="{E626FB7D-3877-4D1C-A184-DEBCBB6BA123}" destId="{1EA26B1F-1E47-4D93-8A22-189C585DD2CB}" srcOrd="0" destOrd="0" presId="urn:microsoft.com/office/officeart/2005/8/layout/hierarchy4"/>
    <dgm:cxn modelId="{D743E198-CA05-4BF9-A36B-24F5530E85D8}" type="presParOf" srcId="{1EA26B1F-1E47-4D93-8A22-189C585DD2CB}" destId="{C7C44564-44ED-4FFB-8A97-6A26CFA24A94}" srcOrd="0" destOrd="0" presId="urn:microsoft.com/office/officeart/2005/8/layout/hierarchy4"/>
    <dgm:cxn modelId="{182E3DA0-7B37-4530-B6E0-9F0D437A865B}" type="presParOf" srcId="{1EA26B1F-1E47-4D93-8A22-189C585DD2CB}" destId="{822C5821-D239-41AB-B189-54710A2B9955}" srcOrd="1" destOrd="0" presId="urn:microsoft.com/office/officeart/2005/8/layout/hierarchy4"/>
    <dgm:cxn modelId="{251663D8-5800-4A3B-B2C4-2C2BE7CB2C09}" type="presParOf" srcId="{1EA26B1F-1E47-4D93-8A22-189C585DD2CB}" destId="{E31F849F-1246-4FF3-9138-9E5EA8B0FBBF}" srcOrd="2" destOrd="0" presId="urn:microsoft.com/office/officeart/2005/8/layout/hierarchy4"/>
    <dgm:cxn modelId="{C5FAA39A-3721-4F4B-B406-E594B49F9FBA}" type="presParOf" srcId="{E31F849F-1246-4FF3-9138-9E5EA8B0FBBF}" destId="{FBD3345C-22B7-4B6C-85BE-43F175530B8F}" srcOrd="0" destOrd="0" presId="urn:microsoft.com/office/officeart/2005/8/layout/hierarchy4"/>
    <dgm:cxn modelId="{C71E6302-5F20-413D-9D0D-4343A1B7C879}" type="presParOf" srcId="{FBD3345C-22B7-4B6C-85BE-43F175530B8F}" destId="{8CEFFA01-4E9E-470B-8C08-E4899E668E7A}" srcOrd="0" destOrd="0" presId="urn:microsoft.com/office/officeart/2005/8/layout/hierarchy4"/>
    <dgm:cxn modelId="{5EAEF522-6251-4256-BF42-1FEF5E2B4D65}" type="presParOf" srcId="{FBD3345C-22B7-4B6C-85BE-43F175530B8F}" destId="{A2E427E7-CECC-4E4E-A493-F04193EB92A9}" srcOrd="1" destOrd="0" presId="urn:microsoft.com/office/officeart/2005/8/layout/hierarchy4"/>
    <dgm:cxn modelId="{E5EF6F1D-0308-42E1-9787-77733CD07A76}" type="presParOf" srcId="{E31F849F-1246-4FF3-9138-9E5EA8B0FBBF}" destId="{8D7FFAB7-506B-431D-BB52-D1D49F08EC9A}" srcOrd="1" destOrd="0" presId="urn:microsoft.com/office/officeart/2005/8/layout/hierarchy4"/>
    <dgm:cxn modelId="{F9D5A9D1-BEDD-4598-95F4-5B5400888089}" type="presParOf" srcId="{E31F849F-1246-4FF3-9138-9E5EA8B0FBBF}" destId="{9564CCCE-1511-4C53-9A82-ED5DCEE4C894}" srcOrd="2" destOrd="0" presId="urn:microsoft.com/office/officeart/2005/8/layout/hierarchy4"/>
    <dgm:cxn modelId="{C147CBDA-505A-4CFC-818E-E217886B34D4}" type="presParOf" srcId="{9564CCCE-1511-4C53-9A82-ED5DCEE4C894}" destId="{F889807D-DDF9-4B9B-90D1-F2DAE69BE601}" srcOrd="0" destOrd="0" presId="urn:microsoft.com/office/officeart/2005/8/layout/hierarchy4"/>
    <dgm:cxn modelId="{D8746375-311B-4115-9A25-C56A1FA342A4}" type="presParOf" srcId="{9564CCCE-1511-4C53-9A82-ED5DCEE4C894}" destId="{F0906F80-23DC-49C1-899E-BC3A08DE613E}" srcOrd="1" destOrd="0" presId="urn:microsoft.com/office/officeart/2005/8/layout/hierarchy4"/>
    <dgm:cxn modelId="{19D4BD49-EB77-4525-BBBC-C436DB3C3370}" type="presParOf" srcId="{E31F849F-1246-4FF3-9138-9E5EA8B0FBBF}" destId="{D26DBD86-9AC3-43CD-85B0-98B670F83111}" srcOrd="3" destOrd="0" presId="urn:microsoft.com/office/officeart/2005/8/layout/hierarchy4"/>
    <dgm:cxn modelId="{73BEB1A0-5999-46A1-A0FA-F9AF73E836F3}" type="presParOf" srcId="{E31F849F-1246-4FF3-9138-9E5EA8B0FBBF}" destId="{CEC0381D-46F7-4AE1-AFA2-7D717B3B46E7}" srcOrd="4" destOrd="0" presId="urn:microsoft.com/office/officeart/2005/8/layout/hierarchy4"/>
    <dgm:cxn modelId="{102764DC-5E5C-4FD7-93BD-697194614157}" type="presParOf" srcId="{CEC0381D-46F7-4AE1-AFA2-7D717B3B46E7}" destId="{F3FE7E96-7CD8-437F-A422-06964260CE21}" srcOrd="0" destOrd="0" presId="urn:microsoft.com/office/officeart/2005/8/layout/hierarchy4"/>
    <dgm:cxn modelId="{F45DA716-B1B5-4AE4-AE58-AEBECD3218DD}" type="presParOf" srcId="{CEC0381D-46F7-4AE1-AFA2-7D717B3B46E7}" destId="{6BDB3D5C-6ACA-416F-B2EB-5270940DF8AE}" srcOrd="1" destOrd="0" presId="urn:microsoft.com/office/officeart/2005/8/layout/hierarchy4"/>
    <dgm:cxn modelId="{4C2B7ACC-6759-4749-AE9D-C00D7ACE8B0B}" type="presParOf" srcId="{E626FB7D-3877-4D1C-A184-DEBCBB6BA123}" destId="{38B840C3-919B-49DC-A8F6-151F8A07BB58}" srcOrd="1" destOrd="0" presId="urn:microsoft.com/office/officeart/2005/8/layout/hierarchy4"/>
    <dgm:cxn modelId="{26DCA272-0CBB-439D-9B21-88AA5D9AD427}" type="presParOf" srcId="{E626FB7D-3877-4D1C-A184-DEBCBB6BA123}" destId="{448CCD14-9C0D-404E-8CAE-3198973B0FAF}" srcOrd="2" destOrd="0" presId="urn:microsoft.com/office/officeart/2005/8/layout/hierarchy4"/>
    <dgm:cxn modelId="{81D9F9AF-8A20-40F0-9437-7BFBF1FE2364}" type="presParOf" srcId="{448CCD14-9C0D-404E-8CAE-3198973B0FAF}" destId="{45802C61-1FCA-4A26-AEC2-1F23B4399928}" srcOrd="0" destOrd="0" presId="urn:microsoft.com/office/officeart/2005/8/layout/hierarchy4"/>
    <dgm:cxn modelId="{DD3CBD16-AD23-4684-9A23-E82C872CEE3D}" type="presParOf" srcId="{448CCD14-9C0D-404E-8CAE-3198973B0FAF}" destId="{1A9C3646-E42A-4978-9384-F9938F2180BD}" srcOrd="1" destOrd="0" presId="urn:microsoft.com/office/officeart/2005/8/layout/hierarchy4"/>
    <dgm:cxn modelId="{E60E815F-9D0F-4F18-BA98-20F553BEFF37}" type="presParOf" srcId="{448CCD14-9C0D-404E-8CAE-3198973B0FAF}" destId="{18FC6BD1-4DAC-48F9-AFEF-A507337D9206}" srcOrd="2" destOrd="0" presId="urn:microsoft.com/office/officeart/2005/8/layout/hierarchy4"/>
    <dgm:cxn modelId="{ED3AE8FB-2EC3-4B0C-86B5-01096F9ABDB5}" type="presParOf" srcId="{18FC6BD1-4DAC-48F9-AFEF-A507337D9206}" destId="{0F062F3D-4486-4DEE-B52E-3329F7738C0B}" srcOrd="0" destOrd="0" presId="urn:microsoft.com/office/officeart/2005/8/layout/hierarchy4"/>
    <dgm:cxn modelId="{0C8AC983-2046-49DA-BD39-B9675B0414EC}" type="presParOf" srcId="{0F062F3D-4486-4DEE-B52E-3329F7738C0B}" destId="{E71F0016-EF1E-4EE7-A545-931C5681FD98}" srcOrd="0" destOrd="0" presId="urn:microsoft.com/office/officeart/2005/8/layout/hierarchy4"/>
    <dgm:cxn modelId="{4187C98F-682B-4B8D-BEB5-A334D6BFD18F}" type="presParOf" srcId="{0F062F3D-4486-4DEE-B52E-3329F7738C0B}" destId="{30B47431-7675-4146-9389-EBA4C138BAB8}"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B9A9B5-7BEA-4B3E-96A7-97ADEDED7833}"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GB"/>
        </a:p>
      </dgm:t>
    </dgm:pt>
    <dgm:pt modelId="{D6E90ADD-CEC7-4317-A358-74612BC9BAC0}">
      <dgm:prSet phldrT="[Text]"/>
      <dgm:spPr/>
      <dgm:t>
        <a:bodyPr/>
        <a:lstStyle/>
        <a:p>
          <a:r>
            <a:rPr lang="mt-MT" dirty="0" smtClean="0"/>
            <a:t>Weather summary</a:t>
          </a:r>
          <a:endParaRPr lang="en-GB" dirty="0"/>
        </a:p>
      </dgm:t>
    </dgm:pt>
    <dgm:pt modelId="{B5F1F8E9-FB0B-4CC4-A1F1-3DA3EFB700E3}" type="parTrans" cxnId="{FE2BB12E-9A36-46AB-8B85-BD002A988F8B}">
      <dgm:prSet/>
      <dgm:spPr/>
      <dgm:t>
        <a:bodyPr/>
        <a:lstStyle/>
        <a:p>
          <a:endParaRPr lang="en-GB"/>
        </a:p>
      </dgm:t>
    </dgm:pt>
    <dgm:pt modelId="{6716BC8B-A101-49B1-A398-F71030ED61EF}" type="sibTrans" cxnId="{FE2BB12E-9A36-46AB-8B85-BD002A988F8B}">
      <dgm:prSet/>
      <dgm:spPr/>
      <dgm:t>
        <a:bodyPr/>
        <a:lstStyle/>
        <a:p>
          <a:endParaRPr lang="en-GB"/>
        </a:p>
      </dgm:t>
    </dgm:pt>
    <dgm:pt modelId="{33FFC90C-31C4-4FAE-B470-131E7E763439}">
      <dgm:prSet phldrT="[Text]"/>
      <dgm:spPr/>
      <dgm:t>
        <a:bodyPr/>
        <a:lstStyle/>
        <a:p>
          <a:r>
            <a:rPr lang="mt-MT" dirty="0" smtClean="0"/>
            <a:t>Temperature</a:t>
          </a:r>
          <a:endParaRPr lang="en-GB" dirty="0"/>
        </a:p>
      </dgm:t>
    </dgm:pt>
    <dgm:pt modelId="{C710AF0E-C3E6-4622-ADD9-2CECFEC87384}" type="parTrans" cxnId="{50E3D664-EE6F-4FA3-96B2-C3E1E4AC67B9}">
      <dgm:prSet/>
      <dgm:spPr/>
      <dgm:t>
        <a:bodyPr/>
        <a:lstStyle/>
        <a:p>
          <a:endParaRPr lang="en-GB"/>
        </a:p>
      </dgm:t>
    </dgm:pt>
    <dgm:pt modelId="{8564EF7D-DDC8-477D-8494-B9C80CE3E715}" type="sibTrans" cxnId="{50E3D664-EE6F-4FA3-96B2-C3E1E4AC67B9}">
      <dgm:prSet/>
      <dgm:spPr/>
      <dgm:t>
        <a:bodyPr/>
        <a:lstStyle/>
        <a:p>
          <a:endParaRPr lang="en-GB"/>
        </a:p>
      </dgm:t>
    </dgm:pt>
    <dgm:pt modelId="{DEDE0172-7A74-4166-8C80-34EF0830C8D3}">
      <dgm:prSet phldrT="[Text]"/>
      <dgm:spPr/>
      <dgm:t>
        <a:bodyPr/>
        <a:lstStyle/>
        <a:p>
          <a:r>
            <a:rPr lang="mt-MT" dirty="0" smtClean="0"/>
            <a:t>Monthly temp</a:t>
          </a:r>
        </a:p>
        <a:p>
          <a:r>
            <a:rPr lang="mt-MT" dirty="0" smtClean="0"/>
            <a:t>(always included)</a:t>
          </a:r>
        </a:p>
        <a:p>
          <a:endParaRPr lang="en-GB" dirty="0"/>
        </a:p>
      </dgm:t>
    </dgm:pt>
    <dgm:pt modelId="{B21F3E03-3A2F-49CD-9DFE-AF455F6DA197}" type="parTrans" cxnId="{3134D15A-8730-4A73-941E-40C3C3007C94}">
      <dgm:prSet/>
      <dgm:spPr/>
      <dgm:t>
        <a:bodyPr/>
        <a:lstStyle/>
        <a:p>
          <a:endParaRPr lang="en-GB"/>
        </a:p>
      </dgm:t>
    </dgm:pt>
    <dgm:pt modelId="{292B4E89-C501-4E82-8A6E-0AE4686C13CA}" type="sibTrans" cxnId="{3134D15A-8730-4A73-941E-40C3C3007C94}">
      <dgm:prSet/>
      <dgm:spPr/>
      <dgm:t>
        <a:bodyPr/>
        <a:lstStyle/>
        <a:p>
          <a:endParaRPr lang="en-GB"/>
        </a:p>
      </dgm:t>
    </dgm:pt>
    <dgm:pt modelId="{07200A0B-206A-410A-B324-DCD67E30F832}">
      <dgm:prSet phldrT="[Text]"/>
      <dgm:spPr/>
      <dgm:t>
        <a:bodyPr/>
        <a:lstStyle/>
        <a:p>
          <a:r>
            <a:rPr lang="mt-MT" dirty="0" smtClean="0"/>
            <a:t>Extreme temperatures (optional)</a:t>
          </a:r>
          <a:endParaRPr lang="en-GB" dirty="0"/>
        </a:p>
      </dgm:t>
    </dgm:pt>
    <dgm:pt modelId="{42BB9FAF-317C-4F78-BB27-3DF500F55B92}" type="parTrans" cxnId="{1C533DAF-D6B0-441F-A381-025F19D3E8E7}">
      <dgm:prSet/>
      <dgm:spPr/>
      <dgm:t>
        <a:bodyPr/>
        <a:lstStyle/>
        <a:p>
          <a:endParaRPr lang="en-GB"/>
        </a:p>
      </dgm:t>
    </dgm:pt>
    <dgm:pt modelId="{BEFE8D9F-7DC7-4473-A11E-C7B937DCDC6F}" type="sibTrans" cxnId="{1C533DAF-D6B0-441F-A381-025F19D3E8E7}">
      <dgm:prSet/>
      <dgm:spPr/>
      <dgm:t>
        <a:bodyPr/>
        <a:lstStyle/>
        <a:p>
          <a:endParaRPr lang="en-GB"/>
        </a:p>
      </dgm:t>
    </dgm:pt>
    <dgm:pt modelId="{E5C7E793-6712-4595-9DB9-4F55461BA5FC}">
      <dgm:prSet phldrT="[Text]"/>
      <dgm:spPr/>
      <dgm:t>
        <a:bodyPr/>
        <a:lstStyle/>
        <a:p>
          <a:r>
            <a:rPr lang="mt-MT" dirty="0" smtClean="0"/>
            <a:t>Rainfall</a:t>
          </a:r>
          <a:endParaRPr lang="en-GB" dirty="0"/>
        </a:p>
      </dgm:t>
    </dgm:pt>
    <dgm:pt modelId="{88464971-0856-4B25-86F3-FC338AC99157}" type="parTrans" cxnId="{10CF7896-9411-4A82-AD7E-A865120877EF}">
      <dgm:prSet/>
      <dgm:spPr/>
      <dgm:t>
        <a:bodyPr/>
        <a:lstStyle/>
        <a:p>
          <a:endParaRPr lang="en-GB"/>
        </a:p>
      </dgm:t>
    </dgm:pt>
    <dgm:pt modelId="{609B1A1F-C677-4A42-9A49-05DE88838838}" type="sibTrans" cxnId="{10CF7896-9411-4A82-AD7E-A865120877EF}">
      <dgm:prSet/>
      <dgm:spPr/>
      <dgm:t>
        <a:bodyPr/>
        <a:lstStyle/>
        <a:p>
          <a:endParaRPr lang="en-GB"/>
        </a:p>
      </dgm:t>
    </dgm:pt>
    <dgm:pt modelId="{70B8F9C0-5047-4D38-9F74-FD7EEBF57633}">
      <dgm:prSet phldrT="[Text]"/>
      <dgm:spPr/>
      <dgm:t>
        <a:bodyPr/>
        <a:lstStyle/>
        <a:p>
          <a:r>
            <a:rPr lang="mt-MT" dirty="0" smtClean="0"/>
            <a:t>...</a:t>
          </a:r>
          <a:endParaRPr lang="en-GB" dirty="0"/>
        </a:p>
      </dgm:t>
    </dgm:pt>
    <dgm:pt modelId="{9795D299-E9C4-4880-A4A0-208252FC4CFB}" type="parTrans" cxnId="{A53C37BC-02F5-4342-A48D-CDAE13478905}">
      <dgm:prSet/>
      <dgm:spPr/>
      <dgm:t>
        <a:bodyPr/>
        <a:lstStyle/>
        <a:p>
          <a:endParaRPr lang="en-GB"/>
        </a:p>
      </dgm:t>
    </dgm:pt>
    <dgm:pt modelId="{6B2FF174-9FF2-48F4-A4A2-3C35FBB847E0}" type="sibTrans" cxnId="{A53C37BC-02F5-4342-A48D-CDAE13478905}">
      <dgm:prSet/>
      <dgm:spPr/>
      <dgm:t>
        <a:bodyPr/>
        <a:lstStyle/>
        <a:p>
          <a:endParaRPr lang="en-GB"/>
        </a:p>
      </dgm:t>
    </dgm:pt>
    <dgm:pt modelId="{509DC8C8-12B8-41C7-B99C-261956ABE12B}">
      <dgm:prSet/>
      <dgm:spPr/>
      <dgm:t>
        <a:bodyPr/>
        <a:lstStyle/>
        <a:p>
          <a:r>
            <a:rPr lang="mt-MT" dirty="0" smtClean="0"/>
            <a:t>Particular temperature spells</a:t>
          </a:r>
        </a:p>
        <a:p>
          <a:r>
            <a:rPr lang="mt-MT" dirty="0" smtClean="0"/>
            <a:t>(optional)</a:t>
          </a:r>
          <a:endParaRPr lang="en-GB" dirty="0"/>
        </a:p>
      </dgm:t>
    </dgm:pt>
    <dgm:pt modelId="{11B0E120-E43F-45D4-B821-6C2F92B3C05E}" type="parTrans" cxnId="{E2CFA950-C398-44A6-831E-A53C72CA77A5}">
      <dgm:prSet/>
      <dgm:spPr/>
      <dgm:t>
        <a:bodyPr/>
        <a:lstStyle/>
        <a:p>
          <a:endParaRPr lang="en-GB"/>
        </a:p>
      </dgm:t>
    </dgm:pt>
    <dgm:pt modelId="{F5D6A91C-E4B9-4670-A42B-1AA34C1E52DD}" type="sibTrans" cxnId="{E2CFA950-C398-44A6-831E-A53C72CA77A5}">
      <dgm:prSet/>
      <dgm:spPr/>
      <dgm:t>
        <a:bodyPr/>
        <a:lstStyle/>
        <a:p>
          <a:endParaRPr lang="en-GB"/>
        </a:p>
      </dgm:t>
    </dgm:pt>
    <dgm:pt modelId="{FEFE0B10-2C75-4AE0-B8B7-7429DEDF1D5C}" type="pres">
      <dgm:prSet presAssocID="{1CB9A9B5-7BEA-4B3E-96A7-97ADEDED7833}" presName="Name0" presStyleCnt="0">
        <dgm:presLayoutVars>
          <dgm:chPref val="1"/>
          <dgm:dir/>
          <dgm:animOne val="branch"/>
          <dgm:animLvl val="lvl"/>
          <dgm:resizeHandles/>
        </dgm:presLayoutVars>
      </dgm:prSet>
      <dgm:spPr/>
      <dgm:t>
        <a:bodyPr/>
        <a:lstStyle/>
        <a:p>
          <a:endParaRPr lang="en-GB"/>
        </a:p>
      </dgm:t>
    </dgm:pt>
    <dgm:pt modelId="{6DFF26B9-05E7-4E4A-A392-60B637E20F21}" type="pres">
      <dgm:prSet presAssocID="{D6E90ADD-CEC7-4317-A358-74612BC9BAC0}" presName="vertOne" presStyleCnt="0"/>
      <dgm:spPr/>
    </dgm:pt>
    <dgm:pt modelId="{D5783B89-42EE-4893-9BC4-197DCB557636}" type="pres">
      <dgm:prSet presAssocID="{D6E90ADD-CEC7-4317-A358-74612BC9BAC0}" presName="txOne" presStyleLbl="node0" presStyleIdx="0" presStyleCnt="1" custLinFactNeighborX="37" custLinFactNeighborY="-94994">
        <dgm:presLayoutVars>
          <dgm:chPref val="3"/>
        </dgm:presLayoutVars>
      </dgm:prSet>
      <dgm:spPr/>
      <dgm:t>
        <a:bodyPr/>
        <a:lstStyle/>
        <a:p>
          <a:endParaRPr lang="en-GB"/>
        </a:p>
      </dgm:t>
    </dgm:pt>
    <dgm:pt modelId="{1C6572C1-DE25-4801-8255-127286AD500F}" type="pres">
      <dgm:prSet presAssocID="{D6E90ADD-CEC7-4317-A358-74612BC9BAC0}" presName="parTransOne" presStyleCnt="0"/>
      <dgm:spPr/>
    </dgm:pt>
    <dgm:pt modelId="{E626FB7D-3877-4D1C-A184-DEBCBB6BA123}" type="pres">
      <dgm:prSet presAssocID="{D6E90ADD-CEC7-4317-A358-74612BC9BAC0}" presName="horzOne" presStyleCnt="0"/>
      <dgm:spPr/>
    </dgm:pt>
    <dgm:pt modelId="{1EA26B1F-1E47-4D93-8A22-189C585DD2CB}" type="pres">
      <dgm:prSet presAssocID="{33FFC90C-31C4-4FAE-B470-131E7E763439}" presName="vertTwo" presStyleCnt="0"/>
      <dgm:spPr/>
    </dgm:pt>
    <dgm:pt modelId="{C7C44564-44ED-4FFB-8A97-6A26CFA24A94}" type="pres">
      <dgm:prSet presAssocID="{33FFC90C-31C4-4FAE-B470-131E7E763439}" presName="txTwo" presStyleLbl="node2" presStyleIdx="0" presStyleCnt="2">
        <dgm:presLayoutVars>
          <dgm:chPref val="3"/>
        </dgm:presLayoutVars>
      </dgm:prSet>
      <dgm:spPr/>
      <dgm:t>
        <a:bodyPr/>
        <a:lstStyle/>
        <a:p>
          <a:endParaRPr lang="en-GB"/>
        </a:p>
      </dgm:t>
    </dgm:pt>
    <dgm:pt modelId="{822C5821-D239-41AB-B189-54710A2B9955}" type="pres">
      <dgm:prSet presAssocID="{33FFC90C-31C4-4FAE-B470-131E7E763439}" presName="parTransTwo" presStyleCnt="0"/>
      <dgm:spPr/>
    </dgm:pt>
    <dgm:pt modelId="{E31F849F-1246-4FF3-9138-9E5EA8B0FBBF}" type="pres">
      <dgm:prSet presAssocID="{33FFC90C-31C4-4FAE-B470-131E7E763439}" presName="horzTwo" presStyleCnt="0"/>
      <dgm:spPr/>
    </dgm:pt>
    <dgm:pt modelId="{FBD3345C-22B7-4B6C-85BE-43F175530B8F}" type="pres">
      <dgm:prSet presAssocID="{DEDE0172-7A74-4166-8C80-34EF0830C8D3}" presName="vertThree" presStyleCnt="0"/>
      <dgm:spPr/>
    </dgm:pt>
    <dgm:pt modelId="{8CEFFA01-4E9E-470B-8C08-E4899E668E7A}" type="pres">
      <dgm:prSet presAssocID="{DEDE0172-7A74-4166-8C80-34EF0830C8D3}" presName="txThree" presStyleLbl="node3" presStyleIdx="0" presStyleCnt="4">
        <dgm:presLayoutVars>
          <dgm:chPref val="3"/>
        </dgm:presLayoutVars>
      </dgm:prSet>
      <dgm:spPr/>
      <dgm:t>
        <a:bodyPr/>
        <a:lstStyle/>
        <a:p>
          <a:endParaRPr lang="en-GB"/>
        </a:p>
      </dgm:t>
    </dgm:pt>
    <dgm:pt modelId="{A2E427E7-CECC-4E4E-A493-F04193EB92A9}" type="pres">
      <dgm:prSet presAssocID="{DEDE0172-7A74-4166-8C80-34EF0830C8D3}" presName="horzThree" presStyleCnt="0"/>
      <dgm:spPr/>
    </dgm:pt>
    <dgm:pt modelId="{8D7FFAB7-506B-431D-BB52-D1D49F08EC9A}" type="pres">
      <dgm:prSet presAssocID="{292B4E89-C501-4E82-8A6E-0AE4686C13CA}" presName="sibSpaceThree" presStyleCnt="0"/>
      <dgm:spPr/>
    </dgm:pt>
    <dgm:pt modelId="{9564CCCE-1511-4C53-9A82-ED5DCEE4C894}" type="pres">
      <dgm:prSet presAssocID="{07200A0B-206A-410A-B324-DCD67E30F832}" presName="vertThree" presStyleCnt="0"/>
      <dgm:spPr/>
    </dgm:pt>
    <dgm:pt modelId="{F889807D-DDF9-4B9B-90D1-F2DAE69BE601}" type="pres">
      <dgm:prSet presAssocID="{07200A0B-206A-410A-B324-DCD67E30F832}" presName="txThree" presStyleLbl="node3" presStyleIdx="1" presStyleCnt="4">
        <dgm:presLayoutVars>
          <dgm:chPref val="3"/>
        </dgm:presLayoutVars>
      </dgm:prSet>
      <dgm:spPr/>
      <dgm:t>
        <a:bodyPr/>
        <a:lstStyle/>
        <a:p>
          <a:endParaRPr lang="en-GB"/>
        </a:p>
      </dgm:t>
    </dgm:pt>
    <dgm:pt modelId="{F0906F80-23DC-49C1-899E-BC3A08DE613E}" type="pres">
      <dgm:prSet presAssocID="{07200A0B-206A-410A-B324-DCD67E30F832}" presName="horzThree" presStyleCnt="0"/>
      <dgm:spPr/>
    </dgm:pt>
    <dgm:pt modelId="{D26DBD86-9AC3-43CD-85B0-98B670F83111}" type="pres">
      <dgm:prSet presAssocID="{BEFE8D9F-7DC7-4473-A11E-C7B937DCDC6F}" presName="sibSpaceThree" presStyleCnt="0"/>
      <dgm:spPr/>
    </dgm:pt>
    <dgm:pt modelId="{CEC0381D-46F7-4AE1-AFA2-7D717B3B46E7}" type="pres">
      <dgm:prSet presAssocID="{509DC8C8-12B8-41C7-B99C-261956ABE12B}" presName="vertThree" presStyleCnt="0"/>
      <dgm:spPr/>
    </dgm:pt>
    <dgm:pt modelId="{F3FE7E96-7CD8-437F-A422-06964260CE21}" type="pres">
      <dgm:prSet presAssocID="{509DC8C8-12B8-41C7-B99C-261956ABE12B}" presName="txThree" presStyleLbl="node3" presStyleIdx="2" presStyleCnt="4">
        <dgm:presLayoutVars>
          <dgm:chPref val="3"/>
        </dgm:presLayoutVars>
      </dgm:prSet>
      <dgm:spPr/>
      <dgm:t>
        <a:bodyPr/>
        <a:lstStyle/>
        <a:p>
          <a:endParaRPr lang="en-GB"/>
        </a:p>
      </dgm:t>
    </dgm:pt>
    <dgm:pt modelId="{6BDB3D5C-6ACA-416F-B2EB-5270940DF8AE}" type="pres">
      <dgm:prSet presAssocID="{509DC8C8-12B8-41C7-B99C-261956ABE12B}" presName="horzThree" presStyleCnt="0"/>
      <dgm:spPr/>
    </dgm:pt>
    <dgm:pt modelId="{38B840C3-919B-49DC-A8F6-151F8A07BB58}" type="pres">
      <dgm:prSet presAssocID="{8564EF7D-DDC8-477D-8494-B9C80CE3E715}" presName="sibSpaceTwo" presStyleCnt="0"/>
      <dgm:spPr/>
    </dgm:pt>
    <dgm:pt modelId="{448CCD14-9C0D-404E-8CAE-3198973B0FAF}" type="pres">
      <dgm:prSet presAssocID="{E5C7E793-6712-4595-9DB9-4F55461BA5FC}" presName="vertTwo" presStyleCnt="0"/>
      <dgm:spPr/>
    </dgm:pt>
    <dgm:pt modelId="{45802C61-1FCA-4A26-AEC2-1F23B4399928}" type="pres">
      <dgm:prSet presAssocID="{E5C7E793-6712-4595-9DB9-4F55461BA5FC}" presName="txTwo" presStyleLbl="node2" presStyleIdx="1" presStyleCnt="2">
        <dgm:presLayoutVars>
          <dgm:chPref val="3"/>
        </dgm:presLayoutVars>
      </dgm:prSet>
      <dgm:spPr/>
      <dgm:t>
        <a:bodyPr/>
        <a:lstStyle/>
        <a:p>
          <a:endParaRPr lang="en-GB"/>
        </a:p>
      </dgm:t>
    </dgm:pt>
    <dgm:pt modelId="{1A9C3646-E42A-4978-9384-F9938F2180BD}" type="pres">
      <dgm:prSet presAssocID="{E5C7E793-6712-4595-9DB9-4F55461BA5FC}" presName="parTransTwo" presStyleCnt="0"/>
      <dgm:spPr/>
    </dgm:pt>
    <dgm:pt modelId="{18FC6BD1-4DAC-48F9-AFEF-A507337D9206}" type="pres">
      <dgm:prSet presAssocID="{E5C7E793-6712-4595-9DB9-4F55461BA5FC}" presName="horzTwo" presStyleCnt="0"/>
      <dgm:spPr/>
    </dgm:pt>
    <dgm:pt modelId="{0F062F3D-4486-4DEE-B52E-3329F7738C0B}" type="pres">
      <dgm:prSet presAssocID="{70B8F9C0-5047-4D38-9F74-FD7EEBF57633}" presName="vertThree" presStyleCnt="0"/>
      <dgm:spPr/>
    </dgm:pt>
    <dgm:pt modelId="{E71F0016-EF1E-4EE7-A545-931C5681FD98}" type="pres">
      <dgm:prSet presAssocID="{70B8F9C0-5047-4D38-9F74-FD7EEBF57633}" presName="txThree" presStyleLbl="node3" presStyleIdx="3" presStyleCnt="4">
        <dgm:presLayoutVars>
          <dgm:chPref val="3"/>
        </dgm:presLayoutVars>
      </dgm:prSet>
      <dgm:spPr/>
      <dgm:t>
        <a:bodyPr/>
        <a:lstStyle/>
        <a:p>
          <a:endParaRPr lang="en-GB"/>
        </a:p>
      </dgm:t>
    </dgm:pt>
    <dgm:pt modelId="{30B47431-7675-4146-9389-EBA4C138BAB8}" type="pres">
      <dgm:prSet presAssocID="{70B8F9C0-5047-4D38-9F74-FD7EEBF57633}" presName="horzThree" presStyleCnt="0"/>
      <dgm:spPr/>
    </dgm:pt>
  </dgm:ptLst>
  <dgm:cxnLst>
    <dgm:cxn modelId="{D8BB6179-F045-48FB-AA19-14911C31FD56}" type="presOf" srcId="{D6E90ADD-CEC7-4317-A358-74612BC9BAC0}" destId="{D5783B89-42EE-4893-9BC4-197DCB557636}" srcOrd="0" destOrd="0" presId="urn:microsoft.com/office/officeart/2005/8/layout/hierarchy4"/>
    <dgm:cxn modelId="{10CF7896-9411-4A82-AD7E-A865120877EF}" srcId="{D6E90ADD-CEC7-4317-A358-74612BC9BAC0}" destId="{E5C7E793-6712-4595-9DB9-4F55461BA5FC}" srcOrd="1" destOrd="0" parTransId="{88464971-0856-4B25-86F3-FC338AC99157}" sibTransId="{609B1A1F-C677-4A42-9A49-05DE88838838}"/>
    <dgm:cxn modelId="{3134D15A-8730-4A73-941E-40C3C3007C94}" srcId="{33FFC90C-31C4-4FAE-B470-131E7E763439}" destId="{DEDE0172-7A74-4166-8C80-34EF0830C8D3}" srcOrd="0" destOrd="0" parTransId="{B21F3E03-3A2F-49CD-9DFE-AF455F6DA197}" sibTransId="{292B4E89-C501-4E82-8A6E-0AE4686C13CA}"/>
    <dgm:cxn modelId="{06BDCA93-EBED-47F2-8203-992AB9ED83CA}" type="presOf" srcId="{509DC8C8-12B8-41C7-B99C-261956ABE12B}" destId="{F3FE7E96-7CD8-437F-A422-06964260CE21}" srcOrd="0" destOrd="0" presId="urn:microsoft.com/office/officeart/2005/8/layout/hierarchy4"/>
    <dgm:cxn modelId="{BE522620-E2EA-43B7-B042-0FA6A94FE017}" type="presOf" srcId="{1CB9A9B5-7BEA-4B3E-96A7-97ADEDED7833}" destId="{FEFE0B10-2C75-4AE0-B8B7-7429DEDF1D5C}" srcOrd="0" destOrd="0" presId="urn:microsoft.com/office/officeart/2005/8/layout/hierarchy4"/>
    <dgm:cxn modelId="{E2CFA950-C398-44A6-831E-A53C72CA77A5}" srcId="{33FFC90C-31C4-4FAE-B470-131E7E763439}" destId="{509DC8C8-12B8-41C7-B99C-261956ABE12B}" srcOrd="2" destOrd="0" parTransId="{11B0E120-E43F-45D4-B821-6C2F92B3C05E}" sibTransId="{F5D6A91C-E4B9-4670-A42B-1AA34C1E52DD}"/>
    <dgm:cxn modelId="{EFFF6ED5-7D97-47B0-8697-C036303BB9D1}" type="presOf" srcId="{E5C7E793-6712-4595-9DB9-4F55461BA5FC}" destId="{45802C61-1FCA-4A26-AEC2-1F23B4399928}" srcOrd="0" destOrd="0" presId="urn:microsoft.com/office/officeart/2005/8/layout/hierarchy4"/>
    <dgm:cxn modelId="{E14D0AFF-13BD-4812-8E22-5660D38E75C4}" type="presOf" srcId="{DEDE0172-7A74-4166-8C80-34EF0830C8D3}" destId="{8CEFFA01-4E9E-470B-8C08-E4899E668E7A}" srcOrd="0" destOrd="0" presId="urn:microsoft.com/office/officeart/2005/8/layout/hierarchy4"/>
    <dgm:cxn modelId="{FE2BB12E-9A36-46AB-8B85-BD002A988F8B}" srcId="{1CB9A9B5-7BEA-4B3E-96A7-97ADEDED7833}" destId="{D6E90ADD-CEC7-4317-A358-74612BC9BAC0}" srcOrd="0" destOrd="0" parTransId="{B5F1F8E9-FB0B-4CC4-A1F1-3DA3EFB700E3}" sibTransId="{6716BC8B-A101-49B1-A398-F71030ED61EF}"/>
    <dgm:cxn modelId="{50E3D664-EE6F-4FA3-96B2-C3E1E4AC67B9}" srcId="{D6E90ADD-CEC7-4317-A358-74612BC9BAC0}" destId="{33FFC90C-31C4-4FAE-B470-131E7E763439}" srcOrd="0" destOrd="0" parTransId="{C710AF0E-C3E6-4622-ADD9-2CECFEC87384}" sibTransId="{8564EF7D-DDC8-477D-8494-B9C80CE3E715}"/>
    <dgm:cxn modelId="{1C533DAF-D6B0-441F-A381-025F19D3E8E7}" srcId="{33FFC90C-31C4-4FAE-B470-131E7E763439}" destId="{07200A0B-206A-410A-B324-DCD67E30F832}" srcOrd="1" destOrd="0" parTransId="{42BB9FAF-317C-4F78-BB27-3DF500F55B92}" sibTransId="{BEFE8D9F-7DC7-4473-A11E-C7B937DCDC6F}"/>
    <dgm:cxn modelId="{DBF486D9-BE5D-4281-ACE2-697CC7D1F08F}" type="presOf" srcId="{70B8F9C0-5047-4D38-9F74-FD7EEBF57633}" destId="{E71F0016-EF1E-4EE7-A545-931C5681FD98}" srcOrd="0" destOrd="0" presId="urn:microsoft.com/office/officeart/2005/8/layout/hierarchy4"/>
    <dgm:cxn modelId="{D6526B02-FBC5-42EB-AFF6-092D1DF60C5E}" type="presOf" srcId="{07200A0B-206A-410A-B324-DCD67E30F832}" destId="{F889807D-DDF9-4B9B-90D1-F2DAE69BE601}" srcOrd="0" destOrd="0" presId="urn:microsoft.com/office/officeart/2005/8/layout/hierarchy4"/>
    <dgm:cxn modelId="{A53C37BC-02F5-4342-A48D-CDAE13478905}" srcId="{E5C7E793-6712-4595-9DB9-4F55461BA5FC}" destId="{70B8F9C0-5047-4D38-9F74-FD7EEBF57633}" srcOrd="0" destOrd="0" parTransId="{9795D299-E9C4-4880-A4A0-208252FC4CFB}" sibTransId="{6B2FF174-9FF2-48F4-A4A2-3C35FBB847E0}"/>
    <dgm:cxn modelId="{86D67C8C-45D9-4647-9245-BA868DF08FB8}" type="presOf" srcId="{33FFC90C-31C4-4FAE-B470-131E7E763439}" destId="{C7C44564-44ED-4FFB-8A97-6A26CFA24A94}" srcOrd="0" destOrd="0" presId="urn:microsoft.com/office/officeart/2005/8/layout/hierarchy4"/>
    <dgm:cxn modelId="{8B818BB6-FE76-4BAF-BBB9-24C24AF8593D}" type="presParOf" srcId="{FEFE0B10-2C75-4AE0-B8B7-7429DEDF1D5C}" destId="{6DFF26B9-05E7-4E4A-A392-60B637E20F21}" srcOrd="0" destOrd="0" presId="urn:microsoft.com/office/officeart/2005/8/layout/hierarchy4"/>
    <dgm:cxn modelId="{80D0B475-3603-4913-B0E1-6DACE8DE3CAB}" type="presParOf" srcId="{6DFF26B9-05E7-4E4A-A392-60B637E20F21}" destId="{D5783B89-42EE-4893-9BC4-197DCB557636}" srcOrd="0" destOrd="0" presId="urn:microsoft.com/office/officeart/2005/8/layout/hierarchy4"/>
    <dgm:cxn modelId="{4F0C863D-7AE2-48F8-8A9F-3F0F25E6652C}" type="presParOf" srcId="{6DFF26B9-05E7-4E4A-A392-60B637E20F21}" destId="{1C6572C1-DE25-4801-8255-127286AD500F}" srcOrd="1" destOrd="0" presId="urn:microsoft.com/office/officeart/2005/8/layout/hierarchy4"/>
    <dgm:cxn modelId="{0B9A2BDA-53BA-4A61-8C9F-D47774AEB85C}" type="presParOf" srcId="{6DFF26B9-05E7-4E4A-A392-60B637E20F21}" destId="{E626FB7D-3877-4D1C-A184-DEBCBB6BA123}" srcOrd="2" destOrd="0" presId="urn:microsoft.com/office/officeart/2005/8/layout/hierarchy4"/>
    <dgm:cxn modelId="{F5490F0D-60FD-4519-8771-FD90DE7E2A51}" type="presParOf" srcId="{E626FB7D-3877-4D1C-A184-DEBCBB6BA123}" destId="{1EA26B1F-1E47-4D93-8A22-189C585DD2CB}" srcOrd="0" destOrd="0" presId="urn:microsoft.com/office/officeart/2005/8/layout/hierarchy4"/>
    <dgm:cxn modelId="{4C3EB376-C3D1-4394-B058-4D8E1BF31511}" type="presParOf" srcId="{1EA26B1F-1E47-4D93-8A22-189C585DD2CB}" destId="{C7C44564-44ED-4FFB-8A97-6A26CFA24A94}" srcOrd="0" destOrd="0" presId="urn:microsoft.com/office/officeart/2005/8/layout/hierarchy4"/>
    <dgm:cxn modelId="{D59A5AB2-95E5-401D-B667-F7B8377B2C44}" type="presParOf" srcId="{1EA26B1F-1E47-4D93-8A22-189C585DD2CB}" destId="{822C5821-D239-41AB-B189-54710A2B9955}" srcOrd="1" destOrd="0" presId="urn:microsoft.com/office/officeart/2005/8/layout/hierarchy4"/>
    <dgm:cxn modelId="{548AB069-5914-46EB-913B-56A5DA05B2DF}" type="presParOf" srcId="{1EA26B1F-1E47-4D93-8A22-189C585DD2CB}" destId="{E31F849F-1246-4FF3-9138-9E5EA8B0FBBF}" srcOrd="2" destOrd="0" presId="urn:microsoft.com/office/officeart/2005/8/layout/hierarchy4"/>
    <dgm:cxn modelId="{D1940F44-287D-4D35-B80A-10CAAC8A84B1}" type="presParOf" srcId="{E31F849F-1246-4FF3-9138-9E5EA8B0FBBF}" destId="{FBD3345C-22B7-4B6C-85BE-43F175530B8F}" srcOrd="0" destOrd="0" presId="urn:microsoft.com/office/officeart/2005/8/layout/hierarchy4"/>
    <dgm:cxn modelId="{7B6308E6-C202-4877-8F7A-6BA556F11B5C}" type="presParOf" srcId="{FBD3345C-22B7-4B6C-85BE-43F175530B8F}" destId="{8CEFFA01-4E9E-470B-8C08-E4899E668E7A}" srcOrd="0" destOrd="0" presId="urn:microsoft.com/office/officeart/2005/8/layout/hierarchy4"/>
    <dgm:cxn modelId="{9F67EDB3-90F9-4B33-BFA4-DB3A78FDE666}" type="presParOf" srcId="{FBD3345C-22B7-4B6C-85BE-43F175530B8F}" destId="{A2E427E7-CECC-4E4E-A493-F04193EB92A9}" srcOrd="1" destOrd="0" presId="urn:microsoft.com/office/officeart/2005/8/layout/hierarchy4"/>
    <dgm:cxn modelId="{DA5C35BA-5306-49B6-B68D-E83E14E7675A}" type="presParOf" srcId="{E31F849F-1246-4FF3-9138-9E5EA8B0FBBF}" destId="{8D7FFAB7-506B-431D-BB52-D1D49F08EC9A}" srcOrd="1" destOrd="0" presId="urn:microsoft.com/office/officeart/2005/8/layout/hierarchy4"/>
    <dgm:cxn modelId="{38BCEB77-D060-4F73-B5CF-902ABAA1BB8D}" type="presParOf" srcId="{E31F849F-1246-4FF3-9138-9E5EA8B0FBBF}" destId="{9564CCCE-1511-4C53-9A82-ED5DCEE4C894}" srcOrd="2" destOrd="0" presId="urn:microsoft.com/office/officeart/2005/8/layout/hierarchy4"/>
    <dgm:cxn modelId="{C31E29B3-5578-4132-A4A2-C342F17620BB}" type="presParOf" srcId="{9564CCCE-1511-4C53-9A82-ED5DCEE4C894}" destId="{F889807D-DDF9-4B9B-90D1-F2DAE69BE601}" srcOrd="0" destOrd="0" presId="urn:microsoft.com/office/officeart/2005/8/layout/hierarchy4"/>
    <dgm:cxn modelId="{9E3CFBCB-1B40-4626-A0B3-6E76B01D174F}" type="presParOf" srcId="{9564CCCE-1511-4C53-9A82-ED5DCEE4C894}" destId="{F0906F80-23DC-49C1-899E-BC3A08DE613E}" srcOrd="1" destOrd="0" presId="urn:microsoft.com/office/officeart/2005/8/layout/hierarchy4"/>
    <dgm:cxn modelId="{97C1C51E-ABEC-4EF9-B52B-1FD7E4F0761C}" type="presParOf" srcId="{E31F849F-1246-4FF3-9138-9E5EA8B0FBBF}" destId="{D26DBD86-9AC3-43CD-85B0-98B670F83111}" srcOrd="3" destOrd="0" presId="urn:microsoft.com/office/officeart/2005/8/layout/hierarchy4"/>
    <dgm:cxn modelId="{89A946D3-64AD-40C8-BA8E-19D6C56EDE22}" type="presParOf" srcId="{E31F849F-1246-4FF3-9138-9E5EA8B0FBBF}" destId="{CEC0381D-46F7-4AE1-AFA2-7D717B3B46E7}" srcOrd="4" destOrd="0" presId="urn:microsoft.com/office/officeart/2005/8/layout/hierarchy4"/>
    <dgm:cxn modelId="{085BC59F-C391-4EED-B954-78F3062C494C}" type="presParOf" srcId="{CEC0381D-46F7-4AE1-AFA2-7D717B3B46E7}" destId="{F3FE7E96-7CD8-437F-A422-06964260CE21}" srcOrd="0" destOrd="0" presId="urn:microsoft.com/office/officeart/2005/8/layout/hierarchy4"/>
    <dgm:cxn modelId="{8023BFB4-6DD6-4F60-8495-36E3FB13B389}" type="presParOf" srcId="{CEC0381D-46F7-4AE1-AFA2-7D717B3B46E7}" destId="{6BDB3D5C-6ACA-416F-B2EB-5270940DF8AE}" srcOrd="1" destOrd="0" presId="urn:microsoft.com/office/officeart/2005/8/layout/hierarchy4"/>
    <dgm:cxn modelId="{773F433C-FB7B-441E-89CD-C41C0EE64C6D}" type="presParOf" srcId="{E626FB7D-3877-4D1C-A184-DEBCBB6BA123}" destId="{38B840C3-919B-49DC-A8F6-151F8A07BB58}" srcOrd="1" destOrd="0" presId="urn:microsoft.com/office/officeart/2005/8/layout/hierarchy4"/>
    <dgm:cxn modelId="{DFDC974F-FEEA-4900-90FA-1FAF7535451F}" type="presParOf" srcId="{E626FB7D-3877-4D1C-A184-DEBCBB6BA123}" destId="{448CCD14-9C0D-404E-8CAE-3198973B0FAF}" srcOrd="2" destOrd="0" presId="urn:microsoft.com/office/officeart/2005/8/layout/hierarchy4"/>
    <dgm:cxn modelId="{3D156903-CCA2-4884-AD7C-D71DAFDB4C76}" type="presParOf" srcId="{448CCD14-9C0D-404E-8CAE-3198973B0FAF}" destId="{45802C61-1FCA-4A26-AEC2-1F23B4399928}" srcOrd="0" destOrd="0" presId="urn:microsoft.com/office/officeart/2005/8/layout/hierarchy4"/>
    <dgm:cxn modelId="{163B614B-4538-47D8-B371-F7AACBF3007C}" type="presParOf" srcId="{448CCD14-9C0D-404E-8CAE-3198973B0FAF}" destId="{1A9C3646-E42A-4978-9384-F9938F2180BD}" srcOrd="1" destOrd="0" presId="urn:microsoft.com/office/officeart/2005/8/layout/hierarchy4"/>
    <dgm:cxn modelId="{B068D5E1-D017-43CA-BA61-8FEFFA96BCC6}" type="presParOf" srcId="{448CCD14-9C0D-404E-8CAE-3198973B0FAF}" destId="{18FC6BD1-4DAC-48F9-AFEF-A507337D9206}" srcOrd="2" destOrd="0" presId="urn:microsoft.com/office/officeart/2005/8/layout/hierarchy4"/>
    <dgm:cxn modelId="{712F1294-9B83-4626-8AF9-360B1EB6250E}" type="presParOf" srcId="{18FC6BD1-4DAC-48F9-AFEF-A507337D9206}" destId="{0F062F3D-4486-4DEE-B52E-3329F7738C0B}" srcOrd="0" destOrd="0" presId="urn:microsoft.com/office/officeart/2005/8/layout/hierarchy4"/>
    <dgm:cxn modelId="{F84E51F8-E85F-4DDE-A65B-E7A01B6FC6EB}" type="presParOf" srcId="{0F062F3D-4486-4DEE-B52E-3329F7738C0B}" destId="{E71F0016-EF1E-4EE7-A545-931C5681FD98}" srcOrd="0" destOrd="0" presId="urn:microsoft.com/office/officeart/2005/8/layout/hierarchy4"/>
    <dgm:cxn modelId="{04F486BD-C947-49E4-8C43-DD4B4AADDDBE}" type="presParOf" srcId="{0F062F3D-4486-4DEE-B52E-3329F7738C0B}" destId="{30B47431-7675-4146-9389-EBA4C138BAB8}" srcOrd="1"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AC10E8-163A-406A-B7C6-48F3B3E4E43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423706ED-DDB6-4561-9842-9573CA1E94AF}">
      <dgm:prSet phldrT="[Text]"/>
      <dgm:spPr/>
      <dgm:t>
        <a:bodyPr/>
        <a:lstStyle/>
        <a:p>
          <a:r>
            <a:rPr lang="en-GB" b="1" dirty="0" smtClean="0"/>
            <a:t>CAUSE</a:t>
          </a:r>
          <a:endParaRPr lang="en-GB" b="1" dirty="0"/>
        </a:p>
      </dgm:t>
    </dgm:pt>
    <dgm:pt modelId="{6A8640A1-A837-47B4-B667-8A51432FE809}" type="parTrans" cxnId="{757E539F-84D1-4365-8F38-9A9CF06F2BDB}">
      <dgm:prSet/>
      <dgm:spPr/>
      <dgm:t>
        <a:bodyPr/>
        <a:lstStyle/>
        <a:p>
          <a:endParaRPr lang="en-GB"/>
        </a:p>
      </dgm:t>
    </dgm:pt>
    <dgm:pt modelId="{4B919108-2F55-4272-BBAE-CB71B6F38090}" type="sibTrans" cxnId="{757E539F-84D1-4365-8F38-9A9CF06F2BDB}">
      <dgm:prSet/>
      <dgm:spPr/>
      <dgm:t>
        <a:bodyPr/>
        <a:lstStyle/>
        <a:p>
          <a:endParaRPr lang="en-GB"/>
        </a:p>
      </dgm:t>
    </dgm:pt>
    <dgm:pt modelId="{27AA4170-85EB-415A-A09D-C83103757C78}">
      <dgm:prSet phldrT="[Text]"/>
      <dgm:spPr/>
      <dgm:t>
        <a:bodyPr/>
        <a:lstStyle/>
        <a:p>
          <a:r>
            <a:rPr lang="en-GB" u="sng" dirty="0" smtClean="0"/>
            <a:t>NUCLEUS</a:t>
          </a:r>
        </a:p>
        <a:p>
          <a:r>
            <a:rPr lang="en-GB" dirty="0" smtClean="0"/>
            <a:t>John was sacked this morning</a:t>
          </a:r>
          <a:endParaRPr lang="en-GB" dirty="0"/>
        </a:p>
      </dgm:t>
    </dgm:pt>
    <dgm:pt modelId="{48CEA145-BAE0-489D-9248-9461A9E2105A}" type="parTrans" cxnId="{9FA53291-7D2E-4FD4-8406-577C92BBB869}">
      <dgm:prSet/>
      <dgm:spPr/>
      <dgm:t>
        <a:bodyPr/>
        <a:lstStyle/>
        <a:p>
          <a:endParaRPr lang="en-GB"/>
        </a:p>
      </dgm:t>
    </dgm:pt>
    <dgm:pt modelId="{0D5A96A4-7DC9-4014-896C-993A1D855B28}" type="sibTrans" cxnId="{9FA53291-7D2E-4FD4-8406-577C92BBB869}">
      <dgm:prSet/>
      <dgm:spPr/>
      <dgm:t>
        <a:bodyPr/>
        <a:lstStyle/>
        <a:p>
          <a:endParaRPr lang="en-GB"/>
        </a:p>
      </dgm:t>
    </dgm:pt>
    <dgm:pt modelId="{FFE816D2-B081-4BF8-AD84-09333BAF22D3}">
      <dgm:prSet phldrT="[Text]"/>
      <dgm:spPr/>
      <dgm:t>
        <a:bodyPr/>
        <a:lstStyle/>
        <a:p>
          <a:r>
            <a:rPr lang="en-GB" u="sng" dirty="0" smtClean="0"/>
            <a:t>SATELLITE</a:t>
          </a:r>
        </a:p>
        <a:p>
          <a:r>
            <a:rPr lang="en-GB" dirty="0" smtClean="0"/>
            <a:t>He was caught ....</a:t>
          </a:r>
          <a:endParaRPr lang="en-GB" dirty="0"/>
        </a:p>
      </dgm:t>
    </dgm:pt>
    <dgm:pt modelId="{3473EA86-4D29-4740-85E4-C93E06BFEB09}" type="parTrans" cxnId="{57E431FA-3D7C-4833-BB8A-CCF05EE17D81}">
      <dgm:prSet/>
      <dgm:spPr/>
      <dgm:t>
        <a:bodyPr/>
        <a:lstStyle/>
        <a:p>
          <a:endParaRPr lang="en-GB"/>
        </a:p>
      </dgm:t>
    </dgm:pt>
    <dgm:pt modelId="{1118177E-BC61-408D-A08B-8C0DCF85D76B}" type="sibTrans" cxnId="{57E431FA-3D7C-4833-BB8A-CCF05EE17D81}">
      <dgm:prSet/>
      <dgm:spPr/>
      <dgm:t>
        <a:bodyPr/>
        <a:lstStyle/>
        <a:p>
          <a:endParaRPr lang="en-GB"/>
        </a:p>
      </dgm:t>
    </dgm:pt>
    <dgm:pt modelId="{08328FA9-8B19-49BD-8D29-C133BF97884D}" type="pres">
      <dgm:prSet presAssocID="{AFAC10E8-163A-406A-B7C6-48F3B3E4E43B}" presName="hierChild1" presStyleCnt="0">
        <dgm:presLayoutVars>
          <dgm:orgChart val="1"/>
          <dgm:chPref val="1"/>
          <dgm:dir/>
          <dgm:animOne val="branch"/>
          <dgm:animLvl val="lvl"/>
          <dgm:resizeHandles/>
        </dgm:presLayoutVars>
      </dgm:prSet>
      <dgm:spPr/>
      <dgm:t>
        <a:bodyPr/>
        <a:lstStyle/>
        <a:p>
          <a:endParaRPr lang="en-GB"/>
        </a:p>
      </dgm:t>
    </dgm:pt>
    <dgm:pt modelId="{5DA09AAB-9141-48E1-B403-017B0EE24220}" type="pres">
      <dgm:prSet presAssocID="{423706ED-DDB6-4561-9842-9573CA1E94AF}" presName="hierRoot1" presStyleCnt="0">
        <dgm:presLayoutVars>
          <dgm:hierBranch val="init"/>
        </dgm:presLayoutVars>
      </dgm:prSet>
      <dgm:spPr/>
    </dgm:pt>
    <dgm:pt modelId="{E4C07CD0-C989-430F-B4BE-D445A1DA32B0}" type="pres">
      <dgm:prSet presAssocID="{423706ED-DDB6-4561-9842-9573CA1E94AF}" presName="rootComposite1" presStyleCnt="0"/>
      <dgm:spPr/>
    </dgm:pt>
    <dgm:pt modelId="{D124F3B0-79EF-44C9-BCCA-F6D01A673F97}" type="pres">
      <dgm:prSet presAssocID="{423706ED-DDB6-4561-9842-9573CA1E94AF}" presName="rootText1" presStyleLbl="node0" presStyleIdx="0" presStyleCnt="1">
        <dgm:presLayoutVars>
          <dgm:chPref val="3"/>
        </dgm:presLayoutVars>
      </dgm:prSet>
      <dgm:spPr/>
      <dgm:t>
        <a:bodyPr/>
        <a:lstStyle/>
        <a:p>
          <a:endParaRPr lang="en-GB"/>
        </a:p>
      </dgm:t>
    </dgm:pt>
    <dgm:pt modelId="{5DA27759-83F2-4959-9B47-B2F3C4D4BC7F}" type="pres">
      <dgm:prSet presAssocID="{423706ED-DDB6-4561-9842-9573CA1E94AF}" presName="rootConnector1" presStyleLbl="node1" presStyleIdx="0" presStyleCnt="0"/>
      <dgm:spPr/>
      <dgm:t>
        <a:bodyPr/>
        <a:lstStyle/>
        <a:p>
          <a:endParaRPr lang="en-GB"/>
        </a:p>
      </dgm:t>
    </dgm:pt>
    <dgm:pt modelId="{E4EE2EB2-87EB-448D-8E79-A4ACDFCE50B2}" type="pres">
      <dgm:prSet presAssocID="{423706ED-DDB6-4561-9842-9573CA1E94AF}" presName="hierChild2" presStyleCnt="0"/>
      <dgm:spPr/>
    </dgm:pt>
    <dgm:pt modelId="{AB00E75C-B5C7-4BCF-B547-D3AF1C8FA184}" type="pres">
      <dgm:prSet presAssocID="{48CEA145-BAE0-489D-9248-9461A9E2105A}" presName="Name37" presStyleLbl="parChTrans1D2" presStyleIdx="0" presStyleCnt="2"/>
      <dgm:spPr/>
      <dgm:t>
        <a:bodyPr/>
        <a:lstStyle/>
        <a:p>
          <a:endParaRPr lang="en-GB"/>
        </a:p>
      </dgm:t>
    </dgm:pt>
    <dgm:pt modelId="{36A670D6-19C1-411E-A3BA-95E0C0D013F0}" type="pres">
      <dgm:prSet presAssocID="{27AA4170-85EB-415A-A09D-C83103757C78}" presName="hierRoot2" presStyleCnt="0">
        <dgm:presLayoutVars>
          <dgm:hierBranch val="init"/>
        </dgm:presLayoutVars>
      </dgm:prSet>
      <dgm:spPr/>
    </dgm:pt>
    <dgm:pt modelId="{CBF07CA1-2C53-43AB-963D-7AD293DD02D6}" type="pres">
      <dgm:prSet presAssocID="{27AA4170-85EB-415A-A09D-C83103757C78}" presName="rootComposite" presStyleCnt="0"/>
      <dgm:spPr/>
    </dgm:pt>
    <dgm:pt modelId="{34C0FDED-5605-4392-A1F9-993AF2151DEE}" type="pres">
      <dgm:prSet presAssocID="{27AA4170-85EB-415A-A09D-C83103757C78}" presName="rootText" presStyleLbl="node2" presStyleIdx="0" presStyleCnt="2">
        <dgm:presLayoutVars>
          <dgm:chPref val="3"/>
        </dgm:presLayoutVars>
      </dgm:prSet>
      <dgm:spPr/>
      <dgm:t>
        <a:bodyPr/>
        <a:lstStyle/>
        <a:p>
          <a:endParaRPr lang="en-GB"/>
        </a:p>
      </dgm:t>
    </dgm:pt>
    <dgm:pt modelId="{6A95CCAE-31B0-459F-BD14-DC349BBF32AB}" type="pres">
      <dgm:prSet presAssocID="{27AA4170-85EB-415A-A09D-C83103757C78}" presName="rootConnector" presStyleLbl="node2" presStyleIdx="0" presStyleCnt="2"/>
      <dgm:spPr/>
      <dgm:t>
        <a:bodyPr/>
        <a:lstStyle/>
        <a:p>
          <a:endParaRPr lang="en-GB"/>
        </a:p>
      </dgm:t>
    </dgm:pt>
    <dgm:pt modelId="{2283B97C-C227-43EA-AF21-F2CED2FBCE7D}" type="pres">
      <dgm:prSet presAssocID="{27AA4170-85EB-415A-A09D-C83103757C78}" presName="hierChild4" presStyleCnt="0"/>
      <dgm:spPr/>
    </dgm:pt>
    <dgm:pt modelId="{2E0C8857-1509-4874-84EB-2D27BB30FD31}" type="pres">
      <dgm:prSet presAssocID="{27AA4170-85EB-415A-A09D-C83103757C78}" presName="hierChild5" presStyleCnt="0"/>
      <dgm:spPr/>
    </dgm:pt>
    <dgm:pt modelId="{14CD5D76-944D-434A-9AB8-B05A5A104C21}" type="pres">
      <dgm:prSet presAssocID="{3473EA86-4D29-4740-85E4-C93E06BFEB09}" presName="Name37" presStyleLbl="parChTrans1D2" presStyleIdx="1" presStyleCnt="2"/>
      <dgm:spPr/>
      <dgm:t>
        <a:bodyPr/>
        <a:lstStyle/>
        <a:p>
          <a:endParaRPr lang="en-GB"/>
        </a:p>
      </dgm:t>
    </dgm:pt>
    <dgm:pt modelId="{1B713BD2-EB2C-4093-8840-511096AED807}" type="pres">
      <dgm:prSet presAssocID="{FFE816D2-B081-4BF8-AD84-09333BAF22D3}" presName="hierRoot2" presStyleCnt="0">
        <dgm:presLayoutVars>
          <dgm:hierBranch val="init"/>
        </dgm:presLayoutVars>
      </dgm:prSet>
      <dgm:spPr/>
    </dgm:pt>
    <dgm:pt modelId="{3CEAEA78-2D02-487E-BE3F-F9E0545EBC83}" type="pres">
      <dgm:prSet presAssocID="{FFE816D2-B081-4BF8-AD84-09333BAF22D3}" presName="rootComposite" presStyleCnt="0"/>
      <dgm:spPr/>
    </dgm:pt>
    <dgm:pt modelId="{F54698B7-01B7-4AE3-8110-85EE606495ED}" type="pres">
      <dgm:prSet presAssocID="{FFE816D2-B081-4BF8-AD84-09333BAF22D3}" presName="rootText" presStyleLbl="node2" presStyleIdx="1" presStyleCnt="2">
        <dgm:presLayoutVars>
          <dgm:chPref val="3"/>
        </dgm:presLayoutVars>
      </dgm:prSet>
      <dgm:spPr/>
      <dgm:t>
        <a:bodyPr/>
        <a:lstStyle/>
        <a:p>
          <a:endParaRPr lang="en-GB"/>
        </a:p>
      </dgm:t>
    </dgm:pt>
    <dgm:pt modelId="{BE8872C2-8AEB-4A73-B687-506583775453}" type="pres">
      <dgm:prSet presAssocID="{FFE816D2-B081-4BF8-AD84-09333BAF22D3}" presName="rootConnector" presStyleLbl="node2" presStyleIdx="1" presStyleCnt="2"/>
      <dgm:spPr/>
      <dgm:t>
        <a:bodyPr/>
        <a:lstStyle/>
        <a:p>
          <a:endParaRPr lang="en-GB"/>
        </a:p>
      </dgm:t>
    </dgm:pt>
    <dgm:pt modelId="{591F13DB-8AFF-4D4F-B1ED-4C9A930A68A3}" type="pres">
      <dgm:prSet presAssocID="{FFE816D2-B081-4BF8-AD84-09333BAF22D3}" presName="hierChild4" presStyleCnt="0"/>
      <dgm:spPr/>
    </dgm:pt>
    <dgm:pt modelId="{B911D761-F19D-4A15-8F07-6C4CC98CADD4}" type="pres">
      <dgm:prSet presAssocID="{FFE816D2-B081-4BF8-AD84-09333BAF22D3}" presName="hierChild5" presStyleCnt="0"/>
      <dgm:spPr/>
    </dgm:pt>
    <dgm:pt modelId="{7529ACFF-94BE-425B-BACF-A2F93EEE6B05}" type="pres">
      <dgm:prSet presAssocID="{423706ED-DDB6-4561-9842-9573CA1E94AF}" presName="hierChild3" presStyleCnt="0"/>
      <dgm:spPr/>
    </dgm:pt>
  </dgm:ptLst>
  <dgm:cxnLst>
    <dgm:cxn modelId="{4BF7AE26-44CA-4683-82DB-926BBDF5D4ED}" type="presOf" srcId="{423706ED-DDB6-4561-9842-9573CA1E94AF}" destId="{5DA27759-83F2-4959-9B47-B2F3C4D4BC7F}" srcOrd="1" destOrd="0" presId="urn:microsoft.com/office/officeart/2005/8/layout/orgChart1"/>
    <dgm:cxn modelId="{6D721724-231D-47EC-8D9B-B55D71B8B625}" type="presOf" srcId="{AFAC10E8-163A-406A-B7C6-48F3B3E4E43B}" destId="{08328FA9-8B19-49BD-8D29-C133BF97884D}" srcOrd="0" destOrd="0" presId="urn:microsoft.com/office/officeart/2005/8/layout/orgChart1"/>
    <dgm:cxn modelId="{757E539F-84D1-4365-8F38-9A9CF06F2BDB}" srcId="{AFAC10E8-163A-406A-B7C6-48F3B3E4E43B}" destId="{423706ED-DDB6-4561-9842-9573CA1E94AF}" srcOrd="0" destOrd="0" parTransId="{6A8640A1-A837-47B4-B667-8A51432FE809}" sibTransId="{4B919108-2F55-4272-BBAE-CB71B6F38090}"/>
    <dgm:cxn modelId="{57E431FA-3D7C-4833-BB8A-CCF05EE17D81}" srcId="{423706ED-DDB6-4561-9842-9573CA1E94AF}" destId="{FFE816D2-B081-4BF8-AD84-09333BAF22D3}" srcOrd="1" destOrd="0" parTransId="{3473EA86-4D29-4740-85E4-C93E06BFEB09}" sibTransId="{1118177E-BC61-408D-A08B-8C0DCF85D76B}"/>
    <dgm:cxn modelId="{9FA53291-7D2E-4FD4-8406-577C92BBB869}" srcId="{423706ED-DDB6-4561-9842-9573CA1E94AF}" destId="{27AA4170-85EB-415A-A09D-C83103757C78}" srcOrd="0" destOrd="0" parTransId="{48CEA145-BAE0-489D-9248-9461A9E2105A}" sibTransId="{0D5A96A4-7DC9-4014-896C-993A1D855B28}"/>
    <dgm:cxn modelId="{A1909F8F-2563-40DF-982B-5BD2FF802395}" type="presOf" srcId="{FFE816D2-B081-4BF8-AD84-09333BAF22D3}" destId="{BE8872C2-8AEB-4A73-B687-506583775453}" srcOrd="1" destOrd="0" presId="urn:microsoft.com/office/officeart/2005/8/layout/orgChart1"/>
    <dgm:cxn modelId="{84DA0100-7F46-4308-91A9-BA3373934886}" type="presOf" srcId="{FFE816D2-B081-4BF8-AD84-09333BAF22D3}" destId="{F54698B7-01B7-4AE3-8110-85EE606495ED}" srcOrd="0" destOrd="0" presId="urn:microsoft.com/office/officeart/2005/8/layout/orgChart1"/>
    <dgm:cxn modelId="{740DB189-3EF5-4BDD-9A65-FB59FA3E911F}" type="presOf" srcId="{423706ED-DDB6-4561-9842-9573CA1E94AF}" destId="{D124F3B0-79EF-44C9-BCCA-F6D01A673F97}" srcOrd="0" destOrd="0" presId="urn:microsoft.com/office/officeart/2005/8/layout/orgChart1"/>
    <dgm:cxn modelId="{1D311BAA-2A42-48CE-8C3C-42B5BE4CCF04}" type="presOf" srcId="{3473EA86-4D29-4740-85E4-C93E06BFEB09}" destId="{14CD5D76-944D-434A-9AB8-B05A5A104C21}" srcOrd="0" destOrd="0" presId="urn:microsoft.com/office/officeart/2005/8/layout/orgChart1"/>
    <dgm:cxn modelId="{24814EC9-DD68-4D23-A7EF-A90BC48A8250}" type="presOf" srcId="{48CEA145-BAE0-489D-9248-9461A9E2105A}" destId="{AB00E75C-B5C7-4BCF-B547-D3AF1C8FA184}" srcOrd="0" destOrd="0" presId="urn:microsoft.com/office/officeart/2005/8/layout/orgChart1"/>
    <dgm:cxn modelId="{1CAEAA4E-C23D-433E-B76F-2E796B9C13E2}" type="presOf" srcId="{27AA4170-85EB-415A-A09D-C83103757C78}" destId="{6A95CCAE-31B0-459F-BD14-DC349BBF32AB}" srcOrd="1" destOrd="0" presId="urn:microsoft.com/office/officeart/2005/8/layout/orgChart1"/>
    <dgm:cxn modelId="{22FB6195-0C4A-44D0-AEB8-57C1F06CAC02}" type="presOf" srcId="{27AA4170-85EB-415A-A09D-C83103757C78}" destId="{34C0FDED-5605-4392-A1F9-993AF2151DEE}" srcOrd="0" destOrd="0" presId="urn:microsoft.com/office/officeart/2005/8/layout/orgChart1"/>
    <dgm:cxn modelId="{3405B661-1D31-48BD-8B1C-D92EDC3E59D0}" type="presParOf" srcId="{08328FA9-8B19-49BD-8D29-C133BF97884D}" destId="{5DA09AAB-9141-48E1-B403-017B0EE24220}" srcOrd="0" destOrd="0" presId="urn:microsoft.com/office/officeart/2005/8/layout/orgChart1"/>
    <dgm:cxn modelId="{E399E0B4-C0F9-437C-A945-E326931B60DD}" type="presParOf" srcId="{5DA09AAB-9141-48E1-B403-017B0EE24220}" destId="{E4C07CD0-C989-430F-B4BE-D445A1DA32B0}" srcOrd="0" destOrd="0" presId="urn:microsoft.com/office/officeart/2005/8/layout/orgChart1"/>
    <dgm:cxn modelId="{E71F2C58-3181-421A-B531-5621EC6EE582}" type="presParOf" srcId="{E4C07CD0-C989-430F-B4BE-D445A1DA32B0}" destId="{D124F3B0-79EF-44C9-BCCA-F6D01A673F97}" srcOrd="0" destOrd="0" presId="urn:microsoft.com/office/officeart/2005/8/layout/orgChart1"/>
    <dgm:cxn modelId="{BB26567C-0933-4D4B-A2B5-5787B19FB7C9}" type="presParOf" srcId="{E4C07CD0-C989-430F-B4BE-D445A1DA32B0}" destId="{5DA27759-83F2-4959-9B47-B2F3C4D4BC7F}" srcOrd="1" destOrd="0" presId="urn:microsoft.com/office/officeart/2005/8/layout/orgChart1"/>
    <dgm:cxn modelId="{5A37C23D-A906-4F6C-9E47-54E746DD862F}" type="presParOf" srcId="{5DA09AAB-9141-48E1-B403-017B0EE24220}" destId="{E4EE2EB2-87EB-448D-8E79-A4ACDFCE50B2}" srcOrd="1" destOrd="0" presId="urn:microsoft.com/office/officeart/2005/8/layout/orgChart1"/>
    <dgm:cxn modelId="{A1082930-1A98-4669-A963-64584056F9F7}" type="presParOf" srcId="{E4EE2EB2-87EB-448D-8E79-A4ACDFCE50B2}" destId="{AB00E75C-B5C7-4BCF-B547-D3AF1C8FA184}" srcOrd="0" destOrd="0" presId="urn:microsoft.com/office/officeart/2005/8/layout/orgChart1"/>
    <dgm:cxn modelId="{DA70ECED-F433-4F1C-A5E0-C73B1560F201}" type="presParOf" srcId="{E4EE2EB2-87EB-448D-8E79-A4ACDFCE50B2}" destId="{36A670D6-19C1-411E-A3BA-95E0C0D013F0}" srcOrd="1" destOrd="0" presId="urn:microsoft.com/office/officeart/2005/8/layout/orgChart1"/>
    <dgm:cxn modelId="{70FB7253-5DEF-4C0D-895F-9C1BAFCB5FD3}" type="presParOf" srcId="{36A670D6-19C1-411E-A3BA-95E0C0D013F0}" destId="{CBF07CA1-2C53-43AB-963D-7AD293DD02D6}" srcOrd="0" destOrd="0" presId="urn:microsoft.com/office/officeart/2005/8/layout/orgChart1"/>
    <dgm:cxn modelId="{2FB95DC0-8027-427E-B0C4-4DC5F2DD4980}" type="presParOf" srcId="{CBF07CA1-2C53-43AB-963D-7AD293DD02D6}" destId="{34C0FDED-5605-4392-A1F9-993AF2151DEE}" srcOrd="0" destOrd="0" presId="urn:microsoft.com/office/officeart/2005/8/layout/orgChart1"/>
    <dgm:cxn modelId="{A24A8230-96EE-4AAE-94C5-EA7DC9D6F21B}" type="presParOf" srcId="{CBF07CA1-2C53-43AB-963D-7AD293DD02D6}" destId="{6A95CCAE-31B0-459F-BD14-DC349BBF32AB}" srcOrd="1" destOrd="0" presId="urn:microsoft.com/office/officeart/2005/8/layout/orgChart1"/>
    <dgm:cxn modelId="{3463FB0B-76EE-4018-A37F-90B1DC1AEC3C}" type="presParOf" srcId="{36A670D6-19C1-411E-A3BA-95E0C0D013F0}" destId="{2283B97C-C227-43EA-AF21-F2CED2FBCE7D}" srcOrd="1" destOrd="0" presId="urn:microsoft.com/office/officeart/2005/8/layout/orgChart1"/>
    <dgm:cxn modelId="{F8E09F94-6084-45C5-AFF2-D18E3D97CBC0}" type="presParOf" srcId="{36A670D6-19C1-411E-A3BA-95E0C0D013F0}" destId="{2E0C8857-1509-4874-84EB-2D27BB30FD31}" srcOrd="2" destOrd="0" presId="urn:microsoft.com/office/officeart/2005/8/layout/orgChart1"/>
    <dgm:cxn modelId="{C4EE6387-DF4F-4C66-B9F4-F0B00DCCAB3B}" type="presParOf" srcId="{E4EE2EB2-87EB-448D-8E79-A4ACDFCE50B2}" destId="{14CD5D76-944D-434A-9AB8-B05A5A104C21}" srcOrd="2" destOrd="0" presId="urn:microsoft.com/office/officeart/2005/8/layout/orgChart1"/>
    <dgm:cxn modelId="{A7014906-B9B7-44F2-AD59-0650322F906E}" type="presParOf" srcId="{E4EE2EB2-87EB-448D-8E79-A4ACDFCE50B2}" destId="{1B713BD2-EB2C-4093-8840-511096AED807}" srcOrd="3" destOrd="0" presId="urn:microsoft.com/office/officeart/2005/8/layout/orgChart1"/>
    <dgm:cxn modelId="{55BD5E66-9218-4FAC-8126-A67B816FEB27}" type="presParOf" srcId="{1B713BD2-EB2C-4093-8840-511096AED807}" destId="{3CEAEA78-2D02-487E-BE3F-F9E0545EBC83}" srcOrd="0" destOrd="0" presId="urn:microsoft.com/office/officeart/2005/8/layout/orgChart1"/>
    <dgm:cxn modelId="{8E7992AB-0888-488B-AA8F-6A27D18DB56C}" type="presParOf" srcId="{3CEAEA78-2D02-487E-BE3F-F9E0545EBC83}" destId="{F54698B7-01B7-4AE3-8110-85EE606495ED}" srcOrd="0" destOrd="0" presId="urn:microsoft.com/office/officeart/2005/8/layout/orgChart1"/>
    <dgm:cxn modelId="{F2797F3B-DF5C-4E99-875C-26EEAE840D4E}" type="presParOf" srcId="{3CEAEA78-2D02-487E-BE3F-F9E0545EBC83}" destId="{BE8872C2-8AEB-4A73-B687-506583775453}" srcOrd="1" destOrd="0" presId="urn:microsoft.com/office/officeart/2005/8/layout/orgChart1"/>
    <dgm:cxn modelId="{F62FE990-A626-4205-9043-6154BD04C4E7}" type="presParOf" srcId="{1B713BD2-EB2C-4093-8840-511096AED807}" destId="{591F13DB-8AFF-4D4F-B1ED-4C9A930A68A3}" srcOrd="1" destOrd="0" presId="urn:microsoft.com/office/officeart/2005/8/layout/orgChart1"/>
    <dgm:cxn modelId="{29084D8A-CC36-4D8D-9F6E-55682DB6BBC0}" type="presParOf" srcId="{1B713BD2-EB2C-4093-8840-511096AED807}" destId="{B911D761-F19D-4A15-8F07-6C4CC98CADD4}" srcOrd="2" destOrd="0" presId="urn:microsoft.com/office/officeart/2005/8/layout/orgChart1"/>
    <dgm:cxn modelId="{BD4F5DC2-09D1-4687-B9C7-6342009B8798}" type="presParOf" srcId="{5DA09AAB-9141-48E1-B403-017B0EE24220}" destId="{7529ACFF-94BE-425B-BACF-A2F93EEE6B05}"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AC10E8-163A-406A-B7C6-48F3B3E4E43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423706ED-DDB6-4561-9842-9573CA1E94AF}">
      <dgm:prSet phldrT="[Text]"/>
      <dgm:spPr/>
      <dgm:t>
        <a:bodyPr/>
        <a:lstStyle/>
        <a:p>
          <a:r>
            <a:rPr lang="en-GB" b="1" dirty="0" smtClean="0"/>
            <a:t>CAUSE</a:t>
          </a:r>
          <a:endParaRPr lang="en-GB" b="1" dirty="0"/>
        </a:p>
      </dgm:t>
    </dgm:pt>
    <dgm:pt modelId="{6A8640A1-A837-47B4-B667-8A51432FE809}" type="parTrans" cxnId="{757E539F-84D1-4365-8F38-9A9CF06F2BDB}">
      <dgm:prSet/>
      <dgm:spPr/>
      <dgm:t>
        <a:bodyPr/>
        <a:lstStyle/>
        <a:p>
          <a:endParaRPr lang="en-GB"/>
        </a:p>
      </dgm:t>
    </dgm:pt>
    <dgm:pt modelId="{4B919108-2F55-4272-BBAE-CB71B6F38090}" type="sibTrans" cxnId="{757E539F-84D1-4365-8F38-9A9CF06F2BDB}">
      <dgm:prSet/>
      <dgm:spPr/>
      <dgm:t>
        <a:bodyPr/>
        <a:lstStyle/>
        <a:p>
          <a:endParaRPr lang="en-GB"/>
        </a:p>
      </dgm:t>
    </dgm:pt>
    <dgm:pt modelId="{27AA4170-85EB-415A-A09D-C83103757C78}">
      <dgm:prSet phldrT="[Text]"/>
      <dgm:spPr/>
      <dgm:t>
        <a:bodyPr/>
        <a:lstStyle/>
        <a:p>
          <a:r>
            <a:rPr lang="en-GB" u="sng" dirty="0" smtClean="0"/>
            <a:t>NUCLEUS</a:t>
          </a:r>
        </a:p>
        <a:p>
          <a:r>
            <a:rPr lang="en-GB" dirty="0" smtClean="0"/>
            <a:t>John was sacked this morning</a:t>
          </a:r>
          <a:endParaRPr lang="en-GB" dirty="0"/>
        </a:p>
      </dgm:t>
    </dgm:pt>
    <dgm:pt modelId="{48CEA145-BAE0-489D-9248-9461A9E2105A}" type="parTrans" cxnId="{9FA53291-7D2E-4FD4-8406-577C92BBB869}">
      <dgm:prSet/>
      <dgm:spPr/>
      <dgm:t>
        <a:bodyPr/>
        <a:lstStyle/>
        <a:p>
          <a:endParaRPr lang="en-GB"/>
        </a:p>
      </dgm:t>
    </dgm:pt>
    <dgm:pt modelId="{0D5A96A4-7DC9-4014-896C-993A1D855B28}" type="sibTrans" cxnId="{9FA53291-7D2E-4FD4-8406-577C92BBB869}">
      <dgm:prSet/>
      <dgm:spPr/>
      <dgm:t>
        <a:bodyPr/>
        <a:lstStyle/>
        <a:p>
          <a:endParaRPr lang="en-GB"/>
        </a:p>
      </dgm:t>
    </dgm:pt>
    <dgm:pt modelId="{FFE816D2-B081-4BF8-AD84-09333BAF22D3}">
      <dgm:prSet phldrT="[Text]"/>
      <dgm:spPr/>
      <dgm:t>
        <a:bodyPr/>
        <a:lstStyle/>
        <a:p>
          <a:r>
            <a:rPr lang="en-GB" u="sng" dirty="0" smtClean="0"/>
            <a:t>SATELLITE</a:t>
          </a:r>
        </a:p>
        <a:p>
          <a:r>
            <a:rPr lang="en-GB" dirty="0" smtClean="0"/>
            <a:t>He was caught....</a:t>
          </a:r>
          <a:endParaRPr lang="en-GB" dirty="0"/>
        </a:p>
      </dgm:t>
    </dgm:pt>
    <dgm:pt modelId="{3473EA86-4D29-4740-85E4-C93E06BFEB09}" type="parTrans" cxnId="{57E431FA-3D7C-4833-BB8A-CCF05EE17D81}">
      <dgm:prSet/>
      <dgm:spPr/>
      <dgm:t>
        <a:bodyPr/>
        <a:lstStyle/>
        <a:p>
          <a:endParaRPr lang="en-GB"/>
        </a:p>
      </dgm:t>
    </dgm:pt>
    <dgm:pt modelId="{1118177E-BC61-408D-A08B-8C0DCF85D76B}" type="sibTrans" cxnId="{57E431FA-3D7C-4833-BB8A-CCF05EE17D81}">
      <dgm:prSet/>
      <dgm:spPr/>
      <dgm:t>
        <a:bodyPr/>
        <a:lstStyle/>
        <a:p>
          <a:endParaRPr lang="en-GB"/>
        </a:p>
      </dgm:t>
    </dgm:pt>
    <dgm:pt modelId="{08328FA9-8B19-49BD-8D29-C133BF97884D}" type="pres">
      <dgm:prSet presAssocID="{AFAC10E8-163A-406A-B7C6-48F3B3E4E43B}" presName="hierChild1" presStyleCnt="0">
        <dgm:presLayoutVars>
          <dgm:orgChart val="1"/>
          <dgm:chPref val="1"/>
          <dgm:dir/>
          <dgm:animOne val="branch"/>
          <dgm:animLvl val="lvl"/>
          <dgm:resizeHandles/>
        </dgm:presLayoutVars>
      </dgm:prSet>
      <dgm:spPr/>
      <dgm:t>
        <a:bodyPr/>
        <a:lstStyle/>
        <a:p>
          <a:endParaRPr lang="en-GB"/>
        </a:p>
      </dgm:t>
    </dgm:pt>
    <dgm:pt modelId="{5DA09AAB-9141-48E1-B403-017B0EE24220}" type="pres">
      <dgm:prSet presAssocID="{423706ED-DDB6-4561-9842-9573CA1E94AF}" presName="hierRoot1" presStyleCnt="0">
        <dgm:presLayoutVars>
          <dgm:hierBranch val="init"/>
        </dgm:presLayoutVars>
      </dgm:prSet>
      <dgm:spPr/>
    </dgm:pt>
    <dgm:pt modelId="{E4C07CD0-C989-430F-B4BE-D445A1DA32B0}" type="pres">
      <dgm:prSet presAssocID="{423706ED-DDB6-4561-9842-9573CA1E94AF}" presName="rootComposite1" presStyleCnt="0"/>
      <dgm:spPr/>
    </dgm:pt>
    <dgm:pt modelId="{D124F3B0-79EF-44C9-BCCA-F6D01A673F97}" type="pres">
      <dgm:prSet presAssocID="{423706ED-DDB6-4561-9842-9573CA1E94AF}" presName="rootText1" presStyleLbl="node0" presStyleIdx="0" presStyleCnt="1">
        <dgm:presLayoutVars>
          <dgm:chPref val="3"/>
        </dgm:presLayoutVars>
      </dgm:prSet>
      <dgm:spPr/>
      <dgm:t>
        <a:bodyPr/>
        <a:lstStyle/>
        <a:p>
          <a:endParaRPr lang="en-GB"/>
        </a:p>
      </dgm:t>
    </dgm:pt>
    <dgm:pt modelId="{5DA27759-83F2-4959-9B47-B2F3C4D4BC7F}" type="pres">
      <dgm:prSet presAssocID="{423706ED-DDB6-4561-9842-9573CA1E94AF}" presName="rootConnector1" presStyleLbl="node1" presStyleIdx="0" presStyleCnt="0"/>
      <dgm:spPr/>
      <dgm:t>
        <a:bodyPr/>
        <a:lstStyle/>
        <a:p>
          <a:endParaRPr lang="en-GB"/>
        </a:p>
      </dgm:t>
    </dgm:pt>
    <dgm:pt modelId="{E4EE2EB2-87EB-448D-8E79-A4ACDFCE50B2}" type="pres">
      <dgm:prSet presAssocID="{423706ED-DDB6-4561-9842-9573CA1E94AF}" presName="hierChild2" presStyleCnt="0"/>
      <dgm:spPr/>
    </dgm:pt>
    <dgm:pt modelId="{AB00E75C-B5C7-4BCF-B547-D3AF1C8FA184}" type="pres">
      <dgm:prSet presAssocID="{48CEA145-BAE0-489D-9248-9461A9E2105A}" presName="Name37" presStyleLbl="parChTrans1D2" presStyleIdx="0" presStyleCnt="2"/>
      <dgm:spPr/>
      <dgm:t>
        <a:bodyPr/>
        <a:lstStyle/>
        <a:p>
          <a:endParaRPr lang="en-GB"/>
        </a:p>
      </dgm:t>
    </dgm:pt>
    <dgm:pt modelId="{36A670D6-19C1-411E-A3BA-95E0C0D013F0}" type="pres">
      <dgm:prSet presAssocID="{27AA4170-85EB-415A-A09D-C83103757C78}" presName="hierRoot2" presStyleCnt="0">
        <dgm:presLayoutVars>
          <dgm:hierBranch val="init"/>
        </dgm:presLayoutVars>
      </dgm:prSet>
      <dgm:spPr/>
    </dgm:pt>
    <dgm:pt modelId="{CBF07CA1-2C53-43AB-963D-7AD293DD02D6}" type="pres">
      <dgm:prSet presAssocID="{27AA4170-85EB-415A-A09D-C83103757C78}" presName="rootComposite" presStyleCnt="0"/>
      <dgm:spPr/>
    </dgm:pt>
    <dgm:pt modelId="{34C0FDED-5605-4392-A1F9-993AF2151DEE}" type="pres">
      <dgm:prSet presAssocID="{27AA4170-85EB-415A-A09D-C83103757C78}" presName="rootText" presStyleLbl="node2" presStyleIdx="0" presStyleCnt="2">
        <dgm:presLayoutVars>
          <dgm:chPref val="3"/>
        </dgm:presLayoutVars>
      </dgm:prSet>
      <dgm:spPr/>
      <dgm:t>
        <a:bodyPr/>
        <a:lstStyle/>
        <a:p>
          <a:endParaRPr lang="en-GB"/>
        </a:p>
      </dgm:t>
    </dgm:pt>
    <dgm:pt modelId="{6A95CCAE-31B0-459F-BD14-DC349BBF32AB}" type="pres">
      <dgm:prSet presAssocID="{27AA4170-85EB-415A-A09D-C83103757C78}" presName="rootConnector" presStyleLbl="node2" presStyleIdx="0" presStyleCnt="2"/>
      <dgm:spPr/>
      <dgm:t>
        <a:bodyPr/>
        <a:lstStyle/>
        <a:p>
          <a:endParaRPr lang="en-GB"/>
        </a:p>
      </dgm:t>
    </dgm:pt>
    <dgm:pt modelId="{2283B97C-C227-43EA-AF21-F2CED2FBCE7D}" type="pres">
      <dgm:prSet presAssocID="{27AA4170-85EB-415A-A09D-C83103757C78}" presName="hierChild4" presStyleCnt="0"/>
      <dgm:spPr/>
    </dgm:pt>
    <dgm:pt modelId="{2E0C8857-1509-4874-84EB-2D27BB30FD31}" type="pres">
      <dgm:prSet presAssocID="{27AA4170-85EB-415A-A09D-C83103757C78}" presName="hierChild5" presStyleCnt="0"/>
      <dgm:spPr/>
    </dgm:pt>
    <dgm:pt modelId="{14CD5D76-944D-434A-9AB8-B05A5A104C21}" type="pres">
      <dgm:prSet presAssocID="{3473EA86-4D29-4740-85E4-C93E06BFEB09}" presName="Name37" presStyleLbl="parChTrans1D2" presStyleIdx="1" presStyleCnt="2"/>
      <dgm:spPr/>
      <dgm:t>
        <a:bodyPr/>
        <a:lstStyle/>
        <a:p>
          <a:endParaRPr lang="en-GB"/>
        </a:p>
      </dgm:t>
    </dgm:pt>
    <dgm:pt modelId="{1B713BD2-EB2C-4093-8840-511096AED807}" type="pres">
      <dgm:prSet presAssocID="{FFE816D2-B081-4BF8-AD84-09333BAF22D3}" presName="hierRoot2" presStyleCnt="0">
        <dgm:presLayoutVars>
          <dgm:hierBranch val="init"/>
        </dgm:presLayoutVars>
      </dgm:prSet>
      <dgm:spPr/>
    </dgm:pt>
    <dgm:pt modelId="{3CEAEA78-2D02-487E-BE3F-F9E0545EBC83}" type="pres">
      <dgm:prSet presAssocID="{FFE816D2-B081-4BF8-AD84-09333BAF22D3}" presName="rootComposite" presStyleCnt="0"/>
      <dgm:spPr/>
    </dgm:pt>
    <dgm:pt modelId="{F54698B7-01B7-4AE3-8110-85EE606495ED}" type="pres">
      <dgm:prSet presAssocID="{FFE816D2-B081-4BF8-AD84-09333BAF22D3}" presName="rootText" presStyleLbl="node2" presStyleIdx="1" presStyleCnt="2">
        <dgm:presLayoutVars>
          <dgm:chPref val="3"/>
        </dgm:presLayoutVars>
      </dgm:prSet>
      <dgm:spPr/>
      <dgm:t>
        <a:bodyPr/>
        <a:lstStyle/>
        <a:p>
          <a:endParaRPr lang="en-GB"/>
        </a:p>
      </dgm:t>
    </dgm:pt>
    <dgm:pt modelId="{BE8872C2-8AEB-4A73-B687-506583775453}" type="pres">
      <dgm:prSet presAssocID="{FFE816D2-B081-4BF8-AD84-09333BAF22D3}" presName="rootConnector" presStyleLbl="node2" presStyleIdx="1" presStyleCnt="2"/>
      <dgm:spPr/>
      <dgm:t>
        <a:bodyPr/>
        <a:lstStyle/>
        <a:p>
          <a:endParaRPr lang="en-GB"/>
        </a:p>
      </dgm:t>
    </dgm:pt>
    <dgm:pt modelId="{591F13DB-8AFF-4D4F-B1ED-4C9A930A68A3}" type="pres">
      <dgm:prSet presAssocID="{FFE816D2-B081-4BF8-AD84-09333BAF22D3}" presName="hierChild4" presStyleCnt="0"/>
      <dgm:spPr/>
    </dgm:pt>
    <dgm:pt modelId="{B911D761-F19D-4A15-8F07-6C4CC98CADD4}" type="pres">
      <dgm:prSet presAssocID="{FFE816D2-B081-4BF8-AD84-09333BAF22D3}" presName="hierChild5" presStyleCnt="0"/>
      <dgm:spPr/>
    </dgm:pt>
    <dgm:pt modelId="{7529ACFF-94BE-425B-BACF-A2F93EEE6B05}" type="pres">
      <dgm:prSet presAssocID="{423706ED-DDB6-4561-9842-9573CA1E94AF}" presName="hierChild3" presStyleCnt="0"/>
      <dgm:spPr/>
    </dgm:pt>
  </dgm:ptLst>
  <dgm:cxnLst>
    <dgm:cxn modelId="{A4C6269E-794E-4287-BD3B-6D22661229DA}" type="presOf" srcId="{AFAC10E8-163A-406A-B7C6-48F3B3E4E43B}" destId="{08328FA9-8B19-49BD-8D29-C133BF97884D}" srcOrd="0" destOrd="0" presId="urn:microsoft.com/office/officeart/2005/8/layout/orgChart1"/>
    <dgm:cxn modelId="{757E539F-84D1-4365-8F38-9A9CF06F2BDB}" srcId="{AFAC10E8-163A-406A-B7C6-48F3B3E4E43B}" destId="{423706ED-DDB6-4561-9842-9573CA1E94AF}" srcOrd="0" destOrd="0" parTransId="{6A8640A1-A837-47B4-B667-8A51432FE809}" sibTransId="{4B919108-2F55-4272-BBAE-CB71B6F38090}"/>
    <dgm:cxn modelId="{57E431FA-3D7C-4833-BB8A-CCF05EE17D81}" srcId="{423706ED-DDB6-4561-9842-9573CA1E94AF}" destId="{FFE816D2-B081-4BF8-AD84-09333BAF22D3}" srcOrd="1" destOrd="0" parTransId="{3473EA86-4D29-4740-85E4-C93E06BFEB09}" sibTransId="{1118177E-BC61-408D-A08B-8C0DCF85D76B}"/>
    <dgm:cxn modelId="{9FA53291-7D2E-4FD4-8406-577C92BBB869}" srcId="{423706ED-DDB6-4561-9842-9573CA1E94AF}" destId="{27AA4170-85EB-415A-A09D-C83103757C78}" srcOrd="0" destOrd="0" parTransId="{48CEA145-BAE0-489D-9248-9461A9E2105A}" sibTransId="{0D5A96A4-7DC9-4014-896C-993A1D855B28}"/>
    <dgm:cxn modelId="{062D756B-CFD3-445E-9DCD-23F261729290}" type="presOf" srcId="{3473EA86-4D29-4740-85E4-C93E06BFEB09}" destId="{14CD5D76-944D-434A-9AB8-B05A5A104C21}" srcOrd="0" destOrd="0" presId="urn:microsoft.com/office/officeart/2005/8/layout/orgChart1"/>
    <dgm:cxn modelId="{8B3A71D1-430C-4423-A708-DCF8F78FDFCC}" type="presOf" srcId="{FFE816D2-B081-4BF8-AD84-09333BAF22D3}" destId="{F54698B7-01B7-4AE3-8110-85EE606495ED}" srcOrd="0" destOrd="0" presId="urn:microsoft.com/office/officeart/2005/8/layout/orgChart1"/>
    <dgm:cxn modelId="{CD357B57-8F2C-419A-8C70-EB3D3FD0AA32}" type="presOf" srcId="{27AA4170-85EB-415A-A09D-C83103757C78}" destId="{6A95CCAE-31B0-459F-BD14-DC349BBF32AB}" srcOrd="1" destOrd="0" presId="urn:microsoft.com/office/officeart/2005/8/layout/orgChart1"/>
    <dgm:cxn modelId="{D4A91CC4-906D-4122-8C8A-AA45B5E26C72}" type="presOf" srcId="{27AA4170-85EB-415A-A09D-C83103757C78}" destId="{34C0FDED-5605-4392-A1F9-993AF2151DEE}" srcOrd="0" destOrd="0" presId="urn:microsoft.com/office/officeart/2005/8/layout/orgChart1"/>
    <dgm:cxn modelId="{B782C033-DCEE-49F2-9458-0EC1D4CE29B3}" type="presOf" srcId="{FFE816D2-B081-4BF8-AD84-09333BAF22D3}" destId="{BE8872C2-8AEB-4A73-B687-506583775453}" srcOrd="1" destOrd="0" presId="urn:microsoft.com/office/officeart/2005/8/layout/orgChart1"/>
    <dgm:cxn modelId="{3B7009D6-C007-4528-B564-28B17CA422A5}" type="presOf" srcId="{423706ED-DDB6-4561-9842-9573CA1E94AF}" destId="{D124F3B0-79EF-44C9-BCCA-F6D01A673F97}" srcOrd="0" destOrd="0" presId="urn:microsoft.com/office/officeart/2005/8/layout/orgChart1"/>
    <dgm:cxn modelId="{BA3C98E7-2B95-4EE3-BAC6-9E721DB52C9C}" type="presOf" srcId="{48CEA145-BAE0-489D-9248-9461A9E2105A}" destId="{AB00E75C-B5C7-4BCF-B547-D3AF1C8FA184}" srcOrd="0" destOrd="0" presId="urn:microsoft.com/office/officeart/2005/8/layout/orgChart1"/>
    <dgm:cxn modelId="{BF2DDA5C-D9EF-4428-A9E0-B6BD6C8056D1}" type="presOf" srcId="{423706ED-DDB6-4561-9842-9573CA1E94AF}" destId="{5DA27759-83F2-4959-9B47-B2F3C4D4BC7F}" srcOrd="1" destOrd="0" presId="urn:microsoft.com/office/officeart/2005/8/layout/orgChart1"/>
    <dgm:cxn modelId="{4681F58A-C58E-4257-8E77-1756AF5B7E81}" type="presParOf" srcId="{08328FA9-8B19-49BD-8D29-C133BF97884D}" destId="{5DA09AAB-9141-48E1-B403-017B0EE24220}" srcOrd="0" destOrd="0" presId="urn:microsoft.com/office/officeart/2005/8/layout/orgChart1"/>
    <dgm:cxn modelId="{8345B525-CBAB-4418-B3CE-54FBC51A70C0}" type="presParOf" srcId="{5DA09AAB-9141-48E1-B403-017B0EE24220}" destId="{E4C07CD0-C989-430F-B4BE-D445A1DA32B0}" srcOrd="0" destOrd="0" presId="urn:microsoft.com/office/officeart/2005/8/layout/orgChart1"/>
    <dgm:cxn modelId="{30E0DDB3-AE36-4A5E-8481-53D78726F334}" type="presParOf" srcId="{E4C07CD0-C989-430F-B4BE-D445A1DA32B0}" destId="{D124F3B0-79EF-44C9-BCCA-F6D01A673F97}" srcOrd="0" destOrd="0" presId="urn:microsoft.com/office/officeart/2005/8/layout/orgChart1"/>
    <dgm:cxn modelId="{1968BE55-6FDE-4FC5-AF9F-60A558015E18}" type="presParOf" srcId="{E4C07CD0-C989-430F-B4BE-D445A1DA32B0}" destId="{5DA27759-83F2-4959-9B47-B2F3C4D4BC7F}" srcOrd="1" destOrd="0" presId="urn:microsoft.com/office/officeart/2005/8/layout/orgChart1"/>
    <dgm:cxn modelId="{B858C8BE-384D-471E-8C76-4AF9EF7F6408}" type="presParOf" srcId="{5DA09AAB-9141-48E1-B403-017B0EE24220}" destId="{E4EE2EB2-87EB-448D-8E79-A4ACDFCE50B2}" srcOrd="1" destOrd="0" presId="urn:microsoft.com/office/officeart/2005/8/layout/orgChart1"/>
    <dgm:cxn modelId="{CC376496-3C96-4315-9726-6922F4B4720A}" type="presParOf" srcId="{E4EE2EB2-87EB-448D-8E79-A4ACDFCE50B2}" destId="{AB00E75C-B5C7-4BCF-B547-D3AF1C8FA184}" srcOrd="0" destOrd="0" presId="urn:microsoft.com/office/officeart/2005/8/layout/orgChart1"/>
    <dgm:cxn modelId="{58F1FBEE-DD8D-40E0-8F1F-F14EDCF92A9A}" type="presParOf" srcId="{E4EE2EB2-87EB-448D-8E79-A4ACDFCE50B2}" destId="{36A670D6-19C1-411E-A3BA-95E0C0D013F0}" srcOrd="1" destOrd="0" presId="urn:microsoft.com/office/officeart/2005/8/layout/orgChart1"/>
    <dgm:cxn modelId="{2792B0A4-0F10-4C5D-8438-8CE4DC6FD2C1}" type="presParOf" srcId="{36A670D6-19C1-411E-A3BA-95E0C0D013F0}" destId="{CBF07CA1-2C53-43AB-963D-7AD293DD02D6}" srcOrd="0" destOrd="0" presId="urn:microsoft.com/office/officeart/2005/8/layout/orgChart1"/>
    <dgm:cxn modelId="{45905BCB-DB6F-44C7-B6C0-D0462E452095}" type="presParOf" srcId="{CBF07CA1-2C53-43AB-963D-7AD293DD02D6}" destId="{34C0FDED-5605-4392-A1F9-993AF2151DEE}" srcOrd="0" destOrd="0" presId="urn:microsoft.com/office/officeart/2005/8/layout/orgChart1"/>
    <dgm:cxn modelId="{72B2650D-A414-4723-B45D-B58B89C4D003}" type="presParOf" srcId="{CBF07CA1-2C53-43AB-963D-7AD293DD02D6}" destId="{6A95CCAE-31B0-459F-BD14-DC349BBF32AB}" srcOrd="1" destOrd="0" presId="urn:microsoft.com/office/officeart/2005/8/layout/orgChart1"/>
    <dgm:cxn modelId="{C331D08F-45F7-4F32-8B8B-B792F4FA6180}" type="presParOf" srcId="{36A670D6-19C1-411E-A3BA-95E0C0D013F0}" destId="{2283B97C-C227-43EA-AF21-F2CED2FBCE7D}" srcOrd="1" destOrd="0" presId="urn:microsoft.com/office/officeart/2005/8/layout/orgChart1"/>
    <dgm:cxn modelId="{B6A65784-1C6B-44C4-B57B-512FB8904188}" type="presParOf" srcId="{36A670D6-19C1-411E-A3BA-95E0C0D013F0}" destId="{2E0C8857-1509-4874-84EB-2D27BB30FD31}" srcOrd="2" destOrd="0" presId="urn:microsoft.com/office/officeart/2005/8/layout/orgChart1"/>
    <dgm:cxn modelId="{15345648-2E31-4147-B7CF-C71981BDC8E0}" type="presParOf" srcId="{E4EE2EB2-87EB-448D-8E79-A4ACDFCE50B2}" destId="{14CD5D76-944D-434A-9AB8-B05A5A104C21}" srcOrd="2" destOrd="0" presId="urn:microsoft.com/office/officeart/2005/8/layout/orgChart1"/>
    <dgm:cxn modelId="{C5502653-2414-4C21-9C12-97FC15BBA4D7}" type="presParOf" srcId="{E4EE2EB2-87EB-448D-8E79-A4ACDFCE50B2}" destId="{1B713BD2-EB2C-4093-8840-511096AED807}" srcOrd="3" destOrd="0" presId="urn:microsoft.com/office/officeart/2005/8/layout/orgChart1"/>
    <dgm:cxn modelId="{DAE66C97-C6F4-485F-879C-7E3CE2D31402}" type="presParOf" srcId="{1B713BD2-EB2C-4093-8840-511096AED807}" destId="{3CEAEA78-2D02-487E-BE3F-F9E0545EBC83}" srcOrd="0" destOrd="0" presId="urn:microsoft.com/office/officeart/2005/8/layout/orgChart1"/>
    <dgm:cxn modelId="{28D9C7D8-8391-4AEC-BAE6-19DF8179E5C0}" type="presParOf" srcId="{3CEAEA78-2D02-487E-BE3F-F9E0545EBC83}" destId="{F54698B7-01B7-4AE3-8110-85EE606495ED}" srcOrd="0" destOrd="0" presId="urn:microsoft.com/office/officeart/2005/8/layout/orgChart1"/>
    <dgm:cxn modelId="{A79D2964-C34F-4B76-8AA7-A14F2305AB73}" type="presParOf" srcId="{3CEAEA78-2D02-487E-BE3F-F9E0545EBC83}" destId="{BE8872C2-8AEB-4A73-B687-506583775453}" srcOrd="1" destOrd="0" presId="urn:microsoft.com/office/officeart/2005/8/layout/orgChart1"/>
    <dgm:cxn modelId="{0C6A1874-477D-49B1-8015-9D46640C812E}" type="presParOf" srcId="{1B713BD2-EB2C-4093-8840-511096AED807}" destId="{591F13DB-8AFF-4D4F-B1ED-4C9A930A68A3}" srcOrd="1" destOrd="0" presId="urn:microsoft.com/office/officeart/2005/8/layout/orgChart1"/>
    <dgm:cxn modelId="{C1DBFDF6-5C17-400A-91C1-74022EDED2B5}" type="presParOf" srcId="{1B713BD2-EB2C-4093-8840-511096AED807}" destId="{B911D761-F19D-4A15-8F07-6C4CC98CADD4}" srcOrd="2" destOrd="0" presId="urn:microsoft.com/office/officeart/2005/8/layout/orgChart1"/>
    <dgm:cxn modelId="{F0A390EB-B025-4D65-9EA0-D2F54144C007}" type="presParOf" srcId="{5DA09AAB-9141-48E1-B403-017B0EE24220}" destId="{7529ACFF-94BE-425B-BACF-A2F93EEE6B05}"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783B89-42EE-4893-9BC4-197DCB557636}">
      <dsp:nvSpPr>
        <dsp:cNvPr id="0" name=""/>
        <dsp:cNvSpPr/>
      </dsp:nvSpPr>
      <dsp:spPr>
        <a:xfrm>
          <a:off x="3037" y="2430"/>
          <a:ext cx="8223524" cy="14265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lvl="0" algn="ctr" defTabSz="2755900">
            <a:lnSpc>
              <a:spcPct val="90000"/>
            </a:lnSpc>
            <a:spcBef>
              <a:spcPct val="0"/>
            </a:spcBef>
            <a:spcAft>
              <a:spcPct val="35000"/>
            </a:spcAft>
          </a:pPr>
          <a:r>
            <a:rPr lang="mt-MT" sz="6200" kern="1200" dirty="0" smtClean="0"/>
            <a:t>Weather summary</a:t>
          </a:r>
          <a:endParaRPr lang="en-GB" sz="6200" kern="1200" dirty="0"/>
        </a:p>
      </dsp:txBody>
      <dsp:txXfrm>
        <a:off x="3037" y="2430"/>
        <a:ext cx="8223524" cy="1426517"/>
      </dsp:txXfrm>
    </dsp:sp>
    <dsp:sp modelId="{C7C44564-44ED-4FFB-8A97-6A26CFA24A94}">
      <dsp:nvSpPr>
        <dsp:cNvPr id="0" name=""/>
        <dsp:cNvSpPr/>
      </dsp:nvSpPr>
      <dsp:spPr>
        <a:xfrm>
          <a:off x="3037" y="1572741"/>
          <a:ext cx="6084776" cy="14265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mt-MT" sz="4000" kern="1200" dirty="0" smtClean="0"/>
            <a:t>Temperature</a:t>
          </a:r>
          <a:endParaRPr lang="en-GB" sz="4000" kern="1200" dirty="0"/>
        </a:p>
      </dsp:txBody>
      <dsp:txXfrm>
        <a:off x="3037" y="1572741"/>
        <a:ext cx="6084776" cy="1426517"/>
      </dsp:txXfrm>
    </dsp:sp>
    <dsp:sp modelId="{8CEFFA01-4E9E-470B-8C08-E4899E668E7A}">
      <dsp:nvSpPr>
        <dsp:cNvPr id="0" name=""/>
        <dsp:cNvSpPr/>
      </dsp:nvSpPr>
      <dsp:spPr>
        <a:xfrm>
          <a:off x="3037" y="3143051"/>
          <a:ext cx="1973014" cy="14265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mt-MT" sz="1900" kern="1200" dirty="0" smtClean="0"/>
            <a:t>Monthly temp</a:t>
          </a:r>
        </a:p>
        <a:p>
          <a:pPr lvl="0" algn="ctr" defTabSz="844550">
            <a:lnSpc>
              <a:spcPct val="90000"/>
            </a:lnSpc>
            <a:spcBef>
              <a:spcPct val="0"/>
            </a:spcBef>
            <a:spcAft>
              <a:spcPct val="35000"/>
            </a:spcAft>
          </a:pPr>
          <a:r>
            <a:rPr lang="mt-MT" sz="1900" kern="1200" dirty="0" smtClean="0"/>
            <a:t>(always included)</a:t>
          </a:r>
        </a:p>
        <a:p>
          <a:pPr lvl="0" algn="ctr" defTabSz="844550">
            <a:lnSpc>
              <a:spcPct val="90000"/>
            </a:lnSpc>
            <a:spcBef>
              <a:spcPct val="0"/>
            </a:spcBef>
            <a:spcAft>
              <a:spcPct val="35000"/>
            </a:spcAft>
          </a:pPr>
          <a:endParaRPr lang="en-GB" sz="1900" kern="1200" dirty="0"/>
        </a:p>
      </dsp:txBody>
      <dsp:txXfrm>
        <a:off x="3037" y="3143051"/>
        <a:ext cx="1973014" cy="1426517"/>
      </dsp:txXfrm>
    </dsp:sp>
    <dsp:sp modelId="{F889807D-DDF9-4B9B-90D1-F2DAE69BE601}">
      <dsp:nvSpPr>
        <dsp:cNvPr id="0" name=""/>
        <dsp:cNvSpPr/>
      </dsp:nvSpPr>
      <dsp:spPr>
        <a:xfrm>
          <a:off x="2058918" y="3143051"/>
          <a:ext cx="1973014" cy="14265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mt-MT" sz="1900" kern="1200" dirty="0" smtClean="0"/>
            <a:t>Extreme temperatures (optional)</a:t>
          </a:r>
          <a:endParaRPr lang="en-GB" sz="1900" kern="1200" dirty="0"/>
        </a:p>
      </dsp:txBody>
      <dsp:txXfrm>
        <a:off x="2058918" y="3143051"/>
        <a:ext cx="1973014" cy="1426517"/>
      </dsp:txXfrm>
    </dsp:sp>
    <dsp:sp modelId="{F3FE7E96-7CD8-437F-A422-06964260CE21}">
      <dsp:nvSpPr>
        <dsp:cNvPr id="0" name=""/>
        <dsp:cNvSpPr/>
      </dsp:nvSpPr>
      <dsp:spPr>
        <a:xfrm>
          <a:off x="4114799" y="3143051"/>
          <a:ext cx="1973014" cy="14265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mt-MT" sz="1900" kern="1200" dirty="0" smtClean="0"/>
            <a:t>Particular temperature spells</a:t>
          </a:r>
        </a:p>
        <a:p>
          <a:pPr lvl="0" algn="ctr" defTabSz="844550">
            <a:lnSpc>
              <a:spcPct val="90000"/>
            </a:lnSpc>
            <a:spcBef>
              <a:spcPct val="0"/>
            </a:spcBef>
            <a:spcAft>
              <a:spcPct val="35000"/>
            </a:spcAft>
          </a:pPr>
          <a:r>
            <a:rPr lang="mt-MT" sz="1900" kern="1200" dirty="0" smtClean="0"/>
            <a:t>(optional)</a:t>
          </a:r>
          <a:endParaRPr lang="en-GB" sz="1900" kern="1200" dirty="0"/>
        </a:p>
      </dsp:txBody>
      <dsp:txXfrm>
        <a:off x="4114799" y="3143051"/>
        <a:ext cx="1973014" cy="1426517"/>
      </dsp:txXfrm>
    </dsp:sp>
    <dsp:sp modelId="{45802C61-1FCA-4A26-AEC2-1F23B4399928}">
      <dsp:nvSpPr>
        <dsp:cNvPr id="0" name=""/>
        <dsp:cNvSpPr/>
      </dsp:nvSpPr>
      <dsp:spPr>
        <a:xfrm>
          <a:off x="6253547" y="1572741"/>
          <a:ext cx="1973014" cy="14265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mt-MT" sz="4000" kern="1200" dirty="0" smtClean="0"/>
            <a:t>Rainfall</a:t>
          </a:r>
          <a:endParaRPr lang="en-GB" sz="4000" kern="1200" dirty="0"/>
        </a:p>
      </dsp:txBody>
      <dsp:txXfrm>
        <a:off x="6253547" y="1572741"/>
        <a:ext cx="1973014" cy="1426517"/>
      </dsp:txXfrm>
    </dsp:sp>
    <dsp:sp modelId="{E71F0016-EF1E-4EE7-A545-931C5681FD98}">
      <dsp:nvSpPr>
        <dsp:cNvPr id="0" name=""/>
        <dsp:cNvSpPr/>
      </dsp:nvSpPr>
      <dsp:spPr>
        <a:xfrm>
          <a:off x="6253547" y="3143051"/>
          <a:ext cx="1973014" cy="14265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mt-MT" sz="1900" kern="1200" dirty="0" smtClean="0"/>
            <a:t>...</a:t>
          </a:r>
          <a:endParaRPr lang="en-GB" sz="1900" kern="1200" dirty="0"/>
        </a:p>
      </dsp:txBody>
      <dsp:txXfrm>
        <a:off x="6253547" y="3143051"/>
        <a:ext cx="1973014" cy="142651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783B89-42EE-4893-9BC4-197DCB557636}">
      <dsp:nvSpPr>
        <dsp:cNvPr id="0" name=""/>
        <dsp:cNvSpPr/>
      </dsp:nvSpPr>
      <dsp:spPr>
        <a:xfrm>
          <a:off x="3431" y="0"/>
          <a:ext cx="4644768" cy="9854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mt-MT" sz="4300" kern="1200" dirty="0" smtClean="0"/>
            <a:t>Weather summary</a:t>
          </a:r>
          <a:endParaRPr lang="en-GB" sz="4300" kern="1200" dirty="0"/>
        </a:p>
      </dsp:txBody>
      <dsp:txXfrm>
        <a:off x="3431" y="0"/>
        <a:ext cx="4644768" cy="985465"/>
      </dsp:txXfrm>
    </dsp:sp>
    <dsp:sp modelId="{C7C44564-44ED-4FFB-8A97-6A26CFA24A94}">
      <dsp:nvSpPr>
        <dsp:cNvPr id="0" name=""/>
        <dsp:cNvSpPr/>
      </dsp:nvSpPr>
      <dsp:spPr>
        <a:xfrm>
          <a:off x="1715" y="1069367"/>
          <a:ext cx="3436771" cy="9854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mt-MT" sz="2200" kern="1200" dirty="0" smtClean="0"/>
            <a:t>Temperature</a:t>
          </a:r>
          <a:endParaRPr lang="en-GB" sz="2200" kern="1200" dirty="0"/>
        </a:p>
      </dsp:txBody>
      <dsp:txXfrm>
        <a:off x="1715" y="1069367"/>
        <a:ext cx="3436771" cy="985465"/>
      </dsp:txXfrm>
    </dsp:sp>
    <dsp:sp modelId="{8CEFFA01-4E9E-470B-8C08-E4899E668E7A}">
      <dsp:nvSpPr>
        <dsp:cNvPr id="0" name=""/>
        <dsp:cNvSpPr/>
      </dsp:nvSpPr>
      <dsp:spPr>
        <a:xfrm>
          <a:off x="1715" y="2136938"/>
          <a:ext cx="1114387" cy="9854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mt-MT" sz="1200" kern="1200" dirty="0" smtClean="0"/>
            <a:t>Monthly temp</a:t>
          </a:r>
        </a:p>
        <a:p>
          <a:pPr lvl="0" algn="ctr" defTabSz="533400">
            <a:lnSpc>
              <a:spcPct val="90000"/>
            </a:lnSpc>
            <a:spcBef>
              <a:spcPct val="0"/>
            </a:spcBef>
            <a:spcAft>
              <a:spcPct val="35000"/>
            </a:spcAft>
          </a:pPr>
          <a:r>
            <a:rPr lang="mt-MT" sz="1200" kern="1200" dirty="0" smtClean="0"/>
            <a:t>(always included)</a:t>
          </a:r>
        </a:p>
        <a:p>
          <a:pPr lvl="0" algn="ctr" defTabSz="533400">
            <a:lnSpc>
              <a:spcPct val="90000"/>
            </a:lnSpc>
            <a:spcBef>
              <a:spcPct val="0"/>
            </a:spcBef>
            <a:spcAft>
              <a:spcPct val="35000"/>
            </a:spcAft>
          </a:pPr>
          <a:endParaRPr lang="en-GB" sz="1200" kern="1200" dirty="0"/>
        </a:p>
      </dsp:txBody>
      <dsp:txXfrm>
        <a:off x="1715" y="2136938"/>
        <a:ext cx="1114387" cy="985465"/>
      </dsp:txXfrm>
    </dsp:sp>
    <dsp:sp modelId="{F889807D-DDF9-4B9B-90D1-F2DAE69BE601}">
      <dsp:nvSpPr>
        <dsp:cNvPr id="0" name=""/>
        <dsp:cNvSpPr/>
      </dsp:nvSpPr>
      <dsp:spPr>
        <a:xfrm>
          <a:off x="1162907" y="2136938"/>
          <a:ext cx="1114387" cy="9854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mt-MT" sz="1200" kern="1200" dirty="0" smtClean="0"/>
            <a:t>Extreme temperatures (optional)</a:t>
          </a:r>
          <a:endParaRPr lang="en-GB" sz="1200" kern="1200" dirty="0"/>
        </a:p>
      </dsp:txBody>
      <dsp:txXfrm>
        <a:off x="1162907" y="2136938"/>
        <a:ext cx="1114387" cy="985465"/>
      </dsp:txXfrm>
    </dsp:sp>
    <dsp:sp modelId="{F3FE7E96-7CD8-437F-A422-06964260CE21}">
      <dsp:nvSpPr>
        <dsp:cNvPr id="0" name=""/>
        <dsp:cNvSpPr/>
      </dsp:nvSpPr>
      <dsp:spPr>
        <a:xfrm>
          <a:off x="2324100" y="2136938"/>
          <a:ext cx="1114387" cy="9854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mt-MT" sz="1200" kern="1200" dirty="0" smtClean="0"/>
            <a:t>Particular temperature spells</a:t>
          </a:r>
        </a:p>
        <a:p>
          <a:pPr lvl="0" algn="ctr" defTabSz="533400">
            <a:lnSpc>
              <a:spcPct val="90000"/>
            </a:lnSpc>
            <a:spcBef>
              <a:spcPct val="0"/>
            </a:spcBef>
            <a:spcAft>
              <a:spcPct val="35000"/>
            </a:spcAft>
          </a:pPr>
          <a:r>
            <a:rPr lang="mt-MT" sz="1200" kern="1200" dirty="0" smtClean="0"/>
            <a:t>(optional)</a:t>
          </a:r>
          <a:endParaRPr lang="en-GB" sz="1200" kern="1200" dirty="0"/>
        </a:p>
      </dsp:txBody>
      <dsp:txXfrm>
        <a:off x="2324100" y="2136938"/>
        <a:ext cx="1114387" cy="985465"/>
      </dsp:txXfrm>
    </dsp:sp>
    <dsp:sp modelId="{45802C61-1FCA-4A26-AEC2-1F23B4399928}">
      <dsp:nvSpPr>
        <dsp:cNvPr id="0" name=""/>
        <dsp:cNvSpPr/>
      </dsp:nvSpPr>
      <dsp:spPr>
        <a:xfrm>
          <a:off x="3532096" y="1069367"/>
          <a:ext cx="1114387" cy="9854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mt-MT" sz="2200" kern="1200" dirty="0" smtClean="0"/>
            <a:t>Rainfall</a:t>
          </a:r>
          <a:endParaRPr lang="en-GB" sz="2200" kern="1200" dirty="0"/>
        </a:p>
      </dsp:txBody>
      <dsp:txXfrm>
        <a:off x="3532096" y="1069367"/>
        <a:ext cx="1114387" cy="985465"/>
      </dsp:txXfrm>
    </dsp:sp>
    <dsp:sp modelId="{E71F0016-EF1E-4EE7-A545-931C5681FD98}">
      <dsp:nvSpPr>
        <dsp:cNvPr id="0" name=""/>
        <dsp:cNvSpPr/>
      </dsp:nvSpPr>
      <dsp:spPr>
        <a:xfrm>
          <a:off x="3532096" y="2136938"/>
          <a:ext cx="1114387" cy="9854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mt-MT" sz="1200" kern="1200" dirty="0" smtClean="0"/>
            <a:t>...</a:t>
          </a:r>
          <a:endParaRPr lang="en-GB" sz="1200" kern="1200" dirty="0"/>
        </a:p>
      </dsp:txBody>
      <dsp:txXfrm>
        <a:off x="3532096" y="2136938"/>
        <a:ext cx="1114387" cy="98546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CD5D76-944D-434A-9AB8-B05A5A104C21}">
      <dsp:nvSpPr>
        <dsp:cNvPr id="0" name=""/>
        <dsp:cNvSpPr/>
      </dsp:nvSpPr>
      <dsp:spPr>
        <a:xfrm>
          <a:off x="3047999" y="892791"/>
          <a:ext cx="1079366" cy="374656"/>
        </a:xfrm>
        <a:custGeom>
          <a:avLst/>
          <a:gdLst/>
          <a:ahLst/>
          <a:cxnLst/>
          <a:rect l="0" t="0" r="0" b="0"/>
          <a:pathLst>
            <a:path>
              <a:moveTo>
                <a:pt x="0" y="0"/>
              </a:moveTo>
              <a:lnTo>
                <a:pt x="0" y="187328"/>
              </a:lnTo>
              <a:lnTo>
                <a:pt x="1079366" y="187328"/>
              </a:lnTo>
              <a:lnTo>
                <a:pt x="1079366" y="3746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00E75C-B5C7-4BCF-B547-D3AF1C8FA184}">
      <dsp:nvSpPr>
        <dsp:cNvPr id="0" name=""/>
        <dsp:cNvSpPr/>
      </dsp:nvSpPr>
      <dsp:spPr>
        <a:xfrm>
          <a:off x="1968633" y="892791"/>
          <a:ext cx="1079366" cy="374656"/>
        </a:xfrm>
        <a:custGeom>
          <a:avLst/>
          <a:gdLst/>
          <a:ahLst/>
          <a:cxnLst/>
          <a:rect l="0" t="0" r="0" b="0"/>
          <a:pathLst>
            <a:path>
              <a:moveTo>
                <a:pt x="1079366" y="0"/>
              </a:moveTo>
              <a:lnTo>
                <a:pt x="1079366" y="187328"/>
              </a:lnTo>
              <a:lnTo>
                <a:pt x="0" y="187328"/>
              </a:lnTo>
              <a:lnTo>
                <a:pt x="0" y="3746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24F3B0-79EF-44C9-BCCA-F6D01A673F97}">
      <dsp:nvSpPr>
        <dsp:cNvPr id="0" name=""/>
        <dsp:cNvSpPr/>
      </dsp:nvSpPr>
      <dsp:spPr>
        <a:xfrm>
          <a:off x="2155961" y="753"/>
          <a:ext cx="1784077" cy="8920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t>CAUSE</a:t>
          </a:r>
          <a:endParaRPr lang="en-GB" sz="1800" b="1" kern="1200" dirty="0"/>
        </a:p>
      </dsp:txBody>
      <dsp:txXfrm>
        <a:off x="2155961" y="753"/>
        <a:ext cx="1784077" cy="892038"/>
      </dsp:txXfrm>
    </dsp:sp>
    <dsp:sp modelId="{34C0FDED-5605-4392-A1F9-993AF2151DEE}">
      <dsp:nvSpPr>
        <dsp:cNvPr id="0" name=""/>
        <dsp:cNvSpPr/>
      </dsp:nvSpPr>
      <dsp:spPr>
        <a:xfrm>
          <a:off x="1076594" y="1267448"/>
          <a:ext cx="1784077" cy="8920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u="sng" kern="1200" dirty="0" smtClean="0"/>
            <a:t>NUCLEUS</a:t>
          </a:r>
        </a:p>
        <a:p>
          <a:pPr lvl="0" algn="ctr" defTabSz="800100">
            <a:lnSpc>
              <a:spcPct val="90000"/>
            </a:lnSpc>
            <a:spcBef>
              <a:spcPct val="0"/>
            </a:spcBef>
            <a:spcAft>
              <a:spcPct val="35000"/>
            </a:spcAft>
          </a:pPr>
          <a:r>
            <a:rPr lang="en-GB" sz="1800" kern="1200" dirty="0" smtClean="0"/>
            <a:t>John was sacked this morning</a:t>
          </a:r>
          <a:endParaRPr lang="en-GB" sz="1800" kern="1200" dirty="0"/>
        </a:p>
      </dsp:txBody>
      <dsp:txXfrm>
        <a:off x="1076594" y="1267448"/>
        <a:ext cx="1784077" cy="892038"/>
      </dsp:txXfrm>
    </dsp:sp>
    <dsp:sp modelId="{F54698B7-01B7-4AE3-8110-85EE606495ED}">
      <dsp:nvSpPr>
        <dsp:cNvPr id="0" name=""/>
        <dsp:cNvSpPr/>
      </dsp:nvSpPr>
      <dsp:spPr>
        <a:xfrm>
          <a:off x="3235328" y="1267448"/>
          <a:ext cx="1784077" cy="8920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u="sng" kern="1200" dirty="0" smtClean="0"/>
            <a:t>SATELLITE</a:t>
          </a:r>
        </a:p>
        <a:p>
          <a:pPr lvl="0" algn="ctr" defTabSz="800100">
            <a:lnSpc>
              <a:spcPct val="90000"/>
            </a:lnSpc>
            <a:spcBef>
              <a:spcPct val="0"/>
            </a:spcBef>
            <a:spcAft>
              <a:spcPct val="35000"/>
            </a:spcAft>
          </a:pPr>
          <a:r>
            <a:rPr lang="en-GB" sz="1800" kern="1200" dirty="0" smtClean="0"/>
            <a:t>He was caught ....</a:t>
          </a:r>
          <a:endParaRPr lang="en-GB" sz="1800" kern="1200" dirty="0"/>
        </a:p>
      </dsp:txBody>
      <dsp:txXfrm>
        <a:off x="3235328" y="1267448"/>
        <a:ext cx="1784077" cy="89203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CD5D76-944D-434A-9AB8-B05A5A104C21}">
      <dsp:nvSpPr>
        <dsp:cNvPr id="0" name=""/>
        <dsp:cNvSpPr/>
      </dsp:nvSpPr>
      <dsp:spPr>
        <a:xfrm>
          <a:off x="3047999" y="892791"/>
          <a:ext cx="1079366" cy="374656"/>
        </a:xfrm>
        <a:custGeom>
          <a:avLst/>
          <a:gdLst/>
          <a:ahLst/>
          <a:cxnLst/>
          <a:rect l="0" t="0" r="0" b="0"/>
          <a:pathLst>
            <a:path>
              <a:moveTo>
                <a:pt x="0" y="0"/>
              </a:moveTo>
              <a:lnTo>
                <a:pt x="0" y="187328"/>
              </a:lnTo>
              <a:lnTo>
                <a:pt x="1079366" y="187328"/>
              </a:lnTo>
              <a:lnTo>
                <a:pt x="1079366" y="3746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00E75C-B5C7-4BCF-B547-D3AF1C8FA184}">
      <dsp:nvSpPr>
        <dsp:cNvPr id="0" name=""/>
        <dsp:cNvSpPr/>
      </dsp:nvSpPr>
      <dsp:spPr>
        <a:xfrm>
          <a:off x="1968633" y="892791"/>
          <a:ext cx="1079366" cy="374656"/>
        </a:xfrm>
        <a:custGeom>
          <a:avLst/>
          <a:gdLst/>
          <a:ahLst/>
          <a:cxnLst/>
          <a:rect l="0" t="0" r="0" b="0"/>
          <a:pathLst>
            <a:path>
              <a:moveTo>
                <a:pt x="1079366" y="0"/>
              </a:moveTo>
              <a:lnTo>
                <a:pt x="1079366" y="187328"/>
              </a:lnTo>
              <a:lnTo>
                <a:pt x="0" y="187328"/>
              </a:lnTo>
              <a:lnTo>
                <a:pt x="0" y="3746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24F3B0-79EF-44C9-BCCA-F6D01A673F97}">
      <dsp:nvSpPr>
        <dsp:cNvPr id="0" name=""/>
        <dsp:cNvSpPr/>
      </dsp:nvSpPr>
      <dsp:spPr>
        <a:xfrm>
          <a:off x="2155961" y="753"/>
          <a:ext cx="1784077" cy="8920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1" kern="1200" dirty="0" smtClean="0"/>
            <a:t>CAUSE</a:t>
          </a:r>
          <a:endParaRPr lang="en-GB" sz="1800" b="1" kern="1200" dirty="0"/>
        </a:p>
      </dsp:txBody>
      <dsp:txXfrm>
        <a:off x="2155961" y="753"/>
        <a:ext cx="1784077" cy="892038"/>
      </dsp:txXfrm>
    </dsp:sp>
    <dsp:sp modelId="{34C0FDED-5605-4392-A1F9-993AF2151DEE}">
      <dsp:nvSpPr>
        <dsp:cNvPr id="0" name=""/>
        <dsp:cNvSpPr/>
      </dsp:nvSpPr>
      <dsp:spPr>
        <a:xfrm>
          <a:off x="1076594" y="1267448"/>
          <a:ext cx="1784077" cy="8920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u="sng" kern="1200" dirty="0" smtClean="0"/>
            <a:t>NUCLEUS</a:t>
          </a:r>
        </a:p>
        <a:p>
          <a:pPr lvl="0" algn="ctr" defTabSz="800100">
            <a:lnSpc>
              <a:spcPct val="90000"/>
            </a:lnSpc>
            <a:spcBef>
              <a:spcPct val="0"/>
            </a:spcBef>
            <a:spcAft>
              <a:spcPct val="35000"/>
            </a:spcAft>
          </a:pPr>
          <a:r>
            <a:rPr lang="en-GB" sz="1800" kern="1200" dirty="0" smtClean="0"/>
            <a:t>John was sacked this morning</a:t>
          </a:r>
          <a:endParaRPr lang="en-GB" sz="1800" kern="1200" dirty="0"/>
        </a:p>
      </dsp:txBody>
      <dsp:txXfrm>
        <a:off x="1076594" y="1267448"/>
        <a:ext cx="1784077" cy="892038"/>
      </dsp:txXfrm>
    </dsp:sp>
    <dsp:sp modelId="{F54698B7-01B7-4AE3-8110-85EE606495ED}">
      <dsp:nvSpPr>
        <dsp:cNvPr id="0" name=""/>
        <dsp:cNvSpPr/>
      </dsp:nvSpPr>
      <dsp:spPr>
        <a:xfrm>
          <a:off x="3235328" y="1267448"/>
          <a:ext cx="1784077" cy="8920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u="sng" kern="1200" dirty="0" smtClean="0"/>
            <a:t>SATELLITE</a:t>
          </a:r>
        </a:p>
        <a:p>
          <a:pPr lvl="0" algn="ctr" defTabSz="800100">
            <a:lnSpc>
              <a:spcPct val="90000"/>
            </a:lnSpc>
            <a:spcBef>
              <a:spcPct val="0"/>
            </a:spcBef>
            <a:spcAft>
              <a:spcPct val="35000"/>
            </a:spcAft>
          </a:pPr>
          <a:r>
            <a:rPr lang="en-GB" sz="1800" kern="1200" dirty="0" smtClean="0"/>
            <a:t>He was caught....</a:t>
          </a:r>
          <a:endParaRPr lang="en-GB" sz="1800" kern="1200" dirty="0"/>
        </a:p>
      </dsp:txBody>
      <dsp:txXfrm>
        <a:off x="3235328" y="1267448"/>
        <a:ext cx="1784077" cy="89203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941D2D-9D2D-459C-9E94-07CE558D7B34}" type="datetimeFigureOut">
              <a:rPr lang="en-GB" smtClean="0"/>
              <a:pPr/>
              <a:t>18/07/2012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4248DC-4554-41F8-9D04-D65493075FE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78C6987F-B320-45E7-A918-C55DC1FF8DC1}" type="slidenum">
              <a:rPr lang="en-US"/>
              <a:pPr/>
              <a:t>8</a:t>
            </a:fld>
            <a:endParaRPr lang="en-US"/>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p:spPr>
        <p:txBody>
          <a:bodyPr lIns="91431" tIns="45715" rIns="91431" bIns="45715"/>
          <a:lstStyle/>
          <a:p>
            <a:endParaRPr lang="en-A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23D75011-6CE0-483C-B171-B1566CAF6F32}" type="slidenum">
              <a:rPr lang="en-US"/>
              <a:pPr/>
              <a:t>28</a:t>
            </a:fld>
            <a:endParaRPr lang="en-US"/>
          </a:p>
        </p:txBody>
      </p:sp>
      <p:sp>
        <p:nvSpPr>
          <p:cNvPr id="192515" name="Rectangle 2050"/>
          <p:cNvSpPr>
            <a:spLocks noGrp="1" noRot="1" noChangeAspect="1" noChangeArrowheads="1" noTextEdit="1"/>
          </p:cNvSpPr>
          <p:nvPr>
            <p:ph type="sldImg"/>
          </p:nvPr>
        </p:nvSpPr>
        <p:spPr>
          <a:ln/>
        </p:spPr>
      </p:sp>
      <p:sp>
        <p:nvSpPr>
          <p:cNvPr id="192516" name="Rectangle 2051"/>
          <p:cNvSpPr>
            <a:spLocks noGrp="1" noChangeArrowheads="1"/>
          </p:cNvSpPr>
          <p:nvPr>
            <p:ph type="body" idx="1"/>
          </p:nvPr>
        </p:nvSpPr>
        <p:spPr>
          <a:noFill/>
          <a:ln/>
        </p:spPr>
        <p:txBody>
          <a:bodyPr lIns="91431" tIns="45715" rIns="91431" bIns="45715"/>
          <a:lstStyle/>
          <a:p>
            <a:endParaRPr lang="en-A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p>
            <a:fld id="{84E8B794-0D9F-400C-93CC-B1EE70928EA6}" type="slidenum">
              <a:rPr lang="en-US"/>
              <a:pPr/>
              <a:t>29</a:t>
            </a:fld>
            <a:endParaRPr lang="en-US"/>
          </a:p>
        </p:txBody>
      </p:sp>
      <p:sp>
        <p:nvSpPr>
          <p:cNvPr id="194563" name="Rectangle 1026"/>
          <p:cNvSpPr>
            <a:spLocks noGrp="1" noChangeArrowheads="1"/>
          </p:cNvSpPr>
          <p:nvPr>
            <p:ph type="body" idx="1"/>
          </p:nvPr>
        </p:nvSpPr>
        <p:spPr>
          <a:xfrm>
            <a:off x="915369" y="4350728"/>
            <a:ext cx="5030492" cy="3853962"/>
          </a:xfrm>
          <a:noFill/>
          <a:ln/>
        </p:spPr>
        <p:txBody>
          <a:bodyPr lIns="90416" tIns="44415" rIns="90416" bIns="44415"/>
          <a:lstStyle/>
          <a:p>
            <a:endParaRPr lang="en-AU" smtClean="0"/>
          </a:p>
        </p:txBody>
      </p:sp>
      <p:sp>
        <p:nvSpPr>
          <p:cNvPr id="194564" name="Rectangle 1027"/>
          <p:cNvSpPr>
            <a:spLocks noGrp="1" noRot="1" noChangeAspect="1" noChangeArrowheads="1" noTextEdit="1"/>
          </p:cNvSpPr>
          <p:nvPr>
            <p:ph type="sldImg"/>
          </p:nvPr>
        </p:nvSpPr>
        <p:spPr>
          <a:xfrm>
            <a:off x="1300163" y="803275"/>
            <a:ext cx="4262437" cy="3197225"/>
          </a:xfrm>
          <a:ln w="12700"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p>
            <a:fld id="{3B9E98AF-6B2E-4E7A-B5C2-44884F428922}" type="slidenum">
              <a:rPr lang="en-US"/>
              <a:pPr/>
              <a:t>30</a:t>
            </a:fld>
            <a:endParaRPr lang="en-US"/>
          </a:p>
        </p:txBody>
      </p:sp>
      <p:sp>
        <p:nvSpPr>
          <p:cNvPr id="195587" name="Rectangle 2"/>
          <p:cNvSpPr>
            <a:spLocks noGrp="1" noChangeArrowheads="1"/>
          </p:cNvSpPr>
          <p:nvPr>
            <p:ph type="body" idx="1"/>
          </p:nvPr>
        </p:nvSpPr>
        <p:spPr>
          <a:xfrm>
            <a:off x="915369" y="4350728"/>
            <a:ext cx="5030492" cy="3853962"/>
          </a:xfrm>
          <a:noFill/>
          <a:ln/>
        </p:spPr>
        <p:txBody>
          <a:bodyPr lIns="90416" tIns="44415" rIns="90416" bIns="44415"/>
          <a:lstStyle/>
          <a:p>
            <a:endParaRPr lang="en-AU" smtClean="0"/>
          </a:p>
        </p:txBody>
      </p:sp>
      <p:sp>
        <p:nvSpPr>
          <p:cNvPr id="195588" name="Rectangle 3"/>
          <p:cNvSpPr>
            <a:spLocks noGrp="1" noRot="1" noChangeAspect="1" noChangeArrowheads="1" noTextEdit="1"/>
          </p:cNvSpPr>
          <p:nvPr>
            <p:ph type="sldImg"/>
          </p:nvPr>
        </p:nvSpPr>
        <p:spPr>
          <a:xfrm>
            <a:off x="1300163" y="803275"/>
            <a:ext cx="4262437" cy="3197225"/>
          </a:xfrm>
          <a:ln w="12700"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p>
            <a:fld id="{AA0E4DB6-A191-422F-BE33-078ED00F800C}" type="slidenum">
              <a:rPr lang="en-US"/>
              <a:pPr/>
              <a:t>31</a:t>
            </a:fld>
            <a:endParaRPr lang="en-US"/>
          </a:p>
        </p:txBody>
      </p:sp>
      <p:sp>
        <p:nvSpPr>
          <p:cNvPr id="196611" name="Rectangle 2"/>
          <p:cNvSpPr>
            <a:spLocks noGrp="1" noChangeArrowheads="1"/>
          </p:cNvSpPr>
          <p:nvPr>
            <p:ph type="body" idx="1"/>
          </p:nvPr>
        </p:nvSpPr>
        <p:spPr>
          <a:xfrm>
            <a:off x="915369" y="4350728"/>
            <a:ext cx="5030492" cy="3853962"/>
          </a:xfrm>
          <a:noFill/>
          <a:ln/>
        </p:spPr>
        <p:txBody>
          <a:bodyPr lIns="90416" tIns="44415" rIns="90416" bIns="44415"/>
          <a:lstStyle/>
          <a:p>
            <a:endParaRPr lang="en-AU" smtClean="0"/>
          </a:p>
        </p:txBody>
      </p:sp>
      <p:sp>
        <p:nvSpPr>
          <p:cNvPr id="196612" name="Rectangle 3"/>
          <p:cNvSpPr>
            <a:spLocks noGrp="1" noRot="1" noChangeAspect="1" noChangeArrowheads="1" noTextEdit="1"/>
          </p:cNvSpPr>
          <p:nvPr>
            <p:ph type="sldImg"/>
          </p:nvPr>
        </p:nvSpPr>
        <p:spPr>
          <a:xfrm>
            <a:off x="1300163" y="803275"/>
            <a:ext cx="4262437" cy="3197225"/>
          </a:xfrm>
          <a:ln w="12700"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fld id="{3173FBEC-EA7A-41D7-B0BB-40D7C6A6E372}" type="slidenum">
              <a:rPr lang="en-US"/>
              <a:pPr/>
              <a:t>45</a:t>
            </a:fld>
            <a:endParaRPr lang="en-US"/>
          </a:p>
        </p:txBody>
      </p:sp>
      <p:sp>
        <p:nvSpPr>
          <p:cNvPr id="197635" name="Rectangle 2"/>
          <p:cNvSpPr>
            <a:spLocks noGrp="1" noRot="1" noChangeAspect="1" noChangeArrowheads="1" noTextEdit="1"/>
          </p:cNvSpPr>
          <p:nvPr>
            <p:ph type="sldImg"/>
          </p:nvPr>
        </p:nvSpPr>
        <p:spPr>
          <a:ln/>
        </p:spPr>
      </p:sp>
      <p:sp>
        <p:nvSpPr>
          <p:cNvPr id="197636" name="Rectangle 3"/>
          <p:cNvSpPr>
            <a:spLocks noGrp="1" noChangeArrowheads="1"/>
          </p:cNvSpPr>
          <p:nvPr>
            <p:ph type="body" idx="1"/>
          </p:nvPr>
        </p:nvSpPr>
        <p:spPr>
          <a:noFill/>
          <a:ln/>
        </p:spPr>
        <p:txBody>
          <a:bodyPr lIns="91431" tIns="45715" rIns="91431" bIns="45715"/>
          <a:lstStyle/>
          <a:p>
            <a:endParaRPr lang="en-A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p>
            <a:fld id="{ABE6B805-2876-426B-83C0-77039C6009D4}" type="slidenum">
              <a:rPr lang="en-US"/>
              <a:pPr/>
              <a:t>46</a:t>
            </a:fld>
            <a:endParaRPr lang="en-US"/>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noFill/>
          <a:ln/>
        </p:spPr>
        <p:txBody>
          <a:bodyPr lIns="91431" tIns="45715" rIns="91431" bIns="45715"/>
          <a:lstStyle/>
          <a:p>
            <a:endParaRPr lang="en-A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1B02956B-9E68-48CE-8BC0-D35757B52174}" type="slidenum">
              <a:rPr lang="en-US"/>
              <a:pPr/>
              <a:t>47</a:t>
            </a:fld>
            <a:endParaRPr lang="en-US"/>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a:noFill/>
          <a:ln/>
        </p:spPr>
        <p:txBody>
          <a:bodyPr lIns="91431" tIns="45715" rIns="91431" bIns="45715"/>
          <a:lstStyle/>
          <a:p>
            <a:endParaRPr lang="en-A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p>
            <a:fld id="{9DA0BFCB-A043-45CF-BB26-44A9900FD690}" type="slidenum">
              <a:rPr lang="en-US"/>
              <a:pPr/>
              <a:t>48</a:t>
            </a:fld>
            <a:endParaRPr lang="en-US"/>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ln/>
        </p:spPr>
        <p:txBody>
          <a:bodyPr lIns="91431" tIns="45715" rIns="91431" bIns="45715"/>
          <a:lstStyle/>
          <a:p>
            <a:endParaRPr lang="en-A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C2ABCB1E-A485-49D9-9714-CC0DAADE1A5F}" type="slidenum">
              <a:rPr lang="en-US"/>
              <a:pPr/>
              <a:t>49</a:t>
            </a:fld>
            <a:endParaRPr lang="en-US"/>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p:spPr>
        <p:txBody>
          <a:bodyPr lIns="91431" tIns="45715" rIns="91431" bIns="45715"/>
          <a:lstStyle/>
          <a:p>
            <a:endParaRPr lang="en-A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65F82B60-CFBC-4E65-8C4B-DFDA97F02FE9}" type="slidenum">
              <a:rPr lang="en-US"/>
              <a:pPr/>
              <a:t>50</a:t>
            </a:fld>
            <a:endParaRPr lang="en-US"/>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ln/>
        </p:spPr>
        <p:txBody>
          <a:bodyPr lIns="91431" tIns="45715" rIns="91431" bIns="45715"/>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26AF341F-ADDD-480A-B54D-12E0F353A64F}" type="slidenum">
              <a:rPr lang="en-US"/>
              <a:pPr/>
              <a:t>9</a:t>
            </a:fld>
            <a:endParaRPr lang="en-US"/>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p:spPr>
        <p:txBody>
          <a:bodyPr lIns="91431" tIns="45715" rIns="91431" bIns="45715"/>
          <a:lstStyle/>
          <a:p>
            <a:endParaRPr lang="en-A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p:spPr>
        <p:txBody>
          <a:bodyPr/>
          <a:lstStyle/>
          <a:p>
            <a:fld id="{99015C12-DABE-43A2-A825-7D89FE6DA65D}" type="slidenum">
              <a:rPr lang="en-US"/>
              <a:pPr/>
              <a:t>51</a:t>
            </a:fld>
            <a:endParaRPr lang="en-US"/>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p:spPr>
        <p:txBody>
          <a:bodyPr lIns="91431" tIns="45715" rIns="91431" bIns="45715"/>
          <a:lstStyle/>
          <a:p>
            <a:endParaRPr lang="en-A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p:spPr>
        <p:txBody>
          <a:bodyPr/>
          <a:lstStyle/>
          <a:p>
            <a:fld id="{09F1DCE5-BB73-4286-9C11-DD13BA32692B}" type="slidenum">
              <a:rPr lang="en-US"/>
              <a:pPr/>
              <a:t>52</a:t>
            </a:fld>
            <a:endParaRPr lang="en-US"/>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a:ln/>
        </p:spPr>
        <p:txBody>
          <a:bodyPr lIns="91431" tIns="45715" rIns="91431" bIns="45715"/>
          <a:lstStyle/>
          <a:p>
            <a:endParaRPr lang="en-A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p>
            <a:fld id="{1D40D439-F3AE-4AB8-BC79-1B07DAC02C97}" type="slidenum">
              <a:rPr lang="en-US"/>
              <a:pPr/>
              <a:t>53</a:t>
            </a:fld>
            <a:endParaRPr lang="en-US"/>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noFill/>
          <a:ln/>
        </p:spPr>
        <p:txBody>
          <a:bodyPr lIns="91431" tIns="45715" rIns="91431" bIns="45715"/>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26AF341F-ADDD-480A-B54D-12E0F353A64F}" type="slidenum">
              <a:rPr lang="en-US"/>
              <a:pPr/>
              <a:t>10</a:t>
            </a:fld>
            <a:endParaRPr lang="en-US"/>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p:spPr>
        <p:txBody>
          <a:bodyPr lIns="91431" tIns="45715" rIns="91431" bIns="45715"/>
          <a:lstStyle/>
          <a:p>
            <a:endParaRPr lang="en-A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04AAEE53-4822-4AC0-B8A1-43D1E07E1834}" type="slidenum">
              <a:rPr lang="en-US"/>
              <a:pPr/>
              <a:t>11</a:t>
            </a:fld>
            <a:endParaRPr lang="en-US"/>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p:spPr>
        <p:txBody>
          <a:bodyPr lIns="91431" tIns="45715" rIns="91431" bIns="45715"/>
          <a:lstStyle/>
          <a:p>
            <a:endParaRPr lang="en-A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EB1C5E60-B423-466A-9A1E-02C6E0F5C61A}" type="slidenum">
              <a:rPr lang="en-US"/>
              <a:pPr/>
              <a:t>12</a:t>
            </a:fld>
            <a:endParaRPr lang="en-US"/>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p:spPr>
        <p:txBody>
          <a:bodyPr lIns="91431" tIns="45715" rIns="91431" bIns="45715"/>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fld id="{04C4F7AF-4A3C-443A-BDD6-316F46E61406}" type="slidenum">
              <a:rPr lang="en-US"/>
              <a:pPr/>
              <a:t>13</a:t>
            </a:fld>
            <a:endParaRPr lang="en-US"/>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p:spPr>
        <p:txBody>
          <a:bodyPr lIns="91431" tIns="45715" rIns="91431" bIns="45715"/>
          <a:lstStyle/>
          <a:p>
            <a:endParaRPr lang="en-A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EC6D2CC9-C78B-49D2-9882-9C61118F7A85}" type="slidenum">
              <a:rPr lang="en-US"/>
              <a:pPr/>
              <a:t>24</a:t>
            </a:fld>
            <a:endParaRPr lang="en-US"/>
          </a:p>
        </p:txBody>
      </p:sp>
      <p:sp>
        <p:nvSpPr>
          <p:cNvPr id="189443" name="Rectangle 2"/>
          <p:cNvSpPr>
            <a:spLocks noGrp="1" noChangeArrowheads="1"/>
          </p:cNvSpPr>
          <p:nvPr>
            <p:ph type="body" idx="1"/>
          </p:nvPr>
        </p:nvSpPr>
        <p:spPr>
          <a:xfrm>
            <a:off x="915369" y="4350728"/>
            <a:ext cx="5030492" cy="3853962"/>
          </a:xfrm>
          <a:noFill/>
          <a:ln/>
        </p:spPr>
        <p:txBody>
          <a:bodyPr lIns="90416" tIns="44415" rIns="90416" bIns="44415"/>
          <a:lstStyle/>
          <a:p>
            <a:endParaRPr lang="en-AU" smtClean="0"/>
          </a:p>
        </p:txBody>
      </p:sp>
      <p:sp>
        <p:nvSpPr>
          <p:cNvPr id="189444" name="Rectangle 3"/>
          <p:cNvSpPr>
            <a:spLocks noGrp="1" noRot="1" noChangeAspect="1" noChangeArrowheads="1" noTextEdit="1"/>
          </p:cNvSpPr>
          <p:nvPr>
            <p:ph type="sldImg"/>
          </p:nvPr>
        </p:nvSpPr>
        <p:spPr>
          <a:xfrm>
            <a:off x="1300163" y="803275"/>
            <a:ext cx="4262437" cy="3197225"/>
          </a:xfrm>
          <a:ln w="12700"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fld id="{EBF2C8AA-43A4-4B2D-BACE-A3EFE25620A9}" type="slidenum">
              <a:rPr lang="en-US"/>
              <a:pPr/>
              <a:t>26</a:t>
            </a:fld>
            <a:endParaRPr lang="en-US"/>
          </a:p>
        </p:txBody>
      </p:sp>
      <p:sp>
        <p:nvSpPr>
          <p:cNvPr id="190467" name="Rectangle 2"/>
          <p:cNvSpPr>
            <a:spLocks noGrp="1" noChangeArrowheads="1"/>
          </p:cNvSpPr>
          <p:nvPr>
            <p:ph type="body" idx="1"/>
          </p:nvPr>
        </p:nvSpPr>
        <p:spPr>
          <a:xfrm>
            <a:off x="915369" y="4350728"/>
            <a:ext cx="5030492" cy="3853962"/>
          </a:xfrm>
          <a:noFill/>
          <a:ln/>
        </p:spPr>
        <p:txBody>
          <a:bodyPr lIns="90416" tIns="44415" rIns="90416" bIns="44415"/>
          <a:lstStyle/>
          <a:p>
            <a:endParaRPr lang="en-AU" smtClean="0"/>
          </a:p>
        </p:txBody>
      </p:sp>
      <p:sp>
        <p:nvSpPr>
          <p:cNvPr id="190468" name="Rectangle 3"/>
          <p:cNvSpPr>
            <a:spLocks noGrp="1" noRot="1" noChangeAspect="1" noChangeArrowheads="1" noTextEdit="1"/>
          </p:cNvSpPr>
          <p:nvPr>
            <p:ph type="sldImg"/>
          </p:nvPr>
        </p:nvSpPr>
        <p:spPr>
          <a:xfrm>
            <a:off x="1300163" y="803275"/>
            <a:ext cx="4262437" cy="3197225"/>
          </a:xfrm>
          <a:ln w="12700"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fld id="{E8DFD30F-77CC-4282-A548-F8088A8E405B}" type="slidenum">
              <a:rPr lang="en-US"/>
              <a:pPr/>
              <a:t>27</a:t>
            </a:fld>
            <a:endParaRPr lang="en-US"/>
          </a:p>
        </p:txBody>
      </p:sp>
      <p:sp>
        <p:nvSpPr>
          <p:cNvPr id="191491" name="Rectangle 2"/>
          <p:cNvSpPr>
            <a:spLocks noGrp="1" noChangeArrowheads="1"/>
          </p:cNvSpPr>
          <p:nvPr>
            <p:ph type="body" idx="1"/>
          </p:nvPr>
        </p:nvSpPr>
        <p:spPr>
          <a:xfrm>
            <a:off x="915369" y="4350728"/>
            <a:ext cx="5030492" cy="3853962"/>
          </a:xfrm>
          <a:noFill/>
          <a:ln/>
        </p:spPr>
        <p:txBody>
          <a:bodyPr lIns="90416" tIns="44415" rIns="90416" bIns="44415"/>
          <a:lstStyle/>
          <a:p>
            <a:endParaRPr lang="en-AU" smtClean="0"/>
          </a:p>
        </p:txBody>
      </p:sp>
      <p:sp>
        <p:nvSpPr>
          <p:cNvPr id="191492" name="Rectangle 3"/>
          <p:cNvSpPr>
            <a:spLocks noGrp="1" noRot="1" noChangeAspect="1" noChangeArrowheads="1" noTextEdit="1"/>
          </p:cNvSpPr>
          <p:nvPr>
            <p:ph type="sldImg"/>
          </p:nvPr>
        </p:nvSpPr>
        <p:spPr>
          <a:xfrm>
            <a:off x="1300163" y="803275"/>
            <a:ext cx="4262437" cy="3197225"/>
          </a:xfrm>
          <a:ln w="12700"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8BD707-D9CF-40AE-B4C6-C98DA3205C09}" type="datetimeFigureOut">
              <a:rPr lang="en-US" smtClean="0"/>
              <a:pPr/>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8BD707-D9CF-40AE-B4C6-C98DA3205C09}" type="datetimeFigureOut">
              <a:rPr lang="en-US" smtClean="0"/>
              <a:pPr/>
              <a:t>7/18/2012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8BD707-D9CF-40AE-B4C6-C98DA3205C09}" type="datetimeFigureOut">
              <a:rPr lang="en-US" smtClean="0"/>
              <a:pPr/>
              <a:t>7/18/2012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baseline="0">
          <a:solidFill>
            <a:srgbClr val="00206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Natural Language Generation and Data-To-Text</a:t>
            </a:r>
            <a:endParaRPr lang="en-GB" dirty="0"/>
          </a:p>
        </p:txBody>
      </p:sp>
      <p:sp>
        <p:nvSpPr>
          <p:cNvPr id="3" name="Subtitle 2"/>
          <p:cNvSpPr>
            <a:spLocks noGrp="1"/>
          </p:cNvSpPr>
          <p:nvPr>
            <p:ph type="subTitle" idx="1"/>
          </p:nvPr>
        </p:nvSpPr>
        <p:spPr>
          <a:xfrm>
            <a:off x="914400" y="3886200"/>
            <a:ext cx="7467600" cy="1752600"/>
          </a:xfrm>
        </p:spPr>
        <p:txBody>
          <a:bodyPr>
            <a:normAutofit fontScale="92500"/>
          </a:bodyPr>
          <a:lstStyle/>
          <a:p>
            <a:r>
              <a:rPr lang="en-GB" sz="2400" b="1" dirty="0" smtClean="0"/>
              <a:t>Albert Gatt</a:t>
            </a:r>
          </a:p>
          <a:p>
            <a:r>
              <a:rPr lang="en-GB" sz="2400" b="1" dirty="0" smtClean="0"/>
              <a:t>Institute of Linguistics, University of Malta</a:t>
            </a:r>
          </a:p>
          <a:p>
            <a:r>
              <a:rPr lang="en-GB" sz="2400" b="1" dirty="0" smtClean="0"/>
              <a:t>Tilburg </a:t>
            </a:r>
            <a:r>
              <a:rPr lang="en-GB" sz="2400" b="1" dirty="0" err="1"/>
              <a:t>c</a:t>
            </a:r>
            <a:r>
              <a:rPr lang="en-GB" sz="2400" b="1" dirty="0" err="1" smtClean="0"/>
              <a:t>enter</a:t>
            </a:r>
            <a:r>
              <a:rPr lang="en-GB" sz="2400" b="1" dirty="0" smtClean="0"/>
              <a:t> for Cognition and Communication (</a:t>
            </a:r>
            <a:r>
              <a:rPr lang="en-GB" sz="2400" b="1" dirty="0" err="1" smtClean="0"/>
              <a:t>TiCC</a:t>
            </a:r>
            <a:r>
              <a:rPr lang="en-GB" sz="2400" b="1" dirty="0" smtClean="0"/>
              <a:t>)</a:t>
            </a:r>
          </a:p>
          <a:p>
            <a:r>
              <a:rPr lang="en-GB" sz="2400" b="1" dirty="0" smtClean="0"/>
              <a:t>Department of Computing Science, University of Aberdeen</a:t>
            </a:r>
            <a:endParaRPr lang="en-GB"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p:spPr>
        <p:txBody>
          <a:bodyPr/>
          <a:lstStyle/>
          <a:p>
            <a:fld id="{D4FCBAC5-9D31-4AD2-A647-341FF377FF03}" type="slidenum">
              <a:rPr lang="en-US"/>
              <a:pPr/>
              <a:t>10</a:t>
            </a:fld>
            <a:endParaRPr lang="en-US"/>
          </a:p>
        </p:txBody>
      </p:sp>
      <p:sp>
        <p:nvSpPr>
          <p:cNvPr id="67587" name="Rectangle 2"/>
          <p:cNvSpPr>
            <a:spLocks noGrp="1" noChangeArrowheads="1"/>
          </p:cNvSpPr>
          <p:nvPr>
            <p:ph type="title"/>
          </p:nvPr>
        </p:nvSpPr>
        <p:spPr>
          <a:xfrm>
            <a:off x="457200" y="76200"/>
            <a:ext cx="8458200" cy="1143000"/>
          </a:xfrm>
        </p:spPr>
        <p:txBody>
          <a:bodyPr>
            <a:noAutofit/>
          </a:bodyPr>
          <a:lstStyle/>
          <a:p>
            <a:r>
              <a:rPr lang="en-GB" dirty="0" smtClean="0"/>
              <a:t>Example #1: Weather report app</a:t>
            </a:r>
            <a:endParaRPr lang="en-US" dirty="0" smtClean="0"/>
          </a:p>
        </p:txBody>
      </p:sp>
      <p:sp>
        <p:nvSpPr>
          <p:cNvPr id="67588" name="Rectangle 3"/>
          <p:cNvSpPr>
            <a:spLocks noGrp="1" noChangeArrowheads="1"/>
          </p:cNvSpPr>
          <p:nvPr>
            <p:ph type="body" idx="1"/>
          </p:nvPr>
        </p:nvSpPr>
        <p:spPr/>
        <p:txBody>
          <a:bodyPr>
            <a:normAutofit/>
          </a:bodyPr>
          <a:lstStyle/>
          <a:p>
            <a:r>
              <a:rPr lang="en-US" dirty="0" smtClean="0"/>
              <a:t>Routine (obligatory) messages</a:t>
            </a:r>
          </a:p>
          <a:p>
            <a:pPr lvl="1"/>
            <a:r>
              <a:rPr lang="en-US" dirty="0" err="1" smtClean="0"/>
              <a:t>MonthlyRainFallMsg</a:t>
            </a:r>
            <a:r>
              <a:rPr lang="en-US" dirty="0" smtClean="0"/>
              <a:t>, </a:t>
            </a:r>
            <a:br>
              <a:rPr lang="en-US" dirty="0" smtClean="0"/>
            </a:br>
            <a:r>
              <a:rPr lang="en-US" dirty="0" err="1" smtClean="0"/>
              <a:t>MonthlyTemperatureMsg</a:t>
            </a:r>
            <a:r>
              <a:rPr lang="en-US" dirty="0" smtClean="0"/>
              <a:t>, </a:t>
            </a:r>
            <a:br>
              <a:rPr lang="en-US" dirty="0" smtClean="0"/>
            </a:br>
            <a:r>
              <a:rPr lang="en-US" dirty="0" err="1" smtClean="0"/>
              <a:t>RainSoFarMsg</a:t>
            </a:r>
            <a:r>
              <a:rPr lang="en-US" dirty="0" smtClean="0"/>
              <a:t>, </a:t>
            </a:r>
            <a:br>
              <a:rPr lang="en-US" dirty="0" smtClean="0"/>
            </a:br>
            <a:r>
              <a:rPr lang="en-US" dirty="0" err="1" smtClean="0"/>
              <a:t>MonthlyRainyDaysMsg</a:t>
            </a:r>
            <a:endParaRPr lang="en-US" dirty="0" smtClean="0"/>
          </a:p>
          <a:p>
            <a:endParaRPr lang="mt-MT" dirty="0" smtClean="0"/>
          </a:p>
          <a:p>
            <a:r>
              <a:rPr lang="en-US" dirty="0" smtClean="0"/>
              <a:t>Always constructed for any summary to be generated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2"/>
          </p:nvPr>
        </p:nvSpPr>
        <p:spPr>
          <a:noFill/>
        </p:spPr>
        <p:txBody>
          <a:bodyPr/>
          <a:lstStyle/>
          <a:p>
            <a:fld id="{FE67179B-586C-4926-9A43-CCEFF7CA23AF}" type="slidenum">
              <a:rPr lang="en-US"/>
              <a:pPr/>
              <a:t>11</a:t>
            </a:fld>
            <a:endParaRPr lang="en-US"/>
          </a:p>
        </p:txBody>
      </p:sp>
      <p:sp>
        <p:nvSpPr>
          <p:cNvPr id="68611" name="Rectangle 2"/>
          <p:cNvSpPr>
            <a:spLocks noGrp="1" noChangeArrowheads="1"/>
          </p:cNvSpPr>
          <p:nvPr>
            <p:ph type="title"/>
          </p:nvPr>
        </p:nvSpPr>
        <p:spPr>
          <a:xfrm>
            <a:off x="457200" y="0"/>
            <a:ext cx="8229600" cy="1295400"/>
          </a:xfrm>
        </p:spPr>
        <p:txBody>
          <a:bodyPr>
            <a:normAutofit/>
          </a:bodyPr>
          <a:lstStyle/>
          <a:p>
            <a:r>
              <a:rPr lang="en-GB" dirty="0" smtClean="0"/>
              <a:t>Example #1: Weather report app</a:t>
            </a:r>
            <a:endParaRPr lang="en-US" dirty="0" smtClean="0"/>
          </a:p>
        </p:txBody>
      </p:sp>
      <p:sp>
        <p:nvSpPr>
          <p:cNvPr id="68612" name="Rectangle 3"/>
          <p:cNvSpPr>
            <a:spLocks noGrp="1" noChangeArrowheads="1"/>
          </p:cNvSpPr>
          <p:nvPr>
            <p:ph type="body" idx="1"/>
          </p:nvPr>
        </p:nvSpPr>
        <p:spPr/>
        <p:txBody>
          <a:bodyPr/>
          <a:lstStyle/>
          <a:p>
            <a:pPr>
              <a:buFontTx/>
              <a:buNone/>
            </a:pPr>
            <a:r>
              <a:rPr lang="en-US" b="1" dirty="0" smtClean="0">
                <a:solidFill>
                  <a:srgbClr val="002060"/>
                </a:solidFill>
              </a:rPr>
              <a:t>A  </a:t>
            </a:r>
            <a:r>
              <a:rPr lang="en-US" b="1" dirty="0" err="1" smtClean="0">
                <a:solidFill>
                  <a:srgbClr val="002060"/>
                </a:solidFill>
              </a:rPr>
              <a:t>MonthlyRainfallMsg</a:t>
            </a:r>
            <a:r>
              <a:rPr lang="en-US" b="1" dirty="0" smtClean="0">
                <a:solidFill>
                  <a:srgbClr val="002060"/>
                </a:solidFill>
              </a:rPr>
              <a:t>:</a:t>
            </a:r>
          </a:p>
          <a:p>
            <a:pPr marL="457200" lvl="1" indent="0">
              <a:spcBef>
                <a:spcPts val="600"/>
              </a:spcBef>
              <a:spcAft>
                <a:spcPts val="600"/>
              </a:spcAft>
              <a:buFontTx/>
              <a:buNone/>
            </a:pPr>
            <a:r>
              <a:rPr lang="en-US" dirty="0" smtClean="0"/>
              <a:t/>
            </a:r>
            <a:br>
              <a:rPr lang="en-US" dirty="0" smtClean="0"/>
            </a:br>
            <a:r>
              <a:rPr lang="en-US" sz="1600" b="1" dirty="0" smtClean="0">
                <a:latin typeface="Lucida Console" pitchFamily="49" charset="0"/>
              </a:rPr>
              <a:t>((message-id msg091)</a:t>
            </a:r>
            <a:br>
              <a:rPr lang="en-US" sz="1600" b="1" dirty="0" smtClean="0">
                <a:latin typeface="Lucida Console" pitchFamily="49" charset="0"/>
              </a:rPr>
            </a:br>
            <a:r>
              <a:rPr lang="en-US" sz="1600" b="1" dirty="0" smtClean="0">
                <a:latin typeface="Lucida Console" pitchFamily="49" charset="0"/>
              </a:rPr>
              <a:t>  (message-type </a:t>
            </a:r>
            <a:r>
              <a:rPr lang="en-US" sz="1600" b="1" dirty="0" err="1" smtClean="0">
                <a:latin typeface="Lucida Console" pitchFamily="49" charset="0"/>
              </a:rPr>
              <a:t>monthlyrainfall</a:t>
            </a:r>
            <a:r>
              <a:rPr lang="en-US" sz="1600" b="1" dirty="0" smtClean="0">
                <a:latin typeface="Lucida Console" pitchFamily="49" charset="0"/>
              </a:rPr>
              <a:t>)</a:t>
            </a:r>
            <a:br>
              <a:rPr lang="en-US" sz="1600" b="1" dirty="0" smtClean="0">
                <a:latin typeface="Lucida Console" pitchFamily="49" charset="0"/>
              </a:rPr>
            </a:br>
            <a:r>
              <a:rPr lang="en-US" sz="1600" b="1" dirty="0" smtClean="0">
                <a:latin typeface="Lucida Console" pitchFamily="49" charset="0"/>
              </a:rPr>
              <a:t>  (period ((month 04)</a:t>
            </a:r>
            <a:br>
              <a:rPr lang="en-US" sz="1600" b="1" dirty="0" smtClean="0">
                <a:latin typeface="Lucida Console" pitchFamily="49" charset="0"/>
              </a:rPr>
            </a:br>
            <a:r>
              <a:rPr lang="en-US" sz="1600" b="1" dirty="0" smtClean="0">
                <a:latin typeface="Lucida Console" pitchFamily="49" charset="0"/>
              </a:rPr>
              <a:t>           (year 1996)))</a:t>
            </a:r>
            <a:br>
              <a:rPr lang="en-US" sz="1600" b="1" dirty="0" smtClean="0">
                <a:latin typeface="Lucida Console" pitchFamily="49" charset="0"/>
              </a:rPr>
            </a:br>
            <a:r>
              <a:rPr lang="en-US" sz="1600" b="1" dirty="0" smtClean="0">
                <a:latin typeface="Lucida Console" pitchFamily="49" charset="0"/>
              </a:rPr>
              <a:t>  (absolute-or-relative relative-to-average)</a:t>
            </a:r>
            <a:br>
              <a:rPr lang="en-US" sz="1600" b="1" dirty="0" smtClean="0">
                <a:latin typeface="Lucida Console" pitchFamily="49" charset="0"/>
              </a:rPr>
            </a:br>
            <a:r>
              <a:rPr lang="en-US" sz="1600" b="1" dirty="0" smtClean="0">
                <a:latin typeface="Lucida Console" pitchFamily="49" charset="0"/>
              </a:rPr>
              <a:t>  (relative-difference ((magnitude ((unit millimeters)</a:t>
            </a:r>
            <a:br>
              <a:rPr lang="en-US" sz="1600" b="1" dirty="0" smtClean="0">
                <a:latin typeface="Lucida Console" pitchFamily="49" charset="0"/>
              </a:rPr>
            </a:br>
            <a:r>
              <a:rPr lang="en-US" sz="1600" b="1" dirty="0" smtClean="0">
                <a:latin typeface="Lucida Console" pitchFamily="49" charset="0"/>
              </a:rPr>
              <a:t>                                    (number 4)))</a:t>
            </a:r>
            <a:br>
              <a:rPr lang="en-US" sz="1600" b="1" dirty="0" smtClean="0">
                <a:latin typeface="Lucida Console" pitchFamily="49" charset="0"/>
              </a:rPr>
            </a:br>
            <a:r>
              <a:rPr lang="en-US" sz="1600" b="1" dirty="0" smtClean="0">
                <a:latin typeface="Lucida Console" pitchFamily="49" charset="0"/>
              </a:rPr>
              <a:t>                        (direction +))))</a:t>
            </a:r>
            <a:endParaRPr lang="en-US" dirty="0" smtClean="0">
              <a:latin typeface="Termin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p:spPr>
        <p:txBody>
          <a:bodyPr/>
          <a:lstStyle/>
          <a:p>
            <a:fld id="{7C40862E-537C-4981-BAF6-2C2054FB5BB0}" type="slidenum">
              <a:rPr lang="en-US"/>
              <a:pPr/>
              <a:t>12</a:t>
            </a:fld>
            <a:endParaRPr lang="en-US"/>
          </a:p>
        </p:txBody>
      </p:sp>
      <p:sp>
        <p:nvSpPr>
          <p:cNvPr id="69635" name="Rectangle 2"/>
          <p:cNvSpPr>
            <a:spLocks noGrp="1" noChangeArrowheads="1"/>
          </p:cNvSpPr>
          <p:nvPr>
            <p:ph type="title"/>
          </p:nvPr>
        </p:nvSpPr>
        <p:spPr>
          <a:xfrm>
            <a:off x="457200" y="0"/>
            <a:ext cx="8229600" cy="1219200"/>
          </a:xfrm>
        </p:spPr>
        <p:txBody>
          <a:bodyPr>
            <a:normAutofit/>
          </a:bodyPr>
          <a:lstStyle/>
          <a:p>
            <a:r>
              <a:rPr lang="en-GB" dirty="0" smtClean="0"/>
              <a:t>Example #1: Weather report app</a:t>
            </a:r>
            <a:endParaRPr lang="en-US" dirty="0" smtClean="0"/>
          </a:p>
        </p:txBody>
      </p:sp>
      <p:sp>
        <p:nvSpPr>
          <p:cNvPr id="69636" name="Rectangle 3"/>
          <p:cNvSpPr>
            <a:spLocks noGrp="1" noChangeArrowheads="1"/>
          </p:cNvSpPr>
          <p:nvPr>
            <p:ph type="body" idx="1"/>
          </p:nvPr>
        </p:nvSpPr>
        <p:spPr>
          <a:xfrm>
            <a:off x="457200" y="1143000"/>
            <a:ext cx="8229600" cy="4953000"/>
          </a:xfrm>
        </p:spPr>
        <p:txBody>
          <a:bodyPr>
            <a:normAutofit/>
          </a:bodyPr>
          <a:lstStyle/>
          <a:p>
            <a:r>
              <a:rPr lang="en-US" dirty="0" smtClean="0"/>
              <a:t>Significant Event messages</a:t>
            </a:r>
          </a:p>
          <a:p>
            <a:pPr lvl="1"/>
            <a:r>
              <a:rPr lang="en-US" dirty="0" err="1" smtClean="0"/>
              <a:t>RainEventMsg</a:t>
            </a:r>
            <a:r>
              <a:rPr lang="en-US" dirty="0" smtClean="0"/>
              <a:t>, </a:t>
            </a:r>
            <a:br>
              <a:rPr lang="en-US" dirty="0" smtClean="0"/>
            </a:br>
            <a:r>
              <a:rPr lang="en-US" dirty="0" err="1" smtClean="0"/>
              <a:t>RainSpellMsg</a:t>
            </a:r>
            <a:r>
              <a:rPr lang="en-US" dirty="0" smtClean="0"/>
              <a:t>, </a:t>
            </a:r>
            <a:br>
              <a:rPr lang="en-US" dirty="0" smtClean="0"/>
            </a:br>
            <a:r>
              <a:rPr lang="en-US" dirty="0" err="1" smtClean="0"/>
              <a:t>TemperatureEventMsg</a:t>
            </a:r>
            <a:r>
              <a:rPr lang="en-US" dirty="0" smtClean="0"/>
              <a:t>, </a:t>
            </a:r>
            <a:br>
              <a:rPr lang="en-US" dirty="0" smtClean="0"/>
            </a:br>
            <a:r>
              <a:rPr lang="en-US" dirty="0" err="1" smtClean="0"/>
              <a:t>TemperatureSpellMsg</a:t>
            </a:r>
            <a:endParaRPr lang="en-US" dirty="0" smtClean="0"/>
          </a:p>
          <a:p>
            <a:endParaRPr lang="mt-MT" dirty="0" smtClean="0"/>
          </a:p>
          <a:p>
            <a:r>
              <a:rPr lang="en-US" dirty="0" smtClean="0"/>
              <a:t>Only constructed if the data warrants their construction:  </a:t>
            </a:r>
            <a:r>
              <a:rPr lang="en-US" dirty="0" err="1" smtClean="0"/>
              <a:t>eg</a:t>
            </a:r>
            <a:r>
              <a:rPr lang="en-US" dirty="0" smtClean="0"/>
              <a:t> if rain occurs on more than a specified number of days in a row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5"/>
          <p:cNvSpPr>
            <a:spLocks noGrp="1"/>
          </p:cNvSpPr>
          <p:nvPr>
            <p:ph type="sldNum" sz="quarter" idx="12"/>
          </p:nvPr>
        </p:nvSpPr>
        <p:spPr>
          <a:noFill/>
        </p:spPr>
        <p:txBody>
          <a:bodyPr/>
          <a:lstStyle/>
          <a:p>
            <a:fld id="{1B50C017-17AE-4EF5-BE00-00B78944E893}" type="slidenum">
              <a:rPr lang="en-US"/>
              <a:pPr/>
              <a:t>13</a:t>
            </a:fld>
            <a:endParaRPr lang="en-US"/>
          </a:p>
        </p:txBody>
      </p:sp>
      <p:sp>
        <p:nvSpPr>
          <p:cNvPr id="70659" name="Rectangle 2"/>
          <p:cNvSpPr>
            <a:spLocks noGrp="1" noChangeArrowheads="1"/>
          </p:cNvSpPr>
          <p:nvPr>
            <p:ph type="title"/>
          </p:nvPr>
        </p:nvSpPr>
        <p:spPr>
          <a:xfrm>
            <a:off x="457200" y="76200"/>
            <a:ext cx="8229600" cy="1219200"/>
          </a:xfrm>
        </p:spPr>
        <p:txBody>
          <a:bodyPr>
            <a:normAutofit/>
          </a:bodyPr>
          <a:lstStyle/>
          <a:p>
            <a:r>
              <a:rPr lang="en-GB" dirty="0" smtClean="0"/>
              <a:t>Example #1: Weather report app</a:t>
            </a:r>
            <a:endParaRPr lang="en-US" dirty="0" smtClean="0"/>
          </a:p>
        </p:txBody>
      </p:sp>
      <p:sp>
        <p:nvSpPr>
          <p:cNvPr id="70660" name="Rectangle 3"/>
          <p:cNvSpPr>
            <a:spLocks noGrp="1" noChangeArrowheads="1"/>
          </p:cNvSpPr>
          <p:nvPr>
            <p:ph type="body" idx="1"/>
          </p:nvPr>
        </p:nvSpPr>
        <p:spPr/>
        <p:txBody>
          <a:bodyPr/>
          <a:lstStyle/>
          <a:p>
            <a:pPr>
              <a:buFontTx/>
              <a:buNone/>
            </a:pPr>
            <a:r>
              <a:rPr lang="en-US" b="1" dirty="0" smtClean="0">
                <a:solidFill>
                  <a:srgbClr val="002060"/>
                </a:solidFill>
              </a:rPr>
              <a:t>A </a:t>
            </a:r>
            <a:r>
              <a:rPr lang="en-US" b="1" dirty="0" err="1" smtClean="0">
                <a:solidFill>
                  <a:srgbClr val="002060"/>
                </a:solidFill>
              </a:rPr>
              <a:t>RainSpellMsg</a:t>
            </a:r>
            <a:endParaRPr lang="en-US" dirty="0" smtClean="0"/>
          </a:p>
          <a:p>
            <a:pPr marL="457200" lvl="1" indent="0">
              <a:spcBef>
                <a:spcPts val="600"/>
              </a:spcBef>
              <a:spcAft>
                <a:spcPts val="600"/>
              </a:spcAft>
              <a:buFontTx/>
              <a:buNone/>
            </a:pPr>
            <a:r>
              <a:rPr lang="en-US" sz="1600" b="1" dirty="0" smtClean="0">
                <a:latin typeface="Lucida Console" pitchFamily="49" charset="0"/>
              </a:rPr>
              <a:t/>
            </a:r>
            <a:br>
              <a:rPr lang="en-US" sz="1600" b="1" dirty="0" smtClean="0">
                <a:latin typeface="Lucida Console" pitchFamily="49" charset="0"/>
              </a:rPr>
            </a:br>
            <a:r>
              <a:rPr lang="en-US" sz="1600" b="1" dirty="0" smtClean="0">
                <a:latin typeface="Lucida Console" pitchFamily="49" charset="0"/>
              </a:rPr>
              <a:t>((message-id msg096)</a:t>
            </a:r>
            <a:br>
              <a:rPr lang="en-US" sz="1600" b="1" dirty="0" smtClean="0">
                <a:latin typeface="Lucida Console" pitchFamily="49" charset="0"/>
              </a:rPr>
            </a:br>
            <a:r>
              <a:rPr lang="en-US" sz="1600" b="1" dirty="0" smtClean="0">
                <a:latin typeface="Lucida Console" pitchFamily="49" charset="0"/>
              </a:rPr>
              <a:t> (message-type </a:t>
            </a:r>
            <a:r>
              <a:rPr lang="en-US" sz="1600" b="1" dirty="0" err="1" smtClean="0">
                <a:latin typeface="Lucida Console" pitchFamily="49" charset="0"/>
              </a:rPr>
              <a:t>rainspellmsg</a:t>
            </a:r>
            <a:r>
              <a:rPr lang="en-US" sz="1600" b="1" dirty="0" smtClean="0">
                <a:latin typeface="Lucida Console" pitchFamily="49" charset="0"/>
              </a:rPr>
              <a:t>)</a:t>
            </a:r>
            <a:br>
              <a:rPr lang="en-US" sz="1600" b="1" dirty="0" smtClean="0">
                <a:latin typeface="Lucida Console" pitchFamily="49" charset="0"/>
              </a:rPr>
            </a:br>
            <a:r>
              <a:rPr lang="en-US" sz="1600" b="1" dirty="0" smtClean="0">
                <a:latin typeface="Lucida Console" pitchFamily="49" charset="0"/>
              </a:rPr>
              <a:t> (period ((begin ((day 04)</a:t>
            </a:r>
            <a:br>
              <a:rPr lang="en-US" sz="1600" b="1" dirty="0" smtClean="0">
                <a:latin typeface="Lucida Console" pitchFamily="49" charset="0"/>
              </a:rPr>
            </a:br>
            <a:r>
              <a:rPr lang="en-US" sz="1600" b="1" dirty="0" smtClean="0">
                <a:latin typeface="Lucida Console" pitchFamily="49" charset="0"/>
              </a:rPr>
              <a:t>                  (month 02)</a:t>
            </a:r>
            <a:br>
              <a:rPr lang="en-US" sz="1600" b="1" dirty="0" smtClean="0">
                <a:latin typeface="Lucida Console" pitchFamily="49" charset="0"/>
              </a:rPr>
            </a:br>
            <a:r>
              <a:rPr lang="en-US" sz="1600" b="1" dirty="0" smtClean="0">
                <a:latin typeface="Lucida Console" pitchFamily="49" charset="0"/>
              </a:rPr>
              <a:t>                  (year 1995)))</a:t>
            </a:r>
            <a:br>
              <a:rPr lang="en-US" sz="1600" b="1" dirty="0" smtClean="0">
                <a:latin typeface="Lucida Console" pitchFamily="49" charset="0"/>
              </a:rPr>
            </a:br>
            <a:r>
              <a:rPr lang="en-US" sz="1600" b="1" dirty="0" smtClean="0">
                <a:latin typeface="Lucida Console" pitchFamily="49" charset="0"/>
              </a:rPr>
              <a:t>          (end ((day 11)</a:t>
            </a:r>
            <a:br>
              <a:rPr lang="en-US" sz="1600" b="1" dirty="0" smtClean="0">
                <a:latin typeface="Lucida Console" pitchFamily="49" charset="0"/>
              </a:rPr>
            </a:br>
            <a:r>
              <a:rPr lang="en-US" sz="1600" b="1" dirty="0" smtClean="0">
                <a:latin typeface="Lucida Console" pitchFamily="49" charset="0"/>
              </a:rPr>
              <a:t>                (month 02)</a:t>
            </a:r>
            <a:br>
              <a:rPr lang="en-US" sz="1600" b="1" dirty="0" smtClean="0">
                <a:latin typeface="Lucida Console" pitchFamily="49" charset="0"/>
              </a:rPr>
            </a:br>
            <a:r>
              <a:rPr lang="en-US" sz="1600" b="1" dirty="0" smtClean="0">
                <a:latin typeface="Lucida Console" pitchFamily="49" charset="0"/>
              </a:rPr>
              <a:t>                (year 1995)))</a:t>
            </a:r>
            <a:br>
              <a:rPr lang="en-US" sz="1600" b="1" dirty="0" smtClean="0">
                <a:latin typeface="Lucida Console" pitchFamily="49" charset="0"/>
              </a:rPr>
            </a:br>
            <a:r>
              <a:rPr lang="en-US" sz="1600" b="1" dirty="0" smtClean="0">
                <a:latin typeface="Lucida Console" pitchFamily="49" charset="0"/>
              </a:rPr>
              <a:t>          (duration ((unit day)</a:t>
            </a:r>
            <a:br>
              <a:rPr lang="en-US" sz="1600" b="1" dirty="0" smtClean="0">
                <a:latin typeface="Lucida Console" pitchFamily="49" charset="0"/>
              </a:rPr>
            </a:br>
            <a:r>
              <a:rPr lang="en-US" sz="1600" b="1" dirty="0" smtClean="0">
                <a:latin typeface="Lucida Console" pitchFamily="49" charset="0"/>
              </a:rPr>
              <a:t>                     (number 8)))))</a:t>
            </a:r>
            <a:br>
              <a:rPr lang="en-US" sz="1600" b="1" dirty="0" smtClean="0">
                <a:latin typeface="Lucida Console" pitchFamily="49" charset="0"/>
              </a:rPr>
            </a:br>
            <a:r>
              <a:rPr lang="en-US" sz="1600" b="1" dirty="0" smtClean="0">
                <a:latin typeface="Lucida Console" pitchFamily="49" charset="0"/>
              </a:rPr>
              <a:t> (amount ((unit </a:t>
            </a:r>
            <a:r>
              <a:rPr lang="en-US" sz="1600" b="1" dirty="0" err="1" smtClean="0">
                <a:latin typeface="Lucida Console" pitchFamily="49" charset="0"/>
              </a:rPr>
              <a:t>millimetres</a:t>
            </a:r>
            <a:r>
              <a:rPr lang="en-US" sz="1600" b="1" dirty="0" smtClean="0">
                <a:latin typeface="Lucida Console" pitchFamily="49" charset="0"/>
              </a:rPr>
              <a:t>)</a:t>
            </a:r>
            <a:br>
              <a:rPr lang="en-US" sz="1600" b="1" dirty="0" smtClean="0">
                <a:latin typeface="Lucida Console" pitchFamily="49" charset="0"/>
              </a:rPr>
            </a:br>
            <a:r>
              <a:rPr lang="en-US" sz="1600" b="1" dirty="0" smtClean="0">
                <a:latin typeface="Lucida Console" pitchFamily="49" charset="0"/>
              </a:rPr>
              <a:t>          (number 120))))</a:t>
            </a:r>
          </a:p>
          <a:p>
            <a:pPr>
              <a:buFontTx/>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#2: </a:t>
            </a:r>
            <a:r>
              <a:rPr lang="en-GB" dirty="0" err="1" smtClean="0"/>
              <a:t>BabyTalk</a:t>
            </a: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GB" b="1" dirty="0" smtClean="0">
                <a:solidFill>
                  <a:srgbClr val="002060"/>
                </a:solidFill>
              </a:rPr>
              <a:t>BT-Nurse system</a:t>
            </a:r>
          </a:p>
          <a:p>
            <a:r>
              <a:rPr lang="en-GB" dirty="0" smtClean="0"/>
              <a:t>Very large dataset, from a 12 hour shift, related to a specific patient.</a:t>
            </a:r>
          </a:p>
          <a:p>
            <a:r>
              <a:rPr lang="en-GB" dirty="0" smtClean="0"/>
              <a:t>Much more complex and knowledge-intensive!</a:t>
            </a:r>
          </a:p>
          <a:p>
            <a:endParaRPr lang="en-GB" dirty="0" smtClean="0"/>
          </a:p>
          <a:p>
            <a:pPr>
              <a:buNone/>
            </a:pPr>
            <a:r>
              <a:rPr lang="en-GB" b="1" dirty="0" smtClean="0">
                <a:solidFill>
                  <a:srgbClr val="002060"/>
                </a:solidFill>
              </a:rPr>
              <a:t>Method</a:t>
            </a:r>
          </a:p>
          <a:p>
            <a:r>
              <a:rPr lang="en-GB" dirty="0" smtClean="0"/>
              <a:t>Use a corpus of texts written by a senior nurse to identify the elements of the ontology that are mentioned in the texts.</a:t>
            </a:r>
          </a:p>
          <a:p>
            <a:r>
              <a:rPr lang="en-GB" dirty="0" smtClean="0"/>
              <a:t>Conduct interviews with experts to:</a:t>
            </a:r>
          </a:p>
          <a:p>
            <a:pPr lvl="1"/>
            <a:r>
              <a:rPr lang="en-GB" dirty="0" smtClean="0"/>
              <a:t>Build a knowledge base (ontology) to represent the information elements in the domain.</a:t>
            </a:r>
          </a:p>
          <a:p>
            <a:pPr lvl="1"/>
            <a:r>
              <a:rPr lang="en-GB" dirty="0" smtClean="0"/>
              <a:t>Rate the importance of the various information elements.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structure of nurse summaries</a:t>
            </a:r>
            <a:endParaRPr lang="en-GB" dirty="0"/>
          </a:p>
        </p:txBody>
      </p:sp>
      <p:sp>
        <p:nvSpPr>
          <p:cNvPr id="3" name="Content Placeholder 2"/>
          <p:cNvSpPr>
            <a:spLocks noGrp="1"/>
          </p:cNvSpPr>
          <p:nvPr>
            <p:ph idx="1"/>
          </p:nvPr>
        </p:nvSpPr>
        <p:spPr>
          <a:xfrm>
            <a:off x="457200" y="1143000"/>
            <a:ext cx="8229600" cy="4641379"/>
          </a:xfrm>
        </p:spPr>
        <p:txBody>
          <a:bodyPr>
            <a:normAutofit/>
          </a:bodyPr>
          <a:lstStyle/>
          <a:p>
            <a:pPr>
              <a:buNone/>
            </a:pPr>
            <a:r>
              <a:rPr lang="en-GB" b="1" dirty="0" smtClean="0">
                <a:solidFill>
                  <a:srgbClr val="002060"/>
                </a:solidFill>
              </a:rPr>
              <a:t>Division by body system:</a:t>
            </a:r>
          </a:p>
          <a:p>
            <a:r>
              <a:rPr lang="en-GB" dirty="0" smtClean="0"/>
              <a:t>Respiratory, Circulation/cardiovascular, ...</a:t>
            </a:r>
          </a:p>
          <a:p>
            <a:r>
              <a:rPr lang="en-GB" dirty="0" smtClean="0"/>
              <a:t>BT-Nurse main focus on these two (there are others)</a:t>
            </a:r>
          </a:p>
          <a:p>
            <a:r>
              <a:rPr lang="en-GB" dirty="0" smtClean="0"/>
              <a:t>Each section has 3 sub-sections:</a:t>
            </a:r>
          </a:p>
          <a:p>
            <a:pPr lvl="1"/>
            <a:r>
              <a:rPr lang="en-GB" dirty="0" smtClean="0"/>
              <a:t>Current status</a:t>
            </a:r>
          </a:p>
          <a:p>
            <a:pPr lvl="1"/>
            <a:r>
              <a:rPr lang="en-GB" dirty="0" smtClean="0"/>
              <a:t>Events during shift</a:t>
            </a:r>
          </a:p>
          <a:p>
            <a:pPr lvl="1"/>
            <a:r>
              <a:rPr lang="en-GB" dirty="0" smtClean="0"/>
              <a:t>Potential problems</a:t>
            </a:r>
            <a:endParaRPr lang="en-GB" dirty="0"/>
          </a:p>
        </p:txBody>
      </p:sp>
      <p:sp>
        <p:nvSpPr>
          <p:cNvPr id="5" name="Slide Number Placeholder 4"/>
          <p:cNvSpPr>
            <a:spLocks noGrp="1"/>
          </p:cNvSpPr>
          <p:nvPr>
            <p:ph type="sldNum" sz="quarter" idx="12"/>
          </p:nvPr>
        </p:nvSpPr>
        <p:spPr/>
        <p:txBody>
          <a:bodyPr/>
          <a:lstStyle/>
          <a:p>
            <a:fld id="{1B76D5CE-5F84-4F96-B496-0F9B8A0291B9}"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6354" name="Rectangle 2"/>
          <p:cNvSpPr>
            <a:spLocks noGrp="1" noChangeArrowheads="1"/>
          </p:cNvSpPr>
          <p:nvPr>
            <p:ph type="title"/>
          </p:nvPr>
        </p:nvSpPr>
        <p:spPr>
          <a:xfrm>
            <a:off x="457200" y="44624"/>
            <a:ext cx="8229600" cy="1143000"/>
          </a:xfrm>
        </p:spPr>
        <p:txBody>
          <a:bodyPr/>
          <a:lstStyle/>
          <a:p>
            <a:r>
              <a:rPr lang="en-GB" dirty="0" smtClean="0"/>
              <a:t>Example human-written summary</a:t>
            </a:r>
            <a:endParaRPr lang="en-GB" dirty="0"/>
          </a:p>
        </p:txBody>
      </p:sp>
      <p:sp>
        <p:nvSpPr>
          <p:cNvPr id="1636358" name="Rectangle 6"/>
          <p:cNvSpPr>
            <a:spLocks noGrp="1" noChangeArrowheads="1"/>
          </p:cNvSpPr>
          <p:nvPr>
            <p:ph sz="half" idx="1"/>
          </p:nvPr>
        </p:nvSpPr>
        <p:spPr>
          <a:xfrm>
            <a:off x="4781550" y="1231900"/>
            <a:ext cx="4038600" cy="5168900"/>
          </a:xfrm>
        </p:spPr>
        <p:txBody>
          <a:bodyPr>
            <a:normAutofit fontScale="92500" lnSpcReduction="20000"/>
          </a:bodyPr>
          <a:lstStyle/>
          <a:p>
            <a:pPr>
              <a:lnSpc>
                <a:spcPct val="80000"/>
              </a:lnSpc>
              <a:buFont typeface="Arial" charset="0"/>
              <a:buNone/>
            </a:pPr>
            <a:r>
              <a:rPr lang="en-GB" sz="2400" b="1" dirty="0">
                <a:solidFill>
                  <a:srgbClr val="002060"/>
                </a:solidFill>
              </a:rPr>
              <a:t>Corpus summary</a:t>
            </a:r>
            <a:r>
              <a:rPr lang="en-GB" sz="2400" dirty="0">
                <a:solidFill>
                  <a:srgbClr val="002060"/>
                </a:solidFill>
              </a:rPr>
              <a:t> </a:t>
            </a:r>
          </a:p>
          <a:p>
            <a:pPr>
              <a:lnSpc>
                <a:spcPct val="80000"/>
              </a:lnSpc>
            </a:pPr>
            <a:r>
              <a:rPr lang="en-GB" sz="2400" dirty="0"/>
              <a:t>Shift summary written by a senior neonatal nurse;</a:t>
            </a:r>
          </a:p>
          <a:p>
            <a:pPr lvl="1">
              <a:lnSpc>
                <a:spcPct val="80000"/>
              </a:lnSpc>
              <a:buFont typeface="Arial" charset="0"/>
              <a:buNone/>
            </a:pPr>
            <a:endParaRPr lang="en-GB" dirty="0"/>
          </a:p>
          <a:p>
            <a:pPr>
              <a:lnSpc>
                <a:spcPct val="80000"/>
              </a:lnSpc>
              <a:buFont typeface="Arial" charset="0"/>
              <a:buNone/>
            </a:pPr>
            <a:r>
              <a:rPr lang="en-GB" sz="2400" b="1" dirty="0">
                <a:solidFill>
                  <a:srgbClr val="002060"/>
                </a:solidFill>
              </a:rPr>
              <a:t>Main properties</a:t>
            </a:r>
          </a:p>
          <a:p>
            <a:pPr>
              <a:lnSpc>
                <a:spcPct val="80000"/>
              </a:lnSpc>
            </a:pPr>
            <a:r>
              <a:rPr lang="en-GB" sz="2400" dirty="0" smtClean="0"/>
              <a:t>Each subsection focuses on certain types of events or states.</a:t>
            </a:r>
            <a:endParaRPr lang="en-GB" sz="2400" dirty="0"/>
          </a:p>
          <a:p>
            <a:pPr>
              <a:lnSpc>
                <a:spcPct val="80000"/>
              </a:lnSpc>
            </a:pPr>
            <a:r>
              <a:rPr lang="en-GB" sz="2400" dirty="0" smtClean="0"/>
              <a:t>Also mentions other things which are clinically important.</a:t>
            </a:r>
          </a:p>
          <a:p>
            <a:pPr>
              <a:lnSpc>
                <a:spcPct val="80000"/>
              </a:lnSpc>
              <a:buNone/>
            </a:pPr>
            <a:endParaRPr lang="en-GB" sz="2400" dirty="0" smtClean="0"/>
          </a:p>
          <a:p>
            <a:pPr>
              <a:lnSpc>
                <a:spcPct val="80000"/>
              </a:lnSpc>
              <a:buNone/>
            </a:pPr>
            <a:r>
              <a:rPr lang="en-GB" sz="2400" b="1" dirty="0" smtClean="0">
                <a:solidFill>
                  <a:srgbClr val="002060"/>
                </a:solidFill>
              </a:rPr>
              <a:t>Requirements for NLG</a:t>
            </a:r>
          </a:p>
          <a:p>
            <a:pPr>
              <a:lnSpc>
                <a:spcPct val="80000"/>
              </a:lnSpc>
            </a:pPr>
            <a:r>
              <a:rPr lang="en-GB" sz="2400" dirty="0" smtClean="0"/>
              <a:t>Need a KB that contains the events, states, entities in the domain.</a:t>
            </a:r>
          </a:p>
          <a:p>
            <a:pPr>
              <a:lnSpc>
                <a:spcPct val="80000"/>
              </a:lnSpc>
            </a:pPr>
            <a:r>
              <a:rPr lang="en-GB" sz="2400" dirty="0" smtClean="0"/>
              <a:t>Need a way to estimate importance.</a:t>
            </a:r>
            <a:endParaRPr lang="en-GB" sz="2400" dirty="0"/>
          </a:p>
          <a:p>
            <a:pPr>
              <a:lnSpc>
                <a:spcPct val="80000"/>
              </a:lnSpc>
              <a:buFont typeface="Arial" charset="0"/>
              <a:buNone/>
            </a:pPr>
            <a:endParaRPr lang="en-GB" sz="2400" dirty="0"/>
          </a:p>
          <a:p>
            <a:pPr lvl="1">
              <a:lnSpc>
                <a:spcPct val="80000"/>
              </a:lnSpc>
              <a:buFont typeface="Arial" charset="0"/>
              <a:buNone/>
            </a:pPr>
            <a:endParaRPr lang="en-GB" dirty="0"/>
          </a:p>
          <a:p>
            <a:pPr>
              <a:lnSpc>
                <a:spcPct val="80000"/>
              </a:lnSpc>
            </a:pPr>
            <a:endParaRPr lang="en-GB" sz="1800" dirty="0"/>
          </a:p>
        </p:txBody>
      </p:sp>
      <p:sp>
        <p:nvSpPr>
          <p:cNvPr id="1636356" name="Rectangle 4"/>
          <p:cNvSpPr>
            <a:spLocks noGrp="1" noChangeArrowheads="1"/>
          </p:cNvSpPr>
          <p:nvPr>
            <p:ph sz="half" idx="2"/>
          </p:nvPr>
        </p:nvSpPr>
        <p:spPr>
          <a:xfrm>
            <a:off x="323850" y="1205136"/>
            <a:ext cx="4038600" cy="5348064"/>
          </a:xfrm>
        </p:spPr>
        <p:txBody>
          <a:bodyPr>
            <a:normAutofit fontScale="92500" lnSpcReduction="20000"/>
          </a:bodyPr>
          <a:lstStyle/>
          <a:p>
            <a:pPr marL="0" indent="0">
              <a:lnSpc>
                <a:spcPct val="80000"/>
              </a:lnSpc>
              <a:buFont typeface="Arial" charset="0"/>
              <a:buNone/>
            </a:pPr>
            <a:r>
              <a:rPr lang="en-GB" sz="3000" b="1" dirty="0" smtClean="0"/>
              <a:t>Respiration</a:t>
            </a:r>
          </a:p>
          <a:p>
            <a:pPr marL="0" indent="0">
              <a:lnSpc>
                <a:spcPct val="80000"/>
              </a:lnSpc>
              <a:buFont typeface="Arial" charset="0"/>
              <a:buNone/>
            </a:pPr>
            <a:r>
              <a:rPr lang="en-GB" sz="2200" b="1" dirty="0" smtClean="0"/>
              <a:t>Current </a:t>
            </a:r>
            <a:r>
              <a:rPr lang="en-GB" sz="2200" b="1" dirty="0"/>
              <a:t>assessment</a:t>
            </a:r>
          </a:p>
          <a:p>
            <a:pPr marL="0" indent="0">
              <a:lnSpc>
                <a:spcPct val="80000"/>
              </a:lnSpc>
              <a:buFont typeface="Arial" charset="0"/>
              <a:buNone/>
            </a:pPr>
            <a:r>
              <a:rPr lang="en-GB" sz="2200" dirty="0"/>
              <a:t>Respiratory effort reasonably good, his total </a:t>
            </a:r>
            <a:r>
              <a:rPr lang="en-GB" sz="2200" dirty="0" err="1"/>
              <a:t>resp</a:t>
            </a:r>
            <a:r>
              <a:rPr lang="en-GB" sz="2200" dirty="0"/>
              <a:t> rate being 40–50 breaths/minute while the ventilator rate is 20. […]</a:t>
            </a:r>
          </a:p>
          <a:p>
            <a:pPr marL="0" indent="0">
              <a:lnSpc>
                <a:spcPct val="80000"/>
              </a:lnSpc>
              <a:buFont typeface="Arial" charset="0"/>
              <a:buNone/>
            </a:pPr>
            <a:endParaRPr lang="en-GB" sz="2200" i="1" dirty="0"/>
          </a:p>
          <a:p>
            <a:pPr marL="0" indent="0">
              <a:lnSpc>
                <a:spcPct val="80000"/>
              </a:lnSpc>
              <a:buFont typeface="Arial" charset="0"/>
              <a:buNone/>
            </a:pPr>
            <a:r>
              <a:rPr lang="en-GB" sz="2200" b="1" dirty="0"/>
              <a:t>Events during the shift</a:t>
            </a:r>
            <a:endParaRPr lang="en-GB" sz="2200" dirty="0"/>
          </a:p>
          <a:p>
            <a:pPr marL="0" indent="0">
              <a:lnSpc>
                <a:spcPct val="80000"/>
              </a:lnSpc>
              <a:buFont typeface="Arial" charset="0"/>
              <a:buNone/>
            </a:pPr>
            <a:r>
              <a:rPr lang="en-GB" sz="2200" dirty="0"/>
              <a:t>[…] After blood gas at 23:00 ventilation pressure reduced to 14/4. CO2 was 4.1 and tidal volumes were 3.8–4 ml at that time. After a desaturation 3 hours later down to 65% pressures were put back to 16/4. He has had an oxygen requirement of 26% since this episode.</a:t>
            </a:r>
          </a:p>
          <a:p>
            <a:pPr marL="0" indent="0">
              <a:lnSpc>
                <a:spcPct val="80000"/>
              </a:lnSpc>
              <a:buFont typeface="Arial" charset="0"/>
              <a:buNone/>
            </a:pPr>
            <a:endParaRPr lang="en-GB" sz="2200" i="1" dirty="0"/>
          </a:p>
          <a:p>
            <a:pPr marL="0" indent="0">
              <a:lnSpc>
                <a:spcPct val="80000"/>
              </a:lnSpc>
              <a:buFont typeface="Arial" charset="0"/>
              <a:buNone/>
            </a:pPr>
            <a:r>
              <a:rPr lang="en-GB" sz="2200" b="1" dirty="0"/>
              <a:t>Potential problems</a:t>
            </a:r>
          </a:p>
          <a:p>
            <a:pPr marL="0" indent="0">
              <a:lnSpc>
                <a:spcPct val="80000"/>
              </a:lnSpc>
              <a:buFont typeface="Arial" charset="0"/>
              <a:buNone/>
            </a:pPr>
            <a:r>
              <a:rPr lang="en-GB" sz="2200" dirty="0"/>
              <a:t>Small ETT could become blocked or dislodged – ongoing assessment of need for suction; ensure ETT is secure.</a:t>
            </a:r>
          </a:p>
          <a:p>
            <a:pPr marL="0" indent="0">
              <a:lnSpc>
                <a:spcPct val="80000"/>
              </a:lnSpc>
              <a:buFont typeface="Arial" charset="0"/>
              <a:buNone/>
            </a:pPr>
            <a:endParaRPr lang="en-GB" sz="1800" dirty="0"/>
          </a:p>
        </p:txBody>
      </p:sp>
      <p:sp>
        <p:nvSpPr>
          <p:cNvPr id="1636357" name="Rectangle 5"/>
          <p:cNvSpPr>
            <a:spLocks noChangeArrowheads="1"/>
          </p:cNvSpPr>
          <p:nvPr/>
        </p:nvSpPr>
        <p:spPr bwMode="auto">
          <a:xfrm>
            <a:off x="395288" y="1268760"/>
            <a:ext cx="4038600" cy="4789487"/>
          </a:xfrm>
          <a:prstGeom prst="rect">
            <a:avLst/>
          </a:prstGeom>
          <a:noFill/>
          <a:ln w="9525">
            <a:noFill/>
            <a:miter lim="800000"/>
            <a:headEnd/>
            <a:tailEnd/>
          </a:ln>
          <a:effectLst/>
        </p:spPr>
        <p:txBody>
          <a:bodyPr lIns="0" tIns="0" rIns="0" bIns="0"/>
          <a:lstStyle/>
          <a:p>
            <a:pPr algn="l"/>
            <a:endParaRPr lang="en-GB" sz="1800"/>
          </a:p>
        </p:txBody>
      </p:sp>
      <p:sp>
        <p:nvSpPr>
          <p:cNvPr id="9" name="Slide Number Placeholder 8"/>
          <p:cNvSpPr>
            <a:spLocks noGrp="1"/>
          </p:cNvSpPr>
          <p:nvPr>
            <p:ph type="sldNum" sz="quarter" idx="12"/>
          </p:nvPr>
        </p:nvSpPr>
        <p:spPr/>
        <p:txBody>
          <a:bodyPr/>
          <a:lstStyle/>
          <a:p>
            <a:fld id="{8E809F2F-E374-433E-95E5-6223BA081D8B}" type="slidenum">
              <a:rPr lang="fr-FR" smtClean="0"/>
              <a:pPr/>
              <a:t>16</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63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63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3635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3635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3635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36358">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36358">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3635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#2: </a:t>
            </a:r>
            <a:r>
              <a:rPr lang="en-GB" dirty="0" err="1" smtClean="0"/>
              <a:t>BabyTalk</a:t>
            </a:r>
            <a:endParaRPr lang="en-GB" dirty="0"/>
          </a:p>
        </p:txBody>
      </p:sp>
      <p:sp>
        <p:nvSpPr>
          <p:cNvPr id="4" name="Text Placeholder 3"/>
          <p:cNvSpPr>
            <a:spLocks noGrp="1"/>
          </p:cNvSpPr>
          <p:nvPr>
            <p:ph type="body" sz="half" idx="2"/>
          </p:nvPr>
        </p:nvSpPr>
        <p:spPr/>
        <p:txBody>
          <a:bodyPr/>
          <a:lstStyle/>
          <a:p>
            <a:r>
              <a:rPr lang="en-GB" sz="1800" dirty="0" smtClean="0"/>
              <a:t>Knowledge is a crucial component in this system.</a:t>
            </a:r>
          </a:p>
          <a:p>
            <a:endParaRPr lang="en-GB" sz="1800" dirty="0" smtClean="0"/>
          </a:p>
          <a:p>
            <a:r>
              <a:rPr lang="en-GB" sz="1800" dirty="0" smtClean="0"/>
              <a:t>Large </a:t>
            </a:r>
            <a:r>
              <a:rPr lang="en-GB" sz="1800" dirty="0" smtClean="0"/>
              <a:t>ontology (OWL) of concepts, representing types of domain entities, events and relations.</a:t>
            </a:r>
          </a:p>
          <a:p>
            <a:endParaRPr lang="en-GB" sz="1800" dirty="0" smtClean="0"/>
          </a:p>
          <a:p>
            <a:r>
              <a:rPr lang="en-GB" sz="1800" dirty="0" smtClean="0"/>
              <a:t>Raw input data is mapped to ontology instances, during </a:t>
            </a:r>
            <a:r>
              <a:rPr lang="en-GB" sz="1800" b="1" dirty="0" smtClean="0">
                <a:solidFill>
                  <a:srgbClr val="002060"/>
                </a:solidFill>
              </a:rPr>
              <a:t>signal analysis</a:t>
            </a:r>
            <a:r>
              <a:rPr lang="en-GB" sz="1800" dirty="0" smtClean="0">
                <a:solidFill>
                  <a:srgbClr val="002060"/>
                </a:solidFill>
              </a:rPr>
              <a:t> </a:t>
            </a:r>
            <a:r>
              <a:rPr lang="en-GB" sz="1800" dirty="0" smtClean="0"/>
              <a:t>and </a:t>
            </a:r>
            <a:r>
              <a:rPr lang="en-GB" sz="1800" b="1" dirty="0" smtClean="0">
                <a:solidFill>
                  <a:srgbClr val="002060"/>
                </a:solidFill>
              </a:rPr>
              <a:t>data interpretation</a:t>
            </a:r>
            <a:r>
              <a:rPr lang="en-GB" sz="1800" dirty="0" smtClean="0"/>
              <a:t>.</a:t>
            </a:r>
          </a:p>
          <a:p>
            <a:endParaRPr lang="en-GB" sz="1800" dirty="0" smtClean="0"/>
          </a:p>
          <a:p>
            <a:r>
              <a:rPr lang="en-GB" sz="1800" dirty="0" smtClean="0"/>
              <a:t>Ontology instances are our </a:t>
            </a:r>
            <a:r>
              <a:rPr lang="en-GB" sz="1800" b="1" dirty="0" smtClean="0">
                <a:solidFill>
                  <a:srgbClr val="002060"/>
                </a:solidFill>
              </a:rPr>
              <a:t>messages</a:t>
            </a:r>
            <a:r>
              <a:rPr lang="en-GB" sz="1800" dirty="0" smtClean="0"/>
              <a:t>.</a:t>
            </a:r>
          </a:p>
          <a:p>
            <a:endParaRPr lang="en-GB" dirty="0"/>
          </a:p>
        </p:txBody>
      </p:sp>
      <p:pic>
        <p:nvPicPr>
          <p:cNvPr id="7" name="Picture 2"/>
          <p:cNvPicPr>
            <a:picLocks noChangeAspect="1" noChangeArrowheads="1"/>
          </p:cNvPicPr>
          <p:nvPr/>
        </p:nvPicPr>
        <p:blipFill>
          <a:blip r:embed="rId2" cstate="print"/>
          <a:srcRect l="1429" t="18286" r="77619" b="8571"/>
          <a:stretch>
            <a:fillRect/>
          </a:stretch>
        </p:blipFill>
        <p:spPr bwMode="auto">
          <a:xfrm>
            <a:off x="4495800" y="304800"/>
            <a:ext cx="4114800" cy="640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GB" sz="3400" dirty="0" smtClean="0"/>
              <a:t>Example #2: </a:t>
            </a:r>
            <a:r>
              <a:rPr lang="en-GB" sz="3400" dirty="0" err="1" smtClean="0"/>
              <a:t>BabyTalk</a:t>
            </a:r>
            <a:endParaRPr lang="en-GB" sz="3400" dirty="0"/>
          </a:p>
        </p:txBody>
      </p:sp>
      <p:pic>
        <p:nvPicPr>
          <p:cNvPr id="100355" name="Picture 3" descr="bt45ExperimentSample"/>
          <p:cNvPicPr>
            <a:picLocks noChangeAspect="1" noChangeArrowheads="1"/>
          </p:cNvPicPr>
          <p:nvPr/>
        </p:nvPicPr>
        <p:blipFill>
          <a:blip r:embed="rId2" cstate="print"/>
          <a:srcRect/>
          <a:stretch>
            <a:fillRect/>
          </a:stretch>
        </p:blipFill>
        <p:spPr bwMode="auto">
          <a:xfrm>
            <a:off x="304800" y="1878013"/>
            <a:ext cx="3598863" cy="865187"/>
          </a:xfrm>
          <a:prstGeom prst="rect">
            <a:avLst/>
          </a:prstGeom>
          <a:noFill/>
        </p:spPr>
      </p:pic>
      <p:sp>
        <p:nvSpPr>
          <p:cNvPr id="100356" name="Oval 4"/>
          <p:cNvSpPr>
            <a:spLocks noChangeArrowheads="1"/>
          </p:cNvSpPr>
          <p:nvPr/>
        </p:nvSpPr>
        <p:spPr bwMode="auto">
          <a:xfrm>
            <a:off x="2843213" y="1955800"/>
            <a:ext cx="1368425" cy="863600"/>
          </a:xfrm>
          <a:prstGeom prst="ellipse">
            <a:avLst/>
          </a:prstGeom>
          <a:noFill/>
          <a:ln w="50800" algn="ctr">
            <a:solidFill>
              <a:srgbClr val="CC0000"/>
            </a:solidFill>
            <a:round/>
            <a:headEnd/>
            <a:tailEnd/>
          </a:ln>
          <a:effectLst/>
        </p:spPr>
        <p:txBody>
          <a:bodyPr wrap="none" anchor="ctr"/>
          <a:lstStyle/>
          <a:p>
            <a:endParaRPr lang="en-GB"/>
          </a:p>
        </p:txBody>
      </p:sp>
      <p:sp>
        <p:nvSpPr>
          <p:cNvPr id="100357" name="AutoShape 5"/>
          <p:cNvSpPr>
            <a:spLocks/>
          </p:cNvSpPr>
          <p:nvPr/>
        </p:nvSpPr>
        <p:spPr bwMode="auto">
          <a:xfrm>
            <a:off x="4356100" y="1679575"/>
            <a:ext cx="574675" cy="1368425"/>
          </a:xfrm>
          <a:prstGeom prst="rightBrace">
            <a:avLst>
              <a:gd name="adj1" fmla="val 19843"/>
              <a:gd name="adj2" fmla="val 50000"/>
            </a:avLst>
          </a:prstGeom>
          <a:noFill/>
          <a:ln w="0">
            <a:solidFill>
              <a:schemeClr val="tx1"/>
            </a:solidFill>
            <a:round/>
            <a:headEnd/>
            <a:tailEnd/>
          </a:ln>
          <a:effectLst/>
        </p:spPr>
        <p:txBody>
          <a:bodyPr wrap="none" anchor="ctr"/>
          <a:lstStyle/>
          <a:p>
            <a:endParaRPr lang="en-GB"/>
          </a:p>
        </p:txBody>
      </p:sp>
      <p:pic>
        <p:nvPicPr>
          <p:cNvPr id="100358" name="Picture 6" descr="dataInterp"/>
          <p:cNvPicPr>
            <a:picLocks noChangeAspect="1" noChangeArrowheads="1"/>
          </p:cNvPicPr>
          <p:nvPr/>
        </p:nvPicPr>
        <p:blipFill>
          <a:blip r:embed="rId3" cstate="print"/>
          <a:srcRect/>
          <a:stretch>
            <a:fillRect/>
          </a:stretch>
        </p:blipFill>
        <p:spPr bwMode="auto">
          <a:xfrm>
            <a:off x="609600" y="3363913"/>
            <a:ext cx="3311525" cy="1055687"/>
          </a:xfrm>
          <a:prstGeom prst="rect">
            <a:avLst/>
          </a:prstGeom>
          <a:noFill/>
        </p:spPr>
      </p:pic>
      <p:sp>
        <p:nvSpPr>
          <p:cNvPr id="100359" name="AutoShape 7"/>
          <p:cNvSpPr>
            <a:spLocks/>
          </p:cNvSpPr>
          <p:nvPr/>
        </p:nvSpPr>
        <p:spPr bwMode="auto">
          <a:xfrm>
            <a:off x="4356100" y="3200400"/>
            <a:ext cx="574675" cy="1165225"/>
          </a:xfrm>
          <a:prstGeom prst="rightBrace">
            <a:avLst>
              <a:gd name="adj1" fmla="val 16897"/>
              <a:gd name="adj2" fmla="val 50000"/>
            </a:avLst>
          </a:prstGeom>
          <a:noFill/>
          <a:ln w="0">
            <a:solidFill>
              <a:schemeClr val="tx1"/>
            </a:solidFill>
            <a:round/>
            <a:headEnd/>
            <a:tailEnd/>
          </a:ln>
          <a:effectLst/>
        </p:spPr>
        <p:txBody>
          <a:bodyPr wrap="none" anchor="ctr"/>
          <a:lstStyle/>
          <a:p>
            <a:endParaRPr lang="en-GB"/>
          </a:p>
        </p:txBody>
      </p:sp>
      <p:sp>
        <p:nvSpPr>
          <p:cNvPr id="100360" name="Text Box 8"/>
          <p:cNvSpPr txBox="1">
            <a:spLocks noChangeArrowheads="1"/>
          </p:cNvSpPr>
          <p:nvPr/>
        </p:nvSpPr>
        <p:spPr bwMode="auto">
          <a:xfrm>
            <a:off x="5005388" y="1828800"/>
            <a:ext cx="3743325" cy="971550"/>
          </a:xfrm>
          <a:prstGeom prst="rect">
            <a:avLst/>
          </a:prstGeom>
          <a:noFill/>
          <a:ln w="0" algn="ctr">
            <a:noFill/>
            <a:miter lim="800000"/>
            <a:headEnd/>
            <a:tailEnd/>
          </a:ln>
          <a:effectLst/>
        </p:spPr>
        <p:txBody>
          <a:bodyPr>
            <a:spAutoFit/>
          </a:bodyPr>
          <a:lstStyle/>
          <a:p>
            <a:pPr marL="342900" indent="-342900">
              <a:lnSpc>
                <a:spcPct val="80000"/>
              </a:lnSpc>
              <a:spcBef>
                <a:spcPct val="20000"/>
              </a:spcBef>
              <a:buClr>
                <a:srgbClr val="000099"/>
              </a:buClr>
              <a:buFont typeface="Arial" charset="0"/>
              <a:buNone/>
            </a:pPr>
            <a:r>
              <a:rPr lang="en-GB" sz="1600" b="1" dirty="0">
                <a:solidFill>
                  <a:schemeClr val="tx2"/>
                </a:solidFill>
                <a:latin typeface="Arial" charset="0"/>
              </a:rPr>
              <a:t>(1) Signal Analysis (pre-NLG)</a:t>
            </a:r>
          </a:p>
          <a:p>
            <a:pPr marL="342900" indent="-342900">
              <a:lnSpc>
                <a:spcPct val="80000"/>
              </a:lnSpc>
              <a:spcBef>
                <a:spcPct val="20000"/>
              </a:spcBef>
              <a:buClr>
                <a:srgbClr val="000099"/>
              </a:buClr>
              <a:buFont typeface="Arial" charset="0"/>
              <a:buChar char="●"/>
            </a:pPr>
            <a:r>
              <a:rPr lang="en-GB" sz="1600" dirty="0">
                <a:latin typeface="Arial" charset="0"/>
              </a:rPr>
              <a:t>Identify interesting patterns in the data.</a:t>
            </a:r>
          </a:p>
          <a:p>
            <a:pPr marL="342900" indent="-342900">
              <a:lnSpc>
                <a:spcPct val="80000"/>
              </a:lnSpc>
              <a:spcBef>
                <a:spcPct val="20000"/>
              </a:spcBef>
              <a:buClr>
                <a:srgbClr val="000099"/>
              </a:buClr>
              <a:buFont typeface="Arial" charset="0"/>
              <a:buChar char="●"/>
            </a:pPr>
            <a:r>
              <a:rPr lang="en-GB" sz="1600" dirty="0">
                <a:latin typeface="Arial" charset="0"/>
              </a:rPr>
              <a:t>Remove noise.</a:t>
            </a:r>
          </a:p>
        </p:txBody>
      </p:sp>
      <p:sp>
        <p:nvSpPr>
          <p:cNvPr id="100361" name="Text Box 9"/>
          <p:cNvSpPr txBox="1">
            <a:spLocks noChangeArrowheads="1"/>
          </p:cNvSpPr>
          <p:nvPr/>
        </p:nvSpPr>
        <p:spPr bwMode="auto">
          <a:xfrm>
            <a:off x="5005388" y="3213100"/>
            <a:ext cx="3743325" cy="776288"/>
          </a:xfrm>
          <a:prstGeom prst="rect">
            <a:avLst/>
          </a:prstGeom>
          <a:noFill/>
          <a:ln w="0" algn="ctr">
            <a:noFill/>
            <a:miter lim="800000"/>
            <a:headEnd/>
            <a:tailEnd/>
          </a:ln>
          <a:effectLst/>
        </p:spPr>
        <p:txBody>
          <a:bodyPr>
            <a:spAutoFit/>
          </a:bodyPr>
          <a:lstStyle/>
          <a:p>
            <a:pPr marL="342900" indent="-342900">
              <a:lnSpc>
                <a:spcPct val="80000"/>
              </a:lnSpc>
              <a:spcBef>
                <a:spcPct val="20000"/>
              </a:spcBef>
              <a:buClr>
                <a:srgbClr val="000099"/>
              </a:buClr>
              <a:buFont typeface="Arial" charset="0"/>
              <a:buNone/>
            </a:pPr>
            <a:r>
              <a:rPr lang="en-GB" sz="1600" b="1" dirty="0">
                <a:solidFill>
                  <a:schemeClr val="tx2"/>
                </a:solidFill>
                <a:latin typeface="Arial" charset="0"/>
              </a:rPr>
              <a:t>(2) Data interpretation (pre-NLG)</a:t>
            </a:r>
          </a:p>
          <a:p>
            <a:pPr marL="342900" indent="-342900">
              <a:lnSpc>
                <a:spcPct val="80000"/>
              </a:lnSpc>
              <a:spcBef>
                <a:spcPct val="20000"/>
              </a:spcBef>
              <a:buClr>
                <a:srgbClr val="000099"/>
              </a:buClr>
              <a:buFont typeface="Arial" charset="0"/>
              <a:buChar char="●"/>
            </a:pPr>
            <a:r>
              <a:rPr lang="en-GB" sz="1600" dirty="0">
                <a:latin typeface="Arial" charset="0"/>
              </a:rPr>
              <a:t>Estimate the importance of events</a:t>
            </a:r>
          </a:p>
          <a:p>
            <a:pPr marL="342900" indent="-342900">
              <a:lnSpc>
                <a:spcPct val="80000"/>
              </a:lnSpc>
              <a:spcBef>
                <a:spcPct val="20000"/>
              </a:spcBef>
              <a:buClr>
                <a:srgbClr val="000099"/>
              </a:buClr>
              <a:buFont typeface="Arial" charset="0"/>
              <a:buChar char="●"/>
            </a:pPr>
            <a:r>
              <a:rPr lang="en-GB" sz="1600" dirty="0">
                <a:latin typeface="Arial" charset="0"/>
              </a:rPr>
              <a:t>Perform linking &amp; abstraction</a:t>
            </a:r>
          </a:p>
        </p:txBody>
      </p:sp>
      <p:sp>
        <p:nvSpPr>
          <p:cNvPr id="100362" name="AutoShape 10"/>
          <p:cNvSpPr>
            <a:spLocks noChangeArrowheads="1"/>
          </p:cNvSpPr>
          <p:nvPr/>
        </p:nvSpPr>
        <p:spPr bwMode="auto">
          <a:xfrm>
            <a:off x="1997075" y="2917825"/>
            <a:ext cx="288925" cy="358775"/>
          </a:xfrm>
          <a:prstGeom prst="downArrow">
            <a:avLst>
              <a:gd name="adj1" fmla="val 50000"/>
              <a:gd name="adj2" fmla="val 31044"/>
            </a:avLst>
          </a:prstGeom>
          <a:noFill/>
          <a:ln w="50800" algn="ctr">
            <a:solidFill>
              <a:schemeClr val="tx1"/>
            </a:solidFill>
            <a:miter lim="800000"/>
            <a:headEnd/>
            <a:tailEnd/>
          </a:ln>
          <a:effec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3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03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03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036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036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035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035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03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animBg="1"/>
      <p:bldP spid="100357" grpId="0" animBg="1"/>
      <p:bldP spid="100359" grpId="0" animBg="1"/>
      <p:bldP spid="100360" grpId="0"/>
      <p:bldP spid="100361" grpId="0"/>
      <p:bldP spid="10036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050"/>
            <a:ext cx="3200400" cy="1162050"/>
          </a:xfrm>
        </p:spPr>
        <p:txBody>
          <a:bodyPr/>
          <a:lstStyle/>
          <a:p>
            <a:r>
              <a:rPr lang="en-GB" dirty="0" smtClean="0"/>
              <a:t>Abstraction during data analysis and interpretation</a:t>
            </a:r>
            <a:endParaRPr lang="en-GB" dirty="0"/>
          </a:p>
        </p:txBody>
      </p:sp>
      <p:sp>
        <p:nvSpPr>
          <p:cNvPr id="13" name="Text Placeholder 12"/>
          <p:cNvSpPr>
            <a:spLocks noGrp="1"/>
          </p:cNvSpPr>
          <p:nvPr>
            <p:ph type="body" sz="half" idx="2"/>
          </p:nvPr>
        </p:nvSpPr>
        <p:spPr>
          <a:xfrm>
            <a:off x="457200" y="2590801"/>
            <a:ext cx="3008313" cy="609600"/>
          </a:xfrm>
        </p:spPr>
        <p:txBody>
          <a:bodyPr/>
          <a:lstStyle/>
          <a:p>
            <a:r>
              <a:rPr lang="en-GB" b="1" dirty="0" smtClean="0">
                <a:solidFill>
                  <a:srgbClr val="002060"/>
                </a:solidFill>
              </a:rPr>
              <a:t>Signal analysis </a:t>
            </a:r>
            <a:r>
              <a:rPr lang="en-GB" dirty="0" smtClean="0"/>
              <a:t>identifies the patterns as </a:t>
            </a:r>
            <a:r>
              <a:rPr lang="en-GB" dirty="0" err="1" smtClean="0"/>
              <a:t>bradycardias</a:t>
            </a:r>
            <a:r>
              <a:rPr lang="en-GB" dirty="0" smtClean="0"/>
              <a:t>.</a:t>
            </a:r>
          </a:p>
          <a:p>
            <a:endParaRPr lang="en-GB" dirty="0" smtClean="0"/>
          </a:p>
        </p:txBody>
      </p:sp>
      <p:pic>
        <p:nvPicPr>
          <p:cNvPr id="7" name="Picture 2"/>
          <p:cNvPicPr>
            <a:picLocks noChangeAspect="1" noChangeArrowheads="1"/>
          </p:cNvPicPr>
          <p:nvPr/>
        </p:nvPicPr>
        <p:blipFill>
          <a:blip r:embed="rId2" cstate="print"/>
          <a:srcRect l="1429" t="18286" r="77619" b="8571"/>
          <a:stretch>
            <a:fillRect/>
          </a:stretch>
        </p:blipFill>
        <p:spPr bwMode="auto">
          <a:xfrm>
            <a:off x="4495800" y="304800"/>
            <a:ext cx="4114800" cy="6400800"/>
          </a:xfrm>
          <a:prstGeom prst="rect">
            <a:avLst/>
          </a:prstGeom>
          <a:noFill/>
          <a:ln w="9525">
            <a:noFill/>
            <a:miter lim="800000"/>
            <a:headEnd/>
            <a:tailEnd/>
          </a:ln>
        </p:spPr>
      </p:pic>
      <p:pic>
        <p:nvPicPr>
          <p:cNvPr id="6" name="Picture 3" descr="bt45ExperimentSample"/>
          <p:cNvPicPr>
            <a:picLocks noChangeAspect="1" noChangeArrowheads="1"/>
          </p:cNvPicPr>
          <p:nvPr/>
        </p:nvPicPr>
        <p:blipFill>
          <a:blip r:embed="rId3" cstate="print"/>
          <a:srcRect/>
          <a:stretch>
            <a:fillRect/>
          </a:stretch>
        </p:blipFill>
        <p:spPr bwMode="auto">
          <a:xfrm>
            <a:off x="304800" y="1497013"/>
            <a:ext cx="3598863" cy="865187"/>
          </a:xfrm>
          <a:prstGeom prst="rect">
            <a:avLst/>
          </a:prstGeom>
          <a:noFill/>
        </p:spPr>
      </p:pic>
      <p:sp>
        <p:nvSpPr>
          <p:cNvPr id="8" name="Oval 4"/>
          <p:cNvSpPr>
            <a:spLocks noChangeArrowheads="1"/>
          </p:cNvSpPr>
          <p:nvPr/>
        </p:nvSpPr>
        <p:spPr bwMode="auto">
          <a:xfrm>
            <a:off x="2843213" y="1574800"/>
            <a:ext cx="1368425" cy="863600"/>
          </a:xfrm>
          <a:prstGeom prst="ellipse">
            <a:avLst/>
          </a:prstGeom>
          <a:noFill/>
          <a:ln w="50800" algn="ctr">
            <a:solidFill>
              <a:srgbClr val="CC0000"/>
            </a:solidFill>
            <a:round/>
            <a:headEnd/>
            <a:tailEnd/>
          </a:ln>
          <a:effectLst/>
        </p:spPr>
        <p:txBody>
          <a:bodyPr wrap="none" anchor="ctr"/>
          <a:lstStyle/>
          <a:p>
            <a:endParaRPr lang="en-GB"/>
          </a:p>
        </p:txBody>
      </p:sp>
      <p:sp>
        <p:nvSpPr>
          <p:cNvPr id="9" name="Oval 4"/>
          <p:cNvSpPr>
            <a:spLocks noChangeArrowheads="1"/>
          </p:cNvSpPr>
          <p:nvPr/>
        </p:nvSpPr>
        <p:spPr bwMode="auto">
          <a:xfrm>
            <a:off x="5943600" y="3962400"/>
            <a:ext cx="1600200" cy="381000"/>
          </a:xfrm>
          <a:prstGeom prst="ellipse">
            <a:avLst/>
          </a:prstGeom>
          <a:noFill/>
          <a:ln w="50800" algn="ctr">
            <a:solidFill>
              <a:srgbClr val="CC0000"/>
            </a:solidFill>
            <a:round/>
            <a:headEnd/>
            <a:tailEnd/>
          </a:ln>
          <a:effectLst/>
        </p:spPr>
        <p:txBody>
          <a:bodyPr wrap="none" anchor="ctr"/>
          <a:lstStyle/>
          <a:p>
            <a:endParaRPr lang="en-GB"/>
          </a:p>
        </p:txBody>
      </p:sp>
      <p:cxnSp>
        <p:nvCxnSpPr>
          <p:cNvPr id="15" name="Elbow Connector 14"/>
          <p:cNvCxnSpPr>
            <a:stCxn id="8" idx="6"/>
            <a:endCxn id="9" idx="2"/>
          </p:cNvCxnSpPr>
          <p:nvPr/>
        </p:nvCxnSpPr>
        <p:spPr>
          <a:xfrm>
            <a:off x="4211638" y="2006600"/>
            <a:ext cx="1731962" cy="2146300"/>
          </a:xfrm>
          <a:prstGeom prst="bentConnector3">
            <a:avLst>
              <a:gd name="adj1" fmla="val 27912"/>
            </a:avLst>
          </a:prstGeom>
          <a:ln w="50800">
            <a:headEnd type="arrow"/>
            <a:tailEnd type="arrow"/>
          </a:ln>
        </p:spPr>
        <p:style>
          <a:lnRef idx="1">
            <a:schemeClr val="accent1"/>
          </a:lnRef>
          <a:fillRef idx="0">
            <a:schemeClr val="accent1"/>
          </a:fillRef>
          <a:effectRef idx="0">
            <a:schemeClr val="accent1"/>
          </a:effectRef>
          <a:fontRef idx="minor">
            <a:schemeClr val="tx1"/>
          </a:fontRef>
        </p:style>
      </p:cxnSp>
      <p:pic>
        <p:nvPicPr>
          <p:cNvPr id="16" name="Picture 6" descr="dataInterp"/>
          <p:cNvPicPr>
            <a:picLocks noChangeAspect="1" noChangeArrowheads="1"/>
          </p:cNvPicPr>
          <p:nvPr/>
        </p:nvPicPr>
        <p:blipFill>
          <a:blip r:embed="rId4" cstate="print"/>
          <a:srcRect/>
          <a:stretch>
            <a:fillRect/>
          </a:stretch>
        </p:blipFill>
        <p:spPr bwMode="auto">
          <a:xfrm>
            <a:off x="304800" y="3733800"/>
            <a:ext cx="3311525" cy="1055687"/>
          </a:xfrm>
          <a:prstGeom prst="rect">
            <a:avLst/>
          </a:prstGeom>
          <a:noFill/>
        </p:spPr>
      </p:pic>
      <p:cxnSp>
        <p:nvCxnSpPr>
          <p:cNvPr id="17" name="Elbow Connector 16"/>
          <p:cNvCxnSpPr>
            <a:stCxn id="16" idx="3"/>
            <a:endCxn id="18" idx="2"/>
          </p:cNvCxnSpPr>
          <p:nvPr/>
        </p:nvCxnSpPr>
        <p:spPr>
          <a:xfrm>
            <a:off x="3616325" y="4261644"/>
            <a:ext cx="2098675" cy="196056"/>
          </a:xfrm>
          <a:prstGeom prst="bentConnector3">
            <a:avLst>
              <a:gd name="adj1" fmla="val 50000"/>
            </a:avLst>
          </a:prstGeom>
          <a:ln w="50800">
            <a:headEnd type="arrow"/>
            <a:tailEnd type="arrow"/>
          </a:ln>
        </p:spPr>
        <p:style>
          <a:lnRef idx="1">
            <a:schemeClr val="accent1"/>
          </a:lnRef>
          <a:fillRef idx="0">
            <a:schemeClr val="accent1"/>
          </a:fillRef>
          <a:effectRef idx="0">
            <a:schemeClr val="accent1"/>
          </a:effectRef>
          <a:fontRef idx="minor">
            <a:schemeClr val="tx1"/>
          </a:fontRef>
        </p:style>
      </p:cxnSp>
      <p:sp>
        <p:nvSpPr>
          <p:cNvPr id="18" name="Oval 4"/>
          <p:cNvSpPr>
            <a:spLocks noChangeArrowheads="1"/>
          </p:cNvSpPr>
          <p:nvPr/>
        </p:nvSpPr>
        <p:spPr bwMode="auto">
          <a:xfrm>
            <a:off x="5715000" y="4343400"/>
            <a:ext cx="1600200" cy="228600"/>
          </a:xfrm>
          <a:prstGeom prst="ellipse">
            <a:avLst/>
          </a:prstGeom>
          <a:noFill/>
          <a:ln w="50800" algn="ctr">
            <a:solidFill>
              <a:schemeClr val="tx2"/>
            </a:solidFill>
            <a:round/>
            <a:headEnd/>
            <a:tailEnd/>
          </a:ln>
          <a:effectLst/>
        </p:spPr>
        <p:txBody>
          <a:bodyPr wrap="none" anchor="ctr"/>
          <a:lstStyle/>
          <a:p>
            <a:endParaRPr lang="en-GB"/>
          </a:p>
        </p:txBody>
      </p:sp>
      <p:sp>
        <p:nvSpPr>
          <p:cNvPr id="23" name="Text Placeholder 12"/>
          <p:cNvSpPr txBox="1">
            <a:spLocks/>
          </p:cNvSpPr>
          <p:nvPr/>
        </p:nvSpPr>
        <p:spPr>
          <a:xfrm>
            <a:off x="228600" y="5029200"/>
            <a:ext cx="3352800" cy="1524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1" i="0" u="none" strike="noStrike" kern="1200" cap="none" spc="0" normalizeH="0" baseline="0" noProof="0" dirty="0" smtClean="0">
                <a:ln>
                  <a:noFill/>
                </a:ln>
                <a:solidFill>
                  <a:srgbClr val="002060"/>
                </a:solidFill>
                <a:effectLst/>
                <a:uLnTx/>
                <a:uFillTx/>
                <a:latin typeface="+mn-lt"/>
                <a:ea typeface="+mn-ea"/>
                <a:cs typeface="+mn-cs"/>
              </a:rPr>
              <a:t>Data interpretation</a:t>
            </a:r>
            <a:r>
              <a:rPr kumimoji="0" lang="en-GB" sz="1400" b="0" i="0" u="none" strike="noStrike" kern="1200" cap="none" spc="0" normalizeH="0" baseline="0" noProof="0" dirty="0" smtClean="0">
                <a:ln>
                  <a:noFill/>
                </a:ln>
                <a:solidFill>
                  <a:schemeClr val="tx1"/>
                </a:solidFill>
                <a:effectLst/>
                <a:uLnTx/>
                <a:uFillTx/>
                <a:latin typeface="+mn-lt"/>
                <a:ea typeface="+mn-ea"/>
                <a:cs typeface="+mn-cs"/>
              </a:rPr>
              <a:t> </a:t>
            </a:r>
            <a:r>
              <a:rPr lang="en-GB" sz="1400" dirty="0" smtClean="0"/>
              <a:t>concludes that the </a:t>
            </a:r>
            <a:r>
              <a:rPr lang="en-GB" sz="1400" dirty="0" err="1" smtClean="0"/>
              <a:t>bradycardias</a:t>
            </a:r>
            <a:r>
              <a:rPr lang="en-GB" sz="1400" dirty="0" smtClean="0"/>
              <a:t> are related: they are a </a:t>
            </a:r>
            <a:r>
              <a:rPr lang="en-GB" sz="1400" b="1" dirty="0" smtClean="0">
                <a:solidFill>
                  <a:srgbClr val="002060"/>
                </a:solidFill>
              </a:rPr>
              <a:t>sequence</a:t>
            </a:r>
            <a:r>
              <a:rPr lang="en-GB" sz="1400" dirty="0" smtClean="0"/>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smtClean="0">
                <a:ln>
                  <a:noFill/>
                </a:ln>
                <a:solidFill>
                  <a:schemeClr val="tx1"/>
                </a:solidFill>
                <a:effectLst/>
                <a:uLnTx/>
                <a:uFillTx/>
                <a:latin typeface="+mn-lt"/>
                <a:ea typeface="+mn-ea"/>
                <a:cs typeface="+mn-cs"/>
              </a:rPr>
              <a:t>Also uses rules to assign</a:t>
            </a:r>
            <a:r>
              <a:rPr kumimoji="0" lang="en-GB" sz="1400" b="0" i="0" u="none" strike="noStrike" kern="1200" cap="none" spc="0" normalizeH="0" noProof="0" dirty="0" smtClean="0">
                <a:ln>
                  <a:noFill/>
                </a:ln>
                <a:solidFill>
                  <a:schemeClr val="tx1"/>
                </a:solidFill>
                <a:effectLst/>
                <a:uLnTx/>
                <a:uFillTx/>
                <a:latin typeface="+mn-lt"/>
                <a:ea typeface="+mn-ea"/>
                <a:cs typeface="+mn-cs"/>
              </a:rPr>
              <a:t> </a:t>
            </a:r>
            <a:r>
              <a:rPr kumimoji="0" lang="en-GB" sz="1400" b="1" i="0" u="none" strike="noStrike" kern="1200" cap="none" spc="0" normalizeH="0" noProof="0" dirty="0" smtClean="0">
                <a:ln>
                  <a:noFill/>
                </a:ln>
                <a:solidFill>
                  <a:srgbClr val="002060"/>
                </a:solidFill>
                <a:effectLst/>
                <a:uLnTx/>
                <a:uFillTx/>
                <a:latin typeface="+mn-lt"/>
                <a:ea typeface="+mn-ea"/>
                <a:cs typeface="+mn-cs"/>
              </a:rPr>
              <a:t>importance values</a:t>
            </a:r>
            <a:r>
              <a:rPr kumimoji="0" lang="en-GB" sz="1400" b="1" i="0" u="none" strike="noStrike" kern="1200" cap="none" spc="0" normalizeH="0" noProof="0" dirty="0" smtClean="0">
                <a:ln>
                  <a:noFill/>
                </a:ln>
                <a:solidFill>
                  <a:schemeClr val="tx1"/>
                </a:solidFill>
                <a:effectLst/>
                <a:uLnTx/>
                <a:uFillTx/>
                <a:latin typeface="+mn-lt"/>
                <a:ea typeface="+mn-ea"/>
                <a:cs typeface="+mn-cs"/>
              </a:rPr>
              <a:t> </a:t>
            </a:r>
            <a:r>
              <a:rPr kumimoji="0" lang="en-GB" sz="1400" i="0" u="none" strike="noStrike" kern="1200" cap="none" spc="0" normalizeH="0" noProof="0" dirty="0" smtClean="0">
                <a:ln>
                  <a:noFill/>
                </a:ln>
                <a:solidFill>
                  <a:schemeClr val="tx1"/>
                </a:solidFill>
                <a:effectLst/>
                <a:uLnTx/>
                <a:uFillTx/>
                <a:latin typeface="+mn-lt"/>
                <a:ea typeface="+mn-ea"/>
                <a:cs typeface="+mn-cs"/>
              </a:rPr>
              <a:t>to these events.</a:t>
            </a: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8" grpId="0" animBg="1"/>
      <p:bldP spid="9" grpId="0" animBg="1"/>
      <p:bldP spid="18" grpId="0" animBg="1"/>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Document Planning</a:t>
            </a:r>
            <a:endParaRPr lang="en-GB" dirty="0"/>
          </a:p>
        </p:txBody>
      </p:sp>
      <p:sp>
        <p:nvSpPr>
          <p:cNvPr id="3" name="Content Placeholder 2"/>
          <p:cNvSpPr>
            <a:spLocks noGrp="1"/>
          </p:cNvSpPr>
          <p:nvPr>
            <p:ph idx="1"/>
          </p:nvPr>
        </p:nvSpPr>
        <p:spPr>
          <a:xfrm>
            <a:off x="457200" y="1295400"/>
            <a:ext cx="8229600" cy="5257800"/>
          </a:xfrm>
        </p:spPr>
        <p:txBody>
          <a:bodyPr>
            <a:normAutofit/>
          </a:bodyPr>
          <a:lstStyle/>
          <a:p>
            <a:pPr>
              <a:buNone/>
            </a:pPr>
            <a:r>
              <a:rPr lang="en-GB" b="1" dirty="0" smtClean="0">
                <a:solidFill>
                  <a:srgbClr val="002060"/>
                </a:solidFill>
              </a:rPr>
              <a:t>Content determination</a:t>
            </a:r>
          </a:p>
          <a:p>
            <a:r>
              <a:rPr lang="en-GB" dirty="0" smtClean="0"/>
              <a:t>Given the input data, what should be included in a document?</a:t>
            </a:r>
          </a:p>
          <a:p>
            <a:endParaRPr lang="en-GB" dirty="0" smtClean="0"/>
          </a:p>
          <a:p>
            <a:pPr>
              <a:buNone/>
            </a:pPr>
            <a:r>
              <a:rPr lang="en-GB" b="1" dirty="0" smtClean="0">
                <a:solidFill>
                  <a:srgbClr val="002060"/>
                </a:solidFill>
              </a:rPr>
              <a:t>Document structuring</a:t>
            </a:r>
          </a:p>
          <a:p>
            <a:r>
              <a:rPr lang="en-GB" dirty="0" smtClean="0"/>
              <a:t>How should the selected information be structured in the document?</a:t>
            </a:r>
            <a:endParaRPr lang="en-GB" dirty="0"/>
          </a:p>
          <a:p>
            <a:endParaRPr lang="en-GB" dirty="0" smtClean="0"/>
          </a:p>
          <a:p>
            <a:endParaRPr lang="en-GB"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3050"/>
            <a:ext cx="3160713" cy="1162050"/>
          </a:xfrm>
        </p:spPr>
        <p:txBody>
          <a:bodyPr/>
          <a:lstStyle/>
          <a:p>
            <a:r>
              <a:rPr lang="en-GB" dirty="0" smtClean="0"/>
              <a:t>Linking during data analysis and interpretation</a:t>
            </a:r>
            <a:endParaRPr lang="en-GB" dirty="0"/>
          </a:p>
        </p:txBody>
      </p:sp>
      <p:sp>
        <p:nvSpPr>
          <p:cNvPr id="9" name="Oval 4"/>
          <p:cNvSpPr>
            <a:spLocks noChangeArrowheads="1"/>
          </p:cNvSpPr>
          <p:nvPr/>
        </p:nvSpPr>
        <p:spPr bwMode="auto">
          <a:xfrm>
            <a:off x="381000" y="2362200"/>
            <a:ext cx="2362200" cy="381000"/>
          </a:xfrm>
          <a:prstGeom prst="ellipse">
            <a:avLst/>
          </a:prstGeom>
          <a:noFill/>
          <a:ln w="50800" algn="ctr">
            <a:solidFill>
              <a:srgbClr val="CC0000"/>
            </a:solidFill>
            <a:round/>
            <a:headEnd/>
            <a:tailEnd/>
          </a:ln>
          <a:effectLst/>
        </p:spPr>
        <p:txBody>
          <a:bodyPr wrap="none" anchor="ctr"/>
          <a:lstStyle/>
          <a:p>
            <a:endParaRPr lang="en-GB"/>
          </a:p>
        </p:txBody>
      </p:sp>
      <p:sp>
        <p:nvSpPr>
          <p:cNvPr id="18" name="Oval 4"/>
          <p:cNvSpPr>
            <a:spLocks noChangeArrowheads="1"/>
          </p:cNvSpPr>
          <p:nvPr/>
        </p:nvSpPr>
        <p:spPr bwMode="auto">
          <a:xfrm>
            <a:off x="304800" y="2819400"/>
            <a:ext cx="2133600" cy="381000"/>
          </a:xfrm>
          <a:prstGeom prst="ellipse">
            <a:avLst/>
          </a:prstGeom>
          <a:noFill/>
          <a:ln w="50800" algn="ctr">
            <a:solidFill>
              <a:schemeClr val="tx2"/>
            </a:solidFill>
            <a:round/>
            <a:headEnd/>
            <a:tailEnd/>
          </a:ln>
          <a:effectLst/>
        </p:spPr>
        <p:txBody>
          <a:bodyPr wrap="none" anchor="ctr"/>
          <a:lstStyle/>
          <a:p>
            <a:endParaRPr lang="en-GB"/>
          </a:p>
        </p:txBody>
      </p:sp>
      <p:sp>
        <p:nvSpPr>
          <p:cNvPr id="14" name="Text Placeholder 13"/>
          <p:cNvSpPr>
            <a:spLocks noGrp="1"/>
          </p:cNvSpPr>
          <p:nvPr>
            <p:ph type="body" sz="half" idx="2"/>
          </p:nvPr>
        </p:nvSpPr>
        <p:spPr>
          <a:xfrm>
            <a:off x="457200" y="1435100"/>
            <a:ext cx="3810000" cy="4691063"/>
          </a:xfrm>
        </p:spPr>
        <p:txBody>
          <a:bodyPr>
            <a:normAutofit fontScale="92500"/>
          </a:bodyPr>
          <a:lstStyle/>
          <a:p>
            <a:r>
              <a:rPr lang="en-GB" sz="1600" b="1" dirty="0" smtClean="0">
                <a:solidFill>
                  <a:srgbClr val="002060"/>
                </a:solidFill>
              </a:rPr>
              <a:t>Data analysis</a:t>
            </a:r>
          </a:p>
          <a:p>
            <a:r>
              <a:rPr lang="en-GB" sz="1600" dirty="0" smtClean="0"/>
              <a:t>Data analysis has found an </a:t>
            </a:r>
            <a:r>
              <a:rPr lang="en-GB" sz="1600" b="1" dirty="0" smtClean="0">
                <a:solidFill>
                  <a:srgbClr val="002060"/>
                </a:solidFill>
              </a:rPr>
              <a:t>intubation </a:t>
            </a:r>
            <a:r>
              <a:rPr lang="en-GB" sz="1600" dirty="0" smtClean="0"/>
              <a:t>event and a </a:t>
            </a:r>
            <a:r>
              <a:rPr lang="en-GB" sz="1600" b="1" dirty="0" smtClean="0">
                <a:solidFill>
                  <a:srgbClr val="002060"/>
                </a:solidFill>
              </a:rPr>
              <a:t>decreasing</a:t>
            </a:r>
            <a:r>
              <a:rPr lang="en-GB" sz="1600" dirty="0" smtClean="0"/>
              <a:t> </a:t>
            </a:r>
            <a:r>
              <a:rPr lang="en-GB" sz="1600" b="1" dirty="0" smtClean="0">
                <a:solidFill>
                  <a:srgbClr val="002060"/>
                </a:solidFill>
              </a:rPr>
              <a:t>trend</a:t>
            </a:r>
            <a:r>
              <a:rPr lang="en-GB" sz="1600" dirty="0" smtClean="0">
                <a:solidFill>
                  <a:srgbClr val="002060"/>
                </a:solidFill>
              </a:rPr>
              <a:t> </a:t>
            </a:r>
            <a:r>
              <a:rPr lang="en-GB" sz="1600" dirty="0" smtClean="0"/>
              <a:t>in heart rate</a:t>
            </a:r>
            <a:r>
              <a:rPr lang="en-GB" dirty="0" smtClean="0"/>
              <a:t>. </a:t>
            </a:r>
          </a:p>
          <a:p>
            <a:endParaRPr lang="en-GB" dirty="0" smtClean="0"/>
          </a:p>
          <a:p>
            <a:r>
              <a:rPr lang="en-GB" dirty="0" smtClean="0"/>
              <a:t>INTUBATION (12:30) Imp: 98</a:t>
            </a:r>
          </a:p>
          <a:p>
            <a:endParaRPr lang="en-GB" dirty="0" smtClean="0"/>
          </a:p>
          <a:p>
            <a:r>
              <a:rPr lang="en-GB" dirty="0" smtClean="0"/>
              <a:t>TREND (12:35) Imp: 100</a:t>
            </a:r>
          </a:p>
          <a:p>
            <a:endParaRPr lang="en-GB" dirty="0" smtClean="0"/>
          </a:p>
          <a:p>
            <a:r>
              <a:rPr lang="en-GB" sz="1600" b="1" dirty="0" smtClean="0">
                <a:solidFill>
                  <a:srgbClr val="002060"/>
                </a:solidFill>
              </a:rPr>
              <a:t>Data interpretation</a:t>
            </a:r>
          </a:p>
          <a:p>
            <a:r>
              <a:rPr lang="en-GB" sz="1600" dirty="0" smtClean="0"/>
              <a:t>We know that intubation can affect heart rate. One of our data interpretation rules says:</a:t>
            </a:r>
          </a:p>
          <a:p>
            <a:endParaRPr lang="en-GB" dirty="0" smtClean="0"/>
          </a:p>
          <a:p>
            <a:r>
              <a:rPr lang="en-GB" b="1" dirty="0" smtClean="0"/>
              <a:t>IF E1 is an INTUBATION and</a:t>
            </a:r>
          </a:p>
          <a:p>
            <a:r>
              <a:rPr lang="en-GB" b="1" dirty="0" smtClean="0"/>
              <a:t>    E2 is a TREND and</a:t>
            </a:r>
          </a:p>
          <a:p>
            <a:r>
              <a:rPr lang="en-GB" b="1" dirty="0" smtClean="0"/>
              <a:t>    E2 channel is HEART RATE and</a:t>
            </a:r>
          </a:p>
          <a:p>
            <a:r>
              <a:rPr lang="en-GB" b="1" dirty="0" smtClean="0"/>
              <a:t>    E2 is DECREASING and</a:t>
            </a:r>
          </a:p>
          <a:p>
            <a:r>
              <a:rPr lang="en-GB" b="1" dirty="0" smtClean="0"/>
              <a:t>    E1 and E2 occur within </a:t>
            </a:r>
            <a:r>
              <a:rPr lang="en-GB" b="1" i="1" dirty="0" smtClean="0"/>
              <a:t>t</a:t>
            </a:r>
            <a:r>
              <a:rPr lang="en-GB" b="1" dirty="0" smtClean="0"/>
              <a:t> seconds of each other</a:t>
            </a:r>
          </a:p>
          <a:p>
            <a:r>
              <a:rPr lang="en-GB" b="1" dirty="0" smtClean="0"/>
              <a:t>THEN:</a:t>
            </a:r>
          </a:p>
          <a:p>
            <a:r>
              <a:rPr lang="en-GB" b="1" dirty="0" smtClean="0"/>
              <a:t>   link E1 and E2 via CAUSE</a:t>
            </a:r>
          </a:p>
          <a:p>
            <a:endParaRPr lang="en-GB" dirty="0" smtClean="0"/>
          </a:p>
          <a:p>
            <a:endParaRPr lang="en-GB" dirty="0"/>
          </a:p>
        </p:txBody>
      </p:sp>
      <p:pic>
        <p:nvPicPr>
          <p:cNvPr id="22" name="Picture 2"/>
          <p:cNvPicPr>
            <a:picLocks noChangeAspect="1" noChangeArrowheads="1"/>
          </p:cNvPicPr>
          <p:nvPr/>
        </p:nvPicPr>
        <p:blipFill>
          <a:blip r:embed="rId2" cstate="print"/>
          <a:srcRect l="2381" t="26667" r="77619" b="23809"/>
          <a:stretch>
            <a:fillRect/>
          </a:stretch>
        </p:blipFill>
        <p:spPr bwMode="auto">
          <a:xfrm>
            <a:off x="5638800" y="838200"/>
            <a:ext cx="3200400" cy="4953000"/>
          </a:xfrm>
          <a:prstGeom prst="rect">
            <a:avLst/>
          </a:prstGeom>
          <a:noFill/>
          <a:ln w="9525">
            <a:noFill/>
            <a:miter lim="800000"/>
            <a:headEnd/>
            <a:tailEnd/>
          </a:ln>
        </p:spPr>
      </p:pic>
      <p:sp>
        <p:nvSpPr>
          <p:cNvPr id="8" name="Oval 4"/>
          <p:cNvSpPr>
            <a:spLocks noChangeArrowheads="1"/>
          </p:cNvSpPr>
          <p:nvPr/>
        </p:nvSpPr>
        <p:spPr bwMode="auto">
          <a:xfrm>
            <a:off x="6553200" y="762000"/>
            <a:ext cx="1368425" cy="457200"/>
          </a:xfrm>
          <a:prstGeom prst="ellipse">
            <a:avLst/>
          </a:prstGeom>
          <a:noFill/>
          <a:ln w="50800" algn="ctr">
            <a:solidFill>
              <a:srgbClr val="CC0000"/>
            </a:solidFill>
            <a:round/>
            <a:headEnd/>
            <a:tailEnd/>
          </a:ln>
          <a:effectLst/>
        </p:spPr>
        <p:txBody>
          <a:bodyPr wrap="none" anchor="ctr"/>
          <a:lstStyle/>
          <a:p>
            <a:endParaRPr lang="en-GB"/>
          </a:p>
        </p:txBody>
      </p:sp>
      <p:cxnSp>
        <p:nvCxnSpPr>
          <p:cNvPr id="15" name="Elbow Connector 14"/>
          <p:cNvCxnSpPr>
            <a:stCxn id="8" idx="2"/>
          </p:cNvCxnSpPr>
          <p:nvPr/>
        </p:nvCxnSpPr>
        <p:spPr>
          <a:xfrm rot="10800000" flipV="1">
            <a:off x="2743200" y="990600"/>
            <a:ext cx="3810000" cy="1447800"/>
          </a:xfrm>
          <a:prstGeom prst="bentConnector3">
            <a:avLst>
              <a:gd name="adj1" fmla="val 50000"/>
            </a:avLst>
          </a:prstGeom>
          <a:ln w="50800">
            <a:headEnd type="arrow"/>
            <a:tailEnd type="arrow"/>
          </a:ln>
        </p:spPr>
        <p:style>
          <a:lnRef idx="1">
            <a:schemeClr val="accent1"/>
          </a:lnRef>
          <a:fillRef idx="0">
            <a:schemeClr val="accent1"/>
          </a:fillRef>
          <a:effectRef idx="0">
            <a:schemeClr val="accent1"/>
          </a:effectRef>
          <a:fontRef idx="minor">
            <a:schemeClr val="tx1"/>
          </a:fontRef>
        </p:style>
      </p:cxnSp>
      <p:sp>
        <p:nvSpPr>
          <p:cNvPr id="33" name="Oval 4"/>
          <p:cNvSpPr>
            <a:spLocks noChangeArrowheads="1"/>
          </p:cNvSpPr>
          <p:nvPr/>
        </p:nvSpPr>
        <p:spPr bwMode="auto">
          <a:xfrm>
            <a:off x="6248400" y="5486400"/>
            <a:ext cx="2133600" cy="381000"/>
          </a:xfrm>
          <a:prstGeom prst="ellipse">
            <a:avLst/>
          </a:prstGeom>
          <a:noFill/>
          <a:ln w="50800" algn="ctr">
            <a:solidFill>
              <a:schemeClr val="tx2"/>
            </a:solidFill>
            <a:round/>
            <a:headEnd/>
            <a:tailEnd/>
          </a:ln>
          <a:effectLst/>
        </p:spPr>
        <p:txBody>
          <a:bodyPr wrap="none" anchor="ctr"/>
          <a:lstStyle/>
          <a:p>
            <a:endParaRPr lang="en-GB"/>
          </a:p>
        </p:txBody>
      </p:sp>
      <p:cxnSp>
        <p:nvCxnSpPr>
          <p:cNvPr id="17" name="Elbow Connector 16"/>
          <p:cNvCxnSpPr>
            <a:endCxn id="33" idx="2"/>
          </p:cNvCxnSpPr>
          <p:nvPr/>
        </p:nvCxnSpPr>
        <p:spPr>
          <a:xfrm>
            <a:off x="2438400" y="2971800"/>
            <a:ext cx="3810000" cy="2705100"/>
          </a:xfrm>
          <a:prstGeom prst="bentConnector3">
            <a:avLst>
              <a:gd name="adj1" fmla="val 50000"/>
            </a:avLst>
          </a:prstGeom>
          <a:ln w="50800">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4">
                                            <p:txEl>
                                              <p:pRg st="13" end="1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
                                            <p:txEl>
                                              <p:pRg st="14" end="1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
                                            <p:txEl>
                                              <p:pRg st="15" end="1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8" grpId="0" animBg="1"/>
      <p:bldP spid="8" grpId="0" animBg="1"/>
      <p:bldP spid="3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
            <a:ext cx="8229600" cy="990600"/>
          </a:xfrm>
        </p:spPr>
        <p:txBody>
          <a:bodyPr/>
          <a:lstStyle/>
          <a:p>
            <a:r>
              <a:rPr lang="en-GB" dirty="0" smtClean="0"/>
              <a:t>Example #2: </a:t>
            </a:r>
            <a:r>
              <a:rPr lang="en-GB" dirty="0" err="1" smtClean="0"/>
              <a:t>BabyTalk</a:t>
            </a:r>
            <a:endParaRPr lang="en-GB" dirty="0"/>
          </a:p>
        </p:txBody>
      </p:sp>
      <p:sp>
        <p:nvSpPr>
          <p:cNvPr id="6" name="Content Placeholder 5"/>
          <p:cNvSpPr>
            <a:spLocks noGrp="1"/>
          </p:cNvSpPr>
          <p:nvPr>
            <p:ph idx="1"/>
          </p:nvPr>
        </p:nvSpPr>
        <p:spPr>
          <a:xfrm>
            <a:off x="457200" y="990600"/>
            <a:ext cx="8229600" cy="5562600"/>
          </a:xfrm>
        </p:spPr>
        <p:txBody>
          <a:bodyPr>
            <a:normAutofit fontScale="85000" lnSpcReduction="10000"/>
          </a:bodyPr>
          <a:lstStyle/>
          <a:p>
            <a:r>
              <a:rPr lang="en-GB" dirty="0" smtClean="0"/>
              <a:t>In summary, BT-Nurse relies on:</a:t>
            </a:r>
          </a:p>
          <a:p>
            <a:pPr lvl="1"/>
            <a:r>
              <a:rPr lang="en-GB" dirty="0" smtClean="0"/>
              <a:t>an ontology, which models the domain</a:t>
            </a:r>
          </a:p>
          <a:p>
            <a:pPr lvl="1"/>
            <a:r>
              <a:rPr lang="en-GB" dirty="0" smtClean="0"/>
              <a:t>procedures to identify trends and patterns in numerical data</a:t>
            </a:r>
          </a:p>
          <a:p>
            <a:pPr lvl="1"/>
            <a:r>
              <a:rPr lang="en-GB" dirty="0" smtClean="0"/>
              <a:t>rules to reason about the data and identify:</a:t>
            </a:r>
          </a:p>
          <a:p>
            <a:pPr lvl="2"/>
            <a:r>
              <a:rPr lang="en-GB" dirty="0" smtClean="0"/>
              <a:t>its </a:t>
            </a:r>
            <a:r>
              <a:rPr lang="en-GB" b="1" dirty="0" smtClean="0">
                <a:solidFill>
                  <a:srgbClr val="002060"/>
                </a:solidFill>
              </a:rPr>
              <a:t>importance</a:t>
            </a:r>
            <a:r>
              <a:rPr lang="en-GB" dirty="0" smtClean="0">
                <a:solidFill>
                  <a:srgbClr val="002060"/>
                </a:solidFill>
              </a:rPr>
              <a:t> </a:t>
            </a:r>
          </a:p>
          <a:p>
            <a:pPr lvl="2"/>
            <a:r>
              <a:rPr lang="en-GB" dirty="0" smtClean="0"/>
              <a:t>the </a:t>
            </a:r>
            <a:r>
              <a:rPr lang="en-GB" b="1" dirty="0" smtClean="0">
                <a:solidFill>
                  <a:srgbClr val="002060"/>
                </a:solidFill>
              </a:rPr>
              <a:t>relationships between the information units</a:t>
            </a:r>
            <a:r>
              <a:rPr lang="en-GB" dirty="0" smtClean="0">
                <a:solidFill>
                  <a:srgbClr val="002060"/>
                </a:solidFill>
              </a:rPr>
              <a:t> </a:t>
            </a:r>
            <a:r>
              <a:rPr lang="en-GB" dirty="0" smtClean="0"/>
              <a:t>(e.g. SEQUENCE, CAUSE, etc).</a:t>
            </a:r>
          </a:p>
          <a:p>
            <a:pPr>
              <a:buNone/>
            </a:pPr>
            <a:endParaRPr lang="en-GB" b="1" dirty="0" smtClean="0">
              <a:solidFill>
                <a:srgbClr val="002060"/>
              </a:solidFill>
            </a:endParaRPr>
          </a:p>
          <a:p>
            <a:pPr>
              <a:buNone/>
            </a:pPr>
            <a:r>
              <a:rPr lang="en-GB" b="1" dirty="0" smtClean="0">
                <a:solidFill>
                  <a:srgbClr val="002060"/>
                </a:solidFill>
              </a:rPr>
              <a:t>Challenges</a:t>
            </a:r>
          </a:p>
          <a:p>
            <a:r>
              <a:rPr lang="en-GB" dirty="0" smtClean="0"/>
              <a:t>There is too much data! Not all of it can be selected. </a:t>
            </a:r>
          </a:p>
          <a:p>
            <a:pPr lvl="1"/>
            <a:r>
              <a:rPr lang="en-GB" dirty="0" smtClean="0"/>
              <a:t>Can we use importance?</a:t>
            </a:r>
          </a:p>
          <a:p>
            <a:r>
              <a:rPr lang="en-GB" dirty="0" smtClean="0"/>
              <a:t>The information has to be structured in the document. </a:t>
            </a:r>
          </a:p>
          <a:p>
            <a:pPr lvl="1"/>
            <a:r>
              <a:rPr lang="en-GB" dirty="0" smtClean="0"/>
              <a:t>Can we use the relations between events to help us?</a:t>
            </a:r>
          </a:p>
          <a:p>
            <a:endParaRPr lang="en-GB" dirty="0" smtClean="0"/>
          </a:p>
          <a:p>
            <a:pPr lvl="1"/>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Example #2: </a:t>
            </a:r>
            <a:r>
              <a:rPr lang="en-GB" dirty="0" err="1" smtClean="0"/>
              <a:t>BabyTalk</a:t>
            </a:r>
            <a:endParaRPr lang="en-GB" dirty="0"/>
          </a:p>
        </p:txBody>
      </p:sp>
      <p:sp>
        <p:nvSpPr>
          <p:cNvPr id="6" name="Content Placeholder 5"/>
          <p:cNvSpPr>
            <a:spLocks noGrp="1"/>
          </p:cNvSpPr>
          <p:nvPr>
            <p:ph idx="1"/>
          </p:nvPr>
        </p:nvSpPr>
        <p:spPr/>
        <p:txBody>
          <a:bodyPr>
            <a:normAutofit fontScale="92500" lnSpcReduction="20000"/>
          </a:bodyPr>
          <a:lstStyle/>
          <a:p>
            <a:r>
              <a:rPr lang="en-GB" dirty="0" smtClean="0"/>
              <a:t>Once all the data has been processed, the content determination algorithm tries to:</a:t>
            </a:r>
          </a:p>
          <a:p>
            <a:pPr lvl="1"/>
            <a:r>
              <a:rPr lang="en-GB" dirty="0" smtClean="0"/>
              <a:t>Select the types of events which always need to be mentioned (based on corpus analysis).</a:t>
            </a:r>
          </a:p>
          <a:p>
            <a:pPr lvl="1"/>
            <a:r>
              <a:rPr lang="en-GB" dirty="0" smtClean="0"/>
              <a:t>Find other events to mention, based on importance.</a:t>
            </a:r>
          </a:p>
          <a:p>
            <a:pPr lvl="1"/>
            <a:endParaRPr lang="en-GB" dirty="0" smtClean="0"/>
          </a:p>
          <a:p>
            <a:r>
              <a:rPr lang="en-GB" dirty="0" smtClean="0"/>
              <a:t>The Document Planner actually proceeds by planning each section of the document separately.</a:t>
            </a:r>
          </a:p>
          <a:p>
            <a:endParaRPr lang="en-GB" dirty="0" smtClean="0"/>
          </a:p>
          <a:p>
            <a:r>
              <a:rPr lang="en-GB" dirty="0" smtClean="0"/>
              <a:t>Before we look into the details, we need to consider the problem of document structure.</a:t>
            </a:r>
          </a:p>
          <a:p>
            <a:pPr lvl="1"/>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mt-MT" dirty="0" smtClean="0"/>
              <a:t>Document structuring</a:t>
            </a:r>
            <a:r>
              <a:rPr lang="en-GB" dirty="0" smtClean="0"/>
              <a:t> via schemas</a:t>
            </a:r>
            <a:endParaRPr lang="en-GB" dirty="0"/>
          </a:p>
        </p:txBody>
      </p:sp>
      <p:sp>
        <p:nvSpPr>
          <p:cNvPr id="7" name="Text Placeholder 6"/>
          <p:cNvSpPr>
            <a:spLocks noGrp="1"/>
          </p:cNvSpPr>
          <p:nvPr>
            <p:ph type="body" idx="1"/>
          </p:nvPr>
        </p:nvSpPr>
        <p:spPr/>
        <p:txBody>
          <a:bodyPr/>
          <a:lstStyle/>
          <a:p>
            <a:r>
              <a:rPr lang="mt-MT" dirty="0" smtClean="0"/>
              <a:t>Part 2</a:t>
            </a:r>
            <a:endParaRPr lang="en-GB" dirty="0"/>
          </a:p>
        </p:txBody>
      </p:sp>
      <p:sp>
        <p:nvSpPr>
          <p:cNvPr id="5" name="Slide Number Placeholder 4"/>
          <p:cNvSpPr>
            <a:spLocks noGrp="1"/>
          </p:cNvSpPr>
          <p:nvPr>
            <p:ph type="sldNum" sz="quarter" idx="11"/>
          </p:nvPr>
        </p:nvSpPr>
        <p:spPr/>
        <p:txBody>
          <a:bodyPr/>
          <a:lstStyle/>
          <a:p>
            <a:fld id="{89D85B61-5760-3949-9696-B05A633D6E3F}" type="slidenum">
              <a:rPr lang="en-GB" smtClean="0"/>
              <a:pPr/>
              <a:t>23</a:t>
            </a:fld>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5"/>
          <p:cNvSpPr>
            <a:spLocks noGrp="1"/>
          </p:cNvSpPr>
          <p:nvPr>
            <p:ph type="sldNum" sz="quarter" idx="12"/>
          </p:nvPr>
        </p:nvSpPr>
        <p:spPr>
          <a:noFill/>
        </p:spPr>
        <p:txBody>
          <a:bodyPr/>
          <a:lstStyle/>
          <a:p>
            <a:fld id="{3DDF61D5-17A4-44A9-BB79-DD2288B8A047}" type="slidenum">
              <a:rPr lang="en-US"/>
              <a:pPr/>
              <a:t>24</a:t>
            </a:fld>
            <a:endParaRPr lang="en-US"/>
          </a:p>
        </p:txBody>
      </p:sp>
      <p:sp>
        <p:nvSpPr>
          <p:cNvPr id="72707" name="Rectangle 2"/>
          <p:cNvSpPr>
            <a:spLocks noGrp="1" noChangeArrowheads="1"/>
          </p:cNvSpPr>
          <p:nvPr>
            <p:ph type="title"/>
          </p:nvPr>
        </p:nvSpPr>
        <p:spPr/>
        <p:txBody>
          <a:bodyPr/>
          <a:lstStyle/>
          <a:p>
            <a:r>
              <a:rPr lang="en-US" sz="4000" dirty="0" smtClean="0"/>
              <a:t>Document Structuring via Schemas</a:t>
            </a:r>
          </a:p>
        </p:txBody>
      </p:sp>
      <p:sp>
        <p:nvSpPr>
          <p:cNvPr id="72708" name="Rectangle 3"/>
          <p:cNvSpPr>
            <a:spLocks noGrp="1" noChangeArrowheads="1"/>
          </p:cNvSpPr>
          <p:nvPr>
            <p:ph type="body" idx="1"/>
          </p:nvPr>
        </p:nvSpPr>
        <p:spPr>
          <a:xfrm>
            <a:off x="457200" y="1143000"/>
            <a:ext cx="8229600" cy="5105400"/>
          </a:xfrm>
        </p:spPr>
        <p:txBody>
          <a:bodyPr/>
          <a:lstStyle/>
          <a:p>
            <a:pPr>
              <a:buFontTx/>
              <a:buNone/>
            </a:pPr>
            <a:r>
              <a:rPr lang="en-US" b="1" dirty="0" smtClean="0">
                <a:solidFill>
                  <a:srgbClr val="002060"/>
                </a:solidFill>
              </a:rPr>
              <a:t>Basic idea (after </a:t>
            </a:r>
            <a:r>
              <a:rPr lang="en-US" b="1" dirty="0" err="1" smtClean="0">
                <a:solidFill>
                  <a:srgbClr val="002060"/>
                </a:solidFill>
              </a:rPr>
              <a:t>McKeown</a:t>
            </a:r>
            <a:r>
              <a:rPr lang="en-US" b="1" dirty="0" smtClean="0">
                <a:solidFill>
                  <a:srgbClr val="002060"/>
                </a:solidFill>
              </a:rPr>
              <a:t> 1985):</a:t>
            </a:r>
          </a:p>
          <a:p>
            <a:r>
              <a:rPr lang="en-US" sz="2800" dirty="0" smtClean="0"/>
              <a:t>Texts often follow </a:t>
            </a:r>
            <a:r>
              <a:rPr lang="en-US" sz="2800" dirty="0" err="1" smtClean="0"/>
              <a:t>conventionalised</a:t>
            </a:r>
            <a:r>
              <a:rPr lang="en-US" sz="2800" dirty="0" smtClean="0"/>
              <a:t> patterns.</a:t>
            </a:r>
          </a:p>
          <a:p>
            <a:endParaRPr lang="en-US" sz="2800" dirty="0" smtClean="0"/>
          </a:p>
          <a:p>
            <a:r>
              <a:rPr lang="en-US" sz="2800" dirty="0" smtClean="0"/>
              <a:t>These patterns can be captured by means of ‘text grammars’ that</a:t>
            </a:r>
            <a:r>
              <a:rPr lang="mt-MT" sz="2800" dirty="0" smtClean="0"/>
              <a:t>:</a:t>
            </a:r>
          </a:p>
          <a:p>
            <a:pPr lvl="1"/>
            <a:r>
              <a:rPr lang="mt-MT" sz="2400" dirty="0" smtClean="0"/>
              <a:t>Specify where certain content goes</a:t>
            </a:r>
            <a:r>
              <a:rPr lang="en-US" sz="2400" dirty="0" smtClean="0"/>
              <a:t> </a:t>
            </a:r>
            <a:endParaRPr lang="mt-MT" sz="2400" dirty="0" smtClean="0"/>
          </a:p>
          <a:p>
            <a:pPr lvl="1"/>
            <a:r>
              <a:rPr lang="mt-MT" sz="2400" dirty="0" smtClean="0"/>
              <a:t>Ensure c</a:t>
            </a:r>
            <a:r>
              <a:rPr lang="en-US" sz="2400" dirty="0" err="1" smtClean="0"/>
              <a:t>oherent</a:t>
            </a:r>
            <a:r>
              <a:rPr lang="en-US" sz="2400" dirty="0" smtClean="0"/>
              <a:t> structure</a:t>
            </a:r>
          </a:p>
          <a:p>
            <a:endParaRPr lang="en-US" sz="2800" dirty="0" smtClean="0"/>
          </a:p>
          <a:p>
            <a:r>
              <a:rPr lang="en-US" sz="2800" dirty="0" smtClean="0"/>
              <a:t>Can specify many degrees of variability and </a:t>
            </a:r>
            <a:r>
              <a:rPr lang="en-US" sz="2800" dirty="0" err="1" smtClean="0"/>
              <a:t>optionality</a:t>
            </a:r>
            <a:r>
              <a:rPr lang="en-US" sz="2800" dirty="0" smtClean="0"/>
              <a:t>.</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#1: weather report</a:t>
            </a:r>
            <a:endParaRPr lang="en-GB" dirty="0"/>
          </a:p>
        </p:txBody>
      </p:sp>
      <p:sp>
        <p:nvSpPr>
          <p:cNvPr id="4" name="Slide Number Placeholder 3"/>
          <p:cNvSpPr>
            <a:spLocks noGrp="1"/>
          </p:cNvSpPr>
          <p:nvPr>
            <p:ph type="sldNum" sz="quarter" idx="11"/>
          </p:nvPr>
        </p:nvSpPr>
        <p:spPr/>
        <p:txBody>
          <a:bodyPr/>
          <a:lstStyle/>
          <a:p>
            <a:fld id="{731E029A-687F-8940-95F1-295B6C74235A}" type="slidenum">
              <a:rPr lang="en-GB" smtClean="0"/>
              <a:pPr/>
              <a:t>25</a:t>
            </a:fld>
            <a:endParaRPr lang="en-GB"/>
          </a:p>
        </p:txBody>
      </p:sp>
      <p:graphicFrame>
        <p:nvGraphicFramePr>
          <p:cNvPr id="7" name="Content Placeholder 6"/>
          <p:cNvGraphicFramePr>
            <a:graphicFrameLocks noGrp="1"/>
          </p:cNvGraphicFramePr>
          <p:nvPr>
            <p:ph idx="1"/>
          </p:nvPr>
        </p:nvGraphicFramePr>
        <p:xfrm>
          <a:off x="457200" y="16002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5"/>
          <p:cNvSpPr>
            <a:spLocks noGrp="1"/>
          </p:cNvSpPr>
          <p:nvPr>
            <p:ph type="sldNum" sz="quarter" idx="12"/>
          </p:nvPr>
        </p:nvSpPr>
        <p:spPr>
          <a:noFill/>
        </p:spPr>
        <p:txBody>
          <a:bodyPr/>
          <a:lstStyle/>
          <a:p>
            <a:fld id="{0FF5BC70-5A2A-4547-824F-10EE94FB5D36}" type="slidenum">
              <a:rPr lang="en-US"/>
              <a:pPr/>
              <a:t>26</a:t>
            </a:fld>
            <a:endParaRPr lang="en-US"/>
          </a:p>
        </p:txBody>
      </p:sp>
      <p:sp>
        <p:nvSpPr>
          <p:cNvPr id="73731" name="Rectangle 2"/>
          <p:cNvSpPr>
            <a:spLocks noGrp="1" noChangeArrowheads="1"/>
          </p:cNvSpPr>
          <p:nvPr>
            <p:ph type="title"/>
          </p:nvPr>
        </p:nvSpPr>
        <p:spPr/>
        <p:txBody>
          <a:bodyPr/>
          <a:lstStyle/>
          <a:p>
            <a:r>
              <a:rPr lang="en-US" sz="4000" dirty="0" smtClean="0"/>
              <a:t>Document Structuring via Schemas</a:t>
            </a:r>
          </a:p>
        </p:txBody>
      </p:sp>
      <p:sp>
        <p:nvSpPr>
          <p:cNvPr id="73732" name="Rectangle 3"/>
          <p:cNvSpPr>
            <a:spLocks noGrp="1" noChangeArrowheads="1"/>
          </p:cNvSpPr>
          <p:nvPr>
            <p:ph type="body" idx="1"/>
          </p:nvPr>
        </p:nvSpPr>
        <p:spPr/>
        <p:txBody>
          <a:bodyPr/>
          <a:lstStyle/>
          <a:p>
            <a:pPr>
              <a:buFontTx/>
              <a:buNone/>
            </a:pPr>
            <a:r>
              <a:rPr lang="en-US" b="1" dirty="0" smtClean="0">
                <a:solidFill>
                  <a:srgbClr val="002060"/>
                </a:solidFill>
              </a:rPr>
              <a:t>Implementing schemas:</a:t>
            </a:r>
          </a:p>
          <a:p>
            <a:r>
              <a:rPr lang="en-US" sz="2800" dirty="0" smtClean="0"/>
              <a:t>Simple schemas can be expressed as grammars.</a:t>
            </a:r>
          </a:p>
          <a:p>
            <a:endParaRPr lang="mt-MT" sz="2800" dirty="0" smtClean="0"/>
          </a:p>
          <a:p>
            <a:r>
              <a:rPr lang="en-US" sz="2800" dirty="0" smtClean="0"/>
              <a:t>More flexible schemas can also be implemented as macros or class libraries on top of a conventional programming language, where each schema is a procedure.</a:t>
            </a:r>
          </a:p>
          <a:p>
            <a:endParaRPr lang="mt-MT" sz="2800" dirty="0" smtClean="0"/>
          </a:p>
          <a:p>
            <a:endParaRPr lang="en-US" sz="2800" dirty="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5"/>
          <p:cNvSpPr>
            <a:spLocks noGrp="1"/>
          </p:cNvSpPr>
          <p:nvPr>
            <p:ph type="sldNum" sz="quarter" idx="12"/>
          </p:nvPr>
        </p:nvSpPr>
        <p:spPr>
          <a:noFill/>
        </p:spPr>
        <p:txBody>
          <a:bodyPr/>
          <a:lstStyle/>
          <a:p>
            <a:fld id="{A50C733D-B419-4EAB-B1D0-BB438206C02C}" type="slidenum">
              <a:rPr lang="en-US"/>
              <a:pPr/>
              <a:t>27</a:t>
            </a:fld>
            <a:endParaRPr lang="en-US"/>
          </a:p>
        </p:txBody>
      </p:sp>
      <p:sp>
        <p:nvSpPr>
          <p:cNvPr id="74755" name="Rectangle 2"/>
          <p:cNvSpPr>
            <a:spLocks noGrp="1" noChangeArrowheads="1"/>
          </p:cNvSpPr>
          <p:nvPr>
            <p:ph type="title"/>
          </p:nvPr>
        </p:nvSpPr>
        <p:spPr>
          <a:noFill/>
        </p:spPr>
        <p:txBody>
          <a:bodyPr lIns="90488" tIns="44450" rIns="90488" bIns="44450"/>
          <a:lstStyle/>
          <a:p>
            <a:r>
              <a:rPr lang="en-US" sz="4000" dirty="0" smtClean="0"/>
              <a:t>Deriving Schemas From a Corpus</a:t>
            </a:r>
          </a:p>
        </p:txBody>
      </p:sp>
      <p:sp>
        <p:nvSpPr>
          <p:cNvPr id="74756" name="Rectangle 3"/>
          <p:cNvSpPr>
            <a:spLocks noGrp="1" noChangeArrowheads="1"/>
          </p:cNvSpPr>
          <p:nvPr>
            <p:ph type="body" idx="1"/>
          </p:nvPr>
        </p:nvSpPr>
        <p:spPr>
          <a:xfrm>
            <a:off x="457200" y="1143000"/>
            <a:ext cx="8229600" cy="5029200"/>
          </a:xfrm>
          <a:noFill/>
        </p:spPr>
        <p:txBody>
          <a:bodyPr lIns="90488" tIns="44450" rIns="90488" bIns="44450">
            <a:normAutofit/>
          </a:bodyPr>
          <a:lstStyle/>
          <a:p>
            <a:pPr>
              <a:buFontTx/>
              <a:buNone/>
            </a:pPr>
            <a:r>
              <a:rPr lang="en-US" b="1" dirty="0" smtClean="0">
                <a:solidFill>
                  <a:srgbClr val="002060"/>
                </a:solidFill>
              </a:rPr>
              <a:t>Using </a:t>
            </a:r>
            <a:r>
              <a:rPr lang="mt-MT" b="1" dirty="0" smtClean="0">
                <a:solidFill>
                  <a:srgbClr val="002060"/>
                </a:solidFill>
              </a:rPr>
              <a:t>a corpus</a:t>
            </a:r>
            <a:r>
              <a:rPr lang="en-US" b="1" dirty="0" smtClean="0">
                <a:solidFill>
                  <a:srgbClr val="002060"/>
                </a:solidFill>
              </a:rPr>
              <a:t>:</a:t>
            </a:r>
          </a:p>
          <a:p>
            <a:r>
              <a:rPr lang="en-US" sz="2800" dirty="0" smtClean="0"/>
              <a:t>Take a small number of similar corpus texts.</a:t>
            </a:r>
          </a:p>
          <a:p>
            <a:r>
              <a:rPr lang="en-US" sz="2800" dirty="0" smtClean="0"/>
              <a:t>Identify the messages, and try to determine how each message can be computed from the input data.</a:t>
            </a:r>
          </a:p>
          <a:p>
            <a:r>
              <a:rPr lang="en-US" sz="2800" dirty="0" smtClean="0"/>
              <a:t>Propose rules or structures which explain why message </a:t>
            </a:r>
            <a:r>
              <a:rPr lang="en-US" sz="2800" i="1" dirty="0" smtClean="0"/>
              <a:t>x</a:t>
            </a:r>
            <a:r>
              <a:rPr lang="en-US" sz="2800" dirty="0" smtClean="0"/>
              <a:t> is in text A but not in text B — this may be easier if messages are </a:t>
            </a:r>
            <a:r>
              <a:rPr lang="en-US" sz="2800" dirty="0" err="1" smtClean="0"/>
              <a:t>organised</a:t>
            </a:r>
            <a:r>
              <a:rPr lang="en-US" sz="2800" dirty="0" smtClean="0"/>
              <a:t> into a taxonomy.</a:t>
            </a:r>
          </a:p>
          <a:p>
            <a:r>
              <a:rPr lang="en-US" sz="2800" dirty="0" smtClean="0"/>
              <a:t>Discuss this analysis with domain experts, and iterate.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75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475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475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475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p:cNvSpPr>
            <a:spLocks noGrp="1" noChangeArrowheads="1"/>
          </p:cNvSpPr>
          <p:nvPr>
            <p:ph type="title"/>
          </p:nvPr>
        </p:nvSpPr>
        <p:spPr/>
        <p:txBody>
          <a:bodyPr>
            <a:noAutofit/>
          </a:bodyPr>
          <a:lstStyle/>
          <a:p>
            <a:r>
              <a:rPr lang="en-GB" sz="4000" dirty="0" smtClean="0"/>
              <a:t>Example #1: weather document schema</a:t>
            </a:r>
            <a:endParaRPr lang="en-US" sz="4000" dirty="0" smtClean="0"/>
          </a:p>
        </p:txBody>
      </p:sp>
      <p:sp>
        <p:nvSpPr>
          <p:cNvPr id="75780" name="Rectangle 3"/>
          <p:cNvSpPr>
            <a:spLocks noGrp="1" noChangeArrowheads="1"/>
          </p:cNvSpPr>
          <p:nvPr>
            <p:ph type="body" idx="1"/>
          </p:nvPr>
        </p:nvSpPr>
        <p:spPr/>
        <p:txBody>
          <a:bodyPr>
            <a:normAutofit fontScale="62500" lnSpcReduction="20000"/>
          </a:bodyPr>
          <a:lstStyle/>
          <a:p>
            <a:pPr>
              <a:buFontTx/>
              <a:buNone/>
            </a:pPr>
            <a:r>
              <a:rPr lang="en-US" sz="2900" b="1" dirty="0" smtClean="0">
                <a:solidFill>
                  <a:srgbClr val="002060"/>
                </a:solidFill>
              </a:rPr>
              <a:t>A Simple Schema in grammar notation</a:t>
            </a:r>
            <a:r>
              <a:rPr lang="en-US" b="1" dirty="0" smtClean="0">
                <a:solidFill>
                  <a:srgbClr val="002060"/>
                </a:solidFill>
              </a:rPr>
              <a:t/>
            </a:r>
            <a:br>
              <a:rPr lang="en-US" b="1" dirty="0" smtClean="0">
                <a:solidFill>
                  <a:srgbClr val="002060"/>
                </a:solidFill>
              </a:rPr>
            </a:br>
            <a:endParaRPr lang="en-US" b="1" dirty="0" smtClean="0">
              <a:solidFill>
                <a:srgbClr val="002060"/>
              </a:solidFill>
              <a:latin typeface="Lucida Console" pitchFamily="49" charset="0"/>
            </a:endParaRPr>
          </a:p>
        </p:txBody>
      </p:sp>
      <p:sp>
        <p:nvSpPr>
          <p:cNvPr id="5" name="Content Placeholder 4"/>
          <p:cNvSpPr>
            <a:spLocks noGrp="1"/>
          </p:cNvSpPr>
          <p:nvPr>
            <p:ph sz="half" idx="2"/>
          </p:nvPr>
        </p:nvSpPr>
        <p:spPr>
          <a:xfrm>
            <a:off x="457200" y="2174875"/>
            <a:ext cx="3733800" cy="3951288"/>
          </a:xfrm>
        </p:spPr>
        <p:txBody>
          <a:bodyPr>
            <a:normAutofit/>
          </a:bodyPr>
          <a:lstStyle/>
          <a:p>
            <a:pPr>
              <a:buFontTx/>
              <a:buNone/>
            </a:pPr>
            <a:r>
              <a:rPr lang="en-US" sz="1800" dirty="0" err="1" smtClean="0">
                <a:latin typeface="Lucida Console" pitchFamily="49" charset="0"/>
              </a:rPr>
              <a:t>WeatherSummary</a:t>
            </a:r>
            <a:r>
              <a:rPr lang="en-US" sz="1800" dirty="0" smtClean="0">
                <a:latin typeface="Lucida Console" pitchFamily="49" charset="0"/>
              </a:rPr>
              <a:t> </a:t>
            </a:r>
            <a:r>
              <a:rPr lang="en-US" sz="1800" dirty="0" smtClean="0">
                <a:latin typeface="Lucida Console" pitchFamily="49" charset="0"/>
                <a:sym typeface="Symbol" pitchFamily="18" charset="2"/>
              </a:rPr>
              <a:t></a:t>
            </a:r>
            <a:endParaRPr lang="en-US" sz="1800" dirty="0" smtClean="0">
              <a:latin typeface="Lucida Console" pitchFamily="49" charset="0"/>
            </a:endParaRPr>
          </a:p>
          <a:p>
            <a:pPr lvl="1">
              <a:buFontTx/>
              <a:buNone/>
            </a:pPr>
            <a:r>
              <a:rPr lang="en-US" sz="1800" dirty="0" err="1" smtClean="0">
                <a:latin typeface="Lucida Console" pitchFamily="49" charset="0"/>
              </a:rPr>
              <a:t>TemperatureInformation</a:t>
            </a:r>
            <a:endParaRPr lang="en-US" sz="1800" dirty="0" smtClean="0">
              <a:latin typeface="Lucida Console" pitchFamily="49" charset="0"/>
            </a:endParaRPr>
          </a:p>
          <a:p>
            <a:pPr lvl="1">
              <a:buFontTx/>
              <a:buNone/>
            </a:pPr>
            <a:r>
              <a:rPr lang="en-US" sz="1800" dirty="0" err="1" smtClean="0">
                <a:latin typeface="Lucida Console" pitchFamily="49" charset="0"/>
              </a:rPr>
              <a:t>RainfallInformation</a:t>
            </a:r>
            <a:endParaRPr lang="en-US" sz="1800" dirty="0" smtClean="0">
              <a:latin typeface="Lucida Console" pitchFamily="49" charset="0"/>
            </a:endParaRPr>
          </a:p>
          <a:p>
            <a:pPr>
              <a:buFontTx/>
              <a:buNone/>
            </a:pPr>
            <a:endParaRPr lang="en-US" sz="1800" dirty="0" smtClean="0">
              <a:latin typeface="Lucida Console" pitchFamily="49" charset="0"/>
            </a:endParaRPr>
          </a:p>
          <a:p>
            <a:pPr>
              <a:buFontTx/>
              <a:buNone/>
            </a:pPr>
            <a:r>
              <a:rPr lang="en-US" sz="1800" dirty="0" err="1" smtClean="0">
                <a:latin typeface="Lucida Console" pitchFamily="49" charset="0"/>
              </a:rPr>
              <a:t>TemperatureInformation</a:t>
            </a:r>
            <a:r>
              <a:rPr lang="en-US" sz="1800" dirty="0" smtClean="0">
                <a:latin typeface="Lucida Console" pitchFamily="49" charset="0"/>
              </a:rPr>
              <a:t> </a:t>
            </a:r>
            <a:r>
              <a:rPr lang="en-US" sz="1800" dirty="0" smtClean="0">
                <a:latin typeface="Lucida Console" pitchFamily="49" charset="0"/>
                <a:sym typeface="Symbol" pitchFamily="18" charset="2"/>
              </a:rPr>
              <a:t></a:t>
            </a:r>
          </a:p>
          <a:p>
            <a:pPr lvl="1">
              <a:buFontTx/>
              <a:buNone/>
            </a:pPr>
            <a:r>
              <a:rPr lang="en-US" sz="1800" dirty="0" err="1" smtClean="0">
                <a:latin typeface="Lucida Console" pitchFamily="49" charset="0"/>
              </a:rPr>
              <a:t>MonthlyTempMsg</a:t>
            </a:r>
            <a:endParaRPr lang="en-US" sz="1800" dirty="0" smtClean="0">
              <a:latin typeface="Lucida Console" pitchFamily="49" charset="0"/>
            </a:endParaRPr>
          </a:p>
          <a:p>
            <a:pPr lvl="1">
              <a:buFontTx/>
              <a:buNone/>
            </a:pPr>
            <a:r>
              <a:rPr lang="en-US" sz="1800" dirty="0" smtClean="0">
                <a:latin typeface="Lucida Console" pitchFamily="49" charset="0"/>
              </a:rPr>
              <a:t>[</a:t>
            </a:r>
            <a:r>
              <a:rPr lang="en-US" sz="1800" dirty="0" err="1" smtClean="0">
                <a:latin typeface="Lucida Console" pitchFamily="49" charset="0"/>
              </a:rPr>
              <a:t>ExtremeTempInfo</a:t>
            </a:r>
            <a:r>
              <a:rPr lang="en-US" sz="1800" dirty="0" smtClean="0">
                <a:latin typeface="Lucida Console" pitchFamily="49" charset="0"/>
              </a:rPr>
              <a:t>]</a:t>
            </a:r>
          </a:p>
          <a:p>
            <a:pPr lvl="1">
              <a:buFontTx/>
              <a:buNone/>
            </a:pPr>
            <a:r>
              <a:rPr lang="en-US" sz="1800" dirty="0" smtClean="0">
                <a:latin typeface="Lucida Console" pitchFamily="49" charset="0"/>
              </a:rPr>
              <a:t>[</a:t>
            </a:r>
            <a:r>
              <a:rPr lang="en-US" sz="1800" dirty="0" err="1" smtClean="0">
                <a:latin typeface="Lucida Console" pitchFamily="49" charset="0"/>
              </a:rPr>
              <a:t>TempSpellsInfo</a:t>
            </a:r>
            <a:r>
              <a:rPr lang="en-US" sz="1800" dirty="0" smtClean="0">
                <a:latin typeface="Lucida Console" pitchFamily="49" charset="0"/>
              </a:rPr>
              <a:t>]</a:t>
            </a:r>
          </a:p>
          <a:p>
            <a:pPr>
              <a:buFontTx/>
              <a:buNone/>
            </a:pPr>
            <a:endParaRPr lang="en-US" sz="1800" dirty="0" smtClean="0">
              <a:latin typeface="Lucida Console" pitchFamily="49" charset="0"/>
            </a:endParaRPr>
          </a:p>
          <a:p>
            <a:pPr>
              <a:buFontTx/>
              <a:buNone/>
            </a:pPr>
            <a:r>
              <a:rPr lang="en-US" sz="1800" dirty="0" smtClean="0">
                <a:latin typeface="Lucida Console" pitchFamily="49" charset="0"/>
              </a:rPr>
              <a:t>...</a:t>
            </a:r>
          </a:p>
          <a:p>
            <a:pPr>
              <a:buNone/>
            </a:pPr>
            <a:endParaRPr lang="en-GB" dirty="0"/>
          </a:p>
        </p:txBody>
      </p:sp>
      <p:sp>
        <p:nvSpPr>
          <p:cNvPr id="6" name="Text Placeholder 5"/>
          <p:cNvSpPr>
            <a:spLocks noGrp="1"/>
          </p:cNvSpPr>
          <p:nvPr>
            <p:ph type="body" sz="quarter" idx="3"/>
          </p:nvPr>
        </p:nvSpPr>
        <p:spPr>
          <a:xfrm>
            <a:off x="4495800" y="1295400"/>
            <a:ext cx="4041775" cy="639762"/>
          </a:xfrm>
        </p:spPr>
        <p:txBody>
          <a:bodyPr>
            <a:normAutofit/>
          </a:bodyPr>
          <a:lstStyle/>
          <a:p>
            <a:r>
              <a:rPr lang="en-US" sz="1800" dirty="0" smtClean="0">
                <a:solidFill>
                  <a:srgbClr val="002060"/>
                </a:solidFill>
              </a:rPr>
              <a:t>The schema as a tree</a:t>
            </a:r>
            <a:endParaRPr lang="en-GB" sz="1800" dirty="0"/>
          </a:p>
        </p:txBody>
      </p:sp>
      <p:sp>
        <p:nvSpPr>
          <p:cNvPr id="75778" name="Slide Number Placeholder 5"/>
          <p:cNvSpPr>
            <a:spLocks noGrp="1"/>
          </p:cNvSpPr>
          <p:nvPr>
            <p:ph type="sldNum" sz="quarter" idx="12"/>
          </p:nvPr>
        </p:nvSpPr>
        <p:spPr>
          <a:noFill/>
        </p:spPr>
        <p:txBody>
          <a:bodyPr/>
          <a:lstStyle/>
          <a:p>
            <a:fld id="{BDC47C15-4E28-4CA9-8F5A-7BCE7E53261B}" type="slidenum">
              <a:rPr lang="en-US"/>
              <a:pPr/>
              <a:t>28</a:t>
            </a:fld>
            <a:endParaRPr lang="en-US"/>
          </a:p>
        </p:txBody>
      </p:sp>
      <p:graphicFrame>
        <p:nvGraphicFramePr>
          <p:cNvPr id="8" name="Content Placeholder 6"/>
          <p:cNvGraphicFramePr>
            <a:graphicFrameLocks noGrp="1"/>
          </p:cNvGraphicFramePr>
          <p:nvPr>
            <p:ph idx="1"/>
          </p:nvPr>
        </p:nvGraphicFramePr>
        <p:xfrm>
          <a:off x="4267200" y="2133600"/>
          <a:ext cx="4648200"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5"/>
          <p:cNvSpPr>
            <a:spLocks noGrp="1"/>
          </p:cNvSpPr>
          <p:nvPr>
            <p:ph type="sldNum" sz="quarter" idx="12"/>
          </p:nvPr>
        </p:nvSpPr>
        <p:spPr>
          <a:noFill/>
        </p:spPr>
        <p:txBody>
          <a:bodyPr/>
          <a:lstStyle/>
          <a:p>
            <a:fld id="{AE5CE680-5E4F-4ADE-9C3A-C17A86C2EB97}" type="slidenum">
              <a:rPr lang="en-US"/>
              <a:pPr/>
              <a:t>29</a:t>
            </a:fld>
            <a:endParaRPr lang="en-US"/>
          </a:p>
        </p:txBody>
      </p:sp>
      <p:sp>
        <p:nvSpPr>
          <p:cNvPr id="78851" name="Rectangle 2"/>
          <p:cNvSpPr>
            <a:spLocks noGrp="1" noChangeArrowheads="1"/>
          </p:cNvSpPr>
          <p:nvPr>
            <p:ph type="title"/>
          </p:nvPr>
        </p:nvSpPr>
        <p:spPr>
          <a:noFill/>
        </p:spPr>
        <p:txBody>
          <a:bodyPr lIns="90488" tIns="44450" rIns="90488" bIns="44450"/>
          <a:lstStyle/>
          <a:p>
            <a:r>
              <a:rPr lang="en-US" smtClean="0"/>
              <a:t>Schemas: Pros and Cons</a:t>
            </a:r>
          </a:p>
        </p:txBody>
      </p:sp>
      <p:sp>
        <p:nvSpPr>
          <p:cNvPr id="78852" name="Rectangle 3"/>
          <p:cNvSpPr>
            <a:spLocks noGrp="1" noChangeArrowheads="1"/>
          </p:cNvSpPr>
          <p:nvPr>
            <p:ph type="body" idx="1"/>
          </p:nvPr>
        </p:nvSpPr>
        <p:spPr>
          <a:xfrm>
            <a:off x="457200" y="1447800"/>
            <a:ext cx="8229600" cy="4724400"/>
          </a:xfrm>
          <a:noFill/>
        </p:spPr>
        <p:txBody>
          <a:bodyPr lIns="90488" tIns="44450" rIns="90488" bIns="44450">
            <a:normAutofit lnSpcReduction="10000"/>
          </a:bodyPr>
          <a:lstStyle/>
          <a:p>
            <a:pPr>
              <a:buFontTx/>
              <a:buNone/>
            </a:pPr>
            <a:r>
              <a:rPr lang="en-US" sz="2800" b="1" dirty="0" smtClean="0">
                <a:solidFill>
                  <a:srgbClr val="002060"/>
                </a:solidFill>
              </a:rPr>
              <a:t>Advantages of schemas</a:t>
            </a:r>
          </a:p>
          <a:p>
            <a:r>
              <a:rPr lang="en-US" sz="2800" dirty="0" smtClean="0"/>
              <a:t>Computationally efficient</a:t>
            </a:r>
          </a:p>
          <a:p>
            <a:r>
              <a:rPr lang="en-US" sz="2800" dirty="0" smtClean="0"/>
              <a:t>Allow arbitrary computation when necessary</a:t>
            </a:r>
          </a:p>
          <a:p>
            <a:r>
              <a:rPr lang="en-US" sz="2800" dirty="0" smtClean="0"/>
              <a:t>Naturally support genre conventions</a:t>
            </a:r>
          </a:p>
          <a:p>
            <a:pPr>
              <a:spcAft>
                <a:spcPct val="50000"/>
              </a:spcAft>
            </a:pPr>
            <a:r>
              <a:rPr lang="en-US" sz="2800" dirty="0" smtClean="0"/>
              <a:t>Relatively easy to acquire from a corpus</a:t>
            </a:r>
          </a:p>
          <a:p>
            <a:pPr>
              <a:buFontTx/>
              <a:buNone/>
            </a:pPr>
            <a:r>
              <a:rPr lang="en-US" sz="2800" b="1" dirty="0" smtClean="0">
                <a:solidFill>
                  <a:srgbClr val="002060"/>
                </a:solidFill>
              </a:rPr>
              <a:t>Disadvantages</a:t>
            </a:r>
          </a:p>
          <a:p>
            <a:r>
              <a:rPr lang="en-US" sz="2800" dirty="0" smtClean="0"/>
              <a:t>Limited flexibility:  require predetermination of possible structures</a:t>
            </a:r>
          </a:p>
          <a:p>
            <a:r>
              <a:rPr lang="en-US" sz="2800" dirty="0" smtClean="0"/>
              <a:t>Limited portability: likely to be domain-specific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885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885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885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885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885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885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885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normAutofit/>
          </a:bodyPr>
          <a:lstStyle/>
          <a:p>
            <a:r>
              <a:rPr lang="en-GB" dirty="0"/>
              <a:t>The </a:t>
            </a:r>
            <a:r>
              <a:rPr lang="en-GB" dirty="0" smtClean="0"/>
              <a:t>“consensus” architecture</a:t>
            </a:r>
            <a:endParaRPr lang="en-GB" dirty="0"/>
          </a:p>
        </p:txBody>
      </p:sp>
      <p:sp>
        <p:nvSpPr>
          <p:cNvPr id="94213" name="Text Box 5"/>
          <p:cNvSpPr txBox="1">
            <a:spLocks noChangeArrowheads="1"/>
          </p:cNvSpPr>
          <p:nvPr/>
        </p:nvSpPr>
        <p:spPr bwMode="auto">
          <a:xfrm>
            <a:off x="1214438" y="2347912"/>
            <a:ext cx="184150" cy="366713"/>
          </a:xfrm>
          <a:prstGeom prst="rect">
            <a:avLst/>
          </a:prstGeom>
          <a:noFill/>
          <a:ln w="9525">
            <a:noFill/>
            <a:miter lim="800000"/>
            <a:headEnd/>
            <a:tailEnd/>
          </a:ln>
          <a:effectLst/>
        </p:spPr>
        <p:txBody>
          <a:bodyPr wrap="none">
            <a:spAutoFit/>
          </a:bodyPr>
          <a:lstStyle/>
          <a:p>
            <a:endParaRPr lang="en-US"/>
          </a:p>
        </p:txBody>
      </p:sp>
      <p:sp>
        <p:nvSpPr>
          <p:cNvPr id="94214" name="Text Box 6"/>
          <p:cNvSpPr txBox="1">
            <a:spLocks noChangeArrowheads="1"/>
          </p:cNvSpPr>
          <p:nvPr/>
        </p:nvSpPr>
        <p:spPr bwMode="auto">
          <a:xfrm>
            <a:off x="762000" y="2057400"/>
            <a:ext cx="2819400" cy="369332"/>
          </a:xfrm>
          <a:prstGeom prst="rect">
            <a:avLst/>
          </a:prstGeom>
          <a:noFill/>
          <a:ln w="9525">
            <a:solidFill>
              <a:schemeClr val="tx1"/>
            </a:solidFill>
            <a:miter lim="800000"/>
            <a:headEnd/>
            <a:tailEnd/>
          </a:ln>
          <a:effectLst/>
        </p:spPr>
        <p:txBody>
          <a:bodyPr wrap="square">
            <a:spAutoFit/>
          </a:bodyPr>
          <a:lstStyle/>
          <a:p>
            <a:pPr algn="ctr"/>
            <a:r>
              <a:rPr lang="en-GB" dirty="0"/>
              <a:t>Document </a:t>
            </a:r>
            <a:r>
              <a:rPr lang="en-GB" dirty="0" smtClean="0"/>
              <a:t>Planner</a:t>
            </a:r>
          </a:p>
        </p:txBody>
      </p:sp>
      <p:sp>
        <p:nvSpPr>
          <p:cNvPr id="94215" name="Line 7"/>
          <p:cNvSpPr>
            <a:spLocks noChangeShapeType="1"/>
          </p:cNvSpPr>
          <p:nvPr/>
        </p:nvSpPr>
        <p:spPr bwMode="auto">
          <a:xfrm flipH="1">
            <a:off x="1981200" y="2514600"/>
            <a:ext cx="0" cy="304800"/>
          </a:xfrm>
          <a:prstGeom prst="line">
            <a:avLst/>
          </a:prstGeom>
          <a:noFill/>
          <a:ln w="9525">
            <a:solidFill>
              <a:schemeClr val="tx1"/>
            </a:solidFill>
            <a:round/>
            <a:headEnd/>
            <a:tailEnd type="triangle" w="med" len="med"/>
          </a:ln>
          <a:effectLst/>
        </p:spPr>
        <p:txBody>
          <a:bodyPr/>
          <a:lstStyle/>
          <a:p>
            <a:endParaRPr lang="en-GB"/>
          </a:p>
        </p:txBody>
      </p:sp>
      <p:sp>
        <p:nvSpPr>
          <p:cNvPr id="94216" name="Text Box 8"/>
          <p:cNvSpPr txBox="1">
            <a:spLocks noChangeArrowheads="1"/>
          </p:cNvSpPr>
          <p:nvPr/>
        </p:nvSpPr>
        <p:spPr bwMode="auto">
          <a:xfrm>
            <a:off x="1219200" y="3593068"/>
            <a:ext cx="1508233" cy="369332"/>
          </a:xfrm>
          <a:prstGeom prst="rect">
            <a:avLst/>
          </a:prstGeom>
          <a:noFill/>
          <a:ln w="9525">
            <a:solidFill>
              <a:schemeClr val="tx1"/>
            </a:solidFill>
            <a:miter lim="800000"/>
            <a:headEnd/>
            <a:tailEnd/>
          </a:ln>
          <a:effectLst/>
        </p:spPr>
        <p:txBody>
          <a:bodyPr wrap="none">
            <a:spAutoFit/>
          </a:bodyPr>
          <a:lstStyle/>
          <a:p>
            <a:r>
              <a:rPr lang="en-GB" dirty="0"/>
              <a:t>Microplanner </a:t>
            </a:r>
          </a:p>
        </p:txBody>
      </p:sp>
      <p:sp>
        <p:nvSpPr>
          <p:cNvPr id="94217" name="Line 9"/>
          <p:cNvSpPr>
            <a:spLocks noChangeShapeType="1"/>
          </p:cNvSpPr>
          <p:nvPr/>
        </p:nvSpPr>
        <p:spPr bwMode="auto">
          <a:xfrm flipH="1">
            <a:off x="1981200" y="4038600"/>
            <a:ext cx="4762" cy="304800"/>
          </a:xfrm>
          <a:prstGeom prst="line">
            <a:avLst/>
          </a:prstGeom>
          <a:noFill/>
          <a:ln w="9525">
            <a:solidFill>
              <a:schemeClr val="tx1"/>
            </a:solidFill>
            <a:round/>
            <a:headEnd/>
            <a:tailEnd type="triangle" w="med" len="med"/>
          </a:ln>
          <a:effectLst/>
        </p:spPr>
        <p:txBody>
          <a:bodyPr/>
          <a:lstStyle/>
          <a:p>
            <a:endParaRPr lang="en-GB"/>
          </a:p>
        </p:txBody>
      </p:sp>
      <p:sp>
        <p:nvSpPr>
          <p:cNvPr id="94218" name="Text Box 10"/>
          <p:cNvSpPr txBox="1">
            <a:spLocks noChangeArrowheads="1"/>
          </p:cNvSpPr>
          <p:nvPr/>
        </p:nvSpPr>
        <p:spPr bwMode="auto">
          <a:xfrm>
            <a:off x="1105635" y="5105400"/>
            <a:ext cx="1673342" cy="369332"/>
          </a:xfrm>
          <a:prstGeom prst="rect">
            <a:avLst/>
          </a:prstGeom>
          <a:noFill/>
          <a:ln w="9525">
            <a:solidFill>
              <a:schemeClr val="tx1"/>
            </a:solidFill>
            <a:miter lim="800000"/>
            <a:headEnd/>
            <a:tailEnd/>
          </a:ln>
          <a:effectLst/>
        </p:spPr>
        <p:txBody>
          <a:bodyPr wrap="none">
            <a:spAutoFit/>
          </a:bodyPr>
          <a:lstStyle/>
          <a:p>
            <a:pPr algn="ctr"/>
            <a:r>
              <a:rPr lang="en-GB" dirty="0"/>
              <a:t>Surface </a:t>
            </a:r>
            <a:r>
              <a:rPr lang="en-GB" dirty="0" err="1"/>
              <a:t>Realiser</a:t>
            </a:r>
            <a:endParaRPr lang="en-GB" dirty="0"/>
          </a:p>
        </p:txBody>
      </p:sp>
      <p:sp>
        <p:nvSpPr>
          <p:cNvPr id="94220" name="Text Box 12"/>
          <p:cNvSpPr txBox="1">
            <a:spLocks noChangeArrowheads="1"/>
          </p:cNvSpPr>
          <p:nvPr/>
        </p:nvSpPr>
        <p:spPr bwMode="auto">
          <a:xfrm>
            <a:off x="966743" y="1295400"/>
            <a:ext cx="2097176" cy="369332"/>
          </a:xfrm>
          <a:prstGeom prst="rect">
            <a:avLst/>
          </a:prstGeom>
          <a:noFill/>
          <a:ln w="9525">
            <a:noFill/>
            <a:miter lim="800000"/>
            <a:headEnd/>
            <a:tailEnd/>
          </a:ln>
          <a:effectLst/>
        </p:spPr>
        <p:txBody>
          <a:bodyPr wrap="none">
            <a:spAutoFit/>
          </a:bodyPr>
          <a:lstStyle/>
          <a:p>
            <a:pPr algn="ctr"/>
            <a:r>
              <a:rPr lang="en-GB" i="1" dirty="0"/>
              <a:t>Communicative goal</a:t>
            </a:r>
          </a:p>
        </p:txBody>
      </p:sp>
      <p:sp>
        <p:nvSpPr>
          <p:cNvPr id="94221" name="Line 13"/>
          <p:cNvSpPr>
            <a:spLocks noChangeShapeType="1"/>
          </p:cNvSpPr>
          <p:nvPr/>
        </p:nvSpPr>
        <p:spPr bwMode="auto">
          <a:xfrm>
            <a:off x="1981200" y="1738312"/>
            <a:ext cx="0" cy="304800"/>
          </a:xfrm>
          <a:prstGeom prst="line">
            <a:avLst/>
          </a:prstGeom>
          <a:noFill/>
          <a:ln w="9525">
            <a:solidFill>
              <a:schemeClr val="tx1"/>
            </a:solidFill>
            <a:round/>
            <a:headEnd/>
            <a:tailEnd type="triangle" w="med" len="med"/>
          </a:ln>
          <a:effectLst/>
        </p:spPr>
        <p:txBody>
          <a:bodyPr/>
          <a:lstStyle/>
          <a:p>
            <a:endParaRPr lang="en-GB"/>
          </a:p>
        </p:txBody>
      </p:sp>
      <p:sp>
        <p:nvSpPr>
          <p:cNvPr id="94229" name="Text Box 21"/>
          <p:cNvSpPr txBox="1">
            <a:spLocks noChangeArrowheads="1"/>
          </p:cNvSpPr>
          <p:nvPr/>
        </p:nvSpPr>
        <p:spPr bwMode="auto">
          <a:xfrm>
            <a:off x="1143000" y="2895600"/>
            <a:ext cx="1701800" cy="336550"/>
          </a:xfrm>
          <a:prstGeom prst="rect">
            <a:avLst/>
          </a:prstGeom>
          <a:noFill/>
          <a:ln w="9525">
            <a:noFill/>
            <a:miter lim="800000"/>
            <a:headEnd/>
            <a:tailEnd/>
          </a:ln>
          <a:effectLst/>
        </p:spPr>
        <p:txBody>
          <a:bodyPr wrap="none">
            <a:spAutoFit/>
          </a:bodyPr>
          <a:lstStyle/>
          <a:p>
            <a:r>
              <a:rPr lang="en-GB" sz="1600" i="1" dirty="0"/>
              <a:t>document plan</a:t>
            </a:r>
          </a:p>
        </p:txBody>
      </p:sp>
      <p:sp>
        <p:nvSpPr>
          <p:cNvPr id="94230" name="Line 22"/>
          <p:cNvSpPr>
            <a:spLocks noChangeShapeType="1"/>
          </p:cNvSpPr>
          <p:nvPr/>
        </p:nvSpPr>
        <p:spPr bwMode="auto">
          <a:xfrm flipH="1">
            <a:off x="1981200" y="3200400"/>
            <a:ext cx="4763" cy="304800"/>
          </a:xfrm>
          <a:prstGeom prst="line">
            <a:avLst/>
          </a:prstGeom>
          <a:noFill/>
          <a:ln w="9525">
            <a:solidFill>
              <a:schemeClr val="tx1"/>
            </a:solidFill>
            <a:round/>
            <a:headEnd/>
            <a:tailEnd type="triangle" w="med" len="med"/>
          </a:ln>
          <a:effectLst/>
        </p:spPr>
        <p:txBody>
          <a:bodyPr/>
          <a:lstStyle/>
          <a:p>
            <a:endParaRPr lang="en-GB"/>
          </a:p>
        </p:txBody>
      </p:sp>
      <p:sp>
        <p:nvSpPr>
          <p:cNvPr id="94231" name="Text Box 23"/>
          <p:cNvSpPr txBox="1">
            <a:spLocks noChangeArrowheads="1"/>
          </p:cNvSpPr>
          <p:nvPr/>
        </p:nvSpPr>
        <p:spPr bwMode="auto">
          <a:xfrm>
            <a:off x="1143000" y="4419600"/>
            <a:ext cx="1914525" cy="336550"/>
          </a:xfrm>
          <a:prstGeom prst="rect">
            <a:avLst/>
          </a:prstGeom>
          <a:noFill/>
          <a:ln w="9525">
            <a:noFill/>
            <a:miter lim="800000"/>
            <a:headEnd/>
            <a:tailEnd/>
          </a:ln>
          <a:effectLst/>
        </p:spPr>
        <p:txBody>
          <a:bodyPr wrap="none">
            <a:spAutoFit/>
          </a:bodyPr>
          <a:lstStyle/>
          <a:p>
            <a:r>
              <a:rPr lang="en-GB" sz="1600" i="1" dirty="0"/>
              <a:t>text specification</a:t>
            </a:r>
          </a:p>
        </p:txBody>
      </p:sp>
      <p:sp>
        <p:nvSpPr>
          <p:cNvPr id="94232" name="Line 24"/>
          <p:cNvSpPr>
            <a:spLocks noChangeShapeType="1"/>
          </p:cNvSpPr>
          <p:nvPr/>
        </p:nvSpPr>
        <p:spPr bwMode="auto">
          <a:xfrm flipH="1">
            <a:off x="1981200" y="4724400"/>
            <a:ext cx="4762" cy="304800"/>
          </a:xfrm>
          <a:prstGeom prst="line">
            <a:avLst/>
          </a:prstGeom>
          <a:noFill/>
          <a:ln w="9525">
            <a:solidFill>
              <a:schemeClr val="tx1"/>
            </a:solidFill>
            <a:round/>
            <a:headEnd/>
            <a:tailEnd type="triangle" w="med" len="med"/>
          </a:ln>
          <a:effectLst/>
        </p:spPr>
        <p:txBody>
          <a:bodyPr/>
          <a:lstStyle/>
          <a:p>
            <a:endParaRPr lang="en-GB"/>
          </a:p>
        </p:txBody>
      </p:sp>
      <p:sp>
        <p:nvSpPr>
          <p:cNvPr id="94233" name="Line 25"/>
          <p:cNvSpPr>
            <a:spLocks noChangeShapeType="1"/>
          </p:cNvSpPr>
          <p:nvPr/>
        </p:nvSpPr>
        <p:spPr bwMode="auto">
          <a:xfrm>
            <a:off x="1981200" y="5594350"/>
            <a:ext cx="0" cy="152400"/>
          </a:xfrm>
          <a:prstGeom prst="line">
            <a:avLst/>
          </a:prstGeom>
          <a:noFill/>
          <a:ln w="9525">
            <a:solidFill>
              <a:schemeClr val="tx1"/>
            </a:solidFill>
            <a:round/>
            <a:headEnd/>
            <a:tailEnd/>
          </a:ln>
          <a:effectLst/>
        </p:spPr>
        <p:txBody>
          <a:bodyPr/>
          <a:lstStyle/>
          <a:p>
            <a:endParaRPr lang="en-GB"/>
          </a:p>
        </p:txBody>
      </p:sp>
      <p:sp>
        <p:nvSpPr>
          <p:cNvPr id="94234" name="Line 26"/>
          <p:cNvSpPr>
            <a:spLocks noChangeShapeType="1"/>
          </p:cNvSpPr>
          <p:nvPr/>
        </p:nvSpPr>
        <p:spPr bwMode="auto">
          <a:xfrm>
            <a:off x="1981200" y="5746750"/>
            <a:ext cx="304800" cy="0"/>
          </a:xfrm>
          <a:prstGeom prst="line">
            <a:avLst/>
          </a:prstGeom>
          <a:noFill/>
          <a:ln w="9525">
            <a:solidFill>
              <a:schemeClr val="tx1"/>
            </a:solidFill>
            <a:round/>
            <a:headEnd/>
            <a:tailEnd type="triangle" w="med" len="med"/>
          </a:ln>
          <a:effectLst/>
        </p:spPr>
        <p:txBody>
          <a:bodyPr/>
          <a:lstStyle/>
          <a:p>
            <a:endParaRPr lang="en-GB"/>
          </a:p>
        </p:txBody>
      </p:sp>
      <p:sp>
        <p:nvSpPr>
          <p:cNvPr id="94235" name="Text Box 27"/>
          <p:cNvSpPr txBox="1">
            <a:spLocks noChangeArrowheads="1"/>
          </p:cNvSpPr>
          <p:nvPr/>
        </p:nvSpPr>
        <p:spPr bwMode="auto">
          <a:xfrm>
            <a:off x="2276475" y="5562600"/>
            <a:ext cx="584200" cy="336550"/>
          </a:xfrm>
          <a:prstGeom prst="rect">
            <a:avLst/>
          </a:prstGeom>
          <a:noFill/>
          <a:ln w="9525">
            <a:noFill/>
            <a:miter lim="800000"/>
            <a:headEnd/>
            <a:tailEnd/>
          </a:ln>
          <a:effectLst/>
        </p:spPr>
        <p:txBody>
          <a:bodyPr wrap="none">
            <a:spAutoFit/>
          </a:bodyPr>
          <a:lstStyle/>
          <a:p>
            <a:r>
              <a:rPr lang="en-GB" sz="1600" i="1"/>
              <a:t>text</a:t>
            </a:r>
          </a:p>
        </p:txBody>
      </p:sp>
      <p:sp>
        <p:nvSpPr>
          <p:cNvPr id="20" name="Right Brace 19"/>
          <p:cNvSpPr/>
          <p:nvPr/>
        </p:nvSpPr>
        <p:spPr>
          <a:xfrm>
            <a:off x="3657600" y="1524000"/>
            <a:ext cx="838200" cy="1447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TextBox 21"/>
          <p:cNvSpPr txBox="1"/>
          <p:nvPr/>
        </p:nvSpPr>
        <p:spPr>
          <a:xfrm>
            <a:off x="4572000" y="1524000"/>
            <a:ext cx="3886641" cy="1477328"/>
          </a:xfrm>
          <a:prstGeom prst="rect">
            <a:avLst/>
          </a:prstGeom>
          <a:noFill/>
        </p:spPr>
        <p:txBody>
          <a:bodyPr wrap="none" rtlCol="0">
            <a:spAutoFit/>
          </a:bodyPr>
          <a:lstStyle/>
          <a:p>
            <a:r>
              <a:rPr lang="en-GB" b="1" dirty="0" smtClean="0">
                <a:solidFill>
                  <a:srgbClr val="002060"/>
                </a:solidFill>
              </a:rPr>
              <a:t>Tasks:</a:t>
            </a:r>
          </a:p>
          <a:p>
            <a:pPr>
              <a:buFont typeface="Arial" pitchFamily="34" charset="0"/>
              <a:buChar char="•"/>
            </a:pPr>
            <a:r>
              <a:rPr lang="en-GB" dirty="0" smtClean="0"/>
              <a:t> Selecting the messages to be included</a:t>
            </a:r>
          </a:p>
          <a:p>
            <a:pPr>
              <a:buFont typeface="Arial" pitchFamily="34" charset="0"/>
              <a:buChar char="•"/>
            </a:pPr>
            <a:r>
              <a:rPr lang="en-GB" dirty="0" smtClean="0"/>
              <a:t> Rhetorical structuring</a:t>
            </a:r>
          </a:p>
          <a:p>
            <a:pPr>
              <a:buFont typeface="Arial" pitchFamily="34" charset="0"/>
              <a:buChar char="•"/>
            </a:pPr>
            <a:r>
              <a:rPr lang="en-GB" dirty="0" smtClean="0"/>
              <a:t> Ordering </a:t>
            </a:r>
          </a:p>
          <a:p>
            <a:pPr>
              <a:buFont typeface="Arial" pitchFamily="34" charset="0"/>
              <a:buChar char="•"/>
            </a:pPr>
            <a:r>
              <a:rPr lang="en-GB" dirty="0" smtClean="0"/>
              <a:t> Segmentation</a:t>
            </a:r>
            <a:endParaRPr lang="en-GB" dirty="0"/>
          </a:p>
        </p:txBody>
      </p:sp>
      <p:sp>
        <p:nvSpPr>
          <p:cNvPr id="27" name="Oval 26"/>
          <p:cNvSpPr/>
          <p:nvPr/>
        </p:nvSpPr>
        <p:spPr>
          <a:xfrm>
            <a:off x="533400" y="1752600"/>
            <a:ext cx="34290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5"/>
          <p:cNvSpPr>
            <a:spLocks noGrp="1"/>
          </p:cNvSpPr>
          <p:nvPr>
            <p:ph type="sldNum" sz="quarter" idx="12"/>
          </p:nvPr>
        </p:nvSpPr>
        <p:spPr>
          <a:noFill/>
        </p:spPr>
        <p:txBody>
          <a:bodyPr/>
          <a:lstStyle/>
          <a:p>
            <a:fld id="{E5E4B2AF-0A6A-482A-8E9D-1E5887328A98}" type="slidenum">
              <a:rPr lang="en-US"/>
              <a:pPr/>
              <a:t>30</a:t>
            </a:fld>
            <a:endParaRPr lang="en-US"/>
          </a:p>
        </p:txBody>
      </p:sp>
      <p:sp>
        <p:nvSpPr>
          <p:cNvPr id="79875" name="Rectangle 2"/>
          <p:cNvSpPr>
            <a:spLocks noGrp="1" noChangeArrowheads="1"/>
          </p:cNvSpPr>
          <p:nvPr>
            <p:ph type="title"/>
          </p:nvPr>
        </p:nvSpPr>
        <p:spPr>
          <a:noFill/>
        </p:spPr>
        <p:txBody>
          <a:bodyPr lIns="90488" tIns="44450" rIns="90488" bIns="44450">
            <a:normAutofit fontScale="90000"/>
          </a:bodyPr>
          <a:lstStyle/>
          <a:p>
            <a:r>
              <a:rPr lang="en-US" sz="4000" dirty="0" smtClean="0"/>
              <a:t>Document Structuring via Explicit Reasoning</a:t>
            </a:r>
          </a:p>
        </p:txBody>
      </p:sp>
      <p:sp>
        <p:nvSpPr>
          <p:cNvPr id="79876" name="Rectangle 3"/>
          <p:cNvSpPr>
            <a:spLocks noGrp="1" noChangeArrowheads="1"/>
          </p:cNvSpPr>
          <p:nvPr>
            <p:ph type="body" idx="1"/>
          </p:nvPr>
        </p:nvSpPr>
        <p:spPr>
          <a:noFill/>
        </p:spPr>
        <p:txBody>
          <a:bodyPr lIns="90488" tIns="44450" rIns="90488" bIns="44450"/>
          <a:lstStyle/>
          <a:p>
            <a:r>
              <a:rPr lang="en-US" sz="2800" dirty="0" smtClean="0"/>
              <a:t>Texts are coherent by virtue of relationships that hold between their parts — relationships like narrative sequence, elaboration, justification ...</a:t>
            </a:r>
          </a:p>
          <a:p>
            <a:pPr>
              <a:buFontTx/>
              <a:buNone/>
            </a:pPr>
            <a:endParaRPr lang="mt-MT" dirty="0" smtClean="0"/>
          </a:p>
          <a:p>
            <a:pPr>
              <a:buFontTx/>
              <a:buNone/>
            </a:pPr>
            <a:r>
              <a:rPr lang="en-US" b="1" dirty="0" smtClean="0">
                <a:solidFill>
                  <a:srgbClr val="002060"/>
                </a:solidFill>
              </a:rPr>
              <a:t>Resulting Approach:</a:t>
            </a:r>
          </a:p>
          <a:p>
            <a:r>
              <a:rPr lang="en-US" sz="2800" dirty="0" smtClean="0"/>
              <a:t>Segment knowledge of what makes a text coherent into separate rules.</a:t>
            </a:r>
          </a:p>
          <a:p>
            <a:r>
              <a:rPr lang="en-US" sz="2800" dirty="0" smtClean="0"/>
              <a:t>Use these rules to dynamically compose texts from constituent elements by reasoning about the role of these elements in the overall text.</a:t>
            </a:r>
          </a:p>
          <a:p>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87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987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98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5"/>
          <p:cNvSpPr>
            <a:spLocks noGrp="1"/>
          </p:cNvSpPr>
          <p:nvPr>
            <p:ph type="sldNum" sz="quarter" idx="12"/>
          </p:nvPr>
        </p:nvSpPr>
        <p:spPr>
          <a:noFill/>
        </p:spPr>
        <p:txBody>
          <a:bodyPr/>
          <a:lstStyle/>
          <a:p>
            <a:fld id="{F41C6C15-CE9D-478D-9E95-04A96CC07517}" type="slidenum">
              <a:rPr lang="en-US"/>
              <a:pPr/>
              <a:t>31</a:t>
            </a:fld>
            <a:endParaRPr lang="en-US"/>
          </a:p>
        </p:txBody>
      </p:sp>
      <p:sp>
        <p:nvSpPr>
          <p:cNvPr id="80899" name="Rectangle 2"/>
          <p:cNvSpPr>
            <a:spLocks noGrp="1" noChangeArrowheads="1"/>
          </p:cNvSpPr>
          <p:nvPr>
            <p:ph type="title"/>
          </p:nvPr>
        </p:nvSpPr>
        <p:spPr>
          <a:xfrm>
            <a:off x="304800" y="0"/>
            <a:ext cx="8458200" cy="1219200"/>
          </a:xfrm>
          <a:noFill/>
        </p:spPr>
        <p:txBody>
          <a:bodyPr lIns="90488" tIns="44450" rIns="90488" bIns="44450">
            <a:normAutofit fontScale="90000"/>
          </a:bodyPr>
          <a:lstStyle/>
          <a:p>
            <a:r>
              <a:rPr lang="en-US" dirty="0" smtClean="0"/>
              <a:t>Document Structuring via Explicit Reasoning</a:t>
            </a:r>
          </a:p>
        </p:txBody>
      </p:sp>
      <p:sp>
        <p:nvSpPr>
          <p:cNvPr id="80900" name="Rectangle 3"/>
          <p:cNvSpPr>
            <a:spLocks noGrp="1" noChangeArrowheads="1"/>
          </p:cNvSpPr>
          <p:nvPr>
            <p:ph type="body" idx="1"/>
          </p:nvPr>
        </p:nvSpPr>
        <p:spPr>
          <a:xfrm>
            <a:off x="457200" y="1295400"/>
            <a:ext cx="8229600" cy="5181600"/>
          </a:xfrm>
          <a:noFill/>
        </p:spPr>
        <p:txBody>
          <a:bodyPr lIns="90488" tIns="44450" rIns="90488" bIns="44450">
            <a:normAutofit lnSpcReduction="10000"/>
          </a:bodyPr>
          <a:lstStyle/>
          <a:p>
            <a:r>
              <a:rPr lang="en-US" dirty="0" smtClean="0"/>
              <a:t>Typically adopt AI planning techniques:</a:t>
            </a:r>
          </a:p>
          <a:p>
            <a:pPr lvl="1"/>
            <a:r>
              <a:rPr lang="en-US" dirty="0" smtClean="0"/>
              <a:t>Goal = desired communicative effect</a:t>
            </a:r>
          </a:p>
          <a:p>
            <a:pPr lvl="1"/>
            <a:r>
              <a:rPr lang="en-US" dirty="0" smtClean="0"/>
              <a:t>Plan constituents = messages or structures that combine messages (</a:t>
            </a:r>
            <a:r>
              <a:rPr lang="en-US" dirty="0" err="1" smtClean="0"/>
              <a:t>subplans</a:t>
            </a:r>
            <a:r>
              <a:rPr lang="en-US" dirty="0" smtClean="0"/>
              <a:t>)</a:t>
            </a:r>
          </a:p>
          <a:p>
            <a:endParaRPr lang="en-US" dirty="0" smtClean="0"/>
          </a:p>
          <a:p>
            <a:r>
              <a:rPr lang="en-US" dirty="0" smtClean="0"/>
              <a:t>Can </a:t>
            </a:r>
            <a:r>
              <a:rPr lang="en-US" dirty="0" smtClean="0"/>
              <a:t>involve explicit reasoning about the user’s beliefs</a:t>
            </a:r>
          </a:p>
          <a:p>
            <a:endParaRPr lang="en-US" dirty="0" smtClean="0"/>
          </a:p>
          <a:p>
            <a:r>
              <a:rPr lang="en-US" dirty="0" smtClean="0"/>
              <a:t>Often </a:t>
            </a:r>
            <a:r>
              <a:rPr lang="en-US" dirty="0" smtClean="0"/>
              <a:t>based on ideas from </a:t>
            </a:r>
            <a:r>
              <a:rPr lang="en-US" b="1" dirty="0" smtClean="0">
                <a:solidFill>
                  <a:srgbClr val="002060"/>
                </a:solidFill>
              </a:rPr>
              <a:t>Rhetorical Structure Theory</a:t>
            </a:r>
          </a:p>
          <a:p>
            <a:pPr>
              <a:buFontTx/>
              <a:buNone/>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90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90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090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090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Overview of rhetorical structure theory</a:t>
            </a:r>
            <a:endParaRPr lang="en-GB" dirty="0"/>
          </a:p>
        </p:txBody>
      </p:sp>
      <p:sp>
        <p:nvSpPr>
          <p:cNvPr id="5" name="Text Placeholder 4"/>
          <p:cNvSpPr>
            <a:spLocks noGrp="1"/>
          </p:cNvSpPr>
          <p:nvPr>
            <p:ph type="body" idx="1"/>
          </p:nvPr>
        </p:nvSpPr>
        <p:spPr/>
        <p:txBody>
          <a:bodyPr/>
          <a:lstStyle/>
          <a:p>
            <a:r>
              <a:rPr lang="en-GB" dirty="0" smtClean="0"/>
              <a:t>Part 3	</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55576"/>
          </a:xfrm>
        </p:spPr>
        <p:txBody>
          <a:bodyPr/>
          <a:lstStyle/>
          <a:p>
            <a:r>
              <a:rPr lang="en-GB" dirty="0" smtClean="0"/>
              <a:t>Rhetorical Structure Theory</a:t>
            </a:r>
            <a:endParaRPr lang="en-GB" dirty="0"/>
          </a:p>
        </p:txBody>
      </p:sp>
      <p:sp>
        <p:nvSpPr>
          <p:cNvPr id="5" name="Content Placeholder 4"/>
          <p:cNvSpPr>
            <a:spLocks noGrp="1"/>
          </p:cNvSpPr>
          <p:nvPr>
            <p:ph idx="1"/>
          </p:nvPr>
        </p:nvSpPr>
        <p:spPr>
          <a:xfrm>
            <a:off x="457200" y="1082080"/>
            <a:ext cx="8229600" cy="5471120"/>
          </a:xfrm>
        </p:spPr>
        <p:txBody>
          <a:bodyPr>
            <a:normAutofit fontScale="85000" lnSpcReduction="10000"/>
          </a:bodyPr>
          <a:lstStyle/>
          <a:p>
            <a:pPr>
              <a:buNone/>
            </a:pPr>
            <a:r>
              <a:rPr lang="en-GB" b="1" dirty="0" smtClean="0">
                <a:solidFill>
                  <a:srgbClr val="002060"/>
                </a:solidFill>
              </a:rPr>
              <a:t>What makes a text coherent?</a:t>
            </a:r>
          </a:p>
          <a:p>
            <a:r>
              <a:rPr lang="en-GB" dirty="0" smtClean="0"/>
              <a:t>What kinds of coherence relations exist?</a:t>
            </a:r>
          </a:p>
          <a:p>
            <a:pPr lvl="1"/>
            <a:r>
              <a:rPr lang="en-GB" i="1" dirty="0" smtClean="0"/>
              <a:t>Cause, elaboration, justification...</a:t>
            </a:r>
          </a:p>
          <a:p>
            <a:pPr lvl="1"/>
            <a:endParaRPr lang="en-GB" i="1" dirty="0" smtClean="0"/>
          </a:p>
          <a:p>
            <a:r>
              <a:rPr lang="en-GB" dirty="0" smtClean="0"/>
              <a:t>How can these relations be recognised?</a:t>
            </a:r>
          </a:p>
          <a:p>
            <a:pPr lvl="1"/>
            <a:r>
              <a:rPr lang="en-GB" dirty="0" smtClean="0"/>
              <a:t>E.g. Are they associated with particular kinds of phrases?</a:t>
            </a:r>
          </a:p>
          <a:p>
            <a:endParaRPr lang="en-GB" dirty="0" smtClean="0"/>
          </a:p>
          <a:p>
            <a:r>
              <a:rPr lang="en-GB" dirty="0" smtClean="0"/>
              <a:t>Which text segments do these relations apply to?</a:t>
            </a:r>
          </a:p>
          <a:p>
            <a:pPr lvl="1"/>
            <a:r>
              <a:rPr lang="en-GB" i="1" dirty="0" smtClean="0"/>
              <a:t>Sentences, clauses, ...</a:t>
            </a:r>
          </a:p>
          <a:p>
            <a:pPr lvl="1"/>
            <a:endParaRPr lang="en-GB" i="1" dirty="0" smtClean="0"/>
          </a:p>
          <a:p>
            <a:r>
              <a:rPr lang="en-GB" dirty="0" smtClean="0"/>
              <a:t>How does the theory view the structure of the text?</a:t>
            </a:r>
          </a:p>
          <a:p>
            <a:pPr lvl="1"/>
            <a:r>
              <a:rPr lang="en-GB" i="1" dirty="0" smtClean="0"/>
              <a:t>As a sequence of units, as a tree, as a graph...</a:t>
            </a:r>
            <a:endParaRPr lang="en-GB"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Rhetorical Structure Theory</a:t>
            </a:r>
            <a:endParaRPr lang="en-GB" dirty="0"/>
          </a:p>
        </p:txBody>
      </p:sp>
      <p:sp>
        <p:nvSpPr>
          <p:cNvPr id="5" name="Content Placeholder 4"/>
          <p:cNvSpPr>
            <a:spLocks noGrp="1"/>
          </p:cNvSpPr>
          <p:nvPr>
            <p:ph sz="quarter" idx="1"/>
          </p:nvPr>
        </p:nvSpPr>
        <p:spPr/>
        <p:txBody>
          <a:bodyPr>
            <a:normAutofit fontScale="85000" lnSpcReduction="20000"/>
          </a:bodyPr>
          <a:lstStyle/>
          <a:p>
            <a:r>
              <a:rPr lang="en-GB" dirty="0" smtClean="0"/>
              <a:t>RST (Mann and Thompson 1988) is a theory of </a:t>
            </a:r>
            <a:r>
              <a:rPr lang="en-GB" b="1" dirty="0" smtClean="0">
                <a:solidFill>
                  <a:srgbClr val="002060"/>
                </a:solidFill>
              </a:rPr>
              <a:t>text structure</a:t>
            </a:r>
            <a:endParaRPr lang="en-GB" dirty="0" smtClean="0">
              <a:solidFill>
                <a:srgbClr val="002060"/>
              </a:solidFill>
            </a:endParaRPr>
          </a:p>
          <a:p>
            <a:pPr lvl="1"/>
            <a:r>
              <a:rPr lang="en-GB" b="1" dirty="0" smtClean="0">
                <a:solidFill>
                  <a:srgbClr val="002060"/>
                </a:solidFill>
              </a:rPr>
              <a:t>not</a:t>
            </a:r>
            <a:r>
              <a:rPr lang="en-GB" b="1" dirty="0" smtClean="0"/>
              <a:t> </a:t>
            </a:r>
            <a:r>
              <a:rPr lang="en-GB" dirty="0" smtClean="0"/>
              <a:t>concerned with the topic of a text </a:t>
            </a:r>
            <a:r>
              <a:rPr lang="en-GB" b="1" dirty="0" smtClean="0">
                <a:solidFill>
                  <a:srgbClr val="002060"/>
                </a:solidFill>
              </a:rPr>
              <a:t>but</a:t>
            </a:r>
          </a:p>
          <a:p>
            <a:pPr lvl="1"/>
            <a:r>
              <a:rPr lang="en-GB" b="1" dirty="0" smtClean="0">
                <a:solidFill>
                  <a:srgbClr val="002060"/>
                </a:solidFill>
              </a:rPr>
              <a:t>how</a:t>
            </a:r>
            <a:r>
              <a:rPr lang="en-GB" b="1" dirty="0" smtClean="0"/>
              <a:t> </a:t>
            </a:r>
            <a:r>
              <a:rPr lang="en-GB" dirty="0" smtClean="0"/>
              <a:t>bits of the underlying content of a text are structured so as to hang together in a </a:t>
            </a:r>
            <a:r>
              <a:rPr lang="en-GB" b="1" dirty="0" smtClean="0">
                <a:solidFill>
                  <a:srgbClr val="002060"/>
                </a:solidFill>
              </a:rPr>
              <a:t>coherent</a:t>
            </a:r>
            <a:r>
              <a:rPr lang="en-GB" dirty="0" smtClean="0"/>
              <a:t> way.</a:t>
            </a:r>
          </a:p>
          <a:p>
            <a:pPr lvl="1"/>
            <a:endParaRPr lang="en-GB" b="1" dirty="0" smtClean="0"/>
          </a:p>
          <a:p>
            <a:r>
              <a:rPr lang="en-GB" dirty="0" smtClean="0"/>
              <a:t>The main claim of RST:</a:t>
            </a:r>
          </a:p>
          <a:p>
            <a:pPr lvl="1"/>
            <a:r>
              <a:rPr lang="en-GB" dirty="0" smtClean="0"/>
              <a:t>Parts of a text are related to each other in predetermined ways.</a:t>
            </a:r>
          </a:p>
          <a:p>
            <a:pPr lvl="1"/>
            <a:r>
              <a:rPr lang="en-GB" dirty="0" smtClean="0"/>
              <a:t>There is a finite set of such relations.</a:t>
            </a:r>
          </a:p>
          <a:p>
            <a:pPr lvl="1"/>
            <a:r>
              <a:rPr lang="en-GB" dirty="0" smtClean="0"/>
              <a:t>Relations hold between two spans of text</a:t>
            </a:r>
          </a:p>
          <a:p>
            <a:pPr lvl="2"/>
            <a:r>
              <a:rPr lang="en-GB" b="1" dirty="0" smtClean="0">
                <a:solidFill>
                  <a:srgbClr val="002060"/>
                </a:solidFill>
              </a:rPr>
              <a:t>Nucleus</a:t>
            </a:r>
          </a:p>
          <a:p>
            <a:pPr lvl="2"/>
            <a:r>
              <a:rPr lang="en-GB" b="1" dirty="0" smtClean="0">
                <a:solidFill>
                  <a:srgbClr val="FF0000"/>
                </a:solidFill>
              </a:rPr>
              <a:t>Satellite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small example</a:t>
            </a:r>
            <a:endParaRPr lang="en-GB" dirty="0"/>
          </a:p>
        </p:txBody>
      </p:sp>
      <p:sp>
        <p:nvSpPr>
          <p:cNvPr id="3" name="Content Placeholder 2"/>
          <p:cNvSpPr>
            <a:spLocks noGrp="1"/>
          </p:cNvSpPr>
          <p:nvPr>
            <p:ph idx="1"/>
          </p:nvPr>
        </p:nvSpPr>
        <p:spPr/>
        <p:txBody>
          <a:bodyPr>
            <a:normAutofit fontScale="92500" lnSpcReduction="20000"/>
          </a:bodyPr>
          <a:lstStyle/>
          <a:p>
            <a:pPr algn="ctr">
              <a:buNone/>
            </a:pPr>
            <a:r>
              <a:rPr lang="mt-MT" i="1" dirty="0" smtClean="0">
                <a:solidFill>
                  <a:srgbClr val="002060"/>
                </a:solidFill>
              </a:rPr>
              <a:t>John was sacked this morning</a:t>
            </a:r>
            <a:r>
              <a:rPr lang="mt-MT" i="1" dirty="0" smtClean="0"/>
              <a:t>.</a:t>
            </a:r>
          </a:p>
          <a:p>
            <a:pPr algn="ctr">
              <a:buNone/>
            </a:pPr>
            <a:r>
              <a:rPr lang="mt-MT" i="1" dirty="0" smtClean="0">
                <a:solidFill>
                  <a:srgbClr val="FF0000"/>
                </a:solidFill>
              </a:rPr>
              <a:t>He was caught stealing from the cash register.</a:t>
            </a:r>
            <a:endParaRPr lang="en-GB" i="1" dirty="0" smtClean="0">
              <a:solidFill>
                <a:srgbClr val="FF0000"/>
              </a:solidFill>
            </a:endParaRPr>
          </a:p>
          <a:p>
            <a:endParaRPr lang="en-GB" dirty="0" smtClean="0"/>
          </a:p>
          <a:p>
            <a:r>
              <a:rPr lang="en-GB" dirty="0" smtClean="0"/>
              <a:t>The first sentence seems to be the “main” one here.</a:t>
            </a:r>
          </a:p>
          <a:p>
            <a:pPr>
              <a:buNone/>
            </a:pPr>
            <a:r>
              <a:rPr lang="en-GB" dirty="0" smtClean="0"/>
              <a:t>	</a:t>
            </a:r>
            <a:r>
              <a:rPr lang="en-GB" dirty="0" smtClean="0">
                <a:sym typeface="Wingdings" pitchFamily="2" charset="2"/>
              </a:rPr>
              <a:t> we would call this the </a:t>
            </a:r>
            <a:r>
              <a:rPr lang="en-GB" b="1" dirty="0" smtClean="0">
                <a:solidFill>
                  <a:srgbClr val="002060"/>
                </a:solidFill>
                <a:sym typeface="Wingdings" pitchFamily="2" charset="2"/>
              </a:rPr>
              <a:t>nucleus</a:t>
            </a:r>
            <a:r>
              <a:rPr lang="en-GB" b="1" dirty="0" smtClean="0">
                <a:sym typeface="Wingdings" pitchFamily="2" charset="2"/>
              </a:rPr>
              <a:t>.</a:t>
            </a:r>
            <a:endParaRPr lang="en-GB" b="1" dirty="0" smtClean="0"/>
          </a:p>
          <a:p>
            <a:endParaRPr lang="en-GB" dirty="0" smtClean="0"/>
          </a:p>
          <a:p>
            <a:r>
              <a:rPr lang="en-GB" dirty="0" smtClean="0"/>
              <a:t>The second sentence is “subordinate”; it explains what </a:t>
            </a:r>
            <a:r>
              <a:rPr lang="en-GB" b="1" dirty="0" err="1" smtClean="0">
                <a:solidFill>
                  <a:srgbClr val="002060"/>
                </a:solidFill>
              </a:rPr>
              <a:t>CAUSE</a:t>
            </a:r>
            <a:r>
              <a:rPr lang="en-GB" dirty="0" err="1" smtClean="0"/>
              <a:t>d</a:t>
            </a:r>
            <a:r>
              <a:rPr lang="en-GB" dirty="0" smtClean="0"/>
              <a:t> the event described by the first sentence.</a:t>
            </a:r>
          </a:p>
          <a:p>
            <a:pPr>
              <a:buNone/>
            </a:pPr>
            <a:r>
              <a:rPr lang="en-GB" dirty="0" smtClean="0"/>
              <a:t>	</a:t>
            </a:r>
            <a:r>
              <a:rPr lang="en-GB" dirty="0" smtClean="0">
                <a:sym typeface="Wingdings" pitchFamily="2" charset="2"/>
              </a:rPr>
              <a:t> we could call this the </a:t>
            </a:r>
            <a:r>
              <a:rPr lang="en-GB" b="1" dirty="0" smtClean="0">
                <a:solidFill>
                  <a:srgbClr val="FF0000"/>
                </a:solidFill>
                <a:sym typeface="Wingdings" pitchFamily="2" charset="2"/>
              </a:rPr>
              <a:t>satellite</a:t>
            </a:r>
            <a:endParaRPr lang="en-GB"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small example</a:t>
            </a:r>
            <a:endParaRPr lang="en-GB" dirty="0"/>
          </a:p>
        </p:txBody>
      </p:sp>
      <p:sp>
        <p:nvSpPr>
          <p:cNvPr id="3" name="Content Placeholder 2"/>
          <p:cNvSpPr>
            <a:spLocks noGrp="1"/>
          </p:cNvSpPr>
          <p:nvPr>
            <p:ph idx="1"/>
          </p:nvPr>
        </p:nvSpPr>
        <p:spPr>
          <a:xfrm>
            <a:off x="457200" y="1412776"/>
            <a:ext cx="8229600" cy="2520280"/>
          </a:xfrm>
        </p:spPr>
        <p:txBody>
          <a:bodyPr>
            <a:normAutofit fontScale="92500"/>
          </a:bodyPr>
          <a:lstStyle/>
          <a:p>
            <a:pPr>
              <a:buNone/>
            </a:pPr>
            <a:r>
              <a:rPr lang="en-GB" b="1" dirty="0" smtClean="0">
                <a:solidFill>
                  <a:srgbClr val="002060"/>
                </a:solidFill>
              </a:rPr>
              <a:t>This text can be viewed as a tree.</a:t>
            </a:r>
          </a:p>
          <a:p>
            <a:pPr algn="ctr">
              <a:buNone/>
            </a:pPr>
            <a:r>
              <a:rPr lang="mt-MT" i="1" dirty="0" smtClean="0">
                <a:solidFill>
                  <a:srgbClr val="002060"/>
                </a:solidFill>
              </a:rPr>
              <a:t>John was sacked this morning</a:t>
            </a:r>
            <a:r>
              <a:rPr lang="mt-MT" i="1" dirty="0" smtClean="0"/>
              <a:t>.</a:t>
            </a:r>
          </a:p>
          <a:p>
            <a:pPr algn="ctr">
              <a:buNone/>
            </a:pPr>
            <a:r>
              <a:rPr lang="mt-MT" i="1" dirty="0" smtClean="0">
                <a:solidFill>
                  <a:srgbClr val="FF0000"/>
                </a:solidFill>
              </a:rPr>
              <a:t>He </a:t>
            </a:r>
            <a:r>
              <a:rPr lang="en-GB" i="1" dirty="0" smtClean="0">
                <a:solidFill>
                  <a:srgbClr val="FF0000"/>
                </a:solidFill>
              </a:rPr>
              <a:t>was </a:t>
            </a:r>
            <a:r>
              <a:rPr lang="mt-MT" i="1" dirty="0" smtClean="0">
                <a:solidFill>
                  <a:srgbClr val="FF0000"/>
                </a:solidFill>
              </a:rPr>
              <a:t>caught stealing from the cash register</a:t>
            </a:r>
            <a:r>
              <a:rPr lang="mt-MT" i="1" dirty="0" smtClean="0"/>
              <a:t>.</a:t>
            </a:r>
            <a:endParaRPr lang="en-GB" i="1" dirty="0" smtClean="0"/>
          </a:p>
          <a:p>
            <a:r>
              <a:rPr lang="en-GB" dirty="0" smtClean="0"/>
              <a:t>Note that the relation in this example is </a:t>
            </a:r>
            <a:r>
              <a:rPr lang="en-GB" b="1" dirty="0" smtClean="0">
                <a:solidFill>
                  <a:srgbClr val="002060"/>
                </a:solidFill>
              </a:rPr>
              <a:t>implicit</a:t>
            </a:r>
            <a:endParaRPr lang="en-GB" dirty="0" smtClean="0">
              <a:solidFill>
                <a:srgbClr val="002060"/>
              </a:solidFill>
            </a:endParaRPr>
          </a:p>
          <a:p>
            <a:pPr>
              <a:buNone/>
            </a:pPr>
            <a:endParaRPr lang="en-GB" dirty="0" smtClean="0"/>
          </a:p>
        </p:txBody>
      </p:sp>
      <p:graphicFrame>
        <p:nvGraphicFramePr>
          <p:cNvPr id="4" name="Diagram 3"/>
          <p:cNvGraphicFramePr/>
          <p:nvPr/>
        </p:nvGraphicFramePr>
        <p:xfrm>
          <a:off x="1524000" y="3933056"/>
          <a:ext cx="6096000" cy="216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small example</a:t>
            </a:r>
            <a:endParaRPr lang="en-GB" dirty="0"/>
          </a:p>
        </p:txBody>
      </p:sp>
      <p:sp>
        <p:nvSpPr>
          <p:cNvPr id="3" name="Content Placeholder 2"/>
          <p:cNvSpPr>
            <a:spLocks noGrp="1"/>
          </p:cNvSpPr>
          <p:nvPr>
            <p:ph idx="1"/>
          </p:nvPr>
        </p:nvSpPr>
        <p:spPr>
          <a:xfrm>
            <a:off x="457200" y="1412776"/>
            <a:ext cx="8229600" cy="2702024"/>
          </a:xfrm>
        </p:spPr>
        <p:txBody>
          <a:bodyPr>
            <a:normAutofit fontScale="92500" lnSpcReduction="20000"/>
          </a:bodyPr>
          <a:lstStyle/>
          <a:p>
            <a:pPr>
              <a:buNone/>
            </a:pPr>
            <a:r>
              <a:rPr lang="en-GB" b="1" dirty="0" smtClean="0">
                <a:solidFill>
                  <a:srgbClr val="002060"/>
                </a:solidFill>
              </a:rPr>
              <a:t>The relation is independent of the realisation.</a:t>
            </a:r>
          </a:p>
          <a:p>
            <a:pPr algn="ctr">
              <a:buNone/>
            </a:pPr>
            <a:r>
              <a:rPr lang="en-GB" i="1" dirty="0" smtClean="0">
                <a:solidFill>
                  <a:srgbClr val="FF0000"/>
                </a:solidFill>
              </a:rPr>
              <a:t>John</a:t>
            </a:r>
            <a:r>
              <a:rPr lang="mt-MT" i="1" dirty="0" smtClean="0">
                <a:solidFill>
                  <a:srgbClr val="FF0000"/>
                </a:solidFill>
              </a:rPr>
              <a:t> was caught stealing from the cash register</a:t>
            </a:r>
            <a:r>
              <a:rPr lang="en-GB" i="1" dirty="0" smtClean="0"/>
              <a:t>, so </a:t>
            </a:r>
            <a:r>
              <a:rPr lang="en-GB" i="1" dirty="0" smtClean="0">
                <a:solidFill>
                  <a:schemeClr val="tx2"/>
                </a:solidFill>
              </a:rPr>
              <a:t>he</a:t>
            </a:r>
            <a:r>
              <a:rPr lang="mt-MT" i="1" dirty="0" smtClean="0">
                <a:solidFill>
                  <a:schemeClr val="tx2"/>
                </a:solidFill>
              </a:rPr>
              <a:t> was sacked this morning</a:t>
            </a:r>
            <a:r>
              <a:rPr lang="mt-MT" i="1" dirty="0" smtClean="0"/>
              <a:t>.</a:t>
            </a:r>
            <a:endParaRPr lang="en-GB" i="1" dirty="0" smtClean="0"/>
          </a:p>
          <a:p>
            <a:endParaRPr lang="en-GB" dirty="0" smtClean="0"/>
          </a:p>
          <a:p>
            <a:r>
              <a:rPr lang="en-GB" dirty="0" smtClean="0"/>
              <a:t>In this case, the relation is more explicit. We have used </a:t>
            </a:r>
            <a:r>
              <a:rPr lang="en-GB" i="1" dirty="0" smtClean="0"/>
              <a:t>so</a:t>
            </a:r>
            <a:r>
              <a:rPr lang="en-GB" dirty="0" smtClean="0"/>
              <a:t>...</a:t>
            </a:r>
            <a:endParaRPr lang="mt-MT" dirty="0" smtClean="0"/>
          </a:p>
          <a:p>
            <a:pPr>
              <a:buNone/>
            </a:pPr>
            <a:endParaRPr lang="en-GB" dirty="0" smtClean="0"/>
          </a:p>
          <a:p>
            <a:pPr>
              <a:buNone/>
            </a:pPr>
            <a:endParaRPr lang="en-GB" dirty="0" smtClean="0"/>
          </a:p>
        </p:txBody>
      </p:sp>
      <p:graphicFrame>
        <p:nvGraphicFramePr>
          <p:cNvPr id="4" name="Diagram 3"/>
          <p:cNvGraphicFramePr/>
          <p:nvPr/>
        </p:nvGraphicFramePr>
        <p:xfrm>
          <a:off x="1524000" y="4164360"/>
          <a:ext cx="6096000" cy="216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slightly bigger example</a:t>
            </a:r>
            <a:endParaRPr lang="en-GB" dirty="0"/>
          </a:p>
        </p:txBody>
      </p:sp>
      <p:sp>
        <p:nvSpPr>
          <p:cNvPr id="3" name="Content Placeholder 2"/>
          <p:cNvSpPr>
            <a:spLocks noGrp="1"/>
          </p:cNvSpPr>
          <p:nvPr>
            <p:ph sz="quarter" idx="1"/>
          </p:nvPr>
        </p:nvSpPr>
        <p:spPr>
          <a:xfrm>
            <a:off x="914400" y="1268760"/>
            <a:ext cx="7772400" cy="1008112"/>
          </a:xfrm>
        </p:spPr>
        <p:txBody>
          <a:bodyPr>
            <a:normAutofit fontScale="70000" lnSpcReduction="20000"/>
          </a:bodyPr>
          <a:lstStyle/>
          <a:p>
            <a:pPr>
              <a:buNone/>
            </a:pPr>
            <a:endParaRPr lang="en-GB" dirty="0" smtClean="0"/>
          </a:p>
          <a:p>
            <a:pPr>
              <a:buNone/>
            </a:pPr>
            <a:r>
              <a:rPr lang="en-GB" dirty="0" smtClean="0"/>
              <a:t>	</a:t>
            </a:r>
            <a:r>
              <a:rPr lang="en-GB" i="1" dirty="0" smtClean="0"/>
              <a:t>You should visit the new exhibition. It’s excellent. It got very good reviews. It’s completely free.</a:t>
            </a:r>
            <a:endParaRPr lang="en-GB" i="1" dirty="0"/>
          </a:p>
        </p:txBody>
      </p:sp>
      <p:sp>
        <p:nvSpPr>
          <p:cNvPr id="4" name="Freeform 3"/>
          <p:cNvSpPr>
            <a:spLocks/>
          </p:cNvSpPr>
          <p:nvPr/>
        </p:nvSpPr>
        <p:spPr bwMode="auto">
          <a:xfrm>
            <a:off x="3505200" y="4424362"/>
            <a:ext cx="1454150" cy="1419225"/>
          </a:xfrm>
          <a:custGeom>
            <a:avLst/>
            <a:gdLst/>
            <a:ahLst/>
            <a:cxnLst>
              <a:cxn ang="0">
                <a:pos x="987" y="880"/>
              </a:cxn>
              <a:cxn ang="0">
                <a:pos x="383" y="0"/>
              </a:cxn>
              <a:cxn ang="0">
                <a:pos x="0" y="880"/>
              </a:cxn>
            </a:cxnLst>
            <a:rect l="0" t="0" r="r" b="b"/>
            <a:pathLst>
              <a:path w="987" h="880">
                <a:moveTo>
                  <a:pt x="987" y="880"/>
                </a:moveTo>
                <a:cubicBezTo>
                  <a:pt x="886" y="733"/>
                  <a:pt x="547" y="0"/>
                  <a:pt x="383" y="0"/>
                </a:cubicBezTo>
                <a:cubicBezTo>
                  <a:pt x="219" y="0"/>
                  <a:pt x="80" y="697"/>
                  <a:pt x="0" y="880"/>
                </a:cubicBezTo>
              </a:path>
            </a:pathLst>
          </a:custGeom>
          <a:noFill/>
          <a:ln w="9525" cap="flat" cmpd="sng">
            <a:solidFill>
              <a:schemeClr val="tx1"/>
            </a:solidFill>
            <a:prstDash val="solid"/>
            <a:round/>
            <a:headEnd/>
            <a:tailEnd type="stealth" w="lg" len="lg"/>
          </a:ln>
          <a:effectLst/>
        </p:spPr>
        <p:txBody>
          <a:bodyPr wrap="none" anchor="ctr"/>
          <a:lstStyle/>
          <a:p>
            <a:endParaRPr lang="en-GB"/>
          </a:p>
        </p:txBody>
      </p:sp>
      <p:sp>
        <p:nvSpPr>
          <p:cNvPr id="5" name="Line 4"/>
          <p:cNvSpPr>
            <a:spLocks noChangeShapeType="1"/>
          </p:cNvSpPr>
          <p:nvPr/>
        </p:nvSpPr>
        <p:spPr bwMode="auto">
          <a:xfrm flipH="1" flipV="1">
            <a:off x="3497262" y="4144962"/>
            <a:ext cx="0" cy="1676400"/>
          </a:xfrm>
          <a:prstGeom prst="line">
            <a:avLst/>
          </a:prstGeom>
          <a:noFill/>
          <a:ln w="9525">
            <a:solidFill>
              <a:schemeClr val="tx1"/>
            </a:solidFill>
            <a:round/>
            <a:headEnd/>
            <a:tailEnd/>
          </a:ln>
          <a:effectLst/>
        </p:spPr>
        <p:txBody>
          <a:bodyPr wrap="none" anchor="ctr"/>
          <a:lstStyle/>
          <a:p>
            <a:endParaRPr lang="en-GB"/>
          </a:p>
        </p:txBody>
      </p:sp>
      <p:sp>
        <p:nvSpPr>
          <p:cNvPr id="6" name="Line 5"/>
          <p:cNvSpPr>
            <a:spLocks noChangeShapeType="1"/>
          </p:cNvSpPr>
          <p:nvPr/>
        </p:nvSpPr>
        <p:spPr bwMode="auto">
          <a:xfrm flipH="1">
            <a:off x="4724400" y="5843587"/>
            <a:ext cx="1052512" cy="0"/>
          </a:xfrm>
          <a:prstGeom prst="line">
            <a:avLst/>
          </a:prstGeom>
          <a:noFill/>
          <a:ln w="9525">
            <a:solidFill>
              <a:schemeClr val="tx1"/>
            </a:solidFill>
            <a:round/>
            <a:headEnd/>
            <a:tailEnd/>
          </a:ln>
          <a:effectLst/>
        </p:spPr>
        <p:txBody>
          <a:bodyPr wrap="none" anchor="ctr"/>
          <a:lstStyle/>
          <a:p>
            <a:endParaRPr lang="en-GB"/>
          </a:p>
        </p:txBody>
      </p:sp>
      <p:sp>
        <p:nvSpPr>
          <p:cNvPr id="7" name="Line 6"/>
          <p:cNvSpPr>
            <a:spLocks noChangeShapeType="1"/>
          </p:cNvSpPr>
          <p:nvPr/>
        </p:nvSpPr>
        <p:spPr bwMode="auto">
          <a:xfrm flipH="1">
            <a:off x="2971800" y="5842000"/>
            <a:ext cx="1052512" cy="0"/>
          </a:xfrm>
          <a:prstGeom prst="line">
            <a:avLst/>
          </a:prstGeom>
          <a:noFill/>
          <a:ln w="9525">
            <a:solidFill>
              <a:schemeClr val="tx1"/>
            </a:solidFill>
            <a:round/>
            <a:headEnd/>
            <a:tailEnd/>
          </a:ln>
          <a:effectLst/>
        </p:spPr>
        <p:txBody>
          <a:bodyPr wrap="none" anchor="ctr"/>
          <a:lstStyle/>
          <a:p>
            <a:endParaRPr lang="en-GB"/>
          </a:p>
        </p:txBody>
      </p:sp>
      <p:sp>
        <p:nvSpPr>
          <p:cNvPr id="8" name="Text Box 7"/>
          <p:cNvSpPr txBox="1">
            <a:spLocks noChangeArrowheads="1"/>
          </p:cNvSpPr>
          <p:nvPr/>
        </p:nvSpPr>
        <p:spPr bwMode="auto">
          <a:xfrm>
            <a:off x="2549525" y="5700712"/>
            <a:ext cx="184150" cy="396875"/>
          </a:xfrm>
          <a:prstGeom prst="rect">
            <a:avLst/>
          </a:prstGeom>
          <a:noFill/>
          <a:ln w="9525">
            <a:noFill/>
            <a:miter lim="800000"/>
            <a:headEnd/>
            <a:tailEnd/>
          </a:ln>
          <a:effectLst/>
        </p:spPr>
        <p:txBody>
          <a:bodyPr wrap="none" anchor="ctr">
            <a:spAutoFit/>
          </a:bodyPr>
          <a:lstStyle/>
          <a:p>
            <a:pPr>
              <a:spcBef>
                <a:spcPct val="50000"/>
              </a:spcBef>
            </a:pPr>
            <a:endParaRPr lang="en-AU" sz="2000"/>
          </a:p>
        </p:txBody>
      </p:sp>
      <p:sp>
        <p:nvSpPr>
          <p:cNvPr id="9" name="Text Box 8"/>
          <p:cNvSpPr txBox="1">
            <a:spLocks noChangeArrowheads="1"/>
          </p:cNvSpPr>
          <p:nvPr/>
        </p:nvSpPr>
        <p:spPr bwMode="auto">
          <a:xfrm>
            <a:off x="738188" y="5927725"/>
            <a:ext cx="1598612" cy="396875"/>
          </a:xfrm>
          <a:prstGeom prst="rect">
            <a:avLst/>
          </a:prstGeom>
          <a:noFill/>
          <a:ln w="9525">
            <a:noFill/>
            <a:miter lim="800000"/>
            <a:headEnd/>
            <a:tailEnd/>
          </a:ln>
          <a:effectLst/>
        </p:spPr>
        <p:txBody>
          <a:bodyPr wrap="none" anchor="ctr">
            <a:spAutoFit/>
          </a:bodyPr>
          <a:lstStyle/>
          <a:p>
            <a:pPr>
              <a:spcBef>
                <a:spcPct val="50000"/>
              </a:spcBef>
            </a:pPr>
            <a:r>
              <a:rPr lang="en-AU" sz="2000" dirty="0"/>
              <a:t>You should ...</a:t>
            </a:r>
          </a:p>
        </p:txBody>
      </p:sp>
      <p:sp>
        <p:nvSpPr>
          <p:cNvPr id="11" name="Text Box 10"/>
          <p:cNvSpPr txBox="1">
            <a:spLocks noChangeArrowheads="1"/>
          </p:cNvSpPr>
          <p:nvPr/>
        </p:nvSpPr>
        <p:spPr bwMode="auto">
          <a:xfrm>
            <a:off x="6248400" y="5926108"/>
            <a:ext cx="2445028" cy="400110"/>
          </a:xfrm>
          <a:prstGeom prst="rect">
            <a:avLst/>
          </a:prstGeom>
          <a:noFill/>
          <a:ln w="9525">
            <a:noFill/>
            <a:miter lim="800000"/>
            <a:headEnd/>
            <a:tailEnd/>
          </a:ln>
          <a:effectLst/>
        </p:spPr>
        <p:txBody>
          <a:bodyPr wrap="none" anchor="ctr">
            <a:spAutoFit/>
          </a:bodyPr>
          <a:lstStyle/>
          <a:p>
            <a:pPr>
              <a:spcBef>
                <a:spcPct val="50000"/>
              </a:spcBef>
            </a:pPr>
            <a:r>
              <a:rPr lang="en-AU" sz="2000" dirty="0" smtClean="0"/>
              <a:t>It’s completely ...</a:t>
            </a:r>
            <a:endParaRPr lang="en-AU" sz="2000" dirty="0"/>
          </a:p>
        </p:txBody>
      </p:sp>
      <p:sp>
        <p:nvSpPr>
          <p:cNvPr id="12" name="Text Box 11"/>
          <p:cNvSpPr txBox="1">
            <a:spLocks noChangeArrowheads="1"/>
          </p:cNvSpPr>
          <p:nvPr/>
        </p:nvSpPr>
        <p:spPr bwMode="auto">
          <a:xfrm>
            <a:off x="2895600" y="5926108"/>
            <a:ext cx="2101088" cy="400110"/>
          </a:xfrm>
          <a:prstGeom prst="rect">
            <a:avLst/>
          </a:prstGeom>
          <a:noFill/>
          <a:ln w="9525">
            <a:noFill/>
            <a:miter lim="800000"/>
            <a:headEnd/>
            <a:tailEnd/>
          </a:ln>
          <a:effectLst/>
        </p:spPr>
        <p:txBody>
          <a:bodyPr wrap="none" anchor="ctr">
            <a:spAutoFit/>
          </a:bodyPr>
          <a:lstStyle/>
          <a:p>
            <a:pPr>
              <a:spcBef>
                <a:spcPct val="50000"/>
              </a:spcBef>
            </a:pPr>
            <a:r>
              <a:rPr lang="en-AU" sz="2000" dirty="0" smtClean="0"/>
              <a:t>It’s excellent...</a:t>
            </a:r>
            <a:endParaRPr lang="en-AU" sz="2000" dirty="0"/>
          </a:p>
        </p:txBody>
      </p:sp>
      <p:sp>
        <p:nvSpPr>
          <p:cNvPr id="13" name="Text Box 12"/>
          <p:cNvSpPr txBox="1">
            <a:spLocks noChangeArrowheads="1"/>
          </p:cNvSpPr>
          <p:nvPr/>
        </p:nvSpPr>
        <p:spPr bwMode="auto">
          <a:xfrm>
            <a:off x="4759325" y="5926108"/>
            <a:ext cx="1268296" cy="400110"/>
          </a:xfrm>
          <a:prstGeom prst="rect">
            <a:avLst/>
          </a:prstGeom>
          <a:noFill/>
          <a:ln w="9525">
            <a:noFill/>
            <a:miter lim="800000"/>
            <a:headEnd/>
            <a:tailEnd/>
          </a:ln>
          <a:effectLst/>
        </p:spPr>
        <p:txBody>
          <a:bodyPr wrap="none" anchor="ctr">
            <a:spAutoFit/>
          </a:bodyPr>
          <a:lstStyle/>
          <a:p>
            <a:pPr>
              <a:spcBef>
                <a:spcPct val="50000"/>
              </a:spcBef>
            </a:pPr>
            <a:r>
              <a:rPr lang="en-AU" sz="2000" dirty="0"/>
              <a:t>It got </a:t>
            </a:r>
            <a:r>
              <a:rPr lang="en-AU" sz="2000" dirty="0" smtClean="0"/>
              <a:t>...</a:t>
            </a:r>
            <a:endParaRPr lang="en-AU" sz="2000" dirty="0"/>
          </a:p>
        </p:txBody>
      </p:sp>
      <p:sp>
        <p:nvSpPr>
          <p:cNvPr id="14" name="Line 13"/>
          <p:cNvSpPr>
            <a:spLocks noChangeShapeType="1"/>
          </p:cNvSpPr>
          <p:nvPr/>
        </p:nvSpPr>
        <p:spPr bwMode="auto">
          <a:xfrm>
            <a:off x="3189287" y="4151312"/>
            <a:ext cx="2359025" cy="0"/>
          </a:xfrm>
          <a:prstGeom prst="line">
            <a:avLst/>
          </a:prstGeom>
          <a:noFill/>
          <a:ln w="9525">
            <a:solidFill>
              <a:schemeClr val="tx1"/>
            </a:solidFill>
            <a:round/>
            <a:headEnd/>
            <a:tailEnd/>
          </a:ln>
          <a:effectLst/>
        </p:spPr>
        <p:txBody>
          <a:bodyPr wrap="none" anchor="ctr"/>
          <a:lstStyle/>
          <a:p>
            <a:endParaRPr lang="en-GB"/>
          </a:p>
        </p:txBody>
      </p:sp>
      <p:sp>
        <p:nvSpPr>
          <p:cNvPr id="16" name="Line 15"/>
          <p:cNvSpPr>
            <a:spLocks noChangeShapeType="1"/>
          </p:cNvSpPr>
          <p:nvPr/>
        </p:nvSpPr>
        <p:spPr bwMode="auto">
          <a:xfrm flipH="1">
            <a:off x="884238" y="5840412"/>
            <a:ext cx="1052512" cy="0"/>
          </a:xfrm>
          <a:prstGeom prst="line">
            <a:avLst/>
          </a:prstGeom>
          <a:noFill/>
          <a:ln w="9525">
            <a:solidFill>
              <a:schemeClr val="tx1"/>
            </a:solidFill>
            <a:round/>
            <a:headEnd/>
            <a:tailEnd/>
          </a:ln>
          <a:effectLst/>
        </p:spPr>
        <p:txBody>
          <a:bodyPr wrap="none" anchor="ctr"/>
          <a:lstStyle/>
          <a:p>
            <a:endParaRPr lang="en-GB"/>
          </a:p>
        </p:txBody>
      </p:sp>
      <p:sp>
        <p:nvSpPr>
          <p:cNvPr id="17" name="Line 16"/>
          <p:cNvSpPr>
            <a:spLocks noChangeShapeType="1"/>
          </p:cNvSpPr>
          <p:nvPr/>
        </p:nvSpPr>
        <p:spPr bwMode="auto">
          <a:xfrm flipV="1">
            <a:off x="1298575" y="2714625"/>
            <a:ext cx="0" cy="3116262"/>
          </a:xfrm>
          <a:prstGeom prst="line">
            <a:avLst/>
          </a:prstGeom>
          <a:noFill/>
          <a:ln w="9525">
            <a:solidFill>
              <a:schemeClr val="tx1"/>
            </a:solidFill>
            <a:round/>
            <a:headEnd/>
            <a:tailEnd/>
          </a:ln>
          <a:effectLst/>
        </p:spPr>
        <p:txBody>
          <a:bodyPr wrap="none" anchor="ctr"/>
          <a:lstStyle/>
          <a:p>
            <a:endParaRPr lang="en-GB"/>
          </a:p>
        </p:txBody>
      </p:sp>
      <p:sp>
        <p:nvSpPr>
          <p:cNvPr id="19" name="Freeform 18"/>
          <p:cNvSpPr>
            <a:spLocks/>
          </p:cNvSpPr>
          <p:nvPr/>
        </p:nvSpPr>
        <p:spPr bwMode="auto">
          <a:xfrm>
            <a:off x="1447800" y="3155950"/>
            <a:ext cx="3289300" cy="2674937"/>
          </a:xfrm>
          <a:custGeom>
            <a:avLst/>
            <a:gdLst/>
            <a:ahLst/>
            <a:cxnLst>
              <a:cxn ang="0">
                <a:pos x="0" y="1685"/>
              </a:cxn>
              <a:cxn ang="0">
                <a:pos x="672" y="176"/>
              </a:cxn>
              <a:cxn ang="0">
                <a:pos x="2072" y="631"/>
              </a:cxn>
            </a:cxnLst>
            <a:rect l="0" t="0" r="r" b="b"/>
            <a:pathLst>
              <a:path w="2072" h="1685">
                <a:moveTo>
                  <a:pt x="0" y="1685"/>
                </a:moveTo>
                <a:cubicBezTo>
                  <a:pt x="162" y="1018"/>
                  <a:pt x="327" y="352"/>
                  <a:pt x="672" y="176"/>
                </a:cubicBezTo>
                <a:cubicBezTo>
                  <a:pt x="1017" y="0"/>
                  <a:pt x="1780" y="536"/>
                  <a:pt x="2072" y="631"/>
                </a:cubicBezTo>
              </a:path>
            </a:pathLst>
          </a:custGeom>
          <a:noFill/>
          <a:ln w="9525" cap="flat" cmpd="sng">
            <a:solidFill>
              <a:schemeClr val="tx1"/>
            </a:solidFill>
            <a:prstDash val="solid"/>
            <a:round/>
            <a:headEnd type="stealth" w="lg" len="lg"/>
            <a:tailEnd/>
          </a:ln>
          <a:effectLst/>
        </p:spPr>
        <p:txBody>
          <a:bodyPr wrap="none" anchor="ctr"/>
          <a:lstStyle/>
          <a:p>
            <a:endParaRPr lang="en-GB"/>
          </a:p>
        </p:txBody>
      </p:sp>
      <p:sp>
        <p:nvSpPr>
          <p:cNvPr id="20" name="Freeform 19"/>
          <p:cNvSpPr>
            <a:spLocks/>
          </p:cNvSpPr>
          <p:nvPr/>
        </p:nvSpPr>
        <p:spPr bwMode="auto">
          <a:xfrm>
            <a:off x="1355725" y="2647950"/>
            <a:ext cx="6089650" cy="3182937"/>
          </a:xfrm>
          <a:custGeom>
            <a:avLst/>
            <a:gdLst/>
            <a:ahLst/>
            <a:cxnLst>
              <a:cxn ang="0">
                <a:pos x="0" y="2005"/>
              </a:cxn>
              <a:cxn ang="0">
                <a:pos x="655" y="242"/>
              </a:cxn>
              <a:cxn ang="0">
                <a:pos x="2637" y="551"/>
              </a:cxn>
              <a:cxn ang="0">
                <a:pos x="3836" y="2005"/>
              </a:cxn>
            </a:cxnLst>
            <a:rect l="0" t="0" r="r" b="b"/>
            <a:pathLst>
              <a:path w="3836" h="2005">
                <a:moveTo>
                  <a:pt x="0" y="2005"/>
                </a:moveTo>
                <a:cubicBezTo>
                  <a:pt x="109" y="1711"/>
                  <a:pt x="216" y="484"/>
                  <a:pt x="655" y="242"/>
                </a:cubicBezTo>
                <a:cubicBezTo>
                  <a:pt x="1094" y="0"/>
                  <a:pt x="2107" y="257"/>
                  <a:pt x="2637" y="551"/>
                </a:cubicBezTo>
                <a:cubicBezTo>
                  <a:pt x="3167" y="845"/>
                  <a:pt x="3586" y="1702"/>
                  <a:pt x="3836" y="2005"/>
                </a:cubicBezTo>
              </a:path>
            </a:pathLst>
          </a:custGeom>
          <a:noFill/>
          <a:ln w="9525" cap="flat" cmpd="sng">
            <a:solidFill>
              <a:schemeClr val="tx1"/>
            </a:solidFill>
            <a:prstDash val="solid"/>
            <a:round/>
            <a:headEnd type="stealth" w="lg" len="lg"/>
            <a:tailEnd/>
          </a:ln>
          <a:effectLst/>
        </p:spPr>
        <p:txBody>
          <a:bodyPr wrap="none" anchor="ctr"/>
          <a:lstStyle/>
          <a:p>
            <a:endParaRPr lang="en-GB"/>
          </a:p>
        </p:txBody>
      </p:sp>
      <p:sp>
        <p:nvSpPr>
          <p:cNvPr id="21" name="Line 20"/>
          <p:cNvSpPr>
            <a:spLocks noChangeShapeType="1"/>
          </p:cNvSpPr>
          <p:nvPr/>
        </p:nvSpPr>
        <p:spPr bwMode="auto">
          <a:xfrm>
            <a:off x="6369050" y="5834062"/>
            <a:ext cx="1838325" cy="0"/>
          </a:xfrm>
          <a:prstGeom prst="line">
            <a:avLst/>
          </a:prstGeom>
          <a:noFill/>
          <a:ln w="9525">
            <a:solidFill>
              <a:schemeClr val="tx1"/>
            </a:solidFill>
            <a:round/>
            <a:headEnd/>
            <a:tailEnd/>
          </a:ln>
          <a:effectLst/>
        </p:spPr>
        <p:txBody>
          <a:bodyPr wrap="none" anchor="ctr"/>
          <a:lstStyle/>
          <a:p>
            <a:endParaRPr lang="en-GB"/>
          </a:p>
        </p:txBody>
      </p:sp>
      <p:sp>
        <p:nvSpPr>
          <p:cNvPr id="23" name="Text Box 22"/>
          <p:cNvSpPr txBox="1">
            <a:spLocks noChangeArrowheads="1"/>
          </p:cNvSpPr>
          <p:nvPr/>
        </p:nvSpPr>
        <p:spPr bwMode="auto">
          <a:xfrm>
            <a:off x="2438400" y="3027362"/>
            <a:ext cx="1882775" cy="396875"/>
          </a:xfrm>
          <a:prstGeom prst="rect">
            <a:avLst/>
          </a:prstGeom>
          <a:noFill/>
          <a:ln w="9525">
            <a:noFill/>
            <a:miter lim="800000"/>
            <a:headEnd/>
            <a:tailEnd/>
          </a:ln>
          <a:effectLst/>
        </p:spPr>
        <p:txBody>
          <a:bodyPr wrap="none" anchor="ctr">
            <a:spAutoFit/>
          </a:bodyPr>
          <a:lstStyle/>
          <a:p>
            <a:pPr>
              <a:spcBef>
                <a:spcPct val="50000"/>
              </a:spcBef>
            </a:pPr>
            <a:r>
              <a:rPr lang="en-AU" sz="2000"/>
              <a:t>MOTIVATION</a:t>
            </a:r>
          </a:p>
        </p:txBody>
      </p:sp>
      <p:sp>
        <p:nvSpPr>
          <p:cNvPr id="24" name="Text Box 23"/>
          <p:cNvSpPr txBox="1">
            <a:spLocks noChangeArrowheads="1"/>
          </p:cNvSpPr>
          <p:nvPr/>
        </p:nvSpPr>
        <p:spPr bwMode="auto">
          <a:xfrm>
            <a:off x="4572000" y="4784725"/>
            <a:ext cx="1498600" cy="396875"/>
          </a:xfrm>
          <a:prstGeom prst="rect">
            <a:avLst/>
          </a:prstGeom>
          <a:noFill/>
          <a:ln w="9525">
            <a:noFill/>
            <a:miter lim="800000"/>
            <a:headEnd/>
            <a:tailEnd/>
          </a:ln>
          <a:effectLst/>
        </p:spPr>
        <p:txBody>
          <a:bodyPr wrap="none" anchor="ctr">
            <a:spAutoFit/>
          </a:bodyPr>
          <a:lstStyle/>
          <a:p>
            <a:pPr>
              <a:spcBef>
                <a:spcPct val="50000"/>
              </a:spcBef>
            </a:pPr>
            <a:r>
              <a:rPr lang="en-AU" sz="2000" dirty="0"/>
              <a:t>EVIDENCE</a:t>
            </a:r>
          </a:p>
        </p:txBody>
      </p:sp>
      <p:sp>
        <p:nvSpPr>
          <p:cNvPr id="25" name="Text Box 24"/>
          <p:cNvSpPr txBox="1">
            <a:spLocks noChangeArrowheads="1"/>
          </p:cNvSpPr>
          <p:nvPr/>
        </p:nvSpPr>
        <p:spPr bwMode="auto">
          <a:xfrm>
            <a:off x="4851400" y="2747962"/>
            <a:ext cx="1968500" cy="396875"/>
          </a:xfrm>
          <a:prstGeom prst="rect">
            <a:avLst/>
          </a:prstGeom>
          <a:noFill/>
          <a:ln w="9525">
            <a:noFill/>
            <a:miter lim="800000"/>
            <a:headEnd/>
            <a:tailEnd/>
          </a:ln>
          <a:effectLst/>
        </p:spPr>
        <p:txBody>
          <a:bodyPr wrap="none" anchor="ctr">
            <a:spAutoFit/>
          </a:bodyPr>
          <a:lstStyle/>
          <a:p>
            <a:pPr>
              <a:spcBef>
                <a:spcPct val="50000"/>
              </a:spcBef>
            </a:pPr>
            <a:r>
              <a:rPr lang="en-AU" sz="2000"/>
              <a:t>ENABLEMENT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p:bldP spid="11" grpId="0"/>
      <p:bldP spid="12" grpId="0"/>
      <p:bldP spid="13" grpId="0"/>
      <p:bldP spid="14" grpId="0" animBg="1"/>
      <p:bldP spid="16" grpId="0" animBg="1"/>
      <p:bldP spid="19" grpId="0" animBg="1"/>
      <p:bldP spid="20" grpId="0" animBg="1"/>
      <p:bldP spid="21" grpId="0" animBg="1"/>
      <p:bldP spid="23" grpId="0"/>
      <p:bldP spid="24" grpId="0"/>
      <p:bldP spid="2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 RST relation definition (example)</a:t>
            </a:r>
            <a:endParaRPr lang="en-GB" dirty="0"/>
          </a:p>
        </p:txBody>
      </p:sp>
      <p:sp>
        <p:nvSpPr>
          <p:cNvPr id="3" name="Content Placeholder 2"/>
          <p:cNvSpPr>
            <a:spLocks noGrp="1"/>
          </p:cNvSpPr>
          <p:nvPr>
            <p:ph sz="quarter" idx="1"/>
          </p:nvPr>
        </p:nvSpPr>
        <p:spPr/>
        <p:txBody>
          <a:bodyPr>
            <a:normAutofit fontScale="85000" lnSpcReduction="10000"/>
          </a:bodyPr>
          <a:lstStyle/>
          <a:p>
            <a:pPr>
              <a:buNone/>
            </a:pPr>
            <a:r>
              <a:rPr lang="en-GB" b="1" dirty="0" smtClean="0">
                <a:solidFill>
                  <a:srgbClr val="002060"/>
                </a:solidFill>
              </a:rPr>
              <a:t>MOTIVATION</a:t>
            </a:r>
          </a:p>
          <a:p>
            <a:r>
              <a:rPr lang="en-GB" dirty="0" smtClean="0">
                <a:solidFill>
                  <a:srgbClr val="002060"/>
                </a:solidFill>
              </a:rPr>
              <a:t>Nucleus</a:t>
            </a:r>
            <a:r>
              <a:rPr lang="en-GB" dirty="0" smtClean="0"/>
              <a:t> represents an action which the hearer is meant to do at some point in future.</a:t>
            </a:r>
          </a:p>
          <a:p>
            <a:pPr lvl="1"/>
            <a:r>
              <a:rPr lang="en-GB" i="1" dirty="0" smtClean="0"/>
              <a:t>You should go to the exhibition</a:t>
            </a:r>
          </a:p>
          <a:p>
            <a:r>
              <a:rPr lang="en-GB" dirty="0" smtClean="0">
                <a:solidFill>
                  <a:srgbClr val="FF0000"/>
                </a:solidFill>
              </a:rPr>
              <a:t>Satellite </a:t>
            </a:r>
            <a:r>
              <a:rPr lang="en-GB" dirty="0" smtClean="0"/>
              <a:t>represents something which is meant to make the hearer want to carry out the nucleus action.</a:t>
            </a:r>
          </a:p>
          <a:p>
            <a:pPr lvl="1"/>
            <a:r>
              <a:rPr lang="en-GB" i="1" dirty="0" smtClean="0"/>
              <a:t>It’s excellent. It got a good review.</a:t>
            </a:r>
          </a:p>
          <a:p>
            <a:pPr lvl="1"/>
            <a:r>
              <a:rPr lang="en-GB" dirty="0" smtClean="0"/>
              <a:t>Note: Satellite need not be a single clause. In our example, the satellite has 2 clauses. They themselves are related to each other by the EVIDENCE relation.</a:t>
            </a:r>
          </a:p>
          <a:p>
            <a:r>
              <a:rPr lang="en-GB" dirty="0" smtClean="0">
                <a:solidFill>
                  <a:srgbClr val="002060"/>
                </a:solidFill>
              </a:rPr>
              <a:t>Effect</a:t>
            </a:r>
            <a:r>
              <a:rPr lang="en-GB" dirty="0" smtClean="0"/>
              <a:t>: to increase the hearer’s desire to perform the nucleus action.</a:t>
            </a:r>
          </a:p>
          <a:p>
            <a:pPr lvl="2"/>
            <a:endParaRPr lang="en-GB" dirty="0" smtClean="0"/>
          </a:p>
          <a:p>
            <a:pPr lvl="2"/>
            <a:endParaRPr lang="en-GB"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6595" name="Rectangle 3"/>
          <p:cNvSpPr>
            <a:spLocks noGrp="1" noChangeArrowheads="1"/>
          </p:cNvSpPr>
          <p:nvPr>
            <p:ph type="title"/>
          </p:nvPr>
        </p:nvSpPr>
        <p:spPr/>
        <p:txBody>
          <a:bodyPr/>
          <a:lstStyle/>
          <a:p>
            <a:r>
              <a:rPr lang="en-GB" dirty="0" err="1" smtClean="0"/>
              <a:t>BabyTalk</a:t>
            </a:r>
            <a:r>
              <a:rPr lang="en-GB" dirty="0" smtClean="0"/>
              <a:t> </a:t>
            </a:r>
            <a:r>
              <a:rPr lang="en-GB" dirty="0"/>
              <a:t>architecture</a:t>
            </a:r>
          </a:p>
        </p:txBody>
      </p:sp>
      <p:sp>
        <p:nvSpPr>
          <p:cNvPr id="1646594" name="AutoShape 2"/>
          <p:cNvSpPr>
            <a:spLocks noChangeArrowheads="1"/>
          </p:cNvSpPr>
          <p:nvPr/>
        </p:nvSpPr>
        <p:spPr bwMode="auto">
          <a:xfrm>
            <a:off x="5651500" y="1341438"/>
            <a:ext cx="3313113" cy="2592387"/>
          </a:xfrm>
          <a:prstGeom prst="roundRect">
            <a:avLst>
              <a:gd name="adj" fmla="val 16667"/>
            </a:avLst>
          </a:prstGeom>
          <a:solidFill>
            <a:srgbClr val="FFFF99"/>
          </a:solidFill>
          <a:ln w="25400">
            <a:solidFill>
              <a:srgbClr val="800000"/>
            </a:solidFill>
            <a:round/>
            <a:headEnd/>
            <a:tailEnd/>
          </a:ln>
          <a:effectLst/>
        </p:spPr>
        <p:txBody>
          <a:bodyPr wrap="none" lIns="25709" tIns="25709" rIns="25709" bIns="25709" anchor="ctr" anchorCtr="1"/>
          <a:lstStyle/>
          <a:p>
            <a:pPr defTabSz="912813" eaLnBrk="0" hangingPunct="0">
              <a:lnSpc>
                <a:spcPct val="100000"/>
              </a:lnSpc>
              <a:spcBef>
                <a:spcPct val="0"/>
              </a:spcBef>
              <a:buClrTx/>
              <a:buFontTx/>
              <a:buNone/>
            </a:pPr>
            <a:endParaRPr lang="en-GB" b="1">
              <a:solidFill>
                <a:srgbClr val="990000"/>
              </a:solidFill>
              <a:latin typeface="Tahoma" pitchFamily="34" charset="0"/>
            </a:endParaRPr>
          </a:p>
        </p:txBody>
      </p:sp>
      <p:sp>
        <p:nvSpPr>
          <p:cNvPr id="1646596" name="AutoShape 4"/>
          <p:cNvSpPr>
            <a:spLocks noChangeArrowheads="1"/>
          </p:cNvSpPr>
          <p:nvPr/>
        </p:nvSpPr>
        <p:spPr bwMode="auto">
          <a:xfrm>
            <a:off x="153988" y="1341438"/>
            <a:ext cx="3338512" cy="2971800"/>
          </a:xfrm>
          <a:prstGeom prst="roundRect">
            <a:avLst>
              <a:gd name="adj" fmla="val 16667"/>
            </a:avLst>
          </a:prstGeom>
          <a:solidFill>
            <a:srgbClr val="FFFF99"/>
          </a:solidFill>
          <a:ln w="25400">
            <a:solidFill>
              <a:srgbClr val="800000"/>
            </a:solidFill>
            <a:round/>
            <a:headEnd/>
            <a:tailEnd/>
          </a:ln>
          <a:effectLst/>
        </p:spPr>
        <p:txBody>
          <a:bodyPr wrap="none" lIns="25709" tIns="25709" rIns="25709" bIns="25709" anchor="ctr" anchorCtr="1"/>
          <a:lstStyle/>
          <a:p>
            <a:pPr defTabSz="912813" eaLnBrk="0" hangingPunct="0">
              <a:lnSpc>
                <a:spcPct val="100000"/>
              </a:lnSpc>
              <a:spcBef>
                <a:spcPct val="0"/>
              </a:spcBef>
              <a:buClrTx/>
              <a:buFontTx/>
              <a:buNone/>
            </a:pPr>
            <a:endParaRPr lang="en-GB" b="1">
              <a:solidFill>
                <a:srgbClr val="990000"/>
              </a:solidFill>
              <a:latin typeface="Tahoma" pitchFamily="34" charset="0"/>
            </a:endParaRPr>
          </a:p>
        </p:txBody>
      </p:sp>
      <p:pic>
        <p:nvPicPr>
          <p:cNvPr id="1646597" name="Picture 5" descr="signal"/>
          <p:cNvPicPr>
            <a:picLocks noChangeAspect="1" noChangeArrowheads="1"/>
          </p:cNvPicPr>
          <p:nvPr/>
        </p:nvPicPr>
        <p:blipFill>
          <a:blip r:embed="rId2" cstate="print"/>
          <a:srcRect t="23363" r="35095" b="33760"/>
          <a:stretch>
            <a:fillRect/>
          </a:stretch>
        </p:blipFill>
        <p:spPr bwMode="auto">
          <a:xfrm>
            <a:off x="539750" y="1989138"/>
            <a:ext cx="1138238" cy="495300"/>
          </a:xfrm>
          <a:prstGeom prst="rect">
            <a:avLst/>
          </a:prstGeom>
          <a:noFill/>
          <a:ln w="9525">
            <a:noFill/>
            <a:miter lim="800000"/>
            <a:headEnd/>
            <a:tailEnd/>
          </a:ln>
        </p:spPr>
      </p:pic>
      <p:sp>
        <p:nvSpPr>
          <p:cNvPr id="1646598" name="Text Box 6"/>
          <p:cNvSpPr txBox="1">
            <a:spLocks noChangeArrowheads="1"/>
          </p:cNvSpPr>
          <p:nvPr/>
        </p:nvSpPr>
        <p:spPr bwMode="auto">
          <a:xfrm>
            <a:off x="431800" y="1773238"/>
            <a:ext cx="1908175" cy="147637"/>
          </a:xfrm>
          <a:prstGeom prst="rect">
            <a:avLst/>
          </a:prstGeom>
          <a:noFill/>
          <a:ln w="9525">
            <a:noFill/>
            <a:miter lim="800000"/>
            <a:headEnd/>
            <a:tailEnd/>
          </a:ln>
        </p:spPr>
        <p:txBody>
          <a:bodyPr lIns="0" tIns="0" rIns="0" bIns="0"/>
          <a:lstStyle/>
          <a:p>
            <a:pPr algn="l" defTabSz="912813" eaLnBrk="0" hangingPunct="0">
              <a:lnSpc>
                <a:spcPct val="100000"/>
              </a:lnSpc>
              <a:spcBef>
                <a:spcPct val="0"/>
              </a:spcBef>
              <a:buClrTx/>
              <a:buFontTx/>
              <a:buNone/>
            </a:pPr>
            <a:r>
              <a:rPr lang="en-US" sz="1400" b="1">
                <a:latin typeface="Tahoma" pitchFamily="34" charset="0"/>
              </a:rPr>
              <a:t>Continuous data</a:t>
            </a:r>
          </a:p>
        </p:txBody>
      </p:sp>
      <p:sp>
        <p:nvSpPr>
          <p:cNvPr id="1646599" name="Text Box 7"/>
          <p:cNvSpPr txBox="1">
            <a:spLocks noChangeArrowheads="1"/>
          </p:cNvSpPr>
          <p:nvPr/>
        </p:nvSpPr>
        <p:spPr bwMode="auto">
          <a:xfrm>
            <a:off x="395288" y="2924175"/>
            <a:ext cx="2119312" cy="288925"/>
          </a:xfrm>
          <a:prstGeom prst="rect">
            <a:avLst/>
          </a:prstGeom>
          <a:solidFill>
            <a:schemeClr val="bg1"/>
          </a:solidFill>
          <a:ln w="9525">
            <a:noFill/>
            <a:miter lim="800000"/>
            <a:headEnd/>
            <a:tailEnd/>
          </a:ln>
        </p:spPr>
        <p:txBody>
          <a:bodyPr wrap="none" lIns="0" tIns="0" rIns="0" bIns="0"/>
          <a:lstStyle/>
          <a:p>
            <a:pPr algn="l" defTabSz="912813" eaLnBrk="0" hangingPunct="0">
              <a:lnSpc>
                <a:spcPct val="100000"/>
              </a:lnSpc>
              <a:spcBef>
                <a:spcPct val="0"/>
              </a:spcBef>
              <a:buClrTx/>
              <a:buFontTx/>
              <a:buNone/>
            </a:pPr>
            <a:r>
              <a:rPr lang="en-GB" dirty="0">
                <a:latin typeface="Tahoma" pitchFamily="34" charset="0"/>
              </a:rPr>
              <a:t>Intubation: 12:30:00</a:t>
            </a:r>
          </a:p>
          <a:p>
            <a:pPr algn="l" defTabSz="912813" eaLnBrk="0" hangingPunct="0">
              <a:lnSpc>
                <a:spcPct val="100000"/>
              </a:lnSpc>
              <a:spcBef>
                <a:spcPct val="0"/>
              </a:spcBef>
              <a:buClrTx/>
              <a:buFontTx/>
              <a:buNone/>
            </a:pPr>
            <a:endParaRPr lang="en-US" dirty="0">
              <a:latin typeface="Tahoma" pitchFamily="34" charset="0"/>
            </a:endParaRPr>
          </a:p>
        </p:txBody>
      </p:sp>
      <p:sp>
        <p:nvSpPr>
          <p:cNvPr id="1646600" name="Text Box 8"/>
          <p:cNvSpPr txBox="1">
            <a:spLocks noChangeArrowheads="1"/>
          </p:cNvSpPr>
          <p:nvPr/>
        </p:nvSpPr>
        <p:spPr bwMode="auto">
          <a:xfrm>
            <a:off x="431800" y="3716338"/>
            <a:ext cx="1228725" cy="249237"/>
          </a:xfrm>
          <a:prstGeom prst="rect">
            <a:avLst/>
          </a:prstGeom>
          <a:noFill/>
          <a:ln w="9525">
            <a:noFill/>
            <a:miter lim="800000"/>
            <a:headEnd/>
            <a:tailEnd/>
          </a:ln>
        </p:spPr>
        <p:txBody>
          <a:bodyPr lIns="0" tIns="0" rIns="0" bIns="0"/>
          <a:lstStyle/>
          <a:p>
            <a:pPr algn="l" defTabSz="912813" eaLnBrk="0" hangingPunct="0">
              <a:lnSpc>
                <a:spcPct val="100000"/>
              </a:lnSpc>
              <a:spcBef>
                <a:spcPct val="0"/>
              </a:spcBef>
              <a:buClrTx/>
              <a:buFontTx/>
              <a:buNone/>
            </a:pPr>
            <a:r>
              <a:rPr lang="en-GB" i="1">
                <a:latin typeface="Tahoma" pitchFamily="34" charset="0"/>
              </a:rPr>
              <a:t>“Morphine given”</a:t>
            </a:r>
            <a:endParaRPr lang="en-US" i="1">
              <a:latin typeface="Tahoma" pitchFamily="34" charset="0"/>
            </a:endParaRPr>
          </a:p>
        </p:txBody>
      </p:sp>
      <p:sp>
        <p:nvSpPr>
          <p:cNvPr id="1646601" name="AutoShape 9"/>
          <p:cNvSpPr>
            <a:spLocks noChangeArrowheads="1"/>
          </p:cNvSpPr>
          <p:nvPr/>
        </p:nvSpPr>
        <p:spPr bwMode="auto">
          <a:xfrm>
            <a:off x="2192338" y="2316163"/>
            <a:ext cx="1216025" cy="531812"/>
          </a:xfrm>
          <a:prstGeom prst="roundRect">
            <a:avLst>
              <a:gd name="adj" fmla="val 16667"/>
            </a:avLst>
          </a:prstGeom>
          <a:gradFill rotWithShape="1">
            <a:gsLst>
              <a:gs pos="0">
                <a:schemeClr val="bg1"/>
              </a:gs>
              <a:gs pos="100000">
                <a:srgbClr val="DDDDDD"/>
              </a:gs>
            </a:gsLst>
            <a:lin ang="5400000" scaled="1"/>
          </a:gradFill>
          <a:ln w="9525">
            <a:solidFill>
              <a:schemeClr val="tx1"/>
            </a:solidFill>
            <a:round/>
            <a:headEnd/>
            <a:tailEnd/>
          </a:ln>
          <a:effectLst/>
        </p:spPr>
        <p:txBody>
          <a:bodyPr lIns="25709" tIns="25709" rIns="25709" bIns="25709" anchor="ctr" anchorCtr="1">
            <a:spAutoFit/>
          </a:bodyPr>
          <a:lstStyle/>
          <a:p>
            <a:pPr defTabSz="912813" eaLnBrk="0" hangingPunct="0">
              <a:lnSpc>
                <a:spcPct val="100000"/>
              </a:lnSpc>
              <a:spcBef>
                <a:spcPct val="0"/>
              </a:spcBef>
              <a:buClrTx/>
              <a:buFontTx/>
              <a:buNone/>
            </a:pPr>
            <a:r>
              <a:rPr lang="fr-FR" sz="1400" b="1">
                <a:latin typeface="Tahoma" pitchFamily="34" charset="0"/>
              </a:rPr>
              <a:t>Signal</a:t>
            </a:r>
            <a:endParaRPr lang="en-US" sz="1400" b="1">
              <a:latin typeface="Tahoma" pitchFamily="34" charset="0"/>
            </a:endParaRPr>
          </a:p>
          <a:p>
            <a:pPr defTabSz="912813" eaLnBrk="0" hangingPunct="0">
              <a:lnSpc>
                <a:spcPct val="100000"/>
              </a:lnSpc>
              <a:spcBef>
                <a:spcPct val="0"/>
              </a:spcBef>
              <a:buClrTx/>
              <a:buFontTx/>
              <a:buNone/>
            </a:pPr>
            <a:r>
              <a:rPr lang="en-US" sz="1400" b="1">
                <a:latin typeface="Tahoma" pitchFamily="34" charset="0"/>
              </a:rPr>
              <a:t>Processing</a:t>
            </a:r>
          </a:p>
        </p:txBody>
      </p:sp>
      <p:sp>
        <p:nvSpPr>
          <p:cNvPr id="1646602" name="AutoShape 10"/>
          <p:cNvSpPr>
            <a:spLocks noChangeArrowheads="1"/>
          </p:cNvSpPr>
          <p:nvPr/>
        </p:nvSpPr>
        <p:spPr bwMode="auto">
          <a:xfrm>
            <a:off x="2192338" y="3468688"/>
            <a:ext cx="1216025" cy="531812"/>
          </a:xfrm>
          <a:prstGeom prst="roundRect">
            <a:avLst>
              <a:gd name="adj" fmla="val 16667"/>
            </a:avLst>
          </a:prstGeom>
          <a:gradFill rotWithShape="1">
            <a:gsLst>
              <a:gs pos="0">
                <a:schemeClr val="bg1"/>
              </a:gs>
              <a:gs pos="100000">
                <a:srgbClr val="DDDDDD"/>
              </a:gs>
            </a:gsLst>
            <a:lin ang="5400000" scaled="1"/>
          </a:gradFill>
          <a:ln w="9525">
            <a:solidFill>
              <a:schemeClr val="tx1"/>
            </a:solidFill>
            <a:round/>
            <a:headEnd/>
            <a:tailEnd/>
          </a:ln>
          <a:effectLst/>
        </p:spPr>
        <p:txBody>
          <a:bodyPr lIns="25709" tIns="25709" rIns="25709" bIns="25709" anchor="ctr" anchorCtr="1">
            <a:spAutoFit/>
          </a:bodyPr>
          <a:lstStyle/>
          <a:p>
            <a:pPr defTabSz="912813" eaLnBrk="0" hangingPunct="0">
              <a:lnSpc>
                <a:spcPct val="100000"/>
              </a:lnSpc>
              <a:spcBef>
                <a:spcPct val="0"/>
              </a:spcBef>
              <a:buClrTx/>
              <a:buFontTx/>
              <a:buNone/>
            </a:pPr>
            <a:r>
              <a:rPr lang="en-GB" sz="1400" b="1">
                <a:latin typeface="Tahoma" pitchFamily="34" charset="0"/>
              </a:rPr>
              <a:t>Text</a:t>
            </a:r>
          </a:p>
          <a:p>
            <a:pPr defTabSz="912813" eaLnBrk="0" hangingPunct="0">
              <a:lnSpc>
                <a:spcPct val="100000"/>
              </a:lnSpc>
              <a:spcBef>
                <a:spcPct val="0"/>
              </a:spcBef>
              <a:buClrTx/>
              <a:buFontTx/>
              <a:buNone/>
            </a:pPr>
            <a:r>
              <a:rPr lang="en-GB" sz="1400" b="1">
                <a:latin typeface="Tahoma" pitchFamily="34" charset="0"/>
              </a:rPr>
              <a:t>Processing</a:t>
            </a:r>
          </a:p>
        </p:txBody>
      </p:sp>
      <p:sp>
        <p:nvSpPr>
          <p:cNvPr id="1646603" name="Text Box 11"/>
          <p:cNvSpPr txBox="1">
            <a:spLocks noChangeArrowheads="1"/>
          </p:cNvSpPr>
          <p:nvPr/>
        </p:nvSpPr>
        <p:spPr bwMode="auto">
          <a:xfrm>
            <a:off x="433388" y="2636838"/>
            <a:ext cx="1546225" cy="144462"/>
          </a:xfrm>
          <a:prstGeom prst="rect">
            <a:avLst/>
          </a:prstGeom>
          <a:noFill/>
          <a:ln w="9525">
            <a:noFill/>
            <a:miter lim="800000"/>
            <a:headEnd/>
            <a:tailEnd/>
          </a:ln>
        </p:spPr>
        <p:txBody>
          <a:bodyPr lIns="0" tIns="0" rIns="0" bIns="0"/>
          <a:lstStyle/>
          <a:p>
            <a:pPr algn="l" defTabSz="912813" eaLnBrk="0" hangingPunct="0">
              <a:lnSpc>
                <a:spcPct val="100000"/>
              </a:lnSpc>
              <a:spcBef>
                <a:spcPct val="0"/>
              </a:spcBef>
              <a:buClrTx/>
              <a:buFontTx/>
              <a:buNone/>
            </a:pPr>
            <a:r>
              <a:rPr lang="en-US" sz="1400" b="1">
                <a:latin typeface="Tahoma" pitchFamily="34" charset="0"/>
              </a:rPr>
              <a:t>Sporadic data</a:t>
            </a:r>
          </a:p>
        </p:txBody>
      </p:sp>
      <p:sp>
        <p:nvSpPr>
          <p:cNvPr id="1646604" name="Text Box 12"/>
          <p:cNvSpPr txBox="1">
            <a:spLocks noChangeArrowheads="1"/>
          </p:cNvSpPr>
          <p:nvPr/>
        </p:nvSpPr>
        <p:spPr bwMode="auto">
          <a:xfrm>
            <a:off x="539750" y="3500438"/>
            <a:ext cx="922338" cy="101600"/>
          </a:xfrm>
          <a:prstGeom prst="rect">
            <a:avLst/>
          </a:prstGeom>
          <a:noFill/>
          <a:ln w="9525">
            <a:noFill/>
            <a:miter lim="800000"/>
            <a:headEnd/>
            <a:tailEnd/>
          </a:ln>
        </p:spPr>
        <p:txBody>
          <a:bodyPr lIns="0" tIns="0" rIns="0" bIns="0"/>
          <a:lstStyle/>
          <a:p>
            <a:pPr algn="l" defTabSz="912813" eaLnBrk="0" hangingPunct="0">
              <a:lnSpc>
                <a:spcPct val="100000"/>
              </a:lnSpc>
              <a:spcBef>
                <a:spcPct val="0"/>
              </a:spcBef>
              <a:buClrTx/>
              <a:buFontTx/>
              <a:buNone/>
            </a:pPr>
            <a:r>
              <a:rPr lang="en-US" sz="1400" b="1">
                <a:latin typeface="Tahoma" pitchFamily="34" charset="0"/>
              </a:rPr>
              <a:t>Free text</a:t>
            </a:r>
          </a:p>
        </p:txBody>
      </p:sp>
      <p:sp>
        <p:nvSpPr>
          <p:cNvPr id="1646605" name="Text Box 13"/>
          <p:cNvSpPr txBox="1">
            <a:spLocks noChangeArrowheads="1"/>
          </p:cNvSpPr>
          <p:nvPr/>
        </p:nvSpPr>
        <p:spPr bwMode="auto">
          <a:xfrm>
            <a:off x="684213" y="1416050"/>
            <a:ext cx="2447925" cy="215444"/>
          </a:xfrm>
          <a:prstGeom prst="rect">
            <a:avLst/>
          </a:prstGeom>
          <a:noFill/>
          <a:ln w="9525">
            <a:noFill/>
            <a:miter lim="800000"/>
            <a:headEnd/>
            <a:tailEnd/>
          </a:ln>
        </p:spPr>
        <p:txBody>
          <a:bodyPr lIns="0" tIns="0" rIns="0" bIns="0">
            <a:spAutoFit/>
          </a:bodyPr>
          <a:lstStyle/>
          <a:p>
            <a:pPr algn="l" defTabSz="912813" eaLnBrk="0" hangingPunct="0">
              <a:lnSpc>
                <a:spcPct val="100000"/>
              </a:lnSpc>
              <a:spcBef>
                <a:spcPct val="0"/>
              </a:spcBef>
              <a:buClrTx/>
              <a:buFontTx/>
              <a:buNone/>
            </a:pPr>
            <a:r>
              <a:rPr lang="en-GB" sz="1400" b="1" dirty="0">
                <a:solidFill>
                  <a:srgbClr val="990000"/>
                </a:solidFill>
                <a:latin typeface="Tahoma" pitchFamily="34" charset="0"/>
              </a:rPr>
              <a:t>(1) </a:t>
            </a:r>
            <a:r>
              <a:rPr lang="en-GB" sz="1400" b="1" dirty="0" smtClean="0">
                <a:solidFill>
                  <a:srgbClr val="990000"/>
                </a:solidFill>
                <a:latin typeface="Tahoma" pitchFamily="34" charset="0"/>
              </a:rPr>
              <a:t>Data analysis</a:t>
            </a:r>
            <a:endParaRPr lang="en-US" sz="1400" b="1" dirty="0">
              <a:solidFill>
                <a:srgbClr val="990000"/>
              </a:solidFill>
              <a:latin typeface="Tahoma" pitchFamily="34" charset="0"/>
            </a:endParaRPr>
          </a:p>
        </p:txBody>
      </p:sp>
      <p:cxnSp>
        <p:nvCxnSpPr>
          <p:cNvPr id="1646606" name="AutoShape 14"/>
          <p:cNvCxnSpPr>
            <a:cxnSpLocks noChangeShapeType="1"/>
            <a:stCxn id="0" idx="3"/>
            <a:endCxn id="1646601" idx="1"/>
          </p:cNvCxnSpPr>
          <p:nvPr/>
        </p:nvCxnSpPr>
        <p:spPr bwMode="auto">
          <a:xfrm>
            <a:off x="1677988" y="2236788"/>
            <a:ext cx="514350" cy="346075"/>
          </a:xfrm>
          <a:prstGeom prst="bentConnector3">
            <a:avLst>
              <a:gd name="adj1" fmla="val 49690"/>
            </a:avLst>
          </a:prstGeom>
          <a:noFill/>
          <a:ln w="25400">
            <a:solidFill>
              <a:schemeClr val="tx1"/>
            </a:solidFill>
            <a:miter lim="800000"/>
            <a:headEnd/>
            <a:tailEnd type="triangle" w="med" len="med"/>
          </a:ln>
          <a:effectLst/>
        </p:spPr>
      </p:cxnSp>
      <p:cxnSp>
        <p:nvCxnSpPr>
          <p:cNvPr id="1646607" name="AutoShape 15"/>
          <p:cNvCxnSpPr>
            <a:cxnSpLocks noChangeShapeType="1"/>
            <a:stCxn id="1646600" idx="3"/>
            <a:endCxn id="1646602" idx="1"/>
          </p:cNvCxnSpPr>
          <p:nvPr/>
        </p:nvCxnSpPr>
        <p:spPr bwMode="auto">
          <a:xfrm flipV="1">
            <a:off x="1660525" y="3735388"/>
            <a:ext cx="531813" cy="106362"/>
          </a:xfrm>
          <a:prstGeom prst="bentConnector3">
            <a:avLst>
              <a:gd name="adj1" fmla="val 49852"/>
            </a:avLst>
          </a:prstGeom>
          <a:noFill/>
          <a:ln w="25400">
            <a:solidFill>
              <a:schemeClr val="tx1"/>
            </a:solidFill>
            <a:miter lim="800000"/>
            <a:headEnd/>
            <a:tailEnd type="triangle" w="med" len="med"/>
          </a:ln>
          <a:effectLst/>
        </p:spPr>
      </p:cxnSp>
      <p:sp>
        <p:nvSpPr>
          <p:cNvPr id="1646608" name="AutoShape 16"/>
          <p:cNvSpPr>
            <a:spLocks noChangeArrowheads="1"/>
          </p:cNvSpPr>
          <p:nvPr/>
        </p:nvSpPr>
        <p:spPr bwMode="auto">
          <a:xfrm>
            <a:off x="3922713" y="2636838"/>
            <a:ext cx="1512887" cy="833437"/>
          </a:xfrm>
          <a:prstGeom prst="can">
            <a:avLst>
              <a:gd name="adj" fmla="val 25000"/>
            </a:avLst>
          </a:prstGeom>
          <a:gradFill rotWithShape="1">
            <a:gsLst>
              <a:gs pos="0">
                <a:srgbClr val="FFFFFF"/>
              </a:gs>
              <a:gs pos="100000">
                <a:srgbClr val="DDDDDD"/>
              </a:gs>
            </a:gsLst>
            <a:lin ang="5400000" scaled="1"/>
          </a:gradFill>
          <a:ln w="9525">
            <a:solidFill>
              <a:srgbClr val="000000"/>
            </a:solidFill>
            <a:round/>
            <a:headEnd/>
            <a:tailEnd/>
          </a:ln>
        </p:spPr>
        <p:txBody>
          <a:bodyPr lIns="63995" tIns="31998" rIns="63995" bIns="31998"/>
          <a:lstStyle/>
          <a:p>
            <a:pPr defTabSz="912813" eaLnBrk="0" hangingPunct="0">
              <a:lnSpc>
                <a:spcPct val="100000"/>
              </a:lnSpc>
              <a:spcBef>
                <a:spcPct val="0"/>
              </a:spcBef>
              <a:buClrTx/>
              <a:buFontTx/>
              <a:buNone/>
            </a:pPr>
            <a:r>
              <a:rPr lang="en-US" sz="1400" b="1">
                <a:latin typeface="Tahoma" pitchFamily="34" charset="0"/>
              </a:rPr>
              <a:t>Knowledge Base</a:t>
            </a:r>
            <a:endParaRPr lang="en-US" sz="1400">
              <a:latin typeface="Tahoma" pitchFamily="34" charset="0"/>
            </a:endParaRPr>
          </a:p>
        </p:txBody>
      </p:sp>
      <p:sp>
        <p:nvSpPr>
          <p:cNvPr id="1646609" name="AutoShape 17"/>
          <p:cNvSpPr>
            <a:spLocks noChangeArrowheads="1"/>
          </p:cNvSpPr>
          <p:nvPr/>
        </p:nvSpPr>
        <p:spPr bwMode="auto">
          <a:xfrm>
            <a:off x="6019800" y="2781300"/>
            <a:ext cx="1792288" cy="531813"/>
          </a:xfrm>
          <a:prstGeom prst="roundRect">
            <a:avLst>
              <a:gd name="adj" fmla="val 16667"/>
            </a:avLst>
          </a:prstGeom>
          <a:gradFill rotWithShape="1">
            <a:gsLst>
              <a:gs pos="0">
                <a:schemeClr val="bg1"/>
              </a:gs>
              <a:gs pos="100000">
                <a:srgbClr val="DDDDDD"/>
              </a:gs>
            </a:gsLst>
            <a:lin ang="5400000" scaled="1"/>
          </a:gradFill>
          <a:ln w="9525">
            <a:solidFill>
              <a:schemeClr val="tx1"/>
            </a:solidFill>
            <a:round/>
            <a:headEnd/>
            <a:tailEnd/>
          </a:ln>
          <a:effectLst/>
        </p:spPr>
        <p:txBody>
          <a:bodyPr lIns="25709" tIns="25709" rIns="25709" bIns="25709" anchor="ctr" anchorCtr="1">
            <a:spAutoFit/>
          </a:bodyPr>
          <a:lstStyle/>
          <a:p>
            <a:pPr defTabSz="912813" eaLnBrk="0" hangingPunct="0">
              <a:lnSpc>
                <a:spcPct val="100000"/>
              </a:lnSpc>
              <a:spcBef>
                <a:spcPct val="0"/>
              </a:spcBef>
              <a:buClrTx/>
              <a:buFontTx/>
              <a:buNone/>
            </a:pPr>
            <a:r>
              <a:rPr lang="en-GB" sz="1400" b="1">
                <a:latin typeface="Tahoma" pitchFamily="34" charset="0"/>
              </a:rPr>
              <a:t>Data</a:t>
            </a:r>
          </a:p>
          <a:p>
            <a:pPr defTabSz="912813" eaLnBrk="0" hangingPunct="0">
              <a:lnSpc>
                <a:spcPct val="100000"/>
              </a:lnSpc>
              <a:spcBef>
                <a:spcPct val="0"/>
              </a:spcBef>
              <a:buClrTx/>
              <a:buFontTx/>
              <a:buNone/>
            </a:pPr>
            <a:r>
              <a:rPr lang="en-GB" sz="1400" b="1">
                <a:latin typeface="Tahoma" pitchFamily="34" charset="0"/>
              </a:rPr>
              <a:t>Interpretation</a:t>
            </a:r>
          </a:p>
        </p:txBody>
      </p:sp>
      <p:sp>
        <p:nvSpPr>
          <p:cNvPr id="1646610" name="AutoShape 18"/>
          <p:cNvSpPr>
            <a:spLocks noChangeArrowheads="1"/>
          </p:cNvSpPr>
          <p:nvPr/>
        </p:nvSpPr>
        <p:spPr bwMode="auto">
          <a:xfrm>
            <a:off x="7237413" y="1844675"/>
            <a:ext cx="1582737" cy="720725"/>
          </a:xfrm>
          <a:prstGeom prst="can">
            <a:avLst>
              <a:gd name="adj" fmla="val 25000"/>
            </a:avLst>
          </a:prstGeom>
          <a:gradFill rotWithShape="1">
            <a:gsLst>
              <a:gs pos="0">
                <a:srgbClr val="FFFFFF"/>
              </a:gs>
              <a:gs pos="100000">
                <a:srgbClr val="DDDDDD"/>
              </a:gs>
            </a:gsLst>
            <a:lin ang="5400000" scaled="1"/>
          </a:gradFill>
          <a:ln w="9525">
            <a:solidFill>
              <a:srgbClr val="000000"/>
            </a:solidFill>
            <a:round/>
            <a:headEnd/>
            <a:tailEnd/>
          </a:ln>
        </p:spPr>
        <p:txBody>
          <a:bodyPr lIns="63995" tIns="31998" rIns="63995" bIns="31998"/>
          <a:lstStyle/>
          <a:p>
            <a:pPr defTabSz="912813" eaLnBrk="0" hangingPunct="0">
              <a:lnSpc>
                <a:spcPct val="100000"/>
              </a:lnSpc>
              <a:spcBef>
                <a:spcPct val="0"/>
              </a:spcBef>
              <a:buClrTx/>
              <a:buFontTx/>
              <a:buNone/>
            </a:pPr>
            <a:r>
              <a:rPr lang="en-US" sz="1400" b="1">
                <a:latin typeface="Tahoma" pitchFamily="34" charset="0"/>
              </a:rPr>
              <a:t>Ontology</a:t>
            </a:r>
          </a:p>
          <a:p>
            <a:pPr defTabSz="912813" eaLnBrk="0" hangingPunct="0">
              <a:lnSpc>
                <a:spcPct val="100000"/>
              </a:lnSpc>
              <a:spcBef>
                <a:spcPct val="0"/>
              </a:spcBef>
              <a:buClrTx/>
              <a:buFontTx/>
              <a:buNone/>
            </a:pPr>
            <a:r>
              <a:rPr lang="en-US" sz="1400" b="1">
                <a:latin typeface="Tahoma" pitchFamily="34" charset="0"/>
              </a:rPr>
              <a:t>+ expert rules</a:t>
            </a:r>
            <a:endParaRPr lang="en-US" sz="1400">
              <a:latin typeface="Tahoma" pitchFamily="34" charset="0"/>
            </a:endParaRPr>
          </a:p>
        </p:txBody>
      </p:sp>
      <p:sp>
        <p:nvSpPr>
          <p:cNvPr id="1646611" name="Text Box 19"/>
          <p:cNvSpPr txBox="1">
            <a:spLocks noChangeArrowheads="1"/>
          </p:cNvSpPr>
          <p:nvPr/>
        </p:nvSpPr>
        <p:spPr bwMode="auto">
          <a:xfrm>
            <a:off x="5867400" y="1419225"/>
            <a:ext cx="2952750" cy="215444"/>
          </a:xfrm>
          <a:prstGeom prst="rect">
            <a:avLst/>
          </a:prstGeom>
          <a:noFill/>
          <a:ln w="9525">
            <a:noFill/>
            <a:miter lim="800000"/>
            <a:headEnd/>
            <a:tailEnd/>
          </a:ln>
        </p:spPr>
        <p:txBody>
          <a:bodyPr lIns="0" tIns="0" rIns="0" bIns="0">
            <a:spAutoFit/>
          </a:bodyPr>
          <a:lstStyle/>
          <a:p>
            <a:pPr algn="l" defTabSz="912813" eaLnBrk="0" hangingPunct="0">
              <a:lnSpc>
                <a:spcPct val="100000"/>
              </a:lnSpc>
              <a:spcBef>
                <a:spcPct val="0"/>
              </a:spcBef>
              <a:buClrTx/>
              <a:buFontTx/>
              <a:buNone/>
            </a:pPr>
            <a:r>
              <a:rPr lang="en-GB" sz="1400" b="1" dirty="0">
                <a:solidFill>
                  <a:srgbClr val="990000"/>
                </a:solidFill>
                <a:latin typeface="Tahoma" pitchFamily="34" charset="0"/>
              </a:rPr>
              <a:t>(2) </a:t>
            </a:r>
            <a:r>
              <a:rPr lang="en-GB" sz="1400" b="1" dirty="0" smtClean="0">
                <a:solidFill>
                  <a:srgbClr val="990000"/>
                </a:solidFill>
                <a:latin typeface="Tahoma" pitchFamily="34" charset="0"/>
              </a:rPr>
              <a:t>Data interpretation</a:t>
            </a:r>
            <a:endParaRPr lang="en-US" sz="1400" b="1" dirty="0">
              <a:solidFill>
                <a:srgbClr val="990000"/>
              </a:solidFill>
              <a:latin typeface="Tahoma" pitchFamily="34" charset="0"/>
            </a:endParaRPr>
          </a:p>
        </p:txBody>
      </p:sp>
      <p:cxnSp>
        <p:nvCxnSpPr>
          <p:cNvPr id="1646612" name="AutoShape 20"/>
          <p:cNvCxnSpPr>
            <a:cxnSpLocks noChangeShapeType="1"/>
            <a:stCxn id="1646601" idx="3"/>
            <a:endCxn id="1646608" idx="2"/>
          </p:cNvCxnSpPr>
          <p:nvPr/>
        </p:nvCxnSpPr>
        <p:spPr bwMode="auto">
          <a:xfrm>
            <a:off x="3408363" y="2582863"/>
            <a:ext cx="514350" cy="471487"/>
          </a:xfrm>
          <a:prstGeom prst="bentConnector3">
            <a:avLst>
              <a:gd name="adj1" fmla="val 50000"/>
            </a:avLst>
          </a:prstGeom>
          <a:noFill/>
          <a:ln w="25400">
            <a:solidFill>
              <a:schemeClr val="tx1"/>
            </a:solidFill>
            <a:miter lim="800000"/>
            <a:headEnd/>
            <a:tailEnd type="triangle" w="med" len="med"/>
          </a:ln>
          <a:effectLst/>
        </p:spPr>
      </p:cxnSp>
      <p:cxnSp>
        <p:nvCxnSpPr>
          <p:cNvPr id="1646613" name="AutoShape 21"/>
          <p:cNvCxnSpPr>
            <a:cxnSpLocks noChangeShapeType="1"/>
            <a:stCxn id="1646602" idx="3"/>
            <a:endCxn id="1646608" idx="2"/>
          </p:cNvCxnSpPr>
          <p:nvPr/>
        </p:nvCxnSpPr>
        <p:spPr bwMode="auto">
          <a:xfrm flipV="1">
            <a:off x="3408363" y="3054350"/>
            <a:ext cx="514350" cy="681038"/>
          </a:xfrm>
          <a:prstGeom prst="bentConnector3">
            <a:avLst>
              <a:gd name="adj1" fmla="val 50000"/>
            </a:avLst>
          </a:prstGeom>
          <a:noFill/>
          <a:ln w="25400">
            <a:solidFill>
              <a:schemeClr val="tx1"/>
            </a:solidFill>
            <a:miter lim="800000"/>
            <a:headEnd/>
            <a:tailEnd type="triangle" w="med" len="med"/>
          </a:ln>
          <a:effectLst/>
        </p:spPr>
      </p:cxnSp>
      <p:cxnSp>
        <p:nvCxnSpPr>
          <p:cNvPr id="1646614" name="AutoShape 22"/>
          <p:cNvCxnSpPr>
            <a:cxnSpLocks noChangeShapeType="1"/>
            <a:endCxn id="1646608" idx="2"/>
          </p:cNvCxnSpPr>
          <p:nvPr/>
        </p:nvCxnSpPr>
        <p:spPr bwMode="auto">
          <a:xfrm>
            <a:off x="2667000" y="3048000"/>
            <a:ext cx="1255713" cy="5557"/>
          </a:xfrm>
          <a:prstGeom prst="straightConnector1">
            <a:avLst/>
          </a:prstGeom>
          <a:noFill/>
          <a:ln w="25400">
            <a:solidFill>
              <a:schemeClr val="tx1"/>
            </a:solidFill>
            <a:round/>
            <a:headEnd/>
            <a:tailEnd type="triangle" w="med" len="med"/>
          </a:ln>
          <a:effectLst/>
        </p:spPr>
      </p:cxnSp>
      <p:cxnSp>
        <p:nvCxnSpPr>
          <p:cNvPr id="1646615" name="AutoShape 23"/>
          <p:cNvCxnSpPr>
            <a:cxnSpLocks noChangeShapeType="1"/>
            <a:stCxn id="1646608" idx="4"/>
            <a:endCxn id="1646609" idx="1"/>
          </p:cNvCxnSpPr>
          <p:nvPr/>
        </p:nvCxnSpPr>
        <p:spPr bwMode="auto">
          <a:xfrm flipV="1">
            <a:off x="5435600" y="3048000"/>
            <a:ext cx="584200" cy="6350"/>
          </a:xfrm>
          <a:prstGeom prst="straightConnector1">
            <a:avLst/>
          </a:prstGeom>
          <a:noFill/>
          <a:ln w="25400">
            <a:solidFill>
              <a:schemeClr val="tx1"/>
            </a:solidFill>
            <a:round/>
            <a:headEnd/>
            <a:tailEnd type="triangle" w="med" len="med"/>
          </a:ln>
          <a:effectLst/>
        </p:spPr>
      </p:cxnSp>
      <p:cxnSp>
        <p:nvCxnSpPr>
          <p:cNvPr id="1646616" name="AutoShape 24"/>
          <p:cNvCxnSpPr>
            <a:cxnSpLocks noChangeShapeType="1"/>
            <a:stCxn id="1646610" idx="3"/>
            <a:endCxn id="1646609" idx="0"/>
          </p:cNvCxnSpPr>
          <p:nvPr/>
        </p:nvCxnSpPr>
        <p:spPr bwMode="auto">
          <a:xfrm rot="5400000">
            <a:off x="7365207" y="2116931"/>
            <a:ext cx="215900" cy="1112837"/>
          </a:xfrm>
          <a:prstGeom prst="bentConnector3">
            <a:avLst>
              <a:gd name="adj1" fmla="val 50000"/>
            </a:avLst>
          </a:prstGeom>
          <a:noFill/>
          <a:ln w="25400">
            <a:solidFill>
              <a:schemeClr val="tx1"/>
            </a:solidFill>
            <a:miter lim="800000"/>
            <a:headEnd type="triangle" w="med" len="med"/>
            <a:tailEnd type="triangle" w="med" len="med"/>
          </a:ln>
          <a:effectLst/>
        </p:spPr>
      </p:cxnSp>
      <p:sp>
        <p:nvSpPr>
          <p:cNvPr id="1646617" name="AutoShape 25"/>
          <p:cNvSpPr>
            <a:spLocks noChangeArrowheads="1"/>
          </p:cNvSpPr>
          <p:nvPr/>
        </p:nvSpPr>
        <p:spPr bwMode="auto">
          <a:xfrm>
            <a:off x="3276600" y="4868863"/>
            <a:ext cx="4895850" cy="1223962"/>
          </a:xfrm>
          <a:prstGeom prst="roundRect">
            <a:avLst>
              <a:gd name="adj" fmla="val 16667"/>
            </a:avLst>
          </a:prstGeom>
          <a:solidFill>
            <a:srgbClr val="FFFF99"/>
          </a:solidFill>
          <a:ln w="25400">
            <a:solidFill>
              <a:srgbClr val="800000"/>
            </a:solidFill>
            <a:round/>
            <a:headEnd/>
            <a:tailEnd/>
          </a:ln>
          <a:effectLst/>
        </p:spPr>
        <p:txBody>
          <a:bodyPr wrap="none" lIns="25709" tIns="25709" rIns="25709" bIns="25709" anchor="ctr" anchorCtr="1"/>
          <a:lstStyle/>
          <a:p>
            <a:pPr defTabSz="912813" eaLnBrk="0" hangingPunct="0">
              <a:lnSpc>
                <a:spcPct val="100000"/>
              </a:lnSpc>
              <a:spcBef>
                <a:spcPct val="0"/>
              </a:spcBef>
              <a:buClrTx/>
              <a:buFontTx/>
              <a:buNone/>
            </a:pPr>
            <a:endParaRPr lang="en-GB" b="1">
              <a:solidFill>
                <a:srgbClr val="990000"/>
              </a:solidFill>
              <a:latin typeface="Tahoma" pitchFamily="34" charset="0"/>
            </a:endParaRPr>
          </a:p>
        </p:txBody>
      </p:sp>
      <p:sp>
        <p:nvSpPr>
          <p:cNvPr id="1646618" name="AutoShape 26"/>
          <p:cNvSpPr>
            <a:spLocks noChangeArrowheads="1"/>
          </p:cNvSpPr>
          <p:nvPr/>
        </p:nvSpPr>
        <p:spPr bwMode="auto">
          <a:xfrm>
            <a:off x="3559175" y="5030788"/>
            <a:ext cx="1939925" cy="531812"/>
          </a:xfrm>
          <a:prstGeom prst="roundRect">
            <a:avLst>
              <a:gd name="adj" fmla="val 16667"/>
            </a:avLst>
          </a:prstGeom>
          <a:gradFill rotWithShape="1">
            <a:gsLst>
              <a:gs pos="0">
                <a:schemeClr val="bg1"/>
              </a:gs>
              <a:gs pos="100000">
                <a:srgbClr val="DDDDDD"/>
              </a:gs>
            </a:gsLst>
            <a:lin ang="5400000" scaled="1"/>
          </a:gradFill>
          <a:ln w="9525">
            <a:solidFill>
              <a:schemeClr val="tx1"/>
            </a:solidFill>
            <a:round/>
            <a:headEnd/>
            <a:tailEnd/>
          </a:ln>
          <a:effectLst/>
        </p:spPr>
        <p:txBody>
          <a:bodyPr lIns="25709" tIns="25709" rIns="25709" bIns="25709" anchor="ctr" anchorCtr="1">
            <a:spAutoFit/>
          </a:bodyPr>
          <a:lstStyle/>
          <a:p>
            <a:pPr defTabSz="912813" eaLnBrk="0" hangingPunct="0">
              <a:lnSpc>
                <a:spcPct val="100000"/>
              </a:lnSpc>
              <a:spcBef>
                <a:spcPct val="0"/>
              </a:spcBef>
              <a:buClrTx/>
              <a:buFontTx/>
              <a:buNone/>
            </a:pPr>
            <a:r>
              <a:rPr lang="en-GB" sz="1400" b="1">
                <a:latin typeface="Tahoma" pitchFamily="34" charset="0"/>
              </a:rPr>
              <a:t>Document</a:t>
            </a:r>
          </a:p>
          <a:p>
            <a:pPr defTabSz="912813" eaLnBrk="0" hangingPunct="0">
              <a:lnSpc>
                <a:spcPct val="100000"/>
              </a:lnSpc>
              <a:spcBef>
                <a:spcPct val="0"/>
              </a:spcBef>
              <a:buClrTx/>
              <a:buFontTx/>
              <a:buNone/>
            </a:pPr>
            <a:r>
              <a:rPr lang="en-GB" sz="1400" b="1">
                <a:latin typeface="Tahoma" pitchFamily="34" charset="0"/>
              </a:rPr>
              <a:t>planning</a:t>
            </a:r>
          </a:p>
        </p:txBody>
      </p:sp>
      <p:sp>
        <p:nvSpPr>
          <p:cNvPr id="1646619" name="AutoShape 27"/>
          <p:cNvSpPr>
            <a:spLocks noChangeArrowheads="1"/>
          </p:cNvSpPr>
          <p:nvPr/>
        </p:nvSpPr>
        <p:spPr bwMode="auto">
          <a:xfrm>
            <a:off x="6156325" y="5057775"/>
            <a:ext cx="1820863" cy="531813"/>
          </a:xfrm>
          <a:prstGeom prst="roundRect">
            <a:avLst>
              <a:gd name="adj" fmla="val 16667"/>
            </a:avLst>
          </a:prstGeom>
          <a:gradFill rotWithShape="1">
            <a:gsLst>
              <a:gs pos="0">
                <a:schemeClr val="bg1"/>
              </a:gs>
              <a:gs pos="100000">
                <a:srgbClr val="DDDDDD"/>
              </a:gs>
            </a:gsLst>
            <a:lin ang="5400000" scaled="1"/>
          </a:gradFill>
          <a:ln w="9525">
            <a:solidFill>
              <a:schemeClr val="tx1"/>
            </a:solidFill>
            <a:round/>
            <a:headEnd/>
            <a:tailEnd/>
          </a:ln>
          <a:effectLst/>
        </p:spPr>
        <p:txBody>
          <a:bodyPr lIns="25709" tIns="25709" rIns="25709" bIns="25709" anchor="ctr" anchorCtr="1">
            <a:spAutoFit/>
          </a:bodyPr>
          <a:lstStyle/>
          <a:p>
            <a:pPr defTabSz="912813" eaLnBrk="0" hangingPunct="0">
              <a:lnSpc>
                <a:spcPct val="100000"/>
              </a:lnSpc>
              <a:spcBef>
                <a:spcPct val="0"/>
              </a:spcBef>
              <a:buClrTx/>
              <a:buFontTx/>
              <a:buNone/>
            </a:pPr>
            <a:r>
              <a:rPr lang="en-GB" sz="1400" b="1">
                <a:latin typeface="Tahoma" pitchFamily="34" charset="0"/>
              </a:rPr>
              <a:t>Microplanning + Realisation</a:t>
            </a:r>
          </a:p>
        </p:txBody>
      </p:sp>
      <p:sp>
        <p:nvSpPr>
          <p:cNvPr id="1646620" name="Text Box 28"/>
          <p:cNvSpPr txBox="1">
            <a:spLocks noChangeArrowheads="1"/>
          </p:cNvSpPr>
          <p:nvPr/>
        </p:nvSpPr>
        <p:spPr bwMode="auto">
          <a:xfrm>
            <a:off x="4356100" y="5732463"/>
            <a:ext cx="3529013" cy="212725"/>
          </a:xfrm>
          <a:prstGeom prst="rect">
            <a:avLst/>
          </a:prstGeom>
          <a:noFill/>
          <a:ln w="9525">
            <a:noFill/>
            <a:miter lim="800000"/>
            <a:headEnd/>
            <a:tailEnd/>
          </a:ln>
        </p:spPr>
        <p:txBody>
          <a:bodyPr lIns="0" tIns="0" rIns="0" bIns="0">
            <a:spAutoFit/>
          </a:bodyPr>
          <a:lstStyle/>
          <a:p>
            <a:pPr algn="l" defTabSz="912813" eaLnBrk="0" hangingPunct="0">
              <a:lnSpc>
                <a:spcPct val="100000"/>
              </a:lnSpc>
              <a:spcBef>
                <a:spcPct val="0"/>
              </a:spcBef>
              <a:buClrTx/>
              <a:buFontTx/>
              <a:buNone/>
            </a:pPr>
            <a:r>
              <a:rPr lang="en-GB" sz="1400" b="1">
                <a:solidFill>
                  <a:srgbClr val="990000"/>
                </a:solidFill>
                <a:latin typeface="Tahoma" pitchFamily="34" charset="0"/>
              </a:rPr>
              <a:t>(3) Natural Language Generation</a:t>
            </a:r>
            <a:endParaRPr lang="en-US" sz="1400" b="1">
              <a:solidFill>
                <a:srgbClr val="990000"/>
              </a:solidFill>
              <a:latin typeface="Tahoma" pitchFamily="34" charset="0"/>
            </a:endParaRPr>
          </a:p>
        </p:txBody>
      </p:sp>
      <p:cxnSp>
        <p:nvCxnSpPr>
          <p:cNvPr id="1646621" name="AutoShape 29"/>
          <p:cNvCxnSpPr>
            <a:cxnSpLocks noChangeShapeType="1"/>
            <a:stCxn id="1646618" idx="3"/>
            <a:endCxn id="1646619" idx="1"/>
          </p:cNvCxnSpPr>
          <p:nvPr/>
        </p:nvCxnSpPr>
        <p:spPr bwMode="auto">
          <a:xfrm>
            <a:off x="5499100" y="5297488"/>
            <a:ext cx="657225" cy="26987"/>
          </a:xfrm>
          <a:prstGeom prst="straightConnector1">
            <a:avLst/>
          </a:prstGeom>
          <a:noFill/>
          <a:ln w="25400">
            <a:solidFill>
              <a:schemeClr val="tx1"/>
            </a:solidFill>
            <a:round/>
            <a:headEnd/>
            <a:tailEnd type="triangle" w="med" len="med"/>
          </a:ln>
          <a:effectLst/>
        </p:spPr>
      </p:cxnSp>
      <p:cxnSp>
        <p:nvCxnSpPr>
          <p:cNvPr id="1646622" name="AutoShape 30"/>
          <p:cNvCxnSpPr>
            <a:cxnSpLocks noChangeShapeType="1"/>
            <a:stCxn id="1646609" idx="2"/>
            <a:endCxn id="1646618" idx="0"/>
          </p:cNvCxnSpPr>
          <p:nvPr/>
        </p:nvCxnSpPr>
        <p:spPr bwMode="auto">
          <a:xfrm rot="5400000">
            <a:off x="4864100" y="2978151"/>
            <a:ext cx="1717675" cy="2387600"/>
          </a:xfrm>
          <a:prstGeom prst="bentConnector3">
            <a:avLst>
              <a:gd name="adj1" fmla="val 49907"/>
            </a:avLst>
          </a:prstGeom>
          <a:noFill/>
          <a:ln w="25400">
            <a:solidFill>
              <a:schemeClr val="tx1"/>
            </a:solidFill>
            <a:miter lim="800000"/>
            <a:headEnd/>
            <a:tailEnd type="triangle" w="med" len="med"/>
          </a:ln>
          <a:effectLst/>
        </p:spPr>
      </p:cxnSp>
      <p:sp>
        <p:nvSpPr>
          <p:cNvPr id="34" name="Slide Number Placeholder 33"/>
          <p:cNvSpPr>
            <a:spLocks noGrp="1"/>
          </p:cNvSpPr>
          <p:nvPr>
            <p:ph type="sldNum" sz="quarter" idx="12"/>
          </p:nvPr>
        </p:nvSpPr>
        <p:spPr/>
        <p:txBody>
          <a:bodyPr/>
          <a:lstStyle/>
          <a:p>
            <a:fld id="{1B76D5CE-5F84-4F96-B496-0F9B8A0291B9}" type="slidenum">
              <a:rPr lang="fr-FR" smtClean="0"/>
              <a:pPr/>
              <a:t>4</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4659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4659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4659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4660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4660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4660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4660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4660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4660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4660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4660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4659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64661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64661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466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4660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4661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4659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4661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64661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64661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4660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64662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4661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64662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4661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64662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6466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6594" grpId="0" animBg="1"/>
      <p:bldP spid="1646596" grpId="0" animBg="1"/>
      <p:bldP spid="1646598" grpId="0"/>
      <p:bldP spid="1646599" grpId="0" animBg="1"/>
      <p:bldP spid="1646600" grpId="0"/>
      <p:bldP spid="1646601" grpId="0" animBg="1"/>
      <p:bldP spid="1646602" grpId="0" animBg="1"/>
      <p:bldP spid="1646603" grpId="0"/>
      <p:bldP spid="1646604" grpId="0"/>
      <p:bldP spid="1646605" grpId="0"/>
      <p:bldP spid="1646608" grpId="0" animBg="1"/>
      <p:bldP spid="1646609" grpId="0" animBg="1"/>
      <p:bldP spid="1646610" grpId="0" animBg="1"/>
      <p:bldP spid="1646611" grpId="0"/>
      <p:bldP spid="1646617" grpId="0" animBg="1"/>
      <p:bldP spid="1646618" grpId="0" animBg="1"/>
      <p:bldP spid="1646619" grpId="0" animBg="1"/>
      <p:bldP spid="164662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RST relations more generally</a:t>
            </a:r>
            <a:endParaRPr lang="en-GB" dirty="0"/>
          </a:p>
        </p:txBody>
      </p:sp>
      <p:sp>
        <p:nvSpPr>
          <p:cNvPr id="3" name="Content Placeholder 2"/>
          <p:cNvSpPr>
            <a:spLocks noGrp="1"/>
          </p:cNvSpPr>
          <p:nvPr>
            <p:ph sz="quarter" idx="1"/>
          </p:nvPr>
        </p:nvSpPr>
        <p:spPr>
          <a:xfrm>
            <a:off x="533400" y="1143000"/>
            <a:ext cx="7772400" cy="4876800"/>
          </a:xfrm>
        </p:spPr>
        <p:txBody>
          <a:bodyPr>
            <a:normAutofit fontScale="92500" lnSpcReduction="10000"/>
          </a:bodyPr>
          <a:lstStyle/>
          <a:p>
            <a:r>
              <a:rPr lang="en-GB" dirty="0" smtClean="0"/>
              <a:t>An RST relation is defined in terms of the</a:t>
            </a:r>
          </a:p>
          <a:p>
            <a:pPr lvl="1"/>
            <a:r>
              <a:rPr lang="en-GB" b="1" dirty="0" smtClean="0">
                <a:solidFill>
                  <a:srgbClr val="002060"/>
                </a:solidFill>
              </a:rPr>
              <a:t>Nucleus</a:t>
            </a:r>
            <a:r>
              <a:rPr lang="en-GB" dirty="0" smtClean="0"/>
              <a:t> + constraints on the nucleus</a:t>
            </a:r>
          </a:p>
          <a:p>
            <a:pPr lvl="2"/>
            <a:r>
              <a:rPr lang="en-GB" dirty="0" smtClean="0"/>
              <a:t>Nucleus is the core content of the discourse unit.</a:t>
            </a:r>
          </a:p>
          <a:p>
            <a:pPr lvl="2"/>
            <a:r>
              <a:rPr lang="en-GB" dirty="0" smtClean="0"/>
              <a:t>(e.g. Nucleus of motivation is some action to be performed by H)</a:t>
            </a:r>
          </a:p>
          <a:p>
            <a:pPr lvl="1"/>
            <a:endParaRPr lang="en-GB" b="1" dirty="0" smtClean="0">
              <a:solidFill>
                <a:schemeClr val="accent1"/>
              </a:solidFill>
            </a:endParaRPr>
          </a:p>
          <a:p>
            <a:pPr lvl="1"/>
            <a:r>
              <a:rPr lang="en-GB" b="1" dirty="0" smtClean="0">
                <a:solidFill>
                  <a:srgbClr val="FF0000"/>
                </a:solidFill>
              </a:rPr>
              <a:t>Satellite</a:t>
            </a:r>
            <a:r>
              <a:rPr lang="en-GB" dirty="0" smtClean="0"/>
              <a:t> + constraints on satellite</a:t>
            </a:r>
          </a:p>
          <a:p>
            <a:pPr lvl="2"/>
            <a:r>
              <a:rPr lang="en-GB" dirty="0" smtClean="0"/>
              <a:t>Satellite is additional information, related to the nucleus in a specific manner.</a:t>
            </a:r>
          </a:p>
          <a:p>
            <a:pPr lvl="1"/>
            <a:endParaRPr lang="en-GB" dirty="0" smtClean="0"/>
          </a:p>
          <a:p>
            <a:pPr lvl="1"/>
            <a:r>
              <a:rPr lang="en-GB" dirty="0" smtClean="0"/>
              <a:t>A desired effect on the reader/listener, arising as a result of the relation.</a:t>
            </a:r>
          </a:p>
          <a:p>
            <a:pPr lvl="1"/>
            <a:endParaRPr lang="en-GB" dirty="0" smtClean="0"/>
          </a:p>
          <a:p>
            <a:pPr lvl="2"/>
            <a:endParaRPr lang="en-GB" dirty="0" smtClean="0"/>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0648"/>
            <a:ext cx="7772400" cy="760114"/>
          </a:xfrm>
        </p:spPr>
        <p:txBody>
          <a:bodyPr>
            <a:normAutofit fontScale="90000"/>
          </a:bodyPr>
          <a:lstStyle/>
          <a:p>
            <a:r>
              <a:rPr lang="en-GB" dirty="0" smtClean="0"/>
              <a:t>Some further RST Examples</a:t>
            </a:r>
            <a:endParaRPr lang="en-GB" dirty="0"/>
          </a:p>
        </p:txBody>
      </p:sp>
      <p:sp>
        <p:nvSpPr>
          <p:cNvPr id="6" name="Content Placeholder 2"/>
          <p:cNvSpPr>
            <a:spLocks noGrp="1"/>
          </p:cNvSpPr>
          <p:nvPr>
            <p:ph sz="quarter" idx="2"/>
          </p:nvPr>
        </p:nvSpPr>
        <p:spPr>
          <a:xfrm>
            <a:off x="4933950" y="1066800"/>
            <a:ext cx="3749040" cy="5454352"/>
          </a:xfrm>
        </p:spPr>
        <p:txBody>
          <a:bodyPr>
            <a:noAutofit/>
          </a:bodyPr>
          <a:lstStyle/>
          <a:p>
            <a:r>
              <a:rPr lang="en-GB" sz="1600" b="1" dirty="0" smtClean="0"/>
              <a:t>CAUSE</a:t>
            </a:r>
            <a:r>
              <a:rPr lang="en-GB" sz="1600" dirty="0" smtClean="0"/>
              <a:t>: the nucleus is the result; the satellite is the cause</a:t>
            </a:r>
          </a:p>
          <a:p>
            <a:pPr lvl="1"/>
            <a:r>
              <a:rPr lang="en-GB" sz="1600" dirty="0" smtClean="0"/>
              <a:t>...</a:t>
            </a:r>
            <a:r>
              <a:rPr lang="en-GB" sz="1600" b="1" dirty="0" smtClean="0">
                <a:solidFill>
                  <a:srgbClr val="002060"/>
                </a:solidFill>
              </a:rPr>
              <a:t>any liquid water would evaporate </a:t>
            </a:r>
            <a:r>
              <a:rPr lang="en-GB" sz="1600" b="1" dirty="0" smtClean="0">
                <a:solidFill>
                  <a:srgbClr val="FF0000"/>
                </a:solidFill>
              </a:rPr>
              <a:t>because of the low atmospheric pressure</a:t>
            </a:r>
          </a:p>
          <a:p>
            <a:r>
              <a:rPr lang="en-GB" sz="1600" b="1" dirty="0" smtClean="0"/>
              <a:t>ELABORATION</a:t>
            </a:r>
            <a:r>
              <a:rPr lang="en-GB" sz="1600" dirty="0" smtClean="0"/>
              <a:t>: the satellite gives more information about the nucleus</a:t>
            </a:r>
          </a:p>
          <a:p>
            <a:pPr lvl="1"/>
            <a:r>
              <a:rPr lang="en-GB" sz="1600" b="1" dirty="0" smtClean="0">
                <a:solidFill>
                  <a:srgbClr val="002060"/>
                </a:solidFill>
              </a:rPr>
              <a:t>With its distant orbit [...] and slim atmospheric blanket</a:t>
            </a:r>
            <a:r>
              <a:rPr lang="en-GB" sz="1600" dirty="0" smtClean="0"/>
              <a:t>, </a:t>
            </a:r>
            <a:r>
              <a:rPr lang="en-GB" sz="1600" dirty="0" smtClean="0">
                <a:solidFill>
                  <a:srgbClr val="FF0000"/>
                </a:solidFill>
              </a:rPr>
              <a:t>Mars experiences frigid weather conditions.</a:t>
            </a:r>
          </a:p>
          <a:p>
            <a:r>
              <a:rPr lang="en-GB" sz="1600" b="1" dirty="0" smtClean="0"/>
              <a:t>CONCESSION</a:t>
            </a:r>
            <a:r>
              <a:rPr lang="en-GB" sz="1600" dirty="0" smtClean="0"/>
              <a:t>: satellite expresses possible “exceptions” or apparent counter-examples to the rule expressed by the nucleus</a:t>
            </a:r>
          </a:p>
          <a:p>
            <a:pPr lvl="1"/>
            <a:r>
              <a:rPr lang="en-GB" sz="1600" b="1" dirty="0" smtClean="0">
                <a:solidFill>
                  <a:srgbClr val="002060"/>
                </a:solidFill>
              </a:rPr>
              <a:t>Although the atmosphere holds a small amount of water </a:t>
            </a:r>
            <a:r>
              <a:rPr lang="en-GB" sz="1600" dirty="0" smtClean="0"/>
              <a:t>[...] </a:t>
            </a:r>
            <a:r>
              <a:rPr lang="en-GB" sz="1600" dirty="0" smtClean="0">
                <a:solidFill>
                  <a:srgbClr val="FF0000"/>
                </a:solidFill>
              </a:rPr>
              <a:t>most Martian weather involves blowing dust...</a:t>
            </a:r>
          </a:p>
        </p:txBody>
      </p:sp>
      <p:sp>
        <p:nvSpPr>
          <p:cNvPr id="7" name="Content Placeholder 3"/>
          <p:cNvSpPr>
            <a:spLocks noGrp="1"/>
          </p:cNvSpPr>
          <p:nvPr>
            <p:ph sz="quarter" idx="1"/>
          </p:nvPr>
        </p:nvSpPr>
        <p:spPr>
          <a:xfrm>
            <a:off x="457200" y="1066800"/>
            <a:ext cx="4206240" cy="5181600"/>
          </a:xfrm>
        </p:spPr>
        <p:txBody>
          <a:bodyPr>
            <a:noAutofit/>
          </a:bodyPr>
          <a:lstStyle/>
          <a:p>
            <a:pPr>
              <a:buNone/>
            </a:pPr>
            <a:r>
              <a:rPr lang="en-GB" sz="1800" dirty="0" smtClean="0"/>
              <a:t>With its distant orbit – 50 percent farther from the sun than Earth – and slim atmospheric blanket, Mars experiences frigid weather conditions. Surface temperatures typically average about -70 degrees Fahrenheit at the equator, and can dip to -123 degrees C near the poles.</a:t>
            </a:r>
          </a:p>
          <a:p>
            <a:pPr>
              <a:buNone/>
            </a:pPr>
            <a:r>
              <a:rPr lang="en-GB" sz="1800" dirty="0" smtClean="0"/>
              <a:t>Only the midday sun at tropical latitudes is warm enough to thaw ice on occasion, but any liquid water formed in this way would evaporate almost instantly because of the low atmospheric pressure. Although the atmosphere holds a small amount of water, and water-ice clouds sometimes develop, most Martian weather involves blowing dust or carbon dioxide.</a:t>
            </a:r>
            <a:endParaRPr lang="en-GB" sz="1800" dirty="0"/>
          </a:p>
        </p:txBody>
      </p:sp>
      <p:sp>
        <p:nvSpPr>
          <p:cNvPr id="5" name="TextBox 4"/>
          <p:cNvSpPr txBox="1"/>
          <p:nvPr/>
        </p:nvSpPr>
        <p:spPr>
          <a:xfrm>
            <a:off x="533400" y="6477000"/>
            <a:ext cx="7581563" cy="369332"/>
          </a:xfrm>
          <a:prstGeom prst="rect">
            <a:avLst/>
          </a:prstGeom>
          <a:noFill/>
        </p:spPr>
        <p:txBody>
          <a:bodyPr wrap="none" rtlCol="0">
            <a:spAutoFit/>
          </a:bodyPr>
          <a:lstStyle/>
          <a:p>
            <a:r>
              <a:rPr lang="en-GB" dirty="0" smtClean="0"/>
              <a:t>Source: I. Mani (2001). </a:t>
            </a:r>
            <a:r>
              <a:rPr lang="en-GB" i="1" dirty="0" smtClean="0"/>
              <a:t>Automatic Summarization. </a:t>
            </a:r>
            <a:r>
              <a:rPr lang="en-GB" dirty="0" smtClean="0"/>
              <a:t>Amsterdam: John </a:t>
            </a:r>
            <a:r>
              <a:rPr lang="en-GB" dirty="0" err="1" smtClean="0"/>
              <a:t>Benjamins</a:t>
            </a:r>
            <a:endParaRPr lang="en-GB"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relations</a:t>
            </a:r>
            <a:endParaRPr lang="en-GB" dirty="0"/>
          </a:p>
        </p:txBody>
      </p:sp>
      <p:sp>
        <p:nvSpPr>
          <p:cNvPr id="5" name="Content Placeholder 4"/>
          <p:cNvSpPr>
            <a:spLocks noGrp="1"/>
          </p:cNvSpPr>
          <p:nvPr>
            <p:ph idx="1"/>
          </p:nvPr>
        </p:nvSpPr>
        <p:spPr>
          <a:xfrm>
            <a:off x="457200" y="1066800"/>
            <a:ext cx="8229600" cy="5400600"/>
          </a:xfrm>
        </p:spPr>
        <p:txBody>
          <a:bodyPr>
            <a:normAutofit fontScale="85000" lnSpcReduction="20000"/>
          </a:bodyPr>
          <a:lstStyle/>
          <a:p>
            <a:r>
              <a:rPr lang="en-GB" dirty="0" smtClean="0"/>
              <a:t>Circumstance</a:t>
            </a:r>
          </a:p>
          <a:p>
            <a:pPr lvl="1"/>
            <a:r>
              <a:rPr lang="en-GB" dirty="0" smtClean="0"/>
              <a:t>Satellite describes the temporal, spatial or situational framework in which the reader should interpret the situation presented in the nucleus.</a:t>
            </a:r>
          </a:p>
          <a:p>
            <a:pPr lvl="2"/>
            <a:r>
              <a:rPr lang="en-GB" b="1" i="1" dirty="0" smtClean="0">
                <a:solidFill>
                  <a:srgbClr val="FF0000"/>
                </a:solidFill>
              </a:rPr>
              <a:t>As your portable drive spins</a:t>
            </a:r>
            <a:r>
              <a:rPr lang="en-GB" i="1" dirty="0" smtClean="0"/>
              <a:t>, </a:t>
            </a:r>
            <a:r>
              <a:rPr lang="en-GB" b="1" i="1" dirty="0" smtClean="0">
                <a:solidFill>
                  <a:srgbClr val="002060"/>
                </a:solidFill>
              </a:rPr>
              <a:t>your computer is copying data to it</a:t>
            </a:r>
            <a:r>
              <a:rPr lang="en-GB" i="1" dirty="0" smtClean="0">
                <a:solidFill>
                  <a:srgbClr val="00B050"/>
                </a:solidFill>
              </a:rPr>
              <a:t>.</a:t>
            </a:r>
          </a:p>
          <a:p>
            <a:endParaRPr lang="en-GB" dirty="0" smtClean="0"/>
          </a:p>
          <a:p>
            <a:r>
              <a:rPr lang="en-GB" dirty="0" smtClean="0"/>
              <a:t>Purpose</a:t>
            </a:r>
          </a:p>
          <a:p>
            <a:pPr lvl="1"/>
            <a:r>
              <a:rPr lang="en-GB" dirty="0" smtClean="0"/>
              <a:t>Satellite describes an effect that the action described by the nucleus is intended to achieve.</a:t>
            </a:r>
          </a:p>
          <a:p>
            <a:pPr lvl="2"/>
            <a:r>
              <a:rPr lang="en-GB" b="1" dirty="0" smtClean="0">
                <a:solidFill>
                  <a:srgbClr val="002060"/>
                </a:solidFill>
              </a:rPr>
              <a:t>You have to move </a:t>
            </a:r>
            <a:r>
              <a:rPr lang="en-GB" b="1" dirty="0" smtClean="0">
                <a:solidFill>
                  <a:srgbClr val="FF0000"/>
                </a:solidFill>
              </a:rPr>
              <a:t>to hit the ball</a:t>
            </a:r>
          </a:p>
          <a:p>
            <a:endParaRPr lang="en-GB" b="1" dirty="0" smtClean="0">
              <a:solidFill>
                <a:srgbClr val="FFC000"/>
              </a:solidFill>
            </a:endParaRPr>
          </a:p>
          <a:p>
            <a:r>
              <a:rPr lang="en-GB" dirty="0" err="1" smtClean="0"/>
              <a:t>Solutionhood</a:t>
            </a:r>
            <a:endParaRPr lang="en-GB" dirty="0" smtClean="0"/>
          </a:p>
          <a:p>
            <a:pPr lvl="1"/>
            <a:r>
              <a:rPr lang="en-GB" dirty="0" smtClean="0"/>
              <a:t>Nucleus is a solution to a problem posed in the satellite.</a:t>
            </a:r>
          </a:p>
          <a:p>
            <a:pPr lvl="2"/>
            <a:r>
              <a:rPr lang="en-GB" b="1" dirty="0" smtClean="0">
                <a:solidFill>
                  <a:srgbClr val="FF0000"/>
                </a:solidFill>
              </a:rPr>
              <a:t>What should you do if your portable drive stops working? </a:t>
            </a:r>
            <a:r>
              <a:rPr lang="en-GB" b="1" dirty="0" smtClean="0">
                <a:solidFill>
                  <a:schemeClr val="tx2"/>
                </a:solidFill>
              </a:rPr>
              <a:t>Call customer care...</a:t>
            </a:r>
          </a:p>
          <a:p>
            <a:pPr lvl="1"/>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 for NLG</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Given:</a:t>
            </a:r>
          </a:p>
          <a:p>
            <a:pPr lvl="1"/>
            <a:r>
              <a:rPr lang="en-GB" dirty="0" smtClean="0"/>
              <a:t>Events, messages etc in the input that we wish to express</a:t>
            </a:r>
          </a:p>
          <a:p>
            <a:pPr lvl="1"/>
            <a:r>
              <a:rPr lang="en-GB" dirty="0" smtClean="0"/>
              <a:t>Sufficient knowledge to work out the relationship between these messages</a:t>
            </a:r>
          </a:p>
          <a:p>
            <a:pPr lvl="1"/>
            <a:endParaRPr lang="en-GB" dirty="0" smtClean="0"/>
          </a:p>
          <a:p>
            <a:r>
              <a:rPr lang="en-GB" dirty="0" smtClean="0"/>
              <a:t>Then we can:</a:t>
            </a:r>
          </a:p>
          <a:p>
            <a:pPr lvl="1"/>
            <a:r>
              <a:rPr lang="en-GB" dirty="0" smtClean="0"/>
              <a:t>Design rules that identify the relations between events</a:t>
            </a:r>
          </a:p>
          <a:p>
            <a:pPr lvl="1"/>
            <a:r>
              <a:rPr lang="en-GB" dirty="0" smtClean="0"/>
              <a:t>Use the relations to plan the structure of the text.</a:t>
            </a:r>
          </a:p>
          <a:p>
            <a:pPr lvl="1"/>
            <a:r>
              <a:rPr lang="en-GB" dirty="0" smtClean="0"/>
              <a:t>(We can use traditional AI planning techniques for this, but this isn’t the only way.)</a:t>
            </a:r>
          </a:p>
          <a:p>
            <a:pPr lvl="1"/>
            <a:endParaRPr lang="en-GB" dirty="0" smtClean="0"/>
          </a:p>
          <a:p>
            <a:pPr lvl="1"/>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Planning documents with </a:t>
            </a:r>
            <a:r>
              <a:rPr lang="en-GB" dirty="0" err="1" smtClean="0"/>
              <a:t>rst</a:t>
            </a:r>
            <a:endParaRPr lang="en-GB" dirty="0"/>
          </a:p>
        </p:txBody>
      </p:sp>
      <p:sp>
        <p:nvSpPr>
          <p:cNvPr id="7" name="Text Placeholder 6"/>
          <p:cNvSpPr>
            <a:spLocks noGrp="1"/>
          </p:cNvSpPr>
          <p:nvPr>
            <p:ph type="body" idx="1"/>
          </p:nvPr>
        </p:nvSpPr>
        <p:spPr/>
        <p:txBody>
          <a:bodyPr/>
          <a:lstStyle/>
          <a:p>
            <a:r>
              <a:rPr lang="en-GB" dirty="0" smtClean="0"/>
              <a:t>Part 4</a:t>
            </a:r>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5"/>
          <p:cNvSpPr>
            <a:spLocks noGrp="1"/>
          </p:cNvSpPr>
          <p:nvPr>
            <p:ph type="sldNum" sz="quarter" idx="12"/>
          </p:nvPr>
        </p:nvSpPr>
        <p:spPr>
          <a:noFill/>
        </p:spPr>
        <p:txBody>
          <a:bodyPr/>
          <a:lstStyle/>
          <a:p>
            <a:fld id="{309D82A7-AFAD-40C3-9F3D-3A2A458D9BE2}" type="slidenum">
              <a:rPr lang="en-US"/>
              <a:pPr/>
              <a:t>45</a:t>
            </a:fld>
            <a:endParaRPr lang="en-US"/>
          </a:p>
        </p:txBody>
      </p:sp>
      <p:sp>
        <p:nvSpPr>
          <p:cNvPr id="84995" name="Rectangle 1026"/>
          <p:cNvSpPr>
            <a:spLocks noGrp="1" noChangeArrowheads="1"/>
          </p:cNvSpPr>
          <p:nvPr>
            <p:ph type="title"/>
          </p:nvPr>
        </p:nvSpPr>
        <p:spPr/>
        <p:txBody>
          <a:bodyPr>
            <a:normAutofit/>
          </a:bodyPr>
          <a:lstStyle/>
          <a:p>
            <a:r>
              <a:rPr lang="en-US" dirty="0" smtClean="0"/>
              <a:t>Example #1: Weather report</a:t>
            </a:r>
          </a:p>
        </p:txBody>
      </p:sp>
      <p:sp>
        <p:nvSpPr>
          <p:cNvPr id="84996" name="Rectangle 1027"/>
          <p:cNvSpPr>
            <a:spLocks noGrp="1" noChangeArrowheads="1"/>
          </p:cNvSpPr>
          <p:nvPr>
            <p:ph type="body" idx="1"/>
          </p:nvPr>
        </p:nvSpPr>
        <p:spPr>
          <a:xfrm>
            <a:off x="533400" y="1295400"/>
            <a:ext cx="7848600" cy="1752600"/>
          </a:xfrm>
        </p:spPr>
        <p:txBody>
          <a:bodyPr>
            <a:normAutofit fontScale="85000" lnSpcReduction="20000"/>
          </a:bodyPr>
          <a:lstStyle/>
          <a:p>
            <a:pPr marL="457200" indent="-457200">
              <a:buFontTx/>
              <a:buNone/>
            </a:pPr>
            <a:r>
              <a:rPr lang="en-US" dirty="0" smtClean="0"/>
              <a:t>Three basic rhetorical relationships:</a:t>
            </a:r>
          </a:p>
          <a:p>
            <a:pPr marL="457200" indent="-457200"/>
            <a:r>
              <a:rPr lang="en-US" dirty="0" smtClean="0"/>
              <a:t>SEQUENCE</a:t>
            </a:r>
          </a:p>
          <a:p>
            <a:pPr marL="457200" indent="-457200"/>
            <a:r>
              <a:rPr lang="en-US" dirty="0" smtClean="0"/>
              <a:t>ELABORATION</a:t>
            </a:r>
          </a:p>
          <a:p>
            <a:pPr marL="457200" indent="-457200"/>
            <a:r>
              <a:rPr lang="en-US" dirty="0" smtClean="0"/>
              <a:t>CONTRAST</a:t>
            </a:r>
          </a:p>
        </p:txBody>
      </p:sp>
      <p:sp>
        <p:nvSpPr>
          <p:cNvPr id="84997" name="Rectangle 1028"/>
          <p:cNvSpPr>
            <a:spLocks noChangeArrowheads="1"/>
          </p:cNvSpPr>
          <p:nvPr/>
        </p:nvSpPr>
        <p:spPr bwMode="auto">
          <a:xfrm>
            <a:off x="533400" y="3276600"/>
            <a:ext cx="7848600" cy="1752600"/>
          </a:xfrm>
          <a:prstGeom prst="rect">
            <a:avLst/>
          </a:prstGeom>
          <a:noFill/>
          <a:ln w="9525">
            <a:noFill/>
            <a:miter lim="800000"/>
            <a:headEnd/>
            <a:tailEnd/>
          </a:ln>
        </p:spPr>
        <p:txBody>
          <a:bodyPr/>
          <a:lstStyle/>
          <a:p>
            <a:pPr algn="l">
              <a:spcBef>
                <a:spcPct val="20000"/>
              </a:spcBef>
            </a:pPr>
            <a:r>
              <a:rPr lang="en-US" sz="2400" dirty="0"/>
              <a:t>Applicability of rhetorically-based planning operators determined by attributes of the </a:t>
            </a:r>
            <a:r>
              <a:rPr lang="en-US" sz="2400" dirty="0" smtClean="0"/>
              <a:t>messages.</a:t>
            </a:r>
            <a:endParaRPr lang="en-US" sz="2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5"/>
          <p:cNvSpPr>
            <a:spLocks noGrp="1"/>
          </p:cNvSpPr>
          <p:nvPr>
            <p:ph type="sldNum" sz="quarter" idx="12"/>
          </p:nvPr>
        </p:nvSpPr>
        <p:spPr>
          <a:noFill/>
        </p:spPr>
        <p:txBody>
          <a:bodyPr/>
          <a:lstStyle/>
          <a:p>
            <a:fld id="{3FD4366F-0B3D-4BA2-9ABC-54AB3777E9EA}" type="slidenum">
              <a:rPr lang="en-US"/>
              <a:pPr/>
              <a:t>46</a:t>
            </a:fld>
            <a:endParaRPr lang="en-US"/>
          </a:p>
        </p:txBody>
      </p:sp>
      <p:sp>
        <p:nvSpPr>
          <p:cNvPr id="86019" name="Rectangle 2"/>
          <p:cNvSpPr>
            <a:spLocks noGrp="1" noChangeArrowheads="1"/>
          </p:cNvSpPr>
          <p:nvPr>
            <p:ph type="title"/>
          </p:nvPr>
        </p:nvSpPr>
        <p:spPr/>
        <p:txBody>
          <a:bodyPr/>
          <a:lstStyle/>
          <a:p>
            <a:r>
              <a:rPr lang="en-US" smtClean="0"/>
              <a:t>Message Attributes</a:t>
            </a:r>
          </a:p>
        </p:txBody>
      </p:sp>
      <p:sp>
        <p:nvSpPr>
          <p:cNvPr id="86020" name="Text Box 3"/>
          <p:cNvSpPr txBox="1">
            <a:spLocks noChangeArrowheads="1"/>
          </p:cNvSpPr>
          <p:nvPr/>
        </p:nvSpPr>
        <p:spPr bwMode="auto">
          <a:xfrm>
            <a:off x="1054100" y="2740025"/>
            <a:ext cx="2560638" cy="406400"/>
          </a:xfrm>
          <a:prstGeom prst="rect">
            <a:avLst/>
          </a:prstGeom>
          <a:noFill/>
          <a:ln w="9525">
            <a:solidFill>
              <a:schemeClr val="tx1"/>
            </a:solidFill>
            <a:miter lim="800000"/>
            <a:headEnd/>
            <a:tailEnd/>
          </a:ln>
        </p:spPr>
        <p:txBody>
          <a:bodyPr>
            <a:spAutoFit/>
          </a:bodyPr>
          <a:lstStyle/>
          <a:p>
            <a:pPr>
              <a:spcBef>
                <a:spcPct val="50000"/>
              </a:spcBef>
            </a:pPr>
            <a:r>
              <a:rPr lang="en-US" sz="2000"/>
              <a:t>significance=routine</a:t>
            </a:r>
            <a:endParaRPr lang="en-US" sz="2400"/>
          </a:p>
        </p:txBody>
      </p:sp>
      <p:sp>
        <p:nvSpPr>
          <p:cNvPr id="86021" name="Text Box 4"/>
          <p:cNvSpPr txBox="1">
            <a:spLocks noChangeArrowheads="1"/>
          </p:cNvSpPr>
          <p:nvPr/>
        </p:nvSpPr>
        <p:spPr bwMode="auto">
          <a:xfrm>
            <a:off x="4229100" y="2590800"/>
            <a:ext cx="1905000" cy="406400"/>
          </a:xfrm>
          <a:prstGeom prst="rect">
            <a:avLst/>
          </a:prstGeom>
          <a:noFill/>
          <a:ln w="9525">
            <a:solidFill>
              <a:schemeClr val="tx1"/>
            </a:solidFill>
            <a:miter lim="800000"/>
            <a:headEnd/>
            <a:tailEnd/>
          </a:ln>
        </p:spPr>
        <p:txBody>
          <a:bodyPr>
            <a:spAutoFit/>
          </a:bodyPr>
          <a:lstStyle/>
          <a:p>
            <a:pPr>
              <a:spcBef>
                <a:spcPct val="50000"/>
              </a:spcBef>
            </a:pPr>
            <a:r>
              <a:rPr lang="en-US" sz="2000"/>
              <a:t>status=primary</a:t>
            </a:r>
            <a:endParaRPr lang="en-US" sz="2400"/>
          </a:p>
        </p:txBody>
      </p:sp>
      <p:sp>
        <p:nvSpPr>
          <p:cNvPr id="86022" name="Text Box 5"/>
          <p:cNvSpPr txBox="1">
            <a:spLocks noChangeArrowheads="1"/>
          </p:cNvSpPr>
          <p:nvPr/>
        </p:nvSpPr>
        <p:spPr bwMode="auto">
          <a:xfrm>
            <a:off x="6542088" y="2805113"/>
            <a:ext cx="2514600" cy="396875"/>
          </a:xfrm>
          <a:prstGeom prst="rect">
            <a:avLst/>
          </a:prstGeom>
          <a:noFill/>
          <a:ln w="9525">
            <a:noFill/>
            <a:miter lim="800000"/>
            <a:headEnd/>
            <a:tailEnd/>
          </a:ln>
        </p:spPr>
        <p:txBody>
          <a:bodyPr>
            <a:spAutoFit/>
          </a:bodyPr>
          <a:lstStyle/>
          <a:p>
            <a:pPr algn="l">
              <a:spcBef>
                <a:spcPct val="50000"/>
              </a:spcBef>
            </a:pPr>
            <a:r>
              <a:rPr lang="en-US" sz="2000"/>
              <a:t>MonthlyRainMsg</a:t>
            </a:r>
            <a:endParaRPr lang="en-US" sz="2400"/>
          </a:p>
        </p:txBody>
      </p:sp>
      <p:sp>
        <p:nvSpPr>
          <p:cNvPr id="86023" name="Text Box 6"/>
          <p:cNvSpPr txBox="1">
            <a:spLocks noChangeArrowheads="1"/>
          </p:cNvSpPr>
          <p:nvPr/>
        </p:nvSpPr>
        <p:spPr bwMode="auto">
          <a:xfrm>
            <a:off x="3870325" y="3505200"/>
            <a:ext cx="2263775" cy="406400"/>
          </a:xfrm>
          <a:prstGeom prst="rect">
            <a:avLst/>
          </a:prstGeom>
          <a:noFill/>
          <a:ln w="9525">
            <a:solidFill>
              <a:schemeClr val="tx1"/>
            </a:solidFill>
            <a:miter lim="800000"/>
            <a:headEnd/>
            <a:tailEnd/>
          </a:ln>
        </p:spPr>
        <p:txBody>
          <a:bodyPr>
            <a:spAutoFit/>
          </a:bodyPr>
          <a:lstStyle/>
          <a:p>
            <a:pPr>
              <a:spcBef>
                <a:spcPct val="50000"/>
              </a:spcBef>
            </a:pPr>
            <a:r>
              <a:rPr lang="en-US" sz="2000"/>
              <a:t>status=secondary</a:t>
            </a:r>
            <a:endParaRPr lang="en-US" sz="2400"/>
          </a:p>
        </p:txBody>
      </p:sp>
      <p:sp>
        <p:nvSpPr>
          <p:cNvPr id="86024" name="Text Box 7"/>
          <p:cNvSpPr txBox="1">
            <a:spLocks noChangeArrowheads="1"/>
          </p:cNvSpPr>
          <p:nvPr/>
        </p:nvSpPr>
        <p:spPr bwMode="auto">
          <a:xfrm>
            <a:off x="939800" y="4910138"/>
            <a:ext cx="2984500" cy="406400"/>
          </a:xfrm>
          <a:prstGeom prst="rect">
            <a:avLst/>
          </a:prstGeom>
          <a:noFill/>
          <a:ln w="9525">
            <a:solidFill>
              <a:schemeClr val="tx1"/>
            </a:solidFill>
            <a:miter lim="800000"/>
            <a:headEnd/>
            <a:tailEnd/>
          </a:ln>
        </p:spPr>
        <p:txBody>
          <a:bodyPr>
            <a:spAutoFit/>
          </a:bodyPr>
          <a:lstStyle/>
          <a:p>
            <a:pPr>
              <a:spcBef>
                <a:spcPct val="50000"/>
              </a:spcBef>
            </a:pPr>
            <a:r>
              <a:rPr lang="en-US" sz="2000"/>
              <a:t>significance=significant</a:t>
            </a:r>
            <a:endParaRPr lang="en-US" sz="2400"/>
          </a:p>
        </p:txBody>
      </p:sp>
      <p:sp>
        <p:nvSpPr>
          <p:cNvPr id="86025" name="Text Box 8"/>
          <p:cNvSpPr txBox="1">
            <a:spLocks noChangeArrowheads="1"/>
          </p:cNvSpPr>
          <p:nvPr/>
        </p:nvSpPr>
        <p:spPr bwMode="auto">
          <a:xfrm>
            <a:off x="6542088" y="5638800"/>
            <a:ext cx="2514600" cy="396875"/>
          </a:xfrm>
          <a:prstGeom prst="rect">
            <a:avLst/>
          </a:prstGeom>
          <a:noFill/>
          <a:ln w="9525">
            <a:noFill/>
            <a:miter lim="800000"/>
            <a:headEnd/>
            <a:tailEnd/>
          </a:ln>
        </p:spPr>
        <p:txBody>
          <a:bodyPr>
            <a:spAutoFit/>
          </a:bodyPr>
          <a:lstStyle/>
          <a:p>
            <a:pPr algn="l">
              <a:spcBef>
                <a:spcPct val="50000"/>
              </a:spcBef>
            </a:pPr>
            <a:r>
              <a:rPr lang="en-US" sz="2000"/>
              <a:t>RainSpellMsg</a:t>
            </a:r>
            <a:endParaRPr lang="en-US" sz="2400"/>
          </a:p>
        </p:txBody>
      </p:sp>
      <p:sp>
        <p:nvSpPr>
          <p:cNvPr id="86026" name="Text Box 9"/>
          <p:cNvSpPr txBox="1">
            <a:spLocks noChangeArrowheads="1"/>
          </p:cNvSpPr>
          <p:nvPr/>
        </p:nvSpPr>
        <p:spPr bwMode="auto">
          <a:xfrm>
            <a:off x="6542088" y="3241675"/>
            <a:ext cx="2514600" cy="396875"/>
          </a:xfrm>
          <a:prstGeom prst="rect">
            <a:avLst/>
          </a:prstGeom>
          <a:noFill/>
          <a:ln w="9525">
            <a:noFill/>
            <a:miter lim="800000"/>
            <a:headEnd/>
            <a:tailEnd/>
          </a:ln>
        </p:spPr>
        <p:txBody>
          <a:bodyPr>
            <a:spAutoFit/>
          </a:bodyPr>
          <a:lstStyle/>
          <a:p>
            <a:pPr algn="l">
              <a:spcBef>
                <a:spcPct val="50000"/>
              </a:spcBef>
            </a:pPr>
            <a:r>
              <a:rPr lang="en-US" sz="2000"/>
              <a:t>RainyDaysMsg</a:t>
            </a:r>
            <a:endParaRPr lang="en-US" sz="2400"/>
          </a:p>
        </p:txBody>
      </p:sp>
      <p:sp>
        <p:nvSpPr>
          <p:cNvPr id="86027" name="Text Box 10"/>
          <p:cNvSpPr txBox="1">
            <a:spLocks noChangeArrowheads="1"/>
          </p:cNvSpPr>
          <p:nvPr/>
        </p:nvSpPr>
        <p:spPr bwMode="auto">
          <a:xfrm>
            <a:off x="6542088" y="3790950"/>
            <a:ext cx="2514600" cy="396875"/>
          </a:xfrm>
          <a:prstGeom prst="rect">
            <a:avLst/>
          </a:prstGeom>
          <a:noFill/>
          <a:ln w="9525">
            <a:noFill/>
            <a:miter lim="800000"/>
            <a:headEnd/>
            <a:tailEnd/>
          </a:ln>
        </p:spPr>
        <p:txBody>
          <a:bodyPr>
            <a:spAutoFit/>
          </a:bodyPr>
          <a:lstStyle/>
          <a:p>
            <a:pPr algn="l">
              <a:spcBef>
                <a:spcPct val="50000"/>
              </a:spcBef>
            </a:pPr>
            <a:r>
              <a:rPr lang="en-US" sz="2000"/>
              <a:t>RainSoFarMsg</a:t>
            </a:r>
            <a:endParaRPr lang="en-US" sz="2400"/>
          </a:p>
        </p:txBody>
      </p:sp>
      <p:sp>
        <p:nvSpPr>
          <p:cNvPr id="86028" name="Text Box 11"/>
          <p:cNvSpPr txBox="1">
            <a:spLocks noChangeArrowheads="1"/>
          </p:cNvSpPr>
          <p:nvPr/>
        </p:nvSpPr>
        <p:spPr bwMode="auto">
          <a:xfrm>
            <a:off x="6542088" y="2244725"/>
            <a:ext cx="2514600" cy="396875"/>
          </a:xfrm>
          <a:prstGeom prst="rect">
            <a:avLst/>
          </a:prstGeom>
          <a:noFill/>
          <a:ln w="9525">
            <a:noFill/>
            <a:miter lim="800000"/>
            <a:headEnd/>
            <a:tailEnd/>
          </a:ln>
        </p:spPr>
        <p:txBody>
          <a:bodyPr>
            <a:spAutoFit/>
          </a:bodyPr>
          <a:lstStyle/>
          <a:p>
            <a:pPr algn="l">
              <a:spcBef>
                <a:spcPct val="50000"/>
              </a:spcBef>
            </a:pPr>
            <a:r>
              <a:rPr lang="en-US" sz="2000"/>
              <a:t>MonthlyTempMsg</a:t>
            </a:r>
            <a:endParaRPr lang="en-US" sz="2400"/>
          </a:p>
        </p:txBody>
      </p:sp>
      <p:sp>
        <p:nvSpPr>
          <p:cNvPr id="86029" name="Text Box 12"/>
          <p:cNvSpPr txBox="1">
            <a:spLocks noChangeArrowheads="1"/>
          </p:cNvSpPr>
          <p:nvPr/>
        </p:nvSpPr>
        <p:spPr bwMode="auto">
          <a:xfrm>
            <a:off x="6542088" y="4724400"/>
            <a:ext cx="2514600" cy="396875"/>
          </a:xfrm>
          <a:prstGeom prst="rect">
            <a:avLst/>
          </a:prstGeom>
          <a:noFill/>
          <a:ln w="9525">
            <a:noFill/>
            <a:miter lim="800000"/>
            <a:headEnd/>
            <a:tailEnd/>
          </a:ln>
        </p:spPr>
        <p:txBody>
          <a:bodyPr>
            <a:spAutoFit/>
          </a:bodyPr>
          <a:lstStyle/>
          <a:p>
            <a:pPr algn="l">
              <a:spcBef>
                <a:spcPct val="50000"/>
              </a:spcBef>
            </a:pPr>
            <a:r>
              <a:rPr lang="en-US" sz="2000"/>
              <a:t>TempEventMsg</a:t>
            </a:r>
            <a:endParaRPr lang="en-US" sz="2400"/>
          </a:p>
        </p:txBody>
      </p:sp>
      <p:sp>
        <p:nvSpPr>
          <p:cNvPr id="86030" name="Text Box 13"/>
          <p:cNvSpPr txBox="1">
            <a:spLocks noChangeArrowheads="1"/>
          </p:cNvSpPr>
          <p:nvPr/>
        </p:nvSpPr>
        <p:spPr bwMode="auto">
          <a:xfrm>
            <a:off x="6542088" y="4267200"/>
            <a:ext cx="2514600" cy="396875"/>
          </a:xfrm>
          <a:prstGeom prst="rect">
            <a:avLst/>
          </a:prstGeom>
          <a:noFill/>
          <a:ln w="9525">
            <a:noFill/>
            <a:miter lim="800000"/>
            <a:headEnd/>
            <a:tailEnd/>
          </a:ln>
        </p:spPr>
        <p:txBody>
          <a:bodyPr>
            <a:spAutoFit/>
          </a:bodyPr>
          <a:lstStyle/>
          <a:p>
            <a:pPr algn="l">
              <a:spcBef>
                <a:spcPct val="50000"/>
              </a:spcBef>
            </a:pPr>
            <a:r>
              <a:rPr lang="en-US" sz="2000"/>
              <a:t>RainAmountsMsg</a:t>
            </a:r>
            <a:endParaRPr lang="en-US" sz="2400"/>
          </a:p>
        </p:txBody>
      </p:sp>
      <p:sp>
        <p:nvSpPr>
          <p:cNvPr id="86031" name="Text Box 14"/>
          <p:cNvSpPr txBox="1">
            <a:spLocks noChangeArrowheads="1"/>
          </p:cNvSpPr>
          <p:nvPr/>
        </p:nvSpPr>
        <p:spPr bwMode="auto">
          <a:xfrm>
            <a:off x="6542088" y="5181600"/>
            <a:ext cx="2514600" cy="396875"/>
          </a:xfrm>
          <a:prstGeom prst="rect">
            <a:avLst/>
          </a:prstGeom>
          <a:noFill/>
          <a:ln w="9525">
            <a:noFill/>
            <a:miter lim="800000"/>
            <a:headEnd/>
            <a:tailEnd/>
          </a:ln>
        </p:spPr>
        <p:txBody>
          <a:bodyPr>
            <a:spAutoFit/>
          </a:bodyPr>
          <a:lstStyle/>
          <a:p>
            <a:pPr algn="l">
              <a:spcBef>
                <a:spcPct val="50000"/>
              </a:spcBef>
            </a:pPr>
            <a:r>
              <a:rPr lang="en-US" sz="2000"/>
              <a:t>TempSpellMsg</a:t>
            </a:r>
            <a:endParaRPr lang="en-US" sz="2400"/>
          </a:p>
        </p:txBody>
      </p:sp>
      <p:sp>
        <p:nvSpPr>
          <p:cNvPr id="86032" name="Line 15"/>
          <p:cNvSpPr>
            <a:spLocks noChangeShapeType="1"/>
          </p:cNvSpPr>
          <p:nvPr/>
        </p:nvSpPr>
        <p:spPr bwMode="auto">
          <a:xfrm flipV="1">
            <a:off x="642938" y="2921000"/>
            <a:ext cx="412750" cy="1109663"/>
          </a:xfrm>
          <a:prstGeom prst="line">
            <a:avLst/>
          </a:prstGeom>
          <a:noFill/>
          <a:ln w="9525">
            <a:solidFill>
              <a:schemeClr val="tx1"/>
            </a:solidFill>
            <a:round/>
            <a:headEnd/>
            <a:tailEnd/>
          </a:ln>
        </p:spPr>
        <p:txBody>
          <a:bodyPr wrap="none" anchor="ctr"/>
          <a:lstStyle/>
          <a:p>
            <a:endParaRPr lang="en-GB"/>
          </a:p>
        </p:txBody>
      </p:sp>
      <p:sp>
        <p:nvSpPr>
          <p:cNvPr id="86033" name="Line 16"/>
          <p:cNvSpPr>
            <a:spLocks noChangeShapeType="1"/>
          </p:cNvSpPr>
          <p:nvPr/>
        </p:nvSpPr>
        <p:spPr bwMode="auto">
          <a:xfrm>
            <a:off x="642938" y="4030663"/>
            <a:ext cx="301625" cy="1079500"/>
          </a:xfrm>
          <a:prstGeom prst="line">
            <a:avLst/>
          </a:prstGeom>
          <a:noFill/>
          <a:ln w="9525">
            <a:solidFill>
              <a:schemeClr val="tx1"/>
            </a:solidFill>
            <a:round/>
            <a:headEnd/>
            <a:tailEnd/>
          </a:ln>
        </p:spPr>
        <p:txBody>
          <a:bodyPr wrap="none" anchor="ctr"/>
          <a:lstStyle/>
          <a:p>
            <a:endParaRPr lang="en-GB"/>
          </a:p>
        </p:txBody>
      </p:sp>
      <p:sp>
        <p:nvSpPr>
          <p:cNvPr id="86034" name="Line 17"/>
          <p:cNvSpPr>
            <a:spLocks noChangeShapeType="1"/>
          </p:cNvSpPr>
          <p:nvPr/>
        </p:nvSpPr>
        <p:spPr bwMode="auto">
          <a:xfrm flipV="1">
            <a:off x="3619500" y="2798763"/>
            <a:ext cx="611188" cy="139700"/>
          </a:xfrm>
          <a:prstGeom prst="line">
            <a:avLst/>
          </a:prstGeom>
          <a:noFill/>
          <a:ln w="9525">
            <a:solidFill>
              <a:schemeClr val="tx1"/>
            </a:solidFill>
            <a:round/>
            <a:headEnd/>
            <a:tailEnd/>
          </a:ln>
        </p:spPr>
        <p:txBody>
          <a:bodyPr wrap="none" anchor="ctr"/>
          <a:lstStyle/>
          <a:p>
            <a:endParaRPr lang="en-GB"/>
          </a:p>
        </p:txBody>
      </p:sp>
      <p:sp>
        <p:nvSpPr>
          <p:cNvPr id="86035" name="Line 18"/>
          <p:cNvSpPr>
            <a:spLocks noChangeShapeType="1"/>
          </p:cNvSpPr>
          <p:nvPr/>
        </p:nvSpPr>
        <p:spPr bwMode="auto">
          <a:xfrm>
            <a:off x="3619500" y="2938463"/>
            <a:ext cx="246063" cy="736600"/>
          </a:xfrm>
          <a:prstGeom prst="line">
            <a:avLst/>
          </a:prstGeom>
          <a:noFill/>
          <a:ln w="9525">
            <a:solidFill>
              <a:schemeClr val="tx1"/>
            </a:solidFill>
            <a:round/>
            <a:headEnd/>
            <a:tailEnd/>
          </a:ln>
        </p:spPr>
        <p:txBody>
          <a:bodyPr wrap="none" anchor="ctr"/>
          <a:lstStyle/>
          <a:p>
            <a:endParaRPr lang="en-GB"/>
          </a:p>
        </p:txBody>
      </p:sp>
      <p:sp>
        <p:nvSpPr>
          <p:cNvPr id="86036" name="Line 19"/>
          <p:cNvSpPr>
            <a:spLocks noChangeShapeType="1"/>
          </p:cNvSpPr>
          <p:nvPr/>
        </p:nvSpPr>
        <p:spPr bwMode="auto">
          <a:xfrm>
            <a:off x="6134100" y="2743200"/>
            <a:ext cx="304800" cy="304800"/>
          </a:xfrm>
          <a:prstGeom prst="line">
            <a:avLst/>
          </a:prstGeom>
          <a:noFill/>
          <a:ln w="9525">
            <a:solidFill>
              <a:schemeClr val="tx1"/>
            </a:solidFill>
            <a:round/>
            <a:headEnd/>
            <a:tailEnd/>
          </a:ln>
        </p:spPr>
        <p:txBody>
          <a:bodyPr wrap="none" anchor="ctr"/>
          <a:lstStyle/>
          <a:p>
            <a:endParaRPr lang="en-GB"/>
          </a:p>
        </p:txBody>
      </p:sp>
      <p:sp>
        <p:nvSpPr>
          <p:cNvPr id="86037" name="Line 20"/>
          <p:cNvSpPr>
            <a:spLocks noChangeShapeType="1"/>
          </p:cNvSpPr>
          <p:nvPr/>
        </p:nvSpPr>
        <p:spPr bwMode="auto">
          <a:xfrm flipV="1">
            <a:off x="6134100" y="2438400"/>
            <a:ext cx="304800" cy="304800"/>
          </a:xfrm>
          <a:prstGeom prst="line">
            <a:avLst/>
          </a:prstGeom>
          <a:noFill/>
          <a:ln w="9525">
            <a:solidFill>
              <a:schemeClr val="tx1"/>
            </a:solidFill>
            <a:round/>
            <a:headEnd/>
            <a:tailEnd/>
          </a:ln>
        </p:spPr>
        <p:txBody>
          <a:bodyPr wrap="none" anchor="ctr"/>
          <a:lstStyle/>
          <a:p>
            <a:endParaRPr lang="en-GB"/>
          </a:p>
        </p:txBody>
      </p:sp>
      <p:sp>
        <p:nvSpPr>
          <p:cNvPr id="86038" name="Line 21"/>
          <p:cNvSpPr>
            <a:spLocks noChangeShapeType="1"/>
          </p:cNvSpPr>
          <p:nvPr/>
        </p:nvSpPr>
        <p:spPr bwMode="auto">
          <a:xfrm>
            <a:off x="6134100" y="3733800"/>
            <a:ext cx="304800" cy="304800"/>
          </a:xfrm>
          <a:prstGeom prst="line">
            <a:avLst/>
          </a:prstGeom>
          <a:noFill/>
          <a:ln w="9525">
            <a:solidFill>
              <a:schemeClr val="tx1"/>
            </a:solidFill>
            <a:round/>
            <a:headEnd/>
            <a:tailEnd/>
          </a:ln>
        </p:spPr>
        <p:txBody>
          <a:bodyPr wrap="none" anchor="ctr"/>
          <a:lstStyle/>
          <a:p>
            <a:endParaRPr lang="en-GB"/>
          </a:p>
        </p:txBody>
      </p:sp>
      <p:sp>
        <p:nvSpPr>
          <p:cNvPr id="86039" name="Line 22"/>
          <p:cNvSpPr>
            <a:spLocks noChangeShapeType="1"/>
          </p:cNvSpPr>
          <p:nvPr/>
        </p:nvSpPr>
        <p:spPr bwMode="auto">
          <a:xfrm flipV="1">
            <a:off x="6134100" y="3429000"/>
            <a:ext cx="304800" cy="304800"/>
          </a:xfrm>
          <a:prstGeom prst="line">
            <a:avLst/>
          </a:prstGeom>
          <a:noFill/>
          <a:ln w="9525">
            <a:solidFill>
              <a:schemeClr val="tx1"/>
            </a:solidFill>
            <a:round/>
            <a:headEnd/>
            <a:tailEnd/>
          </a:ln>
        </p:spPr>
        <p:txBody>
          <a:bodyPr wrap="none" anchor="ctr"/>
          <a:lstStyle/>
          <a:p>
            <a:endParaRPr lang="en-GB"/>
          </a:p>
        </p:txBody>
      </p:sp>
      <p:sp>
        <p:nvSpPr>
          <p:cNvPr id="86040" name="Line 23"/>
          <p:cNvSpPr>
            <a:spLocks noChangeShapeType="1"/>
          </p:cNvSpPr>
          <p:nvPr/>
        </p:nvSpPr>
        <p:spPr bwMode="auto">
          <a:xfrm flipV="1">
            <a:off x="3924300" y="4953000"/>
            <a:ext cx="2514600" cy="152400"/>
          </a:xfrm>
          <a:prstGeom prst="line">
            <a:avLst/>
          </a:prstGeom>
          <a:noFill/>
          <a:ln w="9525">
            <a:solidFill>
              <a:schemeClr val="tx1"/>
            </a:solidFill>
            <a:round/>
            <a:headEnd/>
            <a:tailEnd/>
          </a:ln>
        </p:spPr>
        <p:txBody>
          <a:bodyPr wrap="none" anchor="ctr"/>
          <a:lstStyle/>
          <a:p>
            <a:endParaRPr lang="en-GB"/>
          </a:p>
        </p:txBody>
      </p:sp>
      <p:sp>
        <p:nvSpPr>
          <p:cNvPr id="86041" name="Line 24"/>
          <p:cNvSpPr>
            <a:spLocks noChangeShapeType="1"/>
          </p:cNvSpPr>
          <p:nvPr/>
        </p:nvSpPr>
        <p:spPr bwMode="auto">
          <a:xfrm>
            <a:off x="3924300" y="5105400"/>
            <a:ext cx="2514600" cy="304800"/>
          </a:xfrm>
          <a:prstGeom prst="line">
            <a:avLst/>
          </a:prstGeom>
          <a:noFill/>
          <a:ln w="9525">
            <a:solidFill>
              <a:schemeClr val="tx1"/>
            </a:solidFill>
            <a:round/>
            <a:headEnd/>
            <a:tailEnd/>
          </a:ln>
        </p:spPr>
        <p:txBody>
          <a:bodyPr wrap="none" anchor="ctr"/>
          <a:lstStyle/>
          <a:p>
            <a:endParaRPr lang="en-GB"/>
          </a:p>
        </p:txBody>
      </p:sp>
      <p:sp>
        <p:nvSpPr>
          <p:cNvPr id="86042" name="Line 25"/>
          <p:cNvSpPr>
            <a:spLocks noChangeShapeType="1"/>
          </p:cNvSpPr>
          <p:nvPr/>
        </p:nvSpPr>
        <p:spPr bwMode="auto">
          <a:xfrm>
            <a:off x="3924300" y="5105400"/>
            <a:ext cx="2514600" cy="762000"/>
          </a:xfrm>
          <a:prstGeom prst="line">
            <a:avLst/>
          </a:prstGeom>
          <a:noFill/>
          <a:ln w="9525">
            <a:solidFill>
              <a:schemeClr val="tx1"/>
            </a:solidFill>
            <a:round/>
            <a:headEnd/>
            <a:tailEnd/>
          </a:ln>
        </p:spPr>
        <p:txBody>
          <a:bodyPr wrap="none" anchor="ctr"/>
          <a:lstStyle/>
          <a:p>
            <a:endParaRPr lang="en-GB"/>
          </a:p>
        </p:txBody>
      </p:sp>
      <p:sp>
        <p:nvSpPr>
          <p:cNvPr id="86043" name="Line 26"/>
          <p:cNvSpPr>
            <a:spLocks noChangeShapeType="1"/>
          </p:cNvSpPr>
          <p:nvPr/>
        </p:nvSpPr>
        <p:spPr bwMode="auto">
          <a:xfrm>
            <a:off x="6137275" y="3741738"/>
            <a:ext cx="354013" cy="720725"/>
          </a:xfrm>
          <a:prstGeom prst="line">
            <a:avLst/>
          </a:prstGeom>
          <a:noFill/>
          <a:ln w="9525">
            <a:solidFill>
              <a:schemeClr val="tx1"/>
            </a:solidFill>
            <a:round/>
            <a:headEnd/>
            <a:tailEnd/>
          </a:ln>
        </p:spPr>
        <p:txBody>
          <a:bodyPr wrap="none" anchor="ctr"/>
          <a:lstStyle/>
          <a:p>
            <a:endParaRPr lang="en-GB"/>
          </a:p>
        </p:txBody>
      </p:sp>
      <p:sp>
        <p:nvSpPr>
          <p:cNvPr id="86044" name="Line 27"/>
          <p:cNvSpPr>
            <a:spLocks noChangeShapeType="1"/>
          </p:cNvSpPr>
          <p:nvPr/>
        </p:nvSpPr>
        <p:spPr bwMode="auto">
          <a:xfrm flipV="1">
            <a:off x="3919538" y="4462463"/>
            <a:ext cx="2571750" cy="639762"/>
          </a:xfrm>
          <a:prstGeom prst="line">
            <a:avLst/>
          </a:prstGeom>
          <a:noFill/>
          <a:ln w="9525">
            <a:solidFill>
              <a:schemeClr val="tx1"/>
            </a:solidFill>
            <a:round/>
            <a:headEnd/>
            <a:tailEnd/>
          </a:ln>
        </p:spPr>
        <p:txBody>
          <a:bodyPr wrap="none" anchor="ctr"/>
          <a:lstStyle/>
          <a:p>
            <a:endParaRPr lang="en-GB"/>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5"/>
          <p:cNvSpPr>
            <a:spLocks noGrp="1"/>
          </p:cNvSpPr>
          <p:nvPr>
            <p:ph type="sldNum" sz="quarter" idx="12"/>
          </p:nvPr>
        </p:nvSpPr>
        <p:spPr>
          <a:noFill/>
        </p:spPr>
        <p:txBody>
          <a:bodyPr/>
          <a:lstStyle/>
          <a:p>
            <a:fld id="{D971840A-F2AC-4738-BB85-23206EDF2C7B}" type="slidenum">
              <a:rPr lang="en-US"/>
              <a:pPr/>
              <a:t>47</a:t>
            </a:fld>
            <a:endParaRPr lang="en-US"/>
          </a:p>
        </p:txBody>
      </p:sp>
      <p:sp>
        <p:nvSpPr>
          <p:cNvPr id="87043" name="Rectangle 2"/>
          <p:cNvSpPr>
            <a:spLocks noGrp="1" noChangeArrowheads="1"/>
          </p:cNvSpPr>
          <p:nvPr>
            <p:ph type="title"/>
          </p:nvPr>
        </p:nvSpPr>
        <p:spPr>
          <a:xfrm>
            <a:off x="457200" y="76200"/>
            <a:ext cx="8229600" cy="1295400"/>
          </a:xfrm>
        </p:spPr>
        <p:txBody>
          <a:bodyPr>
            <a:normAutofit/>
          </a:bodyPr>
          <a:lstStyle/>
          <a:p>
            <a:r>
              <a:rPr lang="en-US" dirty="0" smtClean="0"/>
              <a:t>Example #1: weather report</a:t>
            </a:r>
          </a:p>
        </p:txBody>
      </p:sp>
      <p:sp>
        <p:nvSpPr>
          <p:cNvPr id="87044" name="Rectangle 3"/>
          <p:cNvSpPr>
            <a:spLocks noGrp="1" noChangeArrowheads="1"/>
          </p:cNvSpPr>
          <p:nvPr>
            <p:ph type="body" idx="1"/>
          </p:nvPr>
        </p:nvSpPr>
        <p:spPr/>
        <p:txBody>
          <a:bodyPr/>
          <a:lstStyle/>
          <a:p>
            <a:pPr>
              <a:buFontTx/>
              <a:buNone/>
            </a:pPr>
            <a:r>
              <a:rPr lang="en-US" b="1" dirty="0" smtClean="0">
                <a:solidFill>
                  <a:srgbClr val="002060"/>
                </a:solidFill>
              </a:rPr>
              <a:t>SEQUENCE planning rule</a:t>
            </a:r>
          </a:p>
          <a:p>
            <a:r>
              <a:rPr lang="en-US" dirty="0" smtClean="0"/>
              <a:t>Two messages can be connected by a SEQUENCE relationship if both have the attribute </a:t>
            </a:r>
          </a:p>
          <a:p>
            <a:pPr lvl="1">
              <a:buFontTx/>
              <a:buNone/>
            </a:pPr>
            <a:r>
              <a:rPr lang="en-US" dirty="0" smtClean="0"/>
              <a:t>message-status = primary</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5"/>
          <p:cNvSpPr>
            <a:spLocks noGrp="1"/>
          </p:cNvSpPr>
          <p:nvPr>
            <p:ph type="sldNum" sz="quarter" idx="12"/>
          </p:nvPr>
        </p:nvSpPr>
        <p:spPr>
          <a:noFill/>
        </p:spPr>
        <p:txBody>
          <a:bodyPr/>
          <a:lstStyle/>
          <a:p>
            <a:fld id="{1A7ADEA7-1EBD-4864-A988-1C4389F518C0}" type="slidenum">
              <a:rPr lang="en-US"/>
              <a:pPr/>
              <a:t>48</a:t>
            </a:fld>
            <a:endParaRPr lang="en-US"/>
          </a:p>
        </p:txBody>
      </p:sp>
      <p:sp>
        <p:nvSpPr>
          <p:cNvPr id="88067" name="Rectangle 2"/>
          <p:cNvSpPr>
            <a:spLocks noGrp="1" noChangeArrowheads="1"/>
          </p:cNvSpPr>
          <p:nvPr>
            <p:ph type="title"/>
          </p:nvPr>
        </p:nvSpPr>
        <p:spPr>
          <a:xfrm>
            <a:off x="457200" y="0"/>
            <a:ext cx="8229600" cy="1219200"/>
          </a:xfrm>
        </p:spPr>
        <p:txBody>
          <a:bodyPr>
            <a:normAutofit/>
          </a:bodyPr>
          <a:lstStyle/>
          <a:p>
            <a:r>
              <a:rPr lang="en-US" dirty="0" smtClean="0"/>
              <a:t>Example #1: weather report</a:t>
            </a:r>
          </a:p>
        </p:txBody>
      </p:sp>
      <p:sp>
        <p:nvSpPr>
          <p:cNvPr id="88068" name="Rectangle 3"/>
          <p:cNvSpPr>
            <a:spLocks noGrp="1" noChangeArrowheads="1"/>
          </p:cNvSpPr>
          <p:nvPr>
            <p:ph type="body" idx="1"/>
          </p:nvPr>
        </p:nvSpPr>
        <p:spPr/>
        <p:txBody>
          <a:bodyPr/>
          <a:lstStyle/>
          <a:p>
            <a:pPr>
              <a:buFontTx/>
              <a:buNone/>
            </a:pPr>
            <a:r>
              <a:rPr lang="en-US" b="1" dirty="0" smtClean="0">
                <a:solidFill>
                  <a:srgbClr val="002060"/>
                </a:solidFill>
              </a:rPr>
              <a:t>ELABORATION planning rule</a:t>
            </a:r>
          </a:p>
          <a:p>
            <a:r>
              <a:rPr lang="en-US" dirty="0" smtClean="0"/>
              <a:t>Two messages can be connected by an ELABORATION relationship if:</a:t>
            </a:r>
          </a:p>
          <a:p>
            <a:pPr lvl="1"/>
            <a:r>
              <a:rPr lang="en-US" dirty="0" smtClean="0"/>
              <a:t>they are both have the same </a:t>
            </a:r>
            <a:r>
              <a:rPr lang="en-US" i="1" dirty="0" smtClean="0"/>
              <a:t>message-topic</a:t>
            </a:r>
          </a:p>
          <a:p>
            <a:pPr lvl="1"/>
            <a:r>
              <a:rPr lang="en-US" dirty="0" smtClean="0"/>
              <a:t>the nucleus has </a:t>
            </a:r>
            <a:r>
              <a:rPr lang="en-US" i="1" dirty="0" smtClean="0"/>
              <a:t>message-status = primary</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5"/>
          <p:cNvSpPr>
            <a:spLocks noGrp="1"/>
          </p:cNvSpPr>
          <p:nvPr>
            <p:ph type="sldNum" sz="quarter" idx="12"/>
          </p:nvPr>
        </p:nvSpPr>
        <p:spPr>
          <a:noFill/>
        </p:spPr>
        <p:txBody>
          <a:bodyPr/>
          <a:lstStyle/>
          <a:p>
            <a:fld id="{F61D6198-225A-4F99-A7DF-03FBC787FA91}" type="slidenum">
              <a:rPr lang="en-US"/>
              <a:pPr/>
              <a:t>49</a:t>
            </a:fld>
            <a:endParaRPr lang="en-US"/>
          </a:p>
        </p:txBody>
      </p:sp>
      <p:sp>
        <p:nvSpPr>
          <p:cNvPr id="89091" name="Rectangle 2"/>
          <p:cNvSpPr>
            <a:spLocks noGrp="1" noChangeArrowheads="1"/>
          </p:cNvSpPr>
          <p:nvPr>
            <p:ph type="title"/>
          </p:nvPr>
        </p:nvSpPr>
        <p:spPr/>
        <p:txBody>
          <a:bodyPr>
            <a:normAutofit/>
          </a:bodyPr>
          <a:lstStyle/>
          <a:p>
            <a:r>
              <a:rPr lang="en-US" dirty="0" smtClean="0"/>
              <a:t>Example #1: weather report</a:t>
            </a:r>
          </a:p>
        </p:txBody>
      </p:sp>
      <p:sp>
        <p:nvSpPr>
          <p:cNvPr id="89092" name="Rectangle 3"/>
          <p:cNvSpPr>
            <a:spLocks noGrp="1" noChangeArrowheads="1"/>
          </p:cNvSpPr>
          <p:nvPr>
            <p:ph type="body" idx="1"/>
          </p:nvPr>
        </p:nvSpPr>
        <p:spPr/>
        <p:txBody>
          <a:bodyPr/>
          <a:lstStyle/>
          <a:p>
            <a:pPr>
              <a:buFontTx/>
              <a:buNone/>
            </a:pPr>
            <a:r>
              <a:rPr lang="en-US" b="1" dirty="0" smtClean="0">
                <a:solidFill>
                  <a:srgbClr val="002060"/>
                </a:solidFill>
              </a:rPr>
              <a:t>CONTRAST</a:t>
            </a:r>
          </a:p>
          <a:p>
            <a:r>
              <a:rPr lang="en-US" dirty="0" smtClean="0"/>
              <a:t>Two messages can be connected by a CONTRAST relationship if:</a:t>
            </a:r>
          </a:p>
          <a:p>
            <a:pPr lvl="1"/>
            <a:r>
              <a:rPr lang="en-US" dirty="0" smtClean="0"/>
              <a:t>they both have the same message-topic</a:t>
            </a:r>
          </a:p>
          <a:p>
            <a:pPr lvl="1"/>
            <a:r>
              <a:rPr lang="en-US" dirty="0" smtClean="0"/>
              <a:t>they both have the feature</a:t>
            </a:r>
            <a:br>
              <a:rPr lang="en-US" dirty="0" smtClean="0"/>
            </a:br>
            <a:r>
              <a:rPr lang="en-US" i="1" dirty="0" smtClean="0"/>
              <a:t>absolute-or-relative = relative-to-average</a:t>
            </a:r>
            <a:endParaRPr lang="en-US" sz="2000" i="1" dirty="0" smtClean="0">
              <a:latin typeface="Lucida Console" pitchFamily="49" charset="0"/>
            </a:endParaRPr>
          </a:p>
          <a:p>
            <a:pPr lvl="1"/>
            <a:r>
              <a:rPr lang="en-US" dirty="0" smtClean="0"/>
              <a:t>they have different values for</a:t>
            </a:r>
            <a:br>
              <a:rPr lang="en-US" dirty="0" smtClean="0"/>
            </a:br>
            <a:r>
              <a:rPr lang="en-US" i="1" dirty="0" smtClean="0"/>
              <a:t>relative-</a:t>
            </a:r>
            <a:r>
              <a:rPr lang="en-US" i="1" dirty="0" err="1" smtClean="0"/>
              <a:t>difference:direction</a:t>
            </a:r>
            <a:endParaRPr lang="en-US" sz="2000" i="1" dirty="0" smtClean="0">
              <a:latin typeface="Lucida Console" pitchFamily="49" charset="0"/>
            </a:endParaRPr>
          </a:p>
          <a:p>
            <a:pPr lvl="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BabyTalk</a:t>
            </a:r>
            <a:r>
              <a:rPr lang="en-GB" dirty="0" smtClean="0"/>
              <a:t>: Before document planning</a:t>
            </a:r>
            <a:endParaRPr lang="en-GB" dirty="0"/>
          </a:p>
        </p:txBody>
      </p:sp>
      <p:sp>
        <p:nvSpPr>
          <p:cNvPr id="3" name="Content Placeholder 2"/>
          <p:cNvSpPr>
            <a:spLocks noGrp="1"/>
          </p:cNvSpPr>
          <p:nvPr>
            <p:ph idx="1"/>
          </p:nvPr>
        </p:nvSpPr>
        <p:spPr/>
        <p:txBody>
          <a:bodyPr>
            <a:normAutofit lnSpcReduction="10000"/>
          </a:bodyPr>
          <a:lstStyle/>
          <a:p>
            <a:r>
              <a:rPr lang="en-GB" dirty="0" smtClean="0"/>
              <a:t>Data analysis has to extract the information units from the signals, the sporadic data and the free text data.</a:t>
            </a:r>
          </a:p>
          <a:p>
            <a:endParaRPr lang="en-GB" dirty="0" smtClean="0"/>
          </a:p>
          <a:p>
            <a:r>
              <a:rPr lang="en-GB" dirty="0" smtClean="0"/>
              <a:t>Data interpretation has to:</a:t>
            </a:r>
          </a:p>
          <a:p>
            <a:pPr lvl="1"/>
            <a:r>
              <a:rPr lang="en-GB" dirty="0" smtClean="0"/>
              <a:t>Abstract elements into higher-order units</a:t>
            </a:r>
          </a:p>
          <a:p>
            <a:pPr lvl="1"/>
            <a:r>
              <a:rPr lang="en-GB" dirty="0" smtClean="0"/>
              <a:t>Link them using rules to establish:</a:t>
            </a:r>
          </a:p>
          <a:p>
            <a:pPr lvl="2"/>
            <a:r>
              <a:rPr lang="en-GB" dirty="0" smtClean="0"/>
              <a:t>Causality</a:t>
            </a:r>
          </a:p>
          <a:p>
            <a:pPr lvl="2"/>
            <a:r>
              <a:rPr lang="en-GB" dirty="0" smtClean="0"/>
              <a:t>Sequences</a:t>
            </a:r>
          </a:p>
          <a:p>
            <a:pPr lvl="2"/>
            <a:r>
              <a:rPr lang="en-GB" dirty="0" smtClean="0"/>
              <a:t>etc</a:t>
            </a:r>
            <a:endParaRPr lang="en-GB"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5"/>
          <p:cNvSpPr>
            <a:spLocks noGrp="1"/>
          </p:cNvSpPr>
          <p:nvPr>
            <p:ph type="sldNum" sz="quarter" idx="12"/>
          </p:nvPr>
        </p:nvSpPr>
        <p:spPr>
          <a:noFill/>
        </p:spPr>
        <p:txBody>
          <a:bodyPr/>
          <a:lstStyle/>
          <a:p>
            <a:fld id="{D7CF0492-2672-4CA1-868A-92B9DD5D0E06}" type="slidenum">
              <a:rPr lang="en-US"/>
              <a:pPr/>
              <a:t>50</a:t>
            </a:fld>
            <a:endParaRPr lang="en-US"/>
          </a:p>
        </p:txBody>
      </p:sp>
      <p:sp>
        <p:nvSpPr>
          <p:cNvPr id="90115" name="Rectangle 2"/>
          <p:cNvSpPr>
            <a:spLocks noGrp="1" noChangeArrowheads="1"/>
          </p:cNvSpPr>
          <p:nvPr>
            <p:ph type="title"/>
          </p:nvPr>
        </p:nvSpPr>
        <p:spPr/>
        <p:txBody>
          <a:bodyPr>
            <a:normAutofit/>
          </a:bodyPr>
          <a:lstStyle/>
          <a:p>
            <a:r>
              <a:rPr lang="en-US" dirty="0" smtClean="0"/>
              <a:t>Example #1: algorithm</a:t>
            </a:r>
          </a:p>
        </p:txBody>
      </p:sp>
      <p:sp>
        <p:nvSpPr>
          <p:cNvPr id="90116" name="Rectangle 3"/>
          <p:cNvSpPr>
            <a:spLocks noGrp="1" noChangeArrowheads="1"/>
          </p:cNvSpPr>
          <p:nvPr>
            <p:ph type="body" idx="1"/>
          </p:nvPr>
        </p:nvSpPr>
        <p:spPr/>
        <p:txBody>
          <a:bodyPr/>
          <a:lstStyle/>
          <a:p>
            <a:r>
              <a:rPr lang="en-US" dirty="0" smtClean="0"/>
              <a:t>Select a start message</a:t>
            </a:r>
          </a:p>
          <a:p>
            <a:r>
              <a:rPr lang="en-US" dirty="0" smtClean="0"/>
              <a:t>Use rhetorical relation operators to add messages to this structure until all messages are consumed or no more operators apply</a:t>
            </a:r>
          </a:p>
          <a:p>
            <a:r>
              <a:rPr lang="en-US" dirty="0" smtClean="0"/>
              <a:t>Start message is any message with </a:t>
            </a:r>
          </a:p>
          <a:p>
            <a:pPr lvl="1">
              <a:buFontTx/>
              <a:buNone/>
            </a:pPr>
            <a:r>
              <a:rPr lang="en-US" i="1" dirty="0" smtClean="0"/>
              <a:t>message-significance = routine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5"/>
          <p:cNvSpPr>
            <a:spLocks noGrp="1"/>
          </p:cNvSpPr>
          <p:nvPr>
            <p:ph type="sldNum" sz="quarter" idx="12"/>
          </p:nvPr>
        </p:nvSpPr>
        <p:spPr>
          <a:noFill/>
        </p:spPr>
        <p:txBody>
          <a:bodyPr/>
          <a:lstStyle/>
          <a:p>
            <a:fld id="{65909950-78DF-4175-9863-841CBACE1419}" type="slidenum">
              <a:rPr lang="en-US"/>
              <a:pPr/>
              <a:t>51</a:t>
            </a:fld>
            <a:endParaRPr lang="en-US"/>
          </a:p>
        </p:txBody>
      </p:sp>
      <p:sp>
        <p:nvSpPr>
          <p:cNvPr id="91139" name="Rectangle 2"/>
          <p:cNvSpPr>
            <a:spLocks noGrp="1" noChangeArrowheads="1"/>
          </p:cNvSpPr>
          <p:nvPr>
            <p:ph type="title"/>
          </p:nvPr>
        </p:nvSpPr>
        <p:spPr/>
        <p:txBody>
          <a:bodyPr>
            <a:normAutofit/>
          </a:bodyPr>
          <a:lstStyle/>
          <a:p>
            <a:r>
              <a:rPr lang="en-US" dirty="0" smtClean="0"/>
              <a:t>Example #1: algorithm</a:t>
            </a:r>
          </a:p>
        </p:txBody>
      </p:sp>
      <p:sp>
        <p:nvSpPr>
          <p:cNvPr id="91140" name="Rectangle 3"/>
          <p:cNvSpPr>
            <a:spLocks noGrp="1" noChangeArrowheads="1"/>
          </p:cNvSpPr>
          <p:nvPr>
            <p:ph type="body" idx="1"/>
          </p:nvPr>
        </p:nvSpPr>
        <p:spPr/>
        <p:txBody>
          <a:bodyPr/>
          <a:lstStyle/>
          <a:p>
            <a:pPr>
              <a:buFontTx/>
              <a:buNone/>
            </a:pPr>
            <a:r>
              <a:rPr lang="en-US" b="1" dirty="0" smtClean="0">
                <a:solidFill>
                  <a:srgbClr val="002060"/>
                </a:solidFill>
              </a:rPr>
              <a:t>The algorithm</a:t>
            </a:r>
            <a:r>
              <a:rPr lang="en-US" dirty="0" smtClean="0"/>
              <a:t>:</a:t>
            </a:r>
            <a:br>
              <a:rPr lang="en-US" dirty="0" smtClean="0"/>
            </a:br>
            <a:r>
              <a:rPr lang="en-US" dirty="0" err="1" smtClean="0"/>
              <a:t>DocumentPlan</a:t>
            </a:r>
            <a:r>
              <a:rPr lang="en-US" dirty="0" smtClean="0"/>
              <a:t> = </a:t>
            </a:r>
            <a:r>
              <a:rPr lang="en-US" dirty="0" err="1" smtClean="0"/>
              <a:t>StartMessage</a:t>
            </a:r>
            <a:endParaRPr lang="en-US" dirty="0" smtClean="0"/>
          </a:p>
          <a:p>
            <a:pPr>
              <a:buFontTx/>
              <a:buNone/>
            </a:pPr>
            <a:r>
              <a:rPr lang="en-US" dirty="0" smtClean="0"/>
              <a:t>	</a:t>
            </a:r>
            <a:r>
              <a:rPr lang="en-US" dirty="0" err="1" smtClean="0"/>
              <a:t>MessageSet</a:t>
            </a:r>
            <a:r>
              <a:rPr lang="en-US" dirty="0" smtClean="0"/>
              <a:t> = </a:t>
            </a:r>
            <a:r>
              <a:rPr lang="en-US" dirty="0" err="1" smtClean="0"/>
              <a:t>MessageSet</a:t>
            </a:r>
            <a:r>
              <a:rPr lang="en-US" dirty="0" smtClean="0"/>
              <a:t> - </a:t>
            </a:r>
            <a:r>
              <a:rPr lang="en-US" dirty="0" err="1" smtClean="0"/>
              <a:t>StartMessage</a:t>
            </a:r>
            <a:endParaRPr lang="en-US" dirty="0" smtClean="0"/>
          </a:p>
          <a:p>
            <a:pPr lvl="1">
              <a:buFontTx/>
              <a:buNone/>
            </a:pPr>
            <a:endParaRPr lang="en-US" dirty="0" smtClean="0"/>
          </a:p>
          <a:p>
            <a:pPr lvl="1">
              <a:buFontTx/>
              <a:buNone/>
            </a:pPr>
            <a:r>
              <a:rPr lang="en-US" b="1" dirty="0" smtClean="0"/>
              <a:t>repeat</a:t>
            </a:r>
          </a:p>
          <a:p>
            <a:pPr lvl="1"/>
            <a:r>
              <a:rPr lang="en-US" dirty="0" smtClean="0"/>
              <a:t>find a rhetorical operator that will allow attachment of a message to the </a:t>
            </a:r>
            <a:r>
              <a:rPr lang="en-US" dirty="0" err="1" smtClean="0"/>
              <a:t>DocumentPlan</a:t>
            </a:r>
            <a:r>
              <a:rPr lang="en-US" dirty="0" smtClean="0"/>
              <a:t> </a:t>
            </a:r>
          </a:p>
          <a:p>
            <a:pPr lvl="1"/>
            <a:r>
              <a:rPr lang="en-US" dirty="0" smtClean="0"/>
              <a:t>attach message and remove from </a:t>
            </a:r>
            <a:r>
              <a:rPr lang="en-US" dirty="0" err="1" smtClean="0"/>
              <a:t>MessageSet</a:t>
            </a:r>
            <a:endParaRPr lang="en-US" dirty="0" smtClean="0"/>
          </a:p>
          <a:p>
            <a:pPr lvl="1">
              <a:buFontTx/>
              <a:buNone/>
            </a:pPr>
            <a:r>
              <a:rPr lang="en-US" b="1" dirty="0" smtClean="0"/>
              <a:t>until</a:t>
            </a:r>
            <a:r>
              <a:rPr lang="en-US" dirty="0" smtClean="0"/>
              <a:t> </a:t>
            </a:r>
            <a:r>
              <a:rPr lang="en-US" dirty="0" err="1" smtClean="0"/>
              <a:t>MessageSet</a:t>
            </a:r>
            <a:r>
              <a:rPr lang="en-US" dirty="0" smtClean="0"/>
              <a:t> = 0 or no operators apply</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5"/>
          <p:cNvSpPr>
            <a:spLocks noGrp="1"/>
          </p:cNvSpPr>
          <p:nvPr>
            <p:ph type="sldNum" sz="quarter" idx="12"/>
          </p:nvPr>
        </p:nvSpPr>
        <p:spPr>
          <a:noFill/>
        </p:spPr>
        <p:txBody>
          <a:bodyPr/>
          <a:lstStyle/>
          <a:p>
            <a:fld id="{89795FB8-BB9B-4751-AFB7-EC7E904F76E2}" type="slidenum">
              <a:rPr lang="en-US"/>
              <a:pPr/>
              <a:t>52</a:t>
            </a:fld>
            <a:endParaRPr lang="en-US"/>
          </a:p>
        </p:txBody>
      </p:sp>
      <p:sp>
        <p:nvSpPr>
          <p:cNvPr id="93187" name="Rectangle 2"/>
          <p:cNvSpPr>
            <a:spLocks noGrp="1" noChangeArrowheads="1"/>
          </p:cNvSpPr>
          <p:nvPr>
            <p:ph type="title"/>
          </p:nvPr>
        </p:nvSpPr>
        <p:spPr>
          <a:xfrm>
            <a:off x="457200" y="0"/>
            <a:ext cx="8229600" cy="1295400"/>
          </a:xfrm>
        </p:spPr>
        <p:txBody>
          <a:bodyPr>
            <a:normAutofit/>
          </a:bodyPr>
          <a:lstStyle/>
          <a:p>
            <a:r>
              <a:rPr lang="en-US" dirty="0" smtClean="0"/>
              <a:t>Example #1: algorithm</a:t>
            </a:r>
          </a:p>
        </p:txBody>
      </p:sp>
      <p:sp>
        <p:nvSpPr>
          <p:cNvPr id="93188" name="Rectangle 3"/>
          <p:cNvSpPr>
            <a:spLocks noGrp="1" noChangeArrowheads="1"/>
          </p:cNvSpPr>
          <p:nvPr>
            <p:ph type="body" idx="1"/>
          </p:nvPr>
        </p:nvSpPr>
        <p:spPr>
          <a:xfrm>
            <a:off x="457200" y="1295400"/>
            <a:ext cx="8229600" cy="4191000"/>
          </a:xfrm>
        </p:spPr>
        <p:txBody>
          <a:bodyPr/>
          <a:lstStyle/>
          <a:p>
            <a:pPr>
              <a:buFontTx/>
              <a:buNone/>
            </a:pPr>
            <a:r>
              <a:rPr lang="en-US" b="1" dirty="0" smtClean="0">
                <a:solidFill>
                  <a:srgbClr val="002060"/>
                </a:solidFill>
              </a:rPr>
              <a:t>The Message Set:</a:t>
            </a:r>
            <a:r>
              <a:rPr lang="en-US" dirty="0" smtClean="0"/>
              <a:t/>
            </a:r>
            <a:br>
              <a:rPr lang="en-US" dirty="0" smtClean="0"/>
            </a:br>
            <a:r>
              <a:rPr lang="en-US" sz="2000" dirty="0" err="1" smtClean="0"/>
              <a:t>MonthlyTempMsg</a:t>
            </a:r>
            <a:r>
              <a:rPr lang="en-US" sz="2000" dirty="0" smtClean="0"/>
              <a:t> ("cooler than average")</a:t>
            </a:r>
          </a:p>
          <a:p>
            <a:pPr lvl="1">
              <a:buFontTx/>
              <a:buNone/>
            </a:pPr>
            <a:r>
              <a:rPr lang="en-US" sz="2000" dirty="0" err="1" smtClean="0"/>
              <a:t>MonthlyRainfallMsg</a:t>
            </a:r>
            <a:r>
              <a:rPr lang="en-US" sz="2000" dirty="0" smtClean="0"/>
              <a:t> ("drier than average")</a:t>
            </a:r>
          </a:p>
          <a:p>
            <a:pPr lvl="1">
              <a:buFontTx/>
              <a:buNone/>
            </a:pPr>
            <a:r>
              <a:rPr lang="en-US" sz="2000" dirty="0" err="1" smtClean="0"/>
              <a:t>RainyDaysMsg</a:t>
            </a:r>
            <a:r>
              <a:rPr lang="en-US" sz="2000" dirty="0" smtClean="0"/>
              <a:t> ("average number of rain days")</a:t>
            </a:r>
          </a:p>
          <a:p>
            <a:pPr lvl="1">
              <a:buFontTx/>
              <a:buNone/>
            </a:pPr>
            <a:r>
              <a:rPr lang="en-US" sz="2000" dirty="0" err="1" smtClean="0"/>
              <a:t>RainSoFarMsg</a:t>
            </a:r>
            <a:r>
              <a:rPr lang="en-US" sz="2000" dirty="0" smtClean="0"/>
              <a:t> ("well below average")</a:t>
            </a:r>
          </a:p>
          <a:p>
            <a:pPr lvl="1">
              <a:buFontTx/>
              <a:buNone/>
            </a:pPr>
            <a:r>
              <a:rPr lang="en-US" sz="2000" dirty="0" err="1" smtClean="0"/>
              <a:t>RainSpellMsg</a:t>
            </a:r>
            <a:r>
              <a:rPr lang="en-US" sz="2000" dirty="0" smtClean="0"/>
              <a:t> ("8 days from 11th to 18th")</a:t>
            </a:r>
          </a:p>
          <a:p>
            <a:pPr lvl="1">
              <a:buFontTx/>
              <a:buNone/>
            </a:pPr>
            <a:r>
              <a:rPr lang="en-US" sz="2000" dirty="0" err="1" smtClean="0"/>
              <a:t>RainAmountsMsg</a:t>
            </a:r>
            <a:r>
              <a:rPr lang="en-US" sz="2000" dirty="0" smtClean="0"/>
              <a:t> ("amounts mostly small")</a:t>
            </a:r>
            <a:endParaRPr lang="en-US"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5"/>
          <p:cNvSpPr>
            <a:spLocks noGrp="1"/>
          </p:cNvSpPr>
          <p:nvPr>
            <p:ph type="sldNum" sz="quarter" idx="12"/>
          </p:nvPr>
        </p:nvSpPr>
        <p:spPr>
          <a:noFill/>
        </p:spPr>
        <p:txBody>
          <a:bodyPr/>
          <a:lstStyle/>
          <a:p>
            <a:fld id="{175335ED-EC00-47DB-99E0-1FB81EAE94F7}" type="slidenum">
              <a:rPr lang="en-US"/>
              <a:pPr/>
              <a:t>53</a:t>
            </a:fld>
            <a:endParaRPr lang="en-US"/>
          </a:p>
        </p:txBody>
      </p:sp>
      <p:sp>
        <p:nvSpPr>
          <p:cNvPr id="94211" name="Rectangle 2"/>
          <p:cNvSpPr>
            <a:spLocks noGrp="1" noChangeArrowheads="1"/>
          </p:cNvSpPr>
          <p:nvPr>
            <p:ph type="title"/>
          </p:nvPr>
        </p:nvSpPr>
        <p:spPr/>
        <p:txBody>
          <a:bodyPr>
            <a:normAutofit/>
          </a:bodyPr>
          <a:lstStyle/>
          <a:p>
            <a:r>
              <a:rPr lang="en-US" dirty="0" smtClean="0"/>
              <a:t>Example #1: Document plan</a:t>
            </a:r>
          </a:p>
        </p:txBody>
      </p:sp>
      <p:grpSp>
        <p:nvGrpSpPr>
          <p:cNvPr id="2" name="Group 3"/>
          <p:cNvGrpSpPr>
            <a:grpSpLocks/>
          </p:cNvGrpSpPr>
          <p:nvPr/>
        </p:nvGrpSpPr>
        <p:grpSpPr bwMode="auto">
          <a:xfrm>
            <a:off x="4191000" y="4083050"/>
            <a:ext cx="2286000" cy="1603375"/>
            <a:chOff x="2640" y="2572"/>
            <a:chExt cx="1440" cy="1010"/>
          </a:xfrm>
        </p:grpSpPr>
        <p:sp>
          <p:nvSpPr>
            <p:cNvPr id="94235" name="Text Box 4"/>
            <p:cNvSpPr txBox="1">
              <a:spLocks noChangeArrowheads="1"/>
            </p:cNvSpPr>
            <p:nvPr/>
          </p:nvSpPr>
          <p:spPr bwMode="auto">
            <a:xfrm>
              <a:off x="3168" y="3216"/>
              <a:ext cx="912" cy="366"/>
            </a:xfrm>
            <a:prstGeom prst="rect">
              <a:avLst/>
            </a:prstGeom>
            <a:noFill/>
            <a:ln w="9525">
              <a:noFill/>
              <a:miter lim="800000"/>
              <a:headEnd/>
              <a:tailEnd/>
            </a:ln>
          </p:spPr>
          <p:txBody>
            <a:bodyPr>
              <a:spAutoFit/>
            </a:bodyPr>
            <a:lstStyle/>
            <a:p>
              <a:pPr>
                <a:spcBef>
                  <a:spcPct val="50000"/>
                </a:spcBef>
              </a:pPr>
              <a:r>
                <a:rPr lang="en-US" sz="1600"/>
                <a:t>RainSoFar</a:t>
              </a:r>
              <a:br>
                <a:rPr lang="en-US" sz="1600"/>
              </a:br>
              <a:r>
                <a:rPr lang="en-US" sz="1600"/>
                <a:t>Msg</a:t>
              </a:r>
              <a:endParaRPr lang="en-US" sz="2400"/>
            </a:p>
          </p:txBody>
        </p:sp>
        <p:sp>
          <p:nvSpPr>
            <p:cNvPr id="94236" name="Text Box 5"/>
            <p:cNvSpPr txBox="1">
              <a:spLocks noChangeArrowheads="1"/>
            </p:cNvSpPr>
            <p:nvPr/>
          </p:nvSpPr>
          <p:spPr bwMode="auto">
            <a:xfrm>
              <a:off x="2688" y="2572"/>
              <a:ext cx="1008" cy="212"/>
            </a:xfrm>
            <a:prstGeom prst="rect">
              <a:avLst/>
            </a:prstGeom>
            <a:noFill/>
            <a:ln w="9525">
              <a:noFill/>
              <a:miter lim="800000"/>
              <a:headEnd/>
              <a:tailEnd/>
            </a:ln>
          </p:spPr>
          <p:txBody>
            <a:bodyPr>
              <a:spAutoFit/>
            </a:bodyPr>
            <a:lstStyle/>
            <a:p>
              <a:pPr>
                <a:spcBef>
                  <a:spcPct val="50000"/>
                </a:spcBef>
              </a:pPr>
              <a:r>
                <a:rPr lang="en-US" sz="1600"/>
                <a:t>CONTRAST</a:t>
              </a:r>
              <a:endParaRPr lang="en-US" sz="2400"/>
            </a:p>
          </p:txBody>
        </p:sp>
        <p:sp>
          <p:nvSpPr>
            <p:cNvPr id="94237" name="Arc 6"/>
            <p:cNvSpPr>
              <a:spLocks/>
            </p:cNvSpPr>
            <p:nvPr/>
          </p:nvSpPr>
          <p:spPr bwMode="auto">
            <a:xfrm flipH="1">
              <a:off x="2640" y="2784"/>
              <a:ext cx="1008" cy="398"/>
            </a:xfrm>
            <a:custGeom>
              <a:avLst/>
              <a:gdLst>
                <a:gd name="T0" fmla="*/ 0 w 43200"/>
                <a:gd name="T1" fmla="*/ 398 h 22158"/>
                <a:gd name="T2" fmla="*/ 1008 w 43200"/>
                <a:gd name="T3" fmla="*/ 388 h 22158"/>
                <a:gd name="T4" fmla="*/ 504 w 43200"/>
                <a:gd name="T5" fmla="*/ 388 h 22158"/>
                <a:gd name="T6" fmla="*/ 0 60000 65536"/>
                <a:gd name="T7" fmla="*/ 0 60000 65536"/>
                <a:gd name="T8" fmla="*/ 0 60000 65536"/>
                <a:gd name="T9" fmla="*/ 0 w 43200"/>
                <a:gd name="T10" fmla="*/ 0 h 22158"/>
                <a:gd name="T11" fmla="*/ 43200 w 43200"/>
                <a:gd name="T12" fmla="*/ 22158 h 22158"/>
              </a:gdLst>
              <a:ahLst/>
              <a:cxnLst>
                <a:cxn ang="T6">
                  <a:pos x="T0" y="T1"/>
                </a:cxn>
                <a:cxn ang="T7">
                  <a:pos x="T2" y="T3"/>
                </a:cxn>
                <a:cxn ang="T8">
                  <a:pos x="T4" y="T5"/>
                </a:cxn>
              </a:cxnLst>
              <a:rect l="T9" t="T10" r="T11" b="T12"/>
              <a:pathLst>
                <a:path w="43200" h="22158" fill="none" extrusionOk="0">
                  <a:moveTo>
                    <a:pt x="7" y="22157"/>
                  </a:moveTo>
                  <a:cubicBezTo>
                    <a:pt x="2" y="21972"/>
                    <a:pt x="0" y="21786"/>
                    <a:pt x="0" y="21600"/>
                  </a:cubicBezTo>
                  <a:cubicBezTo>
                    <a:pt x="0" y="9670"/>
                    <a:pt x="9670" y="0"/>
                    <a:pt x="21600" y="0"/>
                  </a:cubicBezTo>
                  <a:cubicBezTo>
                    <a:pt x="33529" y="-1"/>
                    <a:pt x="43199" y="9670"/>
                    <a:pt x="43200" y="21599"/>
                  </a:cubicBezTo>
                </a:path>
                <a:path w="43200" h="22158" stroke="0" extrusionOk="0">
                  <a:moveTo>
                    <a:pt x="7" y="22157"/>
                  </a:moveTo>
                  <a:cubicBezTo>
                    <a:pt x="2" y="21972"/>
                    <a:pt x="0" y="21786"/>
                    <a:pt x="0" y="21600"/>
                  </a:cubicBezTo>
                  <a:cubicBezTo>
                    <a:pt x="0" y="9670"/>
                    <a:pt x="9670" y="0"/>
                    <a:pt x="21600" y="0"/>
                  </a:cubicBezTo>
                  <a:cubicBezTo>
                    <a:pt x="33529" y="-1"/>
                    <a:pt x="43199" y="9670"/>
                    <a:pt x="43200" y="21599"/>
                  </a:cubicBezTo>
                  <a:lnTo>
                    <a:pt x="21600" y="21600"/>
                  </a:lnTo>
                  <a:close/>
                </a:path>
              </a:pathLst>
            </a:custGeom>
            <a:noFill/>
            <a:ln w="9525">
              <a:solidFill>
                <a:schemeClr val="tx1"/>
              </a:solidFill>
              <a:round/>
              <a:headEnd/>
              <a:tailEnd/>
            </a:ln>
          </p:spPr>
          <p:txBody>
            <a:bodyPr wrap="none" anchor="ctr"/>
            <a:lstStyle/>
            <a:p>
              <a:endParaRPr lang="en-GB"/>
            </a:p>
          </p:txBody>
        </p:sp>
      </p:grpSp>
      <p:grpSp>
        <p:nvGrpSpPr>
          <p:cNvPr id="3" name="Group 7"/>
          <p:cNvGrpSpPr>
            <a:grpSpLocks/>
          </p:cNvGrpSpPr>
          <p:nvPr/>
        </p:nvGrpSpPr>
        <p:grpSpPr bwMode="auto">
          <a:xfrm>
            <a:off x="6705600" y="4083050"/>
            <a:ext cx="2286000" cy="1603375"/>
            <a:chOff x="4224" y="2572"/>
            <a:chExt cx="1440" cy="1010"/>
          </a:xfrm>
        </p:grpSpPr>
        <p:sp>
          <p:nvSpPr>
            <p:cNvPr id="94232" name="Text Box 8"/>
            <p:cNvSpPr txBox="1">
              <a:spLocks noChangeArrowheads="1"/>
            </p:cNvSpPr>
            <p:nvPr/>
          </p:nvSpPr>
          <p:spPr bwMode="auto">
            <a:xfrm>
              <a:off x="4752" y="3216"/>
              <a:ext cx="912" cy="366"/>
            </a:xfrm>
            <a:prstGeom prst="rect">
              <a:avLst/>
            </a:prstGeom>
            <a:noFill/>
            <a:ln w="9525">
              <a:noFill/>
              <a:miter lim="800000"/>
              <a:headEnd/>
              <a:tailEnd/>
            </a:ln>
          </p:spPr>
          <p:txBody>
            <a:bodyPr>
              <a:spAutoFit/>
            </a:bodyPr>
            <a:lstStyle/>
            <a:p>
              <a:pPr>
                <a:spcBef>
                  <a:spcPct val="50000"/>
                </a:spcBef>
              </a:pPr>
              <a:r>
                <a:rPr lang="en-US" sz="1600"/>
                <a:t>RainAmounts</a:t>
              </a:r>
              <a:br>
                <a:rPr lang="en-US" sz="1600"/>
              </a:br>
              <a:r>
                <a:rPr lang="en-US" sz="1600"/>
                <a:t>Msg</a:t>
              </a:r>
              <a:endParaRPr lang="en-US" sz="2400"/>
            </a:p>
          </p:txBody>
        </p:sp>
        <p:sp>
          <p:nvSpPr>
            <p:cNvPr id="94233" name="Text Box 9"/>
            <p:cNvSpPr txBox="1">
              <a:spLocks noChangeArrowheads="1"/>
            </p:cNvSpPr>
            <p:nvPr/>
          </p:nvSpPr>
          <p:spPr bwMode="auto">
            <a:xfrm>
              <a:off x="4224" y="2572"/>
              <a:ext cx="1008" cy="212"/>
            </a:xfrm>
            <a:prstGeom prst="rect">
              <a:avLst/>
            </a:prstGeom>
            <a:noFill/>
            <a:ln w="9525">
              <a:noFill/>
              <a:miter lim="800000"/>
              <a:headEnd/>
              <a:tailEnd/>
            </a:ln>
          </p:spPr>
          <p:txBody>
            <a:bodyPr>
              <a:spAutoFit/>
            </a:bodyPr>
            <a:lstStyle/>
            <a:p>
              <a:pPr>
                <a:spcBef>
                  <a:spcPct val="50000"/>
                </a:spcBef>
              </a:pPr>
              <a:r>
                <a:rPr lang="en-US" sz="1600"/>
                <a:t>CONTRAST</a:t>
              </a:r>
              <a:endParaRPr lang="en-US" sz="2400"/>
            </a:p>
          </p:txBody>
        </p:sp>
        <p:sp>
          <p:nvSpPr>
            <p:cNvPr id="94234" name="Arc 10"/>
            <p:cNvSpPr>
              <a:spLocks/>
            </p:cNvSpPr>
            <p:nvPr/>
          </p:nvSpPr>
          <p:spPr bwMode="auto">
            <a:xfrm flipH="1">
              <a:off x="4224" y="2784"/>
              <a:ext cx="1008" cy="398"/>
            </a:xfrm>
            <a:custGeom>
              <a:avLst/>
              <a:gdLst>
                <a:gd name="T0" fmla="*/ 0 w 43200"/>
                <a:gd name="T1" fmla="*/ 398 h 22158"/>
                <a:gd name="T2" fmla="*/ 1008 w 43200"/>
                <a:gd name="T3" fmla="*/ 388 h 22158"/>
                <a:gd name="T4" fmla="*/ 504 w 43200"/>
                <a:gd name="T5" fmla="*/ 388 h 22158"/>
                <a:gd name="T6" fmla="*/ 0 60000 65536"/>
                <a:gd name="T7" fmla="*/ 0 60000 65536"/>
                <a:gd name="T8" fmla="*/ 0 60000 65536"/>
                <a:gd name="T9" fmla="*/ 0 w 43200"/>
                <a:gd name="T10" fmla="*/ 0 h 22158"/>
                <a:gd name="T11" fmla="*/ 43200 w 43200"/>
                <a:gd name="T12" fmla="*/ 22158 h 22158"/>
              </a:gdLst>
              <a:ahLst/>
              <a:cxnLst>
                <a:cxn ang="T6">
                  <a:pos x="T0" y="T1"/>
                </a:cxn>
                <a:cxn ang="T7">
                  <a:pos x="T2" y="T3"/>
                </a:cxn>
                <a:cxn ang="T8">
                  <a:pos x="T4" y="T5"/>
                </a:cxn>
              </a:cxnLst>
              <a:rect l="T9" t="T10" r="T11" b="T12"/>
              <a:pathLst>
                <a:path w="43200" h="22158" fill="none" extrusionOk="0">
                  <a:moveTo>
                    <a:pt x="7" y="22157"/>
                  </a:moveTo>
                  <a:cubicBezTo>
                    <a:pt x="2" y="21972"/>
                    <a:pt x="0" y="21786"/>
                    <a:pt x="0" y="21600"/>
                  </a:cubicBezTo>
                  <a:cubicBezTo>
                    <a:pt x="0" y="9670"/>
                    <a:pt x="9670" y="0"/>
                    <a:pt x="21600" y="0"/>
                  </a:cubicBezTo>
                  <a:cubicBezTo>
                    <a:pt x="33529" y="-1"/>
                    <a:pt x="43199" y="9670"/>
                    <a:pt x="43200" y="21599"/>
                  </a:cubicBezTo>
                </a:path>
                <a:path w="43200" h="22158" stroke="0" extrusionOk="0">
                  <a:moveTo>
                    <a:pt x="7" y="22157"/>
                  </a:moveTo>
                  <a:cubicBezTo>
                    <a:pt x="2" y="21972"/>
                    <a:pt x="0" y="21786"/>
                    <a:pt x="0" y="21600"/>
                  </a:cubicBezTo>
                  <a:cubicBezTo>
                    <a:pt x="0" y="9670"/>
                    <a:pt x="9670" y="0"/>
                    <a:pt x="21600" y="0"/>
                  </a:cubicBezTo>
                  <a:cubicBezTo>
                    <a:pt x="33529" y="-1"/>
                    <a:pt x="43199" y="9670"/>
                    <a:pt x="43200" y="21599"/>
                  </a:cubicBezTo>
                  <a:lnTo>
                    <a:pt x="21600" y="21600"/>
                  </a:lnTo>
                  <a:close/>
                </a:path>
              </a:pathLst>
            </a:custGeom>
            <a:noFill/>
            <a:ln w="9525">
              <a:solidFill>
                <a:schemeClr val="tx1"/>
              </a:solidFill>
              <a:round/>
              <a:headEnd/>
              <a:tailEnd/>
            </a:ln>
          </p:spPr>
          <p:txBody>
            <a:bodyPr wrap="none" anchor="ctr"/>
            <a:lstStyle/>
            <a:p>
              <a:endParaRPr lang="en-GB"/>
            </a:p>
          </p:txBody>
        </p:sp>
      </p:grpSp>
      <p:grpSp>
        <p:nvGrpSpPr>
          <p:cNvPr id="4" name="Group 11"/>
          <p:cNvGrpSpPr>
            <a:grpSpLocks/>
          </p:cNvGrpSpPr>
          <p:nvPr/>
        </p:nvGrpSpPr>
        <p:grpSpPr bwMode="auto">
          <a:xfrm>
            <a:off x="2590800" y="2559050"/>
            <a:ext cx="4953000" cy="3127375"/>
            <a:chOff x="1632" y="1612"/>
            <a:chExt cx="3120" cy="1970"/>
          </a:xfrm>
        </p:grpSpPr>
        <p:sp>
          <p:nvSpPr>
            <p:cNvPr id="94228" name="Text Box 12"/>
            <p:cNvSpPr txBox="1">
              <a:spLocks noChangeArrowheads="1"/>
            </p:cNvSpPr>
            <p:nvPr/>
          </p:nvSpPr>
          <p:spPr bwMode="auto">
            <a:xfrm>
              <a:off x="2544" y="1612"/>
              <a:ext cx="1152" cy="212"/>
            </a:xfrm>
            <a:prstGeom prst="rect">
              <a:avLst/>
            </a:prstGeom>
            <a:noFill/>
            <a:ln w="9525">
              <a:noFill/>
              <a:miter lim="800000"/>
              <a:headEnd/>
              <a:tailEnd/>
            </a:ln>
          </p:spPr>
          <p:txBody>
            <a:bodyPr wrap="square">
              <a:spAutoFit/>
            </a:bodyPr>
            <a:lstStyle/>
            <a:p>
              <a:pPr>
                <a:spcBef>
                  <a:spcPct val="50000"/>
                </a:spcBef>
              </a:pPr>
              <a:r>
                <a:rPr lang="en-US" sz="1600" dirty="0"/>
                <a:t>ELABORATION</a:t>
              </a:r>
              <a:endParaRPr lang="en-US" sz="2400" dirty="0"/>
            </a:p>
          </p:txBody>
        </p:sp>
        <p:sp>
          <p:nvSpPr>
            <p:cNvPr id="94229" name="Text Box 13"/>
            <p:cNvSpPr txBox="1">
              <a:spLocks noChangeArrowheads="1"/>
            </p:cNvSpPr>
            <p:nvPr/>
          </p:nvSpPr>
          <p:spPr bwMode="auto">
            <a:xfrm>
              <a:off x="3840" y="3216"/>
              <a:ext cx="912" cy="366"/>
            </a:xfrm>
            <a:prstGeom prst="rect">
              <a:avLst/>
            </a:prstGeom>
            <a:noFill/>
            <a:ln w="9525">
              <a:noFill/>
              <a:miter lim="800000"/>
              <a:headEnd/>
              <a:tailEnd/>
            </a:ln>
          </p:spPr>
          <p:txBody>
            <a:bodyPr>
              <a:spAutoFit/>
            </a:bodyPr>
            <a:lstStyle/>
            <a:p>
              <a:pPr>
                <a:spcBef>
                  <a:spcPct val="50000"/>
                </a:spcBef>
              </a:pPr>
              <a:r>
                <a:rPr lang="en-US" sz="1600"/>
                <a:t>RainSpell</a:t>
              </a:r>
              <a:br>
                <a:rPr lang="en-US" sz="1600"/>
              </a:br>
              <a:r>
                <a:rPr lang="en-US" sz="1600"/>
                <a:t>Msg</a:t>
              </a:r>
              <a:endParaRPr lang="en-US" sz="2400"/>
            </a:p>
          </p:txBody>
        </p:sp>
        <p:sp>
          <p:nvSpPr>
            <p:cNvPr id="94230" name="Line 14"/>
            <p:cNvSpPr>
              <a:spLocks noChangeShapeType="1"/>
            </p:cNvSpPr>
            <p:nvPr/>
          </p:nvSpPr>
          <p:spPr bwMode="auto">
            <a:xfrm>
              <a:off x="4224" y="2496"/>
              <a:ext cx="0" cy="672"/>
            </a:xfrm>
            <a:prstGeom prst="line">
              <a:avLst/>
            </a:prstGeom>
            <a:noFill/>
            <a:ln w="9525">
              <a:solidFill>
                <a:schemeClr val="tx1"/>
              </a:solidFill>
              <a:round/>
              <a:headEnd/>
              <a:tailEnd/>
            </a:ln>
          </p:spPr>
          <p:txBody>
            <a:bodyPr wrap="none" anchor="ctr"/>
            <a:lstStyle/>
            <a:p>
              <a:endParaRPr lang="en-GB"/>
            </a:p>
          </p:txBody>
        </p:sp>
        <p:sp>
          <p:nvSpPr>
            <p:cNvPr id="94231" name="Arc 15"/>
            <p:cNvSpPr>
              <a:spLocks/>
            </p:cNvSpPr>
            <p:nvPr/>
          </p:nvSpPr>
          <p:spPr bwMode="auto">
            <a:xfrm flipH="1">
              <a:off x="1632" y="1824"/>
              <a:ext cx="2592" cy="686"/>
            </a:xfrm>
            <a:custGeom>
              <a:avLst/>
              <a:gdLst>
                <a:gd name="T0" fmla="*/ 0 w 43200"/>
                <a:gd name="T1" fmla="*/ 686 h 22158"/>
                <a:gd name="T2" fmla="*/ 2592 w 43200"/>
                <a:gd name="T3" fmla="*/ 669 h 22158"/>
                <a:gd name="T4" fmla="*/ 1296 w 43200"/>
                <a:gd name="T5" fmla="*/ 669 h 22158"/>
                <a:gd name="T6" fmla="*/ 0 60000 65536"/>
                <a:gd name="T7" fmla="*/ 0 60000 65536"/>
                <a:gd name="T8" fmla="*/ 0 60000 65536"/>
                <a:gd name="T9" fmla="*/ 0 w 43200"/>
                <a:gd name="T10" fmla="*/ 0 h 22158"/>
                <a:gd name="T11" fmla="*/ 43200 w 43200"/>
                <a:gd name="T12" fmla="*/ 22158 h 22158"/>
              </a:gdLst>
              <a:ahLst/>
              <a:cxnLst>
                <a:cxn ang="T6">
                  <a:pos x="T0" y="T1"/>
                </a:cxn>
                <a:cxn ang="T7">
                  <a:pos x="T2" y="T3"/>
                </a:cxn>
                <a:cxn ang="T8">
                  <a:pos x="T4" y="T5"/>
                </a:cxn>
              </a:cxnLst>
              <a:rect l="T9" t="T10" r="T11" b="T12"/>
              <a:pathLst>
                <a:path w="43200" h="22158" fill="none" extrusionOk="0">
                  <a:moveTo>
                    <a:pt x="7" y="22157"/>
                  </a:moveTo>
                  <a:cubicBezTo>
                    <a:pt x="2" y="21972"/>
                    <a:pt x="0" y="21786"/>
                    <a:pt x="0" y="21600"/>
                  </a:cubicBezTo>
                  <a:cubicBezTo>
                    <a:pt x="0" y="9670"/>
                    <a:pt x="9670" y="0"/>
                    <a:pt x="21600" y="0"/>
                  </a:cubicBezTo>
                  <a:cubicBezTo>
                    <a:pt x="33529" y="-1"/>
                    <a:pt x="43199" y="9670"/>
                    <a:pt x="43200" y="21599"/>
                  </a:cubicBezTo>
                </a:path>
                <a:path w="43200" h="22158" stroke="0" extrusionOk="0">
                  <a:moveTo>
                    <a:pt x="7" y="22157"/>
                  </a:moveTo>
                  <a:cubicBezTo>
                    <a:pt x="2" y="21972"/>
                    <a:pt x="0" y="21786"/>
                    <a:pt x="0" y="21600"/>
                  </a:cubicBezTo>
                  <a:cubicBezTo>
                    <a:pt x="0" y="9670"/>
                    <a:pt x="9670" y="0"/>
                    <a:pt x="21600" y="0"/>
                  </a:cubicBezTo>
                  <a:cubicBezTo>
                    <a:pt x="33529" y="-1"/>
                    <a:pt x="43199" y="9670"/>
                    <a:pt x="43200" y="21599"/>
                  </a:cubicBezTo>
                  <a:lnTo>
                    <a:pt x="21600" y="21600"/>
                  </a:lnTo>
                  <a:close/>
                </a:path>
              </a:pathLst>
            </a:custGeom>
            <a:noFill/>
            <a:ln w="9525">
              <a:solidFill>
                <a:schemeClr val="tx1"/>
              </a:solidFill>
              <a:round/>
              <a:headEnd/>
              <a:tailEnd/>
            </a:ln>
          </p:spPr>
          <p:txBody>
            <a:bodyPr wrap="none" anchor="ctr"/>
            <a:lstStyle/>
            <a:p>
              <a:endParaRPr lang="en-GB"/>
            </a:p>
          </p:txBody>
        </p:sp>
      </p:grpSp>
      <p:grpSp>
        <p:nvGrpSpPr>
          <p:cNvPr id="5" name="Group 16"/>
          <p:cNvGrpSpPr>
            <a:grpSpLocks/>
          </p:cNvGrpSpPr>
          <p:nvPr/>
        </p:nvGrpSpPr>
        <p:grpSpPr bwMode="auto">
          <a:xfrm>
            <a:off x="2590800" y="3200400"/>
            <a:ext cx="2971800" cy="2486025"/>
            <a:chOff x="1632" y="2016"/>
            <a:chExt cx="1872" cy="1566"/>
          </a:xfrm>
        </p:grpSpPr>
        <p:sp>
          <p:nvSpPr>
            <p:cNvPr id="94223" name="Text Box 17"/>
            <p:cNvSpPr txBox="1">
              <a:spLocks noChangeArrowheads="1"/>
            </p:cNvSpPr>
            <p:nvPr/>
          </p:nvSpPr>
          <p:spPr bwMode="auto">
            <a:xfrm>
              <a:off x="2160" y="3216"/>
              <a:ext cx="912" cy="366"/>
            </a:xfrm>
            <a:prstGeom prst="rect">
              <a:avLst/>
            </a:prstGeom>
            <a:noFill/>
            <a:ln w="9525">
              <a:noFill/>
              <a:miter lim="800000"/>
              <a:headEnd/>
              <a:tailEnd/>
            </a:ln>
          </p:spPr>
          <p:txBody>
            <a:bodyPr>
              <a:spAutoFit/>
            </a:bodyPr>
            <a:lstStyle/>
            <a:p>
              <a:pPr>
                <a:spcBef>
                  <a:spcPct val="50000"/>
                </a:spcBef>
              </a:pPr>
              <a:r>
                <a:rPr lang="en-US" sz="1600"/>
                <a:t>RainyDays</a:t>
              </a:r>
              <a:br>
                <a:rPr lang="en-US" sz="1600"/>
              </a:br>
              <a:r>
                <a:rPr lang="en-US" sz="1600"/>
                <a:t>Msg</a:t>
              </a:r>
              <a:endParaRPr lang="en-US" sz="2400"/>
            </a:p>
          </p:txBody>
        </p:sp>
        <p:grpSp>
          <p:nvGrpSpPr>
            <p:cNvPr id="6" name="Group 18"/>
            <p:cNvGrpSpPr>
              <a:grpSpLocks/>
            </p:cNvGrpSpPr>
            <p:nvPr/>
          </p:nvGrpSpPr>
          <p:grpSpPr bwMode="auto">
            <a:xfrm>
              <a:off x="1632" y="2016"/>
              <a:ext cx="1872" cy="1152"/>
              <a:chOff x="1632" y="2016"/>
              <a:chExt cx="1872" cy="1152"/>
            </a:xfrm>
          </p:grpSpPr>
          <p:sp>
            <p:nvSpPr>
              <p:cNvPr id="94225" name="Arc 19"/>
              <p:cNvSpPr>
                <a:spLocks/>
              </p:cNvSpPr>
              <p:nvPr/>
            </p:nvSpPr>
            <p:spPr bwMode="auto">
              <a:xfrm flipH="1">
                <a:off x="1632" y="2112"/>
                <a:ext cx="1008" cy="398"/>
              </a:xfrm>
              <a:custGeom>
                <a:avLst/>
                <a:gdLst>
                  <a:gd name="T0" fmla="*/ 0 w 43200"/>
                  <a:gd name="T1" fmla="*/ 398 h 22158"/>
                  <a:gd name="T2" fmla="*/ 1008 w 43200"/>
                  <a:gd name="T3" fmla="*/ 388 h 22158"/>
                  <a:gd name="T4" fmla="*/ 504 w 43200"/>
                  <a:gd name="T5" fmla="*/ 388 h 22158"/>
                  <a:gd name="T6" fmla="*/ 0 60000 65536"/>
                  <a:gd name="T7" fmla="*/ 0 60000 65536"/>
                  <a:gd name="T8" fmla="*/ 0 60000 65536"/>
                  <a:gd name="T9" fmla="*/ 0 w 43200"/>
                  <a:gd name="T10" fmla="*/ 0 h 22158"/>
                  <a:gd name="T11" fmla="*/ 43200 w 43200"/>
                  <a:gd name="T12" fmla="*/ 22158 h 22158"/>
                </a:gdLst>
                <a:ahLst/>
                <a:cxnLst>
                  <a:cxn ang="T6">
                    <a:pos x="T0" y="T1"/>
                  </a:cxn>
                  <a:cxn ang="T7">
                    <a:pos x="T2" y="T3"/>
                  </a:cxn>
                  <a:cxn ang="T8">
                    <a:pos x="T4" y="T5"/>
                  </a:cxn>
                </a:cxnLst>
                <a:rect l="T9" t="T10" r="T11" b="T12"/>
                <a:pathLst>
                  <a:path w="43200" h="22158" fill="none" extrusionOk="0">
                    <a:moveTo>
                      <a:pt x="7" y="22157"/>
                    </a:moveTo>
                    <a:cubicBezTo>
                      <a:pt x="2" y="21972"/>
                      <a:pt x="0" y="21786"/>
                      <a:pt x="0" y="21600"/>
                    </a:cubicBezTo>
                    <a:cubicBezTo>
                      <a:pt x="0" y="9670"/>
                      <a:pt x="9670" y="0"/>
                      <a:pt x="21600" y="0"/>
                    </a:cubicBezTo>
                    <a:cubicBezTo>
                      <a:pt x="33529" y="-1"/>
                      <a:pt x="43199" y="9670"/>
                      <a:pt x="43200" y="21599"/>
                    </a:cubicBezTo>
                  </a:path>
                  <a:path w="43200" h="22158" stroke="0" extrusionOk="0">
                    <a:moveTo>
                      <a:pt x="7" y="22157"/>
                    </a:moveTo>
                    <a:cubicBezTo>
                      <a:pt x="2" y="21972"/>
                      <a:pt x="0" y="21786"/>
                      <a:pt x="0" y="21600"/>
                    </a:cubicBezTo>
                    <a:cubicBezTo>
                      <a:pt x="0" y="9670"/>
                      <a:pt x="9670" y="0"/>
                      <a:pt x="21600" y="0"/>
                    </a:cubicBezTo>
                    <a:cubicBezTo>
                      <a:pt x="33529" y="-1"/>
                      <a:pt x="43199" y="9670"/>
                      <a:pt x="43200" y="21599"/>
                    </a:cubicBezTo>
                    <a:lnTo>
                      <a:pt x="21600" y="21600"/>
                    </a:lnTo>
                    <a:close/>
                  </a:path>
                </a:pathLst>
              </a:custGeom>
              <a:noFill/>
              <a:ln w="9525">
                <a:solidFill>
                  <a:schemeClr val="tx1"/>
                </a:solidFill>
                <a:round/>
                <a:headEnd/>
                <a:tailEnd/>
              </a:ln>
            </p:spPr>
            <p:txBody>
              <a:bodyPr wrap="none" anchor="ctr"/>
              <a:lstStyle/>
              <a:p>
                <a:endParaRPr lang="en-GB"/>
              </a:p>
            </p:txBody>
          </p:sp>
          <p:sp>
            <p:nvSpPr>
              <p:cNvPr id="94226" name="Line 20"/>
              <p:cNvSpPr>
                <a:spLocks noChangeShapeType="1"/>
              </p:cNvSpPr>
              <p:nvPr/>
            </p:nvSpPr>
            <p:spPr bwMode="auto">
              <a:xfrm>
                <a:off x="2640" y="2496"/>
                <a:ext cx="0" cy="672"/>
              </a:xfrm>
              <a:prstGeom prst="line">
                <a:avLst/>
              </a:prstGeom>
              <a:noFill/>
              <a:ln w="9525">
                <a:solidFill>
                  <a:schemeClr val="tx1"/>
                </a:solidFill>
                <a:round/>
                <a:headEnd/>
                <a:tailEnd/>
              </a:ln>
            </p:spPr>
            <p:txBody>
              <a:bodyPr wrap="none" anchor="ctr"/>
              <a:lstStyle/>
              <a:p>
                <a:endParaRPr lang="en-GB"/>
              </a:p>
            </p:txBody>
          </p:sp>
          <p:sp>
            <p:nvSpPr>
              <p:cNvPr id="94227" name="Text Box 21"/>
              <p:cNvSpPr txBox="1">
                <a:spLocks noChangeArrowheads="1"/>
              </p:cNvSpPr>
              <p:nvPr/>
            </p:nvSpPr>
            <p:spPr bwMode="auto">
              <a:xfrm>
                <a:off x="2400" y="2016"/>
                <a:ext cx="1104" cy="212"/>
              </a:xfrm>
              <a:prstGeom prst="rect">
                <a:avLst/>
              </a:prstGeom>
              <a:noFill/>
              <a:ln w="9525">
                <a:noFill/>
                <a:miter lim="800000"/>
                <a:headEnd/>
                <a:tailEnd/>
              </a:ln>
            </p:spPr>
            <p:txBody>
              <a:bodyPr wrap="square">
                <a:spAutoFit/>
              </a:bodyPr>
              <a:lstStyle/>
              <a:p>
                <a:pPr>
                  <a:spcBef>
                    <a:spcPct val="50000"/>
                  </a:spcBef>
                </a:pPr>
                <a:r>
                  <a:rPr lang="en-US" sz="1600" dirty="0"/>
                  <a:t>ELABORATION</a:t>
                </a:r>
                <a:endParaRPr lang="en-US" sz="2400" dirty="0"/>
              </a:p>
            </p:txBody>
          </p:sp>
        </p:grpSp>
      </p:grpSp>
      <p:sp>
        <p:nvSpPr>
          <p:cNvPr id="909334" name="Text Box 22"/>
          <p:cNvSpPr txBox="1">
            <a:spLocks noChangeArrowheads="1"/>
          </p:cNvSpPr>
          <p:nvPr/>
        </p:nvSpPr>
        <p:spPr bwMode="auto">
          <a:xfrm>
            <a:off x="228600" y="4114800"/>
            <a:ext cx="1447800" cy="581025"/>
          </a:xfrm>
          <a:prstGeom prst="rect">
            <a:avLst/>
          </a:prstGeom>
          <a:noFill/>
          <a:ln w="9525">
            <a:noFill/>
            <a:miter lim="800000"/>
            <a:headEnd/>
            <a:tailEnd/>
          </a:ln>
        </p:spPr>
        <p:txBody>
          <a:bodyPr>
            <a:spAutoFit/>
          </a:bodyPr>
          <a:lstStyle/>
          <a:p>
            <a:pPr>
              <a:spcBef>
                <a:spcPct val="50000"/>
              </a:spcBef>
            </a:pPr>
            <a:r>
              <a:rPr lang="en-US" sz="1600"/>
              <a:t>MonthlyTmpMsg</a:t>
            </a:r>
            <a:endParaRPr lang="en-US" sz="2400"/>
          </a:p>
        </p:txBody>
      </p:sp>
      <p:grpSp>
        <p:nvGrpSpPr>
          <p:cNvPr id="7" name="Group 23"/>
          <p:cNvGrpSpPr>
            <a:grpSpLocks/>
          </p:cNvGrpSpPr>
          <p:nvPr/>
        </p:nvGrpSpPr>
        <p:grpSpPr bwMode="auto">
          <a:xfrm>
            <a:off x="990600" y="1720850"/>
            <a:ext cx="2286000" cy="2974975"/>
            <a:chOff x="624" y="1084"/>
            <a:chExt cx="1440" cy="1874"/>
          </a:xfrm>
        </p:grpSpPr>
        <p:sp>
          <p:nvSpPr>
            <p:cNvPr id="94218" name="Text Box 24"/>
            <p:cNvSpPr txBox="1">
              <a:spLocks noChangeArrowheads="1"/>
            </p:cNvSpPr>
            <p:nvPr/>
          </p:nvSpPr>
          <p:spPr bwMode="auto">
            <a:xfrm>
              <a:off x="720" y="1084"/>
              <a:ext cx="912" cy="212"/>
            </a:xfrm>
            <a:prstGeom prst="rect">
              <a:avLst/>
            </a:prstGeom>
            <a:noFill/>
            <a:ln w="9525">
              <a:noFill/>
              <a:miter lim="800000"/>
              <a:headEnd/>
              <a:tailEnd/>
            </a:ln>
          </p:spPr>
          <p:txBody>
            <a:bodyPr wrap="square">
              <a:spAutoFit/>
            </a:bodyPr>
            <a:lstStyle/>
            <a:p>
              <a:pPr>
                <a:spcBef>
                  <a:spcPct val="50000"/>
                </a:spcBef>
              </a:pPr>
              <a:r>
                <a:rPr lang="en-US" sz="1600" dirty="0"/>
                <a:t>SEQUENCE</a:t>
              </a:r>
              <a:endParaRPr lang="en-US" sz="2400" dirty="0"/>
            </a:p>
          </p:txBody>
        </p:sp>
        <p:sp>
          <p:nvSpPr>
            <p:cNvPr id="94219" name="Text Box 25"/>
            <p:cNvSpPr txBox="1">
              <a:spLocks noChangeArrowheads="1"/>
            </p:cNvSpPr>
            <p:nvPr/>
          </p:nvSpPr>
          <p:spPr bwMode="auto">
            <a:xfrm>
              <a:off x="1152" y="2592"/>
              <a:ext cx="912" cy="366"/>
            </a:xfrm>
            <a:prstGeom prst="rect">
              <a:avLst/>
            </a:prstGeom>
            <a:noFill/>
            <a:ln w="9525">
              <a:noFill/>
              <a:miter lim="800000"/>
              <a:headEnd/>
              <a:tailEnd/>
            </a:ln>
          </p:spPr>
          <p:txBody>
            <a:bodyPr>
              <a:spAutoFit/>
            </a:bodyPr>
            <a:lstStyle/>
            <a:p>
              <a:pPr>
                <a:spcBef>
                  <a:spcPct val="50000"/>
                </a:spcBef>
              </a:pPr>
              <a:r>
                <a:rPr lang="en-US" sz="1600"/>
                <a:t>Monthly</a:t>
              </a:r>
              <a:br>
                <a:rPr lang="en-US" sz="1600"/>
              </a:br>
              <a:r>
                <a:rPr lang="en-US" sz="1600"/>
                <a:t>RainfallMsg</a:t>
              </a:r>
              <a:endParaRPr lang="en-US" sz="2400"/>
            </a:p>
          </p:txBody>
        </p:sp>
        <p:sp>
          <p:nvSpPr>
            <p:cNvPr id="94220" name="Arc 26"/>
            <p:cNvSpPr>
              <a:spLocks/>
            </p:cNvSpPr>
            <p:nvPr/>
          </p:nvSpPr>
          <p:spPr bwMode="auto">
            <a:xfrm flipH="1">
              <a:off x="624" y="1295"/>
              <a:ext cx="1008" cy="542"/>
            </a:xfrm>
            <a:custGeom>
              <a:avLst/>
              <a:gdLst>
                <a:gd name="T0" fmla="*/ 0 w 43200"/>
                <a:gd name="T1" fmla="*/ 542 h 22158"/>
                <a:gd name="T2" fmla="*/ 1008 w 43200"/>
                <a:gd name="T3" fmla="*/ 528 h 22158"/>
                <a:gd name="T4" fmla="*/ 504 w 43200"/>
                <a:gd name="T5" fmla="*/ 528 h 22158"/>
                <a:gd name="T6" fmla="*/ 0 60000 65536"/>
                <a:gd name="T7" fmla="*/ 0 60000 65536"/>
                <a:gd name="T8" fmla="*/ 0 60000 65536"/>
                <a:gd name="T9" fmla="*/ 0 w 43200"/>
                <a:gd name="T10" fmla="*/ 0 h 22158"/>
                <a:gd name="T11" fmla="*/ 43200 w 43200"/>
                <a:gd name="T12" fmla="*/ 22158 h 22158"/>
              </a:gdLst>
              <a:ahLst/>
              <a:cxnLst>
                <a:cxn ang="T6">
                  <a:pos x="T0" y="T1"/>
                </a:cxn>
                <a:cxn ang="T7">
                  <a:pos x="T2" y="T3"/>
                </a:cxn>
                <a:cxn ang="T8">
                  <a:pos x="T4" y="T5"/>
                </a:cxn>
              </a:cxnLst>
              <a:rect l="T9" t="T10" r="T11" b="T12"/>
              <a:pathLst>
                <a:path w="43200" h="22158" fill="none" extrusionOk="0">
                  <a:moveTo>
                    <a:pt x="7" y="22157"/>
                  </a:moveTo>
                  <a:cubicBezTo>
                    <a:pt x="2" y="21972"/>
                    <a:pt x="0" y="21786"/>
                    <a:pt x="0" y="21600"/>
                  </a:cubicBezTo>
                  <a:cubicBezTo>
                    <a:pt x="0" y="9670"/>
                    <a:pt x="9670" y="0"/>
                    <a:pt x="21600" y="0"/>
                  </a:cubicBezTo>
                  <a:cubicBezTo>
                    <a:pt x="33529" y="-1"/>
                    <a:pt x="43199" y="9670"/>
                    <a:pt x="43200" y="21599"/>
                  </a:cubicBezTo>
                </a:path>
                <a:path w="43200" h="22158" stroke="0" extrusionOk="0">
                  <a:moveTo>
                    <a:pt x="7" y="22157"/>
                  </a:moveTo>
                  <a:cubicBezTo>
                    <a:pt x="2" y="21972"/>
                    <a:pt x="0" y="21786"/>
                    <a:pt x="0" y="21600"/>
                  </a:cubicBezTo>
                  <a:cubicBezTo>
                    <a:pt x="0" y="9670"/>
                    <a:pt x="9670" y="0"/>
                    <a:pt x="21600" y="0"/>
                  </a:cubicBezTo>
                  <a:cubicBezTo>
                    <a:pt x="33529" y="-1"/>
                    <a:pt x="43199" y="9670"/>
                    <a:pt x="43200" y="21599"/>
                  </a:cubicBezTo>
                  <a:lnTo>
                    <a:pt x="21600" y="21600"/>
                  </a:lnTo>
                  <a:close/>
                </a:path>
              </a:pathLst>
            </a:custGeom>
            <a:noFill/>
            <a:ln w="9525">
              <a:solidFill>
                <a:schemeClr val="tx1"/>
              </a:solidFill>
              <a:round/>
              <a:headEnd/>
              <a:tailEnd/>
            </a:ln>
          </p:spPr>
          <p:txBody>
            <a:bodyPr wrap="none" anchor="ctr"/>
            <a:lstStyle/>
            <a:p>
              <a:endParaRPr lang="en-GB"/>
            </a:p>
          </p:txBody>
        </p:sp>
        <p:sp>
          <p:nvSpPr>
            <p:cNvPr id="94221" name="Line 27"/>
            <p:cNvSpPr>
              <a:spLocks noChangeShapeType="1"/>
            </p:cNvSpPr>
            <p:nvPr/>
          </p:nvSpPr>
          <p:spPr bwMode="auto">
            <a:xfrm>
              <a:off x="1632" y="1824"/>
              <a:ext cx="0" cy="672"/>
            </a:xfrm>
            <a:prstGeom prst="line">
              <a:avLst/>
            </a:prstGeom>
            <a:noFill/>
            <a:ln w="9525">
              <a:solidFill>
                <a:schemeClr val="tx1"/>
              </a:solidFill>
              <a:round/>
              <a:headEnd/>
              <a:tailEnd/>
            </a:ln>
          </p:spPr>
          <p:txBody>
            <a:bodyPr wrap="none" anchor="ctr"/>
            <a:lstStyle/>
            <a:p>
              <a:endParaRPr lang="en-GB"/>
            </a:p>
          </p:txBody>
        </p:sp>
        <p:sp>
          <p:nvSpPr>
            <p:cNvPr id="94222" name="Line 28"/>
            <p:cNvSpPr>
              <a:spLocks noChangeShapeType="1"/>
            </p:cNvSpPr>
            <p:nvPr/>
          </p:nvSpPr>
          <p:spPr bwMode="auto">
            <a:xfrm>
              <a:off x="624" y="1824"/>
              <a:ext cx="0" cy="672"/>
            </a:xfrm>
            <a:prstGeom prst="line">
              <a:avLst/>
            </a:prstGeom>
            <a:noFill/>
            <a:ln w="9525">
              <a:solidFill>
                <a:schemeClr val="tx1"/>
              </a:solidFill>
              <a:round/>
              <a:headEnd/>
              <a:tailEnd/>
            </a:ln>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93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500" fill="hold"/>
                                        <p:tgtEl>
                                          <p:spTgt spid="3"/>
                                        </p:tgtEl>
                                        <p:attrNameLst>
                                          <p:attrName>ppt_x</p:attrName>
                                        </p:attrNameLst>
                                      </p:cBhvr>
                                      <p:tavLst>
                                        <p:tav tm="0">
                                          <p:val>
                                            <p:strVal val="#ppt_x"/>
                                          </p:val>
                                        </p:tav>
                                        <p:tav tm="100000">
                                          <p:val>
                                            <p:strVal val="#ppt_x"/>
                                          </p:val>
                                        </p:tav>
                                      </p:tavLst>
                                    </p:anim>
                                    <p:anim calcmode="lin" valueType="num">
                                      <p:cBhvr additive="base">
                                        <p:cTn id="36"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9334"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Combining reasoning and schemas in </a:t>
            </a:r>
            <a:r>
              <a:rPr lang="en-GB" dirty="0" err="1" smtClean="0"/>
              <a:t>bt</a:t>
            </a:r>
            <a:r>
              <a:rPr lang="en-GB" dirty="0" smtClean="0"/>
              <a:t>-nurse</a:t>
            </a:r>
            <a:endParaRPr lang="en-GB" dirty="0"/>
          </a:p>
        </p:txBody>
      </p:sp>
      <p:sp>
        <p:nvSpPr>
          <p:cNvPr id="5" name="Text Placeholder 4"/>
          <p:cNvSpPr>
            <a:spLocks noGrp="1"/>
          </p:cNvSpPr>
          <p:nvPr>
            <p:ph type="body" idx="1"/>
          </p:nvPr>
        </p:nvSpPr>
        <p:spPr/>
        <p:txBody>
          <a:bodyPr/>
          <a:lstStyle/>
          <a:p>
            <a:r>
              <a:rPr lang="en-GB" dirty="0" smtClean="0"/>
              <a:t>Part 5</a:t>
            </a:r>
            <a:endParaRPr lang="en-GB"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Hybrid document </a:t>
            </a:r>
            <a:r>
              <a:rPr lang="en-GB" smtClean="0"/>
              <a:t>planning </a:t>
            </a:r>
            <a:endParaRPr lang="en-GB" dirty="0"/>
          </a:p>
        </p:txBody>
      </p:sp>
      <p:sp>
        <p:nvSpPr>
          <p:cNvPr id="5" name="Content Placeholder 4"/>
          <p:cNvSpPr>
            <a:spLocks noGrp="1"/>
          </p:cNvSpPr>
          <p:nvPr>
            <p:ph idx="1"/>
          </p:nvPr>
        </p:nvSpPr>
        <p:spPr>
          <a:xfrm>
            <a:off x="457200" y="1143000"/>
            <a:ext cx="8229600" cy="5105400"/>
          </a:xfrm>
        </p:spPr>
        <p:txBody>
          <a:bodyPr>
            <a:normAutofit fontScale="77500" lnSpcReduction="20000"/>
          </a:bodyPr>
          <a:lstStyle/>
          <a:p>
            <a:pPr>
              <a:buNone/>
            </a:pPr>
            <a:r>
              <a:rPr lang="en-GB" b="1" dirty="0" smtClean="0">
                <a:solidFill>
                  <a:srgbClr val="002060"/>
                </a:solidFill>
              </a:rPr>
              <a:t>Schemas</a:t>
            </a:r>
          </a:p>
          <a:p>
            <a:r>
              <a:rPr lang="en-GB" dirty="0" smtClean="0"/>
              <a:t>Some parts of a summary are fixed. They always contain roughly the same types of messages.</a:t>
            </a:r>
          </a:p>
          <a:p>
            <a:r>
              <a:rPr lang="en-GB" dirty="0" smtClean="0"/>
              <a:t>Here, we rely on a schema-based approach.</a:t>
            </a:r>
          </a:p>
          <a:p>
            <a:pPr>
              <a:buNone/>
            </a:pPr>
            <a:endParaRPr lang="en-GB" dirty="0" smtClean="0"/>
          </a:p>
          <a:p>
            <a:pPr>
              <a:buNone/>
            </a:pPr>
            <a:r>
              <a:rPr lang="en-GB" b="1" dirty="0" smtClean="0">
                <a:solidFill>
                  <a:srgbClr val="002060"/>
                </a:solidFill>
              </a:rPr>
              <a:t>Reasoning</a:t>
            </a:r>
          </a:p>
          <a:p>
            <a:r>
              <a:rPr lang="en-GB" dirty="0" smtClean="0"/>
              <a:t>Other parts are more dynamic. Their content depends on what happened which is of clinical importance. </a:t>
            </a:r>
          </a:p>
          <a:p>
            <a:r>
              <a:rPr lang="en-GB" dirty="0" smtClean="0"/>
              <a:t>Here, we rely on heuristics that:</a:t>
            </a:r>
          </a:p>
          <a:p>
            <a:pPr lvl="1"/>
            <a:r>
              <a:rPr lang="en-GB" dirty="0" smtClean="0"/>
              <a:t>Select events based on their importance.</a:t>
            </a:r>
          </a:p>
          <a:p>
            <a:pPr lvl="1"/>
            <a:r>
              <a:rPr lang="en-GB" dirty="0" smtClean="0"/>
              <a:t>Look at the relations between them (identified during data interpretation)</a:t>
            </a:r>
          </a:p>
          <a:p>
            <a:pPr lvl="1"/>
            <a:r>
              <a:rPr lang="en-GB" dirty="0" smtClean="0"/>
              <a:t>Try to structure the text coherently prioritising important events.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6354" name="Rectangle 2"/>
          <p:cNvSpPr>
            <a:spLocks noGrp="1" noChangeArrowheads="1"/>
          </p:cNvSpPr>
          <p:nvPr>
            <p:ph type="title"/>
          </p:nvPr>
        </p:nvSpPr>
        <p:spPr>
          <a:xfrm>
            <a:off x="457200" y="44624"/>
            <a:ext cx="8229600" cy="1143000"/>
          </a:xfrm>
        </p:spPr>
        <p:txBody>
          <a:bodyPr/>
          <a:lstStyle/>
          <a:p>
            <a:r>
              <a:rPr lang="en-GB" dirty="0" smtClean="0"/>
              <a:t>Example human-written summary</a:t>
            </a:r>
            <a:endParaRPr lang="en-GB" dirty="0"/>
          </a:p>
        </p:txBody>
      </p:sp>
      <p:sp>
        <p:nvSpPr>
          <p:cNvPr id="1636356" name="Rectangle 4"/>
          <p:cNvSpPr>
            <a:spLocks noGrp="1" noChangeArrowheads="1"/>
          </p:cNvSpPr>
          <p:nvPr>
            <p:ph sz="half" idx="2"/>
          </p:nvPr>
        </p:nvSpPr>
        <p:spPr>
          <a:xfrm>
            <a:off x="323850" y="1205136"/>
            <a:ext cx="4038600" cy="5348064"/>
          </a:xfrm>
        </p:spPr>
        <p:txBody>
          <a:bodyPr>
            <a:normAutofit/>
          </a:bodyPr>
          <a:lstStyle/>
          <a:p>
            <a:pPr marL="0" indent="0">
              <a:lnSpc>
                <a:spcPct val="80000"/>
              </a:lnSpc>
              <a:buFont typeface="Arial" charset="0"/>
              <a:buNone/>
            </a:pPr>
            <a:r>
              <a:rPr lang="en-GB" sz="3000" b="1" dirty="0" smtClean="0"/>
              <a:t>Respiration</a:t>
            </a:r>
          </a:p>
          <a:p>
            <a:pPr marL="0" indent="0">
              <a:lnSpc>
                <a:spcPct val="80000"/>
              </a:lnSpc>
              <a:buFont typeface="Arial" charset="0"/>
              <a:buNone/>
            </a:pPr>
            <a:r>
              <a:rPr lang="en-GB" sz="2200" b="1" dirty="0" smtClean="0"/>
              <a:t>Current </a:t>
            </a:r>
            <a:r>
              <a:rPr lang="en-GB" sz="2200" b="1" dirty="0"/>
              <a:t>assessment</a:t>
            </a:r>
          </a:p>
          <a:p>
            <a:pPr marL="0" indent="0">
              <a:lnSpc>
                <a:spcPct val="80000"/>
              </a:lnSpc>
              <a:buFont typeface="Arial" charset="0"/>
              <a:buNone/>
            </a:pPr>
            <a:r>
              <a:rPr lang="en-GB" sz="2200" dirty="0"/>
              <a:t>Respiratory effort reasonably good, his total </a:t>
            </a:r>
            <a:r>
              <a:rPr lang="en-GB" sz="2200" dirty="0" err="1"/>
              <a:t>resp</a:t>
            </a:r>
            <a:r>
              <a:rPr lang="en-GB" sz="2200" dirty="0"/>
              <a:t> rate being 40–50 breaths/minute while the ventilator rate is 20. […]</a:t>
            </a:r>
          </a:p>
          <a:p>
            <a:pPr marL="0" indent="0">
              <a:lnSpc>
                <a:spcPct val="80000"/>
              </a:lnSpc>
              <a:buFont typeface="Arial" charset="0"/>
              <a:buNone/>
            </a:pPr>
            <a:endParaRPr lang="en-GB" sz="2200" i="1" dirty="0"/>
          </a:p>
          <a:p>
            <a:pPr marL="0" indent="0">
              <a:lnSpc>
                <a:spcPct val="80000"/>
              </a:lnSpc>
              <a:buFont typeface="Arial" charset="0"/>
              <a:buNone/>
            </a:pPr>
            <a:r>
              <a:rPr lang="en-GB" sz="2200" b="1" dirty="0"/>
              <a:t>Events during the shift</a:t>
            </a:r>
            <a:endParaRPr lang="en-GB" sz="2200" dirty="0"/>
          </a:p>
          <a:p>
            <a:pPr marL="0" indent="0">
              <a:lnSpc>
                <a:spcPct val="80000"/>
              </a:lnSpc>
              <a:buFont typeface="Arial" charset="0"/>
              <a:buNone/>
            </a:pPr>
            <a:r>
              <a:rPr lang="en-GB" sz="2200" dirty="0"/>
              <a:t>[…] After blood gas at 23:00 ventilation pressure reduced to 14/4. CO2 was 4.1 and tidal volumes were 3.8–4 ml at that time. After a desaturation 3 hours later down to 65% pressures were put back to 16/4. He has had an oxygen requirement of 26% since this episode.</a:t>
            </a:r>
          </a:p>
          <a:p>
            <a:pPr marL="0" indent="0">
              <a:lnSpc>
                <a:spcPct val="80000"/>
              </a:lnSpc>
              <a:buFont typeface="Arial" charset="0"/>
              <a:buNone/>
            </a:pPr>
            <a:endParaRPr lang="en-GB" sz="2200" i="1" dirty="0"/>
          </a:p>
          <a:p>
            <a:pPr marL="0" indent="0">
              <a:lnSpc>
                <a:spcPct val="80000"/>
              </a:lnSpc>
              <a:buFont typeface="Arial" charset="0"/>
              <a:buNone/>
            </a:pPr>
            <a:endParaRPr lang="en-GB" sz="1800" dirty="0"/>
          </a:p>
        </p:txBody>
      </p:sp>
      <p:sp>
        <p:nvSpPr>
          <p:cNvPr id="1636357" name="Rectangle 5"/>
          <p:cNvSpPr>
            <a:spLocks noChangeArrowheads="1"/>
          </p:cNvSpPr>
          <p:nvPr/>
        </p:nvSpPr>
        <p:spPr bwMode="auto">
          <a:xfrm>
            <a:off x="395288" y="1268760"/>
            <a:ext cx="4038600" cy="4789487"/>
          </a:xfrm>
          <a:prstGeom prst="rect">
            <a:avLst/>
          </a:prstGeom>
          <a:noFill/>
          <a:ln w="9525">
            <a:noFill/>
            <a:miter lim="800000"/>
            <a:headEnd/>
            <a:tailEnd/>
          </a:ln>
          <a:effectLst/>
        </p:spPr>
        <p:txBody>
          <a:bodyPr lIns="0" tIns="0" rIns="0" bIns="0"/>
          <a:lstStyle/>
          <a:p>
            <a:pPr algn="l"/>
            <a:endParaRPr lang="en-GB" sz="1800"/>
          </a:p>
        </p:txBody>
      </p:sp>
      <p:sp>
        <p:nvSpPr>
          <p:cNvPr id="9" name="Slide Number Placeholder 8"/>
          <p:cNvSpPr>
            <a:spLocks noGrp="1"/>
          </p:cNvSpPr>
          <p:nvPr>
            <p:ph type="sldNum" sz="quarter" idx="12"/>
          </p:nvPr>
        </p:nvSpPr>
        <p:spPr/>
        <p:txBody>
          <a:bodyPr/>
          <a:lstStyle/>
          <a:p>
            <a:fld id="{8E809F2F-E374-433E-95E5-6223BA081D8B}" type="slidenum">
              <a:rPr lang="fr-FR" smtClean="0"/>
              <a:pPr/>
              <a:t>56</a:t>
            </a:fld>
            <a:endParaRPr lang="fr-FR"/>
          </a:p>
        </p:txBody>
      </p:sp>
      <p:sp>
        <p:nvSpPr>
          <p:cNvPr id="8" name="Right Brace 7"/>
          <p:cNvSpPr/>
          <p:nvPr/>
        </p:nvSpPr>
        <p:spPr>
          <a:xfrm>
            <a:off x="4800600" y="1447800"/>
            <a:ext cx="381000" cy="1295400"/>
          </a:xfrm>
          <a:prstGeom prst="rightBrace">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TextBox 9"/>
          <p:cNvSpPr txBox="1"/>
          <p:nvPr/>
        </p:nvSpPr>
        <p:spPr>
          <a:xfrm>
            <a:off x="5257800" y="1295400"/>
            <a:ext cx="3200400" cy="1477328"/>
          </a:xfrm>
          <a:prstGeom prst="rect">
            <a:avLst/>
          </a:prstGeom>
          <a:noFill/>
        </p:spPr>
        <p:txBody>
          <a:bodyPr wrap="square" rtlCol="0">
            <a:spAutoFit/>
          </a:bodyPr>
          <a:lstStyle/>
          <a:p>
            <a:r>
              <a:rPr lang="en-GB" dirty="0" smtClean="0"/>
              <a:t>Content here is fixed. Every summary needs to report on things like respiratory rate, ventilator rate, etc.</a:t>
            </a:r>
          </a:p>
          <a:p>
            <a:r>
              <a:rPr lang="en-GB" b="1" dirty="0" smtClean="0">
                <a:solidFill>
                  <a:srgbClr val="002060"/>
                </a:solidFill>
              </a:rPr>
              <a:t>A schema is ideal here.</a:t>
            </a:r>
            <a:endParaRPr lang="en-GB" b="1" dirty="0">
              <a:solidFill>
                <a:srgbClr val="002060"/>
              </a:solidFill>
            </a:endParaRPr>
          </a:p>
        </p:txBody>
      </p:sp>
      <p:sp>
        <p:nvSpPr>
          <p:cNvPr id="11" name="Right Brace 10"/>
          <p:cNvSpPr/>
          <p:nvPr/>
        </p:nvSpPr>
        <p:spPr>
          <a:xfrm>
            <a:off x="4876800" y="3352800"/>
            <a:ext cx="381000" cy="2895600"/>
          </a:xfrm>
          <a:prstGeom prst="rightBrace">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TextBox 11"/>
          <p:cNvSpPr txBox="1"/>
          <p:nvPr/>
        </p:nvSpPr>
        <p:spPr>
          <a:xfrm>
            <a:off x="5257800" y="3810000"/>
            <a:ext cx="3200400" cy="2031325"/>
          </a:xfrm>
          <a:prstGeom prst="rect">
            <a:avLst/>
          </a:prstGeom>
          <a:noFill/>
        </p:spPr>
        <p:txBody>
          <a:bodyPr wrap="square" rtlCol="0">
            <a:spAutoFit/>
          </a:bodyPr>
          <a:lstStyle/>
          <a:p>
            <a:r>
              <a:rPr lang="en-GB" dirty="0" smtClean="0"/>
              <a:t>Content here is dynamic as it depends on what actually happened. </a:t>
            </a:r>
          </a:p>
          <a:p>
            <a:r>
              <a:rPr lang="en-GB" b="1" dirty="0" smtClean="0">
                <a:solidFill>
                  <a:srgbClr val="002060"/>
                </a:solidFill>
              </a:rPr>
              <a:t>Need to rely on data interpretation to estimate event importance, and causal relationships.</a:t>
            </a:r>
            <a:endParaRPr lang="en-GB"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animBg="1"/>
      <p:bldP spid="1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Dynamic document planning</a:t>
            </a:r>
            <a:endParaRPr lang="en-GB" dirty="0"/>
          </a:p>
        </p:txBody>
      </p:sp>
      <p:sp>
        <p:nvSpPr>
          <p:cNvPr id="6" name="Content Placeholder 5"/>
          <p:cNvSpPr>
            <a:spLocks noGrp="1"/>
          </p:cNvSpPr>
          <p:nvPr>
            <p:ph idx="1"/>
          </p:nvPr>
        </p:nvSpPr>
        <p:spPr>
          <a:xfrm>
            <a:off x="457200" y="1143000"/>
            <a:ext cx="8229600" cy="5257800"/>
          </a:xfrm>
        </p:spPr>
        <p:txBody>
          <a:bodyPr>
            <a:normAutofit lnSpcReduction="10000"/>
          </a:bodyPr>
          <a:lstStyle/>
          <a:p>
            <a:pPr>
              <a:buNone/>
            </a:pPr>
            <a:r>
              <a:rPr lang="en-GB" b="1" dirty="0" smtClean="0">
                <a:solidFill>
                  <a:srgbClr val="002060"/>
                </a:solidFill>
              </a:rPr>
              <a:t>Content selection algorithm</a:t>
            </a:r>
          </a:p>
          <a:p>
            <a:pPr>
              <a:buNone/>
            </a:pPr>
            <a:r>
              <a:rPr lang="en-GB" b="1" dirty="0" smtClean="0">
                <a:solidFill>
                  <a:srgbClr val="002060"/>
                </a:solidFill>
              </a:rPr>
              <a:t>	Input: </a:t>
            </a:r>
            <a:r>
              <a:rPr lang="en-GB" dirty="0" smtClean="0"/>
              <a:t>the KB, with ontology instances derived from data, and their relationships</a:t>
            </a:r>
          </a:p>
          <a:p>
            <a:pPr>
              <a:buNone/>
            </a:pPr>
            <a:endParaRPr lang="en-GB" dirty="0" smtClean="0"/>
          </a:p>
          <a:p>
            <a:pPr marL="514350" indent="-514350">
              <a:buFont typeface="+mj-lt"/>
              <a:buAutoNum type="arabicPeriod"/>
            </a:pPr>
            <a:r>
              <a:rPr lang="en-GB" dirty="0" smtClean="0"/>
              <a:t>Identify a small number of </a:t>
            </a:r>
            <a:r>
              <a:rPr lang="en-GB" b="1" dirty="0" smtClean="0"/>
              <a:t>key events</a:t>
            </a:r>
            <a:r>
              <a:rPr lang="en-GB" dirty="0" smtClean="0"/>
              <a:t> (events with high importance).</a:t>
            </a:r>
          </a:p>
          <a:p>
            <a:pPr marL="514350" indent="-514350">
              <a:buFont typeface="+mj-lt"/>
              <a:buAutoNum type="arabicPeriod"/>
            </a:pPr>
            <a:r>
              <a:rPr lang="en-GB" dirty="0" smtClean="0"/>
              <a:t>Generate a paragraph for each key event.</a:t>
            </a:r>
          </a:p>
          <a:p>
            <a:pPr marL="514350" indent="-514350">
              <a:buFont typeface="+mj-lt"/>
              <a:buAutoNum type="arabicPeriod"/>
            </a:pPr>
            <a:r>
              <a:rPr lang="en-GB" dirty="0" smtClean="0"/>
              <a:t>For each key event, select a number of </a:t>
            </a:r>
            <a:r>
              <a:rPr lang="en-GB" b="1" dirty="0" smtClean="0"/>
              <a:t>related events</a:t>
            </a:r>
            <a:r>
              <a:rPr lang="en-GB" dirty="0" smtClean="0"/>
              <a:t> and populate the relevant paragraph.</a:t>
            </a:r>
          </a:p>
          <a:p>
            <a:pPr marL="514350" indent="-514350">
              <a:buNone/>
            </a:pP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 ordering</a:t>
            </a:r>
            <a:endParaRPr lang="en-GB" dirty="0"/>
          </a:p>
        </p:txBody>
      </p:sp>
      <p:sp>
        <p:nvSpPr>
          <p:cNvPr id="3" name="Content Placeholder 2"/>
          <p:cNvSpPr>
            <a:spLocks noGrp="1"/>
          </p:cNvSpPr>
          <p:nvPr>
            <p:ph idx="1"/>
          </p:nvPr>
        </p:nvSpPr>
        <p:spPr/>
        <p:txBody>
          <a:bodyPr/>
          <a:lstStyle/>
          <a:p>
            <a:r>
              <a:rPr lang="en-GB" dirty="0" smtClean="0"/>
              <a:t>In BT-Nurse, information in the document is ordered in two ways:</a:t>
            </a:r>
          </a:p>
          <a:p>
            <a:pPr lvl="1"/>
            <a:r>
              <a:rPr lang="en-GB" dirty="0" smtClean="0"/>
              <a:t>Body system (respiratory, cardiovascular etc)</a:t>
            </a:r>
          </a:p>
          <a:p>
            <a:pPr lvl="1"/>
            <a:r>
              <a:rPr lang="en-GB" dirty="0" smtClean="0"/>
              <a:t>Time:</a:t>
            </a:r>
          </a:p>
          <a:p>
            <a:pPr lvl="2"/>
            <a:r>
              <a:rPr lang="en-GB" dirty="0" smtClean="0"/>
              <a:t>Key events within each body system section are ordered by time.</a:t>
            </a:r>
          </a:p>
          <a:p>
            <a:pPr lvl="2"/>
            <a:r>
              <a:rPr lang="en-GB" dirty="0" smtClean="0"/>
              <a:t>This however means that key events are consecutive, but events within the paragraph need not be consecutive.</a:t>
            </a:r>
          </a:p>
          <a:p>
            <a:pPr lvl="2">
              <a:buNone/>
            </a:pPr>
            <a:r>
              <a:rPr lang="en-GB" dirty="0" smtClean="0"/>
              <a:t>	</a:t>
            </a:r>
            <a:r>
              <a:rPr lang="en-GB" dirty="0" smtClean="0">
                <a:sym typeface="Wingdings" pitchFamily="2" charset="2"/>
              </a:rPr>
              <a:t> Big challenge to handle time and express it properly!</a:t>
            </a:r>
            <a:endParaRPr lang="en-GB"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Document plan (part)</a:t>
            </a:r>
            <a:endParaRPr lang="en-GB" dirty="0"/>
          </a:p>
        </p:txBody>
      </p:sp>
      <p:sp>
        <p:nvSpPr>
          <p:cNvPr id="64" name="Content Placeholder 63"/>
          <p:cNvSpPr>
            <a:spLocks noGrp="1"/>
          </p:cNvSpPr>
          <p:nvPr>
            <p:ph idx="1"/>
          </p:nvPr>
        </p:nvSpPr>
        <p:spPr>
          <a:xfrm>
            <a:off x="457200" y="4495800"/>
            <a:ext cx="8382000" cy="2286000"/>
          </a:xfrm>
        </p:spPr>
        <p:txBody>
          <a:bodyPr>
            <a:normAutofit fontScale="85000" lnSpcReduction="20000"/>
          </a:bodyPr>
          <a:lstStyle/>
          <a:p>
            <a:pPr>
              <a:buNone/>
            </a:pPr>
            <a:r>
              <a:rPr lang="en-GB" b="1" dirty="0" smtClean="0">
                <a:solidFill>
                  <a:srgbClr val="002060"/>
                </a:solidFill>
              </a:rPr>
              <a:t>Things to note</a:t>
            </a:r>
          </a:p>
          <a:p>
            <a:r>
              <a:rPr lang="en-GB" dirty="0" smtClean="0"/>
              <a:t>Messages are instances in the ontology, created during signal analysis.</a:t>
            </a:r>
          </a:p>
          <a:p>
            <a:r>
              <a:rPr lang="en-GB" dirty="0" smtClean="0"/>
              <a:t>Relations between instances are determined during data interpretation, and mapped to rhetorical relations during document planning.</a:t>
            </a:r>
            <a:endParaRPr lang="en-GB" dirty="0"/>
          </a:p>
        </p:txBody>
      </p:sp>
      <p:sp>
        <p:nvSpPr>
          <p:cNvPr id="14" name="Text Box 55"/>
          <p:cNvSpPr txBox="1">
            <a:spLocks noChangeArrowheads="1"/>
          </p:cNvSpPr>
          <p:nvPr/>
        </p:nvSpPr>
        <p:spPr bwMode="auto">
          <a:xfrm>
            <a:off x="1972143" y="2127728"/>
            <a:ext cx="771057" cy="386872"/>
          </a:xfrm>
          <a:prstGeom prst="rect">
            <a:avLst/>
          </a:prstGeom>
          <a:solidFill>
            <a:srgbClr val="FFFFFF"/>
          </a:solidFill>
          <a:ln w="285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dirty="0" smtClean="0">
                <a:ln>
                  <a:noFill/>
                </a:ln>
                <a:solidFill>
                  <a:schemeClr val="tx1"/>
                </a:solidFill>
                <a:effectLst/>
                <a:latin typeface="Calibri" pitchFamily="34" charset="0"/>
                <a:cs typeface="Arial" pitchFamily="34" charset="0"/>
              </a:rPr>
              <a:t>CAUSE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 Box 56"/>
          <p:cNvSpPr txBox="1">
            <a:spLocks noChangeArrowheads="1"/>
          </p:cNvSpPr>
          <p:nvPr/>
        </p:nvSpPr>
        <p:spPr bwMode="auto">
          <a:xfrm>
            <a:off x="2667000" y="1143000"/>
            <a:ext cx="3319794" cy="838199"/>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50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cs typeface="Arial" pitchFamily="34" charset="0"/>
              </a:rPr>
              <a:t>Element: Paragraph</a:t>
            </a:r>
          </a:p>
          <a:p>
            <a:pPr marL="0" marR="0" lvl="0" indent="0" algn="l" defTabSz="914400" rtl="0" eaLnBrk="1" fontAlgn="base" latinLnBrk="0" hangingPunct="1">
              <a:lnSpc>
                <a:spcPct val="100000"/>
              </a:lnSpc>
              <a:spcBef>
                <a:spcPct val="0"/>
              </a:spcBef>
              <a:spcAft>
                <a:spcPts val="50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cs typeface="Arial" pitchFamily="34" charset="0"/>
              </a:rPr>
              <a:t>Message: Intubation_287</a:t>
            </a:r>
          </a:p>
          <a:p>
            <a:pPr marL="0" marR="0" lvl="0" indent="0" algn="l" defTabSz="914400" rtl="0" eaLnBrk="1" fontAlgn="base" latinLnBrk="0" hangingPunct="1">
              <a:lnSpc>
                <a:spcPct val="100000"/>
              </a:lnSpc>
              <a:spcBef>
                <a:spcPct val="0"/>
              </a:spcBef>
              <a:spcAft>
                <a:spcPts val="50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cs typeface="Arial" pitchFamily="34" charset="0"/>
              </a:rPr>
              <a:t>Gloss: </a:t>
            </a:r>
            <a:r>
              <a:rPr kumimoji="0" lang="en-GB" sz="1400" b="0" i="1" u="none" strike="noStrike" cap="none" normalizeH="0" baseline="0" dirty="0" smtClean="0">
                <a:ln>
                  <a:noFill/>
                </a:ln>
                <a:solidFill>
                  <a:schemeClr val="tx1"/>
                </a:solidFill>
                <a:effectLst/>
                <a:latin typeface="Calibri" pitchFamily="34" charset="0"/>
                <a:cs typeface="Arial" pitchFamily="34" charset="0"/>
              </a:rPr>
              <a:t>baby was intubated at 00:15</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57"/>
          <p:cNvSpPr txBox="1">
            <a:spLocks noChangeArrowheads="1"/>
          </p:cNvSpPr>
          <p:nvPr/>
        </p:nvSpPr>
        <p:spPr bwMode="auto">
          <a:xfrm>
            <a:off x="533400" y="2667000"/>
            <a:ext cx="2437190" cy="838200"/>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50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cs typeface="Arial" pitchFamily="34" charset="0"/>
              </a:rPr>
              <a:t>Element: </a:t>
            </a:r>
            <a:r>
              <a:rPr kumimoji="0" lang="en-GB" sz="1400" i="0" u="none" strike="noStrike" cap="none" normalizeH="0" baseline="0" dirty="0" err="1" smtClean="0">
                <a:ln>
                  <a:noFill/>
                </a:ln>
                <a:solidFill>
                  <a:schemeClr val="tx1"/>
                </a:solidFill>
                <a:effectLst/>
                <a:latin typeface="Calibri" pitchFamily="34" charset="0"/>
                <a:cs typeface="Arial" pitchFamily="34" charset="0"/>
              </a:rPr>
              <a:t>PhraseGroup</a:t>
            </a:r>
            <a:endParaRPr kumimoji="0" lang="en-GB" sz="140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50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cs typeface="Arial" pitchFamily="34" charset="0"/>
              </a:rPr>
              <a:t>Message</a:t>
            </a:r>
            <a:r>
              <a:rPr kumimoji="0" lang="en-GB" sz="1400" b="0" i="0" u="none" strike="noStrike" cap="none" normalizeH="0" baseline="0" dirty="0" smtClean="0">
                <a:ln>
                  <a:noFill/>
                </a:ln>
                <a:solidFill>
                  <a:schemeClr val="tx1"/>
                </a:solidFill>
                <a:effectLst/>
                <a:latin typeface="Calibri" pitchFamily="34" charset="0"/>
                <a:cs typeface="Arial" pitchFamily="34" charset="0"/>
              </a:rPr>
              <a:t>: symbolic_state_808</a:t>
            </a:r>
          </a:p>
          <a:p>
            <a:pPr marL="0" marR="0" lvl="0" indent="0" algn="l" defTabSz="914400" rtl="0" eaLnBrk="1" fontAlgn="base" latinLnBrk="0" hangingPunct="1">
              <a:lnSpc>
                <a:spcPct val="100000"/>
              </a:lnSpc>
              <a:spcBef>
                <a:spcPct val="0"/>
              </a:spcBef>
              <a:spcAft>
                <a:spcPts val="500"/>
              </a:spcAft>
              <a:buClrTx/>
              <a:buSzTx/>
              <a:buFontTx/>
              <a:buNone/>
              <a:tabLst/>
            </a:pPr>
            <a:r>
              <a:rPr lang="en-GB" sz="1400" b="1" dirty="0" smtClean="0">
                <a:latin typeface="Calibri" pitchFamily="34" charset="0"/>
                <a:cs typeface="Arial" pitchFamily="34" charset="0"/>
              </a:rPr>
              <a:t>Gloss</a:t>
            </a:r>
            <a:r>
              <a:rPr lang="en-GB" sz="1400" dirty="0" smtClean="0">
                <a:latin typeface="Calibri" pitchFamily="34" charset="0"/>
                <a:cs typeface="Arial" pitchFamily="34" charset="0"/>
              </a:rPr>
              <a:t>: </a:t>
            </a:r>
            <a:r>
              <a:rPr lang="en-GB" sz="1400" i="1" dirty="0" smtClean="0">
                <a:latin typeface="Calibri" pitchFamily="34" charset="0"/>
                <a:cs typeface="Arial" pitchFamily="34" charset="0"/>
              </a:rPr>
              <a:t>baby was on CMV</a:t>
            </a:r>
            <a:endParaRPr kumimoji="0" lang="en-GB" sz="14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500"/>
              </a:spcAft>
              <a:buClrTx/>
              <a:buSzTx/>
              <a:buFontTx/>
              <a:buNone/>
              <a:tabLst/>
            </a:pPr>
            <a:endParaRPr kumimoji="0" lang="en-GB" sz="1400" b="0" i="0" u="none" strike="noStrike" cap="none" normalizeH="0" baseline="0" dirty="0" smtClean="0">
              <a:ln>
                <a:noFill/>
              </a:ln>
              <a:solidFill>
                <a:schemeClr val="tx1"/>
              </a:solidFill>
              <a:effectLst/>
              <a:latin typeface="Calibri" pitchFamily="34" charset="0"/>
              <a:cs typeface="Arial" pitchFamily="34" charset="0"/>
            </a:endParaRPr>
          </a:p>
        </p:txBody>
      </p:sp>
      <p:cxnSp>
        <p:nvCxnSpPr>
          <p:cNvPr id="20" name="AutoShape 61"/>
          <p:cNvCxnSpPr>
            <a:cxnSpLocks noChangeShapeType="1"/>
            <a:stCxn id="15" idx="2"/>
            <a:endCxn id="16" idx="0"/>
          </p:cNvCxnSpPr>
          <p:nvPr/>
        </p:nvCxnSpPr>
        <p:spPr bwMode="auto">
          <a:xfrm flipH="1">
            <a:off x="1751995" y="1981199"/>
            <a:ext cx="2574902" cy="685801"/>
          </a:xfrm>
          <a:prstGeom prst="straightConnector1">
            <a:avLst/>
          </a:prstGeom>
          <a:noFill/>
          <a:ln w="28575">
            <a:solidFill>
              <a:srgbClr val="000000"/>
            </a:solidFill>
            <a:round/>
            <a:headEnd/>
            <a:tailEnd type="triangle" w="med" len="med"/>
          </a:ln>
        </p:spPr>
      </p:cxnSp>
      <p:sp>
        <p:nvSpPr>
          <p:cNvPr id="21" name="Text Box 62"/>
          <p:cNvSpPr txBox="1">
            <a:spLocks noChangeArrowheads="1"/>
          </p:cNvSpPr>
          <p:nvPr/>
        </p:nvSpPr>
        <p:spPr bwMode="auto">
          <a:xfrm>
            <a:off x="3200400" y="2667000"/>
            <a:ext cx="2667000" cy="838200"/>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50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cs typeface="Arial" pitchFamily="34" charset="0"/>
              </a:rPr>
              <a:t>Element: </a:t>
            </a:r>
            <a:r>
              <a:rPr kumimoji="0" lang="en-GB" sz="1400" i="0" u="none" strike="noStrike" cap="none" normalizeH="0" baseline="0" dirty="0" smtClean="0">
                <a:ln>
                  <a:noFill/>
                </a:ln>
                <a:solidFill>
                  <a:schemeClr val="tx1"/>
                </a:solidFill>
                <a:effectLst/>
                <a:latin typeface="Calibri" pitchFamily="34" charset="0"/>
                <a:cs typeface="Arial" pitchFamily="34" charset="0"/>
              </a:rPr>
              <a:t>Phrase</a:t>
            </a:r>
          </a:p>
          <a:p>
            <a:pPr marL="0" marR="0" lvl="0" indent="0" algn="l" defTabSz="914400" rtl="0" eaLnBrk="1" fontAlgn="base" latinLnBrk="0" hangingPunct="1">
              <a:lnSpc>
                <a:spcPct val="100000"/>
              </a:lnSpc>
              <a:spcBef>
                <a:spcPct val="0"/>
              </a:spcBef>
              <a:spcAft>
                <a:spcPts val="50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cs typeface="Arial" pitchFamily="34" charset="0"/>
              </a:rPr>
              <a:t>Message</a:t>
            </a:r>
            <a:r>
              <a:rPr kumimoji="0" lang="en-GB" sz="1400" b="0" i="0" u="none" strike="noStrike" cap="none" normalizeH="0" baseline="0" dirty="0" smtClean="0">
                <a:ln>
                  <a:noFill/>
                </a:ln>
                <a:solidFill>
                  <a:schemeClr val="tx1"/>
                </a:solidFill>
                <a:effectLst/>
                <a:latin typeface="Calibri" pitchFamily="34" charset="0"/>
                <a:cs typeface="Arial" pitchFamily="34" charset="0"/>
              </a:rPr>
              <a:t>: drug_admin_284</a:t>
            </a:r>
          </a:p>
          <a:p>
            <a:pPr marL="0" marR="0" lvl="0" indent="0" algn="l" defTabSz="914400" rtl="0" eaLnBrk="1" fontAlgn="base" latinLnBrk="0" hangingPunct="1">
              <a:lnSpc>
                <a:spcPct val="100000"/>
              </a:lnSpc>
              <a:spcBef>
                <a:spcPct val="0"/>
              </a:spcBef>
              <a:spcAft>
                <a:spcPts val="500"/>
              </a:spcAft>
              <a:buClrTx/>
              <a:buSzTx/>
              <a:buFontTx/>
              <a:buNone/>
              <a:tabLst/>
            </a:pPr>
            <a:r>
              <a:rPr lang="en-GB" sz="1400" b="1" dirty="0" smtClean="0">
                <a:latin typeface="Calibri" pitchFamily="34" charset="0"/>
                <a:cs typeface="Arial" pitchFamily="34" charset="0"/>
              </a:rPr>
              <a:t>Gloss</a:t>
            </a:r>
            <a:r>
              <a:rPr lang="en-GB" sz="1400" dirty="0" smtClean="0">
                <a:latin typeface="Calibri" pitchFamily="34" charset="0"/>
                <a:cs typeface="Arial" pitchFamily="34" charset="0"/>
              </a:rPr>
              <a:t>: </a:t>
            </a:r>
            <a:r>
              <a:rPr lang="en-GB" sz="1400" i="1" dirty="0" smtClean="0">
                <a:latin typeface="Calibri" pitchFamily="34" charset="0"/>
                <a:cs typeface="Arial" pitchFamily="34" charset="0"/>
              </a:rPr>
              <a:t>baby was given morphine</a:t>
            </a:r>
            <a:endParaRPr kumimoji="0" lang="en-GB" sz="1400" b="0" i="0" u="none" strike="noStrike" cap="none" normalizeH="0" baseline="0" dirty="0" smtClean="0">
              <a:ln>
                <a:noFill/>
              </a:ln>
              <a:solidFill>
                <a:schemeClr val="tx1"/>
              </a:solidFill>
              <a:effectLst/>
              <a:latin typeface="Calibri" pitchFamily="34" charset="0"/>
              <a:cs typeface="Arial" pitchFamily="34" charset="0"/>
            </a:endParaRPr>
          </a:p>
        </p:txBody>
      </p:sp>
      <p:sp>
        <p:nvSpPr>
          <p:cNvPr id="22" name="Text Box 63"/>
          <p:cNvSpPr txBox="1">
            <a:spLocks noChangeArrowheads="1"/>
          </p:cNvSpPr>
          <p:nvPr/>
        </p:nvSpPr>
        <p:spPr bwMode="auto">
          <a:xfrm>
            <a:off x="6248400" y="2643529"/>
            <a:ext cx="2590800" cy="1014071"/>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50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cs typeface="Arial" pitchFamily="34" charset="0"/>
              </a:rPr>
              <a:t>Element: </a:t>
            </a:r>
            <a:r>
              <a:rPr kumimoji="0" lang="en-GB" sz="1400" i="0" u="none" strike="noStrike" cap="none" normalizeH="0" baseline="0" dirty="0" smtClean="0">
                <a:ln>
                  <a:noFill/>
                </a:ln>
                <a:solidFill>
                  <a:schemeClr val="tx1"/>
                </a:solidFill>
                <a:effectLst/>
                <a:latin typeface="Calibri" pitchFamily="34" charset="0"/>
                <a:cs typeface="Arial" pitchFamily="34" charset="0"/>
              </a:rPr>
              <a:t>Phrase</a:t>
            </a:r>
          </a:p>
          <a:p>
            <a:pPr marL="0" marR="0" lvl="0" indent="0" algn="l" defTabSz="914400" rtl="0" eaLnBrk="1" fontAlgn="base" latinLnBrk="0" hangingPunct="1">
              <a:lnSpc>
                <a:spcPct val="100000"/>
              </a:lnSpc>
              <a:spcBef>
                <a:spcPct val="0"/>
              </a:spcBef>
              <a:spcAft>
                <a:spcPts val="50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cs typeface="Arial" pitchFamily="34" charset="0"/>
              </a:rPr>
              <a:t>Message</a:t>
            </a:r>
            <a:r>
              <a:rPr kumimoji="0" lang="en-GB" sz="1400" b="0" i="0" u="none" strike="noStrike" cap="none" normalizeH="0" baseline="0" dirty="0" smtClean="0">
                <a:ln>
                  <a:noFill/>
                </a:ln>
                <a:solidFill>
                  <a:schemeClr val="tx1"/>
                </a:solidFill>
                <a:effectLst/>
                <a:latin typeface="Calibri" pitchFamily="34" charset="0"/>
                <a:cs typeface="Arial" pitchFamily="34" charset="0"/>
              </a:rPr>
              <a:t>: drug_admin_285</a:t>
            </a:r>
          </a:p>
          <a:p>
            <a:pPr marL="0" marR="0" lvl="0" indent="0" algn="l" defTabSz="914400" rtl="0" eaLnBrk="1" fontAlgn="base" latinLnBrk="0" hangingPunct="1">
              <a:lnSpc>
                <a:spcPct val="100000"/>
              </a:lnSpc>
              <a:spcBef>
                <a:spcPct val="0"/>
              </a:spcBef>
              <a:spcAft>
                <a:spcPts val="500"/>
              </a:spcAft>
              <a:buClrTx/>
              <a:buSzTx/>
              <a:buFontTx/>
              <a:buNone/>
              <a:tabLst/>
            </a:pPr>
            <a:r>
              <a:rPr kumimoji="0" lang="en-GB" sz="1400" b="1" i="0" u="none" strike="noStrike" cap="none" normalizeH="0" baseline="0" dirty="0" smtClean="0">
                <a:ln>
                  <a:noFill/>
                </a:ln>
                <a:solidFill>
                  <a:schemeClr val="tx1"/>
                </a:solidFill>
                <a:effectLst/>
                <a:latin typeface="Times New Roman" pitchFamily="18" charset="0"/>
                <a:cs typeface="Arial" pitchFamily="34" charset="0"/>
              </a:rPr>
              <a:t>Gloss</a:t>
            </a:r>
            <a:r>
              <a:rPr kumimoji="0" lang="en-GB" sz="1400" b="0" i="0" u="none" strike="noStrike" cap="none" normalizeH="0" baseline="0" dirty="0" smtClean="0">
                <a:ln>
                  <a:noFill/>
                </a:ln>
                <a:solidFill>
                  <a:schemeClr val="tx1"/>
                </a:solidFill>
                <a:effectLst/>
                <a:latin typeface="Times New Roman" pitchFamily="18" charset="0"/>
                <a:cs typeface="Arial" pitchFamily="34" charset="0"/>
              </a:rPr>
              <a:t>: baby was given </a:t>
            </a:r>
            <a:r>
              <a:rPr kumimoji="0" lang="en-GB" sz="1400" b="0" i="0" u="none" strike="noStrike" cap="none" normalizeH="0" baseline="0" dirty="0" err="1" smtClean="0">
                <a:ln>
                  <a:noFill/>
                </a:ln>
                <a:solidFill>
                  <a:schemeClr val="tx1"/>
                </a:solidFill>
                <a:effectLst/>
                <a:latin typeface="Times New Roman" pitchFamily="18" charset="0"/>
                <a:cs typeface="Arial" pitchFamily="34" charset="0"/>
              </a:rPr>
              <a:t>suxamethonium</a:t>
            </a:r>
            <a:endParaRPr kumimoji="0" lang="en-GB" sz="1400" b="0" i="0" u="none" strike="noStrike" cap="none" normalizeH="0" baseline="0" dirty="0" smtClean="0">
              <a:ln>
                <a:noFill/>
              </a:ln>
              <a:solidFill>
                <a:schemeClr val="tx1"/>
              </a:solidFill>
              <a:effectLst/>
              <a:latin typeface="Times New Roman" pitchFamily="18" charset="0"/>
              <a:cs typeface="Arial" pitchFamily="34" charset="0"/>
            </a:endParaRPr>
          </a:p>
        </p:txBody>
      </p:sp>
      <p:cxnSp>
        <p:nvCxnSpPr>
          <p:cNvPr id="23" name="AutoShape 64"/>
          <p:cNvCxnSpPr>
            <a:cxnSpLocks noChangeShapeType="1"/>
            <a:stCxn id="15" idx="2"/>
            <a:endCxn id="22" idx="0"/>
          </p:cNvCxnSpPr>
          <p:nvPr/>
        </p:nvCxnSpPr>
        <p:spPr bwMode="auto">
          <a:xfrm>
            <a:off x="4326897" y="1981199"/>
            <a:ext cx="3216903" cy="662330"/>
          </a:xfrm>
          <a:prstGeom prst="straightConnector1">
            <a:avLst/>
          </a:prstGeom>
          <a:noFill/>
          <a:ln w="28575">
            <a:solidFill>
              <a:srgbClr val="000000"/>
            </a:solidFill>
            <a:round/>
            <a:headEnd/>
            <a:tailEnd type="triangle" w="med" len="med"/>
          </a:ln>
        </p:spPr>
      </p:cxnSp>
      <p:sp>
        <p:nvSpPr>
          <p:cNvPr id="27" name="Text Box 68"/>
          <p:cNvSpPr txBox="1">
            <a:spLocks noChangeArrowheads="1"/>
          </p:cNvSpPr>
          <p:nvPr/>
        </p:nvSpPr>
        <p:spPr bwMode="auto">
          <a:xfrm>
            <a:off x="3657600" y="2209800"/>
            <a:ext cx="868096" cy="386872"/>
          </a:xfrm>
          <a:prstGeom prst="rect">
            <a:avLst/>
          </a:prstGeom>
          <a:solidFill>
            <a:srgbClr val="FFFFFF"/>
          </a:solidFill>
          <a:ln w="285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cs typeface="Arial" pitchFamily="34" charset="0"/>
              </a:rPr>
              <a:t>INCLUDE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8" name="AutoShape 69"/>
          <p:cNvCxnSpPr>
            <a:cxnSpLocks noChangeShapeType="1"/>
            <a:stCxn id="15" idx="2"/>
            <a:endCxn id="21" idx="0"/>
          </p:cNvCxnSpPr>
          <p:nvPr/>
        </p:nvCxnSpPr>
        <p:spPr bwMode="auto">
          <a:xfrm>
            <a:off x="4326897" y="1981199"/>
            <a:ext cx="207003" cy="685801"/>
          </a:xfrm>
          <a:prstGeom prst="straightConnector1">
            <a:avLst/>
          </a:prstGeom>
          <a:noFill/>
          <a:ln w="28575">
            <a:solidFill>
              <a:srgbClr val="000000"/>
            </a:solidFill>
            <a:round/>
            <a:headEnd/>
            <a:tailEnd type="triangle" w="med" len="med"/>
          </a:ln>
        </p:spPr>
      </p:cxnSp>
      <p:sp>
        <p:nvSpPr>
          <p:cNvPr id="54" name="Text Box 68"/>
          <p:cNvSpPr txBox="1">
            <a:spLocks noChangeArrowheads="1"/>
          </p:cNvSpPr>
          <p:nvPr/>
        </p:nvSpPr>
        <p:spPr bwMode="auto">
          <a:xfrm>
            <a:off x="6142304" y="2127728"/>
            <a:ext cx="868096" cy="386872"/>
          </a:xfrm>
          <a:prstGeom prst="rect">
            <a:avLst/>
          </a:prstGeom>
          <a:noFill/>
          <a:ln w="2857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cs typeface="Arial" pitchFamily="34" charset="0"/>
              </a:rPr>
              <a:t>INCLUDE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90134" name="Rectangle 22"/>
          <p:cNvSpPr>
            <a:spLocks noChangeArrowheads="1"/>
          </p:cNvSpPr>
          <p:nvPr/>
        </p:nvSpPr>
        <p:spPr bwMode="auto">
          <a:xfrm>
            <a:off x="533400" y="3733800"/>
            <a:ext cx="7848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b="0" i="1" strike="noStrike" cap="none" normalizeH="0" baseline="0" dirty="0" smtClean="0">
                <a:ln>
                  <a:noFill/>
                </a:ln>
                <a:solidFill>
                  <a:schemeClr val="tx1"/>
                </a:solidFill>
                <a:effectLst/>
                <a:ea typeface="Times New Roman" pitchFamily="18" charset="0"/>
                <a:cs typeface="Arial" pitchFamily="34" charset="0"/>
              </a:rPr>
              <a:t>The baby was intubated at 00:15 and was on CMV. He was given morphine and </a:t>
            </a:r>
            <a:r>
              <a:rPr kumimoji="0" lang="en-US" altLang="ko-KR" b="0" i="1" strike="noStrike" cap="none" normalizeH="0" baseline="0" dirty="0" err="1" smtClean="0">
                <a:ln>
                  <a:noFill/>
                </a:ln>
                <a:solidFill>
                  <a:schemeClr val="tx1"/>
                </a:solidFill>
                <a:effectLst/>
                <a:ea typeface="Times New Roman" pitchFamily="18" charset="0"/>
                <a:cs typeface="Arial" pitchFamily="34" charset="0"/>
              </a:rPr>
              <a:t>suxamethonium</a:t>
            </a:r>
            <a:r>
              <a:rPr kumimoji="0" lang="en-US" altLang="ko-KR" b="0" i="1" strike="noStrike" cap="none" normalizeH="0" baseline="0" dirty="0" smtClean="0">
                <a:ln>
                  <a:noFill/>
                </a:ln>
                <a:solidFill>
                  <a:schemeClr val="tx1"/>
                </a:solidFill>
                <a:effectLst/>
                <a:ea typeface="Times New Roman" pitchFamily="18" charset="0"/>
                <a:cs typeface="Arial" pitchFamily="34" charset="0"/>
              </a:rPr>
              <a:t>. </a:t>
            </a:r>
            <a:endParaRPr kumimoji="0" lang="en-US" altLang="ko-KR" sz="2800" b="0" i="1"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dirty="0" smtClean="0"/>
              <a:t>Document planning</a:t>
            </a:r>
            <a:endParaRPr lang="en-GB" dirty="0"/>
          </a:p>
        </p:txBody>
      </p:sp>
      <p:sp>
        <p:nvSpPr>
          <p:cNvPr id="3" name="Content Placeholder 2"/>
          <p:cNvSpPr>
            <a:spLocks noGrp="1"/>
          </p:cNvSpPr>
          <p:nvPr>
            <p:ph idx="1"/>
          </p:nvPr>
        </p:nvSpPr>
        <p:spPr>
          <a:xfrm>
            <a:off x="457200" y="1066800"/>
            <a:ext cx="8229600" cy="5105400"/>
          </a:xfrm>
        </p:spPr>
        <p:txBody>
          <a:bodyPr>
            <a:normAutofit/>
          </a:bodyPr>
          <a:lstStyle/>
          <a:p>
            <a:pPr>
              <a:spcBef>
                <a:spcPct val="75000"/>
              </a:spcBef>
              <a:buFontTx/>
              <a:buNone/>
            </a:pPr>
            <a:r>
              <a:rPr lang="en-US" sz="2800" b="1" dirty="0" smtClean="0">
                <a:solidFill>
                  <a:srgbClr val="002060"/>
                </a:solidFill>
              </a:rPr>
              <a:t>Two “traditional” approaches:</a:t>
            </a:r>
          </a:p>
          <a:p>
            <a:r>
              <a:rPr lang="en-US" sz="2800" dirty="0" smtClean="0"/>
              <a:t>Methods based on observations about common text structures, as reflected in a corpus.</a:t>
            </a:r>
          </a:p>
          <a:p>
            <a:pPr>
              <a:buNone/>
            </a:pPr>
            <a:r>
              <a:rPr lang="mt-MT" sz="2800" dirty="0" smtClean="0"/>
              <a:t>	</a:t>
            </a:r>
            <a:r>
              <a:rPr lang="mt-MT" sz="2800" dirty="0" smtClean="0">
                <a:sym typeface="Wingdings" pitchFamily="2" charset="2"/>
              </a:rPr>
              <a:t> How are texts in this particular domain 	usually written?</a:t>
            </a:r>
          </a:p>
          <a:p>
            <a:endParaRPr lang="mt-MT" sz="2800" dirty="0" smtClean="0"/>
          </a:p>
          <a:p>
            <a:r>
              <a:rPr lang="en-US" sz="2800" dirty="0" smtClean="0"/>
              <a:t>Methods based on reasoning about discourse coherence and the communicative goals of the text.</a:t>
            </a:r>
          </a:p>
          <a:p>
            <a:pPr>
              <a:buNone/>
            </a:pPr>
            <a:r>
              <a:rPr lang="mt-MT" sz="2800" dirty="0" smtClean="0"/>
              <a:t>	</a:t>
            </a:r>
            <a:r>
              <a:rPr lang="mt-MT" sz="2800" dirty="0" smtClean="0">
                <a:sym typeface="Wingdings" pitchFamily="2" charset="2"/>
              </a:rPr>
              <a:t> Given content X and content Y, what is the best </a:t>
            </a:r>
            <a:r>
              <a:rPr lang="en-GB" sz="2800" dirty="0" smtClean="0">
                <a:sym typeface="Wingdings" pitchFamily="2" charset="2"/>
              </a:rPr>
              <a:t>	</a:t>
            </a:r>
            <a:r>
              <a:rPr lang="mt-MT" sz="2800" dirty="0" smtClean="0">
                <a:sym typeface="Wingdings" pitchFamily="2" charset="2"/>
              </a:rPr>
              <a:t>way to </a:t>
            </a:r>
            <a:r>
              <a:rPr lang="en-GB" sz="2800" dirty="0" smtClean="0">
                <a:sym typeface="Wingdings" pitchFamily="2" charset="2"/>
              </a:rPr>
              <a:t>combine </a:t>
            </a:r>
            <a:r>
              <a:rPr lang="mt-MT" sz="2800" dirty="0" smtClean="0">
                <a:sym typeface="Wingdings" pitchFamily="2" charset="2"/>
              </a:rPr>
              <a:t>them </a:t>
            </a:r>
            <a:r>
              <a:rPr lang="en-GB" sz="2800" dirty="0" smtClean="0">
                <a:sym typeface="Wingdings" pitchFamily="2" charset="2"/>
              </a:rPr>
              <a:t>in the text</a:t>
            </a:r>
            <a:r>
              <a:rPr lang="mt-MT" sz="2800" dirty="0" smtClean="0">
                <a:sym typeface="Wingdings" pitchFamily="2" charset="2"/>
              </a:rPr>
              <a:t>?</a:t>
            </a:r>
            <a:endParaRPr lang="en-GB" sz="2800" dirty="0"/>
          </a:p>
        </p:txBody>
      </p:sp>
      <p:sp>
        <p:nvSpPr>
          <p:cNvPr id="4" name="Slide Number Placeholder 3"/>
          <p:cNvSpPr>
            <a:spLocks noGrp="1"/>
          </p:cNvSpPr>
          <p:nvPr>
            <p:ph type="sldNum" sz="quarter" idx="11"/>
          </p:nvPr>
        </p:nvSpPr>
        <p:spPr/>
        <p:txBody>
          <a:bodyPr/>
          <a:lstStyle/>
          <a:p>
            <a:fld id="{731E029A-687F-8940-95F1-295B6C74235A}" type="slidenum">
              <a:rPr lang="en-GB" smtClean="0"/>
              <a:pPr/>
              <a:t>6</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Challenges and open questions</a:t>
            </a:r>
            <a:endParaRPr lang="en-GB" dirty="0"/>
          </a:p>
        </p:txBody>
      </p:sp>
      <p:sp>
        <p:nvSpPr>
          <p:cNvPr id="5" name="Text Placeholder 4"/>
          <p:cNvSpPr>
            <a:spLocks noGrp="1"/>
          </p:cNvSpPr>
          <p:nvPr>
            <p:ph type="body" idx="1"/>
          </p:nvPr>
        </p:nvSpPr>
        <p:spPr/>
        <p:txBody>
          <a:bodyPr/>
          <a:lstStyle/>
          <a:p>
            <a:r>
              <a:rPr lang="en-GB" dirty="0" smtClean="0"/>
              <a:t>Part 6 </a:t>
            </a:r>
            <a:endParaRPr lang="en-GB"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Problem 1: Continuity</a:t>
            </a:r>
            <a:endParaRPr lang="en-GB" dirty="0"/>
          </a:p>
        </p:txBody>
      </p:sp>
      <p:sp>
        <p:nvSpPr>
          <p:cNvPr id="5" name="Content Placeholder 4"/>
          <p:cNvSpPr>
            <a:spLocks noGrp="1"/>
          </p:cNvSpPr>
          <p:nvPr>
            <p:ph idx="1"/>
          </p:nvPr>
        </p:nvSpPr>
        <p:spPr>
          <a:xfrm>
            <a:off x="457200" y="1066800"/>
            <a:ext cx="8229600" cy="5181600"/>
          </a:xfrm>
        </p:spPr>
        <p:txBody>
          <a:bodyPr>
            <a:normAutofit fontScale="92500" lnSpcReduction="20000"/>
          </a:bodyPr>
          <a:lstStyle/>
          <a:p>
            <a:r>
              <a:rPr lang="en-GB" dirty="0" smtClean="0"/>
              <a:t>Choosing events based only on importance can have bad consequences.</a:t>
            </a:r>
          </a:p>
          <a:p>
            <a:endParaRPr lang="en-GB" dirty="0" smtClean="0"/>
          </a:p>
          <a:p>
            <a:pPr>
              <a:buNone/>
            </a:pPr>
            <a:r>
              <a:rPr lang="en-GB" b="1" dirty="0" smtClean="0">
                <a:solidFill>
                  <a:srgbClr val="002060"/>
                </a:solidFill>
              </a:rPr>
              <a:t>Example </a:t>
            </a:r>
            <a:r>
              <a:rPr lang="en-GB" b="1" dirty="0" smtClean="0">
                <a:solidFill>
                  <a:srgbClr val="002060"/>
                </a:solidFill>
              </a:rPr>
              <a:t>from the BT-45 prototype system:</a:t>
            </a:r>
          </a:p>
          <a:p>
            <a:pPr>
              <a:buNone/>
            </a:pPr>
            <a:r>
              <a:rPr lang="en-GB" dirty="0" smtClean="0"/>
              <a:t>	</a:t>
            </a:r>
            <a:r>
              <a:rPr lang="en-GB" b="1" i="1" dirty="0" smtClean="0"/>
              <a:t>TcPO2 suddenly decreased to 8.1</a:t>
            </a:r>
            <a:r>
              <a:rPr lang="en-GB" i="1" dirty="0" smtClean="0"/>
              <a:t>. SaO2 suddenly increased to 92. </a:t>
            </a:r>
            <a:r>
              <a:rPr lang="en-GB" b="1" i="1" dirty="0" smtClean="0"/>
              <a:t>TcPO2 suddenly decreased to 9.3.</a:t>
            </a:r>
          </a:p>
          <a:p>
            <a:pPr>
              <a:buNone/>
            </a:pPr>
            <a:r>
              <a:rPr lang="en-GB" dirty="0" smtClean="0"/>
              <a:t>	</a:t>
            </a:r>
          </a:p>
          <a:p>
            <a:r>
              <a:rPr lang="en-GB" dirty="0" smtClean="0"/>
              <a:t>System selected two TcPO2 events that were important, but didn’t include one event that involved a rise in TcPO2 before the second decrease.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#1: Continuity</a:t>
            </a:r>
            <a:endParaRPr lang="en-GB" dirty="0"/>
          </a:p>
        </p:txBody>
      </p:sp>
      <p:sp>
        <p:nvSpPr>
          <p:cNvPr id="3" name="Content Placeholder 2"/>
          <p:cNvSpPr>
            <a:spLocks noGrp="1"/>
          </p:cNvSpPr>
          <p:nvPr>
            <p:ph idx="1"/>
          </p:nvPr>
        </p:nvSpPr>
        <p:spPr>
          <a:xfrm>
            <a:off x="457200" y="1143000"/>
            <a:ext cx="8229600" cy="5181600"/>
          </a:xfrm>
        </p:spPr>
        <p:txBody>
          <a:bodyPr>
            <a:normAutofit lnSpcReduction="10000"/>
          </a:bodyPr>
          <a:lstStyle/>
          <a:p>
            <a:pPr>
              <a:buNone/>
            </a:pPr>
            <a:r>
              <a:rPr lang="en-GB" b="1" dirty="0" smtClean="0">
                <a:solidFill>
                  <a:srgbClr val="002060"/>
                </a:solidFill>
              </a:rPr>
              <a:t>Solution in BT-Nurse</a:t>
            </a:r>
          </a:p>
          <a:p>
            <a:r>
              <a:rPr lang="en-GB" dirty="0" smtClean="0"/>
              <a:t>Events which aren’t important “on their own” can become important in context!</a:t>
            </a:r>
          </a:p>
          <a:p>
            <a:r>
              <a:rPr lang="en-GB" dirty="0" smtClean="0"/>
              <a:t>After importance-based content selection, check for narrative discontinuities, and insert any missing events.</a:t>
            </a:r>
          </a:p>
          <a:p>
            <a:pPr>
              <a:buNone/>
            </a:pPr>
            <a:r>
              <a:rPr lang="en-US" i="1" dirty="0" smtClean="0"/>
              <a:t>	</a:t>
            </a:r>
          </a:p>
          <a:p>
            <a:pPr>
              <a:buNone/>
            </a:pPr>
            <a:r>
              <a:rPr lang="en-US" b="1" i="1" dirty="0" smtClean="0"/>
              <a:t>	TcPO2 suddenly decreased to 8.1</a:t>
            </a:r>
            <a:r>
              <a:rPr lang="en-US" dirty="0" smtClean="0"/>
              <a:t>. SaO2 suddenly increased to 92. </a:t>
            </a:r>
            <a:r>
              <a:rPr lang="en-US" b="1" i="1" dirty="0" smtClean="0"/>
              <a:t>After increasing to 19,</a:t>
            </a:r>
            <a:r>
              <a:rPr lang="en-US" b="1" dirty="0" smtClean="0"/>
              <a:t> </a:t>
            </a:r>
            <a:r>
              <a:rPr lang="en-US" b="1" i="1" dirty="0" smtClean="0"/>
              <a:t>TcPO2 suddenly decreased to 9.3</a:t>
            </a:r>
            <a:r>
              <a:rPr lang="en-US" dirty="0" smtClean="0"/>
              <a:t>.</a:t>
            </a:r>
            <a:endParaRPr lang="en-GB" dirty="0" smtClean="0"/>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#2: Time</a:t>
            </a:r>
            <a:endParaRPr lang="en-GB" dirty="0"/>
          </a:p>
        </p:txBody>
      </p:sp>
      <p:sp>
        <p:nvSpPr>
          <p:cNvPr id="3" name="Content Placeholder 2"/>
          <p:cNvSpPr>
            <a:spLocks noGrp="1"/>
          </p:cNvSpPr>
          <p:nvPr>
            <p:ph idx="1"/>
          </p:nvPr>
        </p:nvSpPr>
        <p:spPr>
          <a:xfrm>
            <a:off x="457200" y="1066800"/>
            <a:ext cx="8229600" cy="5181600"/>
          </a:xfrm>
        </p:spPr>
        <p:txBody>
          <a:bodyPr>
            <a:normAutofit/>
          </a:bodyPr>
          <a:lstStyle/>
          <a:p>
            <a:r>
              <a:rPr lang="en-GB" sz="2800" dirty="0" smtClean="0"/>
              <a:t>Key events are ordered chronologically, but events within a paragraph are not.</a:t>
            </a:r>
          </a:p>
          <a:p>
            <a:endParaRPr lang="en-GB" sz="2800" dirty="0" smtClean="0"/>
          </a:p>
          <a:p>
            <a:pPr>
              <a:buNone/>
            </a:pPr>
            <a:r>
              <a:rPr lang="en-GB" sz="2800" b="1" dirty="0" smtClean="0">
                <a:solidFill>
                  <a:srgbClr val="002060"/>
                </a:solidFill>
              </a:rPr>
              <a:t>Example, from the BT-45 prototype system:</a:t>
            </a:r>
          </a:p>
          <a:p>
            <a:pPr>
              <a:buNone/>
            </a:pPr>
            <a:r>
              <a:rPr lang="en-GB" sz="2400" dirty="0" smtClean="0"/>
              <a:t>	By 14:40 </a:t>
            </a:r>
            <a:r>
              <a:rPr lang="en-GB" sz="2400" dirty="0" smtClean="0">
                <a:solidFill>
                  <a:srgbClr val="002060"/>
                </a:solidFill>
              </a:rPr>
              <a:t>there had been 2 successive </a:t>
            </a:r>
            <a:r>
              <a:rPr lang="en-GB" sz="2400" dirty="0" err="1" smtClean="0">
                <a:solidFill>
                  <a:srgbClr val="002060"/>
                </a:solidFill>
              </a:rPr>
              <a:t>desaturations</a:t>
            </a:r>
            <a:r>
              <a:rPr lang="en-GB" sz="2400" dirty="0" smtClean="0">
                <a:solidFill>
                  <a:srgbClr val="002060"/>
                </a:solidFill>
              </a:rPr>
              <a:t> </a:t>
            </a:r>
            <a:r>
              <a:rPr lang="en-GB" sz="2400" dirty="0" smtClean="0"/>
              <a:t>down to 68. </a:t>
            </a:r>
            <a:r>
              <a:rPr lang="en-GB" sz="2400" dirty="0" smtClean="0">
                <a:solidFill>
                  <a:srgbClr val="002060"/>
                </a:solidFill>
              </a:rPr>
              <a:t>Previously </a:t>
            </a:r>
            <a:r>
              <a:rPr lang="en-GB" sz="2400" dirty="0" smtClean="0"/>
              <a:t>FIO2 had been raised to 32%. Tcpo2 decreased to 5.0. T2 </a:t>
            </a:r>
            <a:r>
              <a:rPr lang="en-GB" sz="2400" dirty="0" smtClean="0">
                <a:solidFill>
                  <a:schemeClr val="tx2"/>
                </a:solidFill>
              </a:rPr>
              <a:t>had suddenly increased</a:t>
            </a:r>
            <a:r>
              <a:rPr lang="en-GB" sz="2400" dirty="0" smtClean="0"/>
              <a:t> to 33.9. </a:t>
            </a:r>
            <a:r>
              <a:rPr lang="en-GB" sz="2400" dirty="0" smtClean="0">
                <a:solidFill>
                  <a:schemeClr val="tx2"/>
                </a:solidFill>
              </a:rPr>
              <a:t>Previously </a:t>
            </a:r>
            <a:r>
              <a:rPr lang="en-GB" sz="2400" dirty="0" smtClean="0"/>
              <a:t>the SPO2 sensor had been re-sited.</a:t>
            </a:r>
            <a:endParaRPr lang="en-GB" sz="2800" dirty="0" smtClean="0"/>
          </a:p>
        </p:txBody>
      </p:sp>
      <p:grpSp>
        <p:nvGrpSpPr>
          <p:cNvPr id="22" name="Group 21"/>
          <p:cNvGrpSpPr/>
          <p:nvPr/>
        </p:nvGrpSpPr>
        <p:grpSpPr>
          <a:xfrm>
            <a:off x="914400" y="4721421"/>
            <a:ext cx="7186615" cy="1145979"/>
            <a:chOff x="914400" y="4648200"/>
            <a:chExt cx="7186615" cy="1145979"/>
          </a:xfrm>
        </p:grpSpPr>
        <p:sp>
          <p:nvSpPr>
            <p:cNvPr id="36" name="Line 5"/>
            <p:cNvSpPr>
              <a:spLocks noChangeShapeType="1"/>
            </p:cNvSpPr>
            <p:nvPr/>
          </p:nvSpPr>
          <p:spPr bwMode="auto">
            <a:xfrm>
              <a:off x="1042988" y="4911724"/>
              <a:ext cx="7058027" cy="0"/>
            </a:xfrm>
            <a:prstGeom prst="line">
              <a:avLst/>
            </a:prstGeom>
            <a:noFill/>
            <a:ln w="38100">
              <a:solidFill>
                <a:schemeClr val="tx1"/>
              </a:solidFill>
              <a:round/>
              <a:headEnd/>
              <a:tailEnd type="triangle" w="med" len="med"/>
            </a:ln>
            <a:effectLst/>
          </p:spPr>
          <p:txBody>
            <a:bodyPr/>
            <a:lstStyle/>
            <a:p>
              <a:endParaRPr lang="en-GB"/>
            </a:p>
          </p:txBody>
        </p:sp>
        <p:grpSp>
          <p:nvGrpSpPr>
            <p:cNvPr id="21" name="Group 20"/>
            <p:cNvGrpSpPr/>
            <p:nvPr/>
          </p:nvGrpSpPr>
          <p:grpSpPr>
            <a:xfrm>
              <a:off x="914400" y="4648200"/>
              <a:ext cx="6172200" cy="1145979"/>
              <a:chOff x="914400" y="4648198"/>
              <a:chExt cx="6172200" cy="1145979"/>
            </a:xfrm>
          </p:grpSpPr>
          <p:sp>
            <p:nvSpPr>
              <p:cNvPr id="37" name="Text Box 6"/>
              <p:cNvSpPr txBox="1">
                <a:spLocks noChangeArrowheads="1"/>
              </p:cNvSpPr>
              <p:nvPr/>
            </p:nvSpPr>
            <p:spPr bwMode="auto">
              <a:xfrm>
                <a:off x="3200400" y="5029200"/>
                <a:ext cx="1019175" cy="420689"/>
              </a:xfrm>
              <a:prstGeom prst="rect">
                <a:avLst/>
              </a:prstGeom>
              <a:noFill/>
              <a:ln w="0" algn="ctr">
                <a:noFill/>
                <a:miter lim="800000"/>
                <a:headEnd/>
                <a:tailEnd/>
              </a:ln>
              <a:effectLst/>
            </p:spPr>
            <p:txBody>
              <a:bodyPr wrap="none">
                <a:spAutoFit/>
              </a:bodyPr>
              <a:lstStyle/>
              <a:p>
                <a:pPr marL="342900" indent="-342900"/>
                <a:r>
                  <a:rPr lang="en-GB" dirty="0" err="1"/>
                  <a:t>desaturation</a:t>
                </a:r>
                <a:endParaRPr lang="en-GB" dirty="0"/>
              </a:p>
              <a:p>
                <a:pPr marL="342900" indent="-342900"/>
                <a:r>
                  <a:rPr lang="en-GB" dirty="0" err="1"/>
                  <a:t>desaturation</a:t>
                </a:r>
                <a:endParaRPr lang="en-GB" dirty="0"/>
              </a:p>
            </p:txBody>
          </p:sp>
          <p:sp>
            <p:nvSpPr>
              <p:cNvPr id="38" name="Line 7"/>
              <p:cNvSpPr>
                <a:spLocks noChangeShapeType="1"/>
              </p:cNvSpPr>
              <p:nvPr/>
            </p:nvSpPr>
            <p:spPr bwMode="auto">
              <a:xfrm>
                <a:off x="4572000" y="4876800"/>
                <a:ext cx="0" cy="574676"/>
              </a:xfrm>
              <a:prstGeom prst="line">
                <a:avLst/>
              </a:prstGeom>
              <a:noFill/>
              <a:ln w="0">
                <a:solidFill>
                  <a:schemeClr val="tx1"/>
                </a:solidFill>
                <a:round/>
                <a:headEnd/>
                <a:tailEnd type="triangle" w="med" len="med"/>
              </a:ln>
              <a:effectLst/>
            </p:spPr>
            <p:txBody>
              <a:bodyPr/>
              <a:lstStyle/>
              <a:p>
                <a:endParaRPr lang="en-GB"/>
              </a:p>
            </p:txBody>
          </p:sp>
          <p:sp>
            <p:nvSpPr>
              <p:cNvPr id="39" name="Line 8"/>
              <p:cNvSpPr>
                <a:spLocks noChangeShapeType="1"/>
              </p:cNvSpPr>
              <p:nvPr/>
            </p:nvSpPr>
            <p:spPr bwMode="auto">
              <a:xfrm>
                <a:off x="3059113" y="4911724"/>
                <a:ext cx="0" cy="574676"/>
              </a:xfrm>
              <a:prstGeom prst="line">
                <a:avLst/>
              </a:prstGeom>
              <a:noFill/>
              <a:ln w="0">
                <a:solidFill>
                  <a:schemeClr val="tx1"/>
                </a:solidFill>
                <a:round/>
                <a:headEnd/>
                <a:tailEnd type="triangle" w="med" len="med"/>
              </a:ln>
              <a:effectLst/>
            </p:spPr>
            <p:txBody>
              <a:bodyPr/>
              <a:lstStyle/>
              <a:p>
                <a:endParaRPr lang="en-GB"/>
              </a:p>
            </p:txBody>
          </p:sp>
          <p:sp>
            <p:nvSpPr>
              <p:cNvPr id="40" name="Text Box 9"/>
              <p:cNvSpPr txBox="1">
                <a:spLocks noChangeArrowheads="1"/>
              </p:cNvSpPr>
              <p:nvPr/>
            </p:nvSpPr>
            <p:spPr bwMode="auto">
              <a:xfrm>
                <a:off x="2438400" y="5105399"/>
                <a:ext cx="514350" cy="238126"/>
              </a:xfrm>
              <a:prstGeom prst="rect">
                <a:avLst/>
              </a:prstGeom>
              <a:noFill/>
              <a:ln w="0" algn="ctr">
                <a:noFill/>
                <a:miter lim="800000"/>
                <a:headEnd/>
                <a:tailEnd/>
              </a:ln>
              <a:effectLst/>
            </p:spPr>
            <p:txBody>
              <a:bodyPr wrap="none">
                <a:spAutoFit/>
              </a:bodyPr>
              <a:lstStyle/>
              <a:p>
                <a:pPr marL="342900" indent="-342900"/>
                <a:r>
                  <a:rPr lang="en-GB" dirty="0"/>
                  <a:t>FiO2</a:t>
                </a:r>
              </a:p>
            </p:txBody>
          </p:sp>
          <p:sp>
            <p:nvSpPr>
              <p:cNvPr id="41" name="Line 10"/>
              <p:cNvSpPr>
                <a:spLocks noChangeShapeType="1"/>
              </p:cNvSpPr>
              <p:nvPr/>
            </p:nvSpPr>
            <p:spPr bwMode="auto">
              <a:xfrm>
                <a:off x="7086600" y="4911724"/>
                <a:ext cx="0" cy="574676"/>
              </a:xfrm>
              <a:prstGeom prst="line">
                <a:avLst/>
              </a:prstGeom>
              <a:noFill/>
              <a:ln w="0">
                <a:solidFill>
                  <a:schemeClr val="tx1"/>
                </a:solidFill>
                <a:round/>
                <a:headEnd/>
                <a:tailEnd type="triangle" w="med" len="med"/>
              </a:ln>
              <a:effectLst/>
            </p:spPr>
            <p:txBody>
              <a:bodyPr/>
              <a:lstStyle/>
              <a:p>
                <a:endParaRPr lang="en-GB"/>
              </a:p>
            </p:txBody>
          </p:sp>
          <p:sp>
            <p:nvSpPr>
              <p:cNvPr id="42" name="Text Box 11"/>
              <p:cNvSpPr txBox="1">
                <a:spLocks noChangeArrowheads="1"/>
              </p:cNvSpPr>
              <p:nvPr/>
            </p:nvSpPr>
            <p:spPr bwMode="auto">
              <a:xfrm>
                <a:off x="6291264" y="5127624"/>
                <a:ext cx="658813" cy="238126"/>
              </a:xfrm>
              <a:prstGeom prst="rect">
                <a:avLst/>
              </a:prstGeom>
              <a:noFill/>
              <a:ln w="0" algn="ctr">
                <a:noFill/>
                <a:miter lim="800000"/>
                <a:headEnd/>
                <a:tailEnd/>
              </a:ln>
              <a:effectLst/>
            </p:spPr>
            <p:txBody>
              <a:bodyPr wrap="none">
                <a:spAutoFit/>
              </a:bodyPr>
              <a:lstStyle/>
              <a:p>
                <a:pPr marL="342900" indent="-342900"/>
                <a:r>
                  <a:rPr lang="en-GB" dirty="0"/>
                  <a:t>TcPO2</a:t>
                </a:r>
              </a:p>
            </p:txBody>
          </p:sp>
          <p:sp>
            <p:nvSpPr>
              <p:cNvPr id="43" name="Line 12"/>
              <p:cNvSpPr>
                <a:spLocks noChangeShapeType="1"/>
              </p:cNvSpPr>
              <p:nvPr/>
            </p:nvSpPr>
            <p:spPr bwMode="auto">
              <a:xfrm>
                <a:off x="6165852" y="4911724"/>
                <a:ext cx="0" cy="574676"/>
              </a:xfrm>
              <a:prstGeom prst="line">
                <a:avLst/>
              </a:prstGeom>
              <a:noFill/>
              <a:ln w="0">
                <a:solidFill>
                  <a:schemeClr val="tx1"/>
                </a:solidFill>
                <a:round/>
                <a:headEnd/>
                <a:tailEnd type="triangle" w="med" len="med"/>
              </a:ln>
              <a:effectLst/>
            </p:spPr>
            <p:txBody>
              <a:bodyPr/>
              <a:lstStyle/>
              <a:p>
                <a:endParaRPr lang="en-GB"/>
              </a:p>
            </p:txBody>
          </p:sp>
          <p:sp>
            <p:nvSpPr>
              <p:cNvPr id="44" name="Text Box 13"/>
              <p:cNvSpPr txBox="1">
                <a:spLocks noChangeArrowheads="1"/>
              </p:cNvSpPr>
              <p:nvPr/>
            </p:nvSpPr>
            <p:spPr bwMode="auto">
              <a:xfrm>
                <a:off x="5795964" y="5127624"/>
                <a:ext cx="361950" cy="238126"/>
              </a:xfrm>
              <a:prstGeom prst="rect">
                <a:avLst/>
              </a:prstGeom>
              <a:noFill/>
              <a:ln w="0" algn="ctr">
                <a:noFill/>
                <a:miter lim="800000"/>
                <a:headEnd/>
                <a:tailEnd/>
              </a:ln>
              <a:effectLst/>
            </p:spPr>
            <p:txBody>
              <a:bodyPr wrap="none">
                <a:spAutoFit/>
              </a:bodyPr>
              <a:lstStyle/>
              <a:p>
                <a:pPr marL="342900" indent="-342900"/>
                <a:r>
                  <a:rPr lang="en-GB"/>
                  <a:t>T2</a:t>
                </a:r>
              </a:p>
            </p:txBody>
          </p:sp>
          <p:sp>
            <p:nvSpPr>
              <p:cNvPr id="45" name="Line 14"/>
              <p:cNvSpPr>
                <a:spLocks noChangeShapeType="1"/>
              </p:cNvSpPr>
              <p:nvPr/>
            </p:nvSpPr>
            <p:spPr bwMode="auto">
              <a:xfrm>
                <a:off x="5589589" y="4911724"/>
                <a:ext cx="0" cy="574676"/>
              </a:xfrm>
              <a:prstGeom prst="line">
                <a:avLst/>
              </a:prstGeom>
              <a:noFill/>
              <a:ln w="0">
                <a:solidFill>
                  <a:schemeClr val="tx1"/>
                </a:solidFill>
                <a:round/>
                <a:headEnd/>
                <a:tailEnd type="triangle" w="med" len="med"/>
              </a:ln>
              <a:effectLst/>
            </p:spPr>
            <p:txBody>
              <a:bodyPr/>
              <a:lstStyle/>
              <a:p>
                <a:endParaRPr lang="en-GB"/>
              </a:p>
            </p:txBody>
          </p:sp>
          <p:sp>
            <p:nvSpPr>
              <p:cNvPr id="46" name="Text Box 15"/>
              <p:cNvSpPr txBox="1">
                <a:spLocks noChangeArrowheads="1"/>
              </p:cNvSpPr>
              <p:nvPr/>
            </p:nvSpPr>
            <p:spPr bwMode="auto">
              <a:xfrm>
                <a:off x="4800600" y="5054599"/>
                <a:ext cx="639763" cy="420689"/>
              </a:xfrm>
              <a:prstGeom prst="rect">
                <a:avLst/>
              </a:prstGeom>
              <a:noFill/>
              <a:ln w="0" algn="ctr">
                <a:noFill/>
                <a:miter lim="800000"/>
                <a:headEnd/>
                <a:tailEnd/>
              </a:ln>
              <a:effectLst/>
            </p:spPr>
            <p:txBody>
              <a:bodyPr wrap="none">
                <a:spAutoFit/>
              </a:bodyPr>
              <a:lstStyle/>
              <a:p>
                <a:pPr marL="342900" indent="-342900"/>
                <a:r>
                  <a:rPr lang="en-GB" dirty="0"/>
                  <a:t>SPO2 </a:t>
                </a:r>
              </a:p>
              <a:p>
                <a:pPr marL="342900" indent="-342900"/>
                <a:r>
                  <a:rPr lang="en-GB" dirty="0"/>
                  <a:t>sensor</a:t>
                </a:r>
              </a:p>
            </p:txBody>
          </p:sp>
          <p:sp>
            <p:nvSpPr>
              <p:cNvPr id="47" name="Text Box 16"/>
              <p:cNvSpPr txBox="1">
                <a:spLocks noChangeArrowheads="1"/>
              </p:cNvSpPr>
              <p:nvPr/>
            </p:nvSpPr>
            <p:spPr bwMode="auto">
              <a:xfrm>
                <a:off x="936625" y="4648198"/>
                <a:ext cx="1376467" cy="307777"/>
              </a:xfrm>
              <a:prstGeom prst="rect">
                <a:avLst/>
              </a:prstGeom>
              <a:noFill/>
              <a:ln w="0" algn="ctr">
                <a:noFill/>
                <a:miter lim="800000"/>
                <a:headEnd/>
                <a:tailEnd/>
              </a:ln>
              <a:effectLst/>
            </p:spPr>
            <p:txBody>
              <a:bodyPr wrap="none">
                <a:spAutoFit/>
              </a:bodyPr>
              <a:lstStyle/>
              <a:p>
                <a:pPr marL="342900" indent="-342900"/>
                <a:r>
                  <a:rPr lang="en-GB" sz="1400" b="1" dirty="0">
                    <a:solidFill>
                      <a:srgbClr val="002060"/>
                    </a:solidFill>
                  </a:rPr>
                  <a:t>Temporal order:</a:t>
                </a:r>
              </a:p>
            </p:txBody>
          </p:sp>
          <p:sp>
            <p:nvSpPr>
              <p:cNvPr id="48" name="Text Box 17"/>
              <p:cNvSpPr txBox="1">
                <a:spLocks noChangeArrowheads="1"/>
              </p:cNvSpPr>
              <p:nvPr/>
            </p:nvSpPr>
            <p:spPr bwMode="auto">
              <a:xfrm>
                <a:off x="914400" y="5486400"/>
                <a:ext cx="1380634" cy="307777"/>
              </a:xfrm>
              <a:prstGeom prst="rect">
                <a:avLst/>
              </a:prstGeom>
              <a:noFill/>
              <a:ln w="0" algn="ctr">
                <a:noFill/>
                <a:miter lim="800000"/>
                <a:headEnd/>
                <a:tailEnd/>
              </a:ln>
              <a:effectLst/>
            </p:spPr>
            <p:txBody>
              <a:bodyPr wrap="none">
                <a:spAutoFit/>
              </a:bodyPr>
              <a:lstStyle/>
              <a:p>
                <a:pPr marL="342900" indent="-342900"/>
                <a:r>
                  <a:rPr lang="en-GB" sz="1400" b="1" dirty="0">
                    <a:solidFill>
                      <a:srgbClr val="002060"/>
                    </a:solidFill>
                  </a:rPr>
                  <a:t>Narrative order:</a:t>
                </a:r>
              </a:p>
            </p:txBody>
          </p:sp>
          <p:cxnSp>
            <p:nvCxnSpPr>
              <p:cNvPr id="49" name="AutoShape 19"/>
              <p:cNvCxnSpPr>
                <a:cxnSpLocks noChangeShapeType="1"/>
              </p:cNvCxnSpPr>
              <p:nvPr/>
            </p:nvCxnSpPr>
            <p:spPr bwMode="auto">
              <a:xfrm rot="16200000" flipV="1">
                <a:off x="3325019" y="5061744"/>
                <a:ext cx="142875" cy="1189037"/>
              </a:xfrm>
              <a:prstGeom prst="curvedConnector3">
                <a:avLst>
                  <a:gd name="adj1" fmla="val -158889"/>
                </a:avLst>
              </a:prstGeom>
              <a:noFill/>
              <a:ln w="25400">
                <a:solidFill>
                  <a:schemeClr val="tx1"/>
                </a:solidFill>
                <a:round/>
                <a:headEnd/>
                <a:tailEnd type="triangle" w="med" len="med"/>
              </a:ln>
              <a:effectLst/>
            </p:spPr>
          </p:cxnSp>
          <p:cxnSp>
            <p:nvCxnSpPr>
              <p:cNvPr id="50" name="AutoShape 20"/>
              <p:cNvCxnSpPr>
                <a:cxnSpLocks noChangeShapeType="1"/>
              </p:cNvCxnSpPr>
              <p:nvPr/>
            </p:nvCxnSpPr>
            <p:spPr bwMode="auto">
              <a:xfrm rot="16200000" flipH="1">
                <a:off x="4718050" y="3794125"/>
                <a:ext cx="22225" cy="3819525"/>
              </a:xfrm>
              <a:prstGeom prst="curvedConnector3">
                <a:avLst>
                  <a:gd name="adj1" fmla="val 3749995"/>
                </a:avLst>
              </a:prstGeom>
              <a:noFill/>
              <a:ln w="25400">
                <a:solidFill>
                  <a:schemeClr val="tx1"/>
                </a:solidFill>
                <a:round/>
                <a:headEnd/>
                <a:tailEnd type="triangle" w="med" len="med"/>
              </a:ln>
              <a:effectLst/>
            </p:spPr>
          </p:cxnSp>
          <p:cxnSp>
            <p:nvCxnSpPr>
              <p:cNvPr id="51" name="AutoShape 21"/>
              <p:cNvCxnSpPr>
                <a:cxnSpLocks noChangeShapeType="1"/>
              </p:cNvCxnSpPr>
              <p:nvPr/>
            </p:nvCxnSpPr>
            <p:spPr bwMode="auto">
              <a:xfrm rot="5400000">
                <a:off x="6298407" y="5239544"/>
                <a:ext cx="1587" cy="644525"/>
              </a:xfrm>
              <a:prstGeom prst="curvedConnector3">
                <a:avLst>
                  <a:gd name="adj1" fmla="val 19200000"/>
                </a:avLst>
              </a:prstGeom>
              <a:noFill/>
              <a:ln w="25400">
                <a:solidFill>
                  <a:schemeClr val="tx1"/>
                </a:solidFill>
                <a:round/>
                <a:headEnd/>
                <a:tailEnd type="triangle" w="med" len="med"/>
              </a:ln>
              <a:effectLst/>
            </p:spPr>
          </p:cxnSp>
          <p:cxnSp>
            <p:nvCxnSpPr>
              <p:cNvPr id="52" name="AutoShape 22"/>
              <p:cNvCxnSpPr>
                <a:cxnSpLocks noChangeShapeType="1"/>
              </p:cNvCxnSpPr>
              <p:nvPr/>
            </p:nvCxnSpPr>
            <p:spPr bwMode="auto">
              <a:xfrm rot="5400000">
                <a:off x="5564188" y="5303837"/>
                <a:ext cx="109537" cy="715963"/>
              </a:xfrm>
              <a:prstGeom prst="curvedConnector3">
                <a:avLst>
                  <a:gd name="adj1" fmla="val 434782"/>
                </a:avLst>
              </a:prstGeom>
              <a:noFill/>
              <a:ln w="25400">
                <a:solidFill>
                  <a:schemeClr val="tx1"/>
                </a:solidFill>
                <a:round/>
                <a:headEnd/>
                <a:tailEnd type="triangle" w="med" len="med"/>
              </a:ln>
              <a:effectLst/>
            </p:spPr>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#2: Time</a:t>
            </a:r>
            <a:endParaRPr lang="en-GB" dirty="0"/>
          </a:p>
        </p:txBody>
      </p:sp>
      <p:sp>
        <p:nvSpPr>
          <p:cNvPr id="3" name="Content Placeholder 2"/>
          <p:cNvSpPr>
            <a:spLocks noGrp="1"/>
          </p:cNvSpPr>
          <p:nvPr>
            <p:ph idx="1"/>
          </p:nvPr>
        </p:nvSpPr>
        <p:spPr/>
        <p:txBody>
          <a:bodyPr/>
          <a:lstStyle/>
          <a:p>
            <a:r>
              <a:rPr lang="en-GB" dirty="0" smtClean="0"/>
              <a:t>In language, we often do not report things in the order in which they happened.</a:t>
            </a:r>
          </a:p>
          <a:p>
            <a:endParaRPr lang="en-GB" dirty="0" smtClean="0"/>
          </a:p>
          <a:p>
            <a:r>
              <a:rPr lang="en-GB" dirty="0" smtClean="0"/>
              <a:t>This is also the case in the BT systems.</a:t>
            </a:r>
          </a:p>
          <a:p>
            <a:endParaRPr lang="en-GB" dirty="0" smtClean="0"/>
          </a:p>
          <a:p>
            <a:r>
              <a:rPr lang="en-GB" dirty="0" smtClean="0"/>
              <a:t>But the challenge is to find a way to express temporal relations in a way that is easy to understand...</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mt-MT" dirty="0" smtClean="0"/>
              <a:t>Content determination</a:t>
            </a:r>
            <a:endParaRPr lang="en-GB" dirty="0"/>
          </a:p>
        </p:txBody>
      </p:sp>
      <p:sp>
        <p:nvSpPr>
          <p:cNvPr id="6" name="Text Placeholder 5"/>
          <p:cNvSpPr>
            <a:spLocks noGrp="1"/>
          </p:cNvSpPr>
          <p:nvPr>
            <p:ph type="body" idx="1"/>
          </p:nvPr>
        </p:nvSpPr>
        <p:spPr/>
        <p:txBody>
          <a:bodyPr/>
          <a:lstStyle/>
          <a:p>
            <a:r>
              <a:rPr lang="mt-MT" dirty="0" smtClean="0"/>
              <a:t>Part 1</a:t>
            </a:r>
            <a:endParaRPr lang="en-GB" dirty="0"/>
          </a:p>
        </p:txBody>
      </p:sp>
      <p:sp>
        <p:nvSpPr>
          <p:cNvPr id="4" name="Slide Number Placeholder 3"/>
          <p:cNvSpPr>
            <a:spLocks noGrp="1"/>
          </p:cNvSpPr>
          <p:nvPr>
            <p:ph type="sldNum" sz="quarter" idx="11"/>
          </p:nvPr>
        </p:nvSpPr>
        <p:spPr/>
        <p:txBody>
          <a:bodyPr/>
          <a:lstStyle/>
          <a:p>
            <a:fld id="{731E029A-687F-8940-95F1-295B6C74235A}"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2"/>
          </p:nvPr>
        </p:nvSpPr>
        <p:spPr>
          <a:noFill/>
        </p:spPr>
        <p:txBody>
          <a:bodyPr/>
          <a:lstStyle/>
          <a:p>
            <a:fld id="{4A8B7085-30AC-4805-AEB6-8ACF35C594D2}" type="slidenum">
              <a:rPr lang="en-US"/>
              <a:pPr/>
              <a:t>8</a:t>
            </a:fld>
            <a:endParaRPr lang="en-US"/>
          </a:p>
        </p:txBody>
      </p:sp>
      <p:sp>
        <p:nvSpPr>
          <p:cNvPr id="66563" name="Rectangle 2"/>
          <p:cNvSpPr>
            <a:spLocks noGrp="1" noChangeArrowheads="1"/>
          </p:cNvSpPr>
          <p:nvPr>
            <p:ph type="title"/>
          </p:nvPr>
        </p:nvSpPr>
        <p:spPr/>
        <p:txBody>
          <a:bodyPr/>
          <a:lstStyle/>
          <a:p>
            <a:r>
              <a:rPr lang="en-US" dirty="0" smtClean="0"/>
              <a:t>Content Determination</a:t>
            </a:r>
          </a:p>
        </p:txBody>
      </p:sp>
      <p:sp>
        <p:nvSpPr>
          <p:cNvPr id="66564" name="Rectangle 3"/>
          <p:cNvSpPr>
            <a:spLocks noGrp="1" noChangeArrowheads="1"/>
          </p:cNvSpPr>
          <p:nvPr>
            <p:ph type="body" idx="1"/>
          </p:nvPr>
        </p:nvSpPr>
        <p:spPr>
          <a:xfrm>
            <a:off x="533400" y="1219200"/>
            <a:ext cx="8229600" cy="5410200"/>
          </a:xfrm>
        </p:spPr>
        <p:txBody>
          <a:bodyPr>
            <a:normAutofit/>
          </a:bodyPr>
          <a:lstStyle/>
          <a:p>
            <a:pPr>
              <a:buFontTx/>
              <a:buNone/>
            </a:pPr>
            <a:r>
              <a:rPr lang="mt-MT" sz="2600" dirty="0" smtClean="0"/>
              <a:t>We will assume that we’re dealing with </a:t>
            </a:r>
            <a:r>
              <a:rPr lang="en-US" sz="2600" b="1" dirty="0" smtClean="0">
                <a:solidFill>
                  <a:srgbClr val="002060"/>
                </a:solidFill>
              </a:rPr>
              <a:t>MESSAGES</a:t>
            </a:r>
            <a:r>
              <a:rPr lang="en-US" sz="2600" dirty="0" smtClean="0"/>
              <a:t> or </a:t>
            </a:r>
            <a:r>
              <a:rPr lang="en-US" sz="2600" b="1" dirty="0" smtClean="0">
                <a:solidFill>
                  <a:srgbClr val="002060"/>
                </a:solidFill>
              </a:rPr>
              <a:t>EVENTS</a:t>
            </a:r>
            <a:r>
              <a:rPr lang="en-US" sz="2600" dirty="0" smtClean="0"/>
              <a:t>:</a:t>
            </a:r>
            <a:endParaRPr lang="mt-MT" sz="2600" dirty="0" smtClean="0"/>
          </a:p>
          <a:p>
            <a:r>
              <a:rPr lang="en-US" sz="2600" dirty="0" smtClean="0"/>
              <a:t>the units of information in the text</a:t>
            </a:r>
          </a:p>
          <a:p>
            <a:r>
              <a:rPr lang="en-US" sz="2600" dirty="0" smtClean="0"/>
              <a:t>each message represents some portion of input data</a:t>
            </a:r>
            <a:endParaRPr lang="mt-MT" sz="2600" dirty="0" smtClean="0"/>
          </a:p>
          <a:p>
            <a:pPr>
              <a:buNone/>
            </a:pPr>
            <a:endParaRPr lang="mt-MT" sz="2600" dirty="0" smtClean="0"/>
          </a:p>
          <a:p>
            <a:pPr>
              <a:buNone/>
            </a:pPr>
            <a:r>
              <a:rPr lang="en-GB" sz="2600" b="1" dirty="0" smtClean="0">
                <a:solidFill>
                  <a:srgbClr val="002060"/>
                </a:solidFill>
              </a:rPr>
              <a:t>What types of messages do we have</a:t>
            </a:r>
            <a:r>
              <a:rPr lang="mt-MT" sz="2600" b="1" dirty="0" smtClean="0">
                <a:solidFill>
                  <a:srgbClr val="002060"/>
                </a:solidFill>
              </a:rPr>
              <a:t>?</a:t>
            </a:r>
          </a:p>
          <a:p>
            <a:r>
              <a:rPr lang="mt-MT" sz="2600" dirty="0" smtClean="0"/>
              <a:t>Based on a corpus of texts in a particular domain, we can identify what the core types of message are.</a:t>
            </a:r>
          </a:p>
          <a:p>
            <a:r>
              <a:rPr lang="mt-MT" sz="2600" dirty="0" smtClean="0"/>
              <a:t>To a significant extent, content determination is domain-dependent.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56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656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p:spPr>
        <p:txBody>
          <a:bodyPr/>
          <a:lstStyle/>
          <a:p>
            <a:fld id="{D4FCBAC5-9D31-4AD2-A647-341FF377FF03}" type="slidenum">
              <a:rPr lang="en-US"/>
              <a:pPr/>
              <a:t>9</a:t>
            </a:fld>
            <a:endParaRPr lang="en-US"/>
          </a:p>
        </p:txBody>
      </p:sp>
      <p:sp>
        <p:nvSpPr>
          <p:cNvPr id="67587" name="Rectangle 2"/>
          <p:cNvSpPr>
            <a:spLocks noGrp="1" noChangeArrowheads="1"/>
          </p:cNvSpPr>
          <p:nvPr>
            <p:ph type="title"/>
          </p:nvPr>
        </p:nvSpPr>
        <p:spPr>
          <a:xfrm>
            <a:off x="228600" y="0"/>
            <a:ext cx="8458200" cy="1143000"/>
          </a:xfrm>
        </p:spPr>
        <p:txBody>
          <a:bodyPr>
            <a:noAutofit/>
          </a:bodyPr>
          <a:lstStyle/>
          <a:p>
            <a:r>
              <a:rPr lang="en-GB" dirty="0" smtClean="0"/>
              <a:t>Example #1: Weather report app</a:t>
            </a:r>
            <a:endParaRPr lang="en-US" dirty="0" smtClean="0"/>
          </a:p>
        </p:txBody>
      </p:sp>
      <p:sp>
        <p:nvSpPr>
          <p:cNvPr id="67588" name="Rectangle 3"/>
          <p:cNvSpPr>
            <a:spLocks noGrp="1" noChangeArrowheads="1"/>
          </p:cNvSpPr>
          <p:nvPr>
            <p:ph type="body" idx="1"/>
          </p:nvPr>
        </p:nvSpPr>
        <p:spPr>
          <a:xfrm>
            <a:off x="457200" y="1143000"/>
            <a:ext cx="8229600" cy="5105400"/>
          </a:xfrm>
        </p:spPr>
        <p:txBody>
          <a:bodyPr>
            <a:normAutofit/>
          </a:bodyPr>
          <a:lstStyle/>
          <a:p>
            <a:r>
              <a:rPr lang="en-US" sz="2800" dirty="0" smtClean="0"/>
              <a:t>We want to build a system that generates a short weather report based on numerical weather data.</a:t>
            </a:r>
          </a:p>
          <a:p>
            <a:pPr>
              <a:buNone/>
            </a:pPr>
            <a:endParaRPr lang="en-US" sz="2800" b="1" dirty="0" smtClean="0">
              <a:solidFill>
                <a:srgbClr val="002060"/>
              </a:solidFill>
            </a:endParaRPr>
          </a:p>
          <a:p>
            <a:pPr>
              <a:buNone/>
            </a:pPr>
            <a:r>
              <a:rPr lang="en-US" sz="2800" b="1" dirty="0" smtClean="0">
                <a:solidFill>
                  <a:srgbClr val="002060"/>
                </a:solidFill>
              </a:rPr>
              <a:t>Method</a:t>
            </a:r>
          </a:p>
          <a:p>
            <a:pPr marL="514350" indent="-514350">
              <a:buAutoNum type="arabicPeriod"/>
            </a:pPr>
            <a:r>
              <a:rPr lang="en-US" sz="2800" dirty="0" smtClean="0"/>
              <a:t>Obtain a corpus of texts in this domain.</a:t>
            </a:r>
          </a:p>
          <a:p>
            <a:pPr marL="514350" indent="-514350">
              <a:buAutoNum type="arabicPeriod"/>
            </a:pPr>
            <a:r>
              <a:rPr lang="en-US" sz="2800" dirty="0" err="1" smtClean="0"/>
              <a:t>Analyse</a:t>
            </a:r>
            <a:r>
              <a:rPr lang="en-US" sz="2800" dirty="0" smtClean="0"/>
              <a:t> it to identify the information units (messages):</a:t>
            </a:r>
          </a:p>
          <a:p>
            <a:pPr marL="914400" lvl="1" indent="-514350">
              <a:buFont typeface="+mj-lt"/>
              <a:buAutoNum type="alphaLcPeriod"/>
            </a:pPr>
            <a:r>
              <a:rPr lang="en-US" sz="2400" dirty="0" smtClean="0"/>
              <a:t>Messages which are always present</a:t>
            </a:r>
          </a:p>
          <a:p>
            <a:pPr marL="914400" lvl="1" indent="-514350">
              <a:buAutoNum type="alphaLcPeriod"/>
            </a:pPr>
            <a:r>
              <a:rPr lang="en-US" sz="2400" dirty="0" smtClean="0"/>
              <a:t>Messages which are optional</a:t>
            </a:r>
          </a:p>
          <a:p>
            <a:pPr marL="914400" lvl="1" indent="-514350">
              <a:buAutoNum type="alphaLcPeriod"/>
            </a:pPr>
            <a:endParaRPr lang="en-US" sz="2400" dirty="0" smtClean="0"/>
          </a:p>
        </p:txBody>
      </p:sp>
      <p:sp>
        <p:nvSpPr>
          <p:cNvPr id="5" name="TextBox 4"/>
          <p:cNvSpPr txBox="1"/>
          <p:nvPr/>
        </p:nvSpPr>
        <p:spPr>
          <a:xfrm>
            <a:off x="457201" y="6019800"/>
            <a:ext cx="7848600" cy="646331"/>
          </a:xfrm>
          <a:prstGeom prst="rect">
            <a:avLst/>
          </a:prstGeom>
          <a:noFill/>
        </p:spPr>
        <p:txBody>
          <a:bodyPr wrap="square" rtlCol="0">
            <a:spAutoFit/>
          </a:bodyPr>
          <a:lstStyle/>
          <a:p>
            <a:r>
              <a:rPr lang="en-GB" dirty="0" smtClean="0"/>
              <a:t>Acknowledgement: The weather report example is drawn from E. Reiter and R. Dale (1999). Natural Language Generation. Tutorial at EACL’99</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840</TotalTime>
  <Words>3211</Words>
  <Application>Microsoft Office PowerPoint</Application>
  <PresentationFormat>On-screen Show (4:3)</PresentationFormat>
  <Paragraphs>600</Paragraphs>
  <Slides>64</Slides>
  <Notes>22</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Natural Language Generation and Data-To-Text</vt:lpstr>
      <vt:lpstr>Document Planning</vt:lpstr>
      <vt:lpstr>The “consensus” architecture</vt:lpstr>
      <vt:lpstr>BabyTalk architecture</vt:lpstr>
      <vt:lpstr>BabyTalk: Before document planning</vt:lpstr>
      <vt:lpstr>Document planning</vt:lpstr>
      <vt:lpstr>Content determination</vt:lpstr>
      <vt:lpstr>Content Determination</vt:lpstr>
      <vt:lpstr>Example #1: Weather report app</vt:lpstr>
      <vt:lpstr>Example #1: Weather report app</vt:lpstr>
      <vt:lpstr>Example #1: Weather report app</vt:lpstr>
      <vt:lpstr>Example #1: Weather report app</vt:lpstr>
      <vt:lpstr>Example #1: Weather report app</vt:lpstr>
      <vt:lpstr>Example #2: BabyTalk</vt:lpstr>
      <vt:lpstr>The structure of nurse summaries</vt:lpstr>
      <vt:lpstr>Example human-written summary</vt:lpstr>
      <vt:lpstr>Example #2: BabyTalk</vt:lpstr>
      <vt:lpstr>Example #2: BabyTalk</vt:lpstr>
      <vt:lpstr>Abstraction during data analysis and interpretation</vt:lpstr>
      <vt:lpstr>Linking during data analysis and interpretation</vt:lpstr>
      <vt:lpstr>Example #2: BabyTalk</vt:lpstr>
      <vt:lpstr>Example #2: BabyTalk</vt:lpstr>
      <vt:lpstr>Document structuring via schemas</vt:lpstr>
      <vt:lpstr>Document Structuring via Schemas</vt:lpstr>
      <vt:lpstr>Example #1: weather report</vt:lpstr>
      <vt:lpstr>Document Structuring via Schemas</vt:lpstr>
      <vt:lpstr>Deriving Schemas From a Corpus</vt:lpstr>
      <vt:lpstr>Example #1: weather document schema</vt:lpstr>
      <vt:lpstr>Schemas: Pros and Cons</vt:lpstr>
      <vt:lpstr>Document Structuring via Explicit Reasoning</vt:lpstr>
      <vt:lpstr>Document Structuring via Explicit Reasoning</vt:lpstr>
      <vt:lpstr>Overview of rhetorical structure theory</vt:lpstr>
      <vt:lpstr>Rhetorical Structure Theory</vt:lpstr>
      <vt:lpstr>Rhetorical Structure Theory</vt:lpstr>
      <vt:lpstr>A small example</vt:lpstr>
      <vt:lpstr>A small example</vt:lpstr>
      <vt:lpstr>A small example</vt:lpstr>
      <vt:lpstr>A slightly bigger example</vt:lpstr>
      <vt:lpstr>An RST relation definition (example)</vt:lpstr>
      <vt:lpstr>RST relations more generally</vt:lpstr>
      <vt:lpstr>Some further RST Examples</vt:lpstr>
      <vt:lpstr>Other relations</vt:lpstr>
      <vt:lpstr>Implications for NLG</vt:lpstr>
      <vt:lpstr>Planning documents with rst</vt:lpstr>
      <vt:lpstr>Example #1: Weather report</vt:lpstr>
      <vt:lpstr>Message Attributes</vt:lpstr>
      <vt:lpstr>Example #1: weather report</vt:lpstr>
      <vt:lpstr>Example #1: weather report</vt:lpstr>
      <vt:lpstr>Example #1: weather report</vt:lpstr>
      <vt:lpstr>Example #1: algorithm</vt:lpstr>
      <vt:lpstr>Example #1: algorithm</vt:lpstr>
      <vt:lpstr>Example #1: algorithm</vt:lpstr>
      <vt:lpstr>Example #1: Document plan</vt:lpstr>
      <vt:lpstr>Combining reasoning and schemas in bt-nurse</vt:lpstr>
      <vt:lpstr>Hybrid document planning </vt:lpstr>
      <vt:lpstr>Example human-written summary</vt:lpstr>
      <vt:lpstr>Dynamic document planning</vt:lpstr>
      <vt:lpstr>Information ordering</vt:lpstr>
      <vt:lpstr>Document plan (part)</vt:lpstr>
      <vt:lpstr>Challenges and open questions</vt:lpstr>
      <vt:lpstr>Problem 1: Continuity</vt:lpstr>
      <vt:lpstr>Problem #1: Continuity</vt:lpstr>
      <vt:lpstr>Problem #2: Time</vt:lpstr>
      <vt:lpstr>Problem #2: Time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Language Generation and Data-To-Text</dc:title>
  <dc:creator>Albert Gatt</dc:creator>
  <cp:lastModifiedBy>Albert Gatt</cp:lastModifiedBy>
  <cp:revision>100</cp:revision>
  <dcterms:created xsi:type="dcterms:W3CDTF">2006-08-16T00:00:00Z</dcterms:created>
  <dcterms:modified xsi:type="dcterms:W3CDTF">2012-07-18T12:56:43Z</dcterms:modified>
</cp:coreProperties>
</file>