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6" r:id="rId2"/>
    <p:sldId id="258" r:id="rId3"/>
    <p:sldId id="354" r:id="rId4"/>
    <p:sldId id="364" r:id="rId5"/>
    <p:sldId id="363" r:id="rId6"/>
    <p:sldId id="358" r:id="rId7"/>
    <p:sldId id="405" r:id="rId8"/>
    <p:sldId id="355" r:id="rId9"/>
    <p:sldId id="357" r:id="rId10"/>
    <p:sldId id="356" r:id="rId11"/>
    <p:sldId id="362" r:id="rId12"/>
    <p:sldId id="361" r:id="rId13"/>
    <p:sldId id="369" r:id="rId14"/>
    <p:sldId id="374" r:id="rId15"/>
    <p:sldId id="365" r:id="rId16"/>
    <p:sldId id="367" r:id="rId17"/>
    <p:sldId id="368" r:id="rId18"/>
    <p:sldId id="386" r:id="rId19"/>
    <p:sldId id="375" r:id="rId20"/>
    <p:sldId id="387" r:id="rId21"/>
    <p:sldId id="376" r:id="rId22"/>
    <p:sldId id="388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5" r:id="rId31"/>
    <p:sldId id="389" r:id="rId32"/>
    <p:sldId id="359" r:id="rId33"/>
    <p:sldId id="409" r:id="rId34"/>
    <p:sldId id="408" r:id="rId35"/>
    <p:sldId id="410" r:id="rId36"/>
    <p:sldId id="390" r:id="rId37"/>
    <p:sldId id="391" r:id="rId38"/>
    <p:sldId id="392" r:id="rId39"/>
    <p:sldId id="393" r:id="rId40"/>
    <p:sldId id="394" r:id="rId41"/>
    <p:sldId id="411" r:id="rId42"/>
    <p:sldId id="412" r:id="rId43"/>
    <p:sldId id="395" r:id="rId44"/>
    <p:sldId id="413" r:id="rId45"/>
    <p:sldId id="396" r:id="rId46"/>
    <p:sldId id="397" r:id="rId47"/>
    <p:sldId id="398" r:id="rId48"/>
    <p:sldId id="399" r:id="rId49"/>
    <p:sldId id="400" r:id="rId50"/>
    <p:sldId id="401" r:id="rId51"/>
    <p:sldId id="402" r:id="rId52"/>
    <p:sldId id="403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41D2D-9D2D-459C-9E94-07CE558D7B34}" type="datetimeFigureOut">
              <a:rPr lang="en-GB" smtClean="0"/>
              <a:pPr/>
              <a:t>18/07/2012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248DC-4554-41F8-9D04-D65493075FE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48DC-4554-41F8-9D04-D65493075FE8}" type="slidenum">
              <a:rPr lang="en-GB" smtClean="0"/>
              <a:pPr/>
              <a:t>43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48DC-4554-41F8-9D04-D65493075FE8}" type="slidenum">
              <a:rPr lang="en-GB" smtClean="0"/>
              <a:pPr/>
              <a:t>44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804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41438"/>
            <a:ext cx="40386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9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86588" y="6453188"/>
            <a:ext cx="2122487" cy="396875"/>
          </a:xfrm>
        </p:spPr>
        <p:txBody>
          <a:bodyPr/>
          <a:lstStyle>
            <a:lvl1pPr>
              <a:defRPr/>
            </a:lvl1pPr>
          </a:lstStyle>
          <a:p>
            <a:fld id="{FE8B74B0-24E3-4894-8A8B-F7CE5016B04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Natural Language Generation and Data-To-Text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467600" cy="1752600"/>
          </a:xfrm>
        </p:spPr>
        <p:txBody>
          <a:bodyPr>
            <a:normAutofit fontScale="92500"/>
          </a:bodyPr>
          <a:lstStyle/>
          <a:p>
            <a:r>
              <a:rPr lang="en-GB" sz="2400" b="1" dirty="0" smtClean="0"/>
              <a:t>Albert Gatt</a:t>
            </a:r>
          </a:p>
          <a:p>
            <a:r>
              <a:rPr lang="en-GB" sz="2400" b="1" dirty="0" smtClean="0"/>
              <a:t>Institute of Linguistics, University of Malta</a:t>
            </a:r>
          </a:p>
          <a:p>
            <a:r>
              <a:rPr lang="en-GB" sz="2400" b="1" dirty="0" smtClean="0"/>
              <a:t>Tilburg </a:t>
            </a:r>
            <a:r>
              <a:rPr lang="en-GB" sz="2400" b="1" dirty="0" err="1"/>
              <a:t>c</a:t>
            </a:r>
            <a:r>
              <a:rPr lang="en-GB" sz="2400" b="1" dirty="0" err="1" smtClean="0"/>
              <a:t>enter</a:t>
            </a:r>
            <a:r>
              <a:rPr lang="en-GB" sz="2400" b="1" dirty="0" smtClean="0"/>
              <a:t> for Cognition and Communication (</a:t>
            </a:r>
            <a:r>
              <a:rPr lang="en-GB" sz="2400" b="1" dirty="0" err="1" smtClean="0"/>
              <a:t>TiCC</a:t>
            </a:r>
            <a:r>
              <a:rPr lang="en-GB" sz="2400" b="1" dirty="0" smtClean="0"/>
              <a:t>)</a:t>
            </a:r>
          </a:p>
          <a:p>
            <a:r>
              <a:rPr lang="en-GB" sz="2400" b="1" dirty="0" smtClean="0"/>
              <a:t>Department of Computing Science, University of Aberdeen</a:t>
            </a:r>
            <a:endParaRPr lang="en-GB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Temporal vs narrative order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dirty="0" smtClean="0"/>
              <a:t>Temporal order (STORY)</a:t>
            </a:r>
          </a:p>
          <a:p>
            <a:pPr>
              <a:buNone/>
            </a:pPr>
            <a:r>
              <a:rPr lang="mt-MT" dirty="0" smtClean="0"/>
              <a:t>	</a:t>
            </a:r>
            <a:r>
              <a:rPr lang="mt-MT" dirty="0" smtClean="0">
                <a:sym typeface="Wingdings" pitchFamily="2" charset="2"/>
              </a:rPr>
              <a:t> What happened, in the order in which it 	happened.</a:t>
            </a:r>
          </a:p>
          <a:p>
            <a:pPr>
              <a:buNone/>
            </a:pPr>
            <a:endParaRPr lang="mt-MT" dirty="0" smtClean="0">
              <a:sym typeface="Wingdings" pitchFamily="2" charset="2"/>
            </a:endParaRPr>
          </a:p>
          <a:p>
            <a:r>
              <a:rPr lang="mt-MT" dirty="0" smtClean="0">
                <a:sym typeface="Wingdings" pitchFamily="2" charset="2"/>
              </a:rPr>
              <a:t>Narrative order (DISCOURSE)</a:t>
            </a:r>
          </a:p>
          <a:p>
            <a:pPr>
              <a:buNone/>
            </a:pPr>
            <a:r>
              <a:rPr lang="mt-MT" dirty="0" smtClean="0">
                <a:sym typeface="Wingdings" pitchFamily="2" charset="2"/>
              </a:rPr>
              <a:t>	 What happened, but possibly told in a 	different order from the way it happened.	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and language,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2060"/>
                </a:solidFill>
              </a:rPr>
              <a:t>Chronological</a:t>
            </a:r>
          </a:p>
          <a:p>
            <a:pPr>
              <a:buNone/>
            </a:pPr>
            <a:r>
              <a:rPr lang="en-GB" dirty="0" smtClean="0"/>
              <a:t>(</a:t>
            </a:r>
            <a:r>
              <a:rPr lang="en-GB" b="1" dirty="0" smtClean="0"/>
              <a:t>e1</a:t>
            </a:r>
            <a:r>
              <a:rPr lang="en-GB" dirty="0" smtClean="0"/>
              <a:t>) Mary and John </a:t>
            </a:r>
            <a:r>
              <a:rPr lang="en-GB" b="1" dirty="0" smtClean="0">
                <a:solidFill>
                  <a:srgbClr val="FF0000"/>
                </a:solidFill>
              </a:rPr>
              <a:t>arrived</a:t>
            </a:r>
            <a:r>
              <a:rPr lang="en-GB" dirty="0" smtClean="0"/>
              <a:t> home... </a:t>
            </a:r>
          </a:p>
          <a:p>
            <a:pPr>
              <a:buNone/>
            </a:pPr>
            <a:r>
              <a:rPr lang="en-GB" dirty="0" smtClean="0"/>
              <a:t>(</a:t>
            </a:r>
            <a:r>
              <a:rPr lang="en-GB" b="1" dirty="0" smtClean="0"/>
              <a:t>e6) </a:t>
            </a:r>
            <a:r>
              <a:rPr lang="en-GB" dirty="0" smtClean="0"/>
              <a:t>John and Mary </a:t>
            </a:r>
            <a:r>
              <a:rPr lang="en-GB" b="1" dirty="0" smtClean="0">
                <a:solidFill>
                  <a:srgbClr val="FF0000"/>
                </a:solidFill>
              </a:rPr>
              <a:t>rested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up for a while, had a nice dinner and toasted their success. </a:t>
            </a:r>
          </a:p>
          <a:p>
            <a:pPr>
              <a:buNone/>
            </a:pPr>
            <a:endParaRPr lang="en-GB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002060"/>
                </a:solidFill>
              </a:rPr>
              <a:t>Non-chronological – original example</a:t>
            </a:r>
          </a:p>
          <a:p>
            <a:pPr>
              <a:buNone/>
            </a:pPr>
            <a:r>
              <a:rPr lang="en-GB" b="1" dirty="0" smtClean="0"/>
              <a:t>(e6) </a:t>
            </a:r>
            <a:r>
              <a:rPr lang="en-GB" dirty="0" smtClean="0"/>
              <a:t>Marjorie and Derek </a:t>
            </a:r>
            <a:r>
              <a:rPr lang="en-GB" b="1" dirty="0" smtClean="0">
                <a:solidFill>
                  <a:srgbClr val="FF0000"/>
                </a:solidFill>
              </a:rPr>
              <a:t>finally finished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moving into their new home in Surrey late in the evening... </a:t>
            </a:r>
          </a:p>
          <a:p>
            <a:pPr>
              <a:buNone/>
            </a:pPr>
            <a:r>
              <a:rPr lang="en-GB" dirty="0" smtClean="0"/>
              <a:t>(</a:t>
            </a:r>
            <a:r>
              <a:rPr lang="en-GB" b="1" dirty="0" smtClean="0"/>
              <a:t>e1) </a:t>
            </a:r>
            <a:r>
              <a:rPr lang="en-GB" dirty="0" smtClean="0"/>
              <a:t>They </a:t>
            </a:r>
            <a:r>
              <a:rPr lang="en-GB" b="1" dirty="0" smtClean="0">
                <a:solidFill>
                  <a:srgbClr val="FF0000"/>
                </a:solidFill>
              </a:rPr>
              <a:t>started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almost 12h  previously</a:t>
            </a:r>
            <a:r>
              <a:rPr lang="en-GB" dirty="0" smtClean="0"/>
              <a:t>...</a:t>
            </a:r>
          </a:p>
          <a:p>
            <a:pPr>
              <a:buNone/>
            </a:pPr>
            <a:endParaRPr lang="en-GB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002060"/>
                </a:solidFill>
              </a:rPr>
              <a:t>Non-chronological – alternative example</a:t>
            </a:r>
          </a:p>
          <a:p>
            <a:pPr>
              <a:buNone/>
            </a:pPr>
            <a:r>
              <a:rPr lang="en-GB" b="1" dirty="0" smtClean="0"/>
              <a:t>(e6) </a:t>
            </a:r>
            <a:r>
              <a:rPr lang="en-GB" dirty="0" smtClean="0"/>
              <a:t>Marjorie and Derek </a:t>
            </a:r>
            <a:r>
              <a:rPr lang="en-GB" b="1" dirty="0" smtClean="0">
                <a:solidFill>
                  <a:srgbClr val="FF0000"/>
                </a:solidFill>
              </a:rPr>
              <a:t>finished</a:t>
            </a:r>
            <a:r>
              <a:rPr lang="en-GB" dirty="0" smtClean="0"/>
              <a:t> moving into their new home in Surrey late in the evening... </a:t>
            </a:r>
          </a:p>
          <a:p>
            <a:pPr>
              <a:buNone/>
            </a:pPr>
            <a:r>
              <a:rPr lang="en-GB" dirty="0" smtClean="0"/>
              <a:t>(</a:t>
            </a:r>
            <a:r>
              <a:rPr lang="en-GB" b="1" dirty="0" smtClean="0"/>
              <a:t>e1) </a:t>
            </a:r>
            <a:r>
              <a:rPr lang="en-GB" dirty="0" smtClean="0"/>
              <a:t>They </a:t>
            </a:r>
            <a:r>
              <a:rPr lang="en-GB" b="1" u="sng" dirty="0" smtClean="0">
                <a:solidFill>
                  <a:srgbClr val="FF0000"/>
                </a:solidFill>
              </a:rPr>
              <a:t>had</a:t>
            </a:r>
            <a:r>
              <a:rPr lang="en-GB" u="sng" dirty="0" smtClean="0">
                <a:solidFill>
                  <a:srgbClr val="FF0000"/>
                </a:solidFill>
              </a:rPr>
              <a:t> </a:t>
            </a:r>
            <a:r>
              <a:rPr lang="en-GB" b="1" u="sng" dirty="0" smtClean="0">
                <a:solidFill>
                  <a:srgbClr val="FF0000"/>
                </a:solidFill>
              </a:rPr>
              <a:t>started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that morning...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Time and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Languages contain various mechanisms to handle time and indicate temporal relationships:</a:t>
            </a:r>
          </a:p>
          <a:p>
            <a:pPr lvl="1"/>
            <a:r>
              <a:rPr lang="en-GB" dirty="0" smtClean="0"/>
              <a:t>tense</a:t>
            </a:r>
            <a:r>
              <a:rPr lang="mt-MT" dirty="0" smtClean="0"/>
              <a:t> (past, present, future...)</a:t>
            </a:r>
            <a:endParaRPr lang="en-GB" dirty="0" smtClean="0"/>
          </a:p>
          <a:p>
            <a:pPr lvl="1"/>
            <a:r>
              <a:rPr lang="en-GB" dirty="0" smtClean="0"/>
              <a:t>aspect</a:t>
            </a:r>
            <a:r>
              <a:rPr lang="mt-MT" dirty="0" smtClean="0"/>
              <a:t> (event, state, ...)</a:t>
            </a:r>
            <a:endParaRPr lang="en-GB" dirty="0" smtClean="0"/>
          </a:p>
          <a:p>
            <a:pPr lvl="1"/>
            <a:r>
              <a:rPr lang="en-GB" dirty="0" smtClean="0"/>
              <a:t>temporal </a:t>
            </a:r>
            <a:r>
              <a:rPr lang="mt-MT" dirty="0" smtClean="0"/>
              <a:t>expressions (</a:t>
            </a:r>
            <a:r>
              <a:rPr lang="mt-MT" i="1" dirty="0" smtClean="0"/>
              <a:t>previously, at 10:00</a:t>
            </a:r>
            <a:r>
              <a:rPr lang="mt-MT" dirty="0" smtClean="0"/>
              <a:t>)</a:t>
            </a:r>
            <a:endParaRPr lang="en-GB" dirty="0" smtClean="0"/>
          </a:p>
          <a:p>
            <a:pPr lvl="1"/>
            <a:r>
              <a:rPr lang="en-GB" dirty="0" smtClean="0"/>
              <a:t>...</a:t>
            </a:r>
          </a:p>
          <a:p>
            <a:endParaRPr lang="mt-MT" dirty="0" smtClean="0"/>
          </a:p>
          <a:p>
            <a:r>
              <a:rPr lang="en-GB" dirty="0" smtClean="0"/>
              <a:t>Not all languages have the same mechanisms.</a:t>
            </a:r>
          </a:p>
          <a:p>
            <a:endParaRPr lang="mt-MT" dirty="0" smtClean="0"/>
          </a:p>
          <a:p>
            <a:r>
              <a:rPr lang="en-GB" dirty="0" smtClean="0"/>
              <a:t>But we need some model of:</a:t>
            </a:r>
          </a:p>
          <a:p>
            <a:pPr lvl="1"/>
            <a:r>
              <a:rPr lang="en-GB" dirty="0" smtClean="0"/>
              <a:t>Time and events</a:t>
            </a:r>
            <a:r>
              <a:rPr lang="mt-MT" dirty="0" smtClean="0"/>
              <a:t> in language</a:t>
            </a:r>
            <a:endParaRPr lang="en-GB" dirty="0" smtClean="0"/>
          </a:p>
          <a:p>
            <a:pPr lvl="1"/>
            <a:r>
              <a:rPr lang="mt-MT" dirty="0" smtClean="0"/>
              <a:t>How time works in different types of discourse.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GB" dirty="0"/>
              <a:t>Tense across languages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GB" sz="2400" b="1" dirty="0">
                <a:solidFill>
                  <a:srgbClr val="002060"/>
                </a:solidFill>
              </a:rPr>
              <a:t>English:</a:t>
            </a:r>
          </a:p>
          <a:p>
            <a:pPr>
              <a:lnSpc>
                <a:spcPct val="90000"/>
              </a:lnSpc>
            </a:pPr>
            <a:r>
              <a:rPr lang="mt-MT" sz="2400" dirty="0" smtClean="0"/>
              <a:t>Uses </a:t>
            </a:r>
            <a:r>
              <a:rPr lang="en-GB" sz="2400" dirty="0" smtClean="0"/>
              <a:t>inflection</a:t>
            </a:r>
            <a:r>
              <a:rPr lang="mt-MT" sz="2400" dirty="0" smtClean="0"/>
              <a:t> on the verb (e.g. I open, I opened, I will open)</a:t>
            </a:r>
            <a:endParaRPr lang="en-GB" sz="2400" dirty="0"/>
          </a:p>
          <a:p>
            <a:pPr>
              <a:lnSpc>
                <a:spcPct val="90000"/>
              </a:lnSpc>
              <a:buNone/>
            </a:pPr>
            <a:endParaRPr lang="en-GB" sz="1050" dirty="0" smtClean="0"/>
          </a:p>
          <a:p>
            <a:pPr>
              <a:lnSpc>
                <a:spcPct val="90000"/>
              </a:lnSpc>
              <a:buNone/>
            </a:pPr>
            <a:r>
              <a:rPr lang="en-GB" sz="2400" b="1" dirty="0" smtClean="0">
                <a:solidFill>
                  <a:srgbClr val="002060"/>
                </a:solidFill>
              </a:rPr>
              <a:t>Maltese</a:t>
            </a:r>
            <a:r>
              <a:rPr lang="en-GB" sz="2400" b="1" dirty="0">
                <a:solidFill>
                  <a:srgbClr val="00206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mt-MT" sz="2400" dirty="0" smtClean="0"/>
              <a:t>Uses </a:t>
            </a:r>
            <a:r>
              <a:rPr lang="en-GB" sz="2400" dirty="0" smtClean="0"/>
              <a:t>inflection on </a:t>
            </a:r>
            <a:r>
              <a:rPr lang="en-GB" sz="2400" dirty="0"/>
              <a:t>the main </a:t>
            </a:r>
            <a:r>
              <a:rPr lang="en-GB" sz="2400" dirty="0" smtClean="0"/>
              <a:t>verb or temporal particles.</a:t>
            </a:r>
            <a:endParaRPr lang="mt-MT" sz="2400" dirty="0" smtClean="0"/>
          </a:p>
          <a:p>
            <a:pPr>
              <a:lnSpc>
                <a:spcPct val="90000"/>
              </a:lnSpc>
            </a:pPr>
            <a:endParaRPr lang="mt-MT" sz="2600" dirty="0" smtClean="0"/>
          </a:p>
          <a:p>
            <a:pPr>
              <a:lnSpc>
                <a:spcPct val="90000"/>
              </a:lnSpc>
            </a:pPr>
            <a:endParaRPr lang="mt-MT" sz="2600" dirty="0" smtClean="0"/>
          </a:p>
          <a:p>
            <a:pPr>
              <a:lnSpc>
                <a:spcPct val="90000"/>
              </a:lnSpc>
            </a:pPr>
            <a:endParaRPr lang="mt-MT" sz="2600" dirty="0" smtClean="0"/>
          </a:p>
          <a:p>
            <a:pPr>
              <a:lnSpc>
                <a:spcPct val="90000"/>
              </a:lnSpc>
              <a:buNone/>
            </a:pPr>
            <a:endParaRPr lang="mt-MT" sz="600" dirty="0" smtClean="0"/>
          </a:p>
          <a:p>
            <a:pPr>
              <a:lnSpc>
                <a:spcPct val="90000"/>
              </a:lnSpc>
              <a:buNone/>
            </a:pPr>
            <a:endParaRPr lang="mt-MT" sz="1050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Mandarin Chinese</a:t>
            </a:r>
            <a:r>
              <a:rPr lang="mt-MT" sz="2400" dirty="0" smtClean="0"/>
              <a:t>:</a:t>
            </a:r>
          </a:p>
          <a:p>
            <a:pPr marL="342900" lvl="1" indent="-342900">
              <a:lnSpc>
                <a:spcPct val="90000"/>
              </a:lnSpc>
            </a:pPr>
            <a:r>
              <a:rPr lang="mt-MT" sz="2400" dirty="0" smtClean="0"/>
              <a:t>Apparently </a:t>
            </a:r>
            <a:r>
              <a:rPr lang="en-GB" sz="2400" dirty="0" smtClean="0"/>
              <a:t>Relies on context and temporal markers:</a:t>
            </a:r>
            <a:endParaRPr lang="mt-MT" sz="2400" dirty="0" smtClean="0"/>
          </a:p>
          <a:p>
            <a:pPr>
              <a:lnSpc>
                <a:spcPct val="90000"/>
              </a:lnSpc>
              <a:buNone/>
            </a:pPr>
            <a:endParaRPr lang="mt-MT" sz="2600" dirty="0" smtClean="0"/>
          </a:p>
          <a:p>
            <a:pPr>
              <a:lnSpc>
                <a:spcPct val="90000"/>
              </a:lnSpc>
              <a:buNone/>
            </a:pPr>
            <a:endParaRPr lang="en-GB" sz="2600" dirty="0"/>
          </a:p>
          <a:p>
            <a:pPr>
              <a:lnSpc>
                <a:spcPct val="90000"/>
              </a:lnSpc>
              <a:buNone/>
            </a:pPr>
            <a:endParaRPr lang="en-GB" sz="2900" dirty="0" smtClean="0"/>
          </a:p>
          <a:p>
            <a:pPr>
              <a:lnSpc>
                <a:spcPct val="90000"/>
              </a:lnSpc>
              <a:buNone/>
            </a:pPr>
            <a:endParaRPr lang="en-GB" sz="29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743200"/>
          <a:ext cx="6096000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Present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Past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Future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nifta</a:t>
                      </a:r>
                      <a:r>
                        <a:rPr lang="mt-MT" sz="1600" dirty="0" smtClean="0"/>
                        <a:t>ħ</a:t>
                      </a:r>
                      <a:endParaRPr lang="en-GB" sz="1600" dirty="0" smtClean="0"/>
                    </a:p>
                    <a:p>
                      <a:r>
                        <a:rPr lang="mt-MT" sz="1600" dirty="0" smtClean="0"/>
                        <a:t>open</a:t>
                      </a:r>
                      <a:r>
                        <a:rPr lang="en-GB" sz="1600" dirty="0" smtClean="0"/>
                        <a:t>.</a:t>
                      </a:r>
                      <a:r>
                        <a:rPr lang="mt-MT" sz="1600" dirty="0" smtClean="0"/>
                        <a:t>PRES.</a:t>
                      </a:r>
                      <a:r>
                        <a:rPr lang="en-GB" sz="1600" dirty="0" smtClean="0"/>
                        <a:t>1SG</a:t>
                      </a:r>
                    </a:p>
                    <a:p>
                      <a:r>
                        <a:rPr lang="en-GB" sz="1600" dirty="0" smtClean="0"/>
                        <a:t>‘I </a:t>
                      </a:r>
                      <a:r>
                        <a:rPr lang="mt-MT" sz="1600" dirty="0" smtClean="0"/>
                        <a:t>open</a:t>
                      </a:r>
                      <a:r>
                        <a:rPr lang="en-GB" sz="1600" dirty="0" smtClean="0"/>
                        <a:t>’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rajt</a:t>
                      </a:r>
                      <a:endParaRPr lang="en-GB" sz="1600" dirty="0" smtClean="0"/>
                    </a:p>
                    <a:p>
                      <a:r>
                        <a:rPr lang="mt-MT" sz="1600" dirty="0" smtClean="0"/>
                        <a:t>open.PAST.1SG</a:t>
                      </a:r>
                    </a:p>
                    <a:p>
                      <a:r>
                        <a:rPr lang="mt-MT" sz="1600" dirty="0" smtClean="0"/>
                        <a:t>‘I opened’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t-MT" sz="1600" dirty="0" smtClean="0"/>
                        <a:t>se     nara</a:t>
                      </a:r>
                    </a:p>
                    <a:p>
                      <a:r>
                        <a:rPr lang="mt-MT" sz="1600" dirty="0" smtClean="0"/>
                        <a:t>FUT open.PRES.1SG</a:t>
                      </a:r>
                    </a:p>
                    <a:p>
                      <a:r>
                        <a:rPr lang="mt-MT" sz="1600" dirty="0" smtClean="0"/>
                        <a:t>‘I will open’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5105400"/>
          <a:ext cx="6705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mt-MT" dirty="0" smtClean="0"/>
                        <a:t>Past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t-MT" dirty="0" smtClean="0"/>
                        <a:t>Present/Future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tamen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ba-dian-zhong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kai</a:t>
                      </a:r>
                      <a:r>
                        <a:rPr lang="en-GB" b="1" dirty="0" smtClean="0"/>
                        <a:t>-men de</a:t>
                      </a:r>
                      <a:endParaRPr lang="mt-M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/>
                        <a:t>they eight-o’clock open-door </a:t>
                      </a:r>
                      <a:r>
                        <a:rPr lang="en-GB" i="1" dirty="0" err="1" smtClean="0"/>
                        <a:t>prt</a:t>
                      </a:r>
                      <a:endParaRPr lang="en-GB" i="1" dirty="0" smtClean="0"/>
                    </a:p>
                    <a:p>
                      <a:r>
                        <a:rPr lang="mt-MT" dirty="0" smtClean="0"/>
                        <a:t>‘they opened at eight o’clock’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tamen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ba-dian-zhong</a:t>
                      </a:r>
                      <a:r>
                        <a:rPr lang="en-GB" b="1" dirty="0" smtClean="0"/>
                        <a:t>  </a:t>
                      </a:r>
                      <a:r>
                        <a:rPr lang="en-GB" b="1" dirty="0" err="1" smtClean="0"/>
                        <a:t>kai</a:t>
                      </a:r>
                      <a:r>
                        <a:rPr lang="en-GB" b="1" dirty="0" smtClean="0"/>
                        <a:t>-men</a:t>
                      </a:r>
                      <a:endParaRPr lang="mt-MT" b="1" dirty="0" smtClean="0"/>
                    </a:p>
                    <a:p>
                      <a:r>
                        <a:rPr lang="en-GB" i="1" dirty="0" smtClean="0"/>
                        <a:t>they     eight-o’clock      open-door</a:t>
                      </a:r>
                      <a:endParaRPr lang="mt-MT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t-MT" i="1" dirty="0" smtClean="0"/>
                        <a:t>‘</a:t>
                      </a:r>
                      <a:r>
                        <a:rPr lang="en-GB" dirty="0" smtClean="0"/>
                        <a:t>they (will) open at eight o’clock</a:t>
                      </a:r>
                      <a:r>
                        <a:rPr lang="mt-MT" dirty="0" smtClean="0"/>
                        <a:t>’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Open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mt-MT" dirty="0" smtClean="0"/>
          </a:p>
          <a:p>
            <a:pPr algn="ctr">
              <a:buNone/>
            </a:pPr>
            <a:r>
              <a:rPr lang="mt-MT" dirty="0" smtClean="0"/>
              <a:t>Given differences in the way time is expressed across languages, can we assume that there is one underlying model of time, which is realised differently in different languages?</a:t>
            </a:r>
          </a:p>
          <a:p>
            <a:pPr algn="ctr">
              <a:buNone/>
            </a:pPr>
            <a:endParaRPr lang="mt-MT" dirty="0" smtClean="0"/>
          </a:p>
          <a:p>
            <a:pPr>
              <a:buNone/>
            </a:pPr>
            <a:r>
              <a:rPr lang="mt-MT" dirty="0" smtClean="0"/>
              <a:t>(Answer: I don’t know)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tense system provides grammatical mechanisms to locate events in time.</a:t>
            </a:r>
          </a:p>
          <a:p>
            <a:endParaRPr lang="en-GB" dirty="0" smtClean="0"/>
          </a:p>
          <a:p>
            <a:r>
              <a:rPr lang="en-GB" dirty="0" smtClean="0"/>
              <a:t>Essentially, this is a </a:t>
            </a:r>
            <a:r>
              <a:rPr lang="en-GB" b="1" dirty="0" smtClean="0">
                <a:solidFill>
                  <a:srgbClr val="002060"/>
                </a:solidFill>
              </a:rPr>
              <a:t>relational</a:t>
            </a:r>
            <a:r>
              <a:rPr lang="en-GB" b="1" dirty="0" smtClean="0"/>
              <a:t> </a:t>
            </a:r>
            <a:r>
              <a:rPr lang="en-GB" dirty="0" smtClean="0"/>
              <a:t>view. Tense relates an event to some </a:t>
            </a:r>
            <a:r>
              <a:rPr lang="en-GB" b="1" dirty="0" smtClean="0">
                <a:solidFill>
                  <a:srgbClr val="002060"/>
                </a:solidFill>
              </a:rPr>
              <a:t>reference point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a time</a:t>
            </a:r>
          </a:p>
          <a:p>
            <a:pPr lvl="1"/>
            <a:r>
              <a:rPr lang="en-GB" dirty="0" smtClean="0"/>
              <a:t>another event.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Absolute tense</a:t>
            </a:r>
            <a:endParaRPr lang="en-GB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mt-MT" dirty="0" smtClean="0"/>
              <a:t>Absolute tenses are those which relate events to the moment of speaking, or </a:t>
            </a:r>
            <a:r>
              <a:rPr lang="mt-MT" b="1" dirty="0" smtClean="0">
                <a:solidFill>
                  <a:srgbClr val="002060"/>
                </a:solidFill>
              </a:rPr>
              <a:t>utterance time</a:t>
            </a:r>
            <a:r>
              <a:rPr lang="mt-MT" dirty="0" smtClean="0"/>
              <a:t>.</a:t>
            </a:r>
          </a:p>
          <a:p>
            <a:pPr>
              <a:lnSpc>
                <a:spcPct val="90000"/>
              </a:lnSpc>
            </a:pPr>
            <a:endParaRPr lang="mt-MT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Classic </a:t>
            </a:r>
            <a:r>
              <a:rPr lang="en-GB" dirty="0"/>
              <a:t>distinction between: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past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present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Future</a:t>
            </a:r>
            <a:endParaRPr lang="en-GB" dirty="0"/>
          </a:p>
          <a:p>
            <a:pPr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Absolute tense: </a:t>
            </a:r>
            <a:r>
              <a:rPr lang="en-GB" dirty="0" smtClean="0"/>
              <a:t>Graphical </a:t>
            </a:r>
            <a:r>
              <a:rPr lang="en-GB" dirty="0"/>
              <a:t>characterisation</a:t>
            </a: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685800" y="36576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429000" y="3810000"/>
            <a:ext cx="1846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2060"/>
                </a:solidFill>
              </a:rPr>
              <a:t>time of utterance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3124200" y="21336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6019800" y="21336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219200" y="2819400"/>
            <a:ext cx="590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past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038600" y="2895600"/>
            <a:ext cx="910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present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858000" y="2819400"/>
            <a:ext cx="780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future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200400" y="4235450"/>
            <a:ext cx="2803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I see the moon.</a:t>
            </a:r>
          </a:p>
          <a:p>
            <a:r>
              <a:rPr lang="en-GB" dirty="0"/>
              <a:t>I am seeing the moon.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28600" y="4235450"/>
            <a:ext cx="2887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I saw the moon.</a:t>
            </a:r>
          </a:p>
          <a:p>
            <a:r>
              <a:rPr lang="en-GB" dirty="0"/>
              <a:t>I was seeing the moon.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6096000" y="4311650"/>
            <a:ext cx="3182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I will see the moon.</a:t>
            </a:r>
          </a:p>
          <a:p>
            <a:r>
              <a:rPr lang="en-GB"/>
              <a:t>I will be seeing the moon.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Absolute tenses and iconicity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t-MT" sz="2800" i="1" dirty="0" smtClean="0"/>
              <a:t>	</a:t>
            </a:r>
            <a:r>
              <a:rPr lang="mt-MT" sz="2400" i="1" dirty="0" smtClean="0"/>
              <a:t>Mary and John arrived home. They started to paint the walls. They fixed a new door.</a:t>
            </a:r>
          </a:p>
          <a:p>
            <a:pPr>
              <a:buNone/>
            </a:pPr>
            <a:endParaRPr lang="mt-MT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Principle of iconicity</a:t>
            </a:r>
          </a:p>
          <a:p>
            <a:r>
              <a:rPr lang="mt-MT" sz="2400" dirty="0" smtClean="0"/>
              <a:t>In the absence of information to the contrary, assume that temporal order = narrative order.</a:t>
            </a:r>
          </a:p>
          <a:p>
            <a:r>
              <a:rPr lang="mt-MT" sz="2400" dirty="0" smtClean="0"/>
              <a:t>It seems that if a narrative is formulated using only </a:t>
            </a:r>
            <a:r>
              <a:rPr lang="en-GB" sz="2400" dirty="0" smtClean="0"/>
              <a:t>an </a:t>
            </a:r>
            <a:r>
              <a:rPr lang="mt-MT" sz="2400" dirty="0" smtClean="0"/>
              <a:t>absolute tense, </a:t>
            </a:r>
            <a:r>
              <a:rPr lang="mt-MT" sz="2400" dirty="0" smtClean="0"/>
              <a:t>a reader will assume by default that the temporal order and narrative order coincide.</a:t>
            </a:r>
          </a:p>
          <a:p>
            <a:endParaRPr lang="mt-MT" sz="2800" dirty="0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762000" y="57150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62000" y="580286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>
                <a:solidFill>
                  <a:srgbClr val="002060"/>
                </a:solidFill>
              </a:rPr>
              <a:t>Temporal order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1655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>
                <a:solidFill>
                  <a:srgbClr val="002060"/>
                </a:solidFill>
              </a:rPr>
              <a:t>Narrative order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64275" y="5257800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arrive home</a:t>
            </a:r>
            <a:endParaRPr lang="en-GB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252626" y="5257800"/>
            <a:ext cx="1200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paint walls</a:t>
            </a:r>
            <a:endParaRPr lang="en-GB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700426" y="525780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fix door</a:t>
            </a:r>
            <a:endParaRPr lang="en-GB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5791200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arrive home</a:t>
            </a:r>
            <a:endParaRPr lang="en-GB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31551" y="5791200"/>
            <a:ext cx="1200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paint walls</a:t>
            </a:r>
            <a:endParaRPr lang="en-GB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679351" y="579120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fix door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Relative tense</a:t>
            </a:r>
            <a:endParaRPr lang="en-GB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mt-MT" sz="2800" i="1" dirty="0" smtClean="0"/>
              <a:t>Mary and John arrived home. They painted the walls. They </a:t>
            </a:r>
            <a:r>
              <a:rPr lang="mt-MT" sz="2800" b="1" i="1" dirty="0" smtClean="0">
                <a:solidFill>
                  <a:srgbClr val="FF0000"/>
                </a:solidFill>
              </a:rPr>
              <a:t>had fixed </a:t>
            </a:r>
            <a:r>
              <a:rPr lang="mt-MT" sz="2800" i="1" dirty="0" smtClean="0"/>
              <a:t>a new door (previously).</a:t>
            </a:r>
          </a:p>
          <a:p>
            <a:pPr>
              <a:lnSpc>
                <a:spcPct val="80000"/>
              </a:lnSpc>
              <a:buNone/>
            </a:pPr>
            <a:endParaRPr lang="mt-MT" sz="26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mt-MT" sz="2600" b="1" dirty="0" smtClean="0">
                <a:solidFill>
                  <a:srgbClr val="002060"/>
                </a:solidFill>
              </a:rPr>
              <a:t>Reference points from context</a:t>
            </a:r>
          </a:p>
          <a:p>
            <a:pPr>
              <a:lnSpc>
                <a:spcPct val="80000"/>
              </a:lnSpc>
            </a:pPr>
            <a:r>
              <a:rPr lang="mt-MT" sz="2600" dirty="0" smtClean="0"/>
              <a:t>Instead of relating an event to the speech time, there may </a:t>
            </a:r>
            <a:r>
              <a:rPr lang="en-GB" sz="2600" dirty="0" smtClean="0"/>
              <a:t>a</a:t>
            </a:r>
            <a:r>
              <a:rPr lang="mt-MT" sz="2600" dirty="0" smtClean="0"/>
              <a:t> </a:t>
            </a:r>
            <a:r>
              <a:rPr lang="mt-MT" sz="2600" dirty="0" smtClean="0"/>
              <a:t>salient time in </a:t>
            </a:r>
            <a:r>
              <a:rPr lang="mt-MT" sz="2600" dirty="0" smtClean="0"/>
              <a:t>context</a:t>
            </a:r>
            <a:r>
              <a:rPr lang="en-GB" sz="2600" dirty="0" smtClean="0"/>
              <a:t> (e.g. Webber ’88)</a:t>
            </a:r>
            <a:endParaRPr lang="mt-MT" sz="2600" dirty="0" smtClean="0"/>
          </a:p>
          <a:p>
            <a:pPr>
              <a:lnSpc>
                <a:spcPct val="80000"/>
              </a:lnSpc>
            </a:pPr>
            <a:r>
              <a:rPr lang="mt-MT" sz="2600" dirty="0" smtClean="0"/>
              <a:t>An event can be related to this time.</a:t>
            </a:r>
          </a:p>
          <a:p>
            <a:pPr>
              <a:lnSpc>
                <a:spcPct val="80000"/>
              </a:lnSpc>
            </a:pPr>
            <a:r>
              <a:rPr lang="mt-MT" sz="2600" dirty="0" smtClean="0"/>
              <a:t>Often, this time is supplied by another event, previously mentioned.</a:t>
            </a:r>
          </a:p>
          <a:p>
            <a:pPr>
              <a:lnSpc>
                <a:spcPct val="80000"/>
              </a:lnSpc>
            </a:pPr>
            <a:r>
              <a:rPr lang="mt-MT" sz="2600" dirty="0" smtClean="0"/>
              <a:t>This is a way of overriding the iconicity default.</a:t>
            </a:r>
          </a:p>
          <a:p>
            <a:pPr>
              <a:lnSpc>
                <a:spcPct val="80000"/>
              </a:lnSpc>
            </a:pPr>
            <a:endParaRPr lang="mt-MT" sz="2600" dirty="0" smtClean="0"/>
          </a:p>
          <a:p>
            <a:pPr>
              <a:lnSpc>
                <a:spcPct val="80000"/>
              </a:lnSpc>
              <a:buNone/>
            </a:pPr>
            <a:endParaRPr lang="mt-MT" sz="2600" dirty="0" smtClean="0"/>
          </a:p>
          <a:p>
            <a:pPr>
              <a:lnSpc>
                <a:spcPct val="80000"/>
              </a:lnSpc>
              <a:buNone/>
            </a:pPr>
            <a:endParaRPr lang="en-GB" sz="2600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mt-MT" sz="2600" b="1" dirty="0" smtClean="0">
              <a:solidFill>
                <a:srgbClr val="002060"/>
              </a:solidFill>
            </a:endParaRPr>
          </a:p>
          <a:p>
            <a:pPr lvl="1">
              <a:lnSpc>
                <a:spcPct val="80000"/>
              </a:lnSpc>
            </a:pPr>
            <a:endParaRPr lang="en-GB" sz="2200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762000" y="57150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62000" y="580286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>
                <a:solidFill>
                  <a:srgbClr val="002060"/>
                </a:solidFill>
              </a:rPr>
              <a:t>Temporal order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257800"/>
            <a:ext cx="1655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>
                <a:solidFill>
                  <a:srgbClr val="002060"/>
                </a:solidFill>
              </a:rPr>
              <a:t>Narrative order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4275" y="5257800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arrive home</a:t>
            </a:r>
            <a:endParaRPr lang="en-GB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252626" y="5257800"/>
            <a:ext cx="1200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paint walls</a:t>
            </a:r>
            <a:endParaRPr lang="en-GB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700426" y="525780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fix door</a:t>
            </a:r>
            <a:endParaRPr lang="en-GB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5791200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arrive home</a:t>
            </a:r>
            <a:endParaRPr lang="en-GB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231551" y="579120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fix door</a:t>
            </a:r>
            <a:endParaRPr lang="en-GB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79351" y="5791200"/>
            <a:ext cx="1200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i="1" dirty="0" smtClean="0"/>
              <a:t>paint walls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“consensus” architecture</a:t>
            </a:r>
            <a:endParaRPr lang="en-GB" dirty="0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214438" y="2347912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762000" y="2057400"/>
            <a:ext cx="28194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dirty="0"/>
              <a:t>Document </a:t>
            </a:r>
            <a:r>
              <a:rPr lang="en-GB" dirty="0" smtClean="0"/>
              <a:t>Planner</a:t>
            </a:r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 flipH="1">
            <a:off x="19812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1219200" y="3593068"/>
            <a:ext cx="150823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Microplanner </a:t>
            </a:r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 flipH="1">
            <a:off x="1981200" y="4038600"/>
            <a:ext cx="476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1105635" y="5105400"/>
            <a:ext cx="167334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dirty="0"/>
              <a:t>Surface </a:t>
            </a:r>
            <a:r>
              <a:rPr lang="en-GB" dirty="0" err="1"/>
              <a:t>Realiser</a:t>
            </a:r>
            <a:endParaRPr lang="en-GB" dirty="0"/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966743" y="1295400"/>
            <a:ext cx="2097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i="1" dirty="0"/>
              <a:t>Communicative goal</a:t>
            </a:r>
          </a:p>
        </p:txBody>
      </p:sp>
      <p:sp>
        <p:nvSpPr>
          <p:cNvPr id="94221" name="Line 13"/>
          <p:cNvSpPr>
            <a:spLocks noChangeShapeType="1"/>
          </p:cNvSpPr>
          <p:nvPr/>
        </p:nvSpPr>
        <p:spPr bwMode="auto">
          <a:xfrm>
            <a:off x="1981200" y="17383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29" name="Text Box 21"/>
          <p:cNvSpPr txBox="1">
            <a:spLocks noChangeArrowheads="1"/>
          </p:cNvSpPr>
          <p:nvPr/>
        </p:nvSpPr>
        <p:spPr bwMode="auto">
          <a:xfrm>
            <a:off x="1143000" y="2895600"/>
            <a:ext cx="170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i="1" dirty="0"/>
              <a:t>document plan</a:t>
            </a:r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 flipH="1">
            <a:off x="1981200" y="3200400"/>
            <a:ext cx="4763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31" name="Text Box 23"/>
          <p:cNvSpPr txBox="1">
            <a:spLocks noChangeArrowheads="1"/>
          </p:cNvSpPr>
          <p:nvPr/>
        </p:nvSpPr>
        <p:spPr bwMode="auto">
          <a:xfrm>
            <a:off x="1143000" y="4419600"/>
            <a:ext cx="1914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i="1" dirty="0"/>
              <a:t>text specification</a:t>
            </a:r>
          </a:p>
        </p:txBody>
      </p:sp>
      <p:sp>
        <p:nvSpPr>
          <p:cNvPr id="94232" name="Line 24"/>
          <p:cNvSpPr>
            <a:spLocks noChangeShapeType="1"/>
          </p:cNvSpPr>
          <p:nvPr/>
        </p:nvSpPr>
        <p:spPr bwMode="auto">
          <a:xfrm flipH="1">
            <a:off x="1981200" y="4724400"/>
            <a:ext cx="476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33" name="Line 25"/>
          <p:cNvSpPr>
            <a:spLocks noChangeShapeType="1"/>
          </p:cNvSpPr>
          <p:nvPr/>
        </p:nvSpPr>
        <p:spPr bwMode="auto">
          <a:xfrm>
            <a:off x="1981200" y="55943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34" name="Line 26"/>
          <p:cNvSpPr>
            <a:spLocks noChangeShapeType="1"/>
          </p:cNvSpPr>
          <p:nvPr/>
        </p:nvSpPr>
        <p:spPr bwMode="auto">
          <a:xfrm>
            <a:off x="1981200" y="57467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4235" name="Text Box 27"/>
          <p:cNvSpPr txBox="1">
            <a:spLocks noChangeArrowheads="1"/>
          </p:cNvSpPr>
          <p:nvPr/>
        </p:nvSpPr>
        <p:spPr bwMode="auto">
          <a:xfrm>
            <a:off x="2276475" y="5562600"/>
            <a:ext cx="584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600" i="1"/>
              <a:t>text</a:t>
            </a:r>
          </a:p>
        </p:txBody>
      </p:sp>
      <p:sp>
        <p:nvSpPr>
          <p:cNvPr id="20" name="Right Brace 19"/>
          <p:cNvSpPr/>
          <p:nvPr/>
        </p:nvSpPr>
        <p:spPr>
          <a:xfrm>
            <a:off x="3657600" y="3200400"/>
            <a:ext cx="8382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495800" y="3124200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b="1" dirty="0" smtClean="0">
                <a:solidFill>
                  <a:srgbClr val="002060"/>
                </a:solidFill>
              </a:rPr>
              <a:t>Focus today</a:t>
            </a:r>
            <a:r>
              <a:rPr lang="en-GB" b="1" dirty="0" smtClean="0">
                <a:solidFill>
                  <a:srgbClr val="002060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mt-MT" dirty="0" smtClean="0"/>
              <a:t> Document plan includes the events to mention.</a:t>
            </a:r>
          </a:p>
          <a:p>
            <a:pPr>
              <a:buFont typeface="Arial" pitchFamily="34" charset="0"/>
              <a:buChar char="•"/>
            </a:pPr>
            <a:r>
              <a:rPr lang="mt-MT" dirty="0" smtClean="0"/>
              <a:t> Microplanner has to determine:</a:t>
            </a:r>
          </a:p>
          <a:p>
            <a:pPr lvl="1">
              <a:buFont typeface="Arial" pitchFamily="34" charset="0"/>
              <a:buChar char="•"/>
            </a:pPr>
            <a:r>
              <a:rPr lang="mt-MT" dirty="0" smtClean="0"/>
              <a:t> what tense to use</a:t>
            </a:r>
          </a:p>
          <a:p>
            <a:pPr lvl="1">
              <a:buFont typeface="Arial" pitchFamily="34" charset="0"/>
              <a:buChar char="•"/>
            </a:pPr>
            <a:r>
              <a:rPr lang="mt-MT" dirty="0" smtClean="0"/>
              <a:t> what further time expressions to use</a:t>
            </a:r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304800" y="3352800"/>
            <a:ext cx="34290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Relative tenses in English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mt-MT" sz="2800" b="1" dirty="0" smtClean="0">
                <a:solidFill>
                  <a:srgbClr val="002060"/>
                </a:solidFill>
              </a:rPr>
              <a:t>The Perfect in English</a:t>
            </a:r>
          </a:p>
          <a:p>
            <a:pPr>
              <a:lnSpc>
                <a:spcPct val="80000"/>
              </a:lnSpc>
            </a:pPr>
            <a:r>
              <a:rPr lang="mt-MT" sz="2800" i="1" dirty="0" smtClean="0"/>
              <a:t>They painted the walls. They had fixed a new door.</a:t>
            </a:r>
            <a:endParaRPr lang="en-GB" sz="2800" i="1" dirty="0" smtClean="0"/>
          </a:p>
          <a:p>
            <a:pPr lvl="1">
              <a:lnSpc>
                <a:spcPct val="80000"/>
              </a:lnSpc>
            </a:pPr>
            <a:r>
              <a:rPr lang="en-GB" sz="2400" dirty="0" smtClean="0"/>
              <a:t>Main reference point: now, moment of speaking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Two events: </a:t>
            </a:r>
            <a:r>
              <a:rPr lang="mt-MT" sz="2400" i="1" dirty="0" smtClean="0"/>
              <a:t>paint walls </a:t>
            </a:r>
            <a:r>
              <a:rPr lang="en-GB" sz="2400" dirty="0" smtClean="0"/>
              <a:t>and </a:t>
            </a:r>
            <a:r>
              <a:rPr lang="mt-MT" sz="2400" i="1" dirty="0" smtClean="0"/>
              <a:t>fix door</a:t>
            </a:r>
            <a:r>
              <a:rPr lang="mt-MT" sz="2400" dirty="0" smtClean="0"/>
              <a:t>.</a:t>
            </a:r>
            <a:endParaRPr lang="en-GB" sz="2400" i="1" dirty="0" smtClean="0"/>
          </a:p>
          <a:p>
            <a:pPr lvl="1">
              <a:lnSpc>
                <a:spcPct val="80000"/>
              </a:lnSpc>
            </a:pPr>
            <a:r>
              <a:rPr lang="en-GB" sz="2400" dirty="0" smtClean="0"/>
              <a:t>Relationship to moment of speaking: Both in the past.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Relationship to </a:t>
            </a:r>
            <a:r>
              <a:rPr lang="en-GB" sz="2400" dirty="0" smtClean="0"/>
              <a:t>each other</a:t>
            </a:r>
            <a:r>
              <a:rPr lang="en-GB" sz="2400" dirty="0" smtClean="0"/>
              <a:t>: Within the past time, one occurs before the other.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 dirty="0" smtClean="0"/>
              <a:t>They painted the walls. They had fixed a new door.</a:t>
            </a:r>
            <a:endParaRPr lang="en-GB" sz="3400" dirty="0"/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685800" y="3068638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191000" y="3048000"/>
            <a:ext cx="11094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002060"/>
                </a:solidFill>
              </a:rPr>
              <a:t>time of </a:t>
            </a:r>
          </a:p>
          <a:p>
            <a:r>
              <a:rPr lang="en-GB" b="1" i="1" dirty="0">
                <a:solidFill>
                  <a:srgbClr val="002060"/>
                </a:solidFill>
              </a:rPr>
              <a:t>utterance</a:t>
            </a: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3962400" y="22860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019800" y="22860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314133" y="2133600"/>
            <a:ext cx="590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past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038600" y="2209800"/>
            <a:ext cx="910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present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858000" y="2133600"/>
            <a:ext cx="780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future</a:t>
            </a: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V="1">
            <a:off x="23622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676400" y="3573463"/>
            <a:ext cx="12003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 i="1" dirty="0" smtClean="0"/>
              <a:t>paint walls</a:t>
            </a:r>
            <a:endParaRPr lang="en-GB" i="1" dirty="0"/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685800" y="3200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116013" y="2438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mt-MT" i="1" dirty="0" smtClean="0"/>
              <a:t>fix door</a:t>
            </a:r>
            <a:endParaRPr lang="en-GB" i="1" dirty="0"/>
          </a:p>
        </p:txBody>
      </p:sp>
      <p:sp>
        <p:nvSpPr>
          <p:cNvPr id="56336" name="AutoShape 16"/>
          <p:cNvSpPr>
            <a:spLocks/>
          </p:cNvSpPr>
          <p:nvPr/>
        </p:nvSpPr>
        <p:spPr bwMode="auto">
          <a:xfrm rot="5400000">
            <a:off x="4795838" y="3205163"/>
            <a:ext cx="457200" cy="20574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3924300" y="4652963"/>
            <a:ext cx="2835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main reference point for past tense is the time of utterance</a:t>
            </a:r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1692275" y="270827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6340" name="AutoShape 20"/>
          <p:cNvSpPr>
            <a:spLocks/>
          </p:cNvSpPr>
          <p:nvPr/>
        </p:nvSpPr>
        <p:spPr bwMode="auto">
          <a:xfrm rot="5400000">
            <a:off x="1730375" y="3133725"/>
            <a:ext cx="457200" cy="20574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539750" y="4508500"/>
            <a:ext cx="28352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time of </a:t>
            </a:r>
            <a:r>
              <a:rPr lang="mt-MT" i="1" dirty="0" smtClean="0"/>
              <a:t>fix door </a:t>
            </a:r>
            <a:r>
              <a:rPr lang="en-GB" dirty="0" smtClean="0"/>
              <a:t>acts </a:t>
            </a:r>
            <a:r>
              <a:rPr lang="en-GB" dirty="0"/>
              <a:t>as reference for </a:t>
            </a:r>
            <a:r>
              <a:rPr lang="mt-MT" i="1" dirty="0" smtClean="0"/>
              <a:t>paint walls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6" grpId="0" animBg="1"/>
      <p:bldP spid="56337" grpId="0"/>
      <p:bldP spid="56340" grpId="0" animBg="1"/>
      <p:bldP spid="563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Relative tenses in English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mt-MT" sz="2600" b="1" dirty="0" smtClean="0">
                <a:solidFill>
                  <a:srgbClr val="002060"/>
                </a:solidFill>
              </a:rPr>
              <a:t>The Perfect in English</a:t>
            </a:r>
          </a:p>
          <a:p>
            <a:pPr>
              <a:lnSpc>
                <a:spcPct val="80000"/>
              </a:lnSpc>
            </a:pPr>
            <a:r>
              <a:rPr lang="mt-MT" sz="2600" i="1" dirty="0" smtClean="0"/>
              <a:t>They painted the walls. They had fixed a new door.</a:t>
            </a:r>
            <a:endParaRPr lang="en-GB" sz="2600" i="1" dirty="0" smtClean="0"/>
          </a:p>
          <a:p>
            <a:pPr lvl="1">
              <a:lnSpc>
                <a:spcPct val="80000"/>
              </a:lnSpc>
            </a:pPr>
            <a:r>
              <a:rPr lang="en-GB" sz="2200" dirty="0" smtClean="0"/>
              <a:t>Main reference point: now, moment of speaking</a:t>
            </a:r>
          </a:p>
          <a:p>
            <a:pPr lvl="1">
              <a:lnSpc>
                <a:spcPct val="80000"/>
              </a:lnSpc>
            </a:pPr>
            <a:r>
              <a:rPr lang="en-GB" sz="2200" dirty="0" smtClean="0"/>
              <a:t>Two events: </a:t>
            </a:r>
            <a:r>
              <a:rPr lang="mt-MT" sz="2200" i="1" dirty="0" smtClean="0"/>
              <a:t>paint walls </a:t>
            </a:r>
            <a:r>
              <a:rPr lang="en-GB" sz="2200" dirty="0" smtClean="0"/>
              <a:t>and </a:t>
            </a:r>
            <a:r>
              <a:rPr lang="mt-MT" sz="2200" i="1" dirty="0" smtClean="0"/>
              <a:t>fix door</a:t>
            </a:r>
            <a:r>
              <a:rPr lang="mt-MT" sz="2200" dirty="0" smtClean="0"/>
              <a:t>.</a:t>
            </a:r>
            <a:endParaRPr lang="en-GB" sz="2200" i="1" dirty="0" smtClean="0"/>
          </a:p>
          <a:p>
            <a:pPr lvl="1">
              <a:lnSpc>
                <a:spcPct val="80000"/>
              </a:lnSpc>
            </a:pPr>
            <a:r>
              <a:rPr lang="en-GB" sz="2200" dirty="0" smtClean="0"/>
              <a:t>Relationship to moment of speaking: Both in the past.</a:t>
            </a:r>
          </a:p>
          <a:p>
            <a:pPr lvl="1">
              <a:lnSpc>
                <a:spcPct val="80000"/>
              </a:lnSpc>
            </a:pPr>
            <a:r>
              <a:rPr lang="en-GB" sz="2200" dirty="0" smtClean="0"/>
              <a:t>Relationship to </a:t>
            </a:r>
            <a:r>
              <a:rPr lang="en-GB" sz="2200" dirty="0" err="1" smtClean="0"/>
              <a:t>eachother</a:t>
            </a:r>
            <a:r>
              <a:rPr lang="en-GB" sz="2200" dirty="0" smtClean="0"/>
              <a:t>: Within the past time, one occurs before the other.</a:t>
            </a:r>
            <a:endParaRPr lang="mt-MT" sz="2200" dirty="0" smtClean="0"/>
          </a:p>
          <a:p>
            <a:pPr>
              <a:lnSpc>
                <a:spcPct val="80000"/>
              </a:lnSpc>
              <a:buNone/>
            </a:pPr>
            <a:endParaRPr lang="mt-MT" sz="2600" dirty="0" smtClean="0"/>
          </a:p>
          <a:p>
            <a:pPr>
              <a:lnSpc>
                <a:spcPct val="80000"/>
              </a:lnSpc>
              <a:buNone/>
            </a:pPr>
            <a:r>
              <a:rPr lang="mt-MT" sz="2600" b="1" dirty="0" smtClean="0">
                <a:solidFill>
                  <a:srgbClr val="002060"/>
                </a:solidFill>
              </a:rPr>
              <a:t>Other ways of supplying time points in context</a:t>
            </a:r>
          </a:p>
          <a:p>
            <a:pPr>
              <a:buNone/>
            </a:pPr>
            <a:r>
              <a:rPr lang="mt-MT" sz="2800" b="1" dirty="0" smtClean="0"/>
              <a:t>(e6) </a:t>
            </a:r>
            <a:r>
              <a:rPr lang="en-GB" sz="2800" dirty="0" smtClean="0"/>
              <a:t>Marjorie and Derek </a:t>
            </a:r>
            <a:r>
              <a:rPr lang="en-GB" sz="2800" b="1" dirty="0" smtClean="0">
                <a:solidFill>
                  <a:srgbClr val="FF0000"/>
                </a:solidFill>
              </a:rPr>
              <a:t>finally finished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moving into </a:t>
            </a:r>
            <a:r>
              <a:rPr lang="mt-MT" sz="2800" dirty="0" smtClean="0"/>
              <a:t>  	</a:t>
            </a:r>
            <a:r>
              <a:rPr lang="en-GB" sz="2800" dirty="0" smtClean="0"/>
              <a:t>their new home in Surrey late in the evening... </a:t>
            </a:r>
          </a:p>
          <a:p>
            <a:pPr>
              <a:buNone/>
            </a:pPr>
            <a:r>
              <a:rPr lang="en-GB" sz="2800" dirty="0" smtClean="0"/>
              <a:t>(</a:t>
            </a:r>
            <a:r>
              <a:rPr lang="en-GB" sz="2800" b="1" dirty="0" smtClean="0"/>
              <a:t>e1) </a:t>
            </a:r>
            <a:r>
              <a:rPr lang="en-GB" sz="2800" dirty="0" smtClean="0"/>
              <a:t>They </a:t>
            </a:r>
            <a:r>
              <a:rPr lang="en-GB" sz="2800" b="1" dirty="0" smtClean="0">
                <a:solidFill>
                  <a:srgbClr val="FF0000"/>
                </a:solidFill>
              </a:rPr>
              <a:t>started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b="1" u="sng" dirty="0" smtClean="0">
                <a:solidFill>
                  <a:srgbClr val="FF0000"/>
                </a:solidFill>
              </a:rPr>
              <a:t>almost 12h  previously</a:t>
            </a:r>
            <a:r>
              <a:rPr lang="en-GB" sz="2800" dirty="0" smtClean="0"/>
              <a:t>...</a:t>
            </a:r>
          </a:p>
          <a:p>
            <a:pPr>
              <a:lnSpc>
                <a:spcPct val="80000"/>
              </a:lnSpc>
            </a:pPr>
            <a:endParaRPr lang="en-GB" sz="26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Reichenbach’s theory of time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Hans </a:t>
            </a:r>
            <a:r>
              <a:rPr lang="en-GB" dirty="0" err="1"/>
              <a:t>Reichenbach</a:t>
            </a:r>
            <a:r>
              <a:rPr lang="en-GB" dirty="0"/>
              <a:t> (1966):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proposed a theory to account for both simple and perfect tenses</a:t>
            </a:r>
          </a:p>
          <a:p>
            <a:pPr lvl="1"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System uses three different times: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actual event time (</a:t>
            </a:r>
            <a:r>
              <a:rPr lang="en-GB" b="1" dirty="0">
                <a:solidFill>
                  <a:srgbClr val="002060"/>
                </a:solidFill>
              </a:rPr>
              <a:t>E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reference time </a:t>
            </a:r>
            <a:r>
              <a:rPr lang="en-GB" dirty="0" smtClean="0"/>
              <a:t>to </a:t>
            </a:r>
            <a:r>
              <a:rPr lang="en-GB" dirty="0"/>
              <a:t>which event is related (</a:t>
            </a:r>
            <a:r>
              <a:rPr lang="en-GB" b="1" dirty="0">
                <a:solidFill>
                  <a:srgbClr val="002060"/>
                </a:solidFill>
              </a:rPr>
              <a:t>R</a:t>
            </a:r>
            <a:r>
              <a:rPr lang="en-GB" dirty="0"/>
              <a:t>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utterance time (= moment of speaking) (</a:t>
            </a:r>
            <a:r>
              <a:rPr lang="en-GB" b="1" dirty="0">
                <a:solidFill>
                  <a:srgbClr val="002060"/>
                </a:solidFill>
              </a:rPr>
              <a:t>U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Simple present</a:t>
            </a: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685800" y="35052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3200400" y="23622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6019800" y="24384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590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past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114800" y="2133600"/>
            <a:ext cx="910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present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6781800" y="2133600"/>
            <a:ext cx="780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future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09892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3886200" y="3733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 = R = U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669925" y="5289550"/>
            <a:ext cx="735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Example: </a:t>
            </a:r>
            <a:r>
              <a:rPr lang="en-GB" i="1"/>
              <a:t>I sleep</a:t>
            </a:r>
          </a:p>
          <a:p>
            <a:r>
              <a:rPr lang="en-GB"/>
              <a:t>Reference time, utterance time and event time are the same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Simple past</a:t>
            </a:r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685800" y="35052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3200400" y="2362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6019800" y="243840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590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past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114800" y="2133600"/>
            <a:ext cx="910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present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6781800" y="2133600"/>
            <a:ext cx="780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future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09892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886200" y="37338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 U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685800" y="4495800"/>
            <a:ext cx="38131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Example: </a:t>
            </a:r>
            <a:r>
              <a:rPr lang="en-GB" i="1"/>
              <a:t>I slept</a:t>
            </a:r>
          </a:p>
          <a:p>
            <a:pPr>
              <a:buFontTx/>
              <a:buChar char="•"/>
            </a:pPr>
            <a:r>
              <a:rPr lang="en-GB"/>
              <a:t> E before U (therefore past) </a:t>
            </a:r>
          </a:p>
          <a:p>
            <a:pPr>
              <a:buFontTx/>
              <a:buChar char="•"/>
            </a:pPr>
            <a:r>
              <a:rPr lang="en-GB"/>
              <a:t> R = E (no secondary relation)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1431925" y="3765550"/>
            <a:ext cx="14093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E </a:t>
            </a:r>
            <a:r>
              <a:rPr lang="mt-MT" dirty="0" smtClean="0"/>
              <a:t>= </a:t>
            </a:r>
            <a:r>
              <a:rPr lang="en-GB" dirty="0" smtClean="0"/>
              <a:t>R</a:t>
            </a:r>
            <a:r>
              <a:rPr lang="mt-MT" dirty="0" smtClean="0"/>
              <a:t> or R &lt; 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Simple future</a:t>
            </a:r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685800" y="35052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3200400" y="2362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6019800" y="24384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590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past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4114800" y="2133600"/>
            <a:ext cx="910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present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781800" y="2133600"/>
            <a:ext cx="780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future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09892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3886200" y="3733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685800" y="4495800"/>
            <a:ext cx="3813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Example: </a:t>
            </a:r>
            <a:r>
              <a:rPr lang="en-GB" i="1"/>
              <a:t>I will sleep</a:t>
            </a:r>
          </a:p>
          <a:p>
            <a:pPr>
              <a:buFontTx/>
              <a:buChar char="•"/>
            </a:pPr>
            <a:r>
              <a:rPr lang="en-GB"/>
              <a:t>E is after U (therefore future)</a:t>
            </a:r>
          </a:p>
          <a:p>
            <a:pPr>
              <a:buFontTx/>
              <a:buChar char="•"/>
            </a:pPr>
            <a:r>
              <a:rPr lang="en-GB"/>
              <a:t> R = E (no secondary relation)</a:t>
            </a:r>
          </a:p>
          <a:p>
            <a:pPr>
              <a:buFontTx/>
              <a:buChar char="•"/>
            </a:pPr>
            <a:endParaRPr lang="en-GB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7162800" y="3733800"/>
            <a:ext cx="836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 =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Present perfect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685800" y="4495800"/>
            <a:ext cx="79184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Example: </a:t>
            </a:r>
            <a:r>
              <a:rPr lang="en-GB" i="1" dirty="0"/>
              <a:t>I have slept</a:t>
            </a:r>
          </a:p>
          <a:p>
            <a:pPr>
              <a:buFontTx/>
              <a:buChar char="•"/>
            </a:pPr>
            <a:r>
              <a:rPr lang="en-GB" dirty="0"/>
              <a:t> E before U (therefore, event understood as having already occurred)</a:t>
            </a:r>
          </a:p>
          <a:p>
            <a:pPr>
              <a:buFontTx/>
              <a:buChar char="•"/>
            </a:pPr>
            <a:r>
              <a:rPr lang="en-GB" dirty="0"/>
              <a:t> R = U </a:t>
            </a:r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mt-MT" b="1" dirty="0" smtClean="0">
                <a:solidFill>
                  <a:srgbClr val="002060"/>
                </a:solidFill>
              </a:rPr>
              <a:t>R</a:t>
            </a:r>
            <a:r>
              <a:rPr lang="en-GB" b="1" dirty="0" smtClean="0">
                <a:solidFill>
                  <a:srgbClr val="002060"/>
                </a:solidFill>
              </a:rPr>
              <a:t>elating </a:t>
            </a:r>
            <a:r>
              <a:rPr lang="en-GB" b="1" dirty="0">
                <a:solidFill>
                  <a:srgbClr val="002060"/>
                </a:solidFill>
              </a:rPr>
              <a:t>a past event explicitly to the present</a:t>
            </a:r>
          </a:p>
          <a:p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5800" y="2133600"/>
            <a:ext cx="7620000" cy="2227263"/>
            <a:chOff x="685800" y="2133600"/>
            <a:chExt cx="7620000" cy="2227263"/>
          </a:xfrm>
        </p:grpSpPr>
        <p:sp>
          <p:nvSpPr>
            <p:cNvPr id="62467" name="Line 3"/>
            <p:cNvSpPr>
              <a:spLocks noChangeShapeType="1"/>
            </p:cNvSpPr>
            <p:nvPr/>
          </p:nvSpPr>
          <p:spPr bwMode="auto">
            <a:xfrm>
              <a:off x="685800" y="3505200"/>
              <a:ext cx="7620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2468" name="Line 4"/>
            <p:cNvSpPr>
              <a:spLocks noChangeShapeType="1"/>
            </p:cNvSpPr>
            <p:nvPr/>
          </p:nvSpPr>
          <p:spPr bwMode="auto">
            <a:xfrm>
              <a:off x="3200400" y="2362200"/>
              <a:ext cx="0" cy="1905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2469" name="Line 5"/>
            <p:cNvSpPr>
              <a:spLocks noChangeShapeType="1"/>
            </p:cNvSpPr>
            <p:nvPr/>
          </p:nvSpPr>
          <p:spPr bwMode="auto">
            <a:xfrm>
              <a:off x="6019800" y="2438400"/>
              <a:ext cx="0" cy="1828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2470" name="Text Box 6"/>
            <p:cNvSpPr txBox="1">
              <a:spLocks noChangeArrowheads="1"/>
            </p:cNvSpPr>
            <p:nvPr/>
          </p:nvSpPr>
          <p:spPr bwMode="auto">
            <a:xfrm>
              <a:off x="1219200" y="2133600"/>
              <a:ext cx="5908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</a:rPr>
                <a:t>past</a:t>
              </a:r>
            </a:p>
          </p:txBody>
        </p:sp>
        <p:sp>
          <p:nvSpPr>
            <p:cNvPr id="62471" name="Text Box 7"/>
            <p:cNvSpPr txBox="1">
              <a:spLocks noChangeArrowheads="1"/>
            </p:cNvSpPr>
            <p:nvPr/>
          </p:nvSpPr>
          <p:spPr bwMode="auto">
            <a:xfrm>
              <a:off x="4114800" y="2133600"/>
              <a:ext cx="9109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</a:rPr>
                <a:t>present</a:t>
              </a:r>
            </a:p>
          </p:txBody>
        </p:sp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6781800" y="2133600"/>
              <a:ext cx="7800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</a:rPr>
                <a:t>future</a:t>
              </a:r>
            </a:p>
          </p:txBody>
        </p:sp>
        <p:sp>
          <p:nvSpPr>
            <p:cNvPr id="62473" name="Text Box 9"/>
            <p:cNvSpPr txBox="1">
              <a:spLocks noChangeArrowheads="1"/>
            </p:cNvSpPr>
            <p:nvPr/>
          </p:nvSpPr>
          <p:spPr bwMode="auto">
            <a:xfrm>
              <a:off x="4098925" y="3994150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62474" name="Text Box 10"/>
            <p:cNvSpPr txBox="1">
              <a:spLocks noChangeArrowheads="1"/>
            </p:cNvSpPr>
            <p:nvPr/>
          </p:nvSpPr>
          <p:spPr bwMode="auto">
            <a:xfrm>
              <a:off x="3886200" y="3733800"/>
              <a:ext cx="85883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 = U</a:t>
              </a:r>
            </a:p>
          </p:txBody>
        </p:sp>
        <p:sp>
          <p:nvSpPr>
            <p:cNvPr id="62476" name="Text Box 12"/>
            <p:cNvSpPr txBox="1">
              <a:spLocks noChangeArrowheads="1"/>
            </p:cNvSpPr>
            <p:nvPr/>
          </p:nvSpPr>
          <p:spPr bwMode="auto">
            <a:xfrm>
              <a:off x="1600200" y="3733800"/>
              <a:ext cx="3286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Past perfect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685800" y="35052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3200400" y="2362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6019800" y="24384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590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past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4114800" y="2133600"/>
            <a:ext cx="910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present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6781800" y="2133600"/>
            <a:ext cx="780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future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09892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905000" y="3733800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685800" y="4437063"/>
            <a:ext cx="81343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Example: </a:t>
            </a:r>
            <a:r>
              <a:rPr lang="en-GB" i="1" dirty="0"/>
              <a:t>By the time you arrived, I had slept</a:t>
            </a:r>
          </a:p>
          <a:p>
            <a:pPr>
              <a:buFontTx/>
              <a:buChar char="•"/>
            </a:pPr>
            <a:r>
              <a:rPr lang="en-GB" dirty="0"/>
              <a:t> E before U</a:t>
            </a:r>
          </a:p>
          <a:p>
            <a:pPr>
              <a:buFontTx/>
              <a:buChar char="•"/>
            </a:pPr>
            <a:r>
              <a:rPr lang="en-GB" dirty="0"/>
              <a:t> R before U</a:t>
            </a:r>
          </a:p>
          <a:p>
            <a:pPr>
              <a:buFontTx/>
              <a:buChar char="•"/>
            </a:pPr>
            <a:r>
              <a:rPr lang="en-GB" dirty="0"/>
              <a:t> R after </a:t>
            </a:r>
            <a:r>
              <a:rPr lang="en-GB" dirty="0" smtClean="0"/>
              <a:t>E  </a:t>
            </a:r>
            <a:endParaRPr lang="en-GB" dirty="0"/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mt-MT" dirty="0" smtClean="0"/>
              <a:t>R</a:t>
            </a:r>
            <a:r>
              <a:rPr lang="en-GB" dirty="0" err="1" smtClean="0"/>
              <a:t>elat</a:t>
            </a:r>
            <a:r>
              <a:rPr lang="mt-MT" dirty="0" smtClean="0"/>
              <a:t>es</a:t>
            </a:r>
            <a:r>
              <a:rPr lang="en-GB" dirty="0" smtClean="0"/>
              <a:t> </a:t>
            </a:r>
            <a:r>
              <a:rPr lang="en-GB" dirty="0"/>
              <a:t>a past event explicitly to another event that occurred after it, but also in the </a:t>
            </a:r>
            <a:r>
              <a:rPr lang="en-GB" dirty="0" smtClean="0"/>
              <a:t>past</a:t>
            </a:r>
            <a:r>
              <a:rPr lang="mt-MT" dirty="0" smtClean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838200" y="373380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419600" y="3733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Future perfect</a:t>
            </a:r>
          </a:p>
        </p:txBody>
      </p:sp>
      <p:sp>
        <p:nvSpPr>
          <p:cNvPr id="64515" name="Line 3"/>
          <p:cNvSpPr>
            <a:spLocks noChangeShapeType="1"/>
          </p:cNvSpPr>
          <p:nvPr/>
        </p:nvSpPr>
        <p:spPr bwMode="auto">
          <a:xfrm>
            <a:off x="685800" y="35052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4516" name="Line 4"/>
          <p:cNvSpPr>
            <a:spLocks noChangeShapeType="1"/>
          </p:cNvSpPr>
          <p:nvPr/>
        </p:nvSpPr>
        <p:spPr bwMode="auto">
          <a:xfrm>
            <a:off x="3200400" y="2362200"/>
            <a:ext cx="0" cy="1905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6019800" y="2438400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5908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past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4114800" y="2133600"/>
            <a:ext cx="910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present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781800" y="2133600"/>
            <a:ext cx="7800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future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098925" y="3994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7848600" y="3810000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R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685800" y="4365625"/>
            <a:ext cx="81343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Example: </a:t>
            </a:r>
            <a:r>
              <a:rPr lang="en-GB" i="1" dirty="0"/>
              <a:t>By the time you arrive tonight, I will have slept</a:t>
            </a:r>
          </a:p>
          <a:p>
            <a:pPr>
              <a:buFontTx/>
              <a:buChar char="•"/>
            </a:pPr>
            <a:r>
              <a:rPr lang="en-GB" dirty="0"/>
              <a:t> U before E (therefore future)</a:t>
            </a:r>
          </a:p>
          <a:p>
            <a:pPr>
              <a:buFontTx/>
              <a:buChar char="•"/>
            </a:pPr>
            <a:r>
              <a:rPr lang="en-GB" dirty="0"/>
              <a:t> U before R</a:t>
            </a:r>
          </a:p>
          <a:p>
            <a:pPr>
              <a:buFontTx/>
              <a:buChar char="•"/>
            </a:pPr>
            <a:r>
              <a:rPr lang="en-GB" dirty="0"/>
              <a:t> E before R </a:t>
            </a:r>
          </a:p>
          <a:p>
            <a:pPr>
              <a:buFontTx/>
              <a:buChar char="•"/>
            </a:pPr>
            <a:r>
              <a:rPr lang="en-GB" dirty="0"/>
              <a:t> </a:t>
            </a:r>
            <a:r>
              <a:rPr lang="en-GB" dirty="0" err="1" smtClean="0"/>
              <a:t>Relat</a:t>
            </a:r>
            <a:r>
              <a:rPr lang="mt-MT" dirty="0" smtClean="0"/>
              <a:t>es</a:t>
            </a:r>
            <a:r>
              <a:rPr lang="en-GB" dirty="0" smtClean="0"/>
              <a:t> </a:t>
            </a:r>
            <a:r>
              <a:rPr lang="en-GB" dirty="0"/>
              <a:t>a future event explicitly to another event in the future which occurs after it</a:t>
            </a:r>
          </a:p>
          <a:p>
            <a:endParaRPr lang="en-GB" dirty="0"/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6781800" y="3810000"/>
            <a:ext cx="328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E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4419600" y="3733800"/>
            <a:ext cx="35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5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BabyTalk</a:t>
            </a:r>
            <a:r>
              <a:rPr lang="en-GB" dirty="0" smtClean="0"/>
              <a:t> </a:t>
            </a:r>
            <a:r>
              <a:rPr lang="en-GB" dirty="0"/>
              <a:t>architecture</a:t>
            </a:r>
          </a:p>
        </p:txBody>
      </p:sp>
      <p:sp>
        <p:nvSpPr>
          <p:cNvPr id="1646594" name="AutoShape 2"/>
          <p:cNvSpPr>
            <a:spLocks noChangeArrowheads="1"/>
          </p:cNvSpPr>
          <p:nvPr/>
        </p:nvSpPr>
        <p:spPr bwMode="auto">
          <a:xfrm>
            <a:off x="5651500" y="1341438"/>
            <a:ext cx="3313113" cy="25923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25709" tIns="25709" rIns="25709" bIns="25709" anchor="ctr" anchorCtr="1"/>
          <a:lstStyle/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b="1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646596" name="AutoShape 4"/>
          <p:cNvSpPr>
            <a:spLocks noChangeArrowheads="1"/>
          </p:cNvSpPr>
          <p:nvPr/>
        </p:nvSpPr>
        <p:spPr bwMode="auto">
          <a:xfrm>
            <a:off x="153988" y="1341438"/>
            <a:ext cx="3338512" cy="2971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25709" tIns="25709" rIns="25709" bIns="25709" anchor="ctr" anchorCtr="1"/>
          <a:lstStyle/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b="1">
              <a:solidFill>
                <a:srgbClr val="990000"/>
              </a:solidFill>
              <a:latin typeface="Tahoma" pitchFamily="34" charset="0"/>
            </a:endParaRPr>
          </a:p>
        </p:txBody>
      </p:sp>
      <p:pic>
        <p:nvPicPr>
          <p:cNvPr id="1646597" name="Picture 5" descr="signal"/>
          <p:cNvPicPr>
            <a:picLocks noChangeAspect="1" noChangeArrowheads="1"/>
          </p:cNvPicPr>
          <p:nvPr/>
        </p:nvPicPr>
        <p:blipFill>
          <a:blip r:embed="rId2" cstate="print"/>
          <a:srcRect t="23363" r="35095" b="33760"/>
          <a:stretch>
            <a:fillRect/>
          </a:stretch>
        </p:blipFill>
        <p:spPr bwMode="auto">
          <a:xfrm>
            <a:off x="539750" y="1989138"/>
            <a:ext cx="11382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6598" name="Text Box 6"/>
          <p:cNvSpPr txBox="1">
            <a:spLocks noChangeArrowheads="1"/>
          </p:cNvSpPr>
          <p:nvPr/>
        </p:nvSpPr>
        <p:spPr bwMode="auto">
          <a:xfrm>
            <a:off x="431800" y="1773238"/>
            <a:ext cx="1908175" cy="14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400" b="1">
                <a:latin typeface="Tahoma" pitchFamily="34" charset="0"/>
              </a:rPr>
              <a:t>Continuous data</a:t>
            </a:r>
          </a:p>
        </p:txBody>
      </p:sp>
      <p:sp>
        <p:nvSpPr>
          <p:cNvPr id="1646599" name="Text Box 7"/>
          <p:cNvSpPr txBox="1">
            <a:spLocks noChangeArrowheads="1"/>
          </p:cNvSpPr>
          <p:nvPr/>
        </p:nvSpPr>
        <p:spPr bwMode="auto">
          <a:xfrm>
            <a:off x="395288" y="2924175"/>
            <a:ext cx="2119312" cy="288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l"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dirty="0">
                <a:latin typeface="Tahoma" pitchFamily="34" charset="0"/>
              </a:rPr>
              <a:t>Intubation: 12:30:00</a:t>
            </a:r>
          </a:p>
          <a:p>
            <a:pPr algn="l"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1646600" name="Text Box 8"/>
          <p:cNvSpPr txBox="1">
            <a:spLocks noChangeArrowheads="1"/>
          </p:cNvSpPr>
          <p:nvPr/>
        </p:nvSpPr>
        <p:spPr bwMode="auto">
          <a:xfrm>
            <a:off x="431800" y="3716338"/>
            <a:ext cx="122872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i="1">
                <a:latin typeface="Tahoma" pitchFamily="34" charset="0"/>
              </a:rPr>
              <a:t>“Morphine given”</a:t>
            </a:r>
            <a:endParaRPr lang="en-US" i="1">
              <a:latin typeface="Tahoma" pitchFamily="34" charset="0"/>
            </a:endParaRPr>
          </a:p>
        </p:txBody>
      </p:sp>
      <p:sp>
        <p:nvSpPr>
          <p:cNvPr id="1646601" name="AutoShape 9"/>
          <p:cNvSpPr>
            <a:spLocks noChangeArrowheads="1"/>
          </p:cNvSpPr>
          <p:nvPr/>
        </p:nvSpPr>
        <p:spPr bwMode="auto">
          <a:xfrm>
            <a:off x="2192338" y="2316163"/>
            <a:ext cx="1216025" cy="531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25709" tIns="25709" rIns="25709" bIns="25709" anchor="ctr" anchorCtr="1">
            <a:spAutoFit/>
          </a:bodyPr>
          <a:lstStyle/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fr-FR" sz="1400" b="1">
                <a:latin typeface="Tahoma" pitchFamily="34" charset="0"/>
              </a:rPr>
              <a:t>Signal</a:t>
            </a:r>
            <a:endParaRPr lang="en-US" sz="1400" b="1">
              <a:latin typeface="Tahoma" pitchFamily="34" charset="0"/>
            </a:endParaRPr>
          </a:p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400" b="1">
                <a:latin typeface="Tahoma" pitchFamily="34" charset="0"/>
              </a:rPr>
              <a:t>Processing</a:t>
            </a:r>
          </a:p>
        </p:txBody>
      </p:sp>
      <p:sp>
        <p:nvSpPr>
          <p:cNvPr id="1646602" name="AutoShape 10"/>
          <p:cNvSpPr>
            <a:spLocks noChangeArrowheads="1"/>
          </p:cNvSpPr>
          <p:nvPr/>
        </p:nvSpPr>
        <p:spPr bwMode="auto">
          <a:xfrm>
            <a:off x="2192338" y="3468688"/>
            <a:ext cx="1216025" cy="531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25709" tIns="25709" rIns="25709" bIns="25709" anchor="ctr" anchorCtr="1">
            <a:spAutoFit/>
          </a:bodyPr>
          <a:lstStyle/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>
                <a:latin typeface="Tahoma" pitchFamily="34" charset="0"/>
              </a:rPr>
              <a:t>Text</a:t>
            </a:r>
          </a:p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>
                <a:latin typeface="Tahoma" pitchFamily="34" charset="0"/>
              </a:rPr>
              <a:t>Processing</a:t>
            </a:r>
          </a:p>
        </p:txBody>
      </p:sp>
      <p:sp>
        <p:nvSpPr>
          <p:cNvPr id="1646603" name="Text Box 11"/>
          <p:cNvSpPr txBox="1">
            <a:spLocks noChangeArrowheads="1"/>
          </p:cNvSpPr>
          <p:nvPr/>
        </p:nvSpPr>
        <p:spPr bwMode="auto">
          <a:xfrm>
            <a:off x="433388" y="2636838"/>
            <a:ext cx="1546225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400" b="1">
                <a:latin typeface="Tahoma" pitchFamily="34" charset="0"/>
              </a:rPr>
              <a:t>Sporadic data</a:t>
            </a:r>
          </a:p>
        </p:txBody>
      </p:sp>
      <p:sp>
        <p:nvSpPr>
          <p:cNvPr id="1646604" name="Text Box 12"/>
          <p:cNvSpPr txBox="1">
            <a:spLocks noChangeArrowheads="1"/>
          </p:cNvSpPr>
          <p:nvPr/>
        </p:nvSpPr>
        <p:spPr bwMode="auto">
          <a:xfrm>
            <a:off x="539750" y="3500438"/>
            <a:ext cx="9223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400" b="1">
                <a:latin typeface="Tahoma" pitchFamily="34" charset="0"/>
              </a:rPr>
              <a:t>Free text</a:t>
            </a:r>
          </a:p>
        </p:txBody>
      </p:sp>
      <p:sp>
        <p:nvSpPr>
          <p:cNvPr id="1646605" name="Text Box 13"/>
          <p:cNvSpPr txBox="1">
            <a:spLocks noChangeArrowheads="1"/>
          </p:cNvSpPr>
          <p:nvPr/>
        </p:nvSpPr>
        <p:spPr bwMode="auto">
          <a:xfrm>
            <a:off x="684213" y="1416050"/>
            <a:ext cx="24479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 dirty="0">
                <a:solidFill>
                  <a:srgbClr val="990000"/>
                </a:solidFill>
                <a:latin typeface="Tahoma" pitchFamily="34" charset="0"/>
              </a:rPr>
              <a:t>(1) </a:t>
            </a:r>
            <a:r>
              <a:rPr lang="en-GB" sz="1400" b="1" dirty="0" smtClean="0">
                <a:solidFill>
                  <a:srgbClr val="990000"/>
                </a:solidFill>
                <a:latin typeface="Tahoma" pitchFamily="34" charset="0"/>
              </a:rPr>
              <a:t>Data analysis</a:t>
            </a:r>
            <a:endParaRPr lang="en-US" sz="1400" b="1" dirty="0">
              <a:solidFill>
                <a:srgbClr val="990000"/>
              </a:solidFill>
              <a:latin typeface="Tahoma" pitchFamily="34" charset="0"/>
            </a:endParaRPr>
          </a:p>
        </p:txBody>
      </p:sp>
      <p:cxnSp>
        <p:nvCxnSpPr>
          <p:cNvPr id="1646606" name="AutoShape 14"/>
          <p:cNvCxnSpPr>
            <a:cxnSpLocks noChangeShapeType="1"/>
            <a:stCxn id="0" idx="3"/>
            <a:endCxn id="1646601" idx="1"/>
          </p:cNvCxnSpPr>
          <p:nvPr/>
        </p:nvCxnSpPr>
        <p:spPr bwMode="auto">
          <a:xfrm>
            <a:off x="1677988" y="2236788"/>
            <a:ext cx="514350" cy="346075"/>
          </a:xfrm>
          <a:prstGeom prst="bentConnector3">
            <a:avLst>
              <a:gd name="adj1" fmla="val 4969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6607" name="AutoShape 15"/>
          <p:cNvCxnSpPr>
            <a:cxnSpLocks noChangeShapeType="1"/>
            <a:stCxn id="1646600" idx="3"/>
            <a:endCxn id="1646602" idx="1"/>
          </p:cNvCxnSpPr>
          <p:nvPr/>
        </p:nvCxnSpPr>
        <p:spPr bwMode="auto">
          <a:xfrm flipV="1">
            <a:off x="1660525" y="3735388"/>
            <a:ext cx="531813" cy="106362"/>
          </a:xfrm>
          <a:prstGeom prst="bentConnector3">
            <a:avLst>
              <a:gd name="adj1" fmla="val 49852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46608" name="AutoShape 16"/>
          <p:cNvSpPr>
            <a:spLocks noChangeArrowheads="1"/>
          </p:cNvSpPr>
          <p:nvPr/>
        </p:nvSpPr>
        <p:spPr bwMode="auto">
          <a:xfrm>
            <a:off x="3922713" y="2636838"/>
            <a:ext cx="1512887" cy="833437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63995" tIns="31998" rIns="63995" bIns="31998"/>
          <a:lstStyle/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400" b="1">
                <a:latin typeface="Tahoma" pitchFamily="34" charset="0"/>
              </a:rPr>
              <a:t>Knowledge Base</a:t>
            </a:r>
            <a:endParaRPr lang="en-US" sz="1400">
              <a:latin typeface="Tahoma" pitchFamily="34" charset="0"/>
            </a:endParaRPr>
          </a:p>
        </p:txBody>
      </p:sp>
      <p:sp>
        <p:nvSpPr>
          <p:cNvPr id="1646609" name="AutoShape 17"/>
          <p:cNvSpPr>
            <a:spLocks noChangeArrowheads="1"/>
          </p:cNvSpPr>
          <p:nvPr/>
        </p:nvSpPr>
        <p:spPr bwMode="auto">
          <a:xfrm>
            <a:off x="6019800" y="2781300"/>
            <a:ext cx="1792288" cy="5318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25709" tIns="25709" rIns="25709" bIns="25709" anchor="ctr" anchorCtr="1">
            <a:spAutoFit/>
          </a:bodyPr>
          <a:lstStyle/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>
                <a:latin typeface="Tahoma" pitchFamily="34" charset="0"/>
              </a:rPr>
              <a:t>Data</a:t>
            </a:r>
          </a:p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>
                <a:latin typeface="Tahoma" pitchFamily="34" charset="0"/>
              </a:rPr>
              <a:t>Interpretation</a:t>
            </a:r>
          </a:p>
        </p:txBody>
      </p:sp>
      <p:sp>
        <p:nvSpPr>
          <p:cNvPr id="1646610" name="AutoShape 18"/>
          <p:cNvSpPr>
            <a:spLocks noChangeArrowheads="1"/>
          </p:cNvSpPr>
          <p:nvPr/>
        </p:nvSpPr>
        <p:spPr bwMode="auto">
          <a:xfrm>
            <a:off x="7237413" y="1844675"/>
            <a:ext cx="1582737" cy="720725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63995" tIns="31998" rIns="63995" bIns="31998"/>
          <a:lstStyle/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400" b="1">
                <a:latin typeface="Tahoma" pitchFamily="34" charset="0"/>
              </a:rPr>
              <a:t>Ontology</a:t>
            </a:r>
          </a:p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sz="1400" b="1">
                <a:latin typeface="Tahoma" pitchFamily="34" charset="0"/>
              </a:rPr>
              <a:t>+ expert rules</a:t>
            </a:r>
            <a:endParaRPr lang="en-US" sz="1400">
              <a:latin typeface="Tahoma" pitchFamily="34" charset="0"/>
            </a:endParaRPr>
          </a:p>
        </p:txBody>
      </p:sp>
      <p:sp>
        <p:nvSpPr>
          <p:cNvPr id="1646611" name="Text Box 19"/>
          <p:cNvSpPr txBox="1">
            <a:spLocks noChangeArrowheads="1"/>
          </p:cNvSpPr>
          <p:nvPr/>
        </p:nvSpPr>
        <p:spPr bwMode="auto">
          <a:xfrm>
            <a:off x="5867400" y="1419225"/>
            <a:ext cx="29527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 dirty="0">
                <a:solidFill>
                  <a:srgbClr val="990000"/>
                </a:solidFill>
                <a:latin typeface="Tahoma" pitchFamily="34" charset="0"/>
              </a:rPr>
              <a:t>(2) </a:t>
            </a:r>
            <a:r>
              <a:rPr lang="en-GB" sz="1400" b="1" dirty="0" smtClean="0">
                <a:solidFill>
                  <a:srgbClr val="990000"/>
                </a:solidFill>
                <a:latin typeface="Tahoma" pitchFamily="34" charset="0"/>
              </a:rPr>
              <a:t>Data interpretation</a:t>
            </a:r>
            <a:endParaRPr lang="en-US" sz="1400" b="1" dirty="0">
              <a:solidFill>
                <a:srgbClr val="990000"/>
              </a:solidFill>
              <a:latin typeface="Tahoma" pitchFamily="34" charset="0"/>
            </a:endParaRPr>
          </a:p>
        </p:txBody>
      </p:sp>
      <p:cxnSp>
        <p:nvCxnSpPr>
          <p:cNvPr id="1646612" name="AutoShape 20"/>
          <p:cNvCxnSpPr>
            <a:cxnSpLocks noChangeShapeType="1"/>
            <a:stCxn id="1646601" idx="3"/>
            <a:endCxn id="1646608" idx="2"/>
          </p:cNvCxnSpPr>
          <p:nvPr/>
        </p:nvCxnSpPr>
        <p:spPr bwMode="auto">
          <a:xfrm>
            <a:off x="3408363" y="2582863"/>
            <a:ext cx="514350" cy="47148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6613" name="AutoShape 21"/>
          <p:cNvCxnSpPr>
            <a:cxnSpLocks noChangeShapeType="1"/>
            <a:stCxn id="1646602" idx="3"/>
            <a:endCxn id="1646608" idx="2"/>
          </p:cNvCxnSpPr>
          <p:nvPr/>
        </p:nvCxnSpPr>
        <p:spPr bwMode="auto">
          <a:xfrm flipV="1">
            <a:off x="3408363" y="3054350"/>
            <a:ext cx="514350" cy="681038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6614" name="AutoShape 22"/>
          <p:cNvCxnSpPr>
            <a:cxnSpLocks noChangeShapeType="1"/>
            <a:endCxn id="1646608" idx="2"/>
          </p:cNvCxnSpPr>
          <p:nvPr/>
        </p:nvCxnSpPr>
        <p:spPr bwMode="auto">
          <a:xfrm>
            <a:off x="2667000" y="3048000"/>
            <a:ext cx="1255713" cy="555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46615" name="AutoShape 23"/>
          <p:cNvCxnSpPr>
            <a:cxnSpLocks noChangeShapeType="1"/>
            <a:stCxn id="1646608" idx="4"/>
            <a:endCxn id="1646609" idx="1"/>
          </p:cNvCxnSpPr>
          <p:nvPr/>
        </p:nvCxnSpPr>
        <p:spPr bwMode="auto">
          <a:xfrm flipV="1">
            <a:off x="5435600" y="3048000"/>
            <a:ext cx="584200" cy="63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46616" name="AutoShape 24"/>
          <p:cNvCxnSpPr>
            <a:cxnSpLocks noChangeShapeType="1"/>
            <a:stCxn id="1646610" idx="3"/>
            <a:endCxn id="1646609" idx="0"/>
          </p:cNvCxnSpPr>
          <p:nvPr/>
        </p:nvCxnSpPr>
        <p:spPr bwMode="auto">
          <a:xfrm rot="5400000">
            <a:off x="7365207" y="2116931"/>
            <a:ext cx="215900" cy="111283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1646617" name="AutoShape 25"/>
          <p:cNvSpPr>
            <a:spLocks noChangeArrowheads="1"/>
          </p:cNvSpPr>
          <p:nvPr/>
        </p:nvSpPr>
        <p:spPr bwMode="auto">
          <a:xfrm>
            <a:off x="3276600" y="4868863"/>
            <a:ext cx="4895850" cy="12239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25709" tIns="25709" rIns="25709" bIns="25709" anchor="ctr" anchorCtr="1"/>
          <a:lstStyle/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b="1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1646618" name="AutoShape 26"/>
          <p:cNvSpPr>
            <a:spLocks noChangeArrowheads="1"/>
          </p:cNvSpPr>
          <p:nvPr/>
        </p:nvSpPr>
        <p:spPr bwMode="auto">
          <a:xfrm>
            <a:off x="3559175" y="5030788"/>
            <a:ext cx="1939925" cy="531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25709" tIns="25709" rIns="25709" bIns="25709" anchor="ctr" anchorCtr="1">
            <a:spAutoFit/>
          </a:bodyPr>
          <a:lstStyle/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>
                <a:latin typeface="Tahoma" pitchFamily="34" charset="0"/>
              </a:rPr>
              <a:t>Document</a:t>
            </a:r>
          </a:p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>
                <a:latin typeface="Tahoma" pitchFamily="34" charset="0"/>
              </a:rPr>
              <a:t>planning</a:t>
            </a:r>
          </a:p>
        </p:txBody>
      </p:sp>
      <p:sp>
        <p:nvSpPr>
          <p:cNvPr id="1646619" name="AutoShape 27"/>
          <p:cNvSpPr>
            <a:spLocks noChangeArrowheads="1"/>
          </p:cNvSpPr>
          <p:nvPr/>
        </p:nvSpPr>
        <p:spPr bwMode="auto">
          <a:xfrm>
            <a:off x="6156325" y="5057775"/>
            <a:ext cx="1820863" cy="5318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25709" tIns="25709" rIns="25709" bIns="25709" anchor="ctr" anchorCtr="1">
            <a:spAutoFit/>
          </a:bodyPr>
          <a:lstStyle/>
          <a:p>
            <a:pPr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>
                <a:latin typeface="Tahoma" pitchFamily="34" charset="0"/>
              </a:rPr>
              <a:t>Microplanning + Realisation</a:t>
            </a:r>
          </a:p>
        </p:txBody>
      </p:sp>
      <p:sp>
        <p:nvSpPr>
          <p:cNvPr id="1646620" name="Text Box 28"/>
          <p:cNvSpPr txBox="1">
            <a:spLocks noChangeArrowheads="1"/>
          </p:cNvSpPr>
          <p:nvPr/>
        </p:nvSpPr>
        <p:spPr bwMode="auto">
          <a:xfrm>
            <a:off x="4356100" y="5732463"/>
            <a:ext cx="3529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defTabSz="912813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400" b="1">
                <a:solidFill>
                  <a:srgbClr val="990000"/>
                </a:solidFill>
                <a:latin typeface="Tahoma" pitchFamily="34" charset="0"/>
              </a:rPr>
              <a:t>(3) Natural Language Generation</a:t>
            </a:r>
            <a:endParaRPr lang="en-US" sz="1400" b="1">
              <a:solidFill>
                <a:srgbClr val="990000"/>
              </a:solidFill>
              <a:latin typeface="Tahoma" pitchFamily="34" charset="0"/>
            </a:endParaRPr>
          </a:p>
        </p:txBody>
      </p:sp>
      <p:cxnSp>
        <p:nvCxnSpPr>
          <p:cNvPr id="1646621" name="AutoShape 29"/>
          <p:cNvCxnSpPr>
            <a:cxnSpLocks noChangeShapeType="1"/>
            <a:stCxn id="1646618" idx="3"/>
            <a:endCxn id="1646619" idx="1"/>
          </p:cNvCxnSpPr>
          <p:nvPr/>
        </p:nvCxnSpPr>
        <p:spPr bwMode="auto">
          <a:xfrm>
            <a:off x="5499100" y="5297488"/>
            <a:ext cx="657225" cy="269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46622" name="AutoShape 30"/>
          <p:cNvCxnSpPr>
            <a:cxnSpLocks noChangeShapeType="1"/>
            <a:stCxn id="1646609" idx="2"/>
            <a:endCxn id="1646618" idx="0"/>
          </p:cNvCxnSpPr>
          <p:nvPr/>
        </p:nvCxnSpPr>
        <p:spPr bwMode="auto">
          <a:xfrm rot="5400000">
            <a:off x="4864100" y="2978151"/>
            <a:ext cx="1717675" cy="2387600"/>
          </a:xfrm>
          <a:prstGeom prst="bentConnector3">
            <a:avLst>
              <a:gd name="adj1" fmla="val 4990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D5CE-5F84-4F96-B496-0F9B8A0291B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594" grpId="0" animBg="1"/>
      <p:bldP spid="1646596" grpId="0" animBg="1"/>
      <p:bldP spid="1646598" grpId="0"/>
      <p:bldP spid="1646599" grpId="0" animBg="1"/>
      <p:bldP spid="1646600" grpId="0"/>
      <p:bldP spid="1646601" grpId="0" animBg="1"/>
      <p:bldP spid="1646602" grpId="0" animBg="1"/>
      <p:bldP spid="1646603" grpId="0"/>
      <p:bldP spid="1646604" grpId="0"/>
      <p:bldP spid="1646605" grpId="0"/>
      <p:bldP spid="1646608" grpId="0" animBg="1"/>
      <p:bldP spid="1646609" grpId="0" animBg="1"/>
      <p:bldP spid="1646610" grpId="0" animBg="1"/>
      <p:bldP spid="1646611" grpId="0"/>
      <p:bldP spid="1646617" grpId="0" animBg="1"/>
      <p:bldP spid="1646618" grpId="0" animBg="1"/>
      <p:bldP spid="1646619" grpId="0" animBg="1"/>
      <p:bldP spid="16466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Interim s</a:t>
            </a:r>
            <a:r>
              <a:rPr lang="en-GB" dirty="0" err="1" smtClean="0"/>
              <a:t>ummary</a:t>
            </a: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 dirty="0" smtClean="0"/>
              <a:t>Tense is a way of locating events in time. It is relational. Events are related to:</a:t>
            </a:r>
          </a:p>
          <a:p>
            <a:pPr lvl="1">
              <a:lnSpc>
                <a:spcPct val="90000"/>
              </a:lnSpc>
            </a:pPr>
            <a:r>
              <a:rPr lang="mt-MT" sz="2200" dirty="0" smtClean="0"/>
              <a:t>the utterance or speech time</a:t>
            </a:r>
          </a:p>
          <a:p>
            <a:pPr lvl="1">
              <a:lnSpc>
                <a:spcPct val="90000"/>
              </a:lnSpc>
            </a:pPr>
            <a:r>
              <a:rPr lang="mt-MT" sz="2200" dirty="0" smtClean="0"/>
              <a:t>a time that is made salient in context.</a:t>
            </a:r>
            <a:endParaRPr lang="en-GB" sz="2200" dirty="0"/>
          </a:p>
          <a:p>
            <a:pPr>
              <a:lnSpc>
                <a:spcPct val="90000"/>
              </a:lnSpc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Distinction between:</a:t>
            </a:r>
          </a:p>
          <a:p>
            <a:pPr lvl="1">
              <a:lnSpc>
                <a:spcPct val="90000"/>
              </a:lnSpc>
            </a:pPr>
            <a:r>
              <a:rPr lang="mt-MT" sz="2200" dirty="0" smtClean="0"/>
              <a:t>absolute</a:t>
            </a:r>
            <a:r>
              <a:rPr lang="en-GB" sz="2200" dirty="0" smtClean="0"/>
              <a:t> </a:t>
            </a:r>
            <a:r>
              <a:rPr lang="en-GB" sz="2200" dirty="0"/>
              <a:t>tenses</a:t>
            </a:r>
          </a:p>
          <a:p>
            <a:pPr lvl="1">
              <a:lnSpc>
                <a:spcPct val="90000"/>
              </a:lnSpc>
            </a:pPr>
            <a:r>
              <a:rPr lang="mt-MT" sz="2200" dirty="0" smtClean="0"/>
              <a:t>relative</a:t>
            </a:r>
            <a:r>
              <a:rPr lang="en-GB" sz="2200" dirty="0" smtClean="0"/>
              <a:t> </a:t>
            </a:r>
            <a:r>
              <a:rPr lang="en-GB" sz="2200" dirty="0"/>
              <a:t>tenses</a:t>
            </a:r>
          </a:p>
          <a:p>
            <a:pPr>
              <a:lnSpc>
                <a:spcPct val="90000"/>
              </a:lnSpc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 err="1"/>
              <a:t>Reichenbach’s</a:t>
            </a:r>
            <a:r>
              <a:rPr lang="en-GB" sz="2600" dirty="0"/>
              <a:t> model uses three temporal parameters to describe the semantics of different tenses.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Handling time in bt-nurse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Part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challenge for NLG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dirty="0" smtClean="0"/>
              <a:t>In the generation of complex, “narrative” texts, the ordering of information may not be based on time.</a:t>
            </a:r>
          </a:p>
          <a:p>
            <a:pPr>
              <a:buNone/>
            </a:pPr>
            <a:r>
              <a:rPr lang="mt-MT" dirty="0" smtClean="0"/>
              <a:t>	</a:t>
            </a:r>
            <a:r>
              <a:rPr lang="mt-MT" dirty="0" smtClean="0">
                <a:sym typeface="Wingdings" pitchFamily="2" charset="2"/>
              </a:rPr>
              <a:t> BabyTalk doc planning is a case in point.</a:t>
            </a:r>
          </a:p>
          <a:p>
            <a:pPr>
              <a:buNone/>
            </a:pPr>
            <a:endParaRPr lang="mt-MT" dirty="0" smtClean="0">
              <a:sym typeface="Wingdings" pitchFamily="2" charset="2"/>
            </a:endParaRPr>
          </a:p>
          <a:p>
            <a:r>
              <a:rPr lang="mt-MT" dirty="0" smtClean="0">
                <a:sym typeface="Wingdings" pitchFamily="2" charset="2"/>
              </a:rPr>
              <a:t>The microplanner needs to ensure that:</a:t>
            </a:r>
          </a:p>
          <a:p>
            <a:pPr lvl="1"/>
            <a:r>
              <a:rPr lang="mt-MT" dirty="0" smtClean="0">
                <a:sym typeface="Wingdings" pitchFamily="2" charset="2"/>
              </a:rPr>
              <a:t>even though temporal order and narrative order don’t coincide, </a:t>
            </a:r>
          </a:p>
          <a:p>
            <a:pPr lvl="1"/>
            <a:r>
              <a:rPr lang="mt-MT" dirty="0" smtClean="0">
                <a:sym typeface="Wingdings" pitchFamily="2" charset="2"/>
              </a:rPr>
              <a:t>the reader can </a:t>
            </a:r>
            <a:r>
              <a:rPr lang="mt-MT" b="1" dirty="0" smtClean="0">
                <a:solidFill>
                  <a:srgbClr val="002060"/>
                </a:solidFill>
                <a:sym typeface="Wingdings" pitchFamily="2" charset="2"/>
              </a:rPr>
              <a:t>still understand the temporal order</a:t>
            </a:r>
          </a:p>
          <a:p>
            <a:pPr lvl="1"/>
            <a:r>
              <a:rPr lang="mt-MT" dirty="0" smtClean="0">
                <a:sym typeface="Wingdings" pitchFamily="2" charset="2"/>
              </a:rPr>
              <a:t>We will look at a way of implementing Reichenbach’s theory.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computational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mt-MT" b="1" dirty="0" smtClean="0">
                <a:solidFill>
                  <a:srgbClr val="002060"/>
                </a:solidFill>
              </a:rPr>
              <a:t>Aims</a:t>
            </a:r>
          </a:p>
          <a:p>
            <a:r>
              <a:rPr lang="mt-MT" dirty="0" smtClean="0"/>
              <a:t>We want to implement a system to generate narrative text using:</a:t>
            </a:r>
          </a:p>
          <a:p>
            <a:pPr lvl="1"/>
            <a:r>
              <a:rPr lang="mt-MT" dirty="0" smtClean="0"/>
              <a:t>The right tenses to indicate temporal order</a:t>
            </a:r>
          </a:p>
          <a:p>
            <a:pPr lvl="1"/>
            <a:r>
              <a:rPr lang="mt-MT" dirty="0" smtClean="0"/>
              <a:t>The right temporal expressions.</a:t>
            </a:r>
          </a:p>
          <a:p>
            <a:pPr>
              <a:buNone/>
            </a:pPr>
            <a:endParaRPr lang="mt-MT" dirty="0" smtClean="0"/>
          </a:p>
          <a:p>
            <a:pPr>
              <a:buNone/>
            </a:pPr>
            <a:r>
              <a:rPr lang="mt-MT" b="1" dirty="0" smtClean="0">
                <a:solidFill>
                  <a:srgbClr val="002060"/>
                </a:solidFill>
              </a:rPr>
              <a:t>But...</a:t>
            </a:r>
          </a:p>
          <a:p>
            <a:r>
              <a:rPr lang="mt-MT" dirty="0" smtClean="0"/>
              <a:t>If we want to implement Reichenbach’s theory, we need to work out where the three times come from.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Some assumptions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t-MT" b="1" dirty="0" smtClean="0">
                <a:solidFill>
                  <a:srgbClr val="002060"/>
                </a:solidFill>
              </a:rPr>
              <a:t>Structure of events</a:t>
            </a:r>
          </a:p>
          <a:p>
            <a:r>
              <a:rPr lang="mt-MT" dirty="0" smtClean="0"/>
              <a:t>We assume that events </a:t>
            </a:r>
          </a:p>
          <a:p>
            <a:pPr>
              <a:buNone/>
            </a:pPr>
            <a:r>
              <a:rPr lang="mt-MT" dirty="0" smtClean="0"/>
              <a:t>	consist minimally of:</a:t>
            </a:r>
          </a:p>
          <a:p>
            <a:pPr lvl="1"/>
            <a:r>
              <a:rPr lang="mt-MT" dirty="0" smtClean="0"/>
              <a:t>A type (e.g. DRUG_ADMIN)</a:t>
            </a:r>
          </a:p>
          <a:p>
            <a:pPr lvl="1"/>
            <a:r>
              <a:rPr lang="mt-MT" dirty="0" smtClean="0"/>
              <a:t>A start and end time</a:t>
            </a:r>
          </a:p>
          <a:p>
            <a:endParaRPr lang="mt-MT" dirty="0" smtClean="0"/>
          </a:p>
          <a:p>
            <a:pPr>
              <a:buNone/>
            </a:pPr>
            <a:r>
              <a:rPr lang="mt-MT" b="1" dirty="0" smtClean="0">
                <a:solidFill>
                  <a:srgbClr val="002060"/>
                </a:solidFill>
              </a:rPr>
              <a:t>Types of events</a:t>
            </a:r>
          </a:p>
          <a:p>
            <a:r>
              <a:rPr lang="mt-MT" dirty="0" smtClean="0"/>
              <a:t>We also assume a basic distinction between:</a:t>
            </a:r>
          </a:p>
          <a:p>
            <a:pPr lvl="1"/>
            <a:r>
              <a:rPr lang="mt-MT" b="1" dirty="0" smtClean="0">
                <a:solidFill>
                  <a:srgbClr val="002060"/>
                </a:solidFill>
              </a:rPr>
              <a:t>Events</a:t>
            </a:r>
            <a:r>
              <a:rPr lang="mt-MT" dirty="0" smtClean="0"/>
              <a:t>: </a:t>
            </a:r>
            <a:r>
              <a:rPr lang="mt-MT" i="1" dirty="0" smtClean="0"/>
              <a:t>the baby was given dopamine</a:t>
            </a:r>
          </a:p>
          <a:p>
            <a:pPr lvl="1"/>
            <a:r>
              <a:rPr lang="mt-MT" b="1" dirty="0" smtClean="0">
                <a:solidFill>
                  <a:srgbClr val="002060"/>
                </a:solidFill>
              </a:rPr>
              <a:t>States</a:t>
            </a:r>
            <a:r>
              <a:rPr lang="mt-MT" dirty="0" smtClean="0"/>
              <a:t>: </a:t>
            </a:r>
            <a:r>
              <a:rPr lang="mt-MT" i="1" dirty="0" smtClean="0"/>
              <a:t>the baby </a:t>
            </a:r>
            <a:r>
              <a:rPr lang="mt-MT" i="1" u="sng" dirty="0" smtClean="0"/>
              <a:t>is on</a:t>
            </a:r>
            <a:r>
              <a:rPr lang="mt-MT" i="1" dirty="0" smtClean="0"/>
              <a:t> dopamine</a:t>
            </a:r>
            <a:endParaRPr lang="en-GB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867400" y="1676400"/>
          <a:ext cx="2951162" cy="1989137"/>
        </p:xfrm>
        <a:graphic>
          <a:graphicData uri="http://schemas.openxmlformats.org/presentationml/2006/ole">
            <p:oleObj spid="_x0000_s3074" name="Equation" r:id="rId3" imgW="1714320" imgH="11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computational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t-MT" dirty="0" smtClean="0"/>
              <a:t>Based on our assumptions, we know we have:</a:t>
            </a:r>
          </a:p>
          <a:p>
            <a:pPr lvl="1"/>
            <a:r>
              <a:rPr lang="mt-MT" dirty="0" smtClean="0"/>
              <a:t>Event time (given in the event representation)</a:t>
            </a:r>
          </a:p>
          <a:p>
            <a:pPr lvl="1"/>
            <a:r>
              <a:rPr lang="mt-MT" dirty="0" smtClean="0"/>
              <a:t>Utterance time (this is just the time at which we’re generating a text).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But what about reference time?</a:t>
            </a:r>
          </a:p>
          <a:p>
            <a:pPr lvl="1"/>
            <a:r>
              <a:rPr lang="mt-MT" dirty="0" smtClean="0"/>
              <a:t>We will see that this depends on what kind of discourse we are generating.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Human summary, BT-Nurse domain</a:t>
            </a:r>
            <a:endParaRPr lang="en-GB" dirty="0"/>
          </a:p>
        </p:txBody>
      </p:sp>
      <p:sp>
        <p:nvSpPr>
          <p:cNvPr id="163635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4781550" y="1231900"/>
            <a:ext cx="4038600" cy="49339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400" b="1" dirty="0">
                <a:solidFill>
                  <a:srgbClr val="002060"/>
                </a:solidFill>
              </a:rPr>
              <a:t>Corpus summary</a:t>
            </a:r>
            <a:r>
              <a:rPr lang="en-GB" sz="2400" dirty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Shift summary written by a senior neonatal nurse;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GB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400" b="1" dirty="0">
                <a:solidFill>
                  <a:srgbClr val="002060"/>
                </a:solidFill>
              </a:rPr>
              <a:t>Main properties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Several events;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Summary tells a “story” relating events during shift to current state.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400" b="1" dirty="0">
                <a:solidFill>
                  <a:srgbClr val="002060"/>
                </a:solidFill>
              </a:rPr>
              <a:t>Challenges for NLG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Ensuring that narrative is coherent.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endParaRPr lang="en-GB" dirty="0"/>
          </a:p>
          <a:p>
            <a:pPr>
              <a:lnSpc>
                <a:spcPct val="80000"/>
              </a:lnSpc>
            </a:pPr>
            <a:endParaRPr lang="en-GB" sz="1800" dirty="0"/>
          </a:p>
        </p:txBody>
      </p:sp>
      <p:sp>
        <p:nvSpPr>
          <p:cNvPr id="16363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23850" y="1268413"/>
            <a:ext cx="4038600" cy="4789487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/>
              <a:t>Current assessment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/>
              <a:t>Respiratory effort reasonably good, his total resp rate being 40–50 breaths/minute while the ventilator rate is 20. […]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 i="1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/>
              <a:t>Events during the shift</a:t>
            </a:r>
            <a:endParaRPr lang="en-GB" sz="180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/>
              <a:t>[…] After blood gas at 23:00 ventilation pressure reduced to 14/4. CO2 was 4.1 and tidal volumes were 3.8–4 ml at that time. After a desaturation 3 hours later down to 65% pressures were put back to 16/4. He has had an oxygen requirement of 26% since this episode.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 i="1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/>
              <a:t>Potential problems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/>
              <a:t>Small ETT could become blocked or dislodged – ongoing assessment of need for suction; ensure ETT is secure.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/>
          </a:p>
        </p:txBody>
      </p:sp>
      <p:sp>
        <p:nvSpPr>
          <p:cNvPr id="1636357" name="Rectangle 5"/>
          <p:cNvSpPr>
            <a:spLocks noChangeArrowheads="1"/>
          </p:cNvSpPr>
          <p:nvPr/>
        </p:nvSpPr>
        <p:spPr bwMode="auto">
          <a:xfrm>
            <a:off x="395288" y="1341438"/>
            <a:ext cx="40386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endParaRPr lang="en-GB" sz="1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63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Challenges for NLG I: Discourse Mode</a:t>
            </a:r>
          </a:p>
        </p:txBody>
      </p:sp>
      <p:sp>
        <p:nvSpPr>
          <p:cNvPr id="16384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81550" y="1231900"/>
            <a:ext cx="4038600" cy="4789488"/>
          </a:xfrm>
        </p:spPr>
        <p:txBody>
          <a:bodyPr/>
          <a:lstStyle/>
          <a:p>
            <a:pPr>
              <a:buNone/>
            </a:pPr>
            <a:r>
              <a:rPr lang="en-GB" sz="2400" b="1" dirty="0">
                <a:solidFill>
                  <a:srgbClr val="002060"/>
                </a:solidFill>
              </a:rPr>
              <a:t>Background mode</a:t>
            </a:r>
          </a:p>
          <a:p>
            <a:r>
              <a:rPr lang="en-GB" sz="2400" dirty="0"/>
              <a:t>static: mostly states or observations</a:t>
            </a:r>
          </a:p>
          <a:p>
            <a:r>
              <a:rPr lang="mt-MT" sz="2400" dirty="0" smtClean="0"/>
              <a:t>All </a:t>
            </a:r>
            <a:r>
              <a:rPr lang="en-GB" sz="2400" dirty="0" smtClean="0"/>
              <a:t>events </a:t>
            </a:r>
            <a:r>
              <a:rPr lang="en-GB" sz="2400" dirty="0"/>
              <a:t>related to the utterance </a:t>
            </a:r>
            <a:r>
              <a:rPr lang="en-GB" sz="2400" dirty="0" smtClean="0"/>
              <a:t>time</a:t>
            </a:r>
            <a:r>
              <a:rPr lang="mt-MT" sz="2400" dirty="0" smtClean="0"/>
              <a:t> (</a:t>
            </a:r>
            <a:r>
              <a:rPr lang="mt-MT" sz="2400" b="1" dirty="0" smtClean="0">
                <a:solidFill>
                  <a:srgbClr val="002060"/>
                </a:solidFill>
              </a:rPr>
              <a:t>absolute</a:t>
            </a:r>
            <a:r>
              <a:rPr lang="mt-MT" sz="2400" dirty="0" smtClean="0"/>
              <a:t>)</a:t>
            </a:r>
            <a:endParaRPr lang="en-GB" sz="2400" dirty="0"/>
          </a:p>
        </p:txBody>
      </p:sp>
      <p:sp>
        <p:nvSpPr>
          <p:cNvPr id="163840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23850" y="1268413"/>
            <a:ext cx="4038600" cy="4789487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/>
              <a:t>Current assessment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/>
              <a:t>Respiratory effort reasonably good, his total resp rate being 40–50 breaths/minute while the ventilator rate is 20. […]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 i="1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>
                <a:solidFill>
                  <a:srgbClr val="C0C0C0"/>
                </a:solidFill>
              </a:rPr>
              <a:t>Events during the shift</a:t>
            </a:r>
            <a:endParaRPr lang="en-GB" sz="1800">
              <a:solidFill>
                <a:srgbClr val="C0C0C0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>
                <a:solidFill>
                  <a:srgbClr val="C0C0C0"/>
                </a:solidFill>
              </a:rPr>
              <a:t>[…] After blood gas at 23:00 ventilation pressure reduced to 14/4. CO2 was 4.1 and tidal volumes were 3.8–4 ml at that time. After a desaturation 3 hours later down to 65% pressures were put back to 16/4. He has had an oxygen requirement of 26% since this episode.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 i="1">
              <a:solidFill>
                <a:srgbClr val="C0C0C0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>
                <a:solidFill>
                  <a:srgbClr val="C0C0C0"/>
                </a:solidFill>
              </a:rPr>
              <a:t>Potential problems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>
                <a:solidFill>
                  <a:srgbClr val="C0C0C0"/>
                </a:solidFill>
              </a:rPr>
              <a:t>Small ETT could become blocked or dislodged – ongoing assessment of need for suction; ensure ETT is secure.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/>
          </a:p>
        </p:txBody>
      </p:sp>
      <p:sp>
        <p:nvSpPr>
          <p:cNvPr id="1638405" name="Rectangle 5"/>
          <p:cNvSpPr>
            <a:spLocks noChangeArrowheads="1"/>
          </p:cNvSpPr>
          <p:nvPr/>
        </p:nvSpPr>
        <p:spPr bwMode="auto">
          <a:xfrm>
            <a:off x="395288" y="1341438"/>
            <a:ext cx="40386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endParaRPr lang="en-GB" sz="1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Challenges for NLG I: Discourse Mode</a:t>
            </a:r>
          </a:p>
        </p:txBody>
      </p:sp>
      <p:sp>
        <p:nvSpPr>
          <p:cNvPr id="16404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81550" y="1231900"/>
            <a:ext cx="4038600" cy="4789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>
                <a:solidFill>
                  <a:schemeClr val="bg1">
                    <a:lumMod val="75000"/>
                  </a:schemeClr>
                </a:solidFill>
              </a:rPr>
              <a:t>Background mode</a:t>
            </a:r>
          </a:p>
          <a:p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static: mostly states or observations</a:t>
            </a:r>
          </a:p>
          <a:p>
            <a:r>
              <a:rPr lang="mt-MT" sz="2400" dirty="0" smtClean="0">
                <a:solidFill>
                  <a:schemeClr val="bg1">
                    <a:lumMod val="75000"/>
                  </a:schemeClr>
                </a:solidFill>
              </a:rPr>
              <a:t>All </a:t>
            </a: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events related to the utterance time</a:t>
            </a:r>
            <a:r>
              <a:rPr lang="mt-MT" sz="2400" dirty="0" smtClean="0">
                <a:solidFill>
                  <a:schemeClr val="bg1">
                    <a:lumMod val="75000"/>
                  </a:schemeClr>
                </a:solidFill>
              </a:rPr>
              <a:t> (</a:t>
            </a:r>
            <a:r>
              <a:rPr lang="mt-MT" sz="2400" b="1" dirty="0" smtClean="0">
                <a:solidFill>
                  <a:schemeClr val="bg1">
                    <a:lumMod val="75000"/>
                  </a:schemeClr>
                </a:solidFill>
              </a:rPr>
              <a:t>absolute</a:t>
            </a:r>
            <a:r>
              <a:rPr lang="mt-MT" sz="24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GB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endParaRPr lang="mt-MT" sz="2400" dirty="0" smtClean="0"/>
          </a:p>
          <a:p>
            <a:pPr>
              <a:buNone/>
            </a:pPr>
            <a:r>
              <a:rPr lang="en-GB" sz="2400" b="1" dirty="0" smtClean="0">
                <a:solidFill>
                  <a:srgbClr val="002060"/>
                </a:solidFill>
              </a:rPr>
              <a:t>Narrative </a:t>
            </a:r>
            <a:r>
              <a:rPr lang="en-GB" sz="2400" b="1" dirty="0">
                <a:solidFill>
                  <a:srgbClr val="002060"/>
                </a:solidFill>
              </a:rPr>
              <a:t>mode</a:t>
            </a:r>
          </a:p>
          <a:p>
            <a:r>
              <a:rPr lang="en-GB" sz="2400" dirty="0"/>
              <a:t>dynamic: the narrative time moves forward;</a:t>
            </a:r>
          </a:p>
          <a:p>
            <a:r>
              <a:rPr lang="en-GB" sz="2400" dirty="0" smtClean="0"/>
              <a:t>events </a:t>
            </a:r>
            <a:r>
              <a:rPr lang="en-GB" sz="2400" dirty="0"/>
              <a:t>are </a:t>
            </a:r>
            <a:r>
              <a:rPr lang="en-GB" sz="2400" dirty="0" smtClean="0"/>
              <a:t>related </a:t>
            </a:r>
            <a:r>
              <a:rPr lang="mt-MT" sz="2400" dirty="0" smtClean="0"/>
              <a:t>to each other in time (</a:t>
            </a:r>
            <a:r>
              <a:rPr lang="mt-MT" sz="2400" b="1" dirty="0" smtClean="0">
                <a:solidFill>
                  <a:srgbClr val="002060"/>
                </a:solidFill>
              </a:rPr>
              <a:t>relative</a:t>
            </a:r>
            <a:r>
              <a:rPr lang="mt-MT" sz="2400" b="1" dirty="0" smtClean="0"/>
              <a:t>)</a:t>
            </a:r>
            <a:endParaRPr lang="en-GB" sz="2400" dirty="0"/>
          </a:p>
          <a:p>
            <a:pPr lvl="1"/>
            <a:endParaRPr lang="en-GB" sz="2000" dirty="0"/>
          </a:p>
          <a:p>
            <a:pPr lvl="1"/>
            <a:endParaRPr lang="en-GB" sz="2000" dirty="0"/>
          </a:p>
        </p:txBody>
      </p:sp>
      <p:sp>
        <p:nvSpPr>
          <p:cNvPr id="16404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23850" y="1268413"/>
            <a:ext cx="4038600" cy="478948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>
                <a:solidFill>
                  <a:srgbClr val="C0C0C0"/>
                </a:solidFill>
              </a:rPr>
              <a:t>Current assessment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>
                <a:solidFill>
                  <a:srgbClr val="C0C0C0"/>
                </a:solidFill>
              </a:rPr>
              <a:t>Respiratory effort reasonably good, his total resp rate being 40–50 breaths/minute while the ventilator rate is 20. […]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 i="1">
              <a:solidFill>
                <a:srgbClr val="C0C0C0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/>
              <a:t>Events during the shift</a:t>
            </a:r>
            <a:endParaRPr lang="en-GB" sz="180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/>
              <a:t>[…] After blood gas at 23:00 ventilation pressure reduced to 14/4. CO2 was 4.1 and tidal volumes were 3.8–4 ml at that time. After a desaturation 3 hours later down to 65% pressures were put back to 16/4. He has had an oxygen requirement of 26% since this episode.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 i="1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>
                <a:solidFill>
                  <a:srgbClr val="C0C0C0"/>
                </a:solidFill>
              </a:rPr>
              <a:t>Potential problems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>
                <a:solidFill>
                  <a:srgbClr val="C0C0C0"/>
                </a:solidFill>
              </a:rPr>
              <a:t>Small ETT could become blocked or dislodged – ongoing assessment of need for suction; ensure ETT is secure.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/>
          </a:p>
        </p:txBody>
      </p:sp>
      <p:sp>
        <p:nvSpPr>
          <p:cNvPr id="1640453" name="Rectangle 5"/>
          <p:cNvSpPr>
            <a:spLocks noChangeArrowheads="1"/>
          </p:cNvSpPr>
          <p:nvPr/>
        </p:nvSpPr>
        <p:spPr bwMode="auto">
          <a:xfrm>
            <a:off x="395288" y="1341438"/>
            <a:ext cx="40386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endParaRPr lang="en-GB" sz="1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Challenges for NLG II: Temporal </a:t>
            </a:r>
            <a:r>
              <a:rPr lang="en-GB" sz="3600" dirty="0" smtClean="0"/>
              <a:t>anchoring</a:t>
            </a:r>
            <a:endParaRPr lang="en-GB" sz="3600" dirty="0"/>
          </a:p>
        </p:txBody>
      </p:sp>
      <p:sp>
        <p:nvSpPr>
          <p:cNvPr id="16424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81550" y="1231900"/>
            <a:ext cx="4038600" cy="4789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500" dirty="0"/>
              <a:t>In narrative mode, events need not be reported in temporal order.</a:t>
            </a:r>
          </a:p>
          <a:p>
            <a:pPr>
              <a:lnSpc>
                <a:spcPct val="80000"/>
              </a:lnSpc>
            </a:pPr>
            <a:endParaRPr lang="en-GB" sz="2500" dirty="0"/>
          </a:p>
          <a:p>
            <a:pPr>
              <a:lnSpc>
                <a:spcPct val="80000"/>
              </a:lnSpc>
            </a:pPr>
            <a:r>
              <a:rPr lang="en-GB" sz="2500" dirty="0"/>
              <a:t>Located in time via:</a:t>
            </a:r>
          </a:p>
          <a:p>
            <a:pPr lvl="1">
              <a:lnSpc>
                <a:spcPct val="80000"/>
              </a:lnSpc>
            </a:pPr>
            <a:r>
              <a:rPr lang="en-GB" sz="2500" dirty="0"/>
              <a:t>temporal </a:t>
            </a:r>
            <a:r>
              <a:rPr lang="en-GB" sz="2500" dirty="0" smtClean="0"/>
              <a:t>relations</a:t>
            </a:r>
            <a:r>
              <a:rPr lang="mt-MT" sz="2500" dirty="0" smtClean="0"/>
              <a:t> using tense</a:t>
            </a:r>
            <a:r>
              <a:rPr lang="en-GB" sz="2500" dirty="0" smtClean="0"/>
              <a:t>;</a:t>
            </a:r>
            <a:endParaRPr lang="en-GB" sz="2500" dirty="0"/>
          </a:p>
          <a:p>
            <a:pPr lvl="1">
              <a:lnSpc>
                <a:spcPct val="80000"/>
              </a:lnSpc>
            </a:pPr>
            <a:r>
              <a:rPr lang="en-GB" sz="2500" dirty="0"/>
              <a:t>explicit timestamps.</a:t>
            </a:r>
          </a:p>
          <a:p>
            <a:pPr lvl="1">
              <a:lnSpc>
                <a:spcPct val="80000"/>
              </a:lnSpc>
            </a:pPr>
            <a:endParaRPr lang="en-GB" sz="2500" dirty="0"/>
          </a:p>
          <a:p>
            <a:pPr lvl="1">
              <a:lnSpc>
                <a:spcPct val="80000"/>
              </a:lnSpc>
            </a:pPr>
            <a:endParaRPr lang="en-GB" sz="1600" dirty="0"/>
          </a:p>
        </p:txBody>
      </p:sp>
      <p:sp>
        <p:nvSpPr>
          <p:cNvPr id="16425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23850" y="1268413"/>
            <a:ext cx="4038600" cy="4789487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>
                <a:solidFill>
                  <a:srgbClr val="C0C0C0"/>
                </a:solidFill>
              </a:rPr>
              <a:t>Current assessment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>
                <a:solidFill>
                  <a:srgbClr val="C0C0C0"/>
                </a:solidFill>
              </a:rPr>
              <a:t>Respiratory effort reasonably good, his total resp rate being 40–50 breaths/minute while the ventilator rate is 20. […]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 i="1">
              <a:solidFill>
                <a:srgbClr val="C0C0C0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/>
              <a:t>Events during the shift</a:t>
            </a:r>
            <a:endParaRPr lang="en-GB" sz="180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/>
              <a:t>[…] </a:t>
            </a:r>
            <a:r>
              <a:rPr lang="en-GB" sz="1800">
                <a:solidFill>
                  <a:srgbClr val="990000"/>
                </a:solidFill>
              </a:rPr>
              <a:t>After blood gas at 23:00</a:t>
            </a:r>
            <a:r>
              <a:rPr lang="en-GB" sz="1800"/>
              <a:t> ventilation pressure reduced to 14/4. CO2 was 4.1 and tidal volumes were 3.8–4 ml </a:t>
            </a:r>
            <a:r>
              <a:rPr lang="en-GB" sz="1800">
                <a:solidFill>
                  <a:srgbClr val="990000"/>
                </a:solidFill>
              </a:rPr>
              <a:t>at that time</a:t>
            </a:r>
            <a:r>
              <a:rPr lang="en-GB" sz="1800"/>
              <a:t>. After a desaturation </a:t>
            </a:r>
            <a:r>
              <a:rPr lang="en-GB" sz="1800">
                <a:solidFill>
                  <a:srgbClr val="990000"/>
                </a:solidFill>
              </a:rPr>
              <a:t>3 hours later</a:t>
            </a:r>
            <a:r>
              <a:rPr lang="en-GB" sz="1800"/>
              <a:t> down to 65% pressures were put back to 16/4. He has had an oxygen requirement of 26% </a:t>
            </a:r>
            <a:r>
              <a:rPr lang="en-GB" sz="1800">
                <a:solidFill>
                  <a:srgbClr val="990000"/>
                </a:solidFill>
              </a:rPr>
              <a:t>since this episode</a:t>
            </a:r>
            <a:r>
              <a:rPr lang="en-GB" sz="1800"/>
              <a:t>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 i="1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>
                <a:solidFill>
                  <a:srgbClr val="C0C0C0"/>
                </a:solidFill>
              </a:rPr>
              <a:t>Potential problems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>
                <a:solidFill>
                  <a:srgbClr val="C0C0C0"/>
                </a:solidFill>
              </a:rPr>
              <a:t>Small ETT could become blocked or dislodged – ongoing assessment of need for suction; ensure ETT is secure.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/>
          </a:p>
        </p:txBody>
      </p:sp>
      <p:sp>
        <p:nvSpPr>
          <p:cNvPr id="1642501" name="Rectangle 5"/>
          <p:cNvSpPr>
            <a:spLocks noChangeArrowheads="1"/>
          </p:cNvSpPr>
          <p:nvPr/>
        </p:nvSpPr>
        <p:spPr bwMode="auto">
          <a:xfrm>
            <a:off x="395288" y="1341438"/>
            <a:ext cx="40386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/>
            <a:endParaRPr lang="en-GB" sz="1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is based on work in progress. Comments and complaints are very welcome!</a:t>
            </a:r>
            <a:endParaRPr lang="en-GB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/>
              <a:t>Challenges for NLG III: Temporal focus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81550" y="1231900"/>
            <a:ext cx="4038600" cy="5076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500" dirty="0"/>
              <a:t>Focusing mechanisms highlight different parts of an event.</a:t>
            </a:r>
          </a:p>
          <a:p>
            <a:pPr>
              <a:lnSpc>
                <a:spcPct val="80000"/>
              </a:lnSpc>
            </a:pPr>
            <a:endParaRPr lang="en-GB" sz="2500" dirty="0"/>
          </a:p>
          <a:p>
            <a:pPr>
              <a:lnSpc>
                <a:spcPct val="80000"/>
              </a:lnSpc>
            </a:pPr>
            <a:r>
              <a:rPr lang="en-GB" sz="2500" dirty="0"/>
              <a:t>Simple “nuclear” focus:</a:t>
            </a:r>
          </a:p>
          <a:p>
            <a:pPr lvl="1">
              <a:lnSpc>
                <a:spcPct val="80000"/>
              </a:lnSpc>
            </a:pPr>
            <a:r>
              <a:rPr lang="en-GB" sz="2100" dirty="0">
                <a:solidFill>
                  <a:srgbClr val="990000"/>
                </a:solidFill>
              </a:rPr>
              <a:t>His oxygen was raised to 26%.</a:t>
            </a:r>
          </a:p>
          <a:p>
            <a:pPr lvl="1">
              <a:lnSpc>
                <a:spcPct val="80000"/>
              </a:lnSpc>
            </a:pPr>
            <a:endParaRPr lang="en-GB" sz="2100" dirty="0"/>
          </a:p>
          <a:p>
            <a:pPr>
              <a:lnSpc>
                <a:spcPct val="80000"/>
              </a:lnSpc>
            </a:pPr>
            <a:r>
              <a:rPr lang="en-GB" sz="2500" dirty="0"/>
              <a:t>End/consequent state focus:</a:t>
            </a:r>
          </a:p>
          <a:p>
            <a:pPr lvl="1">
              <a:lnSpc>
                <a:spcPct val="80000"/>
              </a:lnSpc>
            </a:pPr>
            <a:r>
              <a:rPr lang="en-GB" sz="2100" dirty="0">
                <a:solidFill>
                  <a:srgbClr val="990000"/>
                </a:solidFill>
              </a:rPr>
              <a:t>He has been on 26% oxygen since then.</a:t>
            </a:r>
          </a:p>
          <a:p>
            <a:pPr>
              <a:lnSpc>
                <a:spcPct val="80000"/>
              </a:lnSpc>
            </a:pPr>
            <a:endParaRPr lang="en-GB" sz="2500" dirty="0">
              <a:solidFill>
                <a:srgbClr val="990000"/>
              </a:solidFill>
            </a:endParaRPr>
          </a:p>
          <a:p>
            <a:pPr lvl="1">
              <a:lnSpc>
                <a:spcPct val="80000"/>
              </a:lnSpc>
            </a:pPr>
            <a:endParaRPr lang="en-GB" sz="1600" dirty="0"/>
          </a:p>
          <a:p>
            <a:pPr lvl="1">
              <a:lnSpc>
                <a:spcPct val="80000"/>
              </a:lnSpc>
            </a:pPr>
            <a:endParaRPr lang="en-GB" sz="1600" dirty="0"/>
          </a:p>
        </p:txBody>
      </p:sp>
      <p:sp>
        <p:nvSpPr>
          <p:cNvPr id="1644553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323850" y="1268413"/>
            <a:ext cx="4038600" cy="4789487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>
                <a:solidFill>
                  <a:srgbClr val="C0C0C0"/>
                </a:solidFill>
              </a:rPr>
              <a:t>Current assessment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>
                <a:solidFill>
                  <a:srgbClr val="C0C0C0"/>
                </a:solidFill>
              </a:rPr>
              <a:t>Respiratory effort reasonably good, his total resp rate being 40–50 breaths/minute while the ventilator rate is 20. […]</a:t>
            </a:r>
          </a:p>
          <a:p>
            <a:pPr marL="0" indent="0">
              <a:lnSpc>
                <a:spcPct val="80000"/>
              </a:lnSpc>
            </a:pPr>
            <a:endParaRPr lang="en-GB" sz="1800" i="1">
              <a:solidFill>
                <a:srgbClr val="C0C0C0"/>
              </a:solidFill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/>
              <a:t>Events during the shift</a:t>
            </a:r>
            <a:endParaRPr lang="en-GB" sz="1800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/>
              <a:t>[…] After blood gas at 23:00 ventilation pressure reduced to 14/4. CO2 was 4.1 and tidal volumes were 3.8–4 ml at that time. After a desaturation 3 hours later down to 65% pressures were put back to 16/4. </a:t>
            </a:r>
            <a:r>
              <a:rPr lang="en-GB" sz="1800">
                <a:solidFill>
                  <a:srgbClr val="990000"/>
                </a:solidFill>
              </a:rPr>
              <a:t>He has had an oxygen requirement of 26% since this episode</a:t>
            </a:r>
            <a:r>
              <a:rPr lang="en-GB" sz="1800"/>
              <a:t>.</a:t>
            </a:r>
          </a:p>
          <a:p>
            <a:pPr marL="0" indent="0">
              <a:lnSpc>
                <a:spcPct val="80000"/>
              </a:lnSpc>
            </a:pPr>
            <a:endParaRPr lang="en-GB" sz="1800" i="1"/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 b="1">
                <a:solidFill>
                  <a:srgbClr val="C0C0C0"/>
                </a:solidFill>
              </a:rPr>
              <a:t>Potential problems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en-GB" sz="1800">
                <a:solidFill>
                  <a:srgbClr val="C0C0C0"/>
                </a:solidFill>
              </a:rPr>
              <a:t>Small ETT could become blocked or dislodged – ongoing assessment of need for suction; ensure ETT is secure.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en-GB" sz="1800">
              <a:solidFill>
                <a:srgbClr val="C0C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40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temporal </a:t>
            </a:r>
            <a:r>
              <a:rPr lang="en-GB" dirty="0" smtClean="0"/>
              <a:t>model</a:t>
            </a:r>
            <a:r>
              <a:rPr lang="mt-MT" dirty="0" smtClean="0"/>
              <a:t>: Reference time</a:t>
            </a:r>
            <a:endParaRPr lang="en-GB" dirty="0"/>
          </a:p>
        </p:txBody>
      </p:sp>
      <p:sp>
        <p:nvSpPr>
          <p:cNvPr id="1676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8435975" cy="1524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In background mode: Case 1</a:t>
            </a:r>
          </a:p>
          <a:p>
            <a:r>
              <a:rPr lang="mt-MT" sz="2400" dirty="0" smtClean="0"/>
              <a:t>We assume that reference time is equal to the utterance time.</a:t>
            </a:r>
          </a:p>
          <a:p>
            <a:r>
              <a:rPr lang="mt-MT" sz="2400" dirty="0" smtClean="0"/>
              <a:t>This gives rise to the “static” effect of this kind of discourse.</a:t>
            </a:r>
            <a:endParaRPr lang="en-GB" sz="2400" dirty="0"/>
          </a:p>
          <a:p>
            <a:pPr>
              <a:buFont typeface="Arial" charset="0"/>
              <a:buNone/>
            </a:pPr>
            <a:endParaRPr lang="en-GB" sz="2400" b="1" dirty="0">
              <a:solidFill>
                <a:srgbClr val="990000"/>
              </a:solidFill>
            </a:endParaRPr>
          </a:p>
        </p:txBody>
      </p:sp>
      <p:sp>
        <p:nvSpPr>
          <p:cNvPr id="1676295" name="Line 7"/>
          <p:cNvSpPr>
            <a:spLocks noChangeShapeType="1"/>
          </p:cNvSpPr>
          <p:nvPr/>
        </p:nvSpPr>
        <p:spPr bwMode="auto">
          <a:xfrm>
            <a:off x="4724400" y="3789144"/>
            <a:ext cx="353695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76299" name="Line 11"/>
          <p:cNvSpPr>
            <a:spLocks noChangeShapeType="1"/>
          </p:cNvSpPr>
          <p:nvPr/>
        </p:nvSpPr>
        <p:spPr bwMode="auto">
          <a:xfrm>
            <a:off x="4724400" y="3789144"/>
            <a:ext cx="0" cy="2889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76300" name="Text Box 12"/>
          <p:cNvSpPr txBox="1">
            <a:spLocks noChangeArrowheads="1"/>
          </p:cNvSpPr>
          <p:nvPr/>
        </p:nvSpPr>
        <p:spPr bwMode="auto">
          <a:xfrm>
            <a:off x="4114800" y="4114800"/>
            <a:ext cx="1240468" cy="64633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/>
            <a:r>
              <a:rPr lang="mt-MT" dirty="0" smtClean="0"/>
              <a:t>12:31</a:t>
            </a:r>
            <a:endParaRPr lang="en-GB" sz="1800" dirty="0" smtClean="0"/>
          </a:p>
          <a:p>
            <a:pPr marL="342900" indent="-342900"/>
            <a:r>
              <a:rPr lang="en-GB" sz="1800" b="1" dirty="0" smtClean="0">
                <a:solidFill>
                  <a:srgbClr val="002060"/>
                </a:solidFill>
              </a:rPr>
              <a:t>Event Time</a:t>
            </a:r>
            <a:endParaRPr lang="en-GB" sz="1800" b="1" dirty="0">
              <a:solidFill>
                <a:srgbClr val="002060"/>
              </a:solidFill>
            </a:endParaRPr>
          </a:p>
        </p:txBody>
      </p:sp>
      <p:sp>
        <p:nvSpPr>
          <p:cNvPr id="1676303" name="Line 15"/>
          <p:cNvSpPr>
            <a:spLocks noChangeShapeType="1"/>
          </p:cNvSpPr>
          <p:nvPr/>
        </p:nvSpPr>
        <p:spPr bwMode="auto">
          <a:xfrm>
            <a:off x="7793039" y="3789144"/>
            <a:ext cx="0" cy="2889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76304" name="Text Box 16"/>
          <p:cNvSpPr txBox="1">
            <a:spLocks noChangeArrowheads="1"/>
          </p:cNvSpPr>
          <p:nvPr/>
        </p:nvSpPr>
        <p:spPr bwMode="auto">
          <a:xfrm>
            <a:off x="7174845" y="4078069"/>
            <a:ext cx="1206549" cy="64633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/>
            <a:r>
              <a:rPr lang="mt-MT" dirty="0" smtClean="0"/>
              <a:t>13:00</a:t>
            </a:r>
            <a:endParaRPr lang="mt-MT" sz="1800" dirty="0" smtClean="0"/>
          </a:p>
          <a:p>
            <a:pPr marL="342900" indent="-342900"/>
            <a:r>
              <a:rPr lang="en-GB" sz="1800" b="1" dirty="0" err="1" smtClean="0">
                <a:solidFill>
                  <a:srgbClr val="002060"/>
                </a:solidFill>
              </a:rPr>
              <a:t>Utt</a:t>
            </a:r>
            <a:r>
              <a:rPr lang="en-GB" sz="1800" b="1" dirty="0" smtClean="0">
                <a:solidFill>
                  <a:srgbClr val="002060"/>
                </a:solidFill>
              </a:rPr>
              <a:t>. Time</a:t>
            </a:r>
            <a:endParaRPr lang="en-GB" sz="18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41</a:t>
            </a:fld>
            <a:endParaRPr lang="fr-FR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68790" y="2895600"/>
          <a:ext cx="2487173" cy="1676400"/>
        </p:xfrm>
        <a:graphic>
          <a:graphicData uri="http://schemas.openxmlformats.org/presentationml/2006/ole">
            <p:oleObj spid="_x0000_s4098" name="Equation" r:id="rId3" imgW="1714320" imgH="115560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191000" y="3331944"/>
            <a:ext cx="15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DRUG-ADMIN</a:t>
            </a:r>
            <a:endParaRPr lang="en-GB" b="1" dirty="0"/>
          </a:p>
        </p:txBody>
      </p:sp>
      <p:cxnSp>
        <p:nvCxnSpPr>
          <p:cNvPr id="20" name="AutoShape 13"/>
          <p:cNvCxnSpPr>
            <a:cxnSpLocks noChangeShapeType="1"/>
            <a:stCxn id="18" idx="0"/>
          </p:cNvCxnSpPr>
          <p:nvPr/>
        </p:nvCxnSpPr>
        <p:spPr bwMode="auto">
          <a:xfrm rot="16200000" flipH="1">
            <a:off x="6211696" y="2076041"/>
            <a:ext cx="304800" cy="2816607"/>
          </a:xfrm>
          <a:prstGeom prst="curvedConnector4">
            <a:avLst>
              <a:gd name="adj1" fmla="val -75000"/>
              <a:gd name="adj2" fmla="val 99353"/>
            </a:avLst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347880" y="2734012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>
                <a:solidFill>
                  <a:srgbClr val="002060"/>
                </a:solidFill>
              </a:rPr>
              <a:t>REFERENCE TIME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2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1" y="5029200"/>
            <a:ext cx="4114800" cy="15240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In this example:</a:t>
            </a:r>
          </a:p>
          <a:p>
            <a:r>
              <a:rPr lang="mt-MT" sz="2000" dirty="0" smtClean="0"/>
              <a:t>Reichenbach’s model would predict we use present perfect.</a:t>
            </a:r>
          </a:p>
          <a:p>
            <a:pPr>
              <a:buNone/>
            </a:pPr>
            <a:r>
              <a:rPr lang="mt-MT" sz="2000" b="1" dirty="0" smtClean="0">
                <a:solidFill>
                  <a:srgbClr val="FF0000"/>
                </a:solidFill>
              </a:rPr>
              <a:t>	</a:t>
            </a:r>
            <a:r>
              <a:rPr lang="mt-MT" sz="2000" b="1" i="1" dirty="0" smtClean="0">
                <a:solidFill>
                  <a:srgbClr val="FF0000"/>
                </a:solidFill>
              </a:rPr>
              <a:t>He has been given dopamine</a:t>
            </a:r>
            <a:endParaRPr lang="mt-MT" sz="2000" b="1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en-GB" sz="2400" b="1" dirty="0">
              <a:solidFill>
                <a:srgbClr val="99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495800" y="5638800"/>
            <a:ext cx="4114800" cy="703263"/>
            <a:chOff x="685800" y="2133600"/>
            <a:chExt cx="7620000" cy="2227263"/>
          </a:xfrm>
        </p:grpSpPr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685800" y="3505200"/>
              <a:ext cx="7620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4"/>
            <p:cNvSpPr>
              <a:spLocks noChangeShapeType="1"/>
            </p:cNvSpPr>
            <p:nvPr/>
          </p:nvSpPr>
          <p:spPr bwMode="auto">
            <a:xfrm>
              <a:off x="3200400" y="2362200"/>
              <a:ext cx="0" cy="1905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5"/>
            <p:cNvSpPr>
              <a:spLocks noChangeShapeType="1"/>
            </p:cNvSpPr>
            <p:nvPr/>
          </p:nvSpPr>
          <p:spPr bwMode="auto">
            <a:xfrm>
              <a:off x="6019800" y="2438400"/>
              <a:ext cx="0" cy="1828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1219200" y="2133600"/>
              <a:ext cx="5908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</a:rPr>
                <a:t>past</a:t>
              </a:r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4114800" y="2133600"/>
              <a:ext cx="9109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</a:rPr>
                <a:t>present</a:t>
              </a: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6781800" y="2133600"/>
              <a:ext cx="7800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</a:rPr>
                <a:t>future</a:t>
              </a: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4098925" y="3994150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3886200" y="3733800"/>
              <a:ext cx="85883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R = U</a:t>
              </a:r>
            </a:p>
          </p:txBody>
        </p: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1600200" y="3733800"/>
              <a:ext cx="32861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6295" grpId="0" animBg="1"/>
      <p:bldP spid="1676299" grpId="0" animBg="1"/>
      <p:bldP spid="1676300" grpId="0"/>
      <p:bldP spid="1676303" grpId="0" animBg="1"/>
      <p:bldP spid="1676304" grpId="0"/>
      <p:bldP spid="18" grpId="0"/>
      <p:bldP spid="24" grpId="0"/>
      <p:bldP spid="2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temporal </a:t>
            </a:r>
            <a:r>
              <a:rPr lang="en-GB" dirty="0" smtClean="0"/>
              <a:t>model</a:t>
            </a:r>
            <a:r>
              <a:rPr lang="mt-MT" dirty="0" smtClean="0"/>
              <a:t>: Reference time</a:t>
            </a:r>
            <a:endParaRPr lang="en-GB" dirty="0"/>
          </a:p>
        </p:txBody>
      </p:sp>
      <p:sp>
        <p:nvSpPr>
          <p:cNvPr id="1676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8435975" cy="1524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In background mode: Case 2</a:t>
            </a:r>
          </a:p>
          <a:p>
            <a:r>
              <a:rPr lang="mt-MT" sz="2400" dirty="0" smtClean="0"/>
              <a:t>Suppose we have a state, rather than an event.</a:t>
            </a:r>
          </a:p>
          <a:p>
            <a:r>
              <a:rPr lang="mt-MT" sz="2400" dirty="0" smtClean="0"/>
              <a:t>The state is true at the present time.</a:t>
            </a:r>
            <a:endParaRPr lang="en-GB" sz="2400" dirty="0"/>
          </a:p>
          <a:p>
            <a:pPr>
              <a:buFont typeface="Arial" charset="0"/>
              <a:buNone/>
            </a:pPr>
            <a:endParaRPr lang="en-GB" sz="2400" b="1" dirty="0">
              <a:solidFill>
                <a:srgbClr val="990000"/>
              </a:solidFill>
            </a:endParaRPr>
          </a:p>
        </p:txBody>
      </p:sp>
      <p:sp>
        <p:nvSpPr>
          <p:cNvPr id="1676300" name="Text Box 12"/>
          <p:cNvSpPr txBox="1">
            <a:spLocks noChangeArrowheads="1"/>
          </p:cNvSpPr>
          <p:nvPr/>
        </p:nvSpPr>
        <p:spPr bwMode="auto">
          <a:xfrm>
            <a:off x="4412212" y="3163669"/>
            <a:ext cx="1240468" cy="646331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/>
            <a:r>
              <a:rPr lang="mt-MT" dirty="0" smtClean="0"/>
              <a:t>12:31</a:t>
            </a:r>
            <a:endParaRPr lang="en-GB" sz="1800" dirty="0" smtClean="0"/>
          </a:p>
          <a:p>
            <a:pPr marL="342900" indent="-342900"/>
            <a:r>
              <a:rPr lang="en-GB" sz="1800" b="1" dirty="0" smtClean="0">
                <a:solidFill>
                  <a:srgbClr val="002060"/>
                </a:solidFill>
              </a:rPr>
              <a:t>Event Time</a:t>
            </a:r>
            <a:endParaRPr lang="en-GB" sz="1800" b="1" dirty="0">
              <a:solidFill>
                <a:srgbClr val="002060"/>
              </a:solidFill>
            </a:endParaRPr>
          </a:p>
        </p:txBody>
      </p:sp>
      <p:sp>
        <p:nvSpPr>
          <p:cNvPr id="1676304" name="Text Box 16"/>
          <p:cNvSpPr txBox="1">
            <a:spLocks noChangeArrowheads="1"/>
          </p:cNvSpPr>
          <p:nvPr/>
        </p:nvSpPr>
        <p:spPr bwMode="auto">
          <a:xfrm>
            <a:off x="4426472" y="3669268"/>
            <a:ext cx="1079655" cy="36933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GB" sz="1800" b="1" dirty="0" err="1" smtClean="0">
                <a:solidFill>
                  <a:srgbClr val="002060"/>
                </a:solidFill>
              </a:rPr>
              <a:t>Utt</a:t>
            </a:r>
            <a:r>
              <a:rPr lang="en-GB" sz="1800" b="1" dirty="0" smtClean="0">
                <a:solidFill>
                  <a:srgbClr val="002060"/>
                </a:solidFill>
              </a:rPr>
              <a:t>. Time</a:t>
            </a:r>
            <a:endParaRPr lang="en-GB" sz="18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42</a:t>
            </a:fld>
            <a:endParaRPr lang="fr-FR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90600" y="2667000"/>
          <a:ext cx="1971675" cy="1327150"/>
        </p:xfrm>
        <a:graphic>
          <a:graphicData uri="http://schemas.openxmlformats.org/presentationml/2006/ole">
            <p:oleObj spid="_x0000_s6146" name="Equation" r:id="rId3" imgW="1358640" imgH="91440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703152" y="2819400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CMV</a:t>
            </a:r>
            <a:endParaRPr lang="en-GB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267200" y="4038600"/>
            <a:ext cx="181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>
                <a:solidFill>
                  <a:srgbClr val="002060"/>
                </a:solidFill>
              </a:rPr>
              <a:t>REFERENCE TIME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2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1" y="5029200"/>
            <a:ext cx="4114800" cy="15240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In this example:</a:t>
            </a:r>
          </a:p>
          <a:p>
            <a:r>
              <a:rPr lang="mt-MT" sz="2000" dirty="0" smtClean="0"/>
              <a:t>Reichenbach’s model would predict we use simple present.</a:t>
            </a:r>
          </a:p>
          <a:p>
            <a:pPr>
              <a:buNone/>
            </a:pPr>
            <a:r>
              <a:rPr lang="mt-MT" sz="2000" b="1" dirty="0" smtClean="0">
                <a:solidFill>
                  <a:srgbClr val="FF0000"/>
                </a:solidFill>
              </a:rPr>
              <a:t>	</a:t>
            </a:r>
            <a:r>
              <a:rPr lang="mt-MT" sz="2000" b="1" i="1" dirty="0" smtClean="0">
                <a:solidFill>
                  <a:srgbClr val="FF0000"/>
                </a:solidFill>
              </a:rPr>
              <a:t>He is on CMV.</a:t>
            </a:r>
          </a:p>
          <a:p>
            <a:pPr>
              <a:buFont typeface="Arial" charset="0"/>
              <a:buNone/>
            </a:pPr>
            <a:endParaRPr lang="en-GB" sz="2400" b="1" dirty="0">
              <a:solidFill>
                <a:srgbClr val="990000"/>
              </a:solidFill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4495800" y="5638800"/>
            <a:ext cx="4114800" cy="874599"/>
            <a:chOff x="685800" y="2133600"/>
            <a:chExt cx="7620000" cy="2769891"/>
          </a:xfrm>
        </p:grpSpPr>
        <p:sp>
          <p:nvSpPr>
            <p:cNvPr id="27" name="Line 3"/>
            <p:cNvSpPr>
              <a:spLocks noChangeShapeType="1"/>
            </p:cNvSpPr>
            <p:nvPr/>
          </p:nvSpPr>
          <p:spPr bwMode="auto">
            <a:xfrm>
              <a:off x="685800" y="3505200"/>
              <a:ext cx="7620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4"/>
            <p:cNvSpPr>
              <a:spLocks noChangeShapeType="1"/>
            </p:cNvSpPr>
            <p:nvPr/>
          </p:nvSpPr>
          <p:spPr bwMode="auto">
            <a:xfrm>
              <a:off x="3200400" y="2362200"/>
              <a:ext cx="0" cy="1905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5"/>
            <p:cNvSpPr>
              <a:spLocks noChangeShapeType="1"/>
            </p:cNvSpPr>
            <p:nvPr/>
          </p:nvSpPr>
          <p:spPr bwMode="auto">
            <a:xfrm>
              <a:off x="6019800" y="2438400"/>
              <a:ext cx="0" cy="1828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Text Box 6"/>
            <p:cNvSpPr txBox="1">
              <a:spLocks noChangeArrowheads="1"/>
            </p:cNvSpPr>
            <p:nvPr/>
          </p:nvSpPr>
          <p:spPr bwMode="auto">
            <a:xfrm>
              <a:off x="1219200" y="2133600"/>
              <a:ext cx="5908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</a:rPr>
                <a:t>past</a:t>
              </a:r>
            </a:p>
          </p:txBody>
        </p:sp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4114800" y="2133600"/>
              <a:ext cx="9109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</a:rPr>
                <a:t>present</a:t>
              </a: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6781800" y="2133600"/>
              <a:ext cx="78002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</a:rPr>
                <a:t>future</a:t>
              </a: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4098925" y="3994150"/>
              <a:ext cx="184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3886200" y="3733801"/>
              <a:ext cx="1873731" cy="1169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dirty="0"/>
                <a:t>R = </a:t>
              </a:r>
              <a:r>
                <a:rPr lang="en-GB" dirty="0" smtClean="0"/>
                <a:t>U</a:t>
              </a:r>
              <a:r>
                <a:rPr lang="mt-MT" dirty="0" smtClean="0"/>
                <a:t> = E</a:t>
              </a:r>
              <a:endParaRPr lang="en-GB" dirty="0"/>
            </a:p>
          </p:txBody>
        </p: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1600200" y="3733801"/>
              <a:ext cx="342094" cy="1169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6300" grpId="0"/>
      <p:bldP spid="1676304" grpId="0"/>
      <p:bldP spid="18" grpId="0"/>
      <p:bldP spid="24" grpId="0"/>
      <p:bldP spid="2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temporal </a:t>
            </a:r>
            <a:r>
              <a:rPr lang="en-GB" dirty="0" smtClean="0"/>
              <a:t>model</a:t>
            </a:r>
            <a:r>
              <a:rPr lang="mt-MT" dirty="0" smtClean="0"/>
              <a:t>: Reference time</a:t>
            </a:r>
            <a:endParaRPr lang="en-GB" dirty="0"/>
          </a:p>
        </p:txBody>
      </p:sp>
      <p:sp>
        <p:nvSpPr>
          <p:cNvPr id="1676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036638"/>
            <a:ext cx="8435975" cy="9445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In narrative mode: Case 1</a:t>
            </a:r>
          </a:p>
          <a:p>
            <a:r>
              <a:rPr lang="mt-MT" sz="2400" dirty="0" smtClean="0"/>
              <a:t>Here, events are not related to the present, but to each other.</a:t>
            </a:r>
          </a:p>
          <a:p>
            <a:pPr>
              <a:buFont typeface="Arial" charset="0"/>
              <a:buNone/>
            </a:pPr>
            <a:endParaRPr lang="en-GB" sz="2400" dirty="0"/>
          </a:p>
          <a:p>
            <a:pPr>
              <a:buFont typeface="Arial" charset="0"/>
              <a:buNone/>
            </a:pPr>
            <a:endParaRPr lang="en-GB" sz="2400" b="1" dirty="0">
              <a:solidFill>
                <a:srgbClr val="990000"/>
              </a:solidFill>
            </a:endParaRPr>
          </a:p>
        </p:txBody>
      </p:sp>
      <p:sp>
        <p:nvSpPr>
          <p:cNvPr id="1676293" name="Rectangle 5"/>
          <p:cNvSpPr>
            <a:spLocks noChangeArrowheads="1"/>
          </p:cNvSpPr>
          <p:nvPr/>
        </p:nvSpPr>
        <p:spPr bwMode="auto">
          <a:xfrm>
            <a:off x="990600" y="2959021"/>
            <a:ext cx="2579987" cy="56312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dirty="0"/>
              <a:t>[…] pressures were put back to 16/4 […]</a:t>
            </a:r>
          </a:p>
        </p:txBody>
      </p:sp>
      <p:sp>
        <p:nvSpPr>
          <p:cNvPr id="1676294" name="Rectangle 6"/>
          <p:cNvSpPr>
            <a:spLocks noChangeArrowheads="1"/>
          </p:cNvSpPr>
          <p:nvPr/>
        </p:nvSpPr>
        <p:spPr bwMode="auto">
          <a:xfrm>
            <a:off x="4996764" y="2959021"/>
            <a:ext cx="2443804" cy="56312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dirty="0"/>
              <a:t>He was given morphine and </a:t>
            </a:r>
            <a:r>
              <a:rPr lang="en-GB" dirty="0" err="1"/>
              <a:t>suxamethonium</a:t>
            </a:r>
            <a:r>
              <a:rPr lang="en-GB" dirty="0"/>
              <a:t>.</a:t>
            </a:r>
          </a:p>
        </p:txBody>
      </p:sp>
      <p:cxnSp>
        <p:nvCxnSpPr>
          <p:cNvPr id="1676301" name="AutoShape 13"/>
          <p:cNvCxnSpPr>
            <a:cxnSpLocks noChangeShapeType="1"/>
            <a:stCxn id="1676294" idx="0"/>
            <a:endCxn id="1676293" idx="0"/>
          </p:cNvCxnSpPr>
          <p:nvPr/>
        </p:nvCxnSpPr>
        <p:spPr bwMode="auto">
          <a:xfrm rot="16200000" flipV="1">
            <a:off x="4250084" y="989983"/>
            <a:ext cx="11065" cy="3938073"/>
          </a:xfrm>
          <a:prstGeom prst="curvedConnector3">
            <a:avLst>
              <a:gd name="adj1" fmla="val 3563253"/>
            </a:avLst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76302" name="Text Box 14"/>
          <p:cNvSpPr txBox="1">
            <a:spLocks noChangeArrowheads="1"/>
          </p:cNvSpPr>
          <p:nvPr/>
        </p:nvSpPr>
        <p:spPr bwMode="auto">
          <a:xfrm>
            <a:off x="2133600" y="2204512"/>
            <a:ext cx="4738206" cy="36933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b="1" dirty="0" smtClean="0">
                <a:solidFill>
                  <a:srgbClr val="002060"/>
                </a:solidFill>
              </a:rPr>
              <a:t>Reference Time</a:t>
            </a:r>
            <a:r>
              <a:rPr lang="mt-MT" b="1" dirty="0" smtClean="0">
                <a:solidFill>
                  <a:srgbClr val="002060"/>
                </a:solidFill>
              </a:rPr>
              <a:t> = event time of previous event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676295" name="Line 7"/>
          <p:cNvSpPr>
            <a:spLocks noChangeShapeType="1"/>
          </p:cNvSpPr>
          <p:nvPr/>
        </p:nvSpPr>
        <p:spPr bwMode="auto">
          <a:xfrm>
            <a:off x="1059441" y="3559614"/>
            <a:ext cx="739875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sz="1400"/>
          </a:p>
        </p:txBody>
      </p:sp>
      <p:sp>
        <p:nvSpPr>
          <p:cNvPr id="1676296" name="Line 8"/>
          <p:cNvSpPr>
            <a:spLocks noChangeShapeType="1"/>
          </p:cNvSpPr>
          <p:nvPr/>
        </p:nvSpPr>
        <p:spPr bwMode="auto">
          <a:xfrm>
            <a:off x="1533835" y="3559614"/>
            <a:ext cx="0" cy="25172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1400"/>
          </a:p>
        </p:txBody>
      </p:sp>
      <p:sp>
        <p:nvSpPr>
          <p:cNvPr id="1676297" name="Text Box 9"/>
          <p:cNvSpPr txBox="1">
            <a:spLocks noChangeArrowheads="1"/>
          </p:cNvSpPr>
          <p:nvPr/>
        </p:nvSpPr>
        <p:spPr bwMode="auto">
          <a:xfrm>
            <a:off x="1234287" y="3747718"/>
            <a:ext cx="949351" cy="455859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GB" sz="1400" dirty="0" smtClean="0"/>
              <a:t>10:15</a:t>
            </a:r>
          </a:p>
          <a:p>
            <a:pPr marL="342900" indent="-342900"/>
            <a:r>
              <a:rPr lang="en-GB" sz="1400" b="1" dirty="0" smtClean="0">
                <a:solidFill>
                  <a:srgbClr val="002060"/>
                </a:solidFill>
              </a:rPr>
              <a:t>Event Time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1676299" name="Line 11"/>
          <p:cNvSpPr>
            <a:spLocks noChangeShapeType="1"/>
          </p:cNvSpPr>
          <p:nvPr/>
        </p:nvSpPr>
        <p:spPr bwMode="auto">
          <a:xfrm>
            <a:off x="6081737" y="3559614"/>
            <a:ext cx="0" cy="25172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1400"/>
          </a:p>
        </p:txBody>
      </p:sp>
      <p:sp>
        <p:nvSpPr>
          <p:cNvPr id="1676300" name="Text Box 12"/>
          <p:cNvSpPr txBox="1">
            <a:spLocks noChangeArrowheads="1"/>
          </p:cNvSpPr>
          <p:nvPr/>
        </p:nvSpPr>
        <p:spPr bwMode="auto">
          <a:xfrm>
            <a:off x="5441820" y="3811341"/>
            <a:ext cx="949351" cy="455859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/>
            <a:r>
              <a:rPr lang="en-GB" sz="1400" dirty="0" smtClean="0"/>
              <a:t>11:00</a:t>
            </a:r>
          </a:p>
          <a:p>
            <a:pPr marL="342900" indent="-342900"/>
            <a:r>
              <a:rPr lang="en-GB" sz="1400" b="1" dirty="0" smtClean="0">
                <a:solidFill>
                  <a:srgbClr val="002060"/>
                </a:solidFill>
              </a:rPr>
              <a:t>Event Time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1676303" name="Line 15"/>
          <p:cNvSpPr>
            <a:spLocks noChangeShapeType="1"/>
          </p:cNvSpPr>
          <p:nvPr/>
        </p:nvSpPr>
        <p:spPr bwMode="auto">
          <a:xfrm>
            <a:off x="8016728" y="3559614"/>
            <a:ext cx="0" cy="25172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1400"/>
          </a:p>
        </p:txBody>
      </p:sp>
      <p:sp>
        <p:nvSpPr>
          <p:cNvPr id="1676304" name="Text Box 16"/>
          <p:cNvSpPr txBox="1">
            <a:spLocks noChangeArrowheads="1"/>
          </p:cNvSpPr>
          <p:nvPr/>
        </p:nvSpPr>
        <p:spPr bwMode="auto">
          <a:xfrm>
            <a:off x="7662053" y="3811341"/>
            <a:ext cx="785605" cy="26815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mt-MT" sz="1400" b="1" dirty="0" smtClean="0">
                <a:solidFill>
                  <a:srgbClr val="002060"/>
                </a:solidFill>
              </a:rPr>
              <a:t>Utt Time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2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4648200"/>
            <a:ext cx="4114800" cy="15240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In this example:</a:t>
            </a:r>
          </a:p>
          <a:p>
            <a:r>
              <a:rPr lang="mt-MT" sz="2000" dirty="0" smtClean="0"/>
              <a:t>Reichenbach’s model would predict we use simple past.</a:t>
            </a:r>
          </a:p>
          <a:p>
            <a:pPr>
              <a:buNone/>
            </a:pPr>
            <a:r>
              <a:rPr lang="mt-MT" sz="2000" b="1" dirty="0" smtClean="0">
                <a:solidFill>
                  <a:srgbClr val="FF0000"/>
                </a:solidFill>
              </a:rPr>
              <a:t>	</a:t>
            </a:r>
            <a:r>
              <a:rPr lang="mt-MT" sz="2000" b="1" i="1" dirty="0" smtClean="0">
                <a:solidFill>
                  <a:srgbClr val="FF0000"/>
                </a:solidFill>
              </a:rPr>
              <a:t>He was given morphine...</a:t>
            </a:r>
          </a:p>
          <a:p>
            <a:pPr>
              <a:buFont typeface="Arial" charset="0"/>
              <a:buNone/>
            </a:pPr>
            <a:endParaRPr lang="en-GB" sz="2400" b="1" dirty="0">
              <a:solidFill>
                <a:srgbClr val="99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572000" y="5029200"/>
            <a:ext cx="4114800" cy="914400"/>
            <a:chOff x="4572000" y="5029200"/>
            <a:chExt cx="4114800" cy="914400"/>
          </a:xfrm>
        </p:grpSpPr>
        <p:grpSp>
          <p:nvGrpSpPr>
            <p:cNvPr id="23" name="Group 25"/>
            <p:cNvGrpSpPr/>
            <p:nvPr/>
          </p:nvGrpSpPr>
          <p:grpSpPr>
            <a:xfrm>
              <a:off x="4572000" y="5029200"/>
              <a:ext cx="4114800" cy="874599"/>
              <a:chOff x="685800" y="2133600"/>
              <a:chExt cx="7620000" cy="2769891"/>
            </a:xfrm>
          </p:grpSpPr>
          <p:sp>
            <p:nvSpPr>
              <p:cNvPr id="24" name="Line 3"/>
              <p:cNvSpPr>
                <a:spLocks noChangeShapeType="1"/>
              </p:cNvSpPr>
              <p:nvPr/>
            </p:nvSpPr>
            <p:spPr bwMode="auto">
              <a:xfrm>
                <a:off x="685800" y="3505200"/>
                <a:ext cx="76200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Line 4"/>
              <p:cNvSpPr>
                <a:spLocks noChangeShapeType="1"/>
              </p:cNvSpPr>
              <p:nvPr/>
            </p:nvSpPr>
            <p:spPr bwMode="auto">
              <a:xfrm>
                <a:off x="3200400" y="2362200"/>
                <a:ext cx="0" cy="1905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Line 5"/>
              <p:cNvSpPr>
                <a:spLocks noChangeShapeType="1"/>
              </p:cNvSpPr>
              <p:nvPr/>
            </p:nvSpPr>
            <p:spPr bwMode="auto">
              <a:xfrm>
                <a:off x="6019800" y="2438400"/>
                <a:ext cx="0" cy="18288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 Box 6"/>
              <p:cNvSpPr txBox="1">
                <a:spLocks noChangeArrowheads="1"/>
              </p:cNvSpPr>
              <p:nvPr/>
            </p:nvSpPr>
            <p:spPr bwMode="auto">
              <a:xfrm>
                <a:off x="1219200" y="2133600"/>
                <a:ext cx="59086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002060"/>
                    </a:solidFill>
                  </a:rPr>
                  <a:t>past</a:t>
                </a:r>
              </a:p>
            </p:txBody>
          </p:sp>
          <p:sp>
            <p:nvSpPr>
              <p:cNvPr id="28" name="Text Box 7"/>
              <p:cNvSpPr txBox="1">
                <a:spLocks noChangeArrowheads="1"/>
              </p:cNvSpPr>
              <p:nvPr/>
            </p:nvSpPr>
            <p:spPr bwMode="auto">
              <a:xfrm>
                <a:off x="4114800" y="2133600"/>
                <a:ext cx="91095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002060"/>
                    </a:solidFill>
                  </a:rPr>
                  <a:t>present</a:t>
                </a:r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6781800" y="2133600"/>
                <a:ext cx="78002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002060"/>
                    </a:solidFill>
                  </a:rPr>
                  <a:t>future</a:t>
                </a: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4098925" y="3994150"/>
                <a:ext cx="1841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Text Box 10"/>
              <p:cNvSpPr txBox="1">
                <a:spLocks noChangeArrowheads="1"/>
              </p:cNvSpPr>
              <p:nvPr/>
            </p:nvSpPr>
            <p:spPr bwMode="auto">
              <a:xfrm>
                <a:off x="4445167" y="3733801"/>
                <a:ext cx="615078" cy="1169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U</a:t>
                </a:r>
                <a:endParaRPr lang="en-GB" dirty="0"/>
              </a:p>
            </p:txBody>
          </p:sp>
          <p:sp>
            <p:nvSpPr>
              <p:cNvPr id="32" name="Text Box 12"/>
              <p:cNvSpPr txBox="1">
                <a:spLocks noChangeArrowheads="1"/>
              </p:cNvSpPr>
              <p:nvPr/>
            </p:nvSpPr>
            <p:spPr bwMode="auto">
              <a:xfrm>
                <a:off x="1600200" y="3733801"/>
                <a:ext cx="342094" cy="1169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dirty="0"/>
              </a:p>
            </p:txBody>
          </p:sp>
        </p:grp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4953000" y="5574268"/>
              <a:ext cx="6431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mt-MT" dirty="0" smtClean="0"/>
                <a:t>R &lt; E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6293" grpId="0"/>
      <p:bldP spid="1676294" grpId="0"/>
      <p:bldP spid="1676302" grpId="0"/>
      <p:bldP spid="1676295" grpId="0" animBg="1"/>
      <p:bldP spid="1676296" grpId="0" animBg="1"/>
      <p:bldP spid="1676297" grpId="0"/>
      <p:bldP spid="1676299" grpId="0" animBg="1"/>
      <p:bldP spid="1676300" grpId="0"/>
      <p:bldP spid="1676303" grpId="0" animBg="1"/>
      <p:bldP spid="1676304" grpId="0"/>
      <p:bldP spid="2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temporal </a:t>
            </a:r>
            <a:r>
              <a:rPr lang="en-GB" dirty="0" smtClean="0"/>
              <a:t>model</a:t>
            </a:r>
            <a:r>
              <a:rPr lang="mt-MT" dirty="0" smtClean="0"/>
              <a:t>: Reference time</a:t>
            </a:r>
            <a:endParaRPr lang="en-GB" dirty="0"/>
          </a:p>
        </p:txBody>
      </p:sp>
      <p:sp>
        <p:nvSpPr>
          <p:cNvPr id="1676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12838"/>
            <a:ext cx="8435975" cy="9445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In narrative mode: Case 2</a:t>
            </a:r>
          </a:p>
          <a:p>
            <a:r>
              <a:rPr lang="mt-MT" sz="2400" dirty="0" smtClean="0"/>
              <a:t>What happens when temporal and narrative order conflict?</a:t>
            </a:r>
          </a:p>
          <a:p>
            <a:pPr>
              <a:buFont typeface="Arial" charset="0"/>
              <a:buNone/>
            </a:pPr>
            <a:endParaRPr lang="en-GB" sz="2400" dirty="0"/>
          </a:p>
          <a:p>
            <a:pPr>
              <a:buFont typeface="Arial" charset="0"/>
              <a:buNone/>
            </a:pPr>
            <a:endParaRPr lang="en-GB" sz="2400" b="1" dirty="0">
              <a:solidFill>
                <a:srgbClr val="990000"/>
              </a:solidFill>
            </a:endParaRPr>
          </a:p>
        </p:txBody>
      </p:sp>
      <p:sp>
        <p:nvSpPr>
          <p:cNvPr id="1676293" name="Rectangle 5"/>
          <p:cNvSpPr>
            <a:spLocks noChangeArrowheads="1"/>
          </p:cNvSpPr>
          <p:nvPr/>
        </p:nvSpPr>
        <p:spPr bwMode="auto">
          <a:xfrm>
            <a:off x="4876800" y="2890312"/>
            <a:ext cx="2579987" cy="56312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dirty="0"/>
              <a:t>[…] pressures were put back to 16/4 […]</a:t>
            </a:r>
          </a:p>
        </p:txBody>
      </p:sp>
      <p:sp>
        <p:nvSpPr>
          <p:cNvPr id="1676294" name="Rectangle 6"/>
          <p:cNvSpPr>
            <a:spLocks noChangeArrowheads="1"/>
          </p:cNvSpPr>
          <p:nvPr/>
        </p:nvSpPr>
        <p:spPr bwMode="auto">
          <a:xfrm>
            <a:off x="914400" y="2890312"/>
            <a:ext cx="2443804" cy="56312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dirty="0"/>
              <a:t>He was given morphine and </a:t>
            </a:r>
            <a:r>
              <a:rPr lang="en-GB" dirty="0" err="1"/>
              <a:t>suxamethonium</a:t>
            </a:r>
            <a:r>
              <a:rPr lang="en-GB" dirty="0"/>
              <a:t>.</a:t>
            </a:r>
          </a:p>
        </p:txBody>
      </p:sp>
      <p:cxnSp>
        <p:nvCxnSpPr>
          <p:cNvPr id="1676301" name="AutoShape 13"/>
          <p:cNvCxnSpPr>
            <a:cxnSpLocks noChangeShapeType="1"/>
            <a:stCxn id="1676294" idx="0"/>
            <a:endCxn id="1676293" idx="0"/>
          </p:cNvCxnSpPr>
          <p:nvPr/>
        </p:nvCxnSpPr>
        <p:spPr bwMode="auto">
          <a:xfrm rot="5400000" flipH="1" flipV="1">
            <a:off x="4151548" y="875066"/>
            <a:ext cx="12700" cy="4030492"/>
          </a:xfrm>
          <a:prstGeom prst="curvedConnector3">
            <a:avLst>
              <a:gd name="adj1" fmla="val 1800000"/>
            </a:avLst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76302" name="Text Box 14"/>
          <p:cNvSpPr txBox="1">
            <a:spLocks noChangeArrowheads="1"/>
          </p:cNvSpPr>
          <p:nvPr/>
        </p:nvSpPr>
        <p:spPr bwMode="auto">
          <a:xfrm>
            <a:off x="2286000" y="2128312"/>
            <a:ext cx="4738206" cy="36933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b="1" dirty="0" smtClean="0">
                <a:solidFill>
                  <a:srgbClr val="002060"/>
                </a:solidFill>
              </a:rPr>
              <a:t>Reference Time</a:t>
            </a:r>
            <a:r>
              <a:rPr lang="mt-MT" b="1" dirty="0" smtClean="0">
                <a:solidFill>
                  <a:srgbClr val="002060"/>
                </a:solidFill>
              </a:rPr>
              <a:t> = event time of previous event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676295" name="Line 7"/>
          <p:cNvSpPr>
            <a:spLocks noChangeShapeType="1"/>
          </p:cNvSpPr>
          <p:nvPr/>
        </p:nvSpPr>
        <p:spPr bwMode="auto">
          <a:xfrm>
            <a:off x="1211841" y="3483414"/>
            <a:ext cx="739875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 sz="1400"/>
          </a:p>
        </p:txBody>
      </p:sp>
      <p:sp>
        <p:nvSpPr>
          <p:cNvPr id="1676296" name="Line 8"/>
          <p:cNvSpPr>
            <a:spLocks noChangeShapeType="1"/>
          </p:cNvSpPr>
          <p:nvPr/>
        </p:nvSpPr>
        <p:spPr bwMode="auto">
          <a:xfrm>
            <a:off x="1686235" y="3483414"/>
            <a:ext cx="0" cy="25172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1400"/>
          </a:p>
        </p:txBody>
      </p:sp>
      <p:sp>
        <p:nvSpPr>
          <p:cNvPr id="1676297" name="Text Box 9"/>
          <p:cNvSpPr txBox="1">
            <a:spLocks noChangeArrowheads="1"/>
          </p:cNvSpPr>
          <p:nvPr/>
        </p:nvSpPr>
        <p:spPr bwMode="auto">
          <a:xfrm>
            <a:off x="1386687" y="3671518"/>
            <a:ext cx="949351" cy="455859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GB" sz="1400" dirty="0" smtClean="0"/>
              <a:t>10:15</a:t>
            </a:r>
          </a:p>
          <a:p>
            <a:pPr marL="342900" indent="-342900"/>
            <a:r>
              <a:rPr lang="en-GB" sz="1400" b="1" dirty="0" smtClean="0">
                <a:solidFill>
                  <a:srgbClr val="002060"/>
                </a:solidFill>
              </a:rPr>
              <a:t>Event Time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1676299" name="Line 11"/>
          <p:cNvSpPr>
            <a:spLocks noChangeShapeType="1"/>
          </p:cNvSpPr>
          <p:nvPr/>
        </p:nvSpPr>
        <p:spPr bwMode="auto">
          <a:xfrm>
            <a:off x="6234137" y="3483414"/>
            <a:ext cx="0" cy="25172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1400"/>
          </a:p>
        </p:txBody>
      </p:sp>
      <p:sp>
        <p:nvSpPr>
          <p:cNvPr id="1676300" name="Text Box 12"/>
          <p:cNvSpPr txBox="1">
            <a:spLocks noChangeArrowheads="1"/>
          </p:cNvSpPr>
          <p:nvPr/>
        </p:nvSpPr>
        <p:spPr bwMode="auto">
          <a:xfrm>
            <a:off x="5594220" y="3735141"/>
            <a:ext cx="949351" cy="455859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/>
            <a:r>
              <a:rPr lang="en-GB" sz="1400" dirty="0" smtClean="0"/>
              <a:t>11:00</a:t>
            </a:r>
          </a:p>
          <a:p>
            <a:pPr marL="342900" indent="-342900"/>
            <a:r>
              <a:rPr lang="en-GB" sz="1400" b="1" dirty="0" smtClean="0">
                <a:solidFill>
                  <a:srgbClr val="002060"/>
                </a:solidFill>
              </a:rPr>
              <a:t>Event Time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1676303" name="Line 15"/>
          <p:cNvSpPr>
            <a:spLocks noChangeShapeType="1"/>
          </p:cNvSpPr>
          <p:nvPr/>
        </p:nvSpPr>
        <p:spPr bwMode="auto">
          <a:xfrm>
            <a:off x="8169128" y="3483414"/>
            <a:ext cx="0" cy="25172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sz="1400"/>
          </a:p>
        </p:txBody>
      </p:sp>
      <p:sp>
        <p:nvSpPr>
          <p:cNvPr id="1676304" name="Text Box 16"/>
          <p:cNvSpPr txBox="1">
            <a:spLocks noChangeArrowheads="1"/>
          </p:cNvSpPr>
          <p:nvPr/>
        </p:nvSpPr>
        <p:spPr bwMode="auto">
          <a:xfrm>
            <a:off x="7814453" y="3735141"/>
            <a:ext cx="785605" cy="26815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mt-MT" sz="1400" b="1" dirty="0" smtClean="0">
                <a:solidFill>
                  <a:srgbClr val="002060"/>
                </a:solidFill>
              </a:rPr>
              <a:t>Utt Time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2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4572000"/>
            <a:ext cx="4114800" cy="175260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In this example:</a:t>
            </a:r>
          </a:p>
          <a:p>
            <a:r>
              <a:rPr lang="mt-MT" sz="2000" dirty="0" smtClean="0"/>
              <a:t>We want to mention pressures before morphine...</a:t>
            </a:r>
          </a:p>
          <a:p>
            <a:r>
              <a:rPr lang="mt-MT" sz="2000" dirty="0" smtClean="0"/>
              <a:t>Reichenbach’s model would predict we use past perfect.</a:t>
            </a:r>
          </a:p>
          <a:p>
            <a:pPr>
              <a:buNone/>
            </a:pPr>
            <a:r>
              <a:rPr lang="mt-MT" sz="2000" b="1" dirty="0" smtClean="0">
                <a:solidFill>
                  <a:srgbClr val="FF0000"/>
                </a:solidFill>
              </a:rPr>
              <a:t>	</a:t>
            </a:r>
            <a:r>
              <a:rPr lang="mt-MT" sz="2000" b="1" i="1" dirty="0" smtClean="0">
                <a:solidFill>
                  <a:srgbClr val="FF0000"/>
                </a:solidFill>
              </a:rPr>
              <a:t>Pressures were put back...</a:t>
            </a:r>
            <a:r>
              <a:rPr lang="mt-MT" sz="2000" b="1" dirty="0" smtClean="0">
                <a:solidFill>
                  <a:srgbClr val="FF0000"/>
                </a:solidFill>
              </a:rPr>
              <a:t> </a:t>
            </a:r>
            <a:r>
              <a:rPr lang="mt-MT" sz="2000" b="1" i="1" dirty="0" smtClean="0">
                <a:solidFill>
                  <a:srgbClr val="FF0000"/>
                </a:solidFill>
              </a:rPr>
              <a:t>He had been given morphine...</a:t>
            </a:r>
          </a:p>
          <a:p>
            <a:pPr>
              <a:buFont typeface="Arial" charset="0"/>
              <a:buNone/>
            </a:pPr>
            <a:endParaRPr lang="en-GB" sz="2400" b="1" dirty="0">
              <a:solidFill>
                <a:srgbClr val="99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572000" y="5029200"/>
            <a:ext cx="4114800" cy="914400"/>
            <a:chOff x="4572000" y="5029200"/>
            <a:chExt cx="4114800" cy="914400"/>
          </a:xfrm>
        </p:grpSpPr>
        <p:grpSp>
          <p:nvGrpSpPr>
            <p:cNvPr id="3" name="Group 25"/>
            <p:cNvGrpSpPr/>
            <p:nvPr/>
          </p:nvGrpSpPr>
          <p:grpSpPr>
            <a:xfrm>
              <a:off x="4572000" y="5029200"/>
              <a:ext cx="4114800" cy="874599"/>
              <a:chOff x="685800" y="2133600"/>
              <a:chExt cx="7620000" cy="2769891"/>
            </a:xfrm>
          </p:grpSpPr>
          <p:sp>
            <p:nvSpPr>
              <p:cNvPr id="24" name="Line 3"/>
              <p:cNvSpPr>
                <a:spLocks noChangeShapeType="1"/>
              </p:cNvSpPr>
              <p:nvPr/>
            </p:nvSpPr>
            <p:spPr bwMode="auto">
              <a:xfrm>
                <a:off x="685800" y="3505200"/>
                <a:ext cx="76200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Line 4"/>
              <p:cNvSpPr>
                <a:spLocks noChangeShapeType="1"/>
              </p:cNvSpPr>
              <p:nvPr/>
            </p:nvSpPr>
            <p:spPr bwMode="auto">
              <a:xfrm>
                <a:off x="3200400" y="2362200"/>
                <a:ext cx="0" cy="1905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Line 5"/>
              <p:cNvSpPr>
                <a:spLocks noChangeShapeType="1"/>
              </p:cNvSpPr>
              <p:nvPr/>
            </p:nvSpPr>
            <p:spPr bwMode="auto">
              <a:xfrm>
                <a:off x="6019800" y="2438400"/>
                <a:ext cx="0" cy="18288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" name="Text Box 6"/>
              <p:cNvSpPr txBox="1">
                <a:spLocks noChangeArrowheads="1"/>
              </p:cNvSpPr>
              <p:nvPr/>
            </p:nvSpPr>
            <p:spPr bwMode="auto">
              <a:xfrm>
                <a:off x="1219200" y="2133600"/>
                <a:ext cx="59086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002060"/>
                    </a:solidFill>
                  </a:rPr>
                  <a:t>past</a:t>
                </a:r>
              </a:p>
            </p:txBody>
          </p:sp>
          <p:sp>
            <p:nvSpPr>
              <p:cNvPr id="28" name="Text Box 7"/>
              <p:cNvSpPr txBox="1">
                <a:spLocks noChangeArrowheads="1"/>
              </p:cNvSpPr>
              <p:nvPr/>
            </p:nvSpPr>
            <p:spPr bwMode="auto">
              <a:xfrm>
                <a:off x="4114800" y="2133600"/>
                <a:ext cx="91095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002060"/>
                    </a:solidFill>
                  </a:rPr>
                  <a:t>present</a:t>
                </a:r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6781800" y="2133600"/>
                <a:ext cx="78002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b="1" dirty="0">
                    <a:solidFill>
                      <a:srgbClr val="002060"/>
                    </a:solidFill>
                  </a:rPr>
                  <a:t>future</a:t>
                </a: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4098925" y="3994150"/>
                <a:ext cx="1841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Text Box 10"/>
              <p:cNvSpPr txBox="1">
                <a:spLocks noChangeArrowheads="1"/>
              </p:cNvSpPr>
              <p:nvPr/>
            </p:nvSpPr>
            <p:spPr bwMode="auto">
              <a:xfrm>
                <a:off x="4445167" y="3733801"/>
                <a:ext cx="615078" cy="1169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U</a:t>
                </a:r>
                <a:endParaRPr lang="en-GB" dirty="0"/>
              </a:p>
            </p:txBody>
          </p:sp>
          <p:sp>
            <p:nvSpPr>
              <p:cNvPr id="32" name="Text Box 12"/>
              <p:cNvSpPr txBox="1">
                <a:spLocks noChangeArrowheads="1"/>
              </p:cNvSpPr>
              <p:nvPr/>
            </p:nvSpPr>
            <p:spPr bwMode="auto">
              <a:xfrm>
                <a:off x="1600200" y="3733801"/>
                <a:ext cx="342094" cy="11696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dirty="0"/>
              </a:p>
            </p:txBody>
          </p:sp>
        </p:grpSp>
        <p:sp>
          <p:nvSpPr>
            <p:cNvPr id="33" name="Text Box 10"/>
            <p:cNvSpPr txBox="1">
              <a:spLocks noChangeArrowheads="1"/>
            </p:cNvSpPr>
            <p:nvPr/>
          </p:nvSpPr>
          <p:spPr bwMode="auto">
            <a:xfrm>
              <a:off x="4724400" y="5574268"/>
              <a:ext cx="7922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mt-MT" dirty="0" smtClean="0"/>
                <a:t> E      R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6293" grpId="0"/>
      <p:bldP spid="1676294" grpId="0"/>
      <p:bldP spid="1676302" grpId="0"/>
      <p:bldP spid="1676295" grpId="0" animBg="1"/>
      <p:bldP spid="1676296" grpId="0" animBg="1"/>
      <p:bldP spid="1676297" grpId="0"/>
      <p:bldP spid="1676299" grpId="0" animBg="1"/>
      <p:bldP spid="1676300" grpId="0"/>
      <p:bldP spid="1676303" grpId="0" animBg="1"/>
      <p:bldP spid="1676304" grpId="0"/>
      <p:bldP spid="2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event model</a:t>
            </a:r>
          </a:p>
        </p:txBody>
      </p:sp>
      <p:sp>
        <p:nvSpPr>
          <p:cNvPr id="1686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752"/>
            <a:ext cx="8362950" cy="493417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400" b="1" dirty="0">
                <a:solidFill>
                  <a:srgbClr val="002060"/>
                </a:solidFill>
              </a:rPr>
              <a:t>Focus mechanism </a:t>
            </a:r>
            <a:r>
              <a:rPr lang="en-GB" sz="1800" dirty="0"/>
              <a:t>(</a:t>
            </a:r>
            <a:r>
              <a:rPr lang="en-GB" sz="1800" dirty="0" err="1"/>
              <a:t>Moens</a:t>
            </a:r>
            <a:r>
              <a:rPr lang="en-GB" sz="1800" dirty="0"/>
              <a:t> &amp; </a:t>
            </a:r>
            <a:r>
              <a:rPr lang="en-GB" sz="1800" dirty="0" err="1"/>
              <a:t>Steedman</a:t>
            </a:r>
            <a:r>
              <a:rPr lang="en-GB" sz="1800" dirty="0"/>
              <a:t> `88)</a:t>
            </a:r>
          </a:p>
          <a:p>
            <a:r>
              <a:rPr lang="en-GB" sz="2400" dirty="0"/>
              <a:t>We can think of an event as consisting of:</a:t>
            </a:r>
          </a:p>
          <a:p>
            <a:pPr lvl="1"/>
            <a:r>
              <a:rPr lang="en-GB" sz="2000" dirty="0"/>
              <a:t>start state</a:t>
            </a:r>
          </a:p>
          <a:p>
            <a:pPr lvl="1"/>
            <a:r>
              <a:rPr lang="en-GB" sz="2000" dirty="0"/>
              <a:t>nucleus</a:t>
            </a:r>
          </a:p>
          <a:p>
            <a:pPr lvl="1"/>
            <a:r>
              <a:rPr lang="en-GB" sz="2000" dirty="0"/>
              <a:t>consequence/end state</a:t>
            </a:r>
          </a:p>
          <a:p>
            <a:endParaRPr lang="en-GB" sz="2400" dirty="0"/>
          </a:p>
        </p:txBody>
      </p:sp>
      <p:graphicFrame>
        <p:nvGraphicFramePr>
          <p:cNvPr id="16865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8313" y="3579813"/>
          <a:ext cx="2951162" cy="1989137"/>
        </p:xfrm>
        <a:graphic>
          <a:graphicData uri="http://schemas.openxmlformats.org/presentationml/2006/ole">
            <p:oleObj spid="_x0000_s1026" name="Equation" r:id="rId3" imgW="1714320" imgH="1155600" progId="Equation.3">
              <p:embed/>
            </p:oleObj>
          </a:graphicData>
        </a:graphic>
      </p:graphicFrame>
      <p:sp>
        <p:nvSpPr>
          <p:cNvPr id="1686534" name="Text Box 6"/>
          <p:cNvSpPr txBox="1">
            <a:spLocks noChangeArrowheads="1"/>
          </p:cNvSpPr>
          <p:nvPr/>
        </p:nvSpPr>
        <p:spPr bwMode="auto">
          <a:xfrm>
            <a:off x="3995738" y="3429000"/>
            <a:ext cx="2376487" cy="83026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2000" b="1" dirty="0">
                <a:solidFill>
                  <a:srgbClr val="002060"/>
                </a:solidFill>
              </a:rPr>
              <a:t>Nucleus</a:t>
            </a:r>
          </a:p>
          <a:p>
            <a:pPr algn="l"/>
            <a:r>
              <a:rPr lang="en-GB" sz="1800" dirty="0"/>
              <a:t>actual administration of the drug</a:t>
            </a:r>
          </a:p>
        </p:txBody>
      </p:sp>
      <p:sp>
        <p:nvSpPr>
          <p:cNvPr id="1686535" name="Text Box 7"/>
          <p:cNvSpPr txBox="1">
            <a:spLocks noChangeArrowheads="1"/>
          </p:cNvSpPr>
          <p:nvPr/>
        </p:nvSpPr>
        <p:spPr bwMode="auto">
          <a:xfrm>
            <a:off x="3924300" y="4775200"/>
            <a:ext cx="2592388" cy="804863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800" b="1" dirty="0">
                <a:solidFill>
                  <a:srgbClr val="002060"/>
                </a:solidFill>
              </a:rPr>
              <a:t>Consequent state</a:t>
            </a:r>
          </a:p>
          <a:p>
            <a:pPr algn="l"/>
            <a:r>
              <a:rPr lang="en-GB" sz="1800" dirty="0"/>
              <a:t>baby’s being on the drug</a:t>
            </a:r>
          </a:p>
        </p:txBody>
      </p:sp>
      <p:sp>
        <p:nvSpPr>
          <p:cNvPr id="1686538" name="AutoShape 10"/>
          <p:cNvSpPr>
            <a:spLocks/>
          </p:cNvSpPr>
          <p:nvPr/>
        </p:nvSpPr>
        <p:spPr bwMode="auto">
          <a:xfrm>
            <a:off x="5940425" y="3284538"/>
            <a:ext cx="719138" cy="2592387"/>
          </a:xfrm>
          <a:prstGeom prst="rightBrace">
            <a:avLst>
              <a:gd name="adj1" fmla="val 30040"/>
              <a:gd name="adj2" fmla="val 50000"/>
            </a:avLst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86539" name="Text Box 11"/>
          <p:cNvSpPr txBox="1">
            <a:spLocks noChangeArrowheads="1"/>
          </p:cNvSpPr>
          <p:nvPr/>
        </p:nvSpPr>
        <p:spPr bwMode="auto">
          <a:xfrm>
            <a:off x="6615113" y="3860800"/>
            <a:ext cx="2528887" cy="137477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2000"/>
              <a:t>Partly a knowledge-based inference!</a:t>
            </a:r>
          </a:p>
          <a:p>
            <a:pPr algn="l"/>
            <a:r>
              <a:rPr lang="en-GB" sz="2000"/>
              <a:t>Not all drugs have this consequent state.</a:t>
            </a:r>
          </a:p>
        </p:txBody>
      </p:sp>
      <p:cxnSp>
        <p:nvCxnSpPr>
          <p:cNvPr id="1686540" name="AutoShape 12"/>
          <p:cNvCxnSpPr>
            <a:cxnSpLocks noChangeShapeType="1"/>
            <a:stCxn id="0" idx="3"/>
            <a:endCxn id="1686534" idx="1"/>
          </p:cNvCxnSpPr>
          <p:nvPr/>
        </p:nvCxnSpPr>
        <p:spPr bwMode="auto">
          <a:xfrm flipV="1">
            <a:off x="3419475" y="3844925"/>
            <a:ext cx="576263" cy="73025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86541" name="AutoShape 13"/>
          <p:cNvCxnSpPr>
            <a:cxnSpLocks noChangeShapeType="1"/>
            <a:stCxn id="0" idx="3"/>
            <a:endCxn id="1686535" idx="1"/>
          </p:cNvCxnSpPr>
          <p:nvPr/>
        </p:nvCxnSpPr>
        <p:spPr bwMode="auto">
          <a:xfrm>
            <a:off x="3419475" y="4575175"/>
            <a:ext cx="504825" cy="603250"/>
          </a:xfrm>
          <a:prstGeom prst="straightConnector1">
            <a:avLst/>
          </a:prstGeom>
          <a:noFill/>
          <a:ln w="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B74B0-24E3-4894-8A8B-F7CE5016B04C}" type="slidenum">
              <a:rPr lang="fr-FR" smtClean="0"/>
              <a:pPr/>
              <a:t>45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4" grpId="0"/>
      <p:bldP spid="1686535" grpId="0"/>
      <p:bldP spid="1686538" grpId="0" animBg="1"/>
      <p:bldP spid="168653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Discourse Mode</a:t>
            </a:r>
          </a:p>
        </p:txBody>
      </p:sp>
      <p:sp>
        <p:nvSpPr>
          <p:cNvPr id="16609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B</a:t>
            </a:r>
            <a:r>
              <a:rPr lang="en-GB" sz="2400" b="1" dirty="0" err="1" smtClean="0">
                <a:solidFill>
                  <a:srgbClr val="002060"/>
                </a:solidFill>
              </a:rPr>
              <a:t>ackground</a:t>
            </a:r>
            <a:r>
              <a:rPr lang="en-GB" sz="2400" b="1" dirty="0" smtClean="0">
                <a:solidFill>
                  <a:srgbClr val="002060"/>
                </a:solidFill>
              </a:rPr>
              <a:t> mode</a:t>
            </a:r>
            <a:endParaRPr lang="en-GB" sz="24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400" dirty="0"/>
              <a:t>discourse provides reference time (= time of utterance)</a:t>
            </a:r>
          </a:p>
          <a:p>
            <a:pPr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Events and states related to moment of speaking.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Present or Present Perfect tense</a:t>
            </a:r>
          </a:p>
          <a:p>
            <a:pPr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/>
              <a:t>Implies current relevance.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1800" dirty="0"/>
              <a:t>	(</a:t>
            </a:r>
            <a:r>
              <a:rPr lang="en-GB" sz="1800" dirty="0" err="1"/>
              <a:t>Caenepeel</a:t>
            </a:r>
            <a:r>
              <a:rPr lang="en-GB" sz="1800" dirty="0"/>
              <a:t> `95, Smith `06)</a:t>
            </a:r>
          </a:p>
          <a:p>
            <a:pPr>
              <a:lnSpc>
                <a:spcPct val="90000"/>
              </a:lnSpc>
            </a:pPr>
            <a:endParaRPr lang="en-GB" sz="2400" b="1" dirty="0">
              <a:solidFill>
                <a:srgbClr val="990000"/>
              </a:solidFill>
            </a:endParaRPr>
          </a:p>
        </p:txBody>
      </p:sp>
      <p:sp>
        <p:nvSpPr>
          <p:cNvPr id="166093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628825"/>
            <a:ext cx="4038600" cy="28082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b="1" dirty="0">
                <a:solidFill>
                  <a:srgbClr val="002060"/>
                </a:solidFill>
              </a:rPr>
              <a:t>BT-Nurse text </a:t>
            </a:r>
            <a:r>
              <a:rPr lang="en-GB" sz="2400" dirty="0"/>
              <a:t>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sz="2400" dirty="0"/>
              <a:t>	SaO2 is variable within the acceptable range and </a:t>
            </a:r>
            <a:r>
              <a:rPr lang="en-GB" sz="2400" dirty="0">
                <a:solidFill>
                  <a:srgbClr val="990000"/>
                </a:solidFill>
              </a:rPr>
              <a:t>there have been some </a:t>
            </a:r>
            <a:r>
              <a:rPr lang="en-GB" sz="2400" dirty="0" err="1">
                <a:solidFill>
                  <a:srgbClr val="990000"/>
                </a:solidFill>
              </a:rPr>
              <a:t>desaturations</a:t>
            </a:r>
            <a:r>
              <a:rPr lang="en-GB" sz="2400" dirty="0"/>
              <a:t> down to 38.</a:t>
            </a:r>
          </a:p>
          <a:p>
            <a:pPr>
              <a:lnSpc>
                <a:spcPct val="90000"/>
              </a:lnSpc>
            </a:pPr>
            <a:endParaRPr lang="en-GB" sz="2400" dirty="0"/>
          </a:p>
        </p:txBody>
      </p:sp>
      <p:sp>
        <p:nvSpPr>
          <p:cNvPr id="1660944" name="Rectangle 16"/>
          <p:cNvSpPr>
            <a:spLocks noChangeArrowheads="1"/>
          </p:cNvSpPr>
          <p:nvPr/>
        </p:nvSpPr>
        <p:spPr bwMode="auto">
          <a:xfrm>
            <a:off x="5148263" y="4486275"/>
            <a:ext cx="2016125" cy="3111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800" dirty="0"/>
              <a:t>DESATURATION</a:t>
            </a:r>
          </a:p>
        </p:txBody>
      </p:sp>
      <p:sp>
        <p:nvSpPr>
          <p:cNvPr id="1660945" name="Line 17"/>
          <p:cNvSpPr>
            <a:spLocks noChangeShapeType="1"/>
          </p:cNvSpPr>
          <p:nvPr/>
        </p:nvSpPr>
        <p:spPr bwMode="auto">
          <a:xfrm flipV="1">
            <a:off x="5580063" y="4940300"/>
            <a:ext cx="3095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60946" name="Line 18"/>
          <p:cNvSpPr>
            <a:spLocks noChangeShapeType="1"/>
          </p:cNvSpPr>
          <p:nvPr/>
        </p:nvSpPr>
        <p:spPr bwMode="auto">
          <a:xfrm>
            <a:off x="6083300" y="4940300"/>
            <a:ext cx="0" cy="2889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60947" name="Text Box 19"/>
          <p:cNvSpPr txBox="1">
            <a:spLocks noChangeArrowheads="1"/>
          </p:cNvSpPr>
          <p:nvPr/>
        </p:nvSpPr>
        <p:spPr bwMode="auto">
          <a:xfrm>
            <a:off x="5395913" y="5156200"/>
            <a:ext cx="1223284" cy="36933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GB" sz="1800" dirty="0">
                <a:solidFill>
                  <a:srgbClr val="002060"/>
                </a:solidFill>
              </a:rPr>
              <a:t>Event Time</a:t>
            </a:r>
          </a:p>
        </p:txBody>
      </p:sp>
      <p:sp>
        <p:nvSpPr>
          <p:cNvPr id="1660948" name="Line 20"/>
          <p:cNvSpPr>
            <a:spLocks noChangeShapeType="1"/>
          </p:cNvSpPr>
          <p:nvPr/>
        </p:nvSpPr>
        <p:spPr bwMode="auto">
          <a:xfrm>
            <a:off x="8243888" y="4940300"/>
            <a:ext cx="0" cy="2889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60949" name="Text Box 21"/>
          <p:cNvSpPr txBox="1">
            <a:spLocks noChangeArrowheads="1"/>
          </p:cNvSpPr>
          <p:nvPr/>
        </p:nvSpPr>
        <p:spPr bwMode="auto">
          <a:xfrm>
            <a:off x="7707322" y="5205413"/>
            <a:ext cx="1058238" cy="369332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GB" sz="1800" dirty="0" err="1" smtClean="0">
                <a:solidFill>
                  <a:srgbClr val="002060"/>
                </a:solidFill>
              </a:rPr>
              <a:t>Utt</a:t>
            </a:r>
            <a:r>
              <a:rPr lang="en-GB" sz="1800" dirty="0" smtClean="0">
                <a:solidFill>
                  <a:srgbClr val="002060"/>
                </a:solidFill>
              </a:rPr>
              <a:t>. Time</a:t>
            </a:r>
            <a:endParaRPr lang="en-GB" sz="1800" dirty="0">
              <a:solidFill>
                <a:srgbClr val="002060"/>
              </a:solidFill>
            </a:endParaRPr>
          </a:p>
        </p:txBody>
      </p:sp>
      <p:cxnSp>
        <p:nvCxnSpPr>
          <p:cNvPr id="1660950" name="AutoShape 22"/>
          <p:cNvCxnSpPr>
            <a:cxnSpLocks noChangeShapeType="1"/>
            <a:stCxn id="1660944" idx="0"/>
            <a:endCxn id="1660948" idx="0"/>
          </p:cNvCxnSpPr>
          <p:nvPr/>
        </p:nvCxnSpPr>
        <p:spPr bwMode="auto">
          <a:xfrm rot="5400000" flipV="1">
            <a:off x="6973094" y="3669506"/>
            <a:ext cx="454025" cy="2087563"/>
          </a:xfrm>
          <a:prstGeom prst="curvedConnector3">
            <a:avLst>
              <a:gd name="adj1" fmla="val -50352"/>
            </a:avLst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60951" name="Text Box 23"/>
          <p:cNvSpPr txBox="1">
            <a:spLocks noChangeArrowheads="1"/>
          </p:cNvSpPr>
          <p:nvPr/>
        </p:nvSpPr>
        <p:spPr bwMode="auto">
          <a:xfrm>
            <a:off x="6230938" y="3871913"/>
            <a:ext cx="1472711" cy="338554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GB" sz="1600" b="1" dirty="0">
                <a:solidFill>
                  <a:srgbClr val="002060"/>
                </a:solidFill>
              </a:rPr>
              <a:t>Reference time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46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0933" grpId="0" build="p"/>
      <p:bldP spid="1660944" grpId="0"/>
      <p:bldP spid="1660945" grpId="0" animBg="1"/>
      <p:bldP spid="1660946" grpId="0" animBg="1"/>
      <p:bldP spid="1660947" grpId="0"/>
      <p:bldP spid="1660948" grpId="0" animBg="1"/>
      <p:bldP spid="1660949" grpId="0"/>
      <p:bldP spid="166095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Discourse Mode</a:t>
            </a:r>
          </a:p>
        </p:txBody>
      </p:sp>
      <p:sp>
        <p:nvSpPr>
          <p:cNvPr id="1677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mt-MT" sz="2400" b="1" dirty="0" smtClean="0">
                <a:solidFill>
                  <a:srgbClr val="002060"/>
                </a:solidFill>
              </a:rPr>
              <a:t>N</a:t>
            </a:r>
            <a:r>
              <a:rPr lang="en-GB" sz="2400" b="1" dirty="0" err="1" smtClean="0">
                <a:solidFill>
                  <a:srgbClr val="002060"/>
                </a:solidFill>
              </a:rPr>
              <a:t>arrative</a:t>
            </a:r>
            <a:r>
              <a:rPr lang="en-GB" sz="2400" b="1" dirty="0" smtClean="0">
                <a:solidFill>
                  <a:srgbClr val="002060"/>
                </a:solidFill>
              </a:rPr>
              <a:t> mode</a:t>
            </a:r>
            <a:endParaRPr lang="en-GB" sz="2400" b="1" dirty="0">
              <a:solidFill>
                <a:srgbClr val="002060"/>
              </a:solidFill>
            </a:endParaRPr>
          </a:p>
          <a:p>
            <a:r>
              <a:rPr lang="en-GB" sz="2400" dirty="0"/>
              <a:t>Last-mentioned event in discourse provides the Reference Time.</a:t>
            </a:r>
          </a:p>
          <a:p>
            <a:pPr lvl="1"/>
            <a:r>
              <a:rPr lang="en-GB" sz="2000" dirty="0" smtClean="0"/>
              <a:t>Simple Past </a:t>
            </a:r>
            <a:r>
              <a:rPr lang="en-GB" sz="2000" dirty="0"/>
              <a:t>or Past Perfect tenses</a:t>
            </a:r>
          </a:p>
          <a:p>
            <a:endParaRPr lang="en-GB" sz="2400" dirty="0"/>
          </a:p>
          <a:p>
            <a:r>
              <a:rPr lang="en-GB" sz="2400" dirty="0"/>
              <a:t>Narrative time moves forward.</a:t>
            </a:r>
          </a:p>
          <a:p>
            <a:pPr lvl="1"/>
            <a:r>
              <a:rPr lang="en-GB" sz="2000" dirty="0"/>
              <a:t>Implies continuity.</a:t>
            </a:r>
          </a:p>
          <a:p>
            <a:pPr>
              <a:buFont typeface="Arial" charset="0"/>
              <a:buNone/>
            </a:pPr>
            <a:r>
              <a:rPr lang="en-GB" sz="1800" dirty="0"/>
              <a:t>	(</a:t>
            </a:r>
            <a:r>
              <a:rPr lang="en-GB" sz="1800" dirty="0" err="1"/>
              <a:t>Caenepeel</a:t>
            </a:r>
            <a:r>
              <a:rPr lang="en-GB" sz="1800" dirty="0"/>
              <a:t> `95, Smith `06)</a:t>
            </a:r>
          </a:p>
          <a:p>
            <a:endParaRPr lang="en-GB" sz="2400" b="1" dirty="0">
              <a:solidFill>
                <a:srgbClr val="990000"/>
              </a:solidFill>
            </a:endParaRPr>
          </a:p>
          <a:p>
            <a:pPr>
              <a:buFont typeface="Arial" charset="0"/>
              <a:buNone/>
            </a:pPr>
            <a:endParaRPr lang="en-GB" sz="2400" b="1" dirty="0">
              <a:solidFill>
                <a:srgbClr val="990000"/>
              </a:solidFill>
            </a:endParaRPr>
          </a:p>
        </p:txBody>
      </p:sp>
      <p:sp>
        <p:nvSpPr>
          <p:cNvPr id="16773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29594"/>
            <a:ext cx="4038600" cy="2303462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GB" sz="2400" b="1" dirty="0">
                <a:solidFill>
                  <a:srgbClr val="002060"/>
                </a:solidFill>
              </a:rPr>
              <a:t>BT-Nurse text </a:t>
            </a:r>
            <a:r>
              <a:rPr lang="en-GB" sz="2400" dirty="0">
                <a:solidFill>
                  <a:srgbClr val="002060"/>
                </a:solidFill>
              </a:rPr>
              <a:t>	</a:t>
            </a:r>
          </a:p>
          <a:p>
            <a:pPr>
              <a:buFont typeface="Arial" charset="0"/>
              <a:buNone/>
            </a:pPr>
            <a:r>
              <a:rPr lang="en-GB" sz="2400" dirty="0"/>
              <a:t>	The baby </a:t>
            </a:r>
            <a:r>
              <a:rPr lang="en-GB" sz="2400" dirty="0">
                <a:solidFill>
                  <a:srgbClr val="990000"/>
                </a:solidFill>
              </a:rPr>
              <a:t>was </a:t>
            </a:r>
            <a:r>
              <a:rPr lang="en-GB" sz="2400" dirty="0" err="1">
                <a:solidFill>
                  <a:srgbClr val="990000"/>
                </a:solidFill>
              </a:rPr>
              <a:t>intubated</a:t>
            </a:r>
            <a:r>
              <a:rPr lang="en-GB" sz="2400" dirty="0"/>
              <a:t> at 00:15 and was on CMV. […] He </a:t>
            </a:r>
            <a:r>
              <a:rPr lang="en-GB" sz="2400" dirty="0">
                <a:solidFill>
                  <a:srgbClr val="990000"/>
                </a:solidFill>
              </a:rPr>
              <a:t>was given morphine and </a:t>
            </a:r>
            <a:r>
              <a:rPr lang="en-GB" sz="2400" dirty="0" err="1">
                <a:solidFill>
                  <a:srgbClr val="990000"/>
                </a:solidFill>
              </a:rPr>
              <a:t>suxamethonium</a:t>
            </a:r>
            <a:r>
              <a:rPr lang="en-GB" sz="2400" dirty="0"/>
              <a:t>. </a:t>
            </a:r>
          </a:p>
          <a:p>
            <a:endParaRPr lang="en-GB" sz="2400" dirty="0"/>
          </a:p>
        </p:txBody>
      </p:sp>
      <p:sp>
        <p:nvSpPr>
          <p:cNvPr id="1677324" name="Rectangle 12"/>
          <p:cNvSpPr>
            <a:spLocks noChangeArrowheads="1"/>
          </p:cNvSpPr>
          <p:nvPr/>
        </p:nvSpPr>
        <p:spPr bwMode="auto">
          <a:xfrm>
            <a:off x="5116513" y="4845050"/>
            <a:ext cx="1441450" cy="3111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800"/>
              <a:t>INTUBATE</a:t>
            </a:r>
          </a:p>
        </p:txBody>
      </p:sp>
      <p:sp>
        <p:nvSpPr>
          <p:cNvPr id="1677325" name="Line 13"/>
          <p:cNvSpPr>
            <a:spLocks noChangeShapeType="1"/>
          </p:cNvSpPr>
          <p:nvPr/>
        </p:nvSpPr>
        <p:spPr bwMode="auto">
          <a:xfrm flipV="1">
            <a:off x="5260975" y="5229225"/>
            <a:ext cx="3095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77326" name="Line 14"/>
          <p:cNvSpPr>
            <a:spLocks noChangeShapeType="1"/>
          </p:cNvSpPr>
          <p:nvPr/>
        </p:nvSpPr>
        <p:spPr bwMode="auto">
          <a:xfrm>
            <a:off x="5764213" y="5229225"/>
            <a:ext cx="0" cy="2889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77327" name="Text Box 15"/>
          <p:cNvSpPr txBox="1">
            <a:spLocks noChangeArrowheads="1"/>
          </p:cNvSpPr>
          <p:nvPr/>
        </p:nvSpPr>
        <p:spPr bwMode="auto">
          <a:xfrm>
            <a:off x="5368925" y="5445125"/>
            <a:ext cx="755650" cy="3111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GB" sz="1800" dirty="0">
                <a:solidFill>
                  <a:srgbClr val="990000"/>
                </a:solidFill>
              </a:rPr>
              <a:t>00:15</a:t>
            </a:r>
          </a:p>
        </p:txBody>
      </p:sp>
      <p:sp>
        <p:nvSpPr>
          <p:cNvPr id="1677328" name="Line 16"/>
          <p:cNvSpPr>
            <a:spLocks noChangeShapeType="1"/>
          </p:cNvSpPr>
          <p:nvPr/>
        </p:nvSpPr>
        <p:spPr bwMode="auto">
          <a:xfrm>
            <a:off x="7924800" y="5229225"/>
            <a:ext cx="0" cy="2889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77329" name="Text Box 17"/>
          <p:cNvSpPr txBox="1">
            <a:spLocks noChangeArrowheads="1"/>
          </p:cNvSpPr>
          <p:nvPr/>
        </p:nvSpPr>
        <p:spPr bwMode="auto">
          <a:xfrm>
            <a:off x="7564438" y="5494338"/>
            <a:ext cx="755650" cy="3111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GB" sz="1800">
                <a:solidFill>
                  <a:srgbClr val="990000"/>
                </a:solidFill>
              </a:rPr>
              <a:t>00:30</a:t>
            </a:r>
          </a:p>
        </p:txBody>
      </p:sp>
      <p:sp>
        <p:nvSpPr>
          <p:cNvPr id="1677331" name="Rectangle 19"/>
          <p:cNvSpPr>
            <a:spLocks noChangeArrowheads="1"/>
          </p:cNvSpPr>
          <p:nvPr/>
        </p:nvSpPr>
        <p:spPr bwMode="auto">
          <a:xfrm>
            <a:off x="7018338" y="4868863"/>
            <a:ext cx="1730375" cy="3111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800"/>
              <a:t>DRUG_ADMIN</a:t>
            </a:r>
          </a:p>
        </p:txBody>
      </p:sp>
      <p:cxnSp>
        <p:nvCxnSpPr>
          <p:cNvPr id="1677332" name="AutoShape 20"/>
          <p:cNvCxnSpPr>
            <a:cxnSpLocks noChangeShapeType="1"/>
            <a:stCxn id="1677331" idx="0"/>
            <a:endCxn id="1677324" idx="0"/>
          </p:cNvCxnSpPr>
          <p:nvPr/>
        </p:nvCxnSpPr>
        <p:spPr bwMode="auto">
          <a:xfrm rot="5400000" flipH="1">
            <a:off x="6848475" y="3833813"/>
            <a:ext cx="23813" cy="2046287"/>
          </a:xfrm>
          <a:prstGeom prst="curvedConnector3">
            <a:avLst>
              <a:gd name="adj1" fmla="val 1953333"/>
            </a:avLst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77333" name="Text Box 21"/>
          <p:cNvSpPr txBox="1">
            <a:spLocks noChangeArrowheads="1"/>
          </p:cNvSpPr>
          <p:nvPr/>
        </p:nvSpPr>
        <p:spPr bwMode="auto">
          <a:xfrm>
            <a:off x="6084888" y="4078288"/>
            <a:ext cx="1472711" cy="338554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GB" sz="1600" b="1" dirty="0">
                <a:solidFill>
                  <a:srgbClr val="002060"/>
                </a:solidFill>
              </a:rPr>
              <a:t>Reference time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47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7316" grpId="0" build="p"/>
      <p:bldP spid="1677324" grpId="0"/>
      <p:bldP spid="1677325" grpId="0" animBg="1"/>
      <p:bldP spid="1677326" grpId="0" animBg="1"/>
      <p:bldP spid="1677327" grpId="0"/>
      <p:bldP spid="1677328" grpId="0" animBg="1"/>
      <p:bldP spid="1677329" grpId="0"/>
      <p:bldP spid="1677331" grpId="0"/>
      <p:bldP spid="167733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Timestamps</a:t>
            </a:r>
          </a:p>
        </p:txBody>
      </p:sp>
      <p:sp>
        <p:nvSpPr>
          <p:cNvPr id="16650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41438"/>
            <a:ext cx="3970338" cy="47894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400" b="1" dirty="0">
                <a:solidFill>
                  <a:srgbClr val="002060"/>
                </a:solidFill>
              </a:rPr>
              <a:t>Background </a:t>
            </a:r>
            <a:r>
              <a:rPr lang="en-GB" sz="2400" b="1" dirty="0" smtClean="0">
                <a:solidFill>
                  <a:srgbClr val="002060"/>
                </a:solidFill>
              </a:rPr>
              <a:t>mode</a:t>
            </a:r>
            <a:endParaRPr lang="en-GB" sz="2400" b="1" dirty="0">
              <a:solidFill>
                <a:srgbClr val="002060"/>
              </a:solidFill>
            </a:endParaRPr>
          </a:p>
          <a:p>
            <a:r>
              <a:rPr lang="en-GB" sz="2400" dirty="0"/>
              <a:t>Modifiers relate event to time of utterance.</a:t>
            </a:r>
          </a:p>
          <a:p>
            <a:endParaRPr lang="en-GB" sz="2400" dirty="0"/>
          </a:p>
          <a:p>
            <a:r>
              <a:rPr lang="en-GB" sz="2400" dirty="0"/>
              <a:t>States</a:t>
            </a:r>
          </a:p>
          <a:p>
            <a:pPr lvl="1"/>
            <a:r>
              <a:rPr lang="en-GB" sz="2000" dirty="0"/>
              <a:t>reported as holding in the present.</a:t>
            </a:r>
          </a:p>
          <a:p>
            <a:endParaRPr lang="en-GB" sz="2400" dirty="0"/>
          </a:p>
          <a:p>
            <a:r>
              <a:rPr lang="en-GB" sz="2400" dirty="0"/>
              <a:t>Events:</a:t>
            </a:r>
          </a:p>
          <a:p>
            <a:pPr lvl="1"/>
            <a:r>
              <a:rPr lang="en-GB" sz="2000" dirty="0"/>
              <a:t>reported in terms of proximity to the present.</a:t>
            </a:r>
          </a:p>
          <a:p>
            <a:endParaRPr lang="en-GB" sz="2400" dirty="0"/>
          </a:p>
        </p:txBody>
      </p:sp>
      <p:sp>
        <p:nvSpPr>
          <p:cNvPr id="1665029" name="AutoShape 5"/>
          <p:cNvSpPr>
            <a:spLocks/>
          </p:cNvSpPr>
          <p:nvPr/>
        </p:nvSpPr>
        <p:spPr bwMode="auto">
          <a:xfrm>
            <a:off x="4427538" y="2971800"/>
            <a:ext cx="649287" cy="1295400"/>
          </a:xfrm>
          <a:prstGeom prst="leftBrace">
            <a:avLst>
              <a:gd name="adj1" fmla="val 16626"/>
              <a:gd name="adj2" fmla="val 50000"/>
            </a:avLst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65030" name="Rectangle 6"/>
          <p:cNvSpPr>
            <a:spLocks noChangeArrowheads="1"/>
          </p:cNvSpPr>
          <p:nvPr/>
        </p:nvSpPr>
        <p:spPr bwMode="auto">
          <a:xfrm>
            <a:off x="5003800" y="3094037"/>
            <a:ext cx="3384550" cy="88582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2600">
                <a:solidFill>
                  <a:srgbClr val="990000"/>
                </a:solidFill>
              </a:rPr>
              <a:t>Currently</a:t>
            </a:r>
            <a:r>
              <a:rPr lang="en-GB" sz="2600"/>
              <a:t>, the baby is on CMV in 27 % O2.</a:t>
            </a:r>
            <a:r>
              <a:rPr lang="en-GB"/>
              <a:t> </a:t>
            </a:r>
          </a:p>
        </p:txBody>
      </p:sp>
      <p:sp>
        <p:nvSpPr>
          <p:cNvPr id="1665032" name="Rectangle 8"/>
          <p:cNvSpPr>
            <a:spLocks noChangeArrowheads="1"/>
          </p:cNvSpPr>
          <p:nvPr/>
        </p:nvSpPr>
        <p:spPr bwMode="auto">
          <a:xfrm>
            <a:off x="4859338" y="4997450"/>
            <a:ext cx="3851275" cy="72707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600"/>
              <a:t>The </a:t>
            </a:r>
            <a:r>
              <a:rPr lang="en-GB" sz="2600">
                <a:solidFill>
                  <a:srgbClr val="990000"/>
                </a:solidFill>
              </a:rPr>
              <a:t>last</a:t>
            </a:r>
            <a:r>
              <a:rPr lang="en-GB" sz="2600"/>
              <a:t> ET suction was done at around 05:15.</a:t>
            </a:r>
          </a:p>
        </p:txBody>
      </p:sp>
      <p:sp>
        <p:nvSpPr>
          <p:cNvPr id="1665033" name="AutoShape 9"/>
          <p:cNvSpPr>
            <a:spLocks/>
          </p:cNvSpPr>
          <p:nvPr/>
        </p:nvSpPr>
        <p:spPr bwMode="auto">
          <a:xfrm>
            <a:off x="4427538" y="4572000"/>
            <a:ext cx="649287" cy="1368425"/>
          </a:xfrm>
          <a:prstGeom prst="leftBrace">
            <a:avLst>
              <a:gd name="adj1" fmla="val 17563"/>
              <a:gd name="adj2" fmla="val 50000"/>
            </a:avLst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48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5029" grpId="0" animBg="1"/>
      <p:bldP spid="1665030" grpId="0"/>
      <p:bldP spid="1665032" grpId="0"/>
      <p:bldP spid="166503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Timestamps</a:t>
            </a:r>
          </a:p>
        </p:txBody>
      </p:sp>
      <p:sp>
        <p:nvSpPr>
          <p:cNvPr id="16803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2400" b="1" dirty="0">
                <a:solidFill>
                  <a:srgbClr val="002060"/>
                </a:solidFill>
              </a:rPr>
              <a:t>Narrative mode</a:t>
            </a:r>
          </a:p>
          <a:p>
            <a:endParaRPr lang="en-GB" sz="2400" dirty="0"/>
          </a:p>
          <a:p>
            <a:r>
              <a:rPr lang="en-GB" sz="2400" dirty="0"/>
              <a:t>Short-term vs. long-term trends/abstractions.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Events vs. consequent states.</a:t>
            </a:r>
          </a:p>
          <a:p>
            <a:pPr lvl="1"/>
            <a:endParaRPr lang="en-GB" sz="2000" dirty="0"/>
          </a:p>
          <a:p>
            <a:pPr lvl="1"/>
            <a:endParaRPr lang="en-GB" sz="2000" dirty="0"/>
          </a:p>
        </p:txBody>
      </p:sp>
      <p:sp>
        <p:nvSpPr>
          <p:cNvPr id="1680390" name="AutoShape 6"/>
          <p:cNvSpPr>
            <a:spLocks/>
          </p:cNvSpPr>
          <p:nvPr/>
        </p:nvSpPr>
        <p:spPr bwMode="auto">
          <a:xfrm>
            <a:off x="4427538" y="1412875"/>
            <a:ext cx="649287" cy="2447925"/>
          </a:xfrm>
          <a:prstGeom prst="leftBrace">
            <a:avLst>
              <a:gd name="adj1" fmla="val 31418"/>
              <a:gd name="adj2" fmla="val 50000"/>
            </a:avLst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80391" name="Rectangle 7"/>
          <p:cNvSpPr>
            <a:spLocks noChangeArrowheads="1"/>
          </p:cNvSpPr>
          <p:nvPr/>
        </p:nvSpPr>
        <p:spPr bwMode="auto">
          <a:xfrm>
            <a:off x="5003800" y="1412875"/>
            <a:ext cx="3816350" cy="127635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2000" b="1" dirty="0">
                <a:solidFill>
                  <a:srgbClr val="002060"/>
                </a:solidFill>
              </a:rPr>
              <a:t>2 short trends (aggregated)</a:t>
            </a:r>
          </a:p>
          <a:p>
            <a:pPr algn="l">
              <a:lnSpc>
                <a:spcPct val="100000"/>
              </a:lnSpc>
            </a:pPr>
            <a:r>
              <a:rPr lang="en-GB" sz="1800" dirty="0">
                <a:solidFill>
                  <a:srgbClr val="990000"/>
                </a:solidFill>
              </a:rPr>
              <a:t>At around 23:30</a:t>
            </a:r>
            <a:r>
              <a:rPr lang="en-GB" sz="1800" dirty="0"/>
              <a:t>, urine output rate rose […] and </a:t>
            </a:r>
            <a:r>
              <a:rPr lang="en-GB" sz="1800" dirty="0">
                <a:solidFill>
                  <a:srgbClr val="990000"/>
                </a:solidFill>
              </a:rPr>
              <a:t>had dropped by around 05:15</a:t>
            </a:r>
            <a:r>
              <a:rPr lang="en-GB" sz="1800" dirty="0"/>
              <a:t>.</a:t>
            </a:r>
          </a:p>
        </p:txBody>
      </p:sp>
      <p:sp>
        <p:nvSpPr>
          <p:cNvPr id="1680393" name="Rectangle 9"/>
          <p:cNvSpPr>
            <a:spLocks noChangeArrowheads="1"/>
          </p:cNvSpPr>
          <p:nvPr/>
        </p:nvSpPr>
        <p:spPr bwMode="auto">
          <a:xfrm>
            <a:off x="5003800" y="2852738"/>
            <a:ext cx="3816350" cy="954107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2000" b="1" dirty="0">
                <a:solidFill>
                  <a:srgbClr val="002060"/>
                </a:solidFill>
              </a:rPr>
              <a:t>1 long trend</a:t>
            </a:r>
          </a:p>
          <a:p>
            <a:pPr algn="l">
              <a:lnSpc>
                <a:spcPct val="100000"/>
              </a:lnSpc>
            </a:pPr>
            <a:r>
              <a:rPr lang="en-GB" sz="1800" dirty="0">
                <a:solidFill>
                  <a:srgbClr val="990000"/>
                </a:solidFill>
              </a:rPr>
              <a:t>Between 00:00 and 07:45</a:t>
            </a:r>
            <a:r>
              <a:rPr lang="en-GB" sz="1800" dirty="0"/>
              <a:t>, HR decreased </a:t>
            </a:r>
          </a:p>
        </p:txBody>
      </p:sp>
      <p:sp>
        <p:nvSpPr>
          <p:cNvPr id="1680394" name="AutoShape 10"/>
          <p:cNvSpPr>
            <a:spLocks/>
          </p:cNvSpPr>
          <p:nvPr/>
        </p:nvSpPr>
        <p:spPr bwMode="auto">
          <a:xfrm>
            <a:off x="4427538" y="3933825"/>
            <a:ext cx="649287" cy="2374900"/>
          </a:xfrm>
          <a:prstGeom prst="leftBrace">
            <a:avLst>
              <a:gd name="adj1" fmla="val 30481"/>
              <a:gd name="adj2" fmla="val 50000"/>
            </a:avLst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80395" name="Rectangle 11"/>
          <p:cNvSpPr>
            <a:spLocks noChangeArrowheads="1"/>
          </p:cNvSpPr>
          <p:nvPr/>
        </p:nvSpPr>
        <p:spPr bwMode="auto">
          <a:xfrm>
            <a:off x="4932363" y="4011613"/>
            <a:ext cx="3816350" cy="954107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2000" b="1" dirty="0">
                <a:solidFill>
                  <a:srgbClr val="002060"/>
                </a:solidFill>
              </a:rPr>
              <a:t>Simple event</a:t>
            </a:r>
          </a:p>
          <a:p>
            <a:pPr algn="l">
              <a:lnSpc>
                <a:spcPct val="100000"/>
              </a:lnSpc>
            </a:pPr>
            <a:r>
              <a:rPr lang="en-GB" sz="1800" dirty="0">
                <a:solidFill>
                  <a:srgbClr val="990000"/>
                </a:solidFill>
              </a:rPr>
              <a:t>At around 15:00</a:t>
            </a:r>
            <a:r>
              <a:rPr lang="en-GB" sz="1800" dirty="0"/>
              <a:t>, he was given </a:t>
            </a:r>
            <a:r>
              <a:rPr lang="en-GB" sz="1800" dirty="0" err="1"/>
              <a:t>suxamethonium</a:t>
            </a:r>
            <a:r>
              <a:rPr lang="en-GB" sz="1800" dirty="0"/>
              <a:t>.</a:t>
            </a:r>
          </a:p>
        </p:txBody>
      </p:sp>
      <p:sp>
        <p:nvSpPr>
          <p:cNvPr id="1680396" name="Rectangle 12"/>
          <p:cNvSpPr>
            <a:spLocks noChangeArrowheads="1"/>
          </p:cNvSpPr>
          <p:nvPr/>
        </p:nvSpPr>
        <p:spPr bwMode="auto">
          <a:xfrm>
            <a:off x="4932363" y="5229225"/>
            <a:ext cx="3816350" cy="954107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GB" sz="2000" b="1" dirty="0">
                <a:solidFill>
                  <a:srgbClr val="002060"/>
                </a:solidFill>
              </a:rPr>
              <a:t>Consequent state</a:t>
            </a:r>
          </a:p>
          <a:p>
            <a:pPr algn="l">
              <a:lnSpc>
                <a:spcPct val="100000"/>
              </a:lnSpc>
            </a:pPr>
            <a:r>
              <a:rPr lang="en-GB" sz="1800" dirty="0"/>
              <a:t>He has been on </a:t>
            </a:r>
            <a:r>
              <a:rPr lang="en-GB" sz="1800" dirty="0" err="1"/>
              <a:t>suxamethonium</a:t>
            </a:r>
            <a:r>
              <a:rPr lang="en-GB" sz="1800" dirty="0"/>
              <a:t> </a:t>
            </a:r>
            <a:r>
              <a:rPr lang="en-GB" sz="1800" dirty="0">
                <a:solidFill>
                  <a:srgbClr val="990000"/>
                </a:solidFill>
              </a:rPr>
              <a:t>since this morning</a:t>
            </a:r>
            <a:r>
              <a:rPr lang="en-GB" sz="1800" dirty="0"/>
              <a:t>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49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390" grpId="0" animBg="1"/>
      <p:bldP spid="1680391" grpId="0"/>
      <p:bldP spid="1680393" grpId="0"/>
      <p:bldP spid="1680394" grpId="0" animBg="1"/>
      <p:bldP spid="1680395" grpId="0"/>
      <p:bldP spid="16803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Representing time in language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 1</a:t>
            </a:r>
            <a:endParaRPr lang="en-GB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Temporal relations</a:t>
            </a:r>
          </a:p>
        </p:txBody>
      </p:sp>
      <p:sp>
        <p:nvSpPr>
          <p:cNvPr id="1688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4186808" cy="4789487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GB" b="1" dirty="0">
                <a:solidFill>
                  <a:srgbClr val="002060"/>
                </a:solidFill>
              </a:rPr>
              <a:t>General strategy</a:t>
            </a:r>
          </a:p>
          <a:p>
            <a:r>
              <a:rPr lang="en-GB" dirty="0"/>
              <a:t>Use domain knowledge to merge events which are of the same type.</a:t>
            </a:r>
          </a:p>
          <a:p>
            <a:endParaRPr lang="en-GB" dirty="0" smtClean="0"/>
          </a:p>
          <a:p>
            <a:r>
              <a:rPr lang="en-GB" dirty="0" smtClean="0"/>
              <a:t>Can </a:t>
            </a:r>
            <a:r>
              <a:rPr lang="en-GB" dirty="0"/>
              <a:t>give rise to implicit causal inferences.</a:t>
            </a:r>
          </a:p>
          <a:p>
            <a:pPr>
              <a:buFont typeface="Arial" charset="0"/>
              <a:buNone/>
            </a:pPr>
            <a:endParaRPr lang="en-GB" dirty="0"/>
          </a:p>
        </p:txBody>
      </p:sp>
      <p:sp>
        <p:nvSpPr>
          <p:cNvPr id="1688580" name="AutoShape 4"/>
          <p:cNvSpPr>
            <a:spLocks/>
          </p:cNvSpPr>
          <p:nvPr/>
        </p:nvSpPr>
        <p:spPr bwMode="auto">
          <a:xfrm>
            <a:off x="4351338" y="2006600"/>
            <a:ext cx="649287" cy="1727200"/>
          </a:xfrm>
          <a:prstGeom prst="leftBrace">
            <a:avLst>
              <a:gd name="adj1" fmla="val 22168"/>
              <a:gd name="adj2" fmla="val 50000"/>
            </a:avLst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88581" name="Rectangle 5"/>
          <p:cNvSpPr>
            <a:spLocks noChangeArrowheads="1"/>
          </p:cNvSpPr>
          <p:nvPr/>
        </p:nvSpPr>
        <p:spPr bwMode="auto">
          <a:xfrm>
            <a:off x="4906963" y="2293938"/>
            <a:ext cx="4160837" cy="131127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2000"/>
              <a:t>At around 23:30, urine output rate rose from 4.4 ml/kg/hour to 5.86 ml/kg/hour and had dropped to 2.84 ml/kg/hour by around 05:15.</a:t>
            </a:r>
          </a:p>
        </p:txBody>
      </p:sp>
      <p:sp>
        <p:nvSpPr>
          <p:cNvPr id="1688582" name="AutoShape 6"/>
          <p:cNvSpPr>
            <a:spLocks/>
          </p:cNvSpPr>
          <p:nvPr/>
        </p:nvSpPr>
        <p:spPr bwMode="auto">
          <a:xfrm>
            <a:off x="4282753" y="4221088"/>
            <a:ext cx="649287" cy="1727200"/>
          </a:xfrm>
          <a:prstGeom prst="leftBrace">
            <a:avLst>
              <a:gd name="adj1" fmla="val 22168"/>
              <a:gd name="adj2" fmla="val 50000"/>
            </a:avLst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88583" name="Rectangle 7"/>
          <p:cNvSpPr>
            <a:spLocks noChangeArrowheads="1"/>
          </p:cNvSpPr>
          <p:nvPr/>
        </p:nvSpPr>
        <p:spPr bwMode="auto">
          <a:xfrm>
            <a:off x="4716016" y="4349973"/>
            <a:ext cx="4160837" cy="1311275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2000" dirty="0"/>
              <a:t>The baby was </a:t>
            </a:r>
            <a:r>
              <a:rPr lang="en-GB" sz="2000" dirty="0" err="1"/>
              <a:t>intubated</a:t>
            </a:r>
            <a:r>
              <a:rPr lang="en-GB" sz="2000" dirty="0"/>
              <a:t> and was put on CMV.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2000" dirty="0">
                <a:sym typeface="Wingdings" pitchFamily="2" charset="2"/>
              </a:rPr>
              <a:t></a:t>
            </a:r>
            <a:endParaRPr lang="en-GB" sz="2000" dirty="0"/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2000" dirty="0"/>
              <a:t>(CMV only used after intubation)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D5CE-5F84-4F96-B496-0F9B8A0291B9}" type="slidenum">
              <a:rPr lang="fr-FR" smtClean="0"/>
              <a:pPr/>
              <a:t>50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8580" grpId="0" animBg="1"/>
      <p:bldP spid="1688581" grpId="0"/>
      <p:bldP spid="1688582" grpId="0" animBg="1"/>
      <p:bldP spid="168858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Temporal focus</a:t>
            </a:r>
          </a:p>
        </p:txBody>
      </p:sp>
      <p:sp>
        <p:nvSpPr>
          <p:cNvPr id="165990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sz="2400" b="1" dirty="0">
                <a:solidFill>
                  <a:srgbClr val="002060"/>
                </a:solidFill>
              </a:rPr>
              <a:t>Focus mechanism</a:t>
            </a:r>
          </a:p>
          <a:p>
            <a:r>
              <a:rPr lang="en-GB" sz="2400" dirty="0"/>
              <a:t>Focus can be on the entire occurrence (nucleus) or just the consequence.</a:t>
            </a:r>
          </a:p>
          <a:p>
            <a:pPr lvl="1"/>
            <a:r>
              <a:rPr lang="en-GB" sz="2000" dirty="0"/>
              <a:t>Depends on type of event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This interacts with argument structure.</a:t>
            </a:r>
          </a:p>
          <a:p>
            <a:endParaRPr lang="en-GB" sz="2400" dirty="0"/>
          </a:p>
        </p:txBody>
      </p:sp>
      <p:sp>
        <p:nvSpPr>
          <p:cNvPr id="1659914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5070475" y="1628775"/>
            <a:ext cx="4038600" cy="19431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1800" b="1" dirty="0">
                <a:solidFill>
                  <a:srgbClr val="002060"/>
                </a:solidFill>
              </a:rPr>
              <a:t>Nuclear focus</a:t>
            </a:r>
          </a:p>
          <a:p>
            <a:pPr>
              <a:buFont typeface="Arial" charset="0"/>
              <a:buNone/>
            </a:pPr>
            <a:r>
              <a:rPr lang="en-GB" sz="1800" dirty="0"/>
              <a:t>	The baby was given </a:t>
            </a:r>
            <a:r>
              <a:rPr lang="en-GB" sz="1800" dirty="0" err="1"/>
              <a:t>suxamethonium</a:t>
            </a:r>
            <a:r>
              <a:rPr lang="en-GB" sz="1800" dirty="0"/>
              <a:t> at 10:00.</a:t>
            </a:r>
          </a:p>
          <a:p>
            <a:pPr>
              <a:buFont typeface="Arial" charset="0"/>
              <a:buNone/>
            </a:pPr>
            <a:r>
              <a:rPr lang="en-GB" sz="1800" b="1" dirty="0">
                <a:solidFill>
                  <a:srgbClr val="002060"/>
                </a:solidFill>
              </a:rPr>
              <a:t>End state focus</a:t>
            </a:r>
          </a:p>
          <a:p>
            <a:pPr>
              <a:buFont typeface="Arial" charset="0"/>
              <a:buNone/>
            </a:pPr>
            <a:r>
              <a:rPr lang="en-GB" sz="1800" dirty="0"/>
              <a:t>	The baby has been on </a:t>
            </a:r>
            <a:r>
              <a:rPr lang="en-GB" sz="1800" dirty="0" err="1"/>
              <a:t>suxamethonium</a:t>
            </a:r>
            <a:r>
              <a:rPr lang="en-GB" sz="1800" dirty="0"/>
              <a:t> since 10:00.</a:t>
            </a:r>
          </a:p>
          <a:p>
            <a:pPr>
              <a:buFont typeface="Arial" charset="0"/>
              <a:buNone/>
            </a:pPr>
            <a:endParaRPr lang="en-GB" sz="1800" dirty="0"/>
          </a:p>
        </p:txBody>
      </p:sp>
      <p:sp>
        <p:nvSpPr>
          <p:cNvPr id="1659915" name="Rectangle 11"/>
          <p:cNvSpPr>
            <a:spLocks noChangeArrowheads="1"/>
          </p:cNvSpPr>
          <p:nvPr/>
        </p:nvSpPr>
        <p:spPr bwMode="auto">
          <a:xfrm>
            <a:off x="5070475" y="4006850"/>
            <a:ext cx="4038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342900" indent="-342900" algn="l">
              <a:lnSpc>
                <a:spcPct val="100000"/>
              </a:lnSpc>
            </a:pPr>
            <a:r>
              <a:rPr lang="en-GB" sz="1800" b="1" dirty="0">
                <a:solidFill>
                  <a:srgbClr val="002060"/>
                </a:solidFill>
              </a:rPr>
              <a:t>Nuclear focus</a:t>
            </a:r>
          </a:p>
          <a:p>
            <a:pPr marL="342900" indent="-342900" algn="l">
              <a:lnSpc>
                <a:spcPct val="100000"/>
              </a:lnSpc>
            </a:pPr>
            <a:r>
              <a:rPr lang="en-GB" sz="1800" dirty="0"/>
              <a:t>	Urine output rate </a:t>
            </a:r>
            <a:r>
              <a:rPr lang="en-GB" sz="1800" dirty="0">
                <a:solidFill>
                  <a:srgbClr val="990000"/>
                </a:solidFill>
              </a:rPr>
              <a:t>rose</a:t>
            </a:r>
            <a:r>
              <a:rPr lang="en-GB" sz="1800" dirty="0"/>
              <a:t> </a:t>
            </a:r>
            <a:r>
              <a:rPr lang="en-GB" sz="1800" dirty="0">
                <a:solidFill>
                  <a:srgbClr val="990000"/>
                </a:solidFill>
              </a:rPr>
              <a:t>from 4.4</a:t>
            </a:r>
            <a:r>
              <a:rPr lang="en-GB" sz="1800" dirty="0"/>
              <a:t> </a:t>
            </a:r>
            <a:r>
              <a:rPr lang="en-GB" sz="1800" dirty="0">
                <a:solidFill>
                  <a:srgbClr val="002060"/>
                </a:solidFill>
              </a:rPr>
              <a:t>ml/kg/hour to 5.86 ml/kg/hour.</a:t>
            </a:r>
          </a:p>
          <a:p>
            <a:pPr marL="342900" indent="-342900" algn="l">
              <a:lnSpc>
                <a:spcPct val="100000"/>
              </a:lnSpc>
            </a:pPr>
            <a:r>
              <a:rPr lang="en-GB" sz="1800" b="1" dirty="0">
                <a:solidFill>
                  <a:srgbClr val="002060"/>
                </a:solidFill>
              </a:rPr>
              <a:t>End state focus</a:t>
            </a:r>
          </a:p>
          <a:p>
            <a:pPr marL="342900" indent="-342900" algn="l">
              <a:lnSpc>
                <a:spcPct val="100000"/>
              </a:lnSpc>
            </a:pPr>
            <a:r>
              <a:rPr lang="en-GB" sz="1800" dirty="0"/>
              <a:t>	 Urine output rate </a:t>
            </a:r>
            <a:r>
              <a:rPr lang="en-GB" sz="1800" dirty="0">
                <a:solidFill>
                  <a:srgbClr val="990000"/>
                </a:solidFill>
              </a:rPr>
              <a:t>rose to 5.86</a:t>
            </a:r>
            <a:r>
              <a:rPr lang="en-GB" sz="1800" dirty="0"/>
              <a:t> ml/kg/hour.</a:t>
            </a:r>
          </a:p>
          <a:p>
            <a:pPr marL="342900" indent="-342900" algn="l">
              <a:lnSpc>
                <a:spcPct val="100000"/>
              </a:lnSpc>
            </a:pPr>
            <a:endParaRPr lang="en-GB" sz="1800" dirty="0"/>
          </a:p>
        </p:txBody>
      </p:sp>
      <p:sp>
        <p:nvSpPr>
          <p:cNvPr id="1659916" name="AutoShape 12"/>
          <p:cNvSpPr>
            <a:spLocks/>
          </p:cNvSpPr>
          <p:nvPr/>
        </p:nvSpPr>
        <p:spPr bwMode="auto">
          <a:xfrm rot="10800000">
            <a:off x="4645025" y="1484313"/>
            <a:ext cx="358775" cy="2016125"/>
          </a:xfrm>
          <a:prstGeom prst="rightBrace">
            <a:avLst>
              <a:gd name="adj1" fmla="val 46829"/>
              <a:gd name="adj2" fmla="val 50000"/>
            </a:avLst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59917" name="AutoShape 13"/>
          <p:cNvSpPr>
            <a:spLocks/>
          </p:cNvSpPr>
          <p:nvPr/>
        </p:nvSpPr>
        <p:spPr bwMode="auto">
          <a:xfrm rot="10800000">
            <a:off x="4643438" y="3860800"/>
            <a:ext cx="358775" cy="2016125"/>
          </a:xfrm>
          <a:prstGeom prst="rightBrace">
            <a:avLst>
              <a:gd name="adj1" fmla="val 46829"/>
              <a:gd name="adj2" fmla="val 50000"/>
            </a:avLst>
          </a:prstGeom>
          <a:noFill/>
          <a:ln w="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9F2F-E374-433E-95E5-6223BA081D8B}" type="slidenum">
              <a:rPr lang="fr-FR" smtClean="0"/>
              <a:pPr/>
              <a:t>51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916" grpId="0" animBg="1"/>
      <p:bldP spid="165991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168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400"/>
              <a:t>Scaling up to full shift summaries required a stronger focus on temporal issues in text.</a:t>
            </a:r>
          </a:p>
          <a:p>
            <a:pPr lvl="1"/>
            <a:endParaRPr lang="en-GB" sz="2000"/>
          </a:p>
          <a:p>
            <a:pPr lvl="1"/>
            <a:r>
              <a:rPr lang="en-GB" sz="2000"/>
              <a:t>Discourse in long texts is not uniform. There are “modes” in which time works differently.</a:t>
            </a:r>
          </a:p>
          <a:p>
            <a:pPr lvl="1"/>
            <a:endParaRPr lang="en-GB" sz="2000"/>
          </a:p>
          <a:p>
            <a:pPr lvl="1"/>
            <a:r>
              <a:rPr lang="en-GB" sz="2000"/>
              <a:t>Because events can be recounted in many orders, it is crucial to locate them in time using time stamps and relations.</a:t>
            </a:r>
          </a:p>
          <a:p>
            <a:pPr lvl="1"/>
            <a:endParaRPr lang="en-GB" sz="2000"/>
          </a:p>
          <a:p>
            <a:pPr lvl="1"/>
            <a:r>
              <a:rPr lang="en-GB" sz="2000"/>
              <a:t>Focusing mechanisms are required to shift the viewpoint from a whole event to its consequences (“coercion”).</a:t>
            </a:r>
            <a:endParaRPr lang="en-GB" sz="2000">
              <a:solidFill>
                <a:srgbClr val="99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6D5CE-5F84-4F96-B496-0F9B8A0291B9}" type="slidenum">
              <a:rPr lang="fr-FR" smtClean="0"/>
              <a:pPr/>
              <a:t>52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couple of distinctions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mt-MT" dirty="0" smtClean="0"/>
              <a:t>In Narratology, a distinction is usually made between </a:t>
            </a:r>
            <a:r>
              <a:rPr lang="mt-MT" b="1" dirty="0" smtClean="0">
                <a:solidFill>
                  <a:srgbClr val="002060"/>
                </a:solidFill>
              </a:rPr>
              <a:t>what is actually said</a:t>
            </a:r>
            <a:r>
              <a:rPr lang="mt-MT" dirty="0" smtClean="0"/>
              <a:t>, and </a:t>
            </a:r>
            <a:r>
              <a:rPr lang="mt-MT" b="1" dirty="0" smtClean="0">
                <a:solidFill>
                  <a:srgbClr val="002060"/>
                </a:solidFill>
              </a:rPr>
              <a:t>what is being recounted</a:t>
            </a:r>
            <a:r>
              <a:rPr lang="mt-MT" dirty="0" smtClean="0"/>
              <a:t>.</a:t>
            </a:r>
          </a:p>
          <a:p>
            <a:pPr>
              <a:buNone/>
            </a:pPr>
            <a:endParaRPr lang="mt-MT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mt-MT" b="1" dirty="0" smtClean="0">
                <a:solidFill>
                  <a:srgbClr val="002060"/>
                </a:solidFill>
              </a:rPr>
              <a:t>Story</a:t>
            </a:r>
          </a:p>
          <a:p>
            <a:r>
              <a:rPr lang="mt-MT" dirty="0" smtClean="0"/>
              <a:t>What really happened, in the order in which it happened.</a:t>
            </a:r>
          </a:p>
          <a:p>
            <a:r>
              <a:rPr lang="mt-MT" dirty="0" smtClean="0"/>
              <a:t>We can represent the story on a </a:t>
            </a:r>
            <a:r>
              <a:rPr lang="mt-MT" b="1" dirty="0" smtClean="0">
                <a:solidFill>
                  <a:srgbClr val="002060"/>
                </a:solidFill>
              </a:rPr>
              <a:t>timeline</a:t>
            </a:r>
            <a:r>
              <a:rPr lang="mt-MT" dirty="0" smtClean="0"/>
              <a:t>.</a:t>
            </a:r>
          </a:p>
          <a:p>
            <a:endParaRPr lang="mt-MT" dirty="0" smtClean="0"/>
          </a:p>
          <a:p>
            <a:pPr>
              <a:buNone/>
            </a:pPr>
            <a:r>
              <a:rPr lang="mt-MT" b="1" dirty="0" smtClean="0">
                <a:solidFill>
                  <a:srgbClr val="002060"/>
                </a:solidFill>
              </a:rPr>
              <a:t>Discourse</a:t>
            </a:r>
          </a:p>
          <a:p>
            <a:r>
              <a:rPr lang="mt-MT" dirty="0" smtClean="0"/>
              <a:t>The way the story is narrated.</a:t>
            </a:r>
          </a:p>
          <a:p>
            <a:r>
              <a:rPr lang="mt-MT" dirty="0" smtClean="0"/>
              <a:t>Order may be different from the order in which it happened.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BT-45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2098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The Bt-45 prototype evaluation showed up some problems with handling time.</a:t>
            </a:r>
          </a:p>
          <a:p>
            <a:endParaRPr lang="en-GB" sz="2400" dirty="0" smtClean="0"/>
          </a:p>
          <a:p>
            <a:r>
              <a:rPr lang="en-GB" sz="2400" dirty="0" smtClean="0"/>
              <a:t>Doc </a:t>
            </a:r>
            <a:r>
              <a:rPr lang="en-GB" sz="2400" dirty="0" smtClean="0"/>
              <a:t>planner heuristic:</a:t>
            </a:r>
          </a:p>
          <a:p>
            <a:pPr lvl="1"/>
            <a:r>
              <a:rPr lang="en-GB" sz="2000" dirty="0" smtClean="0"/>
              <a:t>Mention important events first in paragraph</a:t>
            </a:r>
          </a:p>
          <a:p>
            <a:pPr lvl="1"/>
            <a:r>
              <a:rPr lang="en-GB" sz="2000" dirty="0" smtClean="0"/>
              <a:t>Mention related events after.</a:t>
            </a:r>
            <a:endParaRPr lang="en-GB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4797621"/>
            <a:ext cx="7186615" cy="1145979"/>
            <a:chOff x="914400" y="4648200"/>
            <a:chExt cx="7186615" cy="1145979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042988" y="4911724"/>
              <a:ext cx="70580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6" name="Group 20"/>
            <p:cNvGrpSpPr/>
            <p:nvPr/>
          </p:nvGrpSpPr>
          <p:grpSpPr>
            <a:xfrm>
              <a:off x="914400" y="4648200"/>
              <a:ext cx="6172200" cy="1145979"/>
              <a:chOff x="914400" y="4648198"/>
              <a:chExt cx="6172200" cy="1145979"/>
            </a:xfrm>
          </p:grpSpPr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3200400" y="5029200"/>
                <a:ext cx="1019175" cy="420689"/>
              </a:xfrm>
              <a:prstGeom prst="rect">
                <a:avLst/>
              </a:prstGeom>
              <a:noFill/>
              <a:ln w="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/>
                <a:r>
                  <a:rPr lang="en-GB" dirty="0" err="1"/>
                  <a:t>desaturation</a:t>
                </a:r>
                <a:endParaRPr lang="en-GB" dirty="0"/>
              </a:p>
              <a:p>
                <a:pPr marL="342900" indent="-342900"/>
                <a:r>
                  <a:rPr lang="en-GB" dirty="0" err="1"/>
                  <a:t>desaturation</a:t>
                </a:r>
                <a:endParaRPr lang="en-GB" dirty="0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4572000" y="4876800"/>
                <a:ext cx="0" cy="574676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3059113" y="4911724"/>
                <a:ext cx="0" cy="574676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2438400" y="5105399"/>
                <a:ext cx="514350" cy="238126"/>
              </a:xfrm>
              <a:prstGeom prst="rect">
                <a:avLst/>
              </a:prstGeom>
              <a:noFill/>
              <a:ln w="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/>
                <a:r>
                  <a:rPr lang="en-GB" dirty="0"/>
                  <a:t>FiO2</a:t>
                </a:r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7086600" y="4911724"/>
                <a:ext cx="0" cy="574676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6291264" y="5127624"/>
                <a:ext cx="658813" cy="238126"/>
              </a:xfrm>
              <a:prstGeom prst="rect">
                <a:avLst/>
              </a:prstGeom>
              <a:noFill/>
              <a:ln w="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/>
                <a:r>
                  <a:rPr lang="en-GB" dirty="0"/>
                  <a:t>TcPO2</a:t>
                </a:r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6165852" y="4911724"/>
                <a:ext cx="0" cy="574676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5795964" y="5127624"/>
                <a:ext cx="361950" cy="238126"/>
              </a:xfrm>
              <a:prstGeom prst="rect">
                <a:avLst/>
              </a:prstGeom>
              <a:noFill/>
              <a:ln w="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/>
                <a:r>
                  <a:rPr lang="en-GB"/>
                  <a:t>T2</a:t>
                </a:r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5589589" y="4911724"/>
                <a:ext cx="0" cy="574676"/>
              </a:xfrm>
              <a:prstGeom prst="line">
                <a:avLst/>
              </a:prstGeom>
              <a:noFill/>
              <a:ln w="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4800600" y="5054599"/>
                <a:ext cx="639763" cy="420689"/>
              </a:xfrm>
              <a:prstGeom prst="rect">
                <a:avLst/>
              </a:prstGeom>
              <a:noFill/>
              <a:ln w="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/>
                <a:r>
                  <a:rPr lang="en-GB" dirty="0"/>
                  <a:t>SPO2 </a:t>
                </a:r>
              </a:p>
              <a:p>
                <a:pPr marL="342900" indent="-342900"/>
                <a:r>
                  <a:rPr lang="en-GB" dirty="0"/>
                  <a:t>sensor</a:t>
                </a:r>
              </a:p>
            </p:txBody>
          </p:sp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936625" y="4648198"/>
                <a:ext cx="1376467" cy="307777"/>
              </a:xfrm>
              <a:prstGeom prst="rect">
                <a:avLst/>
              </a:prstGeom>
              <a:noFill/>
              <a:ln w="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/>
                <a:r>
                  <a:rPr lang="en-GB" sz="1400" b="1" dirty="0">
                    <a:solidFill>
                      <a:srgbClr val="002060"/>
                    </a:solidFill>
                  </a:rPr>
                  <a:t>Temporal order:</a:t>
                </a:r>
              </a:p>
            </p:txBody>
          </p:sp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914400" y="5486400"/>
                <a:ext cx="1380634" cy="307777"/>
              </a:xfrm>
              <a:prstGeom prst="rect">
                <a:avLst/>
              </a:prstGeom>
              <a:noFill/>
              <a:ln w="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/>
                <a:r>
                  <a:rPr lang="en-GB" sz="1400" b="1" dirty="0">
                    <a:solidFill>
                      <a:srgbClr val="002060"/>
                    </a:solidFill>
                  </a:rPr>
                  <a:t>Narrative order:</a:t>
                </a:r>
              </a:p>
            </p:txBody>
          </p:sp>
          <p:cxnSp>
            <p:nvCxnSpPr>
              <p:cNvPr id="19" name="AutoShape 19"/>
              <p:cNvCxnSpPr>
                <a:cxnSpLocks noChangeShapeType="1"/>
              </p:cNvCxnSpPr>
              <p:nvPr/>
            </p:nvCxnSpPr>
            <p:spPr bwMode="auto">
              <a:xfrm rot="16200000" flipV="1">
                <a:off x="3325019" y="5061744"/>
                <a:ext cx="142875" cy="1189037"/>
              </a:xfrm>
              <a:prstGeom prst="curvedConnector3">
                <a:avLst>
                  <a:gd name="adj1" fmla="val -158889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0" name="AutoShape 20"/>
              <p:cNvCxnSpPr>
                <a:cxnSpLocks noChangeShapeType="1"/>
              </p:cNvCxnSpPr>
              <p:nvPr/>
            </p:nvCxnSpPr>
            <p:spPr bwMode="auto">
              <a:xfrm rot="16200000" flipH="1">
                <a:off x="4718050" y="3794125"/>
                <a:ext cx="22225" cy="3819525"/>
              </a:xfrm>
              <a:prstGeom prst="curvedConnector3">
                <a:avLst>
                  <a:gd name="adj1" fmla="val 3749995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1" name="AutoShape 21"/>
              <p:cNvCxnSpPr>
                <a:cxnSpLocks noChangeShapeType="1"/>
              </p:cNvCxnSpPr>
              <p:nvPr/>
            </p:nvCxnSpPr>
            <p:spPr bwMode="auto">
              <a:xfrm rot="5400000">
                <a:off x="6298407" y="5239544"/>
                <a:ext cx="1587" cy="644525"/>
              </a:xfrm>
              <a:prstGeom prst="curvedConnector3">
                <a:avLst>
                  <a:gd name="adj1" fmla="val 1920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2" name="AutoShape 22"/>
              <p:cNvCxnSpPr>
                <a:cxnSpLocks noChangeShapeType="1"/>
              </p:cNvCxnSpPr>
              <p:nvPr/>
            </p:nvCxnSpPr>
            <p:spPr bwMode="auto">
              <a:xfrm rot="5400000">
                <a:off x="5564188" y="5303837"/>
                <a:ext cx="109537" cy="715963"/>
              </a:xfrm>
              <a:prstGeom prst="curvedConnector3">
                <a:avLst>
                  <a:gd name="adj1" fmla="val 434782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</p:grpSp>
      <p:sp>
        <p:nvSpPr>
          <p:cNvPr id="23" name="Rectangle 22"/>
          <p:cNvSpPr/>
          <p:nvPr/>
        </p:nvSpPr>
        <p:spPr>
          <a:xfrm>
            <a:off x="1143000" y="3524071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By 14:40 </a:t>
            </a:r>
            <a:r>
              <a:rPr lang="en-GB" dirty="0" smtClean="0">
                <a:solidFill>
                  <a:srgbClr val="FF0000"/>
                </a:solidFill>
              </a:rPr>
              <a:t>there had been 2 successive </a:t>
            </a:r>
            <a:r>
              <a:rPr lang="en-GB" dirty="0" err="1" smtClean="0">
                <a:solidFill>
                  <a:srgbClr val="FF0000"/>
                </a:solidFill>
              </a:rPr>
              <a:t>desaturations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down to 68. </a:t>
            </a:r>
            <a:r>
              <a:rPr lang="en-GB" dirty="0" smtClean="0">
                <a:solidFill>
                  <a:srgbClr val="FF0000"/>
                </a:solidFill>
              </a:rPr>
              <a:t>Previously </a:t>
            </a:r>
            <a:r>
              <a:rPr lang="en-GB" dirty="0" smtClean="0"/>
              <a:t>FIO2 had been raised to 32%. Tcpo2 decreased to 5.0. T2 </a:t>
            </a:r>
            <a:r>
              <a:rPr lang="en-GB" dirty="0" smtClean="0">
                <a:solidFill>
                  <a:srgbClr val="FF0000"/>
                </a:solidFill>
              </a:rPr>
              <a:t>had suddenly increased</a:t>
            </a:r>
            <a:r>
              <a:rPr lang="en-GB" dirty="0" smtClean="0"/>
              <a:t> to 33.9. </a:t>
            </a:r>
            <a:r>
              <a:rPr lang="en-GB" dirty="0" smtClean="0">
                <a:solidFill>
                  <a:srgbClr val="FF0000"/>
                </a:solidFill>
              </a:rPr>
              <a:t>Previously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smtClean="0"/>
              <a:t>the SPO2 sensor had been re-sited.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596900"/>
          </a:xfrm>
        </p:spPr>
        <p:txBody>
          <a:bodyPr/>
          <a:lstStyle/>
          <a:p>
            <a:r>
              <a:rPr lang="mt-MT" dirty="0" smtClean="0"/>
              <a:t>Chronological narrative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3581400" cy="5562600"/>
          </a:xfrm>
        </p:spPr>
        <p:txBody>
          <a:bodyPr>
            <a:noAutofit/>
          </a:bodyPr>
          <a:lstStyle/>
          <a:p>
            <a:r>
              <a:rPr lang="mt-MT" sz="1600" b="1" dirty="0" smtClean="0"/>
              <a:t>1. </a:t>
            </a:r>
            <a:r>
              <a:rPr lang="en-GB" sz="1600" dirty="0" smtClean="0"/>
              <a:t>It was Saturday morning at 9:15. Mary and John arrived home </a:t>
            </a:r>
            <a:r>
              <a:rPr lang="en-GB" sz="1600" dirty="0" smtClean="0"/>
              <a:t>after getting last minute supplies for their home improvement project. </a:t>
            </a:r>
            <a:endParaRPr lang="mt-MT" sz="1600" dirty="0" smtClean="0"/>
          </a:p>
          <a:p>
            <a:r>
              <a:rPr lang="mt-MT" sz="1600" b="1" dirty="0" smtClean="0"/>
              <a:t>2. </a:t>
            </a:r>
            <a:r>
              <a:rPr lang="en-GB" sz="1600" dirty="0" smtClean="0"/>
              <a:t>After organizing their supplies, they got started on the bedroom</a:t>
            </a:r>
            <a:r>
              <a:rPr lang="en-GB" sz="1600" dirty="0" smtClean="0"/>
              <a:t>. It took them until after noon to get the room painted and the new door jams installed.</a:t>
            </a:r>
            <a:endParaRPr lang="mt-MT" sz="1600" dirty="0" smtClean="0"/>
          </a:p>
          <a:p>
            <a:r>
              <a:rPr lang="mt-MT" sz="1600" b="1" dirty="0" smtClean="0"/>
              <a:t>3. </a:t>
            </a:r>
            <a:r>
              <a:rPr lang="en-GB" sz="1600" dirty="0" smtClean="0"/>
              <a:t>Finally, at 13:30 they were ready to hang the new door. It was heavy and a little too big for the stairwell, but they finally got it upstairs.  </a:t>
            </a:r>
            <a:endParaRPr lang="mt-MT" sz="1600" dirty="0" smtClean="0"/>
          </a:p>
          <a:p>
            <a:r>
              <a:rPr lang="mt-MT" sz="1600" b="1" dirty="0" smtClean="0"/>
              <a:t>4</a:t>
            </a:r>
            <a:r>
              <a:rPr lang="mt-MT" sz="1600" b="1" dirty="0" smtClean="0"/>
              <a:t>. </a:t>
            </a:r>
            <a:r>
              <a:rPr lang="en-GB" sz="1600" dirty="0" smtClean="0"/>
              <a:t>The next step in their project was the kitchen. With Mary giving the directions, John installed the new kitchen cabinets. </a:t>
            </a:r>
            <a:endParaRPr lang="mt-MT" sz="1600" dirty="0" smtClean="0"/>
          </a:p>
          <a:p>
            <a:r>
              <a:rPr lang="mt-MT" sz="1600" b="1" dirty="0" smtClean="0"/>
              <a:t>5. </a:t>
            </a:r>
            <a:r>
              <a:rPr lang="en-GB" sz="1600" dirty="0" smtClean="0"/>
              <a:t>It was nearly 7 PM when they finished the final touches on the bathroom, hanging the mirror and other fixtures. </a:t>
            </a:r>
            <a:endParaRPr lang="mt-MT" sz="1600" dirty="0" smtClean="0"/>
          </a:p>
          <a:p>
            <a:r>
              <a:rPr lang="mt-MT" sz="1600" b="1" dirty="0" smtClean="0"/>
              <a:t>6. </a:t>
            </a:r>
            <a:r>
              <a:rPr lang="en-GB" sz="1600" dirty="0" smtClean="0"/>
              <a:t>John and Mary rested up for a while, had a nice dinner and toasted their success. The house looked beautiful. </a:t>
            </a:r>
            <a:endParaRPr lang="en-GB" sz="1600" dirty="0"/>
          </a:p>
        </p:txBody>
      </p:sp>
      <p:pic>
        <p:nvPicPr>
          <p:cNvPr id="6" name="Picture 5" descr="A:\narrative corpus\materials\BSL_photoStories\story1.jpg"/>
          <p:cNvPicPr/>
          <p:nvPr/>
        </p:nvPicPr>
        <p:blipFill>
          <a:blip r:embed="rId2" cstate="print"/>
          <a:srcRect l="2151" t="10038" r="33333" b="53977"/>
          <a:stretch>
            <a:fillRect/>
          </a:stretch>
        </p:blipFill>
        <p:spPr bwMode="auto">
          <a:xfrm>
            <a:off x="4191000" y="762000"/>
            <a:ext cx="4876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:\narrative corpus\materials\BSL_photoStories\story1.jpg"/>
          <p:cNvPicPr/>
          <p:nvPr/>
        </p:nvPicPr>
        <p:blipFill>
          <a:blip r:embed="rId2" cstate="print"/>
          <a:srcRect l="34409" t="56050" b="8281"/>
          <a:stretch>
            <a:fillRect/>
          </a:stretch>
        </p:blipFill>
        <p:spPr bwMode="auto">
          <a:xfrm>
            <a:off x="4191000" y="4724400"/>
            <a:ext cx="495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:\narrative corpus\materials\BSL_photoStories\story1.jpg"/>
          <p:cNvPicPr/>
          <p:nvPr/>
        </p:nvPicPr>
        <p:blipFill>
          <a:blip r:embed="rId2" cstate="print"/>
          <a:srcRect l="66667" t="10038" r="1075" b="53977"/>
          <a:stretch>
            <a:fillRect/>
          </a:stretch>
        </p:blipFill>
        <p:spPr bwMode="auto">
          <a:xfrm>
            <a:off x="4191000" y="28956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:\narrative corpus\materials\BSL_photoStories\story1.jpg"/>
          <p:cNvPicPr/>
          <p:nvPr/>
        </p:nvPicPr>
        <p:blipFill>
          <a:blip r:embed="rId2" cstate="print"/>
          <a:srcRect l="2151" t="56050" r="66667" b="8281"/>
          <a:stretch>
            <a:fillRect/>
          </a:stretch>
        </p:blipFill>
        <p:spPr bwMode="auto">
          <a:xfrm>
            <a:off x="6629400" y="2895600"/>
            <a:ext cx="236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4196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1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2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3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56314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4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6183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5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556314" y="617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6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3008313" cy="596900"/>
          </a:xfrm>
        </p:spPr>
        <p:txBody>
          <a:bodyPr>
            <a:normAutofit fontScale="90000"/>
          </a:bodyPr>
          <a:lstStyle/>
          <a:p>
            <a:r>
              <a:rPr lang="mt-MT" dirty="0" smtClean="0"/>
              <a:t>Non-Chronological narrative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228600" y="762000"/>
            <a:ext cx="3810000" cy="5791200"/>
          </a:xfrm>
        </p:spPr>
        <p:txBody>
          <a:bodyPr>
            <a:noAutofit/>
          </a:bodyPr>
          <a:lstStyle/>
          <a:p>
            <a:r>
              <a:rPr lang="mt-MT" sz="1800" b="1" dirty="0" smtClean="0"/>
              <a:t>6. </a:t>
            </a:r>
            <a:r>
              <a:rPr lang="en-GB" sz="1800" dirty="0" smtClean="0"/>
              <a:t>Marjorie and Derek finally finished moving into their new home in Surrey late in the evening. </a:t>
            </a:r>
            <a:endParaRPr lang="mt-MT" sz="1800" dirty="0" smtClean="0"/>
          </a:p>
          <a:p>
            <a:r>
              <a:rPr lang="mt-MT" sz="1800" b="1" dirty="0" smtClean="0"/>
              <a:t>1. </a:t>
            </a:r>
            <a:r>
              <a:rPr lang="en-GB" sz="1800" dirty="0" smtClean="0"/>
              <a:t>They started almost 12 h  previously moving boxes into the house and readying their supplies for the day ahead. </a:t>
            </a:r>
            <a:endParaRPr lang="mt-MT" sz="1800" dirty="0" smtClean="0"/>
          </a:p>
          <a:p>
            <a:r>
              <a:rPr lang="mt-MT" sz="1800" b="1" dirty="0" smtClean="0"/>
              <a:t>2. </a:t>
            </a:r>
            <a:r>
              <a:rPr lang="en-GB" sz="1800" dirty="0" smtClean="0"/>
              <a:t>Crazily they decided it would be a good idea to give the spare room a quick freshen up with new paint - and regretted their decision as soon as they started! </a:t>
            </a:r>
            <a:endParaRPr lang="mt-MT" sz="1800" dirty="0" smtClean="0"/>
          </a:p>
          <a:p>
            <a:r>
              <a:rPr lang="mt-MT" sz="1800" b="1" dirty="0" smtClean="0"/>
              <a:t>3. </a:t>
            </a:r>
            <a:r>
              <a:rPr lang="en-GB" sz="1800" dirty="0" smtClean="0"/>
              <a:t>They even had to replace a new door on the bathroom so that they all matched. </a:t>
            </a:r>
            <a:endParaRPr lang="mt-MT" sz="1800" dirty="0" smtClean="0"/>
          </a:p>
          <a:p>
            <a:r>
              <a:rPr lang="mt-MT" sz="1800" b="1" dirty="0" smtClean="0"/>
              <a:t>4. </a:t>
            </a:r>
            <a:r>
              <a:rPr lang="en-GB" sz="1800" dirty="0" smtClean="0"/>
              <a:t>They also decided to change the doors in the kitchen before moving in their food and white goods. </a:t>
            </a:r>
            <a:endParaRPr lang="mt-MT" sz="1800" dirty="0" smtClean="0"/>
          </a:p>
          <a:p>
            <a:r>
              <a:rPr lang="mt-MT" sz="1800" b="1" dirty="0" smtClean="0"/>
              <a:t>5. </a:t>
            </a:r>
            <a:r>
              <a:rPr lang="en-GB" sz="1800" dirty="0" smtClean="0"/>
              <a:t>Once all the DIY was done they started with the finishing touches</a:t>
            </a:r>
            <a:r>
              <a:rPr lang="mt-MT" sz="1800" dirty="0" smtClean="0"/>
              <a:t>.</a:t>
            </a:r>
            <a:endParaRPr lang="en-GB" sz="1800" dirty="0"/>
          </a:p>
        </p:txBody>
      </p:sp>
      <p:pic>
        <p:nvPicPr>
          <p:cNvPr id="6" name="Picture 5" descr="A:\narrative corpus\materials\BSL_photoStories\story1.jpg"/>
          <p:cNvPicPr/>
          <p:nvPr/>
        </p:nvPicPr>
        <p:blipFill>
          <a:blip r:embed="rId2" cstate="print"/>
          <a:srcRect l="2151" t="10038" r="66599" b="53977"/>
          <a:stretch>
            <a:fillRect/>
          </a:stretch>
        </p:blipFill>
        <p:spPr bwMode="auto">
          <a:xfrm>
            <a:off x="6629400" y="685800"/>
            <a:ext cx="236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:\narrative corpus\materials\BSL_photoStories\story1.jpg"/>
          <p:cNvPicPr/>
          <p:nvPr/>
        </p:nvPicPr>
        <p:blipFill>
          <a:blip r:embed="rId2" cstate="print"/>
          <a:srcRect l="34409" t="56050" r="34309" b="8281"/>
          <a:stretch>
            <a:fillRect/>
          </a:stretch>
        </p:blipFill>
        <p:spPr bwMode="auto">
          <a:xfrm>
            <a:off x="6629400" y="4724400"/>
            <a:ext cx="2362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A:\narrative corpus\materials\BSL_photoStories\story1.jpg"/>
          <p:cNvPicPr/>
          <p:nvPr/>
        </p:nvPicPr>
        <p:blipFill>
          <a:blip r:embed="rId2" cstate="print"/>
          <a:srcRect l="66667" t="10038" r="1075" b="53977"/>
          <a:stretch>
            <a:fillRect/>
          </a:stretch>
        </p:blipFill>
        <p:spPr bwMode="auto">
          <a:xfrm>
            <a:off x="6629400" y="2743200"/>
            <a:ext cx="2362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:\narrative corpus\materials\BSL_photoStories\story1.jpg"/>
          <p:cNvPicPr/>
          <p:nvPr/>
        </p:nvPicPr>
        <p:blipFill>
          <a:blip r:embed="rId2" cstate="print"/>
          <a:srcRect l="2151" t="56050" r="66667" b="8281"/>
          <a:stretch>
            <a:fillRect/>
          </a:stretch>
        </p:blipFill>
        <p:spPr bwMode="auto">
          <a:xfrm>
            <a:off x="4191000" y="4800600"/>
            <a:ext cx="236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4196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6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53200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1</a:t>
            </a:r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2</a:t>
            </a:r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56314" y="427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3</a:t>
            </a:r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6183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4</a:t>
            </a:r>
            <a:endParaRPr lang="en-GB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556314" y="617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b="1" dirty="0" smtClean="0"/>
              <a:t>5</a:t>
            </a:r>
            <a:endParaRPr lang="en-GB" b="1" dirty="0"/>
          </a:p>
        </p:txBody>
      </p:sp>
      <p:pic>
        <p:nvPicPr>
          <p:cNvPr id="17" name="Picture 16" descr="A:\narrative corpus\materials\BSL_photoStories\story1.jpg"/>
          <p:cNvPicPr/>
          <p:nvPr/>
        </p:nvPicPr>
        <p:blipFill>
          <a:blip r:embed="rId2" cstate="print"/>
          <a:srcRect l="67709" t="56050" r="2018" b="8281"/>
          <a:stretch>
            <a:fillRect/>
          </a:stretch>
        </p:blipFill>
        <p:spPr bwMode="auto">
          <a:xfrm>
            <a:off x="4191000" y="762000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 descr="A:\narrative corpus\materials\BSL_photoStories\story1.jpg"/>
          <p:cNvPicPr/>
          <p:nvPr/>
        </p:nvPicPr>
        <p:blipFill>
          <a:blip r:embed="rId2" cstate="print"/>
          <a:srcRect l="34409" t="10038" r="33333" b="53977"/>
          <a:stretch>
            <a:fillRect/>
          </a:stretch>
        </p:blipFill>
        <p:spPr bwMode="auto">
          <a:xfrm>
            <a:off x="4191000" y="2743200"/>
            <a:ext cx="243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3291</Words>
  <Application>Microsoft Office PowerPoint</Application>
  <PresentationFormat>On-screen Show (4:3)</PresentationFormat>
  <Paragraphs>635</Paragraphs>
  <Slides>52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Office Theme</vt:lpstr>
      <vt:lpstr>Equation</vt:lpstr>
      <vt:lpstr>Natural Language Generation and Data-To-Text</vt:lpstr>
      <vt:lpstr>The “consensus” architecture</vt:lpstr>
      <vt:lpstr>BabyTalk architecture</vt:lpstr>
      <vt:lpstr>Note</vt:lpstr>
      <vt:lpstr>Representing time in language</vt:lpstr>
      <vt:lpstr>A couple of distinctions</vt:lpstr>
      <vt:lpstr>The BT-45 example</vt:lpstr>
      <vt:lpstr>Chronological narrative</vt:lpstr>
      <vt:lpstr>Non-Chronological narrative</vt:lpstr>
      <vt:lpstr>Temporal vs narrative order</vt:lpstr>
      <vt:lpstr>Time and language, examples</vt:lpstr>
      <vt:lpstr>Time and language</vt:lpstr>
      <vt:lpstr>Tense across languages</vt:lpstr>
      <vt:lpstr>Open question</vt:lpstr>
      <vt:lpstr>Tense</vt:lpstr>
      <vt:lpstr>Absolute tense</vt:lpstr>
      <vt:lpstr>Absolute tense: Graphical characterisation</vt:lpstr>
      <vt:lpstr>Absolute tenses and iconicity</vt:lpstr>
      <vt:lpstr>Relative tense</vt:lpstr>
      <vt:lpstr>Relative tenses in English</vt:lpstr>
      <vt:lpstr>They painted the walls. They had fixed a new door.</vt:lpstr>
      <vt:lpstr>Relative tenses in English</vt:lpstr>
      <vt:lpstr>Reichenbach’s theory of time</vt:lpstr>
      <vt:lpstr>Simple present</vt:lpstr>
      <vt:lpstr>Simple past</vt:lpstr>
      <vt:lpstr>Simple future</vt:lpstr>
      <vt:lpstr>Present perfect</vt:lpstr>
      <vt:lpstr>Past perfect</vt:lpstr>
      <vt:lpstr>Future perfect</vt:lpstr>
      <vt:lpstr>Interim summary</vt:lpstr>
      <vt:lpstr>Handling time in bt-nurse</vt:lpstr>
      <vt:lpstr>The challenge for NLG</vt:lpstr>
      <vt:lpstr>A computational problem</vt:lpstr>
      <vt:lpstr>Some assumptions</vt:lpstr>
      <vt:lpstr>A computational problem</vt:lpstr>
      <vt:lpstr>Human summary, BT-Nurse domain</vt:lpstr>
      <vt:lpstr>Challenges for NLG I: Discourse Mode</vt:lpstr>
      <vt:lpstr>Challenges for NLG I: Discourse Mode</vt:lpstr>
      <vt:lpstr>Challenges for NLG II: Temporal anchoring</vt:lpstr>
      <vt:lpstr>Challenges for NLG III: Temporal focus</vt:lpstr>
      <vt:lpstr>The temporal model: Reference time</vt:lpstr>
      <vt:lpstr>The temporal model: Reference time</vt:lpstr>
      <vt:lpstr>The temporal model: Reference time</vt:lpstr>
      <vt:lpstr>The temporal model: Reference time</vt:lpstr>
      <vt:lpstr>The event model</vt:lpstr>
      <vt:lpstr>Discourse Mode</vt:lpstr>
      <vt:lpstr>Discourse Mode</vt:lpstr>
      <vt:lpstr>Timestamps</vt:lpstr>
      <vt:lpstr>Timestamps</vt:lpstr>
      <vt:lpstr>Temporal relations</vt:lpstr>
      <vt:lpstr>Temporal focus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Language Generation and Data-To-Text</dc:title>
  <dc:creator>Albert Gatt</dc:creator>
  <cp:lastModifiedBy>Albert Gatt</cp:lastModifiedBy>
  <cp:revision>97</cp:revision>
  <dcterms:created xsi:type="dcterms:W3CDTF">2006-08-16T00:00:00Z</dcterms:created>
  <dcterms:modified xsi:type="dcterms:W3CDTF">2012-07-18T13:14:56Z</dcterms:modified>
</cp:coreProperties>
</file>