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99" r:id="rId12"/>
    <p:sldId id="305" r:id="rId13"/>
    <p:sldId id="307" r:id="rId14"/>
    <p:sldId id="308" r:id="rId15"/>
    <p:sldId id="309" r:id="rId16"/>
    <p:sldId id="329" r:id="rId17"/>
    <p:sldId id="310" r:id="rId18"/>
    <p:sldId id="311" r:id="rId19"/>
    <p:sldId id="312" r:id="rId20"/>
    <p:sldId id="331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51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30" r:id="rId41"/>
    <p:sldId id="313" r:id="rId42"/>
    <p:sldId id="314" r:id="rId43"/>
    <p:sldId id="323" r:id="rId44"/>
    <p:sldId id="315" r:id="rId45"/>
    <p:sldId id="324" r:id="rId46"/>
    <p:sldId id="325" r:id="rId47"/>
    <p:sldId id="326" r:id="rId48"/>
    <p:sldId id="318" r:id="rId49"/>
    <p:sldId id="319" r:id="rId50"/>
    <p:sldId id="320" r:id="rId51"/>
    <p:sldId id="321" r:id="rId52"/>
    <p:sldId id="322" r:id="rId53"/>
    <p:sldId id="300" r:id="rId54"/>
    <p:sldId id="302" r:id="rId55"/>
    <p:sldId id="303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301" r:id="rId74"/>
    <p:sldId id="292" r:id="rId75"/>
    <p:sldId id="293" r:id="rId76"/>
    <p:sldId id="294" r:id="rId77"/>
    <p:sldId id="295" r:id="rId78"/>
    <p:sldId id="296" r:id="rId79"/>
    <p:sldId id="297" r:id="rId80"/>
    <p:sldId id="298" r:id="rId81"/>
    <p:sldId id="304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F36FE-6FFC-4D80-AF6F-325D514F96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53DD49-8FDB-4B2E-A208-503A822813E4}">
      <dgm:prSet phldrT="[Text]"/>
      <dgm:spPr/>
      <dgm:t>
        <a:bodyPr/>
        <a:lstStyle/>
        <a:p>
          <a:r>
            <a:rPr lang="en-GB" dirty="0" smtClean="0"/>
            <a:t>18 actions</a:t>
          </a:r>
          <a:endParaRPr lang="en-GB" dirty="0"/>
        </a:p>
      </dgm:t>
    </dgm:pt>
    <dgm:pt modelId="{CD867DAE-8AA8-4F50-BFC3-A765F90441AA}" type="parTrans" cxnId="{D6701BD6-24B4-4B4B-86B4-EA9782BFE7BD}">
      <dgm:prSet/>
      <dgm:spPr/>
      <dgm:t>
        <a:bodyPr/>
        <a:lstStyle/>
        <a:p>
          <a:endParaRPr lang="en-GB"/>
        </a:p>
      </dgm:t>
    </dgm:pt>
    <dgm:pt modelId="{89356360-C3F1-4122-BDB7-9A924F137CEC}" type="sibTrans" cxnId="{D6701BD6-24B4-4B4B-86B4-EA9782BFE7BD}">
      <dgm:prSet/>
      <dgm:spPr/>
      <dgm:t>
        <a:bodyPr/>
        <a:lstStyle/>
        <a:p>
          <a:endParaRPr lang="en-GB"/>
        </a:p>
      </dgm:t>
    </dgm:pt>
    <dgm:pt modelId="{9929E80D-2584-4550-A86A-C00042F2400B}">
      <dgm:prSet phldrT="[Text]"/>
      <dgm:spPr/>
      <dgm:t>
        <a:bodyPr/>
        <a:lstStyle/>
        <a:p>
          <a:r>
            <a:rPr lang="en-GB" dirty="0" smtClean="0"/>
            <a:t>appropriate</a:t>
          </a:r>
          <a:endParaRPr lang="en-GB" dirty="0"/>
        </a:p>
      </dgm:t>
    </dgm:pt>
    <dgm:pt modelId="{67404707-7DD2-4189-A947-027CEB3302B7}" type="parTrans" cxnId="{8D20055C-6892-4F92-9B0C-F76845F85697}">
      <dgm:prSet/>
      <dgm:spPr/>
      <dgm:t>
        <a:bodyPr/>
        <a:lstStyle/>
        <a:p>
          <a:endParaRPr lang="en-GB"/>
        </a:p>
      </dgm:t>
    </dgm:pt>
    <dgm:pt modelId="{ED41C0E2-D83F-4C0A-A007-31FF5BBCB0A3}" type="sibTrans" cxnId="{8D20055C-6892-4F92-9B0C-F76845F85697}">
      <dgm:prSet/>
      <dgm:spPr/>
      <dgm:t>
        <a:bodyPr/>
        <a:lstStyle/>
        <a:p>
          <a:endParaRPr lang="en-GB"/>
        </a:p>
      </dgm:t>
    </dgm:pt>
    <dgm:pt modelId="{2DAF40F0-1E66-4486-8A7A-500DCB9C297B}">
      <dgm:prSet phldrT="[Text]"/>
      <dgm:spPr/>
      <dgm:t>
        <a:bodyPr/>
        <a:lstStyle/>
        <a:p>
          <a:r>
            <a:rPr lang="en-GB" dirty="0" smtClean="0"/>
            <a:t>inappropriate</a:t>
          </a:r>
          <a:endParaRPr lang="en-GB" dirty="0"/>
        </a:p>
      </dgm:t>
    </dgm:pt>
    <dgm:pt modelId="{C8712A63-EAF8-4DF7-9EC4-FC4990136BD5}" type="parTrans" cxnId="{B39D7459-BBBE-464C-9140-2CE6092823FF}">
      <dgm:prSet/>
      <dgm:spPr/>
      <dgm:t>
        <a:bodyPr/>
        <a:lstStyle/>
        <a:p>
          <a:endParaRPr lang="en-GB"/>
        </a:p>
      </dgm:t>
    </dgm:pt>
    <dgm:pt modelId="{BBD33739-BB93-4AA1-9B1C-94DBC94E8409}" type="sibTrans" cxnId="{B39D7459-BBBE-464C-9140-2CE6092823FF}">
      <dgm:prSet/>
      <dgm:spPr/>
      <dgm:t>
        <a:bodyPr/>
        <a:lstStyle/>
        <a:p>
          <a:endParaRPr lang="en-GB"/>
        </a:p>
      </dgm:t>
    </dgm:pt>
    <dgm:pt modelId="{9819D2B3-2B1C-4F4B-8A09-C31198B4D452}">
      <dgm:prSet/>
      <dgm:spPr/>
      <dgm:t>
        <a:bodyPr/>
        <a:lstStyle/>
        <a:p>
          <a:r>
            <a:rPr lang="en-GB" dirty="0" smtClean="0"/>
            <a:t>neutral</a:t>
          </a:r>
          <a:endParaRPr lang="en-GB" dirty="0"/>
        </a:p>
      </dgm:t>
    </dgm:pt>
    <dgm:pt modelId="{5C130EED-D677-457E-962A-826FFF5A2D16}" type="parTrans" cxnId="{D28A9670-EEB3-4D03-A6B3-131FB1A56FDA}">
      <dgm:prSet/>
      <dgm:spPr/>
      <dgm:t>
        <a:bodyPr/>
        <a:lstStyle/>
        <a:p>
          <a:endParaRPr lang="en-GB"/>
        </a:p>
      </dgm:t>
    </dgm:pt>
    <dgm:pt modelId="{99C8FFC6-A7C8-4F09-A61A-CD7AF9B8E06B}" type="sibTrans" cxnId="{D28A9670-EEB3-4D03-A6B3-131FB1A56FDA}">
      <dgm:prSet/>
      <dgm:spPr/>
      <dgm:t>
        <a:bodyPr/>
        <a:lstStyle/>
        <a:p>
          <a:endParaRPr lang="en-GB"/>
        </a:p>
      </dgm:t>
    </dgm:pt>
    <dgm:pt modelId="{BCDA400A-2E5F-4622-BD45-5F0F5D6C62DD}" type="pres">
      <dgm:prSet presAssocID="{97BF36FE-6FFC-4D80-AF6F-325D514F96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690A2E3-57CD-4EBF-8C3B-005047304E44}" type="pres">
      <dgm:prSet presAssocID="{B053DD49-8FDB-4B2E-A208-503A822813E4}" presName="hierRoot1" presStyleCnt="0"/>
      <dgm:spPr/>
    </dgm:pt>
    <dgm:pt modelId="{68B4053C-61E9-48D8-9CAD-F05CBA5CCBDF}" type="pres">
      <dgm:prSet presAssocID="{B053DD49-8FDB-4B2E-A208-503A822813E4}" presName="composite" presStyleCnt="0"/>
      <dgm:spPr/>
    </dgm:pt>
    <dgm:pt modelId="{A576E746-FAB9-4491-84F6-7CF0A359D6BB}" type="pres">
      <dgm:prSet presAssocID="{B053DD49-8FDB-4B2E-A208-503A822813E4}" presName="background" presStyleLbl="node0" presStyleIdx="0" presStyleCnt="1"/>
      <dgm:spPr/>
    </dgm:pt>
    <dgm:pt modelId="{EA929582-4B6F-4065-A3E4-DAC257279797}" type="pres">
      <dgm:prSet presAssocID="{B053DD49-8FDB-4B2E-A208-503A822813E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37009A-9EE1-446D-997C-923A6C7ABB18}" type="pres">
      <dgm:prSet presAssocID="{B053DD49-8FDB-4B2E-A208-503A822813E4}" presName="hierChild2" presStyleCnt="0"/>
      <dgm:spPr/>
    </dgm:pt>
    <dgm:pt modelId="{AE5036D4-EBAC-479F-8023-C92AB6BDE818}" type="pres">
      <dgm:prSet presAssocID="{67404707-7DD2-4189-A947-027CEB3302B7}" presName="Name10" presStyleLbl="parChTrans1D2" presStyleIdx="0" presStyleCnt="3"/>
      <dgm:spPr/>
      <dgm:t>
        <a:bodyPr/>
        <a:lstStyle/>
        <a:p>
          <a:endParaRPr lang="en-GB"/>
        </a:p>
      </dgm:t>
    </dgm:pt>
    <dgm:pt modelId="{BF080863-D88C-4FFD-B065-BEEE39000880}" type="pres">
      <dgm:prSet presAssocID="{9929E80D-2584-4550-A86A-C00042F2400B}" presName="hierRoot2" presStyleCnt="0"/>
      <dgm:spPr/>
    </dgm:pt>
    <dgm:pt modelId="{9C7638A7-0AB5-496C-BBDE-052954EF7CD3}" type="pres">
      <dgm:prSet presAssocID="{9929E80D-2584-4550-A86A-C00042F2400B}" presName="composite2" presStyleCnt="0"/>
      <dgm:spPr/>
    </dgm:pt>
    <dgm:pt modelId="{8D13A7CF-9D21-4FD1-8571-AB747207999F}" type="pres">
      <dgm:prSet presAssocID="{9929E80D-2584-4550-A86A-C00042F2400B}" presName="background2" presStyleLbl="node2" presStyleIdx="0" presStyleCnt="3"/>
      <dgm:spPr/>
    </dgm:pt>
    <dgm:pt modelId="{66C0E5B0-651C-4316-9242-B8EE2448692E}" type="pres">
      <dgm:prSet presAssocID="{9929E80D-2584-4550-A86A-C00042F2400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E361F2-0197-4F16-8422-946391656C6F}" type="pres">
      <dgm:prSet presAssocID="{9929E80D-2584-4550-A86A-C00042F2400B}" presName="hierChild3" presStyleCnt="0"/>
      <dgm:spPr/>
    </dgm:pt>
    <dgm:pt modelId="{BADAC954-66F2-48FD-B3DC-47DBA6B7CDF4}" type="pres">
      <dgm:prSet presAssocID="{C8712A63-EAF8-4DF7-9EC4-FC4990136BD5}" presName="Name10" presStyleLbl="parChTrans1D2" presStyleIdx="1" presStyleCnt="3"/>
      <dgm:spPr/>
      <dgm:t>
        <a:bodyPr/>
        <a:lstStyle/>
        <a:p>
          <a:endParaRPr lang="en-GB"/>
        </a:p>
      </dgm:t>
    </dgm:pt>
    <dgm:pt modelId="{5C6702A3-88A6-445A-9184-1F91ACD95A2F}" type="pres">
      <dgm:prSet presAssocID="{2DAF40F0-1E66-4486-8A7A-500DCB9C297B}" presName="hierRoot2" presStyleCnt="0"/>
      <dgm:spPr/>
    </dgm:pt>
    <dgm:pt modelId="{DBBB6600-3C7F-49BE-BB3D-D71DB8869665}" type="pres">
      <dgm:prSet presAssocID="{2DAF40F0-1E66-4486-8A7A-500DCB9C297B}" presName="composite2" presStyleCnt="0"/>
      <dgm:spPr/>
    </dgm:pt>
    <dgm:pt modelId="{DD5ACE3C-9960-4C33-8CB5-04CC14A3C37A}" type="pres">
      <dgm:prSet presAssocID="{2DAF40F0-1E66-4486-8A7A-500DCB9C297B}" presName="background2" presStyleLbl="node2" presStyleIdx="1" presStyleCnt="3"/>
      <dgm:spPr/>
    </dgm:pt>
    <dgm:pt modelId="{8476D2DF-1A60-46E1-97AA-4DDAEA94CC19}" type="pres">
      <dgm:prSet presAssocID="{2DAF40F0-1E66-4486-8A7A-500DCB9C297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7B64F2-9E0C-417A-9DA2-71B6043E9639}" type="pres">
      <dgm:prSet presAssocID="{2DAF40F0-1E66-4486-8A7A-500DCB9C297B}" presName="hierChild3" presStyleCnt="0"/>
      <dgm:spPr/>
    </dgm:pt>
    <dgm:pt modelId="{58031C89-64B0-499C-91CE-40DF788ADAE7}" type="pres">
      <dgm:prSet presAssocID="{5C130EED-D677-457E-962A-826FFF5A2D16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915F1FD-A00F-4832-A418-F864D7CE2EF3}" type="pres">
      <dgm:prSet presAssocID="{9819D2B3-2B1C-4F4B-8A09-C31198B4D452}" presName="hierRoot2" presStyleCnt="0"/>
      <dgm:spPr/>
    </dgm:pt>
    <dgm:pt modelId="{58984692-7C16-4849-A246-447A30B23F70}" type="pres">
      <dgm:prSet presAssocID="{9819D2B3-2B1C-4F4B-8A09-C31198B4D452}" presName="composite2" presStyleCnt="0"/>
      <dgm:spPr/>
    </dgm:pt>
    <dgm:pt modelId="{0089C11F-9918-4DD6-886D-C2D136F5816F}" type="pres">
      <dgm:prSet presAssocID="{9819D2B3-2B1C-4F4B-8A09-C31198B4D452}" presName="background2" presStyleLbl="node2" presStyleIdx="2" presStyleCnt="3"/>
      <dgm:spPr/>
    </dgm:pt>
    <dgm:pt modelId="{BC85156C-5236-4297-8DB4-B3CEA40D6E00}" type="pres">
      <dgm:prSet presAssocID="{9819D2B3-2B1C-4F4B-8A09-C31198B4D45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598D80-AF3B-4C36-8A06-CE911FB1F853}" type="pres">
      <dgm:prSet presAssocID="{9819D2B3-2B1C-4F4B-8A09-C31198B4D452}" presName="hierChild3" presStyleCnt="0"/>
      <dgm:spPr/>
    </dgm:pt>
  </dgm:ptLst>
  <dgm:cxnLst>
    <dgm:cxn modelId="{3702561D-B061-4B3A-B24A-413975E5C3F5}" type="presOf" srcId="{2DAF40F0-1E66-4486-8A7A-500DCB9C297B}" destId="{8476D2DF-1A60-46E1-97AA-4DDAEA94CC19}" srcOrd="0" destOrd="0" presId="urn:microsoft.com/office/officeart/2005/8/layout/hierarchy1"/>
    <dgm:cxn modelId="{D27041FA-EFDF-4685-9EDD-EE7B69E5561B}" type="presOf" srcId="{C8712A63-EAF8-4DF7-9EC4-FC4990136BD5}" destId="{BADAC954-66F2-48FD-B3DC-47DBA6B7CDF4}" srcOrd="0" destOrd="0" presId="urn:microsoft.com/office/officeart/2005/8/layout/hierarchy1"/>
    <dgm:cxn modelId="{FF29D996-7909-4C83-862D-BF2A76794DD0}" type="presOf" srcId="{67404707-7DD2-4189-A947-027CEB3302B7}" destId="{AE5036D4-EBAC-479F-8023-C92AB6BDE818}" srcOrd="0" destOrd="0" presId="urn:microsoft.com/office/officeart/2005/8/layout/hierarchy1"/>
    <dgm:cxn modelId="{B39D7459-BBBE-464C-9140-2CE6092823FF}" srcId="{B053DD49-8FDB-4B2E-A208-503A822813E4}" destId="{2DAF40F0-1E66-4486-8A7A-500DCB9C297B}" srcOrd="1" destOrd="0" parTransId="{C8712A63-EAF8-4DF7-9EC4-FC4990136BD5}" sibTransId="{BBD33739-BB93-4AA1-9B1C-94DBC94E8409}"/>
    <dgm:cxn modelId="{FBD7CA4C-E433-441A-B4DA-108F3E19A635}" type="presOf" srcId="{5C130EED-D677-457E-962A-826FFF5A2D16}" destId="{58031C89-64B0-499C-91CE-40DF788ADAE7}" srcOrd="0" destOrd="0" presId="urn:microsoft.com/office/officeart/2005/8/layout/hierarchy1"/>
    <dgm:cxn modelId="{D6701BD6-24B4-4B4B-86B4-EA9782BFE7BD}" srcId="{97BF36FE-6FFC-4D80-AF6F-325D514F9611}" destId="{B053DD49-8FDB-4B2E-A208-503A822813E4}" srcOrd="0" destOrd="0" parTransId="{CD867DAE-8AA8-4F50-BFC3-A765F90441AA}" sibTransId="{89356360-C3F1-4122-BDB7-9A924F137CEC}"/>
    <dgm:cxn modelId="{8D20055C-6892-4F92-9B0C-F76845F85697}" srcId="{B053DD49-8FDB-4B2E-A208-503A822813E4}" destId="{9929E80D-2584-4550-A86A-C00042F2400B}" srcOrd="0" destOrd="0" parTransId="{67404707-7DD2-4189-A947-027CEB3302B7}" sibTransId="{ED41C0E2-D83F-4C0A-A007-31FF5BBCB0A3}"/>
    <dgm:cxn modelId="{6D7D5A5F-A734-404B-A4D4-4EE0C49A5C97}" type="presOf" srcId="{B053DD49-8FDB-4B2E-A208-503A822813E4}" destId="{EA929582-4B6F-4065-A3E4-DAC257279797}" srcOrd="0" destOrd="0" presId="urn:microsoft.com/office/officeart/2005/8/layout/hierarchy1"/>
    <dgm:cxn modelId="{495FDF5A-3748-44CD-B9B8-3FE34E1701C7}" type="presOf" srcId="{9819D2B3-2B1C-4F4B-8A09-C31198B4D452}" destId="{BC85156C-5236-4297-8DB4-B3CEA40D6E00}" srcOrd="0" destOrd="0" presId="urn:microsoft.com/office/officeart/2005/8/layout/hierarchy1"/>
    <dgm:cxn modelId="{7ED12F12-5049-48EB-A735-93E66D89C0B7}" type="presOf" srcId="{9929E80D-2584-4550-A86A-C00042F2400B}" destId="{66C0E5B0-651C-4316-9242-B8EE2448692E}" srcOrd="0" destOrd="0" presId="urn:microsoft.com/office/officeart/2005/8/layout/hierarchy1"/>
    <dgm:cxn modelId="{D28A9670-EEB3-4D03-A6B3-131FB1A56FDA}" srcId="{B053DD49-8FDB-4B2E-A208-503A822813E4}" destId="{9819D2B3-2B1C-4F4B-8A09-C31198B4D452}" srcOrd="2" destOrd="0" parTransId="{5C130EED-D677-457E-962A-826FFF5A2D16}" sibTransId="{99C8FFC6-A7C8-4F09-A61A-CD7AF9B8E06B}"/>
    <dgm:cxn modelId="{8322E741-351E-4D45-A06D-D9FD05328731}" type="presOf" srcId="{97BF36FE-6FFC-4D80-AF6F-325D514F9611}" destId="{BCDA400A-2E5F-4622-BD45-5F0F5D6C62DD}" srcOrd="0" destOrd="0" presId="urn:microsoft.com/office/officeart/2005/8/layout/hierarchy1"/>
    <dgm:cxn modelId="{38754011-CD4A-4B9F-B23D-DE0366A2C493}" type="presParOf" srcId="{BCDA400A-2E5F-4622-BD45-5F0F5D6C62DD}" destId="{3690A2E3-57CD-4EBF-8C3B-005047304E44}" srcOrd="0" destOrd="0" presId="urn:microsoft.com/office/officeart/2005/8/layout/hierarchy1"/>
    <dgm:cxn modelId="{AA7C9CDA-DE9D-43D1-975C-A16069406F23}" type="presParOf" srcId="{3690A2E3-57CD-4EBF-8C3B-005047304E44}" destId="{68B4053C-61E9-48D8-9CAD-F05CBA5CCBDF}" srcOrd="0" destOrd="0" presId="urn:microsoft.com/office/officeart/2005/8/layout/hierarchy1"/>
    <dgm:cxn modelId="{36AAF9A1-B20F-4977-9923-9C24DD2707CB}" type="presParOf" srcId="{68B4053C-61E9-48D8-9CAD-F05CBA5CCBDF}" destId="{A576E746-FAB9-4491-84F6-7CF0A359D6BB}" srcOrd="0" destOrd="0" presId="urn:microsoft.com/office/officeart/2005/8/layout/hierarchy1"/>
    <dgm:cxn modelId="{649C472A-5F76-487D-B06D-4781EFB2500C}" type="presParOf" srcId="{68B4053C-61E9-48D8-9CAD-F05CBA5CCBDF}" destId="{EA929582-4B6F-4065-A3E4-DAC257279797}" srcOrd="1" destOrd="0" presId="urn:microsoft.com/office/officeart/2005/8/layout/hierarchy1"/>
    <dgm:cxn modelId="{27707AD8-2D45-4248-ABD0-CCE2C072A26A}" type="presParOf" srcId="{3690A2E3-57CD-4EBF-8C3B-005047304E44}" destId="{5637009A-9EE1-446D-997C-923A6C7ABB18}" srcOrd="1" destOrd="0" presId="urn:microsoft.com/office/officeart/2005/8/layout/hierarchy1"/>
    <dgm:cxn modelId="{EFB8F575-6CDB-4A90-A481-C1251DC76AE1}" type="presParOf" srcId="{5637009A-9EE1-446D-997C-923A6C7ABB18}" destId="{AE5036D4-EBAC-479F-8023-C92AB6BDE818}" srcOrd="0" destOrd="0" presId="urn:microsoft.com/office/officeart/2005/8/layout/hierarchy1"/>
    <dgm:cxn modelId="{A383EC6D-C5AE-49E0-8374-7797635E6380}" type="presParOf" srcId="{5637009A-9EE1-446D-997C-923A6C7ABB18}" destId="{BF080863-D88C-4FFD-B065-BEEE39000880}" srcOrd="1" destOrd="0" presId="urn:microsoft.com/office/officeart/2005/8/layout/hierarchy1"/>
    <dgm:cxn modelId="{04BDF9A3-9807-4DF4-A05B-E1DDE4466F97}" type="presParOf" srcId="{BF080863-D88C-4FFD-B065-BEEE39000880}" destId="{9C7638A7-0AB5-496C-BBDE-052954EF7CD3}" srcOrd="0" destOrd="0" presId="urn:microsoft.com/office/officeart/2005/8/layout/hierarchy1"/>
    <dgm:cxn modelId="{D7079D3D-2D3B-4C28-831E-3BD9BE773B93}" type="presParOf" srcId="{9C7638A7-0AB5-496C-BBDE-052954EF7CD3}" destId="{8D13A7CF-9D21-4FD1-8571-AB747207999F}" srcOrd="0" destOrd="0" presId="urn:microsoft.com/office/officeart/2005/8/layout/hierarchy1"/>
    <dgm:cxn modelId="{CB67D303-7C0A-41A4-950F-17162BF94807}" type="presParOf" srcId="{9C7638A7-0AB5-496C-BBDE-052954EF7CD3}" destId="{66C0E5B0-651C-4316-9242-B8EE2448692E}" srcOrd="1" destOrd="0" presId="urn:microsoft.com/office/officeart/2005/8/layout/hierarchy1"/>
    <dgm:cxn modelId="{ACE01C54-9B64-43F1-8CED-C4CE58F3FB8C}" type="presParOf" srcId="{BF080863-D88C-4FFD-B065-BEEE39000880}" destId="{4EE361F2-0197-4F16-8422-946391656C6F}" srcOrd="1" destOrd="0" presId="urn:microsoft.com/office/officeart/2005/8/layout/hierarchy1"/>
    <dgm:cxn modelId="{C6F3AB86-2D53-4A45-B46F-22F2EA82D958}" type="presParOf" srcId="{5637009A-9EE1-446D-997C-923A6C7ABB18}" destId="{BADAC954-66F2-48FD-B3DC-47DBA6B7CDF4}" srcOrd="2" destOrd="0" presId="urn:microsoft.com/office/officeart/2005/8/layout/hierarchy1"/>
    <dgm:cxn modelId="{2C081CA3-B969-46BA-94D9-F9B37F13E390}" type="presParOf" srcId="{5637009A-9EE1-446D-997C-923A6C7ABB18}" destId="{5C6702A3-88A6-445A-9184-1F91ACD95A2F}" srcOrd="3" destOrd="0" presId="urn:microsoft.com/office/officeart/2005/8/layout/hierarchy1"/>
    <dgm:cxn modelId="{80054722-9E72-4FBD-806F-D10133DF1604}" type="presParOf" srcId="{5C6702A3-88A6-445A-9184-1F91ACD95A2F}" destId="{DBBB6600-3C7F-49BE-BB3D-D71DB8869665}" srcOrd="0" destOrd="0" presId="urn:microsoft.com/office/officeart/2005/8/layout/hierarchy1"/>
    <dgm:cxn modelId="{E5CC5DB0-927E-446D-BA31-71D85FD10C4F}" type="presParOf" srcId="{DBBB6600-3C7F-49BE-BB3D-D71DB8869665}" destId="{DD5ACE3C-9960-4C33-8CB5-04CC14A3C37A}" srcOrd="0" destOrd="0" presId="urn:microsoft.com/office/officeart/2005/8/layout/hierarchy1"/>
    <dgm:cxn modelId="{4D263FFE-86AE-4C73-B170-E95BA85945B5}" type="presParOf" srcId="{DBBB6600-3C7F-49BE-BB3D-D71DB8869665}" destId="{8476D2DF-1A60-46E1-97AA-4DDAEA94CC19}" srcOrd="1" destOrd="0" presId="urn:microsoft.com/office/officeart/2005/8/layout/hierarchy1"/>
    <dgm:cxn modelId="{1E6571DE-3D47-4203-8919-F3A71F69CDA5}" type="presParOf" srcId="{5C6702A3-88A6-445A-9184-1F91ACD95A2F}" destId="{117B64F2-9E0C-417A-9DA2-71B6043E9639}" srcOrd="1" destOrd="0" presId="urn:microsoft.com/office/officeart/2005/8/layout/hierarchy1"/>
    <dgm:cxn modelId="{789378E7-4CD4-4C04-A092-7FC434BAFEDE}" type="presParOf" srcId="{5637009A-9EE1-446D-997C-923A6C7ABB18}" destId="{58031C89-64B0-499C-91CE-40DF788ADAE7}" srcOrd="4" destOrd="0" presId="urn:microsoft.com/office/officeart/2005/8/layout/hierarchy1"/>
    <dgm:cxn modelId="{EA4F752F-8BF4-4545-9F81-8DDE58CD7F49}" type="presParOf" srcId="{5637009A-9EE1-446D-997C-923A6C7ABB18}" destId="{5915F1FD-A00F-4832-A418-F864D7CE2EF3}" srcOrd="5" destOrd="0" presId="urn:microsoft.com/office/officeart/2005/8/layout/hierarchy1"/>
    <dgm:cxn modelId="{C6999AF7-491B-4336-AE7F-52366CDFA5A4}" type="presParOf" srcId="{5915F1FD-A00F-4832-A418-F864D7CE2EF3}" destId="{58984692-7C16-4849-A246-447A30B23F70}" srcOrd="0" destOrd="0" presId="urn:microsoft.com/office/officeart/2005/8/layout/hierarchy1"/>
    <dgm:cxn modelId="{7F5E0BE6-C481-46DB-A3FC-6AD1858CA1AF}" type="presParOf" srcId="{58984692-7C16-4849-A246-447A30B23F70}" destId="{0089C11F-9918-4DD6-886D-C2D136F5816F}" srcOrd="0" destOrd="0" presId="urn:microsoft.com/office/officeart/2005/8/layout/hierarchy1"/>
    <dgm:cxn modelId="{680D3956-4DF2-4F67-A25C-D6F9397B0673}" type="presParOf" srcId="{58984692-7C16-4849-A246-447A30B23F70}" destId="{BC85156C-5236-4297-8DB4-B3CEA40D6E00}" srcOrd="1" destOrd="0" presId="urn:microsoft.com/office/officeart/2005/8/layout/hierarchy1"/>
    <dgm:cxn modelId="{A63D7CA8-17B1-4677-AD37-CEB32AA4E489}" type="presParOf" srcId="{5915F1FD-A00F-4832-A418-F864D7CE2EF3}" destId="{14598D80-AF3B-4C36-8A06-CE911FB1F8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F36FE-6FFC-4D80-AF6F-325D514F96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53DD49-8FDB-4B2E-A208-503A822813E4}">
      <dgm:prSet phldrT="[Text]"/>
      <dgm:spPr/>
      <dgm:t>
        <a:bodyPr/>
        <a:lstStyle/>
        <a:p>
          <a:r>
            <a:rPr lang="en-GB" dirty="0" smtClean="0"/>
            <a:t>18 actions</a:t>
          </a:r>
          <a:endParaRPr lang="en-GB" dirty="0"/>
        </a:p>
      </dgm:t>
    </dgm:pt>
    <dgm:pt modelId="{CD867DAE-8AA8-4F50-BFC3-A765F90441AA}" type="parTrans" cxnId="{D6701BD6-24B4-4B4B-86B4-EA9782BFE7BD}">
      <dgm:prSet/>
      <dgm:spPr/>
      <dgm:t>
        <a:bodyPr/>
        <a:lstStyle/>
        <a:p>
          <a:endParaRPr lang="en-GB"/>
        </a:p>
      </dgm:t>
    </dgm:pt>
    <dgm:pt modelId="{89356360-C3F1-4122-BDB7-9A924F137CEC}" type="sibTrans" cxnId="{D6701BD6-24B4-4B4B-86B4-EA9782BFE7BD}">
      <dgm:prSet/>
      <dgm:spPr/>
      <dgm:t>
        <a:bodyPr/>
        <a:lstStyle/>
        <a:p>
          <a:endParaRPr lang="en-GB"/>
        </a:p>
      </dgm:t>
    </dgm:pt>
    <dgm:pt modelId="{9929E80D-2584-4550-A86A-C00042F2400B}">
      <dgm:prSet phldrT="[Text]"/>
      <dgm:spPr/>
      <dgm:t>
        <a:bodyPr/>
        <a:lstStyle/>
        <a:p>
          <a:r>
            <a:rPr lang="en-GB" dirty="0" smtClean="0"/>
            <a:t>appropriate</a:t>
          </a:r>
          <a:endParaRPr lang="en-GB" dirty="0"/>
        </a:p>
      </dgm:t>
    </dgm:pt>
    <dgm:pt modelId="{67404707-7DD2-4189-A947-027CEB3302B7}" type="parTrans" cxnId="{8D20055C-6892-4F92-9B0C-F76845F85697}">
      <dgm:prSet/>
      <dgm:spPr/>
      <dgm:t>
        <a:bodyPr/>
        <a:lstStyle/>
        <a:p>
          <a:endParaRPr lang="en-GB"/>
        </a:p>
      </dgm:t>
    </dgm:pt>
    <dgm:pt modelId="{ED41C0E2-D83F-4C0A-A007-31FF5BBCB0A3}" type="sibTrans" cxnId="{8D20055C-6892-4F92-9B0C-F76845F85697}">
      <dgm:prSet/>
      <dgm:spPr/>
      <dgm:t>
        <a:bodyPr/>
        <a:lstStyle/>
        <a:p>
          <a:endParaRPr lang="en-GB"/>
        </a:p>
      </dgm:t>
    </dgm:pt>
    <dgm:pt modelId="{2DAF40F0-1E66-4486-8A7A-500DCB9C297B}">
      <dgm:prSet phldrT="[Text]"/>
      <dgm:spPr/>
      <dgm:t>
        <a:bodyPr/>
        <a:lstStyle/>
        <a:p>
          <a:r>
            <a:rPr lang="en-GB" dirty="0" smtClean="0"/>
            <a:t>inappropriate</a:t>
          </a:r>
          <a:endParaRPr lang="en-GB" dirty="0"/>
        </a:p>
      </dgm:t>
    </dgm:pt>
    <dgm:pt modelId="{C8712A63-EAF8-4DF7-9EC4-FC4990136BD5}" type="parTrans" cxnId="{B39D7459-BBBE-464C-9140-2CE6092823FF}">
      <dgm:prSet/>
      <dgm:spPr/>
      <dgm:t>
        <a:bodyPr/>
        <a:lstStyle/>
        <a:p>
          <a:endParaRPr lang="en-GB"/>
        </a:p>
      </dgm:t>
    </dgm:pt>
    <dgm:pt modelId="{BBD33739-BB93-4AA1-9B1C-94DBC94E8409}" type="sibTrans" cxnId="{B39D7459-BBBE-464C-9140-2CE6092823FF}">
      <dgm:prSet/>
      <dgm:spPr/>
      <dgm:t>
        <a:bodyPr/>
        <a:lstStyle/>
        <a:p>
          <a:endParaRPr lang="en-GB"/>
        </a:p>
      </dgm:t>
    </dgm:pt>
    <dgm:pt modelId="{9819D2B3-2B1C-4F4B-8A09-C31198B4D452}">
      <dgm:prSet/>
      <dgm:spPr/>
      <dgm:t>
        <a:bodyPr/>
        <a:lstStyle/>
        <a:p>
          <a:r>
            <a:rPr lang="en-GB" dirty="0" smtClean="0"/>
            <a:t>neutral</a:t>
          </a:r>
          <a:endParaRPr lang="en-GB" dirty="0"/>
        </a:p>
      </dgm:t>
    </dgm:pt>
    <dgm:pt modelId="{5C130EED-D677-457E-962A-826FFF5A2D16}" type="parTrans" cxnId="{D28A9670-EEB3-4D03-A6B3-131FB1A56FDA}">
      <dgm:prSet/>
      <dgm:spPr/>
      <dgm:t>
        <a:bodyPr/>
        <a:lstStyle/>
        <a:p>
          <a:endParaRPr lang="en-GB"/>
        </a:p>
      </dgm:t>
    </dgm:pt>
    <dgm:pt modelId="{99C8FFC6-A7C8-4F09-A61A-CD7AF9B8E06B}" type="sibTrans" cxnId="{D28A9670-EEB3-4D03-A6B3-131FB1A56FDA}">
      <dgm:prSet/>
      <dgm:spPr/>
      <dgm:t>
        <a:bodyPr/>
        <a:lstStyle/>
        <a:p>
          <a:endParaRPr lang="en-GB"/>
        </a:p>
      </dgm:t>
    </dgm:pt>
    <dgm:pt modelId="{BCDA400A-2E5F-4622-BD45-5F0F5D6C62DD}" type="pres">
      <dgm:prSet presAssocID="{97BF36FE-6FFC-4D80-AF6F-325D514F96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690A2E3-57CD-4EBF-8C3B-005047304E44}" type="pres">
      <dgm:prSet presAssocID="{B053DD49-8FDB-4B2E-A208-503A822813E4}" presName="hierRoot1" presStyleCnt="0"/>
      <dgm:spPr/>
    </dgm:pt>
    <dgm:pt modelId="{68B4053C-61E9-48D8-9CAD-F05CBA5CCBDF}" type="pres">
      <dgm:prSet presAssocID="{B053DD49-8FDB-4B2E-A208-503A822813E4}" presName="composite" presStyleCnt="0"/>
      <dgm:spPr/>
    </dgm:pt>
    <dgm:pt modelId="{A576E746-FAB9-4491-84F6-7CF0A359D6BB}" type="pres">
      <dgm:prSet presAssocID="{B053DD49-8FDB-4B2E-A208-503A822813E4}" presName="background" presStyleLbl="node0" presStyleIdx="0" presStyleCnt="1"/>
      <dgm:spPr/>
    </dgm:pt>
    <dgm:pt modelId="{EA929582-4B6F-4065-A3E4-DAC257279797}" type="pres">
      <dgm:prSet presAssocID="{B053DD49-8FDB-4B2E-A208-503A822813E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37009A-9EE1-446D-997C-923A6C7ABB18}" type="pres">
      <dgm:prSet presAssocID="{B053DD49-8FDB-4B2E-A208-503A822813E4}" presName="hierChild2" presStyleCnt="0"/>
      <dgm:spPr/>
    </dgm:pt>
    <dgm:pt modelId="{AE5036D4-EBAC-479F-8023-C92AB6BDE818}" type="pres">
      <dgm:prSet presAssocID="{67404707-7DD2-4189-A947-027CEB3302B7}" presName="Name10" presStyleLbl="parChTrans1D2" presStyleIdx="0" presStyleCnt="3"/>
      <dgm:spPr/>
      <dgm:t>
        <a:bodyPr/>
        <a:lstStyle/>
        <a:p>
          <a:endParaRPr lang="en-GB"/>
        </a:p>
      </dgm:t>
    </dgm:pt>
    <dgm:pt modelId="{BF080863-D88C-4FFD-B065-BEEE39000880}" type="pres">
      <dgm:prSet presAssocID="{9929E80D-2584-4550-A86A-C00042F2400B}" presName="hierRoot2" presStyleCnt="0"/>
      <dgm:spPr/>
    </dgm:pt>
    <dgm:pt modelId="{9C7638A7-0AB5-496C-BBDE-052954EF7CD3}" type="pres">
      <dgm:prSet presAssocID="{9929E80D-2584-4550-A86A-C00042F2400B}" presName="composite2" presStyleCnt="0"/>
      <dgm:spPr/>
    </dgm:pt>
    <dgm:pt modelId="{8D13A7CF-9D21-4FD1-8571-AB747207999F}" type="pres">
      <dgm:prSet presAssocID="{9929E80D-2584-4550-A86A-C00042F2400B}" presName="background2" presStyleLbl="node2" presStyleIdx="0" presStyleCnt="3"/>
      <dgm:spPr/>
    </dgm:pt>
    <dgm:pt modelId="{66C0E5B0-651C-4316-9242-B8EE2448692E}" type="pres">
      <dgm:prSet presAssocID="{9929E80D-2584-4550-A86A-C00042F2400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E361F2-0197-4F16-8422-946391656C6F}" type="pres">
      <dgm:prSet presAssocID="{9929E80D-2584-4550-A86A-C00042F2400B}" presName="hierChild3" presStyleCnt="0"/>
      <dgm:spPr/>
    </dgm:pt>
    <dgm:pt modelId="{BADAC954-66F2-48FD-B3DC-47DBA6B7CDF4}" type="pres">
      <dgm:prSet presAssocID="{C8712A63-EAF8-4DF7-9EC4-FC4990136BD5}" presName="Name10" presStyleLbl="parChTrans1D2" presStyleIdx="1" presStyleCnt="3"/>
      <dgm:spPr/>
      <dgm:t>
        <a:bodyPr/>
        <a:lstStyle/>
        <a:p>
          <a:endParaRPr lang="en-GB"/>
        </a:p>
      </dgm:t>
    </dgm:pt>
    <dgm:pt modelId="{5C6702A3-88A6-445A-9184-1F91ACD95A2F}" type="pres">
      <dgm:prSet presAssocID="{2DAF40F0-1E66-4486-8A7A-500DCB9C297B}" presName="hierRoot2" presStyleCnt="0"/>
      <dgm:spPr/>
    </dgm:pt>
    <dgm:pt modelId="{DBBB6600-3C7F-49BE-BB3D-D71DB8869665}" type="pres">
      <dgm:prSet presAssocID="{2DAF40F0-1E66-4486-8A7A-500DCB9C297B}" presName="composite2" presStyleCnt="0"/>
      <dgm:spPr/>
    </dgm:pt>
    <dgm:pt modelId="{DD5ACE3C-9960-4C33-8CB5-04CC14A3C37A}" type="pres">
      <dgm:prSet presAssocID="{2DAF40F0-1E66-4486-8A7A-500DCB9C297B}" presName="background2" presStyleLbl="node2" presStyleIdx="1" presStyleCnt="3"/>
      <dgm:spPr/>
    </dgm:pt>
    <dgm:pt modelId="{8476D2DF-1A60-46E1-97AA-4DDAEA94CC19}" type="pres">
      <dgm:prSet presAssocID="{2DAF40F0-1E66-4486-8A7A-500DCB9C297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7B64F2-9E0C-417A-9DA2-71B6043E9639}" type="pres">
      <dgm:prSet presAssocID="{2DAF40F0-1E66-4486-8A7A-500DCB9C297B}" presName="hierChild3" presStyleCnt="0"/>
      <dgm:spPr/>
    </dgm:pt>
    <dgm:pt modelId="{58031C89-64B0-499C-91CE-40DF788ADAE7}" type="pres">
      <dgm:prSet presAssocID="{5C130EED-D677-457E-962A-826FFF5A2D16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915F1FD-A00F-4832-A418-F864D7CE2EF3}" type="pres">
      <dgm:prSet presAssocID="{9819D2B3-2B1C-4F4B-8A09-C31198B4D452}" presName="hierRoot2" presStyleCnt="0"/>
      <dgm:spPr/>
    </dgm:pt>
    <dgm:pt modelId="{58984692-7C16-4849-A246-447A30B23F70}" type="pres">
      <dgm:prSet presAssocID="{9819D2B3-2B1C-4F4B-8A09-C31198B4D452}" presName="composite2" presStyleCnt="0"/>
      <dgm:spPr/>
    </dgm:pt>
    <dgm:pt modelId="{0089C11F-9918-4DD6-886D-C2D136F5816F}" type="pres">
      <dgm:prSet presAssocID="{9819D2B3-2B1C-4F4B-8A09-C31198B4D452}" presName="background2" presStyleLbl="node2" presStyleIdx="2" presStyleCnt="3"/>
      <dgm:spPr/>
    </dgm:pt>
    <dgm:pt modelId="{BC85156C-5236-4297-8DB4-B3CEA40D6E00}" type="pres">
      <dgm:prSet presAssocID="{9819D2B3-2B1C-4F4B-8A09-C31198B4D45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598D80-AF3B-4C36-8A06-CE911FB1F853}" type="pres">
      <dgm:prSet presAssocID="{9819D2B3-2B1C-4F4B-8A09-C31198B4D452}" presName="hierChild3" presStyleCnt="0"/>
      <dgm:spPr/>
    </dgm:pt>
  </dgm:ptLst>
  <dgm:cxnLst>
    <dgm:cxn modelId="{83497A2E-E249-4CCC-A313-AA2CEABCFF57}" type="presOf" srcId="{67404707-7DD2-4189-A947-027CEB3302B7}" destId="{AE5036D4-EBAC-479F-8023-C92AB6BDE818}" srcOrd="0" destOrd="0" presId="urn:microsoft.com/office/officeart/2005/8/layout/hierarchy1"/>
    <dgm:cxn modelId="{B39D7459-BBBE-464C-9140-2CE6092823FF}" srcId="{B053DD49-8FDB-4B2E-A208-503A822813E4}" destId="{2DAF40F0-1E66-4486-8A7A-500DCB9C297B}" srcOrd="1" destOrd="0" parTransId="{C8712A63-EAF8-4DF7-9EC4-FC4990136BD5}" sibTransId="{BBD33739-BB93-4AA1-9B1C-94DBC94E8409}"/>
    <dgm:cxn modelId="{2039FD59-6A68-4C76-9501-54C98530567A}" type="presOf" srcId="{B053DD49-8FDB-4B2E-A208-503A822813E4}" destId="{EA929582-4B6F-4065-A3E4-DAC257279797}" srcOrd="0" destOrd="0" presId="urn:microsoft.com/office/officeart/2005/8/layout/hierarchy1"/>
    <dgm:cxn modelId="{CC73EDBB-B6A9-4A5E-A0E5-2041700AF5F7}" type="presOf" srcId="{C8712A63-EAF8-4DF7-9EC4-FC4990136BD5}" destId="{BADAC954-66F2-48FD-B3DC-47DBA6B7CDF4}" srcOrd="0" destOrd="0" presId="urn:microsoft.com/office/officeart/2005/8/layout/hierarchy1"/>
    <dgm:cxn modelId="{D6701BD6-24B4-4B4B-86B4-EA9782BFE7BD}" srcId="{97BF36FE-6FFC-4D80-AF6F-325D514F9611}" destId="{B053DD49-8FDB-4B2E-A208-503A822813E4}" srcOrd="0" destOrd="0" parTransId="{CD867DAE-8AA8-4F50-BFC3-A765F90441AA}" sibTransId="{89356360-C3F1-4122-BDB7-9A924F137CEC}"/>
    <dgm:cxn modelId="{1EF386E0-CD24-456E-A9A2-07A7F880390D}" type="presOf" srcId="{2DAF40F0-1E66-4486-8A7A-500DCB9C297B}" destId="{8476D2DF-1A60-46E1-97AA-4DDAEA94CC19}" srcOrd="0" destOrd="0" presId="urn:microsoft.com/office/officeart/2005/8/layout/hierarchy1"/>
    <dgm:cxn modelId="{8D20055C-6892-4F92-9B0C-F76845F85697}" srcId="{B053DD49-8FDB-4B2E-A208-503A822813E4}" destId="{9929E80D-2584-4550-A86A-C00042F2400B}" srcOrd="0" destOrd="0" parTransId="{67404707-7DD2-4189-A947-027CEB3302B7}" sibTransId="{ED41C0E2-D83F-4C0A-A007-31FF5BBCB0A3}"/>
    <dgm:cxn modelId="{15E9F112-DB7D-4584-BEAD-F17CDF973A2F}" type="presOf" srcId="{5C130EED-D677-457E-962A-826FFF5A2D16}" destId="{58031C89-64B0-499C-91CE-40DF788ADAE7}" srcOrd="0" destOrd="0" presId="urn:microsoft.com/office/officeart/2005/8/layout/hierarchy1"/>
    <dgm:cxn modelId="{25D5D75F-5B93-4FDF-99C2-C21F1E6E017B}" type="presOf" srcId="{9819D2B3-2B1C-4F4B-8A09-C31198B4D452}" destId="{BC85156C-5236-4297-8DB4-B3CEA40D6E00}" srcOrd="0" destOrd="0" presId="urn:microsoft.com/office/officeart/2005/8/layout/hierarchy1"/>
    <dgm:cxn modelId="{ACC0AECA-05CA-43F1-B77B-75926528C646}" type="presOf" srcId="{9929E80D-2584-4550-A86A-C00042F2400B}" destId="{66C0E5B0-651C-4316-9242-B8EE2448692E}" srcOrd="0" destOrd="0" presId="urn:microsoft.com/office/officeart/2005/8/layout/hierarchy1"/>
    <dgm:cxn modelId="{D28A9670-EEB3-4D03-A6B3-131FB1A56FDA}" srcId="{B053DD49-8FDB-4B2E-A208-503A822813E4}" destId="{9819D2B3-2B1C-4F4B-8A09-C31198B4D452}" srcOrd="2" destOrd="0" parTransId="{5C130EED-D677-457E-962A-826FFF5A2D16}" sibTransId="{99C8FFC6-A7C8-4F09-A61A-CD7AF9B8E06B}"/>
    <dgm:cxn modelId="{79C7AB6E-78A1-4899-966B-25299A8B3A55}" type="presOf" srcId="{97BF36FE-6FFC-4D80-AF6F-325D514F9611}" destId="{BCDA400A-2E5F-4622-BD45-5F0F5D6C62DD}" srcOrd="0" destOrd="0" presId="urn:microsoft.com/office/officeart/2005/8/layout/hierarchy1"/>
    <dgm:cxn modelId="{79F1A51E-0ED2-4277-98BD-D44B8660DA75}" type="presParOf" srcId="{BCDA400A-2E5F-4622-BD45-5F0F5D6C62DD}" destId="{3690A2E3-57CD-4EBF-8C3B-005047304E44}" srcOrd="0" destOrd="0" presId="urn:microsoft.com/office/officeart/2005/8/layout/hierarchy1"/>
    <dgm:cxn modelId="{E7E88388-24CD-4EE3-AAFB-B8E1C63A81AA}" type="presParOf" srcId="{3690A2E3-57CD-4EBF-8C3B-005047304E44}" destId="{68B4053C-61E9-48D8-9CAD-F05CBA5CCBDF}" srcOrd="0" destOrd="0" presId="urn:microsoft.com/office/officeart/2005/8/layout/hierarchy1"/>
    <dgm:cxn modelId="{A5E8EF27-B0DC-441F-88F2-44AB852D2A4C}" type="presParOf" srcId="{68B4053C-61E9-48D8-9CAD-F05CBA5CCBDF}" destId="{A576E746-FAB9-4491-84F6-7CF0A359D6BB}" srcOrd="0" destOrd="0" presId="urn:microsoft.com/office/officeart/2005/8/layout/hierarchy1"/>
    <dgm:cxn modelId="{43CA2DCE-517A-4939-A1DB-6691E9A511A0}" type="presParOf" srcId="{68B4053C-61E9-48D8-9CAD-F05CBA5CCBDF}" destId="{EA929582-4B6F-4065-A3E4-DAC257279797}" srcOrd="1" destOrd="0" presId="urn:microsoft.com/office/officeart/2005/8/layout/hierarchy1"/>
    <dgm:cxn modelId="{DEEBBA8B-5E5E-46BB-892A-4F3936616613}" type="presParOf" srcId="{3690A2E3-57CD-4EBF-8C3B-005047304E44}" destId="{5637009A-9EE1-446D-997C-923A6C7ABB18}" srcOrd="1" destOrd="0" presId="urn:microsoft.com/office/officeart/2005/8/layout/hierarchy1"/>
    <dgm:cxn modelId="{5A38576C-709B-41D7-BDE1-2354A6FC7BEA}" type="presParOf" srcId="{5637009A-9EE1-446D-997C-923A6C7ABB18}" destId="{AE5036D4-EBAC-479F-8023-C92AB6BDE818}" srcOrd="0" destOrd="0" presId="urn:microsoft.com/office/officeart/2005/8/layout/hierarchy1"/>
    <dgm:cxn modelId="{FA9EA22C-640D-4FEC-BA0C-3B790EC943FB}" type="presParOf" srcId="{5637009A-9EE1-446D-997C-923A6C7ABB18}" destId="{BF080863-D88C-4FFD-B065-BEEE39000880}" srcOrd="1" destOrd="0" presId="urn:microsoft.com/office/officeart/2005/8/layout/hierarchy1"/>
    <dgm:cxn modelId="{9F27360F-87E3-4F9F-8F8C-02C61C73E304}" type="presParOf" srcId="{BF080863-D88C-4FFD-B065-BEEE39000880}" destId="{9C7638A7-0AB5-496C-BBDE-052954EF7CD3}" srcOrd="0" destOrd="0" presId="urn:microsoft.com/office/officeart/2005/8/layout/hierarchy1"/>
    <dgm:cxn modelId="{C81EF4DF-2461-4BB4-8942-1C39C2FC2F68}" type="presParOf" srcId="{9C7638A7-0AB5-496C-BBDE-052954EF7CD3}" destId="{8D13A7CF-9D21-4FD1-8571-AB747207999F}" srcOrd="0" destOrd="0" presId="urn:microsoft.com/office/officeart/2005/8/layout/hierarchy1"/>
    <dgm:cxn modelId="{5F9F395E-5594-4F3B-A5CF-1BF933CBAA6A}" type="presParOf" srcId="{9C7638A7-0AB5-496C-BBDE-052954EF7CD3}" destId="{66C0E5B0-651C-4316-9242-B8EE2448692E}" srcOrd="1" destOrd="0" presId="urn:microsoft.com/office/officeart/2005/8/layout/hierarchy1"/>
    <dgm:cxn modelId="{CAA8583E-0844-49D5-865C-64ABEF10BB7C}" type="presParOf" srcId="{BF080863-D88C-4FFD-B065-BEEE39000880}" destId="{4EE361F2-0197-4F16-8422-946391656C6F}" srcOrd="1" destOrd="0" presId="urn:microsoft.com/office/officeart/2005/8/layout/hierarchy1"/>
    <dgm:cxn modelId="{1CD164B7-7100-494C-B5DD-B4078020D8EC}" type="presParOf" srcId="{5637009A-9EE1-446D-997C-923A6C7ABB18}" destId="{BADAC954-66F2-48FD-B3DC-47DBA6B7CDF4}" srcOrd="2" destOrd="0" presId="urn:microsoft.com/office/officeart/2005/8/layout/hierarchy1"/>
    <dgm:cxn modelId="{E391C555-B9A9-4094-B556-25F661438237}" type="presParOf" srcId="{5637009A-9EE1-446D-997C-923A6C7ABB18}" destId="{5C6702A3-88A6-445A-9184-1F91ACD95A2F}" srcOrd="3" destOrd="0" presId="urn:microsoft.com/office/officeart/2005/8/layout/hierarchy1"/>
    <dgm:cxn modelId="{742EC90E-E9A4-42A0-B2F8-3EBB99CAFE28}" type="presParOf" srcId="{5C6702A3-88A6-445A-9184-1F91ACD95A2F}" destId="{DBBB6600-3C7F-49BE-BB3D-D71DB8869665}" srcOrd="0" destOrd="0" presId="urn:microsoft.com/office/officeart/2005/8/layout/hierarchy1"/>
    <dgm:cxn modelId="{4B58DB9B-95C7-4E07-A280-046E15A6E972}" type="presParOf" srcId="{DBBB6600-3C7F-49BE-BB3D-D71DB8869665}" destId="{DD5ACE3C-9960-4C33-8CB5-04CC14A3C37A}" srcOrd="0" destOrd="0" presId="urn:microsoft.com/office/officeart/2005/8/layout/hierarchy1"/>
    <dgm:cxn modelId="{7187D489-4397-4046-8DCC-B232560208B5}" type="presParOf" srcId="{DBBB6600-3C7F-49BE-BB3D-D71DB8869665}" destId="{8476D2DF-1A60-46E1-97AA-4DDAEA94CC19}" srcOrd="1" destOrd="0" presId="urn:microsoft.com/office/officeart/2005/8/layout/hierarchy1"/>
    <dgm:cxn modelId="{88770607-FEF7-407D-BCD6-47D8701DB574}" type="presParOf" srcId="{5C6702A3-88A6-445A-9184-1F91ACD95A2F}" destId="{117B64F2-9E0C-417A-9DA2-71B6043E9639}" srcOrd="1" destOrd="0" presId="urn:microsoft.com/office/officeart/2005/8/layout/hierarchy1"/>
    <dgm:cxn modelId="{63E8739C-6C14-4480-8775-A81A61B9B358}" type="presParOf" srcId="{5637009A-9EE1-446D-997C-923A6C7ABB18}" destId="{58031C89-64B0-499C-91CE-40DF788ADAE7}" srcOrd="4" destOrd="0" presId="urn:microsoft.com/office/officeart/2005/8/layout/hierarchy1"/>
    <dgm:cxn modelId="{A7FC1550-4600-4635-BAA8-48A8BD642DBA}" type="presParOf" srcId="{5637009A-9EE1-446D-997C-923A6C7ABB18}" destId="{5915F1FD-A00F-4832-A418-F864D7CE2EF3}" srcOrd="5" destOrd="0" presId="urn:microsoft.com/office/officeart/2005/8/layout/hierarchy1"/>
    <dgm:cxn modelId="{768F1CE9-D6F0-41DD-859D-F98A728379E4}" type="presParOf" srcId="{5915F1FD-A00F-4832-A418-F864D7CE2EF3}" destId="{58984692-7C16-4849-A246-447A30B23F70}" srcOrd="0" destOrd="0" presId="urn:microsoft.com/office/officeart/2005/8/layout/hierarchy1"/>
    <dgm:cxn modelId="{5D60A4E3-9F45-46B9-A6C9-A50E38DA355D}" type="presParOf" srcId="{58984692-7C16-4849-A246-447A30B23F70}" destId="{0089C11F-9918-4DD6-886D-C2D136F5816F}" srcOrd="0" destOrd="0" presId="urn:microsoft.com/office/officeart/2005/8/layout/hierarchy1"/>
    <dgm:cxn modelId="{ECF23701-2AE5-4C91-A80D-F3E180E5DE7F}" type="presParOf" srcId="{58984692-7C16-4849-A246-447A30B23F70}" destId="{BC85156C-5236-4297-8DB4-B3CEA40D6E00}" srcOrd="1" destOrd="0" presId="urn:microsoft.com/office/officeart/2005/8/layout/hierarchy1"/>
    <dgm:cxn modelId="{A6252741-ABF5-448D-B725-F31C32316324}" type="presParOf" srcId="{5915F1FD-A00F-4832-A418-F864D7CE2EF3}" destId="{14598D80-AF3B-4C36-8A06-CE911FB1F8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31C89-64B0-499C-91CE-40DF788ADAE7}">
      <dsp:nvSpPr>
        <dsp:cNvPr id="0" name=""/>
        <dsp:cNvSpPr/>
      </dsp:nvSpPr>
      <dsp:spPr>
        <a:xfrm>
          <a:off x="2436018" y="1091261"/>
          <a:ext cx="1728787" cy="411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338"/>
              </a:lnTo>
              <a:lnTo>
                <a:pt x="1728787" y="280338"/>
              </a:lnTo>
              <a:lnTo>
                <a:pt x="1728787" y="411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AC954-66F2-48FD-B3DC-47DBA6B7CDF4}">
      <dsp:nvSpPr>
        <dsp:cNvPr id="0" name=""/>
        <dsp:cNvSpPr/>
      </dsp:nvSpPr>
      <dsp:spPr>
        <a:xfrm>
          <a:off x="2390298" y="1091261"/>
          <a:ext cx="91440" cy="411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036D4-EBAC-479F-8023-C92AB6BDE818}">
      <dsp:nvSpPr>
        <dsp:cNvPr id="0" name=""/>
        <dsp:cNvSpPr/>
      </dsp:nvSpPr>
      <dsp:spPr>
        <a:xfrm>
          <a:off x="707231" y="1091261"/>
          <a:ext cx="1728787" cy="411372"/>
        </a:xfrm>
        <a:custGeom>
          <a:avLst/>
          <a:gdLst/>
          <a:ahLst/>
          <a:cxnLst/>
          <a:rect l="0" t="0" r="0" b="0"/>
          <a:pathLst>
            <a:path>
              <a:moveTo>
                <a:pt x="1728787" y="0"/>
              </a:moveTo>
              <a:lnTo>
                <a:pt x="1728787" y="280338"/>
              </a:lnTo>
              <a:lnTo>
                <a:pt x="0" y="280338"/>
              </a:lnTo>
              <a:lnTo>
                <a:pt x="0" y="411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6E746-FAB9-4491-84F6-7CF0A359D6BB}">
      <dsp:nvSpPr>
        <dsp:cNvPr id="0" name=""/>
        <dsp:cNvSpPr/>
      </dsp:nvSpPr>
      <dsp:spPr>
        <a:xfrm>
          <a:off x="1728787" y="193077"/>
          <a:ext cx="1414462" cy="89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29582-4B6F-4065-A3E4-DAC257279797}">
      <dsp:nvSpPr>
        <dsp:cNvPr id="0" name=""/>
        <dsp:cNvSpPr/>
      </dsp:nvSpPr>
      <dsp:spPr>
        <a:xfrm>
          <a:off x="1885950" y="342382"/>
          <a:ext cx="1414462" cy="89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18 actions</a:t>
          </a:r>
          <a:endParaRPr lang="en-GB" sz="1700" kern="1200" dirty="0"/>
        </a:p>
      </dsp:txBody>
      <dsp:txXfrm>
        <a:off x="1885950" y="342382"/>
        <a:ext cx="1414462" cy="898183"/>
      </dsp:txXfrm>
    </dsp:sp>
    <dsp:sp modelId="{8D13A7CF-9D21-4FD1-8571-AB747207999F}">
      <dsp:nvSpPr>
        <dsp:cNvPr id="0" name=""/>
        <dsp:cNvSpPr/>
      </dsp:nvSpPr>
      <dsp:spPr>
        <a:xfrm>
          <a:off x="0" y="1502634"/>
          <a:ext cx="1414462" cy="89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0E5B0-651C-4316-9242-B8EE2448692E}">
      <dsp:nvSpPr>
        <dsp:cNvPr id="0" name=""/>
        <dsp:cNvSpPr/>
      </dsp:nvSpPr>
      <dsp:spPr>
        <a:xfrm>
          <a:off x="157162" y="1651938"/>
          <a:ext cx="1414462" cy="89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appropriate</a:t>
          </a:r>
          <a:endParaRPr lang="en-GB" sz="1700" kern="1200" dirty="0"/>
        </a:p>
      </dsp:txBody>
      <dsp:txXfrm>
        <a:off x="157162" y="1651938"/>
        <a:ext cx="1414462" cy="898183"/>
      </dsp:txXfrm>
    </dsp:sp>
    <dsp:sp modelId="{DD5ACE3C-9960-4C33-8CB5-04CC14A3C37A}">
      <dsp:nvSpPr>
        <dsp:cNvPr id="0" name=""/>
        <dsp:cNvSpPr/>
      </dsp:nvSpPr>
      <dsp:spPr>
        <a:xfrm>
          <a:off x="1728787" y="1502634"/>
          <a:ext cx="1414462" cy="89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6D2DF-1A60-46E1-97AA-4DDAEA94CC19}">
      <dsp:nvSpPr>
        <dsp:cNvPr id="0" name=""/>
        <dsp:cNvSpPr/>
      </dsp:nvSpPr>
      <dsp:spPr>
        <a:xfrm>
          <a:off x="1885949" y="1651938"/>
          <a:ext cx="1414462" cy="89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inappropriate</a:t>
          </a:r>
          <a:endParaRPr lang="en-GB" sz="1700" kern="1200" dirty="0"/>
        </a:p>
      </dsp:txBody>
      <dsp:txXfrm>
        <a:off x="1885949" y="1651938"/>
        <a:ext cx="1414462" cy="898183"/>
      </dsp:txXfrm>
    </dsp:sp>
    <dsp:sp modelId="{0089C11F-9918-4DD6-886D-C2D136F5816F}">
      <dsp:nvSpPr>
        <dsp:cNvPr id="0" name=""/>
        <dsp:cNvSpPr/>
      </dsp:nvSpPr>
      <dsp:spPr>
        <a:xfrm>
          <a:off x="3457574" y="1502634"/>
          <a:ext cx="1414462" cy="89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5156C-5236-4297-8DB4-B3CEA40D6E00}">
      <dsp:nvSpPr>
        <dsp:cNvPr id="0" name=""/>
        <dsp:cNvSpPr/>
      </dsp:nvSpPr>
      <dsp:spPr>
        <a:xfrm>
          <a:off x="3614737" y="1651938"/>
          <a:ext cx="1414462" cy="89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neutral</a:t>
          </a:r>
          <a:endParaRPr lang="en-GB" sz="1700" kern="1200" dirty="0"/>
        </a:p>
      </dsp:txBody>
      <dsp:txXfrm>
        <a:off x="3614737" y="1651938"/>
        <a:ext cx="1414462" cy="8981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31C89-64B0-499C-91CE-40DF788ADAE7}">
      <dsp:nvSpPr>
        <dsp:cNvPr id="0" name=""/>
        <dsp:cNvSpPr/>
      </dsp:nvSpPr>
      <dsp:spPr>
        <a:xfrm>
          <a:off x="2436018" y="1091261"/>
          <a:ext cx="1728787" cy="411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338"/>
              </a:lnTo>
              <a:lnTo>
                <a:pt x="1728787" y="280338"/>
              </a:lnTo>
              <a:lnTo>
                <a:pt x="1728787" y="411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AC954-66F2-48FD-B3DC-47DBA6B7CDF4}">
      <dsp:nvSpPr>
        <dsp:cNvPr id="0" name=""/>
        <dsp:cNvSpPr/>
      </dsp:nvSpPr>
      <dsp:spPr>
        <a:xfrm>
          <a:off x="2390298" y="1091261"/>
          <a:ext cx="91440" cy="411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036D4-EBAC-479F-8023-C92AB6BDE818}">
      <dsp:nvSpPr>
        <dsp:cNvPr id="0" name=""/>
        <dsp:cNvSpPr/>
      </dsp:nvSpPr>
      <dsp:spPr>
        <a:xfrm>
          <a:off x="707231" y="1091261"/>
          <a:ext cx="1728787" cy="411372"/>
        </a:xfrm>
        <a:custGeom>
          <a:avLst/>
          <a:gdLst/>
          <a:ahLst/>
          <a:cxnLst/>
          <a:rect l="0" t="0" r="0" b="0"/>
          <a:pathLst>
            <a:path>
              <a:moveTo>
                <a:pt x="1728787" y="0"/>
              </a:moveTo>
              <a:lnTo>
                <a:pt x="1728787" y="280338"/>
              </a:lnTo>
              <a:lnTo>
                <a:pt x="0" y="280338"/>
              </a:lnTo>
              <a:lnTo>
                <a:pt x="0" y="411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6E746-FAB9-4491-84F6-7CF0A359D6BB}">
      <dsp:nvSpPr>
        <dsp:cNvPr id="0" name=""/>
        <dsp:cNvSpPr/>
      </dsp:nvSpPr>
      <dsp:spPr>
        <a:xfrm>
          <a:off x="1728787" y="193077"/>
          <a:ext cx="1414462" cy="89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29582-4B6F-4065-A3E4-DAC257279797}">
      <dsp:nvSpPr>
        <dsp:cNvPr id="0" name=""/>
        <dsp:cNvSpPr/>
      </dsp:nvSpPr>
      <dsp:spPr>
        <a:xfrm>
          <a:off x="1885950" y="342382"/>
          <a:ext cx="1414462" cy="89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18 actions</a:t>
          </a:r>
          <a:endParaRPr lang="en-GB" sz="1700" kern="1200" dirty="0"/>
        </a:p>
      </dsp:txBody>
      <dsp:txXfrm>
        <a:off x="1885950" y="342382"/>
        <a:ext cx="1414462" cy="898183"/>
      </dsp:txXfrm>
    </dsp:sp>
    <dsp:sp modelId="{8D13A7CF-9D21-4FD1-8571-AB747207999F}">
      <dsp:nvSpPr>
        <dsp:cNvPr id="0" name=""/>
        <dsp:cNvSpPr/>
      </dsp:nvSpPr>
      <dsp:spPr>
        <a:xfrm>
          <a:off x="0" y="1502634"/>
          <a:ext cx="1414462" cy="89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0E5B0-651C-4316-9242-B8EE2448692E}">
      <dsp:nvSpPr>
        <dsp:cNvPr id="0" name=""/>
        <dsp:cNvSpPr/>
      </dsp:nvSpPr>
      <dsp:spPr>
        <a:xfrm>
          <a:off x="157162" y="1651938"/>
          <a:ext cx="1414462" cy="89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appropriate</a:t>
          </a:r>
          <a:endParaRPr lang="en-GB" sz="1700" kern="1200" dirty="0"/>
        </a:p>
      </dsp:txBody>
      <dsp:txXfrm>
        <a:off x="157162" y="1651938"/>
        <a:ext cx="1414462" cy="898183"/>
      </dsp:txXfrm>
    </dsp:sp>
    <dsp:sp modelId="{DD5ACE3C-9960-4C33-8CB5-04CC14A3C37A}">
      <dsp:nvSpPr>
        <dsp:cNvPr id="0" name=""/>
        <dsp:cNvSpPr/>
      </dsp:nvSpPr>
      <dsp:spPr>
        <a:xfrm>
          <a:off x="1728787" y="1502634"/>
          <a:ext cx="1414462" cy="89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6D2DF-1A60-46E1-97AA-4DDAEA94CC19}">
      <dsp:nvSpPr>
        <dsp:cNvPr id="0" name=""/>
        <dsp:cNvSpPr/>
      </dsp:nvSpPr>
      <dsp:spPr>
        <a:xfrm>
          <a:off x="1885949" y="1651938"/>
          <a:ext cx="1414462" cy="89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inappropriate</a:t>
          </a:r>
          <a:endParaRPr lang="en-GB" sz="1700" kern="1200" dirty="0"/>
        </a:p>
      </dsp:txBody>
      <dsp:txXfrm>
        <a:off x="1885949" y="1651938"/>
        <a:ext cx="1414462" cy="898183"/>
      </dsp:txXfrm>
    </dsp:sp>
    <dsp:sp modelId="{0089C11F-9918-4DD6-886D-C2D136F5816F}">
      <dsp:nvSpPr>
        <dsp:cNvPr id="0" name=""/>
        <dsp:cNvSpPr/>
      </dsp:nvSpPr>
      <dsp:spPr>
        <a:xfrm>
          <a:off x="3457574" y="1502634"/>
          <a:ext cx="1414462" cy="89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5156C-5236-4297-8DB4-B3CEA40D6E00}">
      <dsp:nvSpPr>
        <dsp:cNvPr id="0" name=""/>
        <dsp:cNvSpPr/>
      </dsp:nvSpPr>
      <dsp:spPr>
        <a:xfrm>
          <a:off x="3614737" y="1651938"/>
          <a:ext cx="1414462" cy="89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neutral</a:t>
          </a:r>
          <a:endParaRPr lang="en-GB" sz="1700" kern="1200" dirty="0"/>
        </a:p>
      </dsp:txBody>
      <dsp:txXfrm>
        <a:off x="3614737" y="1651938"/>
        <a:ext cx="1414462" cy="89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1D2D-9D2D-459C-9E94-07CE558D7B34}" type="datetimeFigureOut">
              <a:rPr lang="en-GB" smtClean="0"/>
              <a:pPr/>
              <a:t>18/07/2012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248DC-4554-41F8-9D04-D65493075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3B6FB-1035-4E57-BF5F-B8648BB1A0F2}" type="slidenum">
              <a:rPr lang="fr-FR"/>
              <a:pPr/>
              <a:t>17</a:t>
            </a:fld>
            <a:endParaRPr lang="fr-FR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Graphics understanding needs experience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86588" y="6453188"/>
            <a:ext cx="2122487" cy="396875"/>
          </a:xfrm>
        </p:spPr>
        <p:txBody>
          <a:bodyPr/>
          <a:lstStyle>
            <a:lvl1pPr>
              <a:defRPr/>
            </a:lvl1pPr>
          </a:lstStyle>
          <a:p>
            <a:fld id="{C1E9B0A0-97F7-4ED1-A788-D556DA8C76D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86588" y="6453188"/>
            <a:ext cx="2122487" cy="396875"/>
          </a:xfrm>
        </p:spPr>
        <p:txBody>
          <a:bodyPr/>
          <a:lstStyle>
            <a:lvl1pPr>
              <a:defRPr/>
            </a:lvl1pPr>
          </a:lstStyle>
          <a:p>
            <a:fld id="{E0F6E312-AF89-4AC1-A350-DBD5909C9A3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447800"/>
            <a:ext cx="8001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810000"/>
            <a:ext cx="8001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147867C-711E-469D-B7FF-4BCE204DD4E2}" type="datetime1">
              <a:rPr lang="en-US" smtClean="0"/>
              <a:pPr/>
              <a:t>7/18/2012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Gatt &amp; Portet, INLG 2010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10A324D-8B19-46F2-A5CA-C6EAE73DCBDB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dn.ac.uk/ncs/computing/research/nlg/projects/previous/tuna/" TargetMode="External"/><Relationship Id="rId2" Type="http://schemas.openxmlformats.org/officeDocument/2006/relationships/hyperlink" Target="https://sites.google.com/site/genchalrepositor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Natural Language Generation and Data-To-Text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467600" cy="1752600"/>
          </a:xfrm>
        </p:spPr>
        <p:txBody>
          <a:bodyPr>
            <a:normAutofit fontScale="92500"/>
          </a:bodyPr>
          <a:lstStyle/>
          <a:p>
            <a:r>
              <a:rPr lang="en-GB" sz="2400" b="1" dirty="0" smtClean="0"/>
              <a:t>Albert Gatt</a:t>
            </a:r>
          </a:p>
          <a:p>
            <a:r>
              <a:rPr lang="en-GB" sz="2400" b="1" dirty="0" smtClean="0"/>
              <a:t>Institute of Linguistics, University of Malta</a:t>
            </a:r>
          </a:p>
          <a:p>
            <a:r>
              <a:rPr lang="en-GB" sz="2400" b="1" dirty="0" smtClean="0"/>
              <a:t>Tilburg </a:t>
            </a:r>
            <a:r>
              <a:rPr lang="en-GB" sz="2400" b="1" dirty="0" err="1"/>
              <a:t>c</a:t>
            </a:r>
            <a:r>
              <a:rPr lang="en-GB" sz="2400" b="1" dirty="0" err="1" smtClean="0"/>
              <a:t>enter</a:t>
            </a:r>
            <a:r>
              <a:rPr lang="en-GB" sz="2400" b="1" dirty="0" smtClean="0"/>
              <a:t> for Cognition and Communication (</a:t>
            </a:r>
            <a:r>
              <a:rPr lang="en-GB" sz="2400" b="1" dirty="0" err="1" smtClean="0"/>
              <a:t>TiCC</a:t>
            </a:r>
            <a:r>
              <a:rPr lang="en-GB" sz="2400" b="1" dirty="0" smtClean="0"/>
              <a:t>)</a:t>
            </a:r>
          </a:p>
          <a:p>
            <a:r>
              <a:rPr lang="en-GB" sz="2400" b="1" dirty="0" smtClean="0"/>
              <a:t>Department of Computing Science, University of Aberdeen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8106-0DF4-437E-9234-2C7B2EC32A06}" type="slidenum">
              <a:rPr lang="fr-FR"/>
              <a:pPr/>
              <a:t>10</a:t>
            </a:fld>
            <a:endParaRPr lang="fr-FR"/>
          </a:p>
        </p:txBody>
      </p:sp>
      <p:sp>
        <p:nvSpPr>
          <p:cNvPr id="169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this matters</a:t>
            </a:r>
          </a:p>
        </p:txBody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Ultimately, we’re interested in the relationship between these methods.</a:t>
            </a:r>
          </a:p>
          <a:p>
            <a:pPr lvl="1"/>
            <a:endParaRPr lang="en-GB"/>
          </a:p>
          <a:p>
            <a:pPr lvl="1"/>
            <a:r>
              <a:rPr lang="en-GB"/>
              <a:t>Do automatic results against corpora tell us anything about the quality of our output?</a:t>
            </a:r>
          </a:p>
          <a:p>
            <a:pPr lvl="1"/>
            <a:endParaRPr lang="en-GB"/>
          </a:p>
          <a:p>
            <a:pPr lvl="1"/>
            <a:r>
              <a:rPr lang="en-GB"/>
              <a:t>Do people’s judgements converge with corpus-based results?</a:t>
            </a:r>
          </a:p>
          <a:p>
            <a:pPr lvl="1"/>
            <a:endParaRPr lang="en-GB"/>
          </a:p>
          <a:p>
            <a:pPr lvl="1"/>
            <a:r>
              <a:rPr lang="en-GB"/>
              <a:t>Can we predict effectiveness of a text (extrinsic) from corpus-based metrics or judgements?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Extrinsic evaluation of the </a:t>
            </a:r>
            <a:r>
              <a:rPr lang="en-GB" dirty="0" err="1" smtClean="0"/>
              <a:t>Babytalk</a:t>
            </a:r>
            <a:r>
              <a:rPr lang="en-GB" dirty="0" smtClean="0"/>
              <a:t> BT-45 prototype systems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BabyTalk</a:t>
            </a:r>
            <a:r>
              <a:rPr lang="en-GB" dirty="0" smtClean="0"/>
              <a:t> Evaluation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 </a:t>
            </a:r>
            <a:r>
              <a:rPr lang="en-GB" dirty="0" err="1" smtClean="0"/>
              <a:t>BabyTalk</a:t>
            </a:r>
            <a:r>
              <a:rPr lang="en-GB" dirty="0" smtClean="0"/>
              <a:t>, there was a fairly clear target user population.</a:t>
            </a:r>
          </a:p>
          <a:p>
            <a:r>
              <a:rPr lang="en-GB" dirty="0" smtClean="0"/>
              <a:t>Aim was also fairly clear: help medics (doctors, nurses) take clinical decisions.</a:t>
            </a:r>
          </a:p>
          <a:p>
            <a:pPr lvl="1"/>
            <a:r>
              <a:rPr lang="en-GB" dirty="0" smtClean="0"/>
              <a:t>BT-Family had a different aim.</a:t>
            </a:r>
          </a:p>
          <a:p>
            <a:endParaRPr lang="en-GB" dirty="0" smtClean="0"/>
          </a:p>
          <a:p>
            <a:r>
              <a:rPr lang="en-GB" dirty="0" smtClean="0"/>
              <a:t>Here, we’ll look at:</a:t>
            </a:r>
          </a:p>
          <a:p>
            <a:pPr lvl="1"/>
            <a:r>
              <a:rPr lang="en-GB" dirty="0" smtClean="0"/>
              <a:t>Evaluation of BT-45: prototype system which summarises 45 minutes of data.</a:t>
            </a:r>
          </a:p>
          <a:p>
            <a:pPr lvl="1"/>
            <a:r>
              <a:rPr lang="en-GB" dirty="0" smtClean="0"/>
              <a:t>Evaluation of BT-Nurse: system that summarises 12 hours of data (next part)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BT-45 Summary</a:t>
            </a:r>
            <a:endParaRPr lang="et-EE"/>
          </a:p>
        </p:txBody>
      </p:sp>
      <p:sp>
        <p:nvSpPr>
          <p:cNvPr id="1669123" name="Rectangle 3"/>
          <p:cNvSpPr>
            <a:spLocks noChangeArrowheads="1"/>
          </p:cNvSpPr>
          <p:nvPr/>
        </p:nvSpPr>
        <p:spPr bwMode="auto">
          <a:xfrm>
            <a:off x="4416425" y="1752600"/>
            <a:ext cx="4575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2500" dirty="0">
                <a:latin typeface="Verdana" pitchFamily="34" charset="0"/>
              </a:rPr>
              <a:t>[…]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2500" dirty="0">
                <a:latin typeface="Verdana" pitchFamily="34" charset="0"/>
              </a:rPr>
              <a:t>Over the next 24 minutes there were a number of successive </a:t>
            </a:r>
            <a:r>
              <a:rPr lang="en-GB" sz="2500" dirty="0" err="1">
                <a:latin typeface="Verdana" pitchFamily="34" charset="0"/>
              </a:rPr>
              <a:t>desaturations</a:t>
            </a:r>
            <a:r>
              <a:rPr lang="en-GB" sz="2500" dirty="0">
                <a:latin typeface="Verdana" pitchFamily="34" charset="0"/>
              </a:rPr>
              <a:t> down to 0. Fraction of Inspired Oxygen (FIO2) was raised to 100%. There were 3 successive </a:t>
            </a:r>
            <a:r>
              <a:rPr lang="en-GB" sz="2500" dirty="0" err="1">
                <a:latin typeface="Verdana" pitchFamily="34" charset="0"/>
              </a:rPr>
              <a:t>bradycardias</a:t>
            </a:r>
            <a:r>
              <a:rPr lang="en-GB" sz="2500" dirty="0">
                <a:latin typeface="Verdana" pitchFamily="34" charset="0"/>
              </a:rPr>
              <a:t> down to 69. </a:t>
            </a:r>
          </a:p>
          <a:p>
            <a:pPr algn="just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2500" dirty="0"/>
              <a:t>[…]</a:t>
            </a:r>
          </a:p>
          <a:p>
            <a:pPr algn="just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000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752600"/>
            <a:ext cx="40671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25" name="Rectangle 5"/>
          <p:cNvSpPr>
            <a:spLocks noChangeArrowheads="1"/>
          </p:cNvSpPr>
          <p:nvPr/>
        </p:nvSpPr>
        <p:spPr bwMode="auto">
          <a:xfrm>
            <a:off x="468313" y="1125538"/>
            <a:ext cx="2016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2600" b="1" dirty="0">
                <a:solidFill>
                  <a:srgbClr val="002060"/>
                </a:solidFill>
              </a:rPr>
              <a:t>Input data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1669126" name="Rectangle 6"/>
          <p:cNvSpPr>
            <a:spLocks noChangeArrowheads="1"/>
          </p:cNvSpPr>
          <p:nvPr/>
        </p:nvSpPr>
        <p:spPr bwMode="auto">
          <a:xfrm>
            <a:off x="5364163" y="1211263"/>
            <a:ext cx="3457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2600" b="1" dirty="0">
                <a:solidFill>
                  <a:srgbClr val="002060"/>
                </a:solidFill>
              </a:rPr>
              <a:t>Output text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1669127" name="Line 7"/>
          <p:cNvSpPr>
            <a:spLocks noChangeShapeType="1"/>
          </p:cNvSpPr>
          <p:nvPr/>
        </p:nvSpPr>
        <p:spPr bwMode="auto">
          <a:xfrm>
            <a:off x="3059113" y="1412875"/>
            <a:ext cx="2087562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23" grpId="0"/>
      <p:bldP spid="1669125" grpId="0"/>
      <p:bldP spid="1669126" grpId="0"/>
      <p:bldP spid="1669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Prototype evaluation: BT-45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Method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Tested decision-making by medical staff given exposure to some information about a patient;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Experiment conducted off-ward in 2008-9.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Conditions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(</a:t>
            </a:r>
            <a:r>
              <a:rPr lang="en-GB" sz="2400" b="1" dirty="0">
                <a:solidFill>
                  <a:srgbClr val="990000"/>
                </a:solidFill>
              </a:rPr>
              <a:t>G</a:t>
            </a:r>
            <a:r>
              <a:rPr lang="en-GB" sz="2400" dirty="0"/>
              <a:t>) Data presented as visualisation (the usual way)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(</a:t>
            </a:r>
            <a:r>
              <a:rPr lang="en-GB" sz="2400" b="1" dirty="0">
                <a:solidFill>
                  <a:srgbClr val="990000"/>
                </a:solidFill>
              </a:rPr>
              <a:t>H</a:t>
            </a:r>
            <a:r>
              <a:rPr lang="en-GB" sz="2400" dirty="0"/>
              <a:t>) Human summary produced by experts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consensus summary of the data by a senior neonatal nurse and a consultant neonatologist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(</a:t>
            </a:r>
            <a:r>
              <a:rPr lang="en-GB" sz="2400" b="1" dirty="0">
                <a:solidFill>
                  <a:srgbClr val="990000"/>
                </a:solidFill>
              </a:rPr>
              <a:t>C</a:t>
            </a:r>
            <a:r>
              <a:rPr lang="en-GB" sz="2400" dirty="0"/>
              <a:t>) Computer-generated summary by BT-45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completely </a:t>
            </a:r>
            <a:r>
              <a:rPr lang="en-GB" sz="2000" dirty="0" smtClean="0"/>
              <a:t>automatic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Prototype evaluation: BT-45</a:t>
            </a:r>
            <a:endParaRPr lang="et-EE"/>
          </a:p>
        </p:txBody>
      </p:sp>
      <p:sp>
        <p:nvSpPr>
          <p:cNvPr id="1626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Participants</a:t>
            </a:r>
          </a:p>
          <a:p>
            <a:r>
              <a:rPr lang="en-GB" sz="2400" dirty="0"/>
              <a:t>35 junior and senior doctors and nurses</a:t>
            </a:r>
          </a:p>
          <a:p>
            <a:pPr>
              <a:buFont typeface="Arial" charset="0"/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Procedure</a:t>
            </a:r>
          </a:p>
          <a:p>
            <a:r>
              <a:rPr lang="en-GB" sz="2400" dirty="0"/>
              <a:t>Participants shown </a:t>
            </a:r>
            <a:r>
              <a:rPr lang="en-GB" sz="2400" dirty="0" smtClean="0"/>
              <a:t>24 scenarios </a:t>
            </a:r>
            <a:r>
              <a:rPr lang="en-GB" sz="2400" dirty="0"/>
              <a:t>in one of the conditions;</a:t>
            </a:r>
          </a:p>
          <a:p>
            <a:r>
              <a:rPr lang="en-GB" sz="2400" dirty="0"/>
              <a:t>Asked to select one or more appropriate actions given the summary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For each scenario, there were 18 actions to choose from.</a:t>
            </a:r>
            <a:endParaRPr lang="en-GB" sz="2400" dirty="0"/>
          </a:p>
          <a:p>
            <a:pPr lvl="1">
              <a:buFont typeface="Arial" charset="0"/>
              <a:buNone/>
            </a:pPr>
            <a:endParaRPr lang="en-GB" sz="2000" b="1" dirty="0">
              <a:solidFill>
                <a:srgbClr val="CC0000"/>
              </a:solidFill>
            </a:endParaRPr>
          </a:p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Scoring</a:t>
            </a:r>
          </a:p>
          <a:p>
            <a:r>
              <a:rPr lang="en-GB" sz="2400" dirty="0"/>
              <a:t>Decision-making score reflects the extent to which a participant made appropriate </a:t>
            </a:r>
            <a:r>
              <a:rPr lang="en-GB" sz="2400" dirty="0" smtClean="0"/>
              <a:t>selections</a:t>
            </a:r>
            <a:r>
              <a:rPr lang="mt-MT" sz="2400" dirty="0" smtClean="0"/>
              <a:t> (range: </a:t>
            </a:r>
            <a:r>
              <a:rPr lang="en-GB" sz="2400" dirty="0" smtClean="0"/>
              <a:t>[0,1]).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metrics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600200" y="990600"/>
          <a:ext cx="502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44036" y="3962400"/>
            <a:ext cx="1250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P-APP</a:t>
            </a:r>
          </a:p>
          <a:p>
            <a:pPr algn="ctr"/>
            <a:r>
              <a:rPr lang="en-GB" dirty="0" smtClean="0"/>
              <a:t>(proportion)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665686" y="3962400"/>
            <a:ext cx="1250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P-INAPP</a:t>
            </a:r>
          </a:p>
          <a:p>
            <a:pPr algn="ctr"/>
            <a:r>
              <a:rPr lang="en-GB" dirty="0" smtClean="0"/>
              <a:t>(proportion)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15636" y="411480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93624" y="4267200"/>
            <a:ext cx="5318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01636" y="3962400"/>
            <a:ext cx="2627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P</a:t>
            </a:r>
          </a:p>
          <a:p>
            <a:pPr algn="ctr"/>
            <a:r>
              <a:rPr lang="en-GB" dirty="0" smtClean="0"/>
              <a:t>(main score in original study)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286000" y="38092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039394" y="38092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GB" sz="3600" dirty="0"/>
              <a:t>Prototype Evaluation: Results</a:t>
            </a:r>
            <a:endParaRPr lang="en-US" sz="3600" dirty="0"/>
          </a:p>
        </p:txBody>
      </p:sp>
      <p:sp>
        <p:nvSpPr>
          <p:cNvPr id="1631235" name="Rectangle 3"/>
          <p:cNvSpPr>
            <a:spLocks noChangeArrowheads="1"/>
          </p:cNvSpPr>
          <p:nvPr/>
        </p:nvSpPr>
        <p:spPr bwMode="auto">
          <a:xfrm>
            <a:off x="0" y="2076946"/>
            <a:ext cx="9144000" cy="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1236" name="Rectangle 4"/>
          <p:cNvSpPr>
            <a:spLocks noChangeArrowheads="1"/>
          </p:cNvSpPr>
          <p:nvPr/>
        </p:nvSpPr>
        <p:spPr bwMode="auto">
          <a:xfrm>
            <a:off x="0" y="3137396"/>
            <a:ext cx="215900" cy="2286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sz="900"/>
              <a:t> </a:t>
            </a:r>
            <a:endParaRPr lang="fr-FR" sz="1800"/>
          </a:p>
        </p:txBody>
      </p:sp>
      <p:sp>
        <p:nvSpPr>
          <p:cNvPr id="1631237" name="Rectangle 5"/>
          <p:cNvSpPr>
            <a:spLocks noChangeArrowheads="1"/>
          </p:cNvSpPr>
          <p:nvPr/>
        </p:nvSpPr>
        <p:spPr bwMode="auto">
          <a:xfrm>
            <a:off x="179388" y="1314946"/>
            <a:ext cx="230505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en-GB" sz="1900" b="1"/>
              <a:t>G = 0.33 </a:t>
            </a:r>
            <a:r>
              <a:rPr lang="en-GB" sz="1900" b="1" baseline="30000"/>
              <a:t>0.14</a:t>
            </a:r>
          </a:p>
          <a:p>
            <a:pPr marL="342900" indent="-342900" algn="l">
              <a:lnSpc>
                <a:spcPct val="100000"/>
              </a:lnSpc>
            </a:pPr>
            <a:r>
              <a:rPr lang="en-GB" sz="1900" b="1"/>
              <a:t>H = 0.39 </a:t>
            </a:r>
            <a:r>
              <a:rPr lang="en-GB" sz="1900" b="1" baseline="30000"/>
              <a:t>0.11</a:t>
            </a:r>
          </a:p>
          <a:p>
            <a:pPr marL="342900" indent="-342900" algn="l">
              <a:lnSpc>
                <a:spcPct val="100000"/>
              </a:lnSpc>
            </a:pPr>
            <a:r>
              <a:rPr lang="en-GB" sz="1900" b="1"/>
              <a:t>C = 0.34 </a:t>
            </a:r>
            <a:r>
              <a:rPr lang="en-GB" sz="1900" b="1" baseline="30000"/>
              <a:t>0.14</a:t>
            </a:r>
            <a:endParaRPr lang="en-US" sz="1900" b="1"/>
          </a:p>
        </p:txBody>
      </p:sp>
      <p:sp>
        <p:nvSpPr>
          <p:cNvPr id="1631238" name="Rectangle 6"/>
          <p:cNvSpPr>
            <a:spLocks noChangeArrowheads="1"/>
          </p:cNvSpPr>
          <p:nvPr/>
        </p:nvSpPr>
        <p:spPr bwMode="auto">
          <a:xfrm>
            <a:off x="2890838" y="1286371"/>
            <a:ext cx="61087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39" name="Line 7"/>
          <p:cNvSpPr>
            <a:spLocks noChangeShapeType="1"/>
          </p:cNvSpPr>
          <p:nvPr/>
        </p:nvSpPr>
        <p:spPr bwMode="auto">
          <a:xfrm>
            <a:off x="2890838" y="4479255"/>
            <a:ext cx="610870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0" name="Line 8"/>
          <p:cNvSpPr>
            <a:spLocks noChangeShapeType="1"/>
          </p:cNvSpPr>
          <p:nvPr/>
        </p:nvSpPr>
        <p:spPr bwMode="auto">
          <a:xfrm>
            <a:off x="2890838" y="3685505"/>
            <a:ext cx="6108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1" name="Line 9"/>
          <p:cNvSpPr>
            <a:spLocks noChangeShapeType="1"/>
          </p:cNvSpPr>
          <p:nvPr/>
        </p:nvSpPr>
        <p:spPr bwMode="auto">
          <a:xfrm>
            <a:off x="2890838" y="2877468"/>
            <a:ext cx="6108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2" name="Line 10"/>
          <p:cNvSpPr>
            <a:spLocks noChangeShapeType="1"/>
          </p:cNvSpPr>
          <p:nvPr/>
        </p:nvSpPr>
        <p:spPr bwMode="auto">
          <a:xfrm>
            <a:off x="2890838" y="2080543"/>
            <a:ext cx="6108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3" name="Line 11"/>
          <p:cNvSpPr>
            <a:spLocks noChangeShapeType="1"/>
          </p:cNvSpPr>
          <p:nvPr/>
        </p:nvSpPr>
        <p:spPr bwMode="auto">
          <a:xfrm>
            <a:off x="2890838" y="1285205"/>
            <a:ext cx="6108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4" name="Rectangle 12"/>
          <p:cNvSpPr>
            <a:spLocks noChangeArrowheads="1"/>
          </p:cNvSpPr>
          <p:nvPr/>
        </p:nvSpPr>
        <p:spPr bwMode="auto">
          <a:xfrm>
            <a:off x="2890838" y="1286371"/>
            <a:ext cx="6108700" cy="39909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5" name="Rectangle 13"/>
          <p:cNvSpPr>
            <a:spLocks noChangeArrowheads="1"/>
          </p:cNvSpPr>
          <p:nvPr/>
        </p:nvSpPr>
        <p:spPr bwMode="auto">
          <a:xfrm>
            <a:off x="3135313" y="2799259"/>
            <a:ext cx="344487" cy="24780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6" name="Rectangle 14"/>
          <p:cNvSpPr>
            <a:spLocks noChangeArrowheads="1"/>
          </p:cNvSpPr>
          <p:nvPr/>
        </p:nvSpPr>
        <p:spPr bwMode="auto">
          <a:xfrm>
            <a:off x="4668838" y="2240459"/>
            <a:ext cx="344487" cy="303688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7" name="Rectangle 15"/>
          <p:cNvSpPr>
            <a:spLocks noChangeArrowheads="1"/>
          </p:cNvSpPr>
          <p:nvPr/>
        </p:nvSpPr>
        <p:spPr bwMode="auto">
          <a:xfrm>
            <a:off x="6191250" y="2956421"/>
            <a:ext cx="342900" cy="23209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8" name="Rectangle 16"/>
          <p:cNvSpPr>
            <a:spLocks noChangeArrowheads="1"/>
          </p:cNvSpPr>
          <p:nvPr/>
        </p:nvSpPr>
        <p:spPr bwMode="auto">
          <a:xfrm>
            <a:off x="7724775" y="2397621"/>
            <a:ext cx="341313" cy="2879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49" name="Rectangle 17"/>
          <p:cNvSpPr>
            <a:spLocks noChangeArrowheads="1"/>
          </p:cNvSpPr>
          <p:nvPr/>
        </p:nvSpPr>
        <p:spPr bwMode="auto">
          <a:xfrm>
            <a:off x="3479800" y="1853109"/>
            <a:ext cx="342900" cy="34337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0" name="Rectangle 18"/>
          <p:cNvSpPr>
            <a:spLocks noChangeArrowheads="1"/>
          </p:cNvSpPr>
          <p:nvPr/>
        </p:nvSpPr>
        <p:spPr bwMode="auto">
          <a:xfrm>
            <a:off x="5013325" y="1922959"/>
            <a:ext cx="331788" cy="33543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1" name="Rectangle 19"/>
          <p:cNvSpPr>
            <a:spLocks noChangeArrowheads="1"/>
          </p:cNvSpPr>
          <p:nvPr/>
        </p:nvSpPr>
        <p:spPr bwMode="auto">
          <a:xfrm>
            <a:off x="6534150" y="2640509"/>
            <a:ext cx="344488" cy="263683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2" name="Rectangle 20"/>
          <p:cNvSpPr>
            <a:spLocks noChangeArrowheads="1"/>
          </p:cNvSpPr>
          <p:nvPr/>
        </p:nvSpPr>
        <p:spPr bwMode="auto">
          <a:xfrm>
            <a:off x="8066088" y="2161084"/>
            <a:ext cx="331787" cy="31162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3" name="Rectangle 21"/>
          <p:cNvSpPr>
            <a:spLocks noChangeArrowheads="1"/>
          </p:cNvSpPr>
          <p:nvPr/>
        </p:nvSpPr>
        <p:spPr bwMode="auto">
          <a:xfrm>
            <a:off x="3822700" y="3035796"/>
            <a:ext cx="344488" cy="2241550"/>
          </a:xfrm>
          <a:prstGeom prst="rect">
            <a:avLst/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4" name="Rectangle 22"/>
          <p:cNvSpPr>
            <a:spLocks noChangeArrowheads="1"/>
          </p:cNvSpPr>
          <p:nvPr/>
        </p:nvSpPr>
        <p:spPr bwMode="auto">
          <a:xfrm>
            <a:off x="5345113" y="2002334"/>
            <a:ext cx="342900" cy="3275012"/>
          </a:xfrm>
          <a:prstGeom prst="rect">
            <a:avLst/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5" name="Rectangle 23"/>
          <p:cNvSpPr>
            <a:spLocks noChangeArrowheads="1"/>
          </p:cNvSpPr>
          <p:nvPr/>
        </p:nvSpPr>
        <p:spPr bwMode="auto">
          <a:xfrm>
            <a:off x="6878638" y="2481759"/>
            <a:ext cx="341312" cy="2795587"/>
          </a:xfrm>
          <a:prstGeom prst="rect">
            <a:avLst/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6" name="Rectangle 24"/>
          <p:cNvSpPr>
            <a:spLocks noChangeArrowheads="1"/>
          </p:cNvSpPr>
          <p:nvPr/>
        </p:nvSpPr>
        <p:spPr bwMode="auto">
          <a:xfrm>
            <a:off x="8397875" y="2640509"/>
            <a:ext cx="344488" cy="2636837"/>
          </a:xfrm>
          <a:prstGeom prst="rect">
            <a:avLst/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7" name="Line 25"/>
          <p:cNvSpPr>
            <a:spLocks noChangeShapeType="1"/>
          </p:cNvSpPr>
          <p:nvPr/>
        </p:nvSpPr>
        <p:spPr bwMode="auto">
          <a:xfrm>
            <a:off x="2890838" y="1286371"/>
            <a:ext cx="1587" cy="3990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8" name="Line 26"/>
          <p:cNvSpPr>
            <a:spLocks noChangeShapeType="1"/>
          </p:cNvSpPr>
          <p:nvPr/>
        </p:nvSpPr>
        <p:spPr bwMode="auto">
          <a:xfrm>
            <a:off x="2841625" y="5277346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59" name="Line 27"/>
          <p:cNvSpPr>
            <a:spLocks noChangeShapeType="1"/>
          </p:cNvSpPr>
          <p:nvPr/>
        </p:nvSpPr>
        <p:spPr bwMode="auto">
          <a:xfrm>
            <a:off x="2841625" y="4479255"/>
            <a:ext cx="4921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0" name="Line 28"/>
          <p:cNvSpPr>
            <a:spLocks noChangeShapeType="1"/>
          </p:cNvSpPr>
          <p:nvPr/>
        </p:nvSpPr>
        <p:spPr bwMode="auto">
          <a:xfrm>
            <a:off x="2841625" y="3685505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1" name="Line 29"/>
          <p:cNvSpPr>
            <a:spLocks noChangeShapeType="1"/>
          </p:cNvSpPr>
          <p:nvPr/>
        </p:nvSpPr>
        <p:spPr bwMode="auto">
          <a:xfrm>
            <a:off x="2841625" y="287746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2" name="Line 30"/>
          <p:cNvSpPr>
            <a:spLocks noChangeShapeType="1"/>
          </p:cNvSpPr>
          <p:nvPr/>
        </p:nvSpPr>
        <p:spPr bwMode="auto">
          <a:xfrm>
            <a:off x="2841625" y="2080543"/>
            <a:ext cx="492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3" name="Line 31"/>
          <p:cNvSpPr>
            <a:spLocks noChangeShapeType="1"/>
          </p:cNvSpPr>
          <p:nvPr/>
        </p:nvSpPr>
        <p:spPr bwMode="auto">
          <a:xfrm>
            <a:off x="2841625" y="1285205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4" name="Line 32"/>
          <p:cNvSpPr>
            <a:spLocks noChangeShapeType="1"/>
          </p:cNvSpPr>
          <p:nvPr/>
        </p:nvSpPr>
        <p:spPr bwMode="auto">
          <a:xfrm>
            <a:off x="2890838" y="5277346"/>
            <a:ext cx="6108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5" name="Line 33"/>
          <p:cNvSpPr>
            <a:spLocks noChangeShapeType="1"/>
          </p:cNvSpPr>
          <p:nvPr/>
        </p:nvSpPr>
        <p:spPr bwMode="auto">
          <a:xfrm flipV="1">
            <a:off x="2890838" y="5277346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6" name="Line 34"/>
          <p:cNvSpPr>
            <a:spLocks noChangeShapeType="1"/>
          </p:cNvSpPr>
          <p:nvPr/>
        </p:nvSpPr>
        <p:spPr bwMode="auto">
          <a:xfrm flipV="1">
            <a:off x="4425950" y="5277346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7" name="Line 35"/>
          <p:cNvSpPr>
            <a:spLocks noChangeShapeType="1"/>
          </p:cNvSpPr>
          <p:nvPr/>
        </p:nvSpPr>
        <p:spPr bwMode="auto">
          <a:xfrm flipV="1">
            <a:off x="5945188" y="5277346"/>
            <a:ext cx="3175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8" name="Line 36"/>
          <p:cNvSpPr>
            <a:spLocks noChangeShapeType="1"/>
          </p:cNvSpPr>
          <p:nvPr/>
        </p:nvSpPr>
        <p:spPr bwMode="auto">
          <a:xfrm flipV="1">
            <a:off x="7478713" y="5277346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69" name="Line 37"/>
          <p:cNvSpPr>
            <a:spLocks noChangeShapeType="1"/>
          </p:cNvSpPr>
          <p:nvPr/>
        </p:nvSpPr>
        <p:spPr bwMode="auto">
          <a:xfrm flipV="1">
            <a:off x="8999538" y="5277346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1270" name="Rectangle 38"/>
          <p:cNvSpPr>
            <a:spLocks noChangeArrowheads="1"/>
          </p:cNvSpPr>
          <p:nvPr/>
        </p:nvSpPr>
        <p:spPr bwMode="auto">
          <a:xfrm>
            <a:off x="2732088" y="5170984"/>
            <a:ext cx="698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>
                <a:solidFill>
                  <a:srgbClr val="000000"/>
                </a:solidFill>
              </a:rPr>
              <a:t>0</a:t>
            </a:r>
            <a:endParaRPr lang="en-US" b="1"/>
          </a:p>
        </p:txBody>
      </p:sp>
      <p:sp>
        <p:nvSpPr>
          <p:cNvPr id="1631271" name="Rectangle 39"/>
          <p:cNvSpPr>
            <a:spLocks noChangeArrowheads="1"/>
          </p:cNvSpPr>
          <p:nvPr/>
        </p:nvSpPr>
        <p:spPr bwMode="auto">
          <a:xfrm>
            <a:off x="2619375" y="4372893"/>
            <a:ext cx="174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>
                <a:solidFill>
                  <a:srgbClr val="000000"/>
                </a:solidFill>
              </a:rPr>
              <a:t>0.1</a:t>
            </a:r>
            <a:endParaRPr lang="en-US" b="1"/>
          </a:p>
        </p:txBody>
      </p:sp>
      <p:sp>
        <p:nvSpPr>
          <p:cNvPr id="1631272" name="Rectangle 40"/>
          <p:cNvSpPr>
            <a:spLocks noChangeArrowheads="1"/>
          </p:cNvSpPr>
          <p:nvPr/>
        </p:nvSpPr>
        <p:spPr bwMode="auto">
          <a:xfrm>
            <a:off x="2619375" y="3579143"/>
            <a:ext cx="174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>
                <a:solidFill>
                  <a:srgbClr val="000000"/>
                </a:solidFill>
              </a:rPr>
              <a:t>0.2</a:t>
            </a:r>
            <a:endParaRPr lang="en-US" b="1"/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2619375" y="2771105"/>
            <a:ext cx="174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>
                <a:solidFill>
                  <a:srgbClr val="000000"/>
                </a:solidFill>
              </a:rPr>
              <a:t>0.3</a:t>
            </a:r>
            <a:endParaRPr lang="en-US" b="1"/>
          </a:p>
        </p:txBody>
      </p:sp>
      <p:sp>
        <p:nvSpPr>
          <p:cNvPr id="1631274" name="Rectangle 42"/>
          <p:cNvSpPr>
            <a:spLocks noChangeArrowheads="1"/>
          </p:cNvSpPr>
          <p:nvPr/>
        </p:nvSpPr>
        <p:spPr bwMode="auto">
          <a:xfrm>
            <a:off x="2619375" y="1974180"/>
            <a:ext cx="1746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>
                <a:solidFill>
                  <a:srgbClr val="000000"/>
                </a:solidFill>
              </a:rPr>
              <a:t>0.4</a:t>
            </a:r>
            <a:endParaRPr lang="en-US" b="1"/>
          </a:p>
        </p:txBody>
      </p:sp>
      <p:sp>
        <p:nvSpPr>
          <p:cNvPr id="1631275" name="Rectangle 43"/>
          <p:cNvSpPr>
            <a:spLocks noChangeArrowheads="1"/>
          </p:cNvSpPr>
          <p:nvPr/>
        </p:nvSpPr>
        <p:spPr bwMode="auto">
          <a:xfrm>
            <a:off x="2619375" y="1178843"/>
            <a:ext cx="174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>
                <a:solidFill>
                  <a:srgbClr val="000000"/>
                </a:solidFill>
              </a:rPr>
              <a:t>0.5</a:t>
            </a:r>
            <a:endParaRPr lang="en-US" b="1"/>
          </a:p>
        </p:txBody>
      </p:sp>
      <p:sp>
        <p:nvSpPr>
          <p:cNvPr id="1631276" name="Rectangle 44"/>
          <p:cNvSpPr>
            <a:spLocks noChangeArrowheads="1"/>
          </p:cNvSpPr>
          <p:nvPr/>
        </p:nvSpPr>
        <p:spPr bwMode="auto">
          <a:xfrm>
            <a:off x="3305175" y="5421809"/>
            <a:ext cx="7810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 b="1">
                <a:solidFill>
                  <a:srgbClr val="000000"/>
                </a:solidFill>
              </a:rPr>
              <a:t>Junior Nurse</a:t>
            </a:r>
            <a:endParaRPr lang="en-US" b="1"/>
          </a:p>
        </p:txBody>
      </p:sp>
      <p:sp>
        <p:nvSpPr>
          <p:cNvPr id="1631277" name="Rectangle 45"/>
          <p:cNvSpPr>
            <a:spLocks noChangeArrowheads="1"/>
          </p:cNvSpPr>
          <p:nvPr/>
        </p:nvSpPr>
        <p:spPr bwMode="auto">
          <a:xfrm>
            <a:off x="4829175" y="5421809"/>
            <a:ext cx="787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 b="1">
                <a:solidFill>
                  <a:srgbClr val="000000"/>
                </a:solidFill>
              </a:rPr>
              <a:t>Senior Nurse</a:t>
            </a:r>
            <a:endParaRPr lang="en-US" b="1"/>
          </a:p>
        </p:txBody>
      </p:sp>
      <p:sp>
        <p:nvSpPr>
          <p:cNvPr id="1631278" name="Rectangle 46"/>
          <p:cNvSpPr>
            <a:spLocks noChangeArrowheads="1"/>
          </p:cNvSpPr>
          <p:nvPr/>
        </p:nvSpPr>
        <p:spPr bwMode="auto">
          <a:xfrm>
            <a:off x="6338888" y="5421809"/>
            <a:ext cx="8318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 b="1">
                <a:solidFill>
                  <a:srgbClr val="000000"/>
                </a:solidFill>
              </a:rPr>
              <a:t>Junior Doctor</a:t>
            </a:r>
            <a:endParaRPr lang="en-US" b="1"/>
          </a:p>
        </p:txBody>
      </p:sp>
      <p:sp>
        <p:nvSpPr>
          <p:cNvPr id="1631279" name="Rectangle 47"/>
          <p:cNvSpPr>
            <a:spLocks noChangeArrowheads="1"/>
          </p:cNvSpPr>
          <p:nvPr/>
        </p:nvSpPr>
        <p:spPr bwMode="auto">
          <a:xfrm>
            <a:off x="7862888" y="5421809"/>
            <a:ext cx="8382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000" b="1">
                <a:solidFill>
                  <a:srgbClr val="000000"/>
                </a:solidFill>
              </a:rPr>
              <a:t>Senior Doctor</a:t>
            </a:r>
            <a:endParaRPr lang="en-US" b="1"/>
          </a:p>
        </p:txBody>
      </p:sp>
      <p:sp>
        <p:nvSpPr>
          <p:cNvPr id="1631280" name="Text Box 48"/>
          <p:cNvSpPr txBox="1">
            <a:spLocks noChangeArrowheads="1"/>
          </p:cNvSpPr>
          <p:nvPr/>
        </p:nvSpPr>
        <p:spPr bwMode="auto">
          <a:xfrm>
            <a:off x="76200" y="2718296"/>
            <a:ext cx="2759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1" dirty="0">
                <a:solidFill>
                  <a:srgbClr val="002060"/>
                </a:solidFill>
                <a:latin typeface="Verdana" pitchFamily="34" charset="0"/>
              </a:rPr>
              <a:t>Biggest difference for Junior Nurses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endParaRPr lang="en-GB" sz="1800" b="1" dirty="0">
              <a:solidFill>
                <a:srgbClr val="002060"/>
              </a:solidFill>
              <a:latin typeface="Verdana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1" dirty="0">
                <a:solidFill>
                  <a:srgbClr val="002060"/>
                </a:solidFill>
                <a:latin typeface="Verdana" pitchFamily="34" charset="0"/>
              </a:rPr>
              <a:t>H best overall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endParaRPr lang="en-GB" sz="1800" b="1" dirty="0">
              <a:solidFill>
                <a:srgbClr val="002060"/>
              </a:solidFill>
              <a:latin typeface="Verdana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1" dirty="0">
                <a:solidFill>
                  <a:srgbClr val="002060"/>
                </a:solidFill>
                <a:latin typeface="Verdana" pitchFamily="34" charset="0"/>
              </a:rPr>
              <a:t>G no better than C</a:t>
            </a:r>
            <a:endParaRPr lang="et-EE" sz="1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631281" name="Rectangle 49"/>
          <p:cNvSpPr>
            <a:spLocks noChangeArrowheads="1"/>
          </p:cNvSpPr>
          <p:nvPr/>
        </p:nvSpPr>
        <p:spPr bwMode="auto">
          <a:xfrm>
            <a:off x="8382000" y="108518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1282" name="Rectangle 50"/>
          <p:cNvSpPr>
            <a:spLocks noChangeArrowheads="1"/>
          </p:cNvSpPr>
          <p:nvPr/>
        </p:nvSpPr>
        <p:spPr bwMode="auto">
          <a:xfrm>
            <a:off x="8382000" y="138998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1283" name="Rectangle 51"/>
          <p:cNvSpPr>
            <a:spLocks noChangeArrowheads="1"/>
          </p:cNvSpPr>
          <p:nvPr/>
        </p:nvSpPr>
        <p:spPr bwMode="auto">
          <a:xfrm>
            <a:off x="8382000" y="1694780"/>
            <a:ext cx="228600" cy="2286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1284" name="Rectangle 52"/>
          <p:cNvSpPr>
            <a:spLocks noChangeArrowheads="1"/>
          </p:cNvSpPr>
          <p:nvPr/>
        </p:nvSpPr>
        <p:spPr bwMode="auto">
          <a:xfrm>
            <a:off x="8686800" y="1085180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1">
                <a:latin typeface="Verdana" pitchFamily="34" charset="0"/>
              </a:rPr>
              <a:t>G</a:t>
            </a:r>
            <a:endParaRPr lang="et-EE" sz="1800" b="1">
              <a:latin typeface="Verdana" pitchFamily="34" charset="0"/>
            </a:endParaRPr>
          </a:p>
        </p:txBody>
      </p:sp>
      <p:sp>
        <p:nvSpPr>
          <p:cNvPr id="1631285" name="Rectangle 53"/>
          <p:cNvSpPr>
            <a:spLocks noChangeArrowheads="1"/>
          </p:cNvSpPr>
          <p:nvPr/>
        </p:nvSpPr>
        <p:spPr bwMode="auto">
          <a:xfrm>
            <a:off x="8686800" y="138998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1">
                <a:latin typeface="Verdana" pitchFamily="34" charset="0"/>
              </a:rPr>
              <a:t>H</a:t>
            </a:r>
            <a:endParaRPr lang="et-EE" sz="1800" b="1">
              <a:latin typeface="Verdana" pitchFamily="34" charset="0"/>
            </a:endParaRPr>
          </a:p>
        </p:txBody>
      </p:sp>
      <p:sp>
        <p:nvSpPr>
          <p:cNvPr id="1631286" name="Rectangle 54"/>
          <p:cNvSpPr>
            <a:spLocks noChangeArrowheads="1"/>
          </p:cNvSpPr>
          <p:nvPr/>
        </p:nvSpPr>
        <p:spPr bwMode="auto">
          <a:xfrm>
            <a:off x="8686800" y="169478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1">
                <a:latin typeface="Verdana" pitchFamily="34" charset="0"/>
              </a:rPr>
              <a:t>C</a:t>
            </a:r>
            <a:endParaRPr lang="et-EE" sz="1800" b="1">
              <a:latin typeface="Verdana" pitchFamily="34" charset="0"/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>
          <a:xfrm>
            <a:off x="6553200" y="5863282"/>
            <a:ext cx="2133600" cy="365125"/>
          </a:xfrm>
        </p:spPr>
        <p:txBody>
          <a:bodyPr/>
          <a:lstStyle/>
          <a:p>
            <a:fld id="{1B76D5CE-5F84-4F96-B496-0F9B8A0291B9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6" name="TextBox 55"/>
          <p:cNvSpPr txBox="1"/>
          <p:nvPr/>
        </p:nvSpPr>
        <p:spPr>
          <a:xfrm>
            <a:off x="251520" y="627322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/>
              <a:t>F. </a:t>
            </a:r>
            <a:r>
              <a:rPr lang="en-GB" sz="1600" dirty="0" err="1" smtClean="0"/>
              <a:t>Portet</a:t>
            </a:r>
            <a:r>
              <a:rPr lang="en-GB" sz="1600" dirty="0" smtClean="0"/>
              <a:t>, E. Reiter, A. Gatt, J. Hunter, S. </a:t>
            </a:r>
            <a:r>
              <a:rPr lang="en-GB" sz="1600" dirty="0" err="1" smtClean="0"/>
              <a:t>Sripada</a:t>
            </a:r>
            <a:r>
              <a:rPr lang="en-GB" sz="1600" dirty="0" smtClean="0"/>
              <a:t>, Y. Freer, and C. Sykes. (2009). </a:t>
            </a:r>
            <a:r>
              <a:rPr lang="en-GB" sz="1600" b="1" dirty="0" smtClean="0"/>
              <a:t>Automatic generation of textual summaries from neonatal intensive care data.</a:t>
            </a:r>
            <a:r>
              <a:rPr lang="en-GB" sz="1600" dirty="0" smtClean="0"/>
              <a:t> </a:t>
            </a:r>
            <a:r>
              <a:rPr lang="en-GB" sz="1600" i="1" dirty="0" smtClean="0"/>
              <a:t>Artificial Intelligence</a:t>
            </a:r>
            <a:r>
              <a:rPr lang="mt-MT" sz="1600" i="1" dirty="0" smtClean="0"/>
              <a:t> 173 (7-8): </a:t>
            </a:r>
            <a:r>
              <a:rPr lang="mt-MT" sz="1600" dirty="0" smtClean="0"/>
              <a:t>789-816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/>
              <a:t>Prototype Evaluation: Summary</a:t>
            </a:r>
            <a:endParaRPr lang="et-EE" dirty="0"/>
          </a:p>
        </p:txBody>
      </p:sp>
      <p:sp>
        <p:nvSpPr>
          <p:cNvPr id="1633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0403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Generated </a:t>
            </a:r>
            <a:r>
              <a:rPr lang="en-GB" dirty="0"/>
              <a:t>summaries are at least as good as graphical presentations.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Automatic </a:t>
            </a:r>
            <a:r>
              <a:rPr lang="en-GB" dirty="0"/>
              <a:t>summarisation shown to be feasible in the neonatal context.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Text </a:t>
            </a:r>
            <a:r>
              <a:rPr lang="en-GB" dirty="0"/>
              <a:t>may be more effective for some user groups (Junior Nurse).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But what makes human texts better?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GB" dirty="0" smtClean="0"/>
              <a:t>BT-45 </a:t>
            </a:r>
            <a:r>
              <a:rPr lang="en-GB" dirty="0" err="1" smtClean="0"/>
              <a:t>vs</a:t>
            </a:r>
            <a:r>
              <a:rPr lang="en-GB" dirty="0" smtClean="0"/>
              <a:t> Human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3500" b="1" dirty="0" smtClean="0">
                <a:solidFill>
                  <a:srgbClr val="002060"/>
                </a:solidFill>
              </a:rPr>
              <a:t>A qualitative comparison</a:t>
            </a:r>
          </a:p>
          <a:p>
            <a:r>
              <a:rPr lang="en-GB" sz="3500" dirty="0" smtClean="0"/>
              <a:t>BT-45 texts suffered from a lack of continuity.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BT-45: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i="1" dirty="0" smtClean="0"/>
              <a:t>TcPO2 suddenly decreased </a:t>
            </a:r>
            <a:r>
              <a:rPr lang="en-GB" i="1" dirty="0"/>
              <a:t>to 8.1. </a:t>
            </a:r>
            <a:r>
              <a:rPr lang="en-GB" i="1" dirty="0" smtClean="0"/>
              <a:t>[...] TcPO2 </a:t>
            </a:r>
            <a:r>
              <a:rPr lang="en-GB" i="1" dirty="0"/>
              <a:t>suddenly </a:t>
            </a:r>
            <a:r>
              <a:rPr lang="en-GB" i="1" dirty="0" smtClean="0"/>
              <a:t>decreased to </a:t>
            </a:r>
            <a:r>
              <a:rPr lang="en-GB" i="1" dirty="0"/>
              <a:t>9.3</a:t>
            </a:r>
            <a:r>
              <a:rPr lang="en-GB" i="1" dirty="0" smtClean="0"/>
              <a:t>.</a:t>
            </a:r>
          </a:p>
          <a:p>
            <a:endParaRPr lang="en-GB" dirty="0" smtClean="0"/>
          </a:p>
          <a:p>
            <a:r>
              <a:rPr lang="en-GB" sz="3500" dirty="0" smtClean="0"/>
              <a:t>BT-45 focus is on medically important events. Humans take context into account.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Human:</a:t>
            </a:r>
            <a:r>
              <a:rPr lang="en-GB" b="1" dirty="0" smtClean="0">
                <a:solidFill>
                  <a:srgbClr val="990000"/>
                </a:solidFill>
              </a:rPr>
              <a:t> </a:t>
            </a:r>
            <a:r>
              <a:rPr lang="en-GB" i="1" dirty="0" smtClean="0"/>
              <a:t>The pO2 and pCO2 both have spikes in the traces [...] There are several episodes of artefact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BT-45: </a:t>
            </a:r>
            <a:r>
              <a:rPr lang="en-GB" dirty="0" smtClean="0"/>
              <a:t>never mentions noise or artefact.</a:t>
            </a:r>
          </a:p>
          <a:p>
            <a:endParaRPr lang="en-GB" dirty="0" smtClean="0"/>
          </a:p>
          <a:p>
            <a:r>
              <a:rPr lang="en-GB" sz="3500" dirty="0" smtClean="0"/>
              <a:t>BT-45 doesn’t give long-term overviews. Humans do this all the time.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Human:</a:t>
            </a:r>
            <a:r>
              <a:rPr lang="en-GB" dirty="0" smtClean="0"/>
              <a:t> </a:t>
            </a:r>
            <a:r>
              <a:rPr lang="en-GB" i="1" dirty="0" smtClean="0"/>
              <a:t>He is warm centrally.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BT-45:</a:t>
            </a:r>
            <a:r>
              <a:rPr lang="en-GB" b="1" dirty="0" smtClean="0">
                <a:solidFill>
                  <a:srgbClr val="990000"/>
                </a:solidFill>
              </a:rPr>
              <a:t> </a:t>
            </a:r>
            <a:r>
              <a:rPr lang="en-GB" i="1" dirty="0" smtClean="0"/>
              <a:t>Core Temperature (T1) = 36.4</a:t>
            </a:r>
          </a:p>
          <a:p>
            <a:pPr lvl="1"/>
            <a:endParaRPr lang="en-GB" i="1" dirty="0" smtClean="0"/>
          </a:p>
          <a:p>
            <a:r>
              <a:rPr lang="en-GB" sz="3500" dirty="0" smtClean="0"/>
              <a:t>Humans handle time much better!</a:t>
            </a:r>
          </a:p>
          <a:p>
            <a:pPr>
              <a:buNone/>
            </a:pPr>
            <a:endParaRPr lang="en-GB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78632" y="6273225"/>
            <a:ext cx="8255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/>
              <a:t>Reiter, E., Gatt, A., </a:t>
            </a:r>
            <a:r>
              <a:rPr lang="en-GB" sz="1600" dirty="0" err="1" smtClean="0"/>
              <a:t>Portet</a:t>
            </a:r>
            <a:r>
              <a:rPr lang="en-GB" sz="1600" dirty="0" smtClean="0"/>
              <a:t>, F., and van </a:t>
            </a:r>
            <a:r>
              <a:rPr lang="en-GB" sz="1600" dirty="0" err="1" smtClean="0"/>
              <a:t>der</a:t>
            </a:r>
            <a:r>
              <a:rPr lang="en-GB" sz="1600" dirty="0" smtClean="0"/>
              <a:t> </a:t>
            </a:r>
            <a:r>
              <a:rPr lang="en-GB" sz="1600" dirty="0" err="1" smtClean="0"/>
              <a:t>Meulen</a:t>
            </a:r>
            <a:r>
              <a:rPr lang="en-GB" sz="1600" dirty="0" smtClean="0"/>
              <a:t>, M. (2008). </a:t>
            </a:r>
            <a:r>
              <a:rPr lang="en-GB" sz="1600" b="1" dirty="0" smtClean="0"/>
              <a:t>The importance of narrative and other lessons from an evaluation of an NLG system that summarises clinical data.</a:t>
            </a:r>
            <a:r>
              <a:rPr lang="en-GB" sz="1600" dirty="0" smtClean="0"/>
              <a:t> </a:t>
            </a:r>
            <a:r>
              <a:rPr lang="en-GB" sz="1600" i="1" dirty="0" smtClean="0"/>
              <a:t>Proc</a:t>
            </a:r>
            <a:r>
              <a:rPr lang="mt-MT" sz="1600" i="1" dirty="0" smtClean="0"/>
              <a:t>.</a:t>
            </a:r>
            <a:r>
              <a:rPr lang="en-GB" sz="1600" i="1" dirty="0" smtClean="0"/>
              <a:t> INLG-08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B8-8D5D-4E21-A2A6-A7E17DD8771E}" type="slidenum">
              <a:rPr lang="fr-FR"/>
              <a:pPr/>
              <a:t>2</a:t>
            </a:fld>
            <a:endParaRPr lang="fr-FR"/>
          </a:p>
        </p:txBody>
      </p:sp>
      <p:sp>
        <p:nvSpPr>
          <p:cNvPr id="166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typical evaluation scenario</a:t>
            </a:r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341438"/>
            <a:ext cx="4267200" cy="47894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How good is my generator?</a:t>
            </a:r>
          </a:p>
          <a:p>
            <a:r>
              <a:rPr lang="en-GB" sz="2400" dirty="0"/>
              <a:t>Do people </a:t>
            </a:r>
            <a:r>
              <a:rPr lang="en-GB" sz="2400" b="1" dirty="0">
                <a:solidFill>
                  <a:srgbClr val="002060"/>
                </a:solidFill>
              </a:rPr>
              <a:t>like</a:t>
            </a:r>
            <a:r>
              <a:rPr lang="en-GB" sz="2400" dirty="0"/>
              <a:t> the output?</a:t>
            </a:r>
          </a:p>
          <a:p>
            <a:r>
              <a:rPr lang="en-GB" sz="2400" dirty="0"/>
              <a:t>Does it </a:t>
            </a:r>
            <a:r>
              <a:rPr lang="en-GB" sz="2400" b="1" dirty="0">
                <a:solidFill>
                  <a:srgbClr val="002060"/>
                </a:solidFill>
              </a:rPr>
              <a:t>compare well to what people do</a:t>
            </a:r>
            <a:r>
              <a:rPr lang="en-GB" sz="2400" dirty="0"/>
              <a:t>?</a:t>
            </a:r>
          </a:p>
          <a:p>
            <a:r>
              <a:rPr lang="en-GB" sz="2400" dirty="0"/>
              <a:t>Does it </a:t>
            </a:r>
            <a:r>
              <a:rPr lang="en-GB" sz="2400" b="1" dirty="0">
                <a:solidFill>
                  <a:srgbClr val="002060"/>
                </a:solidFill>
              </a:rPr>
              <a:t>help people achieve a task</a:t>
            </a:r>
            <a:r>
              <a:rPr lang="en-GB" sz="2400" dirty="0"/>
              <a:t>?</a:t>
            </a:r>
          </a:p>
          <a:p>
            <a:pPr>
              <a:buFont typeface="Arial" charset="0"/>
              <a:buNone/>
            </a:pPr>
            <a:endParaRPr lang="en-GB" sz="2400" dirty="0"/>
          </a:p>
          <a:p>
            <a:pPr>
              <a:buFont typeface="Arial" charset="0"/>
              <a:buNone/>
            </a:pPr>
            <a:r>
              <a:rPr lang="en-GB" sz="2400" dirty="0"/>
              <a:t>	Are these questions completely different, or are they related in some way?</a:t>
            </a:r>
          </a:p>
          <a:p>
            <a:pPr>
              <a:buFont typeface="Arial" charset="0"/>
              <a:buNone/>
            </a:pPr>
            <a:endParaRPr lang="en-GB" sz="2400" b="1" dirty="0"/>
          </a:p>
        </p:txBody>
      </p:sp>
      <p:pic>
        <p:nvPicPr>
          <p:cNvPr id="166810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276475"/>
            <a:ext cx="1943100" cy="2303463"/>
          </a:xfrm>
        </p:spPr>
      </p:pic>
      <p:pic>
        <p:nvPicPr>
          <p:cNvPr id="1668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1285875" cy="9620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</p:pic>
      <p:pic>
        <p:nvPicPr>
          <p:cNvPr id="1668104" name="Picture 8"/>
          <p:cNvPicPr>
            <a:picLocks noChangeAspect="1" noChangeArrowheads="1"/>
          </p:cNvPicPr>
          <p:nvPr/>
        </p:nvPicPr>
        <p:blipFill>
          <a:blip r:embed="rId4" cstate="print"/>
          <a:srcRect l="3014" t="12711" r="4425" b="13712"/>
          <a:stretch>
            <a:fillRect/>
          </a:stretch>
        </p:blipFill>
        <p:spPr bwMode="auto">
          <a:xfrm>
            <a:off x="539750" y="4797425"/>
            <a:ext cx="1154113" cy="12954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</p:pic>
      <p:cxnSp>
        <p:nvCxnSpPr>
          <p:cNvPr id="1668106" name="AutoShape 1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1609725" y="2181225"/>
            <a:ext cx="298450" cy="124777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68107" name="AutoShape 11"/>
          <p:cNvCxnSpPr>
            <a:cxnSpLocks noChangeShapeType="1"/>
            <a:stCxn id="0" idx="2"/>
          </p:cNvCxnSpPr>
          <p:nvPr/>
        </p:nvCxnSpPr>
        <p:spPr bwMode="auto">
          <a:xfrm rot="5400000">
            <a:off x="1939925" y="4403726"/>
            <a:ext cx="763587" cy="1116012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8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Is there a relationship between the content of the generated texts and the level of decision making by doctors and nurses?</a:t>
            </a:r>
          </a:p>
          <a:p>
            <a:pPr algn="ctr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dirty="0" smtClean="0"/>
              <a:t>We tried to answer this in an evaluation that tried to predict decision-making performance from the textual content.</a:t>
            </a:r>
          </a:p>
          <a:p>
            <a:r>
              <a:rPr lang="en-GB" dirty="0" smtClean="0"/>
              <a:t>This relied very heavily on the domain knowledge in the system.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we quantify this somehow?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Our method</a:t>
            </a:r>
          </a:p>
          <a:p>
            <a:r>
              <a:rPr lang="en-GB" sz="2400" dirty="0" smtClean="0"/>
              <a:t>Compare human and BT-45 texts on a number of metrics based on </a:t>
            </a:r>
          </a:p>
          <a:p>
            <a:pPr lvl="1"/>
            <a:r>
              <a:rPr lang="en-GB" sz="2000" dirty="0" smtClean="0"/>
              <a:t>surface structure</a:t>
            </a:r>
          </a:p>
          <a:p>
            <a:pPr lvl="1"/>
            <a:r>
              <a:rPr lang="en-GB" sz="2000" dirty="0" smtClean="0"/>
              <a:t>content</a:t>
            </a:r>
          </a:p>
          <a:p>
            <a:pPr lvl="1"/>
            <a:r>
              <a:rPr lang="en-GB" sz="2000" dirty="0" smtClean="0"/>
              <a:t>discourse/temporal structure </a:t>
            </a:r>
          </a:p>
          <a:p>
            <a:pPr lvl="1"/>
            <a:r>
              <a:rPr lang="en-GB" sz="2000" dirty="0" smtClean="0"/>
              <a:t>Relevance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In practice</a:t>
            </a:r>
          </a:p>
          <a:p>
            <a:r>
              <a:rPr lang="en-GB" sz="2400" dirty="0" smtClean="0"/>
              <a:t>We annotate the human and BT-45 texts, using our ontology.</a:t>
            </a:r>
          </a:p>
          <a:p>
            <a:r>
              <a:rPr lang="en-GB" sz="2400" dirty="0" smtClean="0"/>
              <a:t>We compute scores, most of which rely heavily on that ontology.</a:t>
            </a:r>
          </a:p>
          <a:p>
            <a:r>
              <a:rPr lang="en-GB" sz="2400" dirty="0" smtClean="0"/>
              <a:t>We see if there is a relationship between the text scores and the decision-making scores in the experiment.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191000" y="2667000"/>
            <a:ext cx="457200" cy="1295400"/>
          </a:xfrm>
          <a:prstGeom prst="righ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72000" y="3048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make heavy use of domain knowledge.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9384-166C-441A-8840-7B637749C615}" type="slidenum">
              <a:rPr lang="et-EE"/>
              <a:pPr/>
              <a:t>22</a:t>
            </a:fld>
            <a:endParaRPr lang="et-E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Textual </a:t>
            </a:r>
            <a:r>
              <a:rPr lang="en-GB" dirty="0" smtClean="0"/>
              <a:t>annotation I: Content</a:t>
            </a:r>
            <a:endParaRPr lang="et-EE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01000" cy="1371600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dirty="0"/>
              <a:t>Using </a:t>
            </a:r>
            <a:r>
              <a:rPr lang="en-GB" b="1" dirty="0">
                <a:solidFill>
                  <a:srgbClr val="002060"/>
                </a:solidFill>
              </a:rPr>
              <a:t>the ontology</a:t>
            </a:r>
            <a:r>
              <a:rPr lang="en-GB" dirty="0"/>
              <a:t>, human and BT-45 texts were annotated with the </a:t>
            </a:r>
            <a:r>
              <a:rPr lang="en-GB" b="1" dirty="0">
                <a:solidFill>
                  <a:srgbClr val="002060"/>
                </a:solidFill>
              </a:rPr>
              <a:t>events</a:t>
            </a:r>
            <a:r>
              <a:rPr lang="en-GB" dirty="0"/>
              <a:t> they express. </a:t>
            </a:r>
            <a:r>
              <a:rPr lang="en-US" dirty="0"/>
              <a:t>	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Annotation also reflects the </a:t>
            </a:r>
            <a:r>
              <a:rPr lang="en-US" b="1" dirty="0">
                <a:solidFill>
                  <a:srgbClr val="002060"/>
                </a:solidFill>
              </a:rPr>
              <a:t>functional concept </a:t>
            </a:r>
            <a:r>
              <a:rPr lang="en-US" b="1" dirty="0" smtClean="0">
                <a:solidFill>
                  <a:srgbClr val="002060"/>
                </a:solidFill>
              </a:rPr>
              <a:t>(roughly, body system) </a:t>
            </a:r>
            <a:r>
              <a:rPr lang="en-US" dirty="0" smtClean="0"/>
              <a:t>that </a:t>
            </a:r>
            <a:r>
              <a:rPr lang="en-US" dirty="0"/>
              <a:t>an event in the text is associated to.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/>
              <a:t>	</a:t>
            </a:r>
            <a:endParaRPr lang="et-EE" sz="2000" i="1" dirty="0">
              <a:solidFill>
                <a:srgbClr val="FF3300"/>
              </a:solidFill>
            </a:endParaRPr>
          </a:p>
        </p:txBody>
      </p:sp>
      <p:sp>
        <p:nvSpPr>
          <p:cNvPr id="157700" name="AutoShape 4"/>
          <p:cNvSpPr>
            <a:spLocks noChangeArrowheads="1"/>
          </p:cNvSpPr>
          <p:nvPr/>
        </p:nvSpPr>
        <p:spPr bwMode="auto">
          <a:xfrm>
            <a:off x="4953000" y="3124200"/>
            <a:ext cx="3962400" cy="685800"/>
          </a:xfrm>
          <a:prstGeom prst="wedgeRoundRectCallout">
            <a:avLst>
              <a:gd name="adj1" fmla="val -71361"/>
              <a:gd name="adj2" fmla="val 61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dirty="0"/>
              <a:t>TYPE = </a:t>
            </a:r>
            <a:r>
              <a:rPr lang="en-GB" sz="2000" b="1" dirty="0">
                <a:solidFill>
                  <a:srgbClr val="002060"/>
                </a:solidFill>
              </a:rPr>
              <a:t>DESATURATION</a:t>
            </a:r>
          </a:p>
          <a:p>
            <a:r>
              <a:rPr lang="en-GB" sz="2000" dirty="0"/>
              <a:t>ASSOCIATED-TO = </a:t>
            </a:r>
            <a:r>
              <a:rPr lang="en-GB" sz="2000" b="1" dirty="0">
                <a:solidFill>
                  <a:srgbClr val="002060"/>
                </a:solidFill>
              </a:rPr>
              <a:t>RESPIRATION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</a:p>
          <a:p>
            <a:endParaRPr lang="et-EE" dirty="0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81000" y="3032125"/>
            <a:ext cx="4572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500" i="1" dirty="0"/>
              <a:t>there are </a:t>
            </a:r>
            <a:r>
              <a:rPr lang="en-US" sz="2500" b="1" i="1" dirty="0">
                <a:solidFill>
                  <a:srgbClr val="002060"/>
                </a:solidFill>
              </a:rPr>
              <a:t>brief </a:t>
            </a:r>
            <a:r>
              <a:rPr lang="en-US" sz="2500" b="1" i="1" dirty="0" err="1">
                <a:solidFill>
                  <a:srgbClr val="002060"/>
                </a:solidFill>
              </a:rPr>
              <a:t>desaturations</a:t>
            </a:r>
            <a:r>
              <a:rPr lang="en-US" sz="2500" b="1" i="1" dirty="0">
                <a:solidFill>
                  <a:srgbClr val="002060"/>
                </a:solidFill>
              </a:rPr>
              <a:t> to the mid 80s</a:t>
            </a:r>
            <a:r>
              <a:rPr lang="en-US" sz="2500" i="1" dirty="0"/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500" b="1" i="1" dirty="0">
                <a:solidFill>
                  <a:srgbClr val="002060"/>
                </a:solidFill>
              </a:rPr>
              <a:t>recovery to baseline is spontaneous</a:t>
            </a:r>
            <a:endParaRPr lang="et-EE" sz="2500" b="1" i="1" dirty="0">
              <a:solidFill>
                <a:srgbClr val="002060"/>
              </a:solidFill>
            </a:endParaRPr>
          </a:p>
        </p:txBody>
      </p:sp>
      <p:sp>
        <p:nvSpPr>
          <p:cNvPr id="157702" name="AutoShape 6"/>
          <p:cNvSpPr>
            <a:spLocks noChangeArrowheads="1"/>
          </p:cNvSpPr>
          <p:nvPr/>
        </p:nvSpPr>
        <p:spPr bwMode="auto">
          <a:xfrm>
            <a:off x="4419600" y="4495800"/>
            <a:ext cx="4419600" cy="990600"/>
          </a:xfrm>
          <a:prstGeom prst="wedgeRoundRectCallout">
            <a:avLst>
              <a:gd name="adj1" fmla="val -71911"/>
              <a:gd name="adj2" fmla="val -7045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dirty="0"/>
              <a:t>TYPE = </a:t>
            </a:r>
            <a:r>
              <a:rPr lang="en-GB" sz="2000" b="1" dirty="0">
                <a:solidFill>
                  <a:srgbClr val="002060"/>
                </a:solidFill>
              </a:rPr>
              <a:t>TREND</a:t>
            </a:r>
          </a:p>
          <a:p>
            <a:r>
              <a:rPr lang="en-GB" sz="2000" dirty="0"/>
              <a:t>SOURCE = </a:t>
            </a:r>
            <a:r>
              <a:rPr lang="en-GB" sz="2000" b="1" dirty="0">
                <a:solidFill>
                  <a:srgbClr val="002060"/>
                </a:solidFill>
              </a:rPr>
              <a:t>Saturation O2</a:t>
            </a:r>
          </a:p>
          <a:p>
            <a:r>
              <a:rPr lang="en-GB" sz="2000" dirty="0"/>
              <a:t>ASSOCIATED-TO = </a:t>
            </a:r>
            <a:r>
              <a:rPr lang="en-GB" sz="2000" b="1" dirty="0">
                <a:solidFill>
                  <a:srgbClr val="002060"/>
                </a:solidFill>
              </a:rPr>
              <a:t>RESPIRATION 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  <p:bldP spid="1577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Textual annotation II: 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724400" cy="48768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At 14:15 </a:t>
            </a:r>
            <a:r>
              <a:rPr lang="en-GB" sz="2800" dirty="0" smtClean="0"/>
              <a:t>hours a heel prick is done.</a:t>
            </a:r>
          </a:p>
          <a:p>
            <a:endParaRPr lang="en-GB" sz="2800" dirty="0" smtClean="0"/>
          </a:p>
          <a:p>
            <a:r>
              <a:rPr lang="en-GB" sz="2800" dirty="0" smtClean="0"/>
              <a:t>The HR increases </a:t>
            </a:r>
            <a:r>
              <a:rPr lang="en-GB" sz="2800" b="1" dirty="0" smtClean="0">
                <a:solidFill>
                  <a:srgbClr val="002060"/>
                </a:solidFill>
              </a:rPr>
              <a:t>at this point</a:t>
            </a:r>
            <a:r>
              <a:rPr lang="en-GB" sz="2800" b="1" dirty="0" smtClean="0">
                <a:solidFill>
                  <a:schemeClr val="accent1"/>
                </a:solidFill>
              </a:rPr>
              <a:t> </a:t>
            </a:r>
            <a:r>
              <a:rPr lang="en-GB" sz="2800" dirty="0" smtClean="0"/>
              <a:t>...</a:t>
            </a:r>
          </a:p>
          <a:p>
            <a:endParaRPr lang="en-GB" sz="2800" dirty="0" smtClean="0"/>
          </a:p>
          <a:p>
            <a:r>
              <a:rPr lang="en-GB" sz="2800" dirty="0" smtClean="0"/>
              <a:t>... and </a:t>
            </a:r>
            <a:r>
              <a:rPr lang="en-GB" sz="2800" b="1" dirty="0" smtClean="0">
                <a:solidFill>
                  <a:srgbClr val="002060"/>
                </a:solidFill>
              </a:rPr>
              <a:t>for 7 minutes from the start </a:t>
            </a:r>
            <a:r>
              <a:rPr lang="en-GB" sz="2800" dirty="0" smtClean="0"/>
              <a:t>of this procedure there is a lot of artefact...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62600" y="1143000"/>
            <a:ext cx="3048000" cy="990600"/>
          </a:xfrm>
          <a:prstGeom prst="wedgeRoundRectCallout">
            <a:avLst>
              <a:gd name="adj1" fmla="val -73403"/>
              <a:gd name="adj2" fmla="val 2080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b="1" dirty="0" smtClean="0"/>
              <a:t>TREL: </a:t>
            </a:r>
            <a:r>
              <a:rPr lang="en-GB" sz="2000" b="1" i="1" dirty="0" smtClean="0">
                <a:solidFill>
                  <a:srgbClr val="002060"/>
                </a:solidFill>
              </a:rPr>
              <a:t>at</a:t>
            </a:r>
          </a:p>
          <a:p>
            <a:r>
              <a:rPr lang="en-GB" sz="2000" b="1" dirty="0" smtClean="0"/>
              <a:t>ARG0: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HEEL-PRICK</a:t>
            </a:r>
          </a:p>
          <a:p>
            <a:r>
              <a:rPr lang="en-GB" sz="2000" b="1" dirty="0" smtClean="0"/>
              <a:t>ARG1: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TIMESTAMP</a:t>
            </a:r>
            <a:endParaRPr lang="en-GB" sz="2000" b="1" dirty="0">
              <a:solidFill>
                <a:srgbClr val="002060"/>
              </a:solidFill>
            </a:endParaRPr>
          </a:p>
          <a:p>
            <a:endParaRPr lang="et-EE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486400" y="2362200"/>
            <a:ext cx="3048000" cy="990600"/>
          </a:xfrm>
          <a:prstGeom prst="wedgeRoundRectCallout">
            <a:avLst>
              <a:gd name="adj1" fmla="val -74076"/>
              <a:gd name="adj2" fmla="val 2890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b="1" dirty="0" smtClean="0"/>
              <a:t>TREL: </a:t>
            </a:r>
            <a:r>
              <a:rPr lang="en-GB" sz="2000" b="1" i="1" dirty="0" smtClean="0">
                <a:solidFill>
                  <a:srgbClr val="002060"/>
                </a:solidFill>
              </a:rPr>
              <a:t>starts</a:t>
            </a:r>
          </a:p>
          <a:p>
            <a:r>
              <a:rPr lang="en-GB" sz="2000" b="1" dirty="0" smtClean="0"/>
              <a:t>ARG0: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TREND(HR)</a:t>
            </a:r>
          </a:p>
          <a:p>
            <a:r>
              <a:rPr lang="en-GB" sz="2000" b="1" dirty="0" smtClean="0"/>
              <a:t>ARG1: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HEEL-PRICK</a:t>
            </a:r>
            <a:endParaRPr lang="en-GB" sz="2000" b="1" dirty="0">
              <a:solidFill>
                <a:srgbClr val="002060"/>
              </a:solidFill>
            </a:endParaRPr>
          </a:p>
          <a:p>
            <a:endParaRPr lang="et-EE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562600" y="4267200"/>
            <a:ext cx="3048000" cy="990600"/>
          </a:xfrm>
          <a:prstGeom prst="wedgeRoundRectCallout">
            <a:avLst>
              <a:gd name="adj1" fmla="val -68566"/>
              <a:gd name="adj2" fmla="val 2419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b="1" dirty="0" smtClean="0"/>
              <a:t>TREL: </a:t>
            </a:r>
            <a:r>
              <a:rPr lang="en-GB" sz="2000" b="1" i="1" dirty="0" smtClean="0">
                <a:solidFill>
                  <a:srgbClr val="002060"/>
                </a:solidFill>
              </a:rPr>
              <a:t>starts</a:t>
            </a:r>
          </a:p>
          <a:p>
            <a:r>
              <a:rPr lang="en-GB" sz="2000" b="1" dirty="0" smtClean="0"/>
              <a:t>ARG0: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HEEL-PRICK</a:t>
            </a:r>
          </a:p>
          <a:p>
            <a:r>
              <a:rPr lang="en-GB" sz="2000" b="1" dirty="0" smtClean="0"/>
              <a:t>ARG1: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ARTEFACT</a:t>
            </a:r>
            <a:endParaRPr lang="en-GB" sz="2000" b="1" dirty="0">
              <a:solidFill>
                <a:srgbClr val="002060"/>
              </a:solidFill>
            </a:endParaRPr>
          </a:p>
          <a:p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Temporal relations </a:t>
            </a:r>
            <a:r>
              <a:rPr lang="en-GB" sz="2000" dirty="0" smtClean="0"/>
              <a:t>are based on Allen’s (`84) typology.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Also annotated </a:t>
            </a:r>
            <a:r>
              <a:rPr lang="en-GB" sz="2000" b="1" dirty="0" smtClean="0">
                <a:solidFill>
                  <a:srgbClr val="002060"/>
                </a:solidFill>
              </a:rPr>
              <a:t>discourse relations </a:t>
            </a:r>
            <a:r>
              <a:rPr lang="en-GB" sz="2000" dirty="0" smtClean="0"/>
              <a:t>of CAUSE and CONTRAST (Mann &amp; Thompson `88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Textual annotation III: deriving trees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191000" cy="487680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At 14:15 </a:t>
            </a:r>
            <a:r>
              <a:rPr lang="en-GB" dirty="0" smtClean="0"/>
              <a:t>hours a heel prick is done.</a:t>
            </a:r>
          </a:p>
          <a:p>
            <a:endParaRPr lang="en-GB" dirty="0" smtClean="0"/>
          </a:p>
          <a:p>
            <a:r>
              <a:rPr lang="en-GB" dirty="0" smtClean="0"/>
              <a:t>The HR increases </a:t>
            </a:r>
            <a:r>
              <a:rPr lang="en-GB" b="1" dirty="0" smtClean="0">
                <a:solidFill>
                  <a:srgbClr val="002060"/>
                </a:solidFill>
              </a:rPr>
              <a:t>at this point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...</a:t>
            </a:r>
          </a:p>
          <a:p>
            <a:endParaRPr lang="en-GB" dirty="0" smtClean="0"/>
          </a:p>
          <a:p>
            <a:r>
              <a:rPr lang="en-GB" dirty="0" smtClean="0"/>
              <a:t>... and </a:t>
            </a:r>
            <a:r>
              <a:rPr lang="en-GB" b="1" dirty="0" smtClean="0">
                <a:solidFill>
                  <a:srgbClr val="002060"/>
                </a:solidFill>
              </a:rPr>
              <a:t>for 7 minutes from the start of this procedure </a:t>
            </a:r>
            <a:r>
              <a:rPr lang="en-GB" dirty="0" smtClean="0"/>
              <a:t>there is a lot of artefact...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metrics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Surface properties (n-gram overlap)</a:t>
            </a:r>
          </a:p>
          <a:p>
            <a:r>
              <a:rPr lang="en-GB" dirty="0" smtClean="0"/>
              <a:t>ROUGE-4</a:t>
            </a:r>
          </a:p>
          <a:p>
            <a:r>
              <a:rPr lang="en-GB" dirty="0" smtClean="0"/>
              <a:t>ROUGE-SU (skip bigrams + unigrams)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Content and structure</a:t>
            </a:r>
          </a:p>
          <a:p>
            <a:r>
              <a:rPr lang="en-GB" dirty="0" smtClean="0"/>
              <a:t>No. of events mentioned in a text</a:t>
            </a:r>
          </a:p>
          <a:p>
            <a:r>
              <a:rPr lang="en-GB" dirty="0" smtClean="0"/>
              <a:t>No. of temporal/discourse relations mentioned in a text</a:t>
            </a:r>
          </a:p>
          <a:p>
            <a:r>
              <a:rPr lang="en-GB" dirty="0" smtClean="0"/>
              <a:t>Tree Edit Distance between texts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Knowledge-based relevance measure</a:t>
            </a:r>
          </a:p>
          <a:p>
            <a:r>
              <a:rPr lang="en-GB" dirty="0" smtClean="0"/>
              <a:t>REL: extent to which events mentioned in a text are relevant to one or more appropriate action(s).</a:t>
            </a:r>
          </a:p>
          <a:p>
            <a:r>
              <a:rPr lang="en-GB" dirty="0" smtClean="0"/>
              <a:t>IRREL: extent to which events are relevant to one or more inappropriate action(s).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relevance – I 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>
          <a:xfrm>
            <a:off x="566738" y="3657600"/>
            <a:ext cx="8001000" cy="2438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Main hypothesis</a:t>
            </a:r>
          </a:p>
          <a:p>
            <a:r>
              <a:rPr lang="en-GB" sz="2800" dirty="0" smtClean="0"/>
              <a:t>Texts can reference actions to different degrees. This may </a:t>
            </a:r>
            <a:r>
              <a:rPr lang="en-GB" sz="2800" b="1" dirty="0" smtClean="0">
                <a:solidFill>
                  <a:srgbClr val="002060"/>
                </a:solidFill>
              </a:rPr>
              <a:t>bias readers towards some actions</a:t>
            </a:r>
            <a:r>
              <a:rPr lang="en-GB" sz="2800" b="1" dirty="0" smtClean="0">
                <a:solidFill>
                  <a:schemeClr val="accent1"/>
                </a:solidFill>
              </a:rPr>
              <a:t> </a:t>
            </a:r>
            <a:r>
              <a:rPr lang="en-GB" sz="2800" dirty="0" smtClean="0"/>
              <a:t>more than others.</a:t>
            </a:r>
          </a:p>
          <a:p>
            <a:r>
              <a:rPr lang="en-GB" sz="2800" dirty="0" smtClean="0"/>
              <a:t>This is reflected by a weight assigned to each action, for each text. 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The scores</a:t>
            </a:r>
          </a:p>
          <a:p>
            <a:r>
              <a:rPr lang="en-GB" sz="2800" dirty="0" smtClean="0"/>
              <a:t>REL = sum of weights of appropriate actions referenced in the text</a:t>
            </a:r>
          </a:p>
          <a:p>
            <a:r>
              <a:rPr lang="en-GB" sz="2800" dirty="0" smtClean="0"/>
              <a:t>IRREL = sum of weights of inappropriate actions referenced in the text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457200" cy="4000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64" name="Picture 4" descr="http://www.teach-nology.com/worksheets/graphic/neworg/scro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2133600" cy="19050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20832006">
            <a:off x="3507800" y="1795347"/>
            <a:ext cx="1828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45849" y="14478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action 1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3660200" y="2391057"/>
            <a:ext cx="1828800" cy="123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13542" y="22976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action 2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rot="1040088">
            <a:off x="3498254" y="3088174"/>
            <a:ext cx="1828800" cy="112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34000" y="32766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action 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16002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w1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21452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w2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28310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w3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ontologyExcer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86000"/>
            <a:ext cx="4267200" cy="3810000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relevance - 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4572000" cy="40386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DESATURATION is functionally linked to RESPIRATION</a:t>
            </a:r>
          </a:p>
          <a:p>
            <a:endParaRPr lang="en-GB" dirty="0" smtClean="0"/>
          </a:p>
          <a:p>
            <a:r>
              <a:rPr lang="en-GB" dirty="0" smtClean="0"/>
              <a:t>So are some of the actions</a:t>
            </a:r>
          </a:p>
          <a:p>
            <a:pPr lvl="1"/>
            <a:r>
              <a:rPr lang="en-GB" dirty="0" smtClean="0"/>
              <a:t>E.g. MANAGE VENTILATION</a:t>
            </a:r>
          </a:p>
          <a:p>
            <a:endParaRPr lang="en-GB" dirty="0" smtClean="0"/>
          </a:p>
          <a:p>
            <a:r>
              <a:rPr lang="en-GB" dirty="0" smtClean="0"/>
              <a:t>The DESAT </a:t>
            </a:r>
            <a:r>
              <a:rPr lang="en-GB" b="1" dirty="0" smtClean="0">
                <a:solidFill>
                  <a:srgbClr val="002060"/>
                </a:solidFill>
              </a:rPr>
              <a:t>references </a:t>
            </a:r>
            <a:r>
              <a:rPr lang="en-GB" dirty="0" smtClean="0"/>
              <a:t>RESPIRATION-related actions</a:t>
            </a:r>
          </a:p>
          <a:p>
            <a:pPr lvl="1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192649"/>
            <a:ext cx="548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002060"/>
                </a:solidFill>
              </a:rPr>
              <a:t>“There are 3 episodes of desaturation to 70%”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relevance – III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Pruning spurious connections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/>
              <a:t>With the reasoning so far, we can end up with a lot of actions related to each event.</a:t>
            </a:r>
          </a:p>
          <a:p>
            <a:r>
              <a:rPr lang="en-GB" dirty="0" smtClean="0"/>
              <a:t>But not all of these are warranted, given the status of a patient.</a:t>
            </a:r>
          </a:p>
          <a:p>
            <a:r>
              <a:rPr lang="en-GB" dirty="0" smtClean="0"/>
              <a:t>Solution: use knowledge-based expert rules to prune these connections.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Only assume a connection between an event and the INTUBATE action if the action can indeed be taken.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71600" y="4343400"/>
          <a:ext cx="6372225" cy="457200"/>
        </p:xfrm>
        <a:graphic>
          <a:graphicData uri="http://schemas.openxmlformats.org/presentationml/2006/ole">
            <p:oleObj spid="_x0000_s59394" name="Equation" r:id="rId3" imgW="2831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relevance - IV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Estimating prior probabilities</a:t>
            </a:r>
          </a:p>
          <a:p>
            <a:r>
              <a:rPr lang="en-GB" dirty="0" smtClean="0"/>
              <a:t>Not all actions that could have been chosen are equally probable.</a:t>
            </a:r>
          </a:p>
          <a:p>
            <a:pPr lvl="1"/>
            <a:r>
              <a:rPr lang="en-GB" dirty="0" smtClean="0"/>
              <a:t>MANAGE VENTILATION – routine</a:t>
            </a:r>
          </a:p>
          <a:p>
            <a:pPr lvl="1"/>
            <a:r>
              <a:rPr lang="en-GB" dirty="0" smtClean="0"/>
              <a:t>RESUSCITATE PATIENT – drastic, only in highly critical situations</a:t>
            </a:r>
          </a:p>
          <a:p>
            <a:r>
              <a:rPr lang="en-GB" dirty="0" smtClean="0"/>
              <a:t>Actions are weighted by their prior probability, based on a DB of 48K clinical actions (Hunter et al `03)</a:t>
            </a:r>
          </a:p>
          <a:p>
            <a:endParaRPr lang="en-GB" dirty="0" smtClean="0"/>
          </a:p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Event importance</a:t>
            </a:r>
          </a:p>
          <a:p>
            <a:r>
              <a:rPr lang="en-GB" dirty="0" smtClean="0"/>
              <a:t>Events are also weighted by their importance.</a:t>
            </a:r>
          </a:p>
          <a:p>
            <a:r>
              <a:rPr lang="en-GB" dirty="0" smtClean="0"/>
              <a:t>A resuscitation is much more important than a nappy change.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88D1F-C262-41D7-AD4C-C557C13D1D89}" type="slidenum">
              <a:rPr lang="fr-FR"/>
              <a:pPr/>
              <a:t>3</a:t>
            </a:fld>
            <a:endParaRPr lang="fr-FR"/>
          </a:p>
        </p:txBody>
      </p:sp>
      <p:sp>
        <p:nvSpPr>
          <p:cNvPr id="168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in NLG</a:t>
            </a:r>
          </a:p>
        </p:txBody>
      </p:sp>
      <p:sp>
        <p:nvSpPr>
          <p:cNvPr id="168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Evaluation strategies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Evaluate performance of single modules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e.g. realisation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e.g. Generation of Referring Expressions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Evaluate entire system (“end to end evaluation”).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Evaluation methods </a:t>
            </a:r>
            <a:r>
              <a:rPr lang="en-GB" sz="1800" dirty="0"/>
              <a:t>(</a:t>
            </a:r>
            <a:r>
              <a:rPr lang="en-GB" sz="1800" dirty="0" err="1"/>
              <a:t>Sparck</a:t>
            </a:r>
            <a:r>
              <a:rPr lang="en-GB" sz="1800" dirty="0"/>
              <a:t> Jones &amp; </a:t>
            </a:r>
            <a:r>
              <a:rPr lang="en-GB" sz="1800" dirty="0" err="1"/>
              <a:t>Galliers</a:t>
            </a:r>
            <a:r>
              <a:rPr lang="en-GB" sz="1800" dirty="0"/>
              <a:t> `95)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Extrinsic (looking at a system’s utility)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through experiments with human users in relevant </a:t>
            </a:r>
            <a:r>
              <a:rPr lang="en-GB" sz="2000" dirty="0" smtClean="0"/>
              <a:t>settings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“Does the system/module achieve what it is meant to achieve?”</a:t>
            </a:r>
            <a:endParaRPr lang="en-GB" sz="16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Intrinsic </a:t>
            </a:r>
            <a:r>
              <a:rPr lang="en-GB" sz="2400" dirty="0"/>
              <a:t>(looking at output quality in its own right)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against </a:t>
            </a:r>
            <a:r>
              <a:rPr lang="en-GB" sz="2000" dirty="0" smtClean="0"/>
              <a:t>corpora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“Is the output like that produced by people in a similar situation?”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by </a:t>
            </a:r>
            <a:r>
              <a:rPr lang="en-GB" sz="2000" dirty="0"/>
              <a:t>eliciting human </a:t>
            </a:r>
            <a:r>
              <a:rPr lang="en-GB" sz="2000" dirty="0" smtClean="0"/>
              <a:t>judgements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“Do people like the output?”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1" y="1463356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002060"/>
                </a:solidFill>
              </a:rPr>
              <a:t>Correlation with difference in human performance on H and C texts</a:t>
            </a:r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 No correlations are significant.</a:t>
            </a:r>
            <a:endParaRPr lang="en-GB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Surface Properties (I)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1828800" y="2489200"/>
          <a:ext cx="5029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ROUGE-4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ROUGE-SU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-.19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.04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P-APP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P-INAPP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-.01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SP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.13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1488757"/>
            <a:ext cx="667073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002060"/>
                </a:solidFill>
              </a:rPr>
              <a:t>Correlation with performance on C texts only</a:t>
            </a: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endParaRPr lang="en-GB" sz="2600" b="1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600" b="1" dirty="0" smtClean="0">
                <a:solidFill>
                  <a:schemeClr val="accent1"/>
                </a:solidFill>
              </a:rPr>
              <a:t> </a:t>
            </a:r>
            <a:r>
              <a:rPr lang="en-GB" sz="2600" dirty="0" smtClean="0"/>
              <a:t>No correlations are significant.</a:t>
            </a:r>
            <a:endParaRPr lang="en-GB" sz="2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Surface Properties (II)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600200" y="2108200"/>
          <a:ext cx="5029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ROUGE-4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ROUGE-SU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-.03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P-APP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-.02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P-INAPP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.05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SP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-.03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-.31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metrics for evaluation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600200" y="990600"/>
          <a:ext cx="502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44036" y="3962400"/>
            <a:ext cx="1250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P-APP</a:t>
            </a:r>
          </a:p>
          <a:p>
            <a:pPr algn="ctr"/>
            <a:r>
              <a:rPr lang="en-GB" dirty="0" smtClean="0"/>
              <a:t>(proportion)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665686" y="3962400"/>
            <a:ext cx="1250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P-INAPP</a:t>
            </a:r>
          </a:p>
          <a:p>
            <a:pPr algn="ctr"/>
            <a:r>
              <a:rPr lang="en-GB" dirty="0" smtClean="0"/>
              <a:t>(proportion)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15636" y="411480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93624" y="4267200"/>
            <a:ext cx="5318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01636" y="3962400"/>
            <a:ext cx="2627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P</a:t>
            </a:r>
          </a:p>
          <a:p>
            <a:pPr algn="ctr"/>
            <a:r>
              <a:rPr lang="en-GB" dirty="0" smtClean="0"/>
              <a:t>(main score in original study)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286000" y="38092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039394" y="38092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 rot="5400000">
            <a:off x="3962400" y="2286000"/>
            <a:ext cx="457200" cy="5334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441876" y="5257800"/>
            <a:ext cx="558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SP “precision”</a:t>
            </a:r>
          </a:p>
          <a:p>
            <a:r>
              <a:rPr lang="en-GB" dirty="0" smtClean="0"/>
              <a:t>(proportion of appropriate actions selected out of the 18 actions)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23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Content and Structure (I)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3733800" cy="762000"/>
          </a:xfrm>
        </p:spPr>
        <p:txBody>
          <a:bodyPr/>
          <a:lstStyle/>
          <a:p>
            <a:r>
              <a:rPr lang="en-GB" dirty="0" smtClean="0"/>
              <a:t>EVENTS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953000" y="1295400"/>
            <a:ext cx="3733800" cy="762000"/>
          </a:xfrm>
        </p:spPr>
        <p:txBody>
          <a:bodyPr/>
          <a:lstStyle/>
          <a:p>
            <a:r>
              <a:rPr lang="en-GB" dirty="0" smtClean="0"/>
              <a:t>RELATIONS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Gatt &amp; Portet, INLG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b="7577"/>
          <a:stretch>
            <a:fillRect/>
          </a:stretch>
        </p:blipFill>
        <p:spPr bwMode="auto">
          <a:xfrm>
            <a:off x="457200" y="2514600"/>
            <a:ext cx="3910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b="4878"/>
          <a:stretch>
            <a:fillRect/>
          </a:stretch>
        </p:blipFill>
        <p:spPr bwMode="auto">
          <a:xfrm>
            <a:off x="4559149" y="2514600"/>
            <a:ext cx="389905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90600" y="2057400"/>
            <a:ext cx="23209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/>
              <a:t>t = 2.44, p = .05</a:t>
            </a:r>
            <a:endParaRPr lang="en-GB" sz="2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057400"/>
            <a:ext cx="23209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/>
              <a:t>t = 3.70, p &lt; .05</a:t>
            </a:r>
            <a:endParaRPr lang="en-GB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Content and Structure (II)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Discourse/temporal relations</a:t>
            </a:r>
          </a:p>
          <a:p>
            <a:r>
              <a:rPr lang="en-GB" dirty="0" smtClean="0"/>
              <a:t>For BT-45 texts:</a:t>
            </a:r>
          </a:p>
          <a:p>
            <a:pPr lvl="1"/>
            <a:r>
              <a:rPr lang="en-GB" dirty="0" smtClean="0"/>
              <a:t>Negative correlation with P-INAP (r = -.49, p &lt; .05)</a:t>
            </a:r>
          </a:p>
          <a:p>
            <a:pPr lvl="1"/>
            <a:r>
              <a:rPr lang="en-GB" dirty="0" smtClean="0"/>
              <a:t>Positive correlation with SP precision (r = .7, p &lt; .001)</a:t>
            </a:r>
          </a:p>
          <a:p>
            <a:pPr lvl="1"/>
            <a:r>
              <a:rPr lang="en-GB" dirty="0" smtClean="0"/>
              <a:t>Temporal/discourse relations made texts easier to understand in the case of BT-45.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Events</a:t>
            </a:r>
          </a:p>
          <a:p>
            <a:r>
              <a:rPr lang="en-GB" dirty="0" smtClean="0"/>
              <a:t>For BT-45 texts:</a:t>
            </a:r>
          </a:p>
          <a:p>
            <a:pPr lvl="1"/>
            <a:r>
              <a:rPr lang="en-GB" dirty="0" smtClean="0"/>
              <a:t>Negative correlation with P-APP (r = -.53, p &lt; .05)</a:t>
            </a:r>
          </a:p>
          <a:p>
            <a:pPr lvl="1"/>
            <a:r>
              <a:rPr lang="en-GB" dirty="0" smtClean="0"/>
              <a:t>Negative correlation with P (r = -.5, p &lt; .05)</a:t>
            </a:r>
          </a:p>
          <a:p>
            <a:pPr lvl="1"/>
            <a:r>
              <a:rPr lang="en-GB" dirty="0" smtClean="0"/>
              <a:t>Suggests that BT-45 may have mentioned several “irrelevant” events.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Content &amp; Structure (III)</a:t>
            </a:r>
            <a:endParaRPr lang="en-GB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11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EVENTS</a:t>
                      </a:r>
                      <a:endParaRPr lang="en-GB" dirty="0"/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RELATIONS</a:t>
                      </a:r>
                      <a:endParaRPr lang="en-GB" dirty="0"/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TREE EDIT</a:t>
                      </a:r>
                      <a:endParaRPr lang="en-GB" dirty="0"/>
                    </a:p>
                  </a:txBody>
                  <a:tcPr marL="117566" marR="117566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</a:t>
                      </a:r>
                      <a:endParaRPr lang="en-GB" b="1" dirty="0"/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.43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.34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.36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P-APP</a:t>
                      </a:r>
                      <a:endParaRPr lang="en-GB" b="1" dirty="0"/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.42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.30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.33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P-INAPP</a:t>
                      </a:r>
                      <a:endParaRPr lang="en-GB" b="1" dirty="0"/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-.09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-.15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-.14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SP </a:t>
                      </a:r>
                      <a:endParaRPr lang="en-GB" b="1" dirty="0"/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.02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.09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117566" marR="117566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33400" y="4267200"/>
            <a:ext cx="7924800" cy="19050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2600" dirty="0" smtClean="0"/>
              <a:t> Performance score is positively correlated to the number of events mentioned.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 Correlations with relations in the predicted direction.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 No significant correlation with Tree Edit 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Problem with node duplication method?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6693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002060"/>
                </a:solidFill>
              </a:rPr>
              <a:t>Correlation with performance differences (H-C)</a:t>
            </a:r>
            <a:endParaRPr lang="en-GB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Relevance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Correlation: Human texts</a:t>
            </a: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All correlations in the predicted direction.</a:t>
            </a:r>
          </a:p>
          <a:p>
            <a:r>
              <a:rPr lang="en-GB" dirty="0" smtClean="0"/>
              <a:t>Positive correlations with our precision score, SP.</a:t>
            </a:r>
            <a:endParaRPr lang="en-GB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1143000" y="2286000"/>
          <a:ext cx="49530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</a:tblGrid>
              <a:tr h="411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</a:t>
                      </a:r>
                      <a:endParaRPr lang="en-GB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IRREL</a:t>
                      </a:r>
                      <a:endParaRPr lang="en-GB" dirty="0"/>
                    </a:p>
                  </a:txBody>
                  <a:tcPr marL="81643" marR="81643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4D4D4D"/>
                          </a:solidFill>
                        </a:rPr>
                        <a:t>.14</a:t>
                      </a:r>
                      <a:endParaRPr lang="en-GB" b="0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-.25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P-APP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4D4D4D"/>
                          </a:solidFill>
                        </a:rPr>
                        <a:t>.11</a:t>
                      </a:r>
                      <a:endParaRPr lang="en-GB" b="0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-.22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P-INAPP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-.14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.1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SP 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.60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-.56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marL="81643" marR="8164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Relevance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Gatt &amp; Portet, INLG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Correlation: BT-45 texts</a:t>
            </a: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r>
              <a:rPr lang="en-GB" dirty="0" smtClean="0"/>
              <a:t>The same overall trends as with H texts.</a:t>
            </a:r>
          </a:p>
          <a:p>
            <a:r>
              <a:rPr lang="en-GB" dirty="0" smtClean="0"/>
              <a:t>Suggests that our knowledge-based relevance metrics may be on the right track.</a:t>
            </a:r>
          </a:p>
          <a:p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762000" y="2209800"/>
          <a:ext cx="49530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</a:tblGrid>
              <a:tr h="411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</a:t>
                      </a:r>
                      <a:endParaRPr lang="en-GB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IRREL</a:t>
                      </a:r>
                      <a:endParaRPr lang="en-GB" dirty="0"/>
                    </a:p>
                  </a:txBody>
                  <a:tcPr marL="81643" marR="81643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4D4D4D"/>
                          </a:solidFill>
                        </a:rPr>
                        <a:t>.33</a:t>
                      </a:r>
                      <a:endParaRPr lang="en-GB" b="0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-.34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P-APP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4D4D4D"/>
                          </a:solidFill>
                        </a:rPr>
                        <a:t>.24</a:t>
                      </a:r>
                      <a:endParaRPr lang="en-GB" b="0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-.26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P-INAPP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-.49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4D4D4D"/>
                          </a:solidFill>
                        </a:rPr>
                        <a:t>.43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 marL="81643" marR="81643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SP 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.7</a:t>
                      </a:r>
                      <a:endParaRPr lang="en-GB" b="1" dirty="0"/>
                    </a:p>
                  </a:txBody>
                  <a:tcPr marL="81643" marR="81643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-.62</a:t>
                      </a:r>
                      <a:endParaRPr lang="en-GB" b="1" dirty="0"/>
                    </a:p>
                  </a:txBody>
                  <a:tcPr marL="81643" marR="8164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Lack of correlations between “surface” metrics and performance, which echoes similar results by many other authors.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 content and structure of the text correlates with various performance measures.</a:t>
            </a:r>
          </a:p>
          <a:p>
            <a:pPr lvl="1"/>
            <a:r>
              <a:rPr lang="en-GB" dirty="0" smtClean="0"/>
              <a:t>But we need a better way of comparing underlying text structure directly (graph-based methods?)</a:t>
            </a:r>
          </a:p>
          <a:p>
            <a:endParaRPr lang="en-GB" dirty="0" smtClean="0"/>
          </a:p>
          <a:p>
            <a:r>
              <a:rPr lang="en-GB" dirty="0" smtClean="0"/>
              <a:t>Our experiment also gives us a workable definition of the notion of “relevance”, which is found to correlate with precision on a decision-making task.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Unlike many previous evaluation studies, we place more emphasis on domain knowledge:</a:t>
            </a:r>
          </a:p>
          <a:p>
            <a:pPr lvl="1"/>
            <a:r>
              <a:rPr lang="en-GB" dirty="0" smtClean="0"/>
              <a:t>Enables us to quantify aspects of content, structure and relevance.</a:t>
            </a:r>
          </a:p>
          <a:p>
            <a:pPr lvl="1"/>
            <a:r>
              <a:rPr lang="en-GB" dirty="0" smtClean="0"/>
              <a:t>These are more systematically related to performance than surface properties.</a:t>
            </a:r>
          </a:p>
          <a:p>
            <a:endParaRPr lang="en-GB" dirty="0" smtClean="0"/>
          </a:p>
          <a:p>
            <a:r>
              <a:rPr lang="en-GB" dirty="0" smtClean="0"/>
              <a:t>From a methodological point of view, our results suggest that evaluating NLG systems must factor in the domain knowledge they incorporate.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0C3D-27EB-4242-A85E-06F34D01E289}" type="slidenum">
              <a:rPr lang="fr-FR"/>
              <a:pPr/>
              <a:t>4</a:t>
            </a:fld>
            <a:endParaRPr lang="fr-FR"/>
          </a:p>
        </p:txBody>
      </p:sp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NLG Evaluation: extrinsic/task-oriented</a:t>
            </a:r>
            <a:endParaRPr lang="et-EE" sz="3600"/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Method</a:t>
            </a:r>
          </a:p>
          <a:p>
            <a:pPr>
              <a:lnSpc>
                <a:spcPct val="80000"/>
              </a:lnSpc>
            </a:pPr>
            <a:r>
              <a:rPr lang="mt-MT" sz="2400" dirty="0" smtClean="0"/>
              <a:t>E</a:t>
            </a:r>
            <a:r>
              <a:rPr lang="en-GB" sz="2400" dirty="0" smtClean="0"/>
              <a:t>valuation </a:t>
            </a:r>
            <a:r>
              <a:rPr lang="en-GB" sz="2400" dirty="0"/>
              <a:t>with target users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STOP: how effective are generated letters in motivating people to stop smoking? </a:t>
            </a:r>
            <a:r>
              <a:rPr lang="en-GB" sz="1500" dirty="0"/>
              <a:t>(Reiter `05)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PEACH: are people’s museum visits enhanced by automatic generation of information on a  PDA? </a:t>
            </a:r>
            <a:r>
              <a:rPr lang="en-GB" sz="1500" dirty="0"/>
              <a:t>(Stock et al `07)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BT-45: do generated summaries help doctors and nurses take clinical decisions? </a:t>
            </a:r>
            <a:r>
              <a:rPr lang="en-GB" sz="1500" dirty="0"/>
              <a:t>(</a:t>
            </a:r>
            <a:r>
              <a:rPr lang="en-GB" sz="1500" dirty="0" err="1"/>
              <a:t>Portet</a:t>
            </a:r>
            <a:r>
              <a:rPr lang="en-GB" sz="1500" dirty="0"/>
              <a:t> et al `09)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Widely accepted as the most conclusive sort of NLG evaluation.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Very expensive!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STOP evaluation cost ca. £75,000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BT-45 evaluation cost ca. £</a:t>
            </a:r>
            <a:r>
              <a:rPr lang="en-GB" sz="2000" dirty="0" smtClean="0"/>
              <a:t>20,000 (Reiter/</a:t>
            </a:r>
            <a:r>
              <a:rPr lang="en-GB" sz="2000" dirty="0" err="1" smtClean="0"/>
              <a:t>Belz</a:t>
            </a:r>
            <a:r>
              <a:rPr lang="en-GB" sz="2000" dirty="0" smtClean="0"/>
              <a:t> `09)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BT-NURSE evaluation cost even more!</a:t>
            </a:r>
            <a:endParaRPr lang="en-GB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Evaluating </a:t>
            </a:r>
            <a:r>
              <a:rPr lang="en-GB" dirty="0" err="1" smtClean="0"/>
              <a:t>bt</a:t>
            </a:r>
            <a:r>
              <a:rPr lang="en-GB" dirty="0" smtClean="0"/>
              <a:t>-nurse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3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mt-MT" dirty="0" smtClean="0"/>
              <a:t>BT-Nurse: Example summary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Respiratory Support</a:t>
            </a:r>
            <a:endParaRPr lang="mt-MT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Current Status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Currently, the baby is on CMV in 27 % O2. Vent RR is 55 breaths per minute. Pressures are 20/4 </a:t>
            </a:r>
            <a:r>
              <a:rPr lang="en-US" dirty="0" err="1" smtClean="0"/>
              <a:t>cms</a:t>
            </a:r>
            <a:r>
              <a:rPr lang="en-US" dirty="0" smtClean="0"/>
              <a:t> H2O. Tidal volume is 1.5.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SaO2 is variable within the acceptable range and there have been some </a:t>
            </a:r>
            <a:r>
              <a:rPr lang="en-US" dirty="0" err="1" smtClean="0"/>
              <a:t>desaturations</a:t>
            </a:r>
            <a:r>
              <a:rPr lang="en-US" dirty="0" smtClean="0"/>
              <a:t>.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The most recent blood gas was taken at around 07:45. Parameters are acceptable. </a:t>
            </a:r>
            <a:endParaRPr lang="mt-MT" dirty="0" smtClean="0"/>
          </a:p>
          <a:p>
            <a:pPr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Events During the Shift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GB" dirty="0" smtClean="0"/>
              <a:t>[...]</a:t>
            </a:r>
            <a:r>
              <a:rPr lang="mt-MT" dirty="0" smtClean="0"/>
              <a:t> </a:t>
            </a:r>
            <a:r>
              <a:rPr lang="en-US" dirty="0" smtClean="0"/>
              <a:t>Another ABG was taken at around 23:00. Blood gas parameters had deteriorated to respiratory acidosis by around 23:00. </a:t>
            </a:r>
          </a:p>
          <a:p>
            <a:pPr>
              <a:buNone/>
            </a:pPr>
            <a:r>
              <a:rPr lang="en-US" dirty="0" smtClean="0"/>
              <a:t>[…]</a:t>
            </a:r>
            <a:r>
              <a:rPr lang="mt-MT" dirty="0" smtClean="0"/>
              <a:t> </a:t>
            </a:r>
            <a:r>
              <a:rPr lang="en-US" dirty="0" smtClean="0"/>
              <a:t>The baby was </a:t>
            </a:r>
            <a:r>
              <a:rPr lang="en-US" dirty="0" err="1" smtClean="0"/>
              <a:t>intubated</a:t>
            </a:r>
            <a:r>
              <a:rPr lang="en-US" dirty="0" smtClean="0"/>
              <a:t> at 00:15 and was</a:t>
            </a:r>
            <a:r>
              <a:rPr lang="mt-MT" dirty="0" smtClean="0"/>
              <a:t> put</a:t>
            </a:r>
            <a:r>
              <a:rPr lang="en-US" dirty="0" smtClean="0"/>
              <a:t> on CMV. […] He was given morphine and </a:t>
            </a:r>
            <a:r>
              <a:rPr lang="en-US" dirty="0" err="1" smtClean="0"/>
              <a:t>suxamethonium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[…]</a:t>
            </a:r>
            <a:r>
              <a:rPr lang="mt-MT" dirty="0" smtClean="0"/>
              <a:t> </a:t>
            </a:r>
            <a:r>
              <a:rPr lang="en-US" dirty="0" smtClean="0"/>
              <a:t>Between 00:30 and 03:15, SaO2 increased from 88 % to 97 %.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Another ABG was taken at around 00:45. pH was 7.18. CO2 dropped to 7.95 </a:t>
            </a:r>
            <a:r>
              <a:rPr lang="en-US" dirty="0" err="1" smtClean="0"/>
              <a:t>kPa</a:t>
            </a:r>
            <a:r>
              <a:rPr lang="en-US" dirty="0" smtClean="0"/>
              <a:t>. BE was -4.8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F2F-E374-433E-95E5-6223BA081D8B}" type="slidenum">
              <a:rPr lang="fr-FR" smtClean="0"/>
              <a:pPr/>
              <a:t>41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Evaluating BT-Nurse</a:t>
            </a:r>
          </a:p>
        </p:txBody>
      </p:sp>
      <p:sp>
        <p:nvSpPr>
          <p:cNvPr id="1694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49419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Method</a:t>
            </a:r>
          </a:p>
          <a:p>
            <a:r>
              <a:rPr lang="en-GB" sz="2800" dirty="0" smtClean="0"/>
              <a:t>Deployed </a:t>
            </a:r>
            <a:r>
              <a:rPr lang="en-GB" sz="2800" dirty="0"/>
              <a:t>on-ward </a:t>
            </a:r>
            <a:r>
              <a:rPr lang="en-GB" sz="2800" dirty="0" smtClean="0"/>
              <a:t>for three months (1 month pilot + 2 months evaluation) at the Edinburgh Royal Infirmary.</a:t>
            </a:r>
            <a:endParaRPr lang="en-GB" sz="2800" dirty="0"/>
          </a:p>
          <a:p>
            <a:pPr lvl="1"/>
            <a:r>
              <a:rPr lang="en-GB" sz="2600" dirty="0"/>
              <a:t>Integrated with </a:t>
            </a:r>
            <a:r>
              <a:rPr lang="en-GB" sz="2600" dirty="0" err="1"/>
              <a:t>cotside</a:t>
            </a:r>
            <a:r>
              <a:rPr lang="en-GB" sz="2600" dirty="0"/>
              <a:t> patient management system;</a:t>
            </a:r>
          </a:p>
          <a:p>
            <a:pPr lvl="1"/>
            <a:r>
              <a:rPr lang="en-GB" sz="2600" dirty="0" smtClean="0"/>
              <a:t>Used </a:t>
            </a:r>
            <a:r>
              <a:rPr lang="en-GB" sz="2600" dirty="0"/>
              <a:t>under supervision </a:t>
            </a:r>
            <a:r>
              <a:rPr lang="en-GB" sz="2600" dirty="0" smtClean="0"/>
              <a:t>(for </a:t>
            </a:r>
            <a:r>
              <a:rPr lang="en-GB" sz="2600" dirty="0"/>
              <a:t>evaluation </a:t>
            </a:r>
            <a:r>
              <a:rPr lang="en-GB" sz="2600" dirty="0" smtClean="0"/>
              <a:t>purposes);</a:t>
            </a:r>
            <a:endParaRPr lang="en-GB" sz="2600" dirty="0"/>
          </a:p>
          <a:p>
            <a:pPr lvl="1"/>
            <a:r>
              <a:rPr lang="en-GB" sz="2600" dirty="0" smtClean="0"/>
              <a:t>Generated </a:t>
            </a:r>
            <a:r>
              <a:rPr lang="en-GB" sz="2600" dirty="0"/>
              <a:t>summaries from real-time, unseen patient data</a:t>
            </a:r>
            <a:r>
              <a:rPr lang="en-GB" sz="26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en-GB" sz="2600" b="1" dirty="0" smtClean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Details</a:t>
            </a:r>
          </a:p>
          <a:p>
            <a:pPr>
              <a:lnSpc>
                <a:spcPct val="80000"/>
              </a:lnSpc>
            </a:pPr>
            <a:r>
              <a:rPr lang="en-GB" sz="2600" dirty="0" smtClean="0"/>
              <a:t>54 different nurses; 31 different patients</a:t>
            </a:r>
          </a:p>
          <a:p>
            <a:pPr>
              <a:lnSpc>
                <a:spcPct val="80000"/>
              </a:lnSpc>
            </a:pPr>
            <a:r>
              <a:rPr lang="en-GB" sz="2600" dirty="0" smtClean="0"/>
              <a:t>165 evaluation scenarios </a:t>
            </a:r>
          </a:p>
          <a:p>
            <a:pPr lvl="1">
              <a:lnSpc>
                <a:spcPct val="80000"/>
              </a:lnSpc>
            </a:pPr>
            <a:r>
              <a:rPr lang="en-GB" sz="2200" dirty="0" smtClean="0"/>
              <a:t>92 with incoming nurses (56%); 73 with outgoing nurses (44%)</a:t>
            </a:r>
          </a:p>
          <a:p>
            <a:pPr>
              <a:lnSpc>
                <a:spcPct val="80000"/>
              </a:lnSpc>
            </a:pPr>
            <a:r>
              <a:rPr lang="en-GB" sz="2600" dirty="0" smtClean="0"/>
              <a:t>System breakdowns: 0%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of BT-Nurse</a:t>
            </a:r>
            <a:endParaRPr lang="en-GB" dirty="0"/>
          </a:p>
        </p:txBody>
      </p:sp>
      <p:pic>
        <p:nvPicPr>
          <p:cNvPr id="4" name="Content Placeholder 3" descr="Badger and incubat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12875"/>
            <a:ext cx="8064500" cy="4679950"/>
          </a:xfrm>
          <a:noFill/>
          <a:ln/>
        </p:spPr>
      </p:pic>
      <p:sp>
        <p:nvSpPr>
          <p:cNvPr id="5" name="Oval 4"/>
          <p:cNvSpPr/>
          <p:nvPr/>
        </p:nvSpPr>
        <p:spPr>
          <a:xfrm>
            <a:off x="304800" y="2667000"/>
            <a:ext cx="4724400" cy="3048000"/>
          </a:xfrm>
          <a:prstGeom prst="ellipse">
            <a:avLst/>
          </a:prstGeom>
          <a:noFill/>
          <a:ln w="1016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Nurses asked to express </a:t>
            </a:r>
            <a:r>
              <a:rPr lang="en-GB" dirty="0" err="1" smtClean="0"/>
              <a:t>dis</a:t>
            </a:r>
            <a:r>
              <a:rPr lang="en-GB" dirty="0" smtClean="0"/>
              <a:t>/agreement with three statements: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Understandability:</a:t>
            </a:r>
            <a:r>
              <a:rPr lang="en-US" dirty="0" smtClean="0"/>
              <a:t> "The BT-Nurse summary was easy to understand”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Accuracy:</a:t>
            </a:r>
            <a:r>
              <a:rPr lang="en-US" dirty="0" smtClean="0"/>
              <a:t> “The BT-Nurse summary is accurate”</a:t>
            </a:r>
            <a:endParaRPr lang="en-GB" dirty="0" smtClean="0"/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Utility: </a:t>
            </a:r>
            <a:r>
              <a:rPr lang="en-US" dirty="0" smtClean="0"/>
              <a:t>“The BT-Nurse summary would help me</a:t>
            </a:r>
            <a:r>
              <a:rPr lang="mt-MT" dirty="0" smtClean="0"/>
              <a:t>...”</a:t>
            </a:r>
            <a:r>
              <a:rPr lang="en-US" dirty="0" smtClean="0"/>
              <a:t> </a:t>
            </a:r>
            <a:endParaRPr lang="mt-MT" dirty="0" smtClean="0"/>
          </a:p>
          <a:p>
            <a:pPr lvl="2"/>
            <a:r>
              <a:rPr lang="mt-MT" dirty="0" smtClean="0"/>
              <a:t>“...</a:t>
            </a:r>
            <a:r>
              <a:rPr lang="en-US" dirty="0" smtClean="0"/>
              <a:t>write a shift summary</a:t>
            </a:r>
            <a:r>
              <a:rPr lang="mt-MT" dirty="0" smtClean="0"/>
              <a:t>”</a:t>
            </a:r>
            <a:r>
              <a:rPr lang="en-US" dirty="0" smtClean="0"/>
              <a:t> [outgoing] </a:t>
            </a:r>
            <a:endParaRPr lang="mt-MT" dirty="0" smtClean="0"/>
          </a:p>
          <a:p>
            <a:pPr lvl="2"/>
            <a:r>
              <a:rPr lang="mt-MT" dirty="0" smtClean="0"/>
              <a:t>“...</a:t>
            </a:r>
            <a:r>
              <a:rPr lang="en-US" dirty="0" smtClean="0"/>
              <a:t>plan a shift</a:t>
            </a:r>
            <a:r>
              <a:rPr lang="mt-MT" dirty="0" smtClean="0"/>
              <a:t>”</a:t>
            </a:r>
            <a:r>
              <a:rPr lang="en-US" dirty="0" smtClean="0"/>
              <a:t> [incoming]</a:t>
            </a:r>
          </a:p>
          <a:p>
            <a:endParaRPr lang="en-US" dirty="0" smtClean="0"/>
          </a:p>
          <a:p>
            <a:r>
              <a:rPr lang="en-US" dirty="0" smtClean="0"/>
              <a:t>Nurses also asked to comment freely on the text.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“The summary reflects what actually happened”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1721347" name="Picture 3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179512" y="1556792"/>
            <a:ext cx="86409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44008" y="1700808"/>
            <a:ext cx="386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b="1" dirty="0" smtClean="0">
                <a:solidFill>
                  <a:srgbClr val="002060"/>
                </a:solidFill>
              </a:rPr>
              <a:t>Positive trend is statistically significant.</a:t>
            </a:r>
          </a:p>
          <a:p>
            <a:pPr algn="l"/>
            <a:r>
              <a:rPr lang="en-GB" sz="1600" b="1" dirty="0" smtClean="0">
                <a:solidFill>
                  <a:srgbClr val="002060"/>
                </a:solidFill>
              </a:rPr>
              <a:t>No difference between incoming/outgoing.</a:t>
            </a:r>
            <a:endParaRPr lang="en-GB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3394" name="Picture 2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179512" y="1556792"/>
            <a:ext cx="86409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“The summary was easy to understand”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4644008" y="1700808"/>
            <a:ext cx="386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b="1" dirty="0" smtClean="0">
                <a:solidFill>
                  <a:srgbClr val="002060"/>
                </a:solidFill>
              </a:rPr>
              <a:t>Positive trend is statistically significant.</a:t>
            </a:r>
          </a:p>
          <a:p>
            <a:pPr algn="l"/>
            <a:r>
              <a:rPr lang="en-GB" sz="1600" b="1" dirty="0" smtClean="0">
                <a:solidFill>
                  <a:srgbClr val="002060"/>
                </a:solidFill>
              </a:rPr>
              <a:t>No difference between incoming/outgoing.</a:t>
            </a:r>
            <a:endParaRPr lang="en-GB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“The summary was helpful”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1722370" name="Picture 2"/>
          <p:cNvPicPr>
            <a:picLocks noChangeAspect="1" noChangeArrowheads="1"/>
          </p:cNvPicPr>
          <p:nvPr/>
        </p:nvPicPr>
        <p:blipFill>
          <a:blip r:embed="rId2" cstate="print"/>
          <a:srcRect b="7001"/>
          <a:stretch>
            <a:fillRect/>
          </a:stretch>
        </p:blipFill>
        <p:spPr bwMode="auto">
          <a:xfrm>
            <a:off x="164199" y="1484784"/>
            <a:ext cx="865627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44008" y="1700808"/>
            <a:ext cx="386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b="1" dirty="0" smtClean="0">
                <a:solidFill>
                  <a:srgbClr val="002060"/>
                </a:solidFill>
              </a:rPr>
              <a:t>Positive trend is statistically significant.</a:t>
            </a:r>
          </a:p>
          <a:p>
            <a:pPr algn="l"/>
            <a:r>
              <a:rPr lang="en-GB" sz="1600" b="1" dirty="0" smtClean="0">
                <a:solidFill>
                  <a:srgbClr val="002060"/>
                </a:solidFill>
              </a:rPr>
              <a:t>No difference between incoming/outgoing.</a:t>
            </a:r>
            <a:endParaRPr lang="en-GB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 from 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We obtained comments for 138 scenarios out of 165 (83.6%)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Segmentation</a:t>
            </a:r>
          </a:p>
          <a:p>
            <a:r>
              <a:rPr lang="en-GB" dirty="0" smtClean="0"/>
              <a:t>Comments were manually segmented.</a:t>
            </a:r>
          </a:p>
          <a:p>
            <a:pPr lvl="1"/>
            <a:r>
              <a:rPr lang="en-GB" dirty="0" smtClean="0"/>
              <a:t>237 segments in all</a:t>
            </a:r>
          </a:p>
          <a:p>
            <a:r>
              <a:rPr lang="en-GB" dirty="0" smtClean="0"/>
              <a:t>Content categories:</a:t>
            </a:r>
          </a:p>
          <a:p>
            <a:pPr lvl="1"/>
            <a:r>
              <a:rPr lang="en-GB" i="1" dirty="0" smtClean="0"/>
              <a:t>Overall</a:t>
            </a:r>
            <a:r>
              <a:rPr lang="en-GB" dirty="0" smtClean="0"/>
              <a:t> (good/bad/neutral)</a:t>
            </a:r>
          </a:p>
          <a:p>
            <a:pPr lvl="1"/>
            <a:r>
              <a:rPr lang="en-GB" i="1" dirty="0" smtClean="0"/>
              <a:t>Content</a:t>
            </a:r>
            <a:r>
              <a:rPr lang="en-GB" dirty="0" smtClean="0"/>
              <a:t> (good/unnecessary/missing...)</a:t>
            </a:r>
          </a:p>
          <a:p>
            <a:pPr lvl="1"/>
            <a:r>
              <a:rPr lang="en-GB" i="1" dirty="0" smtClean="0"/>
              <a:t>Language </a:t>
            </a:r>
            <a:r>
              <a:rPr lang="en-GB" dirty="0" smtClean="0"/>
              <a:t>(good/poor)</a:t>
            </a:r>
          </a:p>
          <a:p>
            <a:r>
              <a:rPr lang="en-GB" dirty="0" smtClean="0"/>
              <a:t>3 independent annotators; good to moderate agreement using Kappa.</a:t>
            </a:r>
          </a:p>
          <a:p>
            <a:endParaRPr lang="en-GB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Example segmentation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Example</a:t>
            </a:r>
          </a:p>
          <a:p>
            <a:r>
              <a:rPr lang="en-GB" i="1" dirty="0" smtClean="0"/>
              <a:t>Cardio - 'HR increased from 153 </a:t>
            </a:r>
            <a:r>
              <a:rPr lang="en-GB" i="1" dirty="0" err="1" smtClean="0"/>
              <a:t>bpm</a:t>
            </a:r>
            <a:r>
              <a:rPr lang="en-GB" i="1" dirty="0" smtClean="0"/>
              <a:t> to 154 </a:t>
            </a:r>
            <a:r>
              <a:rPr lang="en-GB" i="1" dirty="0" err="1" smtClean="0"/>
              <a:t>bpm</a:t>
            </a:r>
            <a:r>
              <a:rPr lang="en-GB" i="1" dirty="0" smtClean="0"/>
              <a:t>.' Not significant. Temp gap - ? Acceptable range. Would prefer a number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Segmentation</a:t>
            </a:r>
          </a:p>
          <a:p>
            <a:r>
              <a:rPr lang="en-GB" b="1" dirty="0" smtClean="0"/>
              <a:t>Content: </a:t>
            </a:r>
            <a:r>
              <a:rPr lang="en-GB" i="1" dirty="0" smtClean="0"/>
              <a:t>Cardio - 'HR increased from 153 </a:t>
            </a:r>
            <a:r>
              <a:rPr lang="en-GB" i="1" dirty="0" err="1" smtClean="0"/>
              <a:t>bpm</a:t>
            </a:r>
            <a:r>
              <a:rPr lang="en-GB" i="1" dirty="0" smtClean="0"/>
              <a:t> to 154 </a:t>
            </a:r>
            <a:r>
              <a:rPr lang="en-GB" i="1" dirty="0" err="1" smtClean="0"/>
              <a:t>bpm</a:t>
            </a:r>
            <a:r>
              <a:rPr lang="en-GB" i="1" dirty="0" smtClean="0"/>
              <a:t>.' Not significant. </a:t>
            </a:r>
          </a:p>
          <a:p>
            <a:pPr lvl="1"/>
            <a:r>
              <a:rPr lang="en-GB" dirty="0" smtClean="0"/>
              <a:t>Category: </a:t>
            </a:r>
            <a:r>
              <a:rPr lang="en-GB" i="1" dirty="0" smtClean="0"/>
              <a:t>unnecessary</a:t>
            </a:r>
          </a:p>
          <a:p>
            <a:r>
              <a:rPr lang="en-GB" b="1" dirty="0" smtClean="0"/>
              <a:t>Language:</a:t>
            </a:r>
            <a:r>
              <a:rPr lang="en-GB" i="1" dirty="0" smtClean="0"/>
              <a:t> Temp gap - ? Acceptable range. Would prefer a number</a:t>
            </a:r>
          </a:p>
          <a:p>
            <a:pPr lvl="1"/>
            <a:r>
              <a:rPr lang="en-GB" dirty="0" smtClean="0"/>
              <a:t>Category: </a:t>
            </a:r>
            <a:r>
              <a:rPr lang="en-GB" i="1" dirty="0" smtClean="0"/>
              <a:t>poor</a:t>
            </a:r>
            <a:endParaRPr lang="en-GB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0E77-56AE-4774-BFCA-917855F12839}" type="slidenum">
              <a:rPr lang="fr-FR"/>
              <a:pPr/>
              <a:t>5</a:t>
            </a:fld>
            <a:endParaRPr lang="fr-FR"/>
          </a:p>
        </p:txBody>
      </p:sp>
      <p:sp>
        <p:nvSpPr>
          <p:cNvPr id="168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NLG evaluation: intrinsic/human</a:t>
            </a:r>
            <a:endParaRPr lang="et-EE"/>
          </a:p>
        </p:txBody>
      </p:sp>
      <p:sp>
        <p:nvSpPr>
          <p:cNvPr id="168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Method</a:t>
            </a:r>
            <a:endParaRPr lang="en-GB" sz="2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/>
              <a:t>Show readers a generated text and ask for judgements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JAPE: do children recognise generated jokes as such? Are they funny? </a:t>
            </a:r>
            <a:r>
              <a:rPr lang="en-GB" sz="1500" dirty="0"/>
              <a:t>(</a:t>
            </a:r>
            <a:r>
              <a:rPr lang="en-GB" sz="1500" dirty="0" err="1"/>
              <a:t>Binsted</a:t>
            </a:r>
            <a:r>
              <a:rPr lang="en-GB" sz="1500" dirty="0"/>
              <a:t> et al `97)</a:t>
            </a:r>
          </a:p>
          <a:p>
            <a:pPr lvl="1">
              <a:lnSpc>
                <a:spcPct val="90000"/>
              </a:lnSpc>
            </a:pPr>
            <a:r>
              <a:rPr lang="en-GB" sz="2000" dirty="0" err="1"/>
              <a:t>SumTime</a:t>
            </a:r>
            <a:r>
              <a:rPr lang="en-GB" sz="2000" dirty="0"/>
              <a:t>: how do readers judge generated </a:t>
            </a:r>
            <a:r>
              <a:rPr lang="en-GB" sz="2000" dirty="0" err="1"/>
              <a:t>vs</a:t>
            </a:r>
            <a:r>
              <a:rPr lang="en-GB" sz="2000" dirty="0"/>
              <a:t> expert-written forecasts? </a:t>
            </a:r>
            <a:r>
              <a:rPr lang="en-GB" sz="1500" dirty="0"/>
              <a:t>(Reiter et al `05)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COMIC: which strategy for combining speech and gesture is preferred by human judges? </a:t>
            </a:r>
            <a:r>
              <a:rPr lang="en-GB" sz="1500" dirty="0"/>
              <a:t>(Foster/</a:t>
            </a:r>
            <a:r>
              <a:rPr lang="en-GB" sz="1500" dirty="0" err="1"/>
              <a:t>Oberlander</a:t>
            </a:r>
            <a:r>
              <a:rPr lang="en-GB" sz="1500" dirty="0"/>
              <a:t> `07)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STORYBOOK: which components of a story generator contribute to making readers’ judgements more positive? </a:t>
            </a:r>
            <a:r>
              <a:rPr lang="en-GB" sz="1700" dirty="0"/>
              <a:t>(Callaway/Lester `02)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GB" sz="1700" dirty="0"/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000" dirty="0"/>
              <a:t>One of the most widespread methodologies in </a:t>
            </a:r>
            <a:r>
              <a:rPr lang="en-GB" sz="2000" dirty="0" smtClean="0"/>
              <a:t>NLP.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Probably more appropriate for some domains than </a:t>
            </a:r>
            <a:r>
              <a:rPr lang="en-GB" sz="2000" dirty="0" smtClean="0"/>
              <a:t>extrinsic </a:t>
            </a:r>
            <a:r>
              <a:rPr lang="en-GB" sz="2000" dirty="0"/>
              <a:t>evaluation</a:t>
            </a:r>
            <a:r>
              <a:rPr lang="en-GB" sz="2000" dirty="0" smtClean="0"/>
              <a:t>.</a:t>
            </a:r>
            <a:endParaRPr lang="en-GB" sz="2000" dirty="0"/>
          </a:p>
          <a:p>
            <a:pPr lvl="1">
              <a:lnSpc>
                <a:spcPct val="90000"/>
              </a:lnSpc>
            </a:pPr>
            <a:endParaRPr lang="et-EE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content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Mostly about missing or incorrect content.</a:t>
            </a:r>
          </a:p>
          <a:p>
            <a:pPr lvl="1"/>
            <a:r>
              <a:rPr lang="en-GB" i="1" dirty="0" smtClean="0"/>
              <a:t>I cannot see how BT got the figure of 6.91 ml for urine output.</a:t>
            </a:r>
          </a:p>
          <a:p>
            <a:endParaRPr lang="en-GB" dirty="0" smtClean="0"/>
          </a:p>
          <a:p>
            <a:r>
              <a:rPr lang="en-GB" dirty="0" smtClean="0"/>
              <a:t>Sometimes directly relevant to BT’s content selection &amp; document planning:</a:t>
            </a:r>
          </a:p>
          <a:p>
            <a:pPr lvl="1"/>
            <a:r>
              <a:rPr lang="en-GB" i="1" dirty="0" smtClean="0"/>
              <a:t>[BT has done a good job of reporting </a:t>
            </a:r>
            <a:r>
              <a:rPr lang="en-GB" i="1" dirty="0" err="1" smtClean="0"/>
              <a:t>extubation</a:t>
            </a:r>
            <a:r>
              <a:rPr lang="en-GB" i="1" dirty="0" smtClean="0"/>
              <a:t> and intubation,] though the listing of the dose of </a:t>
            </a:r>
            <a:r>
              <a:rPr lang="en-GB" i="1" dirty="0" err="1" smtClean="0"/>
              <a:t>suxamethonium</a:t>
            </a:r>
            <a:r>
              <a:rPr lang="en-GB" i="1" dirty="0" smtClean="0"/>
              <a:t> could have been with the note about intubation.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1724418" name="Picture 2"/>
          <p:cNvPicPr>
            <a:picLocks noChangeAspect="1" noChangeArrowheads="1"/>
          </p:cNvPicPr>
          <p:nvPr/>
        </p:nvPicPr>
        <p:blipFill>
          <a:blip r:embed="rId2" cstate="print"/>
          <a:srcRect b="6219"/>
          <a:stretch>
            <a:fillRect/>
          </a:stretch>
        </p:blipFill>
        <p:spPr bwMode="auto">
          <a:xfrm>
            <a:off x="0" y="1340768"/>
            <a:ext cx="4355976" cy="487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11760" y="148478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</a:pPr>
            <a:r>
              <a:rPr lang="en-GB" sz="2000" b="1" dirty="0" smtClean="0">
                <a:solidFill>
                  <a:srgbClr val="002060"/>
                </a:solidFill>
              </a:rPr>
              <a:t>185 segments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788024" y="1340768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11 segments only.</a:t>
            </a:r>
          </a:p>
          <a:p>
            <a:endParaRPr lang="en-US" dirty="0" smtClean="0"/>
          </a:p>
          <a:p>
            <a:r>
              <a:rPr lang="en-US" dirty="0" smtClean="0"/>
              <a:t>How do we interpret this?</a:t>
            </a:r>
          </a:p>
          <a:p>
            <a:pPr lvl="1"/>
            <a:r>
              <a:rPr lang="en-GB" dirty="0" smtClean="0"/>
              <a:t>Maybe language only draws attention to itself when it’s really bad (or really good).</a:t>
            </a:r>
          </a:p>
          <a:p>
            <a:pPr lvl="1"/>
            <a:r>
              <a:rPr lang="en-GB" dirty="0" smtClean="0"/>
              <a:t>The absence of comments might mean that it was ok most of the time.</a:t>
            </a:r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5496" y="1340768"/>
            <a:ext cx="4038600" cy="478539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Comments about wording or phrasing:</a:t>
            </a:r>
          </a:p>
          <a:p>
            <a:pPr lvl="1"/>
            <a:r>
              <a:rPr lang="en-GB" i="1" dirty="0" smtClean="0"/>
              <a:t>Changes to vent settings is written in a confusing way.</a:t>
            </a:r>
          </a:p>
          <a:p>
            <a:endParaRPr lang="en-GB" dirty="0" smtClean="0"/>
          </a:p>
          <a:p>
            <a:r>
              <a:rPr lang="en-GB" dirty="0" smtClean="0"/>
              <a:t>Sometimes, BT-Nurse gets the pragmatics wrong:</a:t>
            </a:r>
          </a:p>
          <a:p>
            <a:pPr lvl="1"/>
            <a:r>
              <a:rPr lang="en-GB" i="1" dirty="0" smtClean="0"/>
              <a:t>BT says: 'Between 22:30 and 02:30, FiO2 was raised from 40% to 51%'. When I read this phrase it makes me think that the baby spent those whole four hours at 51% oxygen.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1700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478539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000" b="1" dirty="0">
                <a:solidFill>
                  <a:srgbClr val="002060"/>
                </a:solidFill>
              </a:rPr>
              <a:t>Summary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Majority of users find summaries easy to understand, accurate and useful</a:t>
            </a:r>
            <a:r>
              <a:rPr lang="en-GB" sz="2000" dirty="0" smtClean="0"/>
              <a:t>.</a:t>
            </a:r>
            <a:endParaRPr lang="mt-MT" sz="2000" dirty="0" smtClean="0"/>
          </a:p>
          <a:p>
            <a:pPr>
              <a:lnSpc>
                <a:spcPct val="90000"/>
              </a:lnSpc>
            </a:pPr>
            <a:r>
              <a:rPr lang="mt-MT" sz="2000" dirty="0" smtClean="0"/>
              <a:t>Comments suggest that language is OK. Content issues could be resolved with more knowledge engineering.</a:t>
            </a: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000" b="1" dirty="0" smtClean="0">
                <a:solidFill>
                  <a:srgbClr val="002060"/>
                </a:solidFill>
              </a:rPr>
              <a:t>Methodological pros:</a:t>
            </a:r>
            <a:endParaRPr lang="en-GB" sz="2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/>
              <a:t>Real setup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Real users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No artificial tasks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A solid test of system robustness</a:t>
            </a:r>
            <a:endParaRPr lang="en-GB" sz="2000" dirty="0"/>
          </a:p>
          <a:p>
            <a:pPr>
              <a:lnSpc>
                <a:spcPct val="90000"/>
              </a:lnSpc>
              <a:buNone/>
            </a:pPr>
            <a:endParaRPr lang="en-GB" sz="200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GB" sz="2000" b="1" dirty="0" smtClean="0">
                <a:solidFill>
                  <a:srgbClr val="002060"/>
                </a:solidFill>
              </a:rPr>
              <a:t>Methodological cons: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Relatively uncontrolled (not an experimental design)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Difficult to answer questions about decision-making accuracy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Need to rely on user comments for evaluation of content selection and language generation.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D5CE-5F84-4F96-B496-0F9B8A0291B9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4016" y="6119336"/>
            <a:ext cx="882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t-MT" sz="1400" dirty="0" smtClean="0"/>
              <a:t>J. Hunter, Y. Freer, A. Gatt, E. Reiter, S. Sripada, C. Sykes, D. Westwater. </a:t>
            </a:r>
            <a:r>
              <a:rPr lang="en-US" sz="1400" dirty="0" smtClean="0"/>
              <a:t>BT-Nurse: </a:t>
            </a:r>
            <a:r>
              <a:rPr lang="en-US" sz="1400" b="1" dirty="0" smtClean="0"/>
              <a:t>Computer Generation of Natural Language Shift Summaries from Complex Heterogeneous Medical Data</a:t>
            </a:r>
            <a:r>
              <a:rPr lang="mt-MT" sz="1400" b="1" dirty="0" smtClean="0"/>
              <a:t>. </a:t>
            </a:r>
            <a:r>
              <a:rPr lang="mt-MT" sz="1400" dirty="0" smtClean="0"/>
              <a:t>Submitted to </a:t>
            </a:r>
            <a:r>
              <a:rPr lang="mt-MT" sz="1400" i="1" dirty="0" smtClean="0"/>
              <a:t>Journal of the American Medical Informatics Association</a:t>
            </a:r>
            <a:r>
              <a:rPr lang="mt-MT" sz="1400" dirty="0" smtClean="0"/>
              <a:t> (JAMIA)</a:t>
            </a:r>
            <a:endParaRPr lang="en-GB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Comparative evaluation of referring expression generation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 evaluation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 many cases (as with BT), an evaluation depends on the nature of the system one has designed.</a:t>
            </a:r>
          </a:p>
          <a:p>
            <a:r>
              <a:rPr lang="en-GB" dirty="0" smtClean="0"/>
              <a:t>However, in many areas of NLP, it is common to organise </a:t>
            </a:r>
            <a:r>
              <a:rPr lang="en-GB" b="1" dirty="0" smtClean="0"/>
              <a:t>shared tasks:</a:t>
            </a:r>
          </a:p>
          <a:p>
            <a:pPr lvl="1"/>
            <a:r>
              <a:rPr lang="en-GB" dirty="0" smtClean="0"/>
              <a:t>A common input</a:t>
            </a:r>
          </a:p>
          <a:p>
            <a:pPr lvl="1"/>
            <a:r>
              <a:rPr lang="en-GB" dirty="0" smtClean="0"/>
              <a:t>A common task</a:t>
            </a:r>
          </a:p>
          <a:p>
            <a:pPr lvl="1"/>
            <a:r>
              <a:rPr lang="en-GB" dirty="0" smtClean="0"/>
              <a:t>Compare outputs in an evaluation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 advantages are:</a:t>
            </a:r>
          </a:p>
          <a:p>
            <a:pPr lvl="1"/>
            <a:r>
              <a:rPr lang="en-GB" dirty="0" smtClean="0"/>
              <a:t>It’s easier to see which solutions perform best and find the reasons why.</a:t>
            </a:r>
          </a:p>
          <a:p>
            <a:pPr lvl="1"/>
            <a:r>
              <a:rPr lang="en-GB" dirty="0" smtClean="0"/>
              <a:t>We have a lot of data for the same problem, and so can experiment with different evaluation methods and see whether they are comparable.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Generation Challenges has been organised since 2007. </a:t>
            </a:r>
          </a:p>
          <a:p>
            <a:endParaRPr lang="en-GB" dirty="0" smtClean="0"/>
          </a:p>
          <a:p>
            <a:r>
              <a:rPr lang="en-GB" dirty="0" smtClean="0"/>
              <a:t>Wide range of different NLG tasks.</a:t>
            </a:r>
          </a:p>
          <a:p>
            <a:endParaRPr lang="en-GB" dirty="0" smtClean="0"/>
          </a:p>
          <a:p>
            <a:r>
              <a:rPr lang="en-GB" dirty="0" smtClean="0"/>
              <a:t>We focus here on the TUNA tasks.</a:t>
            </a:r>
          </a:p>
          <a:p>
            <a:pPr lvl="1"/>
            <a:r>
              <a:rPr lang="en-GB" dirty="0" smtClean="0"/>
              <a:t>Comparison of algorithms for Generating Referring Expressions.</a:t>
            </a:r>
          </a:p>
          <a:p>
            <a:pPr lvl="1"/>
            <a:r>
              <a:rPr lang="en-GB" dirty="0" smtClean="0"/>
              <a:t>Based on data collected during the TUNA project.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6B7E-2E66-4222-9A82-CF1B4B4743D7}" type="slidenum">
              <a:rPr lang="fr-FR"/>
              <a:pPr/>
              <a:t>56</a:t>
            </a:fld>
            <a:endParaRPr lang="fr-FR"/>
          </a:p>
        </p:txBody>
      </p:sp>
      <p:sp>
        <p:nvSpPr>
          <p:cNvPr id="177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NLG “consensus” architecture</a:t>
            </a:r>
          </a:p>
        </p:txBody>
      </p:sp>
      <p:sp>
        <p:nvSpPr>
          <p:cNvPr id="1775619" name="Text Box 3"/>
          <p:cNvSpPr txBox="1">
            <a:spLocks noChangeArrowheads="1"/>
          </p:cNvSpPr>
          <p:nvPr/>
        </p:nvSpPr>
        <p:spPr bwMode="auto">
          <a:xfrm>
            <a:off x="1214438" y="3167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sz="1800" b="0">
              <a:latin typeface="Verdana" pitchFamily="34" charset="0"/>
            </a:endParaRPr>
          </a:p>
        </p:txBody>
      </p:sp>
      <p:sp>
        <p:nvSpPr>
          <p:cNvPr id="1775620" name="Text Box 4"/>
          <p:cNvSpPr txBox="1">
            <a:spLocks noChangeArrowheads="1"/>
          </p:cNvSpPr>
          <p:nvPr/>
        </p:nvSpPr>
        <p:spPr bwMode="auto">
          <a:xfrm>
            <a:off x="250825" y="2547938"/>
            <a:ext cx="23066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>
                <a:latin typeface="Verdana" pitchFamily="34" charset="0"/>
              </a:rPr>
              <a:t>Document Planner</a:t>
            </a:r>
          </a:p>
        </p:txBody>
      </p:sp>
      <p:sp>
        <p:nvSpPr>
          <p:cNvPr id="1775621" name="Text Box 5"/>
          <p:cNvSpPr txBox="1">
            <a:spLocks noChangeArrowheads="1"/>
          </p:cNvSpPr>
          <p:nvPr/>
        </p:nvSpPr>
        <p:spPr bwMode="auto">
          <a:xfrm>
            <a:off x="468313" y="3857625"/>
            <a:ext cx="17986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>
                <a:latin typeface="Verdana" pitchFamily="34" charset="0"/>
              </a:rPr>
              <a:t>Microplanner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>
                <a:latin typeface="Verdana" pitchFamily="34" charset="0"/>
              </a:rPr>
              <a:t>(text planner)</a:t>
            </a:r>
          </a:p>
        </p:txBody>
      </p:sp>
      <p:sp>
        <p:nvSpPr>
          <p:cNvPr id="1775622" name="Text Box 6"/>
          <p:cNvSpPr txBox="1">
            <a:spLocks noChangeArrowheads="1"/>
          </p:cNvSpPr>
          <p:nvPr/>
        </p:nvSpPr>
        <p:spPr bwMode="auto">
          <a:xfrm>
            <a:off x="395288" y="5284788"/>
            <a:ext cx="20558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>
                <a:latin typeface="Verdana" pitchFamily="34" charset="0"/>
              </a:rPr>
              <a:t>Surface Realiser</a:t>
            </a:r>
          </a:p>
        </p:txBody>
      </p:sp>
      <p:sp>
        <p:nvSpPr>
          <p:cNvPr id="1775623" name="Line 7"/>
          <p:cNvSpPr>
            <a:spLocks noChangeShapeType="1"/>
          </p:cNvSpPr>
          <p:nvPr/>
        </p:nvSpPr>
        <p:spPr bwMode="auto">
          <a:xfrm>
            <a:off x="1403350" y="21336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5624" name="Text Box 8"/>
          <p:cNvSpPr txBox="1">
            <a:spLocks noChangeArrowheads="1"/>
          </p:cNvSpPr>
          <p:nvPr/>
        </p:nvSpPr>
        <p:spPr bwMode="auto">
          <a:xfrm>
            <a:off x="2916238" y="2365375"/>
            <a:ext cx="2571750" cy="77628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charset="0"/>
              <a:buChar char="●"/>
            </a:pPr>
            <a:r>
              <a:rPr lang="en-GB" sz="1600" b="0"/>
              <a:t>Select content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/>
              <a:t>Structure document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/>
              <a:t>Relate document parts</a:t>
            </a:r>
          </a:p>
        </p:txBody>
      </p:sp>
      <p:sp>
        <p:nvSpPr>
          <p:cNvPr id="1775625" name="Line 9"/>
          <p:cNvSpPr>
            <a:spLocks noChangeShapeType="1"/>
          </p:cNvSpPr>
          <p:nvPr/>
        </p:nvSpPr>
        <p:spPr bwMode="auto">
          <a:xfrm>
            <a:off x="1403350" y="2925763"/>
            <a:ext cx="0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5626" name="Text Box 10"/>
          <p:cNvSpPr txBox="1">
            <a:spLocks noChangeArrowheads="1"/>
          </p:cNvSpPr>
          <p:nvPr/>
        </p:nvSpPr>
        <p:spPr bwMode="auto">
          <a:xfrm>
            <a:off x="2916238" y="3632200"/>
            <a:ext cx="3673475" cy="107721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Arial" charset="0"/>
              <a:buChar char="●"/>
            </a:pPr>
            <a:r>
              <a:rPr lang="en-GB" sz="1600" b="0" dirty="0"/>
              <a:t>Map content to semantic structure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 dirty="0"/>
              <a:t>Select lexical items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1" dirty="0">
                <a:solidFill>
                  <a:srgbClr val="002060"/>
                </a:solidFill>
              </a:rPr>
              <a:t>Generate referring expressions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 dirty="0"/>
              <a:t>Perform syntactic aggregation</a:t>
            </a:r>
          </a:p>
        </p:txBody>
      </p:sp>
      <p:sp>
        <p:nvSpPr>
          <p:cNvPr id="1775627" name="Line 11"/>
          <p:cNvSpPr>
            <a:spLocks noChangeShapeType="1"/>
          </p:cNvSpPr>
          <p:nvPr/>
        </p:nvSpPr>
        <p:spPr bwMode="auto">
          <a:xfrm>
            <a:off x="1403350" y="45815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5628" name="Text Box 12"/>
          <p:cNvSpPr txBox="1">
            <a:spLocks noChangeArrowheads="1"/>
          </p:cNvSpPr>
          <p:nvPr/>
        </p:nvSpPr>
        <p:spPr bwMode="auto">
          <a:xfrm>
            <a:off x="2916238" y="5273675"/>
            <a:ext cx="2881312" cy="5318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Arial" charset="0"/>
              <a:buChar char="●"/>
            </a:pPr>
            <a:r>
              <a:rPr lang="en-GB" sz="1600" b="0"/>
              <a:t>Create syntactic structure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/>
              <a:t>Morphological operations</a:t>
            </a:r>
          </a:p>
        </p:txBody>
      </p:sp>
      <p:pic>
        <p:nvPicPr>
          <p:cNvPr id="1775629" name="Picture 13" descr="bt45ExperimentSample"/>
          <p:cNvPicPr>
            <a:picLocks noChangeAspect="1" noChangeArrowheads="1"/>
          </p:cNvPicPr>
          <p:nvPr/>
        </p:nvPicPr>
        <p:blipFill>
          <a:blip r:embed="rId2" cstate="print"/>
          <a:srcRect l="71019"/>
          <a:stretch>
            <a:fillRect/>
          </a:stretch>
        </p:blipFill>
        <p:spPr bwMode="auto">
          <a:xfrm>
            <a:off x="827088" y="1268413"/>
            <a:ext cx="1042987" cy="86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40DEB-1737-48A5-A3AC-DE4DD9FC092F}" type="slidenum">
              <a:rPr lang="fr-FR"/>
              <a:pPr/>
              <a:t>57</a:t>
            </a:fld>
            <a:endParaRPr lang="fr-FR"/>
          </a:p>
        </p:txBody>
      </p:sp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NLG “consensus” architecture</a:t>
            </a:r>
          </a:p>
        </p:txBody>
      </p:sp>
      <p:sp>
        <p:nvSpPr>
          <p:cNvPr id="1776643" name="Text Box 3"/>
          <p:cNvSpPr txBox="1">
            <a:spLocks noChangeArrowheads="1"/>
          </p:cNvSpPr>
          <p:nvPr/>
        </p:nvSpPr>
        <p:spPr bwMode="auto">
          <a:xfrm>
            <a:off x="1214438" y="3167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sz="1800" b="0">
              <a:latin typeface="Verdana" pitchFamily="34" charset="0"/>
            </a:endParaRPr>
          </a:p>
        </p:txBody>
      </p:sp>
      <p:sp>
        <p:nvSpPr>
          <p:cNvPr id="1776644" name="Text Box 4"/>
          <p:cNvSpPr txBox="1">
            <a:spLocks noChangeArrowheads="1"/>
          </p:cNvSpPr>
          <p:nvPr/>
        </p:nvSpPr>
        <p:spPr bwMode="auto">
          <a:xfrm>
            <a:off x="250825" y="2547938"/>
            <a:ext cx="23066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>
                <a:latin typeface="Verdana" pitchFamily="34" charset="0"/>
              </a:rPr>
              <a:t>Document Planner</a:t>
            </a:r>
          </a:p>
        </p:txBody>
      </p:sp>
      <p:sp>
        <p:nvSpPr>
          <p:cNvPr id="1776645" name="Text Box 5"/>
          <p:cNvSpPr txBox="1">
            <a:spLocks noChangeArrowheads="1"/>
          </p:cNvSpPr>
          <p:nvPr/>
        </p:nvSpPr>
        <p:spPr bwMode="auto">
          <a:xfrm>
            <a:off x="468313" y="3857625"/>
            <a:ext cx="17986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>
                <a:latin typeface="Verdana" pitchFamily="34" charset="0"/>
              </a:rPr>
              <a:t>Microplanner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>
                <a:latin typeface="Verdana" pitchFamily="34" charset="0"/>
              </a:rPr>
              <a:t>(text planner)</a:t>
            </a:r>
          </a:p>
        </p:txBody>
      </p:sp>
      <p:sp>
        <p:nvSpPr>
          <p:cNvPr id="1776646" name="Text Box 6"/>
          <p:cNvSpPr txBox="1">
            <a:spLocks noChangeArrowheads="1"/>
          </p:cNvSpPr>
          <p:nvPr/>
        </p:nvSpPr>
        <p:spPr bwMode="auto">
          <a:xfrm>
            <a:off x="395288" y="5284788"/>
            <a:ext cx="20558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>
                <a:latin typeface="Verdana" pitchFamily="34" charset="0"/>
              </a:rPr>
              <a:t>Surface Realiser</a:t>
            </a:r>
          </a:p>
        </p:txBody>
      </p:sp>
      <p:sp>
        <p:nvSpPr>
          <p:cNvPr id="1776647" name="Line 7"/>
          <p:cNvSpPr>
            <a:spLocks noChangeShapeType="1"/>
          </p:cNvSpPr>
          <p:nvPr/>
        </p:nvSpPr>
        <p:spPr bwMode="auto">
          <a:xfrm>
            <a:off x="1403350" y="21336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6648" name="Text Box 8"/>
          <p:cNvSpPr txBox="1">
            <a:spLocks noChangeArrowheads="1"/>
          </p:cNvSpPr>
          <p:nvPr/>
        </p:nvSpPr>
        <p:spPr bwMode="auto">
          <a:xfrm>
            <a:off x="2916238" y="2365375"/>
            <a:ext cx="2571750" cy="77628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charset="0"/>
              <a:buChar char="●"/>
            </a:pPr>
            <a:r>
              <a:rPr lang="en-GB" sz="1600" b="0">
                <a:solidFill>
                  <a:srgbClr val="C0C0C0"/>
                </a:solidFill>
              </a:rPr>
              <a:t>Select content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>
                <a:solidFill>
                  <a:srgbClr val="C0C0C0"/>
                </a:solidFill>
              </a:rPr>
              <a:t>Structure document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>
                <a:solidFill>
                  <a:srgbClr val="C0C0C0"/>
                </a:solidFill>
              </a:rPr>
              <a:t>Relate document parts</a:t>
            </a:r>
          </a:p>
        </p:txBody>
      </p:sp>
      <p:sp>
        <p:nvSpPr>
          <p:cNvPr id="1776649" name="Line 9"/>
          <p:cNvSpPr>
            <a:spLocks noChangeShapeType="1"/>
          </p:cNvSpPr>
          <p:nvPr/>
        </p:nvSpPr>
        <p:spPr bwMode="auto">
          <a:xfrm>
            <a:off x="1403350" y="2925763"/>
            <a:ext cx="0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6650" name="Text Box 10"/>
          <p:cNvSpPr txBox="1">
            <a:spLocks noChangeArrowheads="1"/>
          </p:cNvSpPr>
          <p:nvPr/>
        </p:nvSpPr>
        <p:spPr bwMode="auto">
          <a:xfrm>
            <a:off x="2916238" y="3632200"/>
            <a:ext cx="3673475" cy="107721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Arial" charset="0"/>
              <a:buChar char="●"/>
            </a:pPr>
            <a:r>
              <a:rPr lang="en-GB" sz="1600" b="0" dirty="0">
                <a:solidFill>
                  <a:srgbClr val="C0C0C0"/>
                </a:solidFill>
              </a:rPr>
              <a:t>Map content to semantic structure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 dirty="0">
                <a:solidFill>
                  <a:srgbClr val="C0C0C0"/>
                </a:solidFill>
              </a:rPr>
              <a:t>Select lexical items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1" dirty="0">
                <a:solidFill>
                  <a:srgbClr val="002060"/>
                </a:solidFill>
              </a:rPr>
              <a:t>Generate referring expressions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 dirty="0">
                <a:solidFill>
                  <a:srgbClr val="C0C0C0"/>
                </a:solidFill>
              </a:rPr>
              <a:t>Perform syntactic aggregation</a:t>
            </a:r>
          </a:p>
        </p:txBody>
      </p:sp>
      <p:sp>
        <p:nvSpPr>
          <p:cNvPr id="1776651" name="Line 11"/>
          <p:cNvSpPr>
            <a:spLocks noChangeShapeType="1"/>
          </p:cNvSpPr>
          <p:nvPr/>
        </p:nvSpPr>
        <p:spPr bwMode="auto">
          <a:xfrm>
            <a:off x="1403350" y="45815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2916238" y="5273675"/>
            <a:ext cx="2881312" cy="5318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Arial" charset="0"/>
              <a:buChar char="●"/>
            </a:pPr>
            <a:r>
              <a:rPr lang="en-GB" sz="1600" b="0">
                <a:solidFill>
                  <a:srgbClr val="C0C0C0"/>
                </a:solidFill>
              </a:rPr>
              <a:t>Create syntactic structure</a:t>
            </a:r>
          </a:p>
          <a:p>
            <a:pPr marL="342900" indent="-342900" algn="l">
              <a:buFont typeface="Arial" charset="0"/>
              <a:buChar char="●"/>
            </a:pPr>
            <a:r>
              <a:rPr lang="en-GB" sz="1600" b="0">
                <a:solidFill>
                  <a:srgbClr val="C0C0C0"/>
                </a:solidFill>
              </a:rPr>
              <a:t>Morphological operations</a:t>
            </a:r>
          </a:p>
        </p:txBody>
      </p:sp>
      <p:pic>
        <p:nvPicPr>
          <p:cNvPr id="1776653" name="Picture 13" descr="bt45ExperimentSample"/>
          <p:cNvPicPr>
            <a:picLocks noChangeAspect="1" noChangeArrowheads="1"/>
          </p:cNvPicPr>
          <p:nvPr/>
        </p:nvPicPr>
        <p:blipFill>
          <a:blip r:embed="rId2" cstate="print"/>
          <a:srcRect l="71019"/>
          <a:stretch>
            <a:fillRect/>
          </a:stretch>
        </p:blipFill>
        <p:spPr bwMode="auto">
          <a:xfrm>
            <a:off x="827088" y="1268413"/>
            <a:ext cx="1042987" cy="865187"/>
          </a:xfrm>
          <a:prstGeom prst="rect">
            <a:avLst/>
          </a:prstGeom>
          <a:noFill/>
        </p:spPr>
      </p:pic>
      <p:sp>
        <p:nvSpPr>
          <p:cNvPr id="1776654" name="AutoShape 14"/>
          <p:cNvSpPr>
            <a:spLocks/>
          </p:cNvSpPr>
          <p:nvPr/>
        </p:nvSpPr>
        <p:spPr bwMode="auto">
          <a:xfrm>
            <a:off x="6096000" y="3357563"/>
            <a:ext cx="431800" cy="1871662"/>
          </a:xfrm>
          <a:prstGeom prst="leftBrace">
            <a:avLst>
              <a:gd name="adj1" fmla="val 36121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76655" name="Text Box 15"/>
          <p:cNvSpPr txBox="1">
            <a:spLocks noChangeArrowheads="1"/>
          </p:cNvSpPr>
          <p:nvPr/>
        </p:nvSpPr>
        <p:spPr bwMode="auto">
          <a:xfrm>
            <a:off x="6553200" y="2895600"/>
            <a:ext cx="2259012" cy="34163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dirty="0"/>
              <a:t>What does the system know about a discourse entity? </a:t>
            </a:r>
          </a:p>
          <a:p>
            <a:pPr algn="l"/>
            <a:r>
              <a:rPr lang="en-GB" dirty="0"/>
              <a:t>What properties should it use?</a:t>
            </a:r>
          </a:p>
          <a:p>
            <a:pPr algn="l"/>
            <a:r>
              <a:rPr lang="en-GB" dirty="0"/>
              <a:t>How should it be realised?</a:t>
            </a:r>
          </a:p>
          <a:p>
            <a:pPr algn="l">
              <a:buFont typeface="Arial" charset="0"/>
              <a:buChar char="●"/>
            </a:pPr>
            <a:r>
              <a:rPr lang="en-GB" i="1" dirty="0"/>
              <a:t>the </a:t>
            </a:r>
            <a:r>
              <a:rPr lang="en-GB" i="1" dirty="0" err="1"/>
              <a:t>bradycardia</a:t>
            </a:r>
            <a:endParaRPr lang="en-GB" i="1" dirty="0"/>
          </a:p>
          <a:p>
            <a:pPr algn="l">
              <a:buFont typeface="Arial" charset="0"/>
              <a:buChar char="●"/>
            </a:pPr>
            <a:r>
              <a:rPr lang="en-GB" i="1" dirty="0"/>
              <a:t>the </a:t>
            </a:r>
            <a:r>
              <a:rPr lang="en-GB" i="1" dirty="0" err="1"/>
              <a:t>bradycardia</a:t>
            </a:r>
            <a:r>
              <a:rPr lang="en-GB" i="1" dirty="0"/>
              <a:t> down to 69</a:t>
            </a:r>
          </a:p>
          <a:p>
            <a:pPr algn="l">
              <a:buFont typeface="Arial" charset="0"/>
              <a:buChar char="●"/>
            </a:pPr>
            <a:r>
              <a:rPr lang="en-GB" i="1" dirty="0"/>
              <a:t>it</a:t>
            </a:r>
          </a:p>
          <a:p>
            <a:pPr algn="l">
              <a:buFont typeface="Arial" charset="0"/>
              <a:buChar char="●"/>
            </a:pPr>
            <a:r>
              <a:rPr lang="en-GB" i="1" dirty="0"/>
              <a:t>the first </a:t>
            </a:r>
            <a:r>
              <a:rPr lang="en-GB" i="1" dirty="0" err="1"/>
              <a:t>bradycardia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D015-B91C-4BEE-A626-5C3257689710}" type="slidenum">
              <a:rPr lang="fr-FR"/>
              <a:pPr/>
              <a:t>58</a:t>
            </a:fld>
            <a:endParaRPr lang="fr-FR"/>
          </a:p>
        </p:txBody>
      </p:sp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Generation of Referring Expressions</a:t>
            </a:r>
          </a:p>
        </p:txBody>
      </p:sp>
      <p:sp>
        <p:nvSpPr>
          <p:cNvPr id="1701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435975" cy="47894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000" b="1" dirty="0">
                <a:solidFill>
                  <a:srgbClr val="002060"/>
                </a:solidFill>
              </a:rPr>
              <a:t>Input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domain of relevant discourse entities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 target referent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000" b="1" dirty="0">
                <a:solidFill>
                  <a:srgbClr val="002060"/>
                </a:solidFill>
              </a:rPr>
              <a:t>Output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 noun phrase to identify that entity.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000" b="1" dirty="0">
                <a:solidFill>
                  <a:srgbClr val="002060"/>
                </a:solidFill>
              </a:rPr>
              <a:t>Subtasks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Content determination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choosing what to say (the properties of the entity)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Realisation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choosing how to say it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An important component of many NLG systems.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One of the most intensively studied tasks in NLG.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14E5-D4B7-4A54-8ED0-C1808A7F5054}" type="slidenum">
              <a:rPr lang="fr-FR"/>
              <a:pPr/>
              <a:t>59</a:t>
            </a:fld>
            <a:endParaRPr lang="fr-FR"/>
          </a:p>
        </p:txBody>
      </p:sp>
      <p:sp>
        <p:nvSpPr>
          <p:cNvPr id="170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GRE Example</a:t>
            </a:r>
          </a:p>
        </p:txBody>
      </p:sp>
      <p:sp>
        <p:nvSpPr>
          <p:cNvPr id="1709060" name="Text Placeholder 5"/>
          <p:cNvSpPr>
            <a:spLocks/>
          </p:cNvSpPr>
          <p:nvPr/>
        </p:nvSpPr>
        <p:spPr bwMode="auto">
          <a:xfrm>
            <a:off x="250825" y="5410200"/>
            <a:ext cx="4040188" cy="762000"/>
          </a:xfrm>
          <a:prstGeom prst="rect">
            <a:avLst/>
          </a:prstGeom>
          <a:solidFill>
            <a:srgbClr val="993300"/>
          </a:solidFill>
          <a:ln w="9652">
            <a:noFill/>
            <a:miter lim="800000"/>
            <a:headEnd/>
            <a:tailEnd/>
          </a:ln>
          <a:effectLst/>
        </p:spPr>
        <p:txBody>
          <a:bodyPr lIns="182880" anchor="ctr"/>
          <a:lstStyle/>
          <a:p>
            <a:pPr>
              <a:lnSpc>
                <a:spcPct val="100000"/>
              </a:lnSpc>
            </a:pPr>
            <a:r>
              <a:rPr lang="en-GB" sz="2500" b="0">
                <a:solidFill>
                  <a:schemeClr val="bg1"/>
                </a:solidFill>
              </a:rPr>
              <a:t>Domain + referent</a:t>
            </a:r>
          </a:p>
        </p:txBody>
      </p:sp>
      <p:pic>
        <p:nvPicPr>
          <p:cNvPr id="1709061" name="Content Placeholder 9" descr="sg-doma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1357313"/>
            <a:ext cx="3913188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09062" name="Text Placeholder 6"/>
          <p:cNvSpPr>
            <a:spLocks/>
          </p:cNvSpPr>
          <p:nvPr/>
        </p:nvSpPr>
        <p:spPr bwMode="auto">
          <a:xfrm>
            <a:off x="4645025" y="5410200"/>
            <a:ext cx="4213225" cy="762000"/>
          </a:xfrm>
          <a:prstGeom prst="rect">
            <a:avLst/>
          </a:prstGeom>
          <a:solidFill>
            <a:srgbClr val="993300"/>
          </a:solidFill>
          <a:ln w="9652">
            <a:noFill/>
            <a:miter lim="800000"/>
            <a:headEnd/>
            <a:tailEnd/>
          </a:ln>
          <a:effectLst/>
        </p:spPr>
        <p:txBody>
          <a:bodyPr lIns="182880" anchor="ctr"/>
          <a:lstStyle/>
          <a:p>
            <a:pPr algn="l">
              <a:lnSpc>
                <a:spcPct val="100000"/>
              </a:lnSpc>
            </a:pPr>
            <a:r>
              <a:rPr lang="en-GB" sz="2400" b="0">
                <a:solidFill>
                  <a:schemeClr val="bg1"/>
                </a:solidFill>
              </a:rPr>
              <a:t>Distinguishing descriptions</a:t>
            </a:r>
          </a:p>
        </p:txBody>
      </p:sp>
      <p:sp>
        <p:nvSpPr>
          <p:cNvPr id="1709063" name="Content Placeholder 7"/>
          <p:cNvSpPr>
            <a:spLocks/>
          </p:cNvSpPr>
          <p:nvPr/>
        </p:nvSpPr>
        <p:spPr bwMode="auto">
          <a:xfrm>
            <a:off x="4645025" y="1444625"/>
            <a:ext cx="42132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20713" lvl="1" indent="-228600" algn="l">
              <a:lnSpc>
                <a:spcPct val="100000"/>
              </a:lnSpc>
              <a:buFont typeface="Arial" charset="0"/>
              <a:buChar char="►"/>
            </a:pPr>
            <a:endParaRPr lang="en-GB" sz="2000"/>
          </a:p>
          <a:p>
            <a:pPr marL="365125" indent="-255588" algn="l">
              <a:lnSpc>
                <a:spcPct val="100000"/>
              </a:lnSpc>
              <a:buFont typeface="Arial" charset="0"/>
              <a:buChar char="●"/>
            </a:pPr>
            <a:r>
              <a:rPr lang="en-GB" sz="2400" b="0"/>
              <a:t>the red chair facing back</a:t>
            </a:r>
          </a:p>
          <a:p>
            <a:pPr marL="365125" indent="-255588" algn="l">
              <a:lnSpc>
                <a:spcPct val="100000"/>
              </a:lnSpc>
              <a:buFont typeface="Arial" charset="0"/>
              <a:buChar char="●"/>
            </a:pPr>
            <a:r>
              <a:rPr lang="en-GB" sz="2400" b="0"/>
              <a:t>the large chair facing back</a:t>
            </a:r>
          </a:p>
          <a:p>
            <a:pPr marL="365125" indent="-255588" algn="l">
              <a:lnSpc>
                <a:spcPct val="100000"/>
              </a:lnSpc>
              <a:buFont typeface="Arial" charset="0"/>
              <a:buChar char="●"/>
            </a:pPr>
            <a:r>
              <a:rPr lang="en-GB" sz="2400" b="0"/>
              <a:t>the red chair</a:t>
            </a:r>
          </a:p>
          <a:p>
            <a:pPr marL="365125" indent="-255588" algn="l">
              <a:lnSpc>
                <a:spcPct val="100000"/>
              </a:lnSpc>
              <a:buFont typeface="Arial" charset="0"/>
              <a:buChar char="●"/>
            </a:pPr>
            <a:r>
              <a:rPr lang="en-GB" sz="2400" b="0"/>
              <a:t>the chair facing back</a:t>
            </a:r>
          </a:p>
          <a:p>
            <a:pPr marL="365125" indent="-255588" algn="l">
              <a:lnSpc>
                <a:spcPct val="100000"/>
              </a:lnSpc>
              <a:buFont typeface="Arial" charset="0"/>
              <a:buChar char="●"/>
            </a:pPr>
            <a:r>
              <a:rPr lang="en-GB" sz="2400" b="0"/>
              <a:t>it</a:t>
            </a:r>
          </a:p>
          <a:p>
            <a:pPr marL="365125" indent="-255588" algn="l">
              <a:lnSpc>
                <a:spcPct val="100000"/>
              </a:lnSpc>
              <a:spcBef>
                <a:spcPct val="0"/>
              </a:spcBef>
              <a:buFont typeface="Arial" charset="0"/>
              <a:buChar char="●"/>
            </a:pPr>
            <a:endParaRPr lang="en-GB" sz="2400" b="0"/>
          </a:p>
          <a:p>
            <a:pPr marL="365125" indent="-255588" algn="l">
              <a:lnSpc>
                <a:spcPct val="100000"/>
              </a:lnSpc>
              <a:spcBef>
                <a:spcPct val="0"/>
              </a:spcBef>
              <a:buFont typeface="Arial" charset="0"/>
              <a:buChar char="●"/>
            </a:pPr>
            <a:endParaRPr lang="en-GB" sz="2400" b="0"/>
          </a:p>
          <a:p>
            <a:pPr marL="365125" indent="-255588" algn="l">
              <a:lnSpc>
                <a:spcPct val="100000"/>
              </a:lnSpc>
              <a:spcBef>
                <a:spcPct val="0"/>
              </a:spcBef>
              <a:buFont typeface="Arial" charset="0"/>
              <a:buChar char="●"/>
            </a:pPr>
            <a:endParaRPr lang="en-GB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060" grpId="0" animBg="1"/>
      <p:bldP spid="1709062" grpId="0" animBg="1"/>
      <p:bldP spid="17090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4EAD9-ADDC-4D02-BC94-F90226862372}" type="slidenum">
              <a:rPr lang="fr-FR"/>
              <a:pPr/>
              <a:t>6</a:t>
            </a:fld>
            <a:endParaRPr lang="fr-FR"/>
          </a:p>
        </p:txBody>
      </p:sp>
      <p:sp>
        <p:nvSpPr>
          <p:cNvPr id="169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NLG evaluation: intrinsic/automatic</a:t>
            </a:r>
            <a:endParaRPr lang="et-EE"/>
          </a:p>
        </p:txBody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3200" b="1" dirty="0">
                <a:solidFill>
                  <a:srgbClr val="002060"/>
                </a:solidFill>
              </a:rPr>
              <a:t>Method</a:t>
            </a:r>
          </a:p>
          <a:p>
            <a:r>
              <a:rPr lang="en-GB" sz="3200" dirty="0"/>
              <a:t>Compare output to a corpus of human-authored reference texts using some evaluation metric.</a:t>
            </a:r>
          </a:p>
          <a:p>
            <a:pPr lvl="1"/>
            <a:r>
              <a:rPr lang="en-GB" sz="2800" dirty="0"/>
              <a:t>Not very typical in end-to-end system evaluation </a:t>
            </a:r>
            <a:r>
              <a:rPr lang="en-GB" sz="2000" dirty="0"/>
              <a:t>(but see </a:t>
            </a:r>
            <a:r>
              <a:rPr lang="en-GB" sz="2000" dirty="0" err="1" smtClean="0"/>
              <a:t>Belz</a:t>
            </a:r>
            <a:r>
              <a:rPr lang="mt-MT" sz="2000" dirty="0" smtClean="0"/>
              <a:t> and </a:t>
            </a:r>
            <a:r>
              <a:rPr lang="en-GB" sz="2000" dirty="0" err="1" smtClean="0"/>
              <a:t>Kow</a:t>
            </a:r>
            <a:r>
              <a:rPr lang="en-GB" sz="2000" dirty="0" smtClean="0"/>
              <a:t> </a:t>
            </a:r>
            <a:r>
              <a:rPr lang="en-GB" sz="2000" dirty="0"/>
              <a:t>`</a:t>
            </a:r>
            <a:r>
              <a:rPr lang="en-GB" sz="2000" dirty="0" smtClean="0"/>
              <a:t>09</a:t>
            </a:r>
            <a:r>
              <a:rPr lang="mt-MT" sz="2000" dirty="0" smtClean="0"/>
              <a:t>;</a:t>
            </a:r>
            <a:r>
              <a:rPr lang="en-GB" sz="2000" dirty="0" smtClean="0"/>
              <a:t> Reiter</a:t>
            </a:r>
            <a:r>
              <a:rPr lang="mt-MT" sz="2000" dirty="0" smtClean="0"/>
              <a:t> and </a:t>
            </a:r>
            <a:r>
              <a:rPr lang="en-GB" sz="2000" dirty="0" err="1" smtClean="0"/>
              <a:t>Belz</a:t>
            </a:r>
            <a:r>
              <a:rPr lang="en-GB" sz="2000" dirty="0" smtClean="0"/>
              <a:t> </a:t>
            </a:r>
            <a:r>
              <a:rPr lang="en-GB" sz="2000" dirty="0"/>
              <a:t>`09)</a:t>
            </a:r>
          </a:p>
          <a:p>
            <a:pPr lvl="1"/>
            <a:r>
              <a:rPr lang="en-GB" sz="2800" dirty="0"/>
              <a:t>To date, mainly used to evaluate coverage and correctness of </a:t>
            </a:r>
            <a:r>
              <a:rPr lang="en-GB" sz="2800" dirty="0" err="1"/>
              <a:t>realisers</a:t>
            </a:r>
            <a:r>
              <a:rPr lang="en-GB" sz="2800" dirty="0"/>
              <a:t> </a:t>
            </a:r>
            <a:r>
              <a:rPr lang="en-GB" sz="1700" dirty="0"/>
              <a:t>(</a:t>
            </a:r>
            <a:r>
              <a:rPr lang="en-GB" sz="1700" dirty="0" err="1"/>
              <a:t>Langkilde</a:t>
            </a:r>
            <a:r>
              <a:rPr lang="en-GB" sz="1700" dirty="0"/>
              <a:t>-Geary `02; Callaway `03)</a:t>
            </a:r>
          </a:p>
          <a:p>
            <a:pPr lvl="1">
              <a:buFont typeface="Arial" charset="0"/>
              <a:buNone/>
            </a:pPr>
            <a:endParaRPr lang="en-GB" sz="1700" dirty="0"/>
          </a:p>
          <a:p>
            <a:pPr lvl="1"/>
            <a:endParaRPr lang="en-GB" sz="2800" dirty="0"/>
          </a:p>
          <a:p>
            <a:pPr lvl="1"/>
            <a:endParaRPr lang="et-EE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315CB-D2EB-4D87-AB7D-1E3C7D731416}" type="slidenum">
              <a:rPr lang="fr-FR"/>
              <a:pPr/>
              <a:t>60</a:t>
            </a:fld>
            <a:endParaRPr lang="fr-FR"/>
          </a:p>
        </p:txBody>
      </p:sp>
      <p:sp>
        <p:nvSpPr>
          <p:cNvPr id="171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GRE and comparative evaluation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GB" b="1" dirty="0">
                <a:solidFill>
                  <a:srgbClr val="002060"/>
                </a:solidFill>
              </a:rPr>
              <a:t>Generation Challenges</a:t>
            </a:r>
          </a:p>
          <a:p>
            <a:r>
              <a:rPr lang="en-GB" dirty="0"/>
              <a:t>Series of shared tasks in areas of NLG</a:t>
            </a:r>
          </a:p>
          <a:p>
            <a:pPr lvl="1"/>
            <a:r>
              <a:rPr lang="en-GB" dirty="0"/>
              <a:t>TUNA-REG Challenges organised as part of this, over three years (2007 – 2009)</a:t>
            </a:r>
          </a:p>
          <a:p>
            <a:pPr lvl="1"/>
            <a:r>
              <a:rPr lang="en-GB" dirty="0"/>
              <a:t>Focus today: results from 2009</a:t>
            </a:r>
          </a:p>
          <a:p>
            <a:pPr lvl="1"/>
            <a:endParaRPr lang="en-GB" dirty="0"/>
          </a:p>
          <a:p>
            <a:r>
              <a:rPr lang="en-GB" dirty="0"/>
              <a:t>GRE considered a very good candidate for the first shared tasks.</a:t>
            </a:r>
          </a:p>
          <a:p>
            <a:pPr lvl="1"/>
            <a:r>
              <a:rPr lang="en-GB" dirty="0"/>
              <a:t>Significant agreement on task definition.</a:t>
            </a:r>
          </a:p>
          <a:p>
            <a:pPr lvl="1"/>
            <a:r>
              <a:rPr lang="en-GB" dirty="0"/>
              <a:t>Data available: TUNA Corpus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758B-AB0D-4DCB-A116-3A0DBB35B67A}" type="slidenum">
              <a:rPr lang="fr-FR"/>
              <a:pPr/>
              <a:t>61</a:t>
            </a:fld>
            <a:endParaRPr lang="fr-FR"/>
          </a:p>
        </p:txBody>
      </p:sp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&amp; task</a:t>
            </a: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8244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TUNA Corpus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GB" sz="2000" dirty="0"/>
              <a:t>human-authored referring expressions of furniture or people;</a:t>
            </a:r>
          </a:p>
          <a:p>
            <a:pPr lvl="1"/>
            <a:r>
              <a:rPr lang="en-GB" sz="2000" dirty="0"/>
              <a:t>collected via an online elicitation experiment;</a:t>
            </a:r>
          </a:p>
          <a:p>
            <a:pPr lvl="1"/>
            <a:r>
              <a:rPr lang="en-GB" sz="2000" dirty="0"/>
              <a:t>human authors typed descriptions of referents in a visual context;</a:t>
            </a:r>
          </a:p>
          <a:p>
            <a:pPr lvl="1"/>
            <a:r>
              <a:rPr lang="en-GB" sz="2000" dirty="0"/>
              <a:t>referents belonged to </a:t>
            </a:r>
            <a:r>
              <a:rPr lang="en-GB" sz="2000" b="1" dirty="0">
                <a:solidFill>
                  <a:srgbClr val="002060"/>
                </a:solidFill>
              </a:rPr>
              <a:t>2 domains: furniture or people</a:t>
            </a:r>
            <a:r>
              <a:rPr lang="en-GB" sz="2000" dirty="0"/>
              <a:t>.</a:t>
            </a:r>
          </a:p>
          <a:p>
            <a:endParaRPr lang="en-GB" sz="2400" dirty="0"/>
          </a:p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Task definition</a:t>
            </a:r>
          </a:p>
          <a:p>
            <a:r>
              <a:rPr lang="en-GB" sz="2400" dirty="0"/>
              <a:t>Submitted systems needed to:</a:t>
            </a:r>
          </a:p>
          <a:p>
            <a:pPr lvl="1"/>
            <a:r>
              <a:rPr lang="en-GB" sz="2000" dirty="0"/>
              <a:t>select the content of referring expressions</a:t>
            </a:r>
          </a:p>
          <a:p>
            <a:pPr lvl="1"/>
            <a:r>
              <a:rPr lang="en-GB" sz="2000" dirty="0"/>
              <a:t>realise it as a string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C16D-05AF-4A4B-AFA6-6928B4CB101D}" type="slidenum">
              <a:rPr lang="fr-FR"/>
              <a:pPr/>
              <a:t>62</a:t>
            </a:fld>
            <a:endParaRPr lang="fr-FR"/>
          </a:p>
        </p:txBody>
      </p:sp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Corpus data</a:t>
            </a:r>
          </a:p>
        </p:txBody>
      </p:sp>
      <p:pic>
        <p:nvPicPr>
          <p:cNvPr id="1725444" name="Picture 4" descr="peop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882" t="12962" r="21123" b="33603"/>
          <a:stretch>
            <a:fillRect/>
          </a:stretch>
        </p:blipFill>
        <p:spPr>
          <a:xfrm>
            <a:off x="179388" y="1557338"/>
            <a:ext cx="3816350" cy="3671887"/>
          </a:xfrm>
          <a:noFill/>
          <a:ln/>
        </p:spPr>
      </p:pic>
      <p:sp>
        <p:nvSpPr>
          <p:cNvPr id="1725445" name="Text Box 5"/>
          <p:cNvSpPr txBox="1">
            <a:spLocks noChangeArrowheads="1"/>
          </p:cNvSpPr>
          <p:nvPr/>
        </p:nvSpPr>
        <p:spPr bwMode="auto">
          <a:xfrm>
            <a:off x="250825" y="5876925"/>
            <a:ext cx="3552825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sz="2000"/>
              <a:t>“the bald man with a beard”</a:t>
            </a:r>
          </a:p>
        </p:txBody>
      </p:sp>
      <p:sp>
        <p:nvSpPr>
          <p:cNvPr id="1725446" name="Rectangle 6"/>
          <p:cNvSpPr>
            <a:spLocks noChangeArrowheads="1"/>
          </p:cNvSpPr>
          <p:nvPr/>
        </p:nvSpPr>
        <p:spPr bwMode="auto">
          <a:xfrm>
            <a:off x="4140200" y="1844675"/>
            <a:ext cx="48260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>
              <a:lnSpc>
                <a:spcPct val="90000"/>
              </a:lnSpc>
            </a:pPr>
            <a:r>
              <a:rPr lang="en-GB" sz="1600"/>
              <a:t>&lt;DOMAIN&gt;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>
                <a:solidFill>
                  <a:srgbClr val="990000"/>
                </a:solidFill>
              </a:rPr>
              <a:t>  &lt;ENTITY type=“target”&gt;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>
                <a:solidFill>
                  <a:srgbClr val="990000"/>
                </a:solidFill>
              </a:rPr>
              <a:t>    &lt;ATTRIBUTE NAME=“type” VALUE=“person”/&gt;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>
                <a:solidFill>
                  <a:srgbClr val="990000"/>
                </a:solidFill>
              </a:rPr>
              <a:t>    &lt;ATTRIBUTE NAME=“hasHair” VALUE=“0”/&gt;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>
                <a:solidFill>
                  <a:srgbClr val="990000"/>
                </a:solidFill>
              </a:rPr>
              <a:t>    &lt;ATTRIBUTE NAME=“hasBeard” VALUE=“1”/&gt;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>
                <a:solidFill>
                  <a:srgbClr val="990000"/>
                </a:solidFill>
              </a:rPr>
              <a:t>   ….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>
                <a:solidFill>
                  <a:srgbClr val="990000"/>
                </a:solidFill>
              </a:rPr>
              <a:t>  &lt;/ENTITY&gt;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/>
              <a:t>  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/>
              <a:t>  &lt;ENTITY type=“distractor”&gt; … &lt;/ENTITY&gt;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/>
              <a:t>	….</a:t>
            </a:r>
          </a:p>
          <a:p>
            <a:pPr marL="342900" indent="-342900" algn="l">
              <a:lnSpc>
                <a:spcPct val="90000"/>
              </a:lnSpc>
            </a:pPr>
            <a:r>
              <a:rPr lang="en-GB" sz="1600"/>
              <a:t>&lt;/DOMAIN&gt;</a:t>
            </a:r>
          </a:p>
        </p:txBody>
      </p:sp>
      <p:sp>
        <p:nvSpPr>
          <p:cNvPr id="1725447" name="Text Box 7"/>
          <p:cNvSpPr txBox="1">
            <a:spLocks noChangeArrowheads="1"/>
          </p:cNvSpPr>
          <p:nvPr/>
        </p:nvSpPr>
        <p:spPr bwMode="auto">
          <a:xfrm>
            <a:off x="207963" y="1190625"/>
            <a:ext cx="894797" cy="47705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sz="2500" b="1" dirty="0">
                <a:solidFill>
                  <a:srgbClr val="002060"/>
                </a:solidFill>
              </a:rPr>
              <a:t>Input</a:t>
            </a:r>
          </a:p>
        </p:txBody>
      </p:sp>
      <p:sp>
        <p:nvSpPr>
          <p:cNvPr id="1725448" name="Text Box 8"/>
          <p:cNvSpPr txBox="1">
            <a:spLocks noChangeArrowheads="1"/>
          </p:cNvSpPr>
          <p:nvPr/>
        </p:nvSpPr>
        <p:spPr bwMode="auto">
          <a:xfrm>
            <a:off x="193675" y="5480050"/>
            <a:ext cx="2499146" cy="47705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sz="2500" b="1" dirty="0">
                <a:solidFill>
                  <a:srgbClr val="002060"/>
                </a:solidFill>
              </a:rPr>
              <a:t>Reference output</a:t>
            </a:r>
          </a:p>
        </p:txBody>
      </p:sp>
      <p:sp>
        <p:nvSpPr>
          <p:cNvPr id="1725449" name="Rectangle 9"/>
          <p:cNvSpPr>
            <a:spLocks noChangeArrowheads="1"/>
          </p:cNvSpPr>
          <p:nvPr/>
        </p:nvSpPr>
        <p:spPr bwMode="auto">
          <a:xfrm>
            <a:off x="4176713" y="5265738"/>
            <a:ext cx="4572000" cy="971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endParaRPr lang="en-GB"/>
          </a:p>
          <a:p>
            <a:pPr marL="342900" indent="-342900" algn="l"/>
            <a:r>
              <a:rPr lang="en-GB" sz="1600"/>
              <a:t>&lt;WORD-STRING&gt;</a:t>
            </a:r>
          </a:p>
          <a:p>
            <a:pPr marL="342900" indent="-342900" algn="l"/>
            <a:r>
              <a:rPr lang="en-GB" sz="1600"/>
              <a:t>	the bald man with a beard</a:t>
            </a:r>
          </a:p>
          <a:p>
            <a:pPr marL="342900" indent="-342900" algn="l"/>
            <a:r>
              <a:rPr lang="en-GB" sz="1600"/>
              <a:t>&lt;/WORD-STRING&gt;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445" grpId="0"/>
      <p:bldP spid="1725446" grpId="0"/>
      <p:bldP spid="1725447" grpId="0"/>
      <p:bldP spid="1725448" grpId="0"/>
      <p:bldP spid="172544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D6721-54F0-4693-8235-CF99DA7867FF}" type="slidenum">
              <a:rPr lang="fr-FR"/>
              <a:pPr/>
              <a:t>63</a:t>
            </a:fld>
            <a:endParaRPr lang="fr-FR"/>
          </a:p>
        </p:txBody>
      </p:sp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Shared Task Setup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Original TUNA Corpus (singular section)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80% training data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20% development data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Test data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112 input DOMAINs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2 human outputs for each input DOMAIN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equal no. of people and furniture cases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Participants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6 different systems in the 2009 edition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many others in previous (2007-8) editions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C78-7272-4F43-9A20-9DAC0F15A645}" type="slidenum">
              <a:rPr lang="fr-FR"/>
              <a:pPr/>
              <a:t>64</a:t>
            </a:fld>
            <a:endParaRPr lang="fr-FR"/>
          </a:p>
        </p:txBody>
      </p:sp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Evaluation criteria in TUNA-REG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Humanlikeness</a:t>
            </a:r>
          </a:p>
          <a:p>
            <a:r>
              <a:rPr lang="en-GB"/>
              <a:t>Adequacy/Clarity</a:t>
            </a:r>
          </a:p>
          <a:p>
            <a:r>
              <a:rPr lang="en-GB"/>
              <a:t>Fluency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Referential Clarity</a:t>
            </a:r>
          </a:p>
        </p:txBody>
      </p:sp>
      <p:sp>
        <p:nvSpPr>
          <p:cNvPr id="1715204" name="AutoShape 4"/>
          <p:cNvSpPr>
            <a:spLocks/>
          </p:cNvSpPr>
          <p:nvPr/>
        </p:nvSpPr>
        <p:spPr bwMode="auto">
          <a:xfrm>
            <a:off x="4267200" y="1447800"/>
            <a:ext cx="457200" cy="2209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5205" name="Text Box 5"/>
          <p:cNvSpPr txBox="1">
            <a:spLocks noChangeArrowheads="1"/>
          </p:cNvSpPr>
          <p:nvPr/>
        </p:nvSpPr>
        <p:spPr bwMode="auto">
          <a:xfrm>
            <a:off x="4937125" y="1941513"/>
            <a:ext cx="3749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1" dirty="0">
                <a:solidFill>
                  <a:srgbClr val="002060"/>
                </a:solidFill>
              </a:rPr>
              <a:t>Intrinsic methods: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 dirty="0"/>
              <a:t>Assess properties of systems in their own right</a:t>
            </a:r>
          </a:p>
        </p:txBody>
      </p:sp>
      <p:sp>
        <p:nvSpPr>
          <p:cNvPr id="1715206" name="AutoShape 6"/>
          <p:cNvSpPr>
            <a:spLocks/>
          </p:cNvSpPr>
          <p:nvPr/>
        </p:nvSpPr>
        <p:spPr bwMode="auto">
          <a:xfrm>
            <a:off x="4284663" y="4487862"/>
            <a:ext cx="457200" cy="1066800"/>
          </a:xfrm>
          <a:prstGeom prst="rightBrace">
            <a:avLst>
              <a:gd name="adj1" fmla="val 1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5207" name="Text Box 7"/>
          <p:cNvSpPr txBox="1">
            <a:spLocks noChangeArrowheads="1"/>
          </p:cNvSpPr>
          <p:nvPr/>
        </p:nvSpPr>
        <p:spPr bwMode="auto">
          <a:xfrm>
            <a:off x="4953000" y="4448175"/>
            <a:ext cx="3749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1" dirty="0">
                <a:solidFill>
                  <a:srgbClr val="002060"/>
                </a:solidFill>
              </a:rPr>
              <a:t>Extrinsic method: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800" b="0" dirty="0"/>
              <a:t>Assesses properties of systems in terms of its effect on human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204" grpId="0" animBg="1"/>
      <p:bldP spid="1715205" grpId="0"/>
      <p:bldP spid="1715206" grpId="0" animBg="1"/>
      <p:bldP spid="171520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C6B9C-F44B-4612-B210-FE7487AFDCBC}" type="slidenum">
              <a:rPr lang="fr-FR"/>
              <a:pPr/>
              <a:t>65</a:t>
            </a:fld>
            <a:endParaRPr lang="fr-FR"/>
          </a:p>
        </p:txBody>
      </p:sp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Evaluation criteria</a:t>
            </a:r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GB" sz="2400" b="1" dirty="0" err="1">
                <a:solidFill>
                  <a:srgbClr val="002060"/>
                </a:solidFill>
              </a:rPr>
              <a:t>Humanlikeness</a:t>
            </a:r>
            <a:endParaRPr lang="en-GB" sz="2400" b="1" dirty="0">
              <a:solidFill>
                <a:srgbClr val="002060"/>
              </a:solidFill>
            </a:endParaRPr>
          </a:p>
          <a:p>
            <a:pPr marL="952500" lvl="1" indent="-495300"/>
            <a:r>
              <a:rPr lang="en-GB" sz="2200" dirty="0"/>
              <a:t>compares system outputs to human outputs</a:t>
            </a:r>
          </a:p>
          <a:p>
            <a:pPr marL="952500" lvl="1" indent="-495300"/>
            <a:r>
              <a:rPr lang="en-GB" sz="2200" dirty="0"/>
              <a:t>automatically computed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88070-6756-4B3D-95A1-521D4AFFEFCC}" type="slidenum">
              <a:rPr lang="fr-FR"/>
              <a:pPr/>
              <a:t>66</a:t>
            </a:fld>
            <a:endParaRPr lang="fr-FR"/>
          </a:p>
        </p:txBody>
      </p:sp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Measures of humanlikeness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GB" sz="2400"/>
              <a:t>String Edit (Levenshtein) Distance</a:t>
            </a:r>
          </a:p>
          <a:p>
            <a:pPr marL="952500" lvl="1" indent="-495300"/>
            <a:r>
              <a:rPr lang="en-GB" sz="2000"/>
              <a:t>number of insertions, deletions and substitutions to convert a peer description into the human description</a:t>
            </a:r>
          </a:p>
          <a:p>
            <a:pPr marL="533400" indent="-533400">
              <a:buFontTx/>
              <a:buAutoNum type="arabicPeriod"/>
            </a:pPr>
            <a:r>
              <a:rPr lang="en-GB" sz="2400"/>
              <a:t>BLEU-3</a:t>
            </a:r>
          </a:p>
          <a:p>
            <a:pPr marL="952500" lvl="1" indent="-495300"/>
            <a:r>
              <a:rPr lang="en-GB" sz="2000"/>
              <a:t>n-gram based string comparison</a:t>
            </a:r>
          </a:p>
          <a:p>
            <a:pPr marL="533400" indent="-533400">
              <a:buFontTx/>
              <a:buAutoNum type="arabicPeriod"/>
            </a:pPr>
            <a:r>
              <a:rPr lang="en-GB" sz="2400"/>
              <a:t>NIST-5</a:t>
            </a:r>
          </a:p>
          <a:p>
            <a:pPr marL="952500" lvl="1" indent="-495300"/>
            <a:r>
              <a:rPr lang="en-GB" sz="2000"/>
              <a:t>weighted version of BLEU, with more importance given to less frequent n-grams</a:t>
            </a:r>
          </a:p>
          <a:p>
            <a:pPr marL="533400" indent="-533400">
              <a:buFontTx/>
              <a:buAutoNum type="arabicPeriod"/>
            </a:pPr>
            <a:r>
              <a:rPr lang="en-GB" sz="2400"/>
              <a:t>Accuracy </a:t>
            </a:r>
          </a:p>
          <a:p>
            <a:pPr marL="952500" lvl="1" indent="-495300"/>
            <a:r>
              <a:rPr lang="en-GB" sz="2000"/>
              <a:t>proportion of outputs which are identical to the corresponding human description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6A38C-CDB5-4130-A448-89762FC0FE0C}" type="slidenum">
              <a:rPr lang="fr-FR"/>
              <a:pPr/>
              <a:t>67</a:t>
            </a:fld>
            <a:endParaRPr lang="fr-FR"/>
          </a:p>
        </p:txBody>
      </p:sp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Evaluation criteria</a:t>
            </a: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GB" sz="2400" b="1" dirty="0" err="1">
                <a:solidFill>
                  <a:srgbClr val="C0C0C0"/>
                </a:solidFill>
              </a:rPr>
              <a:t>Humanlikeness</a:t>
            </a:r>
            <a:endParaRPr lang="en-GB" sz="2400" b="1" dirty="0">
              <a:solidFill>
                <a:srgbClr val="C0C0C0"/>
              </a:solidFill>
            </a:endParaRPr>
          </a:p>
          <a:p>
            <a:pPr marL="952500" lvl="1" indent="-495300"/>
            <a:r>
              <a:rPr lang="en-GB" sz="2200" dirty="0">
                <a:solidFill>
                  <a:srgbClr val="C0C0C0"/>
                </a:solidFill>
              </a:rPr>
              <a:t>compares system outputs to human outputs</a:t>
            </a:r>
          </a:p>
          <a:p>
            <a:pPr marL="952500" lvl="1" indent="-495300"/>
            <a:r>
              <a:rPr lang="en-GB" sz="2200" dirty="0">
                <a:solidFill>
                  <a:srgbClr val="C0C0C0"/>
                </a:solidFill>
              </a:rPr>
              <a:t>automatically computed</a:t>
            </a:r>
          </a:p>
          <a:p>
            <a:pPr marL="533400" indent="-533400">
              <a:buFontTx/>
              <a:buAutoNum type="arabicPeriod"/>
            </a:pPr>
            <a:r>
              <a:rPr lang="en-GB" sz="2400" b="1" dirty="0">
                <a:solidFill>
                  <a:srgbClr val="002060"/>
                </a:solidFill>
              </a:rPr>
              <a:t>Adequacy</a:t>
            </a:r>
          </a:p>
          <a:p>
            <a:pPr marL="952500" lvl="1" indent="-495300"/>
            <a:r>
              <a:rPr lang="en-GB" sz="2200" dirty="0"/>
              <a:t>judgement of adequacy of a description for the referent in its domain</a:t>
            </a:r>
          </a:p>
          <a:p>
            <a:pPr marL="952500" lvl="1" indent="-495300"/>
            <a:r>
              <a:rPr lang="en-GB" sz="2200" dirty="0"/>
              <a:t>assessed by native speakers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FF44-CA91-476D-A24C-F1D1FE4244D6}" type="slidenum">
              <a:rPr lang="fr-FR"/>
              <a:pPr/>
              <a:t>68</a:t>
            </a:fld>
            <a:endParaRPr lang="fr-FR"/>
          </a:p>
        </p:txBody>
      </p:sp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Evaluation criteria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GB" sz="2400" dirty="0" err="1">
                <a:solidFill>
                  <a:srgbClr val="C0C0C0"/>
                </a:solidFill>
              </a:rPr>
              <a:t>Humanlikeness</a:t>
            </a:r>
            <a:endParaRPr lang="en-GB" sz="2400" dirty="0">
              <a:solidFill>
                <a:srgbClr val="C0C0C0"/>
              </a:solidFill>
            </a:endParaRPr>
          </a:p>
          <a:p>
            <a:pPr marL="952500" lvl="1" indent="-495300"/>
            <a:r>
              <a:rPr lang="en-GB" sz="2200" dirty="0">
                <a:solidFill>
                  <a:srgbClr val="C0C0C0"/>
                </a:solidFill>
              </a:rPr>
              <a:t>compares system outputs to human outputs</a:t>
            </a:r>
          </a:p>
          <a:p>
            <a:pPr marL="952500" lvl="1" indent="-495300"/>
            <a:r>
              <a:rPr lang="en-GB" sz="2200" dirty="0">
                <a:solidFill>
                  <a:srgbClr val="C0C0C0"/>
                </a:solidFill>
              </a:rPr>
              <a:t>automatically computed</a:t>
            </a:r>
          </a:p>
          <a:p>
            <a:pPr marL="533400" indent="-533400">
              <a:buFontTx/>
              <a:buAutoNum type="arabicPeriod"/>
            </a:pPr>
            <a:r>
              <a:rPr lang="en-GB" sz="2400" b="1" dirty="0">
                <a:solidFill>
                  <a:srgbClr val="002060"/>
                </a:solidFill>
              </a:rPr>
              <a:t>Adequacy</a:t>
            </a:r>
          </a:p>
          <a:p>
            <a:pPr marL="952500" lvl="1" indent="-495300"/>
            <a:r>
              <a:rPr lang="en-GB" sz="2200" dirty="0"/>
              <a:t>judgement of adequacy of a description for the referent in its domain</a:t>
            </a:r>
          </a:p>
          <a:p>
            <a:pPr marL="952500" lvl="1" indent="-495300"/>
            <a:r>
              <a:rPr lang="en-GB" sz="2200" dirty="0"/>
              <a:t>assessed by native speakers</a:t>
            </a:r>
          </a:p>
          <a:p>
            <a:pPr marL="533400" indent="-533400">
              <a:buFontTx/>
              <a:buAutoNum type="arabicPeriod"/>
            </a:pPr>
            <a:r>
              <a:rPr lang="en-GB" sz="2400" b="1" dirty="0">
                <a:solidFill>
                  <a:srgbClr val="002060"/>
                </a:solidFill>
              </a:rPr>
              <a:t>Fluency</a:t>
            </a:r>
            <a:r>
              <a:rPr lang="en-GB" sz="2400" dirty="0">
                <a:solidFill>
                  <a:srgbClr val="990000"/>
                </a:solidFill>
              </a:rPr>
              <a:t> </a:t>
            </a:r>
          </a:p>
          <a:p>
            <a:pPr marL="952500" lvl="1" indent="-495300"/>
            <a:r>
              <a:rPr lang="en-GB" sz="2200" dirty="0"/>
              <a:t>judgement of fluency of description</a:t>
            </a:r>
          </a:p>
          <a:p>
            <a:pPr marL="952500" lvl="1" indent="-495300"/>
            <a:r>
              <a:rPr lang="en-GB" sz="2200" dirty="0"/>
              <a:t>assessed by native speakers</a:t>
            </a:r>
          </a:p>
          <a:p>
            <a:pPr marL="952500" lvl="1" indent="-495300"/>
            <a:endParaRPr lang="en-GB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041B-797E-4DF0-BC43-099835861990}" type="slidenum">
              <a:rPr lang="fr-FR"/>
              <a:pPr/>
              <a:t>69</a:t>
            </a:fld>
            <a:endParaRPr lang="fr-FR"/>
          </a:p>
        </p:txBody>
      </p:sp>
      <p:sp>
        <p:nvSpPr>
          <p:cNvPr id="172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Measures of adequacy and fluency</a:t>
            </a:r>
          </a:p>
        </p:txBody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400" dirty="0"/>
              <a:t>Experiment with 8 linguistically aware native speakers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all postgraduate students in Language/Linguistics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Participants shown: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system-generated or human-authored description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corresponding visual domain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Answered two questions: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2060"/>
                </a:solidFill>
              </a:rPr>
              <a:t>How clear is this description?</a:t>
            </a:r>
            <a:r>
              <a:rPr lang="en-GB" sz="2000" dirty="0"/>
              <a:t> (Is it clear what object it refers to?)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2060"/>
                </a:solidFill>
              </a:rPr>
              <a:t>How fluent is this description? </a:t>
            </a:r>
            <a:r>
              <a:rPr lang="en-GB" sz="2000" dirty="0"/>
              <a:t>(Does it read well?)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Ratings given using a slider (value between 1 and 100)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overcomes some of the objections to means comparison with interval scales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4B0F2-CD57-4A42-B4CE-6604E661895A}" type="slidenum">
              <a:rPr lang="fr-FR"/>
              <a:pPr/>
              <a:t>7</a:t>
            </a:fld>
            <a:endParaRPr lang="fr-FR"/>
          </a:p>
        </p:txBody>
      </p:sp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Precedents</a:t>
            </a:r>
          </a:p>
        </p:txBody>
      </p:sp>
      <p:sp>
        <p:nvSpPr>
          <p:cNvPr id="169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Intrinsic evaluation </a:t>
            </a:r>
            <a:r>
              <a:rPr lang="en-GB" sz="2400" b="1" dirty="0">
                <a:solidFill>
                  <a:srgbClr val="002060"/>
                </a:solidFill>
              </a:rPr>
              <a:t>in Machine Translation</a:t>
            </a:r>
          </a:p>
          <a:p>
            <a:r>
              <a:rPr lang="en-GB" sz="2400" dirty="0"/>
              <a:t>Heavily dominated by BLEU (</a:t>
            </a:r>
            <a:r>
              <a:rPr lang="en-GB" sz="2400" dirty="0" err="1"/>
              <a:t>Papineni</a:t>
            </a:r>
            <a:r>
              <a:rPr lang="en-GB" sz="2400" dirty="0"/>
              <a:t> et al `02)</a:t>
            </a:r>
          </a:p>
          <a:p>
            <a:pPr lvl="1"/>
            <a:r>
              <a:rPr lang="en-GB" sz="2000" dirty="0"/>
              <a:t>Essentially, intrinsic, corpus-based method;</a:t>
            </a:r>
          </a:p>
          <a:p>
            <a:pPr lvl="1"/>
            <a:r>
              <a:rPr lang="en-GB" sz="2000" dirty="0"/>
              <a:t>Often used in NLG evaluations of </a:t>
            </a:r>
            <a:r>
              <a:rPr lang="en-GB" sz="2000" dirty="0" err="1"/>
              <a:t>realisers</a:t>
            </a:r>
            <a:r>
              <a:rPr lang="en-GB" sz="20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Some doubts have been cast on whether BLEU properly reflects translation quality (</a:t>
            </a:r>
            <a:r>
              <a:rPr lang="en-GB" sz="2400" dirty="0" err="1"/>
              <a:t>Callison</a:t>
            </a:r>
            <a:r>
              <a:rPr lang="en-GB" sz="2400" dirty="0"/>
              <a:t>-Burch et al `06). </a:t>
            </a:r>
          </a:p>
          <a:p>
            <a:pPr lvl="1"/>
            <a:r>
              <a:rPr lang="en-GB" sz="2000" dirty="0"/>
              <a:t>E.g. to what extent does it correlate with human judgements?</a:t>
            </a:r>
          </a:p>
          <a:p>
            <a:endParaRPr lang="en-GB" sz="2400" dirty="0"/>
          </a:p>
          <a:p>
            <a:r>
              <a:rPr lang="en-GB" sz="2400" dirty="0"/>
              <a:t>Question: which human judgements?</a:t>
            </a:r>
          </a:p>
          <a:p>
            <a:pPr lvl="1"/>
            <a:r>
              <a:rPr lang="en-GB" sz="2000" dirty="0"/>
              <a:t>It’s one thing to ask monolinguals to judge a translation, quite another to ask bilinguals.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9105-CE82-4F91-A8C5-F521B27DCFC9}" type="slidenum">
              <a:rPr lang="fr-FR"/>
              <a:pPr/>
              <a:t>70</a:t>
            </a:fld>
            <a:endParaRPr lang="fr-FR"/>
          </a:p>
        </p:txBody>
      </p:sp>
      <p:sp>
        <p:nvSpPr>
          <p:cNvPr id="172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trial </a:t>
            </a:r>
          </a:p>
        </p:txBody>
      </p:sp>
      <p:pic>
        <p:nvPicPr>
          <p:cNvPr id="1721347" name="Picture 3" descr="fluencyT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4B60-0FA6-4D3E-9AAA-F4885CC2F4EE}" type="slidenum">
              <a:rPr lang="fr-FR"/>
              <a:pPr/>
              <a:t>71</a:t>
            </a:fld>
            <a:endParaRPr lang="fr-FR"/>
          </a:p>
        </p:txBody>
      </p:sp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Evaluation criteria</a:t>
            </a:r>
          </a:p>
        </p:txBody>
      </p:sp>
      <p:sp>
        <p:nvSpPr>
          <p:cNvPr id="172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GB" sz="2400" dirty="0" err="1">
                <a:solidFill>
                  <a:srgbClr val="C0C0C0"/>
                </a:solidFill>
              </a:rPr>
              <a:t>Humanlikeness</a:t>
            </a:r>
            <a:endParaRPr lang="en-GB" sz="2400" dirty="0">
              <a:solidFill>
                <a:srgbClr val="C0C0C0"/>
              </a:solidFill>
            </a:endParaRPr>
          </a:p>
          <a:p>
            <a:pPr marL="952500" lvl="1" indent="-495300">
              <a:lnSpc>
                <a:spcPct val="80000"/>
              </a:lnSpc>
            </a:pPr>
            <a:r>
              <a:rPr lang="en-GB" sz="2200" dirty="0">
                <a:solidFill>
                  <a:srgbClr val="C0C0C0"/>
                </a:solidFill>
              </a:rPr>
              <a:t>compares system outputs to human outputs</a:t>
            </a:r>
          </a:p>
          <a:p>
            <a:pPr marL="952500" lvl="1" indent="-495300">
              <a:lnSpc>
                <a:spcPct val="80000"/>
              </a:lnSpc>
            </a:pPr>
            <a:r>
              <a:rPr lang="en-GB" sz="2200" dirty="0">
                <a:solidFill>
                  <a:srgbClr val="C0C0C0"/>
                </a:solidFill>
              </a:rPr>
              <a:t>automatically computed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GB" sz="2400" dirty="0">
                <a:solidFill>
                  <a:srgbClr val="C0C0C0"/>
                </a:solidFill>
              </a:rPr>
              <a:t>Adequacy</a:t>
            </a:r>
          </a:p>
          <a:p>
            <a:pPr marL="952500" lvl="1" indent="-495300">
              <a:lnSpc>
                <a:spcPct val="80000"/>
              </a:lnSpc>
            </a:pPr>
            <a:r>
              <a:rPr lang="en-GB" sz="2200" dirty="0">
                <a:solidFill>
                  <a:srgbClr val="C0C0C0"/>
                </a:solidFill>
              </a:rPr>
              <a:t>judgement of adequacy of a description for the referent in its domain</a:t>
            </a:r>
          </a:p>
          <a:p>
            <a:pPr marL="952500" lvl="1" indent="-495300">
              <a:lnSpc>
                <a:spcPct val="80000"/>
              </a:lnSpc>
            </a:pPr>
            <a:r>
              <a:rPr lang="en-GB" sz="2200" dirty="0">
                <a:solidFill>
                  <a:srgbClr val="C0C0C0"/>
                </a:solidFill>
              </a:rPr>
              <a:t>assessed by native speakers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GB" sz="2400" dirty="0">
                <a:solidFill>
                  <a:srgbClr val="C0C0C0"/>
                </a:solidFill>
              </a:rPr>
              <a:t>Fluency</a:t>
            </a:r>
          </a:p>
          <a:p>
            <a:pPr marL="952500" lvl="1" indent="-495300">
              <a:lnSpc>
                <a:spcPct val="80000"/>
              </a:lnSpc>
            </a:pPr>
            <a:r>
              <a:rPr lang="en-GB" sz="2200" dirty="0">
                <a:solidFill>
                  <a:srgbClr val="C0C0C0"/>
                </a:solidFill>
              </a:rPr>
              <a:t>judgement of fluency of description</a:t>
            </a:r>
          </a:p>
          <a:p>
            <a:pPr marL="952500" lvl="1" indent="-495300">
              <a:lnSpc>
                <a:spcPct val="80000"/>
              </a:lnSpc>
            </a:pPr>
            <a:r>
              <a:rPr lang="en-GB" sz="2200" dirty="0">
                <a:solidFill>
                  <a:srgbClr val="C0C0C0"/>
                </a:solidFill>
              </a:rPr>
              <a:t>assessed by native speakers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GB" sz="2400" b="1" dirty="0">
                <a:solidFill>
                  <a:srgbClr val="002060"/>
                </a:solidFill>
              </a:rPr>
              <a:t>Referential clarity (task-based)</a:t>
            </a:r>
          </a:p>
          <a:p>
            <a:pPr marL="952500" lvl="1" indent="-495300">
              <a:lnSpc>
                <a:spcPct val="80000"/>
              </a:lnSpc>
            </a:pPr>
            <a:r>
              <a:rPr lang="en-GB" sz="2200" dirty="0"/>
              <a:t>speed and accuracy in an identification experiment</a:t>
            </a:r>
          </a:p>
          <a:p>
            <a:pPr marL="952500" lvl="1" indent="-495300">
              <a:lnSpc>
                <a:spcPct val="80000"/>
              </a:lnSpc>
            </a:pPr>
            <a:r>
              <a:rPr lang="en-GB" sz="2200" dirty="0"/>
              <a:t>performance on task as index of output quality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1351-F617-4CEB-86F5-98A87D9B8A21}" type="slidenum">
              <a:rPr lang="fr-FR"/>
              <a:pPr/>
              <a:t>72</a:t>
            </a:fld>
            <a:endParaRPr lang="fr-FR"/>
          </a:p>
        </p:txBody>
      </p:sp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Measuring referential clarity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Identification experiment with 16 participants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Procedure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participants shown a visual domain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heard a description over headset produced using a TTS system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clicked on the object identified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Measures</a:t>
            </a:r>
          </a:p>
          <a:p>
            <a:pPr lvl="1">
              <a:lnSpc>
                <a:spcPct val="90000"/>
              </a:lnSpc>
            </a:pPr>
            <a:r>
              <a:rPr lang="en-GB" sz="2000" b="1" dirty="0">
                <a:solidFill>
                  <a:srgbClr val="002060"/>
                </a:solidFill>
              </a:rPr>
              <a:t>Identification speed (ms):</a:t>
            </a:r>
            <a:r>
              <a:rPr lang="en-GB" sz="2000" b="1" dirty="0"/>
              <a:t> </a:t>
            </a:r>
            <a:r>
              <a:rPr lang="en-GB" sz="2000" dirty="0"/>
              <a:t>how fast an object was identified</a:t>
            </a:r>
          </a:p>
          <a:p>
            <a:pPr lvl="1">
              <a:lnSpc>
                <a:spcPct val="90000"/>
              </a:lnSpc>
            </a:pPr>
            <a:r>
              <a:rPr lang="en-GB" sz="2000" b="1" dirty="0">
                <a:solidFill>
                  <a:srgbClr val="002060"/>
                </a:solidFill>
              </a:rPr>
              <a:t>Identification accuracy (%): </a:t>
            </a:r>
            <a:r>
              <a:rPr lang="en-GB" sz="2000" dirty="0"/>
              <a:t>whether the correct (intended) object was identified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Identification speed = speed of identification based on description</a:t>
            </a:r>
            <a:endParaRPr lang="mt-MT" sz="2000" b="1" dirty="0" smtClean="0">
              <a:solidFill>
                <a:srgbClr val="002060"/>
              </a:solidFill>
            </a:endParaRPr>
          </a:p>
          <a:p>
            <a:pPr lvl="0"/>
            <a:r>
              <a:rPr lang="en-GB" sz="2000" b="1" dirty="0" smtClean="0">
                <a:solidFill>
                  <a:srgbClr val="002060"/>
                </a:solidFill>
              </a:rPr>
              <a:t>Identification accuracy = error rate</a:t>
            </a:r>
          </a:p>
          <a:p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Referential clarity experimental setup</a:t>
            </a:r>
            <a:endParaRPr lang="en-GB" dirty="0"/>
          </a:p>
        </p:txBody>
      </p:sp>
      <p:sp>
        <p:nvSpPr>
          <p:cNvPr id="2050" name="AutoShape 2" descr="data:image/jpeg;base64,/9j/4AAQSkZJRgABAQAAAQABAAD/2wCEAAkGBhIQEBUUEhQVFRAVGBoXFxgYFRIXHRUYGRoXGhYYFBYXGyYgGBokHBIVHy8hJCcpLCwsGB4xNTAqOCYrLCkBCQoKBQUFDQUFDSkYEhgpKSkpKSkpKSkpKSkpKSkpKSkpKSkpKSkpKSkpKSkpKSkpKSkpKSkpKSkpKSkpKSkpKf/AABEIAOkA2AMBIgACEQEDEQH/xAAcAAEAAgIDAQAAAAAAAAAAAAAABwgFBgIDBAH/xABBEAABAwICBwQIBAUCBwEAAAABAAIDBBEGMQUHIUFRYXESIjKBExQjQlJikaFDcrHBM1Njc4IkkoOisrPC4fA0/8QAFAEBAAAAAAAAAAAAAAAAAAAAAP/EABQRAQAAAAAAAAAAAAAAAAAAAAD/2gAMAwEAAhEDEQA/ANcxfi+orqmRzpHCIOIjY1zg1rWk9k9m9i7ZcnO5WQwprQq6Jwa9xng3skcS4f23m5HQ3HRdWsvDBoa5/ZHsZiZYzwue+3ycfoWrU0FmsM4xpdIM7UD++B3o3bHs6t3jmLhZtVPpKt8Tw+NzmSNN2uaSCDyIUrYP1z5RV45CZo/7rB+rfoglpF1U1UyVgfG5r2OFw5pBBHEEZrtQEREBERAREQEREBERAREQEREBERAREQEREBERBqusfC3r9E5rReeP2kXEkDa3/IXHWyroQraqAdbOFvU6wysFoKi7xwa/8Rv37Q6ngg0hEW00OEBW0ompSBMzuyxOObhvY45XFjY89qDxYYxlVaPfeB/cJ70btrHdRuPMWKmvCGsql0gAy/oqn+W4+I/03ZO6bDyVfKmmfE4skaWvGbXCxHkusFBbVFBuD9b89NaOrvPBkHfiMHU/xB1281MehtOQVkYkp5GyMPDNp4OB2tPIoPeiIgIiICIiAiIgIiICIiAiIgIiICIiAiIgLAY3wyNIUckWz0g70R4SN8PkdrTyKz6IKmSRlpLXAhwJBBzBGwgrYMC6f9Uqh2jaGWzH8vhd5E/QlbFrkwt6vUipjHsp/F8soG3/AHDb1DlHSCdtN4dgrG9mZtyPC8bHN6O4cjsUX4kwJPSXe32sHxtG1o+du7qNnRb7gHT/AK1ShrjeaKzHcSPcd5gW6grZUFeF7dD6bnpJBJTyOjeOGThwc3Jw5FSXiTV1DUXfBaGbOwHccebR4TzH0UZ6V0PNSv7EzC127g4cWuyIQTHg/XBDUdmOrtDNkH39m89T/DPXZzUig3yyVS1tmENZFVo8ht/S038txPdH9N2bOmXJBYlFgsL40pdIsvC/2gHejdYPb5bxzFws6gIiICIiAiIgIiICIiAiIgIiICIiAiIgxOKdAMrqSSB3vDun4Xjax3kftdVlq6V8Ujo5B2ZGOLXDgQbEfUK2ChrXVhbsSNrIx3ZLMltueB3HHqBbq0cUGk4R076nVNeT7N3ckHynf5Gx8lNrXAi42g/dV4Usat9P+np/QvPtIbAc4z4T5eH6INwXmr9HRVDCyVgew7iPuDmDzC9KIIuxJq1kiu+lvJHn2D429PjH36rSHNINjsIzB3dVYhYDEWDKetBLh2Jt0jQL/wCYycPvzQQ1TVL4nh8bnMe03a5pIIPIjJSpg/XOR2Yq8XGQmaNv/FYM+rfoo/0/hWoone0bePdI25aevwnkfusOgtfSVkczA+N7XxuFw5pBBHIhdyrHhrF9Vo9/agfZp8UbtrH9W7jzFiprwfrNpq+zHH0NSfw3HY4/03e902HlvQbiiIgIiICIiAiIgIiICIiAiIgIiIC8Om9EMq6eSCTwSNLTyO5w5g2PkvciCqmldGPpp5IZBaSNxafLIjkRYjkQvRhzTRpKlkoyBs8fEw+IfuOYCkvXXha4bWxjaLRzW4fhv8j3T1bwURILCwyh7Q5pu1wBBG8HaCua0bVhp/0kRpnnvxbWc2E7R/iT9COC3lAREQcJYg5pa4BzTsIIBBHAg5rQ8Sasmuu+kPZdmYidh/I4+HodnMLf0QV8qqR8TyyRpY8ZtcLELqU76aw/BWM7MzL28Lhsc38rv2yUX4kwDPSXey8sHxAd5o+dv7jZ0QZnB+t2eltHU3ngyvf2jBycfGOR281MuhNP09bH6SnkD277ZtPB7TtaeqqyvborTE1LIJIJHRyDeDmODhk4cigtSijbB+uKGfsx1loZchJ+G/rf+GeuzmFJDXAi4NwcjxQfUREBERAREQEREBERAREQEREHn0hQMnifFILxyNLXDkRb6qseIdCPoqmSB+cbrA/E3Nrh1BBVpFGeujC3pYG1cY9pD3ZLb4ydh/xcfo4oIi0PpR1NOyVmbDe3xDJzT1BIU7UdW2aNsjDdjwHA8iq+qRdV2n7h1K85XfH099v/AJf7kEhoiICIiAiIg1LEmryGpu+K0M2ewdxx+ZoyPMfQqMtLaEmpX9iZhadxzDubXZFT0vPXUEc7CyVjXsO4j7jgeYQV/W04R1i1WjiGtPpKffE8mw/tuzYftyWQxJqzfHd9LeRmZjPjb+U++Pv1WjvYQSCCCNhB2EHgRuQWUwtjel0i32T7Sgd6J1g9vl7w5j7LYFU2Cd0bg5ji17TcOaSCDxBG0KUcH653NtFXjtNyEzRtH9xg8XVu3kUEwouiiro52CSJ7Xxu2hzSCD5hd6AiIgIiICIiAiIgIiIC654GyMcxwBY4FrgciCLEHyK7EQVjxfh11BWSQG/ZB7UZPvRu8J/UHm0rG0Fc+CVkrDZ7HBw8tx5HJTfrfwr61SenYLzU93G2boz4x5W7XkeKglBPuitIsqIWSs8Lxfod4PMG48l61Geq/T/Ye6mee6/vR8nDxN8wL9RzUmICIiAiIgIiICwWIcH09aLvHYl3SNtf/Ie8Ov1WdRBCOIMJVFEe+3tRbpG3LT1+E8j91hVYaSMOBDgC07CCAQRwIOa0TEmrNr7vpLMdmYye6fyH3TyOzog0vDmK6nR7+1TvIB8TDtY/8zePMWPNTVg/WjTV3Zjf7GpOzsOPdef6b9/Q7euagSsopIXlkjXMeMw4WP8A7HNdKC2qKBsH62qiktHUXnpxs2n2jB8rj4hyd9Qpo0FiGnrYvSU8ge3I7i08HtO0FBkUREBERAREQEREBERB8e0EEHaDsI4qt2P8MHR9a+MD2L+/EfkPu9Wm7fIHerJLTdaWFvXaIuYLzwXkZxcLd9nmBcc2hBX+nqHRva9hs9pDmngRtCnTQGl21dOyZvvDvD4XDY4fX7WUELc9Wmn/AEM5gefZzeHlIMv9w2dQ1BKqIiAiIgIiICIiAiIgx+mNBQVbOzMwO4HJzebXbv0US4uwv6hIGiRr2vuWjJ4Hzt/fftUm4rxUyhivsdM7wM4/M7g0ffLpDddXPnkdJI4ue43JP6DgBwQdC37UtUSDSJa0u9G6J3pAMtluwXeZsOpWlaN0bJUytihaXyvNmgfqeAGZO5WFwJgiPRkNtj6h9jK/jbJrODRfzzPABs6IiAiIgIiICIiAiIgIiIK8azsLeo1riwWgmvJHwBv32DoT9HBakx5BBBsQbgjcRkQrHawsL+v0T2NHtme0i/MB4f8AIXHmOCrgRbqgnHCunBWUzJPf8Mg4PGf12HzWXUQavNP+rVPYcbRTWaeAd7jvqbeal9AREQEREBERAWFxRieOhi7Tu9K7wMv4jxPBo3lerTul20lO+Z23sjYPicdjW+Z/dQlpXSklTK6WV13u+gG5rRuAQcdI6RkqJXSSu7T3ZnhwAG4DguNDQyTyNjiaXyPNmtGZP/29caSkfK9scbS6R5DWtAuSTkAp+1e6v2aOj7clnVbx3nZhg+BnLid/RB24AwHHo2K7rPqnj2j+A+BnBo47zt4AbaiICIiAiIgIiICIiAiIgIiICgXW5hb1Ws9MwWhqLu5Nk98ed+15ngp6WDxnhtukKOSE27du1GT7sjfCehyPIlBWZTRgnT/rdK0uPtY+5JzIyd5jb1uoZmhcxxa4EOaSCDmCDYg+YWewRp/1SqaXG0Uncfyv4XeR+xKCaEXxfUBERAREQYjFehzV0kkTTZ5s5t8i5puAeF8vNQjPC5ji14LXtNiDsIIzBVhVqOOcGCrb6WEWqWjL+aBuPzDcfLoEa6A05LRVDJ4rdthyIuHA7HNPIjZsVjcL4nh0hTiaI8nsOcbt7Xfsd4VY3NIJBFiNhB2WO8ELMYTxVNo6oEse1p2SMJ2SN4HgeB3HzQWcRY/QOnYa2Bs0Lrsd9Wne1w3OCyCAiIgIiICIiAiIgIiICIiAiIghHXNhX0FQKqMezn2P+WUDP/IC/Vp4qOFaLEugmVtLJA/J7dh+Fw2tcOhA+6rHW0b4ZHxyC0jHFrhwINiglnV9p/1mlDHG8sNmu4lvuO+gt5LaVB+FNOmjqmSfhnuyDiw5ny2HyU3NcCAQbg7QeI3EIOS8OmNMRUkRklNmjIb3Hc1o3lcdN6bio4jJKdmTQM3nc1o4/ooaxBiGWtl7chsBsYwZMHAc+J3oNrOtqT0n8Bnor5dp3at1yv5LetC6biq4hJEdmRBtdp3hw4qB1lMOYhkopg9m1p2PZfY9vDkRuO5BOiLx6K0rHVRNliN2O+rTva4biF7EGj49wV6YGogb7YbXsH4gHvD5x9+ucXqxCjvH+CvFU07ecrB93tH6jz4oNdwTjOXRs/abd0D7CWO/iHxN4PG4+SsTovScVTCyaFwfG8XBH3BG4jIjcqqLbdX+PH6Nms67qR59oz4Tl6Rg4jeN46BBYhF00lWyaNskbg6N4DmuBuCDkQu5AREQEREBERAREQEREBERAUPa68Ldl7a2MbHWjmt8XuPPUDs+TVMK8emNFsqoJIZBdkjS08uBHMGxHMIKrKRcJY7jhonNnN3w7GDfI0+EDpYg8BZaNpjRT6WeSCQd+NxaefBw5EEEdV40GR09p6WslMkh5NaMmDg39zvWPa0k2AuTsAG253ABGMLiAASSbAAXJJyAAzKm7VrqzFKG1NU0GpO1jDtEPM8ZP03cUGlzaoqttB6wf447xgt3hHbjvk39nhz2LRFbVRLrS1beKspG8XTRtH1kYP8AqHnxQR9hbE8lDL2hd0Tv4jOI4jg4bj5KZqCvjnjbJG4OY4XB/UEbiN4VflsOEMWPoZLG7qd577eHzN+YfdBNC+LrpapkrGvY4OY4XBGRC7UEYY9wV6Imogb7I7ZGD3D8TR8J+3TLRlYdzQRY7QdhHHqonxzgw0rjNCP9O47R/KJ3flO47suCD06ttYRoJPQzEmjedu/0Tj77fl4jz43nqKUOaHNILSAQQbgg7QQd4VTVIurDWN6o4U1S7/TONmPP4JO4/wBMn6dLoJwRfAbog+oiICIiAiIgIiICIiAiIgi7XJg10zW1kLbvjHZmAzLBta+2/s7QeR5KHYYi9wawFznGzQ0XLjwAGatmvNDoyFjy9kUbZHZuDGgnq4C5QaNq31aCjAqKkB1URdrcxCD+r+J3ZDiZCREBERBDOtHVv6Euq6VvsTtljA/hne9o+DiN2eWUYK2jmgix2gqDtZ2rn1RxqaZv+lce+0fgk8P6ZP0yysgweC8Yuon9iS5pnHaM+wfjb+43qXoZmvaHNIc1wuCNoIORBVelt2BsaGlcIZiTTOOw/wAonePlO8efG4S0uE0LXtLXAOa4EEEXBBzBC+tcCAQbg7QRtuNxBXJBDuNMIOon9tlzTPPdOfYPwOP6HetZUv46xJDTwOic1sksjbCM5AH3n8Bw3kjzUQIJV1U6xC0soqk3abNgedx3RuPD4Tuy4W+qOcPaNkqKqGKIXkc9tuQBBLjwAAJ8kQWlREQEREBERAREQEREBERAREQEREBERAXCWIPaWuALXAggi4IOwgjeFzRBAesnV4aB5mhBNG89TC4+675eB8juvoythVUrJWOZI0OjcC1zSLgg5gqv+sLAL9Gy9tl3Ujz3HZ9g/wAt548DvHMFB34Dxt6Ainnd7E7GOP4ZO4/Ift0y2vGGMmUTOyyzqlw7rcwwH3n/ALDf0UOr65xO0kk89qDnVVT5XufI4ue43JOZK7tF6LlqpWxQsL5XmwA+5J3AZkrlojREtXM2GFpfI7IcBvLjuaN5Vg8EYHi0ZFYWfUPHtJLZ/K3gwcN+Z5BwwLgSLRkW59S8e0kt/wAjODB98zuALaUQEREBERAREQEREBERAREQEREBERAREQEREBebSGj46iJ0UrQ+N4s5p3j9jvvuXpRBXLHWBZdGzHYX0rj7OS2XyyHIOH33cFhdCaEmrZmxQN7bznwaPiefdCsdjD/8NR/bK17VV/Bl/OP0QZfBeCodGw9lvemdb0khG1x4Dg0bgtj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BUUEhQVFRAVGBoXFxgYFRIXHRUYGRoXGhYYFBYXGyYgGBokHBIVHy8hJCcpLCwsGB4xNTAqOCYrLCkBCQoKBQUFDQUFDSkYEhgpKSkpKSkpKSkpKSkpKSkpKSkpKSkpKSkpKSkpKSkpKSkpKSkpKSkpKSkpKSkpKSkpKf/AABEIAOkA2AMBIgACEQEDEQH/xAAcAAEAAgIDAQAAAAAAAAAAAAAABwgFBgIDBAH/xABBEAABAwICBwQIBAUCBwEAAAABAAIDBBEGMQUHIUFRYXESIjKBExQjQlJikaFDcrHBM1Njc4IkkoOisrPC4fA0/8QAFAEBAAAAAAAAAAAAAAAAAAAAAP/EABQRAQAAAAAAAAAAAAAAAAAAAAD/2gAMAwEAAhEDEQA/ANcxfi+orqmRzpHCIOIjY1zg1rWk9k9m9i7ZcnO5WQwprQq6Jwa9xng3skcS4f23m5HQ3HRdWsvDBoa5/ZHsZiZYzwue+3ycfoWrU0FmsM4xpdIM7UD++B3o3bHs6t3jmLhZtVPpKt8Tw+NzmSNN2uaSCDyIUrYP1z5RV45CZo/7rB+rfoglpF1U1UyVgfG5r2OFw5pBBHEEZrtQEREBERAREQEREBERAREQEREBERAREQEREBERBqusfC3r9E5rReeP2kXEkDa3/IXHWyroQraqAdbOFvU6wysFoKi7xwa/8Rv37Q6ngg0hEW00OEBW0ompSBMzuyxOObhvY45XFjY89qDxYYxlVaPfeB/cJ70btrHdRuPMWKmvCGsql0gAy/oqn+W4+I/03ZO6bDyVfKmmfE4skaWvGbXCxHkusFBbVFBuD9b89NaOrvPBkHfiMHU/xB1281MehtOQVkYkp5GyMPDNp4OB2tPIoPeiIgIiICIiAiIgIiICIiAiIgIiICIiAiIgLAY3wyNIUckWz0g70R4SN8PkdrTyKz6IKmSRlpLXAhwJBBzBGwgrYMC6f9Uqh2jaGWzH8vhd5E/QlbFrkwt6vUipjHsp/F8soG3/AHDb1DlHSCdtN4dgrG9mZtyPC8bHN6O4cjsUX4kwJPSXe32sHxtG1o+du7qNnRb7gHT/AK1ShrjeaKzHcSPcd5gW6grZUFeF7dD6bnpJBJTyOjeOGThwc3Jw5FSXiTV1DUXfBaGbOwHccebR4TzH0UZ6V0PNSv7EzC127g4cWuyIQTHg/XBDUdmOrtDNkH39m89T/DPXZzUig3yyVS1tmENZFVo8ht/S038txPdH9N2bOmXJBYlFgsL40pdIsvC/2gHejdYPb5bxzFws6gIiICIiAiIgIiICIiAiIgIiICIiAiIgxOKdAMrqSSB3vDun4Xjax3kftdVlq6V8Ujo5B2ZGOLXDgQbEfUK2ChrXVhbsSNrIx3ZLMltueB3HHqBbq0cUGk4R076nVNeT7N3ckHynf5Gx8lNrXAi42g/dV4Usat9P+np/QvPtIbAc4z4T5eH6INwXmr9HRVDCyVgew7iPuDmDzC9KIIuxJq1kiu+lvJHn2D429PjH36rSHNINjsIzB3dVYhYDEWDKetBLh2Jt0jQL/wCYycPvzQQ1TVL4nh8bnMe03a5pIIPIjJSpg/XOR2Yq8XGQmaNv/FYM+rfoo/0/hWoone0bePdI25aevwnkfusOgtfSVkczA+N7XxuFw5pBBHIhdyrHhrF9Vo9/agfZp8UbtrH9W7jzFiprwfrNpq+zHH0NSfw3HY4/03e902HlvQbiiIgIiICIiAiIgIiICIiAiIgIiIC8Om9EMq6eSCTwSNLTyO5w5g2PkvciCqmldGPpp5IZBaSNxafLIjkRYjkQvRhzTRpKlkoyBs8fEw+IfuOYCkvXXha4bWxjaLRzW4fhv8j3T1bwURILCwyh7Q5pu1wBBG8HaCua0bVhp/0kRpnnvxbWc2E7R/iT9COC3lAREQcJYg5pa4BzTsIIBBHAg5rQ8Sasmuu+kPZdmYidh/I4+HodnMLf0QV8qqR8TyyRpY8ZtcLELqU76aw/BWM7MzL28Lhsc38rv2yUX4kwDPSXey8sHxAd5o+dv7jZ0QZnB+t2eltHU3ngyvf2jBycfGOR281MuhNP09bH6SnkD277ZtPB7TtaeqqyvborTE1LIJIJHRyDeDmODhk4cigtSijbB+uKGfsx1loZchJ+G/rf+GeuzmFJDXAi4NwcjxQfUREBERAREQEREBERAREQEREHn0hQMnifFILxyNLXDkRb6qseIdCPoqmSB+cbrA/E3Nrh1BBVpFGeujC3pYG1cY9pD3ZLb4ydh/xcfo4oIi0PpR1NOyVmbDe3xDJzT1BIU7UdW2aNsjDdjwHA8iq+qRdV2n7h1K85XfH099v/AJf7kEhoiICIiAiIg1LEmryGpu+K0M2ewdxx+ZoyPMfQqMtLaEmpX9iZhadxzDubXZFT0vPXUEc7CyVjXsO4j7jgeYQV/W04R1i1WjiGtPpKffE8mw/tuzYftyWQxJqzfHd9LeRmZjPjb+U++Pv1WjvYQSCCCNhB2EHgRuQWUwtjel0i32T7Sgd6J1g9vl7w5j7LYFU2Cd0bg5ji17TcOaSCDxBG0KUcH653NtFXjtNyEzRtH9xg8XVu3kUEwouiiro52CSJ7Xxu2hzSCD5hd6AiIgIiICIiAiIgIiIC654GyMcxwBY4FrgciCLEHyK7EQVjxfh11BWSQG/ZB7UZPvRu8J/UHm0rG0Fc+CVkrDZ7HBw8tx5HJTfrfwr61SenYLzU93G2boz4x5W7XkeKglBPuitIsqIWSs8Lxfod4PMG48l61Geq/T/Ye6mee6/vR8nDxN8wL9RzUmICIiAiIgIiICwWIcH09aLvHYl3SNtf/Ie8Ov1WdRBCOIMJVFEe+3tRbpG3LT1+E8j91hVYaSMOBDgC07CCAQRwIOa0TEmrNr7vpLMdmYye6fyH3TyOzog0vDmK6nR7+1TvIB8TDtY/8zePMWPNTVg/WjTV3Zjf7GpOzsOPdef6b9/Q7euagSsopIXlkjXMeMw4WP8A7HNdKC2qKBsH62qiktHUXnpxs2n2jB8rj4hyd9Qpo0FiGnrYvSU8ge3I7i08HtO0FBkUREBERAREQEREBERB8e0EEHaDsI4qt2P8MHR9a+MD2L+/EfkPu9Wm7fIHerJLTdaWFvXaIuYLzwXkZxcLd9nmBcc2hBX+nqHRva9hs9pDmngRtCnTQGl21dOyZvvDvD4XDY4fX7WUELc9Wmn/AEM5gefZzeHlIMv9w2dQ1BKqIiAiIgIiICIiAiIgx+mNBQVbOzMwO4HJzebXbv0US4uwv6hIGiRr2vuWjJ4Hzt/fftUm4rxUyhivsdM7wM4/M7g0ffLpDddXPnkdJI4ue43JP6DgBwQdC37UtUSDSJa0u9G6J3pAMtluwXeZsOpWlaN0bJUytihaXyvNmgfqeAGZO5WFwJgiPRkNtj6h9jK/jbJrODRfzzPABs6IiAiIgIiICIiAiIgIiIK8azsLeo1riwWgmvJHwBv32DoT9HBakx5BBBsQbgjcRkQrHawsL+v0T2NHtme0i/MB4f8AIXHmOCrgRbqgnHCunBWUzJPf8Mg4PGf12HzWXUQavNP+rVPYcbRTWaeAd7jvqbeal9AREQEREBERAWFxRieOhi7Tu9K7wMv4jxPBo3lerTul20lO+Z23sjYPicdjW+Z/dQlpXSklTK6WV13u+gG5rRuAQcdI6RkqJXSSu7T3ZnhwAG4DguNDQyTyNjiaXyPNmtGZP/29caSkfK9scbS6R5DWtAuSTkAp+1e6v2aOj7clnVbx3nZhg+BnLid/RB24AwHHo2K7rPqnj2j+A+BnBo47zt4AbaiICIiAiIgIiICIiAiIgIiICgXW5hb1Ws9MwWhqLu5Nk98ed+15ngp6WDxnhtukKOSE27du1GT7sjfCehyPIlBWZTRgnT/rdK0uPtY+5JzIyd5jb1uoZmhcxxa4EOaSCDmCDYg+YWewRp/1SqaXG0Uncfyv4XeR+xKCaEXxfUBERAREQYjFehzV0kkTTZ5s5t8i5puAeF8vNQjPC5ji14LXtNiDsIIzBVhVqOOcGCrb6WEWqWjL+aBuPzDcfLoEa6A05LRVDJ4rdthyIuHA7HNPIjZsVjcL4nh0hTiaI8nsOcbt7Xfsd4VY3NIJBFiNhB2WO8ELMYTxVNo6oEse1p2SMJ2SN4HgeB3HzQWcRY/QOnYa2Bs0Lrsd9Wne1w3OCyCAiIgIiICIiAiIgIiICIiAiIghHXNhX0FQKqMezn2P+WUDP/IC/Vp4qOFaLEugmVtLJA/J7dh+Fw2tcOhA+6rHW0b4ZHxyC0jHFrhwINiglnV9p/1mlDHG8sNmu4lvuO+gt5LaVB+FNOmjqmSfhnuyDiw5ny2HyU3NcCAQbg7QeI3EIOS8OmNMRUkRklNmjIb3Hc1o3lcdN6bio4jJKdmTQM3nc1o4/ooaxBiGWtl7chsBsYwZMHAc+J3oNrOtqT0n8Bnor5dp3at1yv5LetC6biq4hJEdmRBtdp3hw4qB1lMOYhkopg9m1p2PZfY9vDkRuO5BOiLx6K0rHVRNliN2O+rTva4biF7EGj49wV6YGogb7YbXsH4gHvD5x9+ucXqxCjvH+CvFU07ecrB93tH6jz4oNdwTjOXRs/abd0D7CWO/iHxN4PG4+SsTovScVTCyaFwfG8XBH3BG4jIjcqqLbdX+PH6Nms67qR59oz4Tl6Rg4jeN46BBYhF00lWyaNskbg6N4DmuBuCDkQu5AREQEREBERAREQEREBERAUPa68Ldl7a2MbHWjmt8XuPPUDs+TVMK8emNFsqoJIZBdkjS08uBHMGxHMIKrKRcJY7jhonNnN3w7GDfI0+EDpYg8BZaNpjRT6WeSCQd+NxaefBw5EEEdV40GR09p6WslMkh5NaMmDg39zvWPa0k2AuTsAG253ABGMLiAASSbAAXJJyAAzKm7VrqzFKG1NU0GpO1jDtEPM8ZP03cUGlzaoqttB6wf447xgt3hHbjvk39nhz2LRFbVRLrS1beKspG8XTRtH1kYP8AqHnxQR9hbE8lDL2hd0Tv4jOI4jg4bj5KZqCvjnjbJG4OY4XB/UEbiN4VflsOEMWPoZLG7qd577eHzN+YfdBNC+LrpapkrGvY4OY4XBGRC7UEYY9wV6Imogb7I7ZGD3D8TR8J+3TLRlYdzQRY7QdhHHqonxzgw0rjNCP9O47R/KJ3flO47suCD06ttYRoJPQzEmjedu/0Tj77fl4jz43nqKUOaHNILSAQQbgg7QQd4VTVIurDWN6o4U1S7/TONmPP4JO4/wBMn6dLoJwRfAbog+oiICIiAiIgIiICIiAiIgi7XJg10zW1kLbvjHZmAzLBta+2/s7QeR5KHYYi9wawFznGzQ0XLjwAGatmvNDoyFjy9kUbZHZuDGgnq4C5QaNq31aCjAqKkB1URdrcxCD+r+J3ZDiZCREBERBDOtHVv6Euq6VvsTtljA/hne9o+DiN2eWUYK2jmgix2gqDtZ2rn1RxqaZv+lce+0fgk8P6ZP0yysgweC8Yuon9iS5pnHaM+wfjb+43qXoZmvaHNIc1wuCNoIORBVelt2BsaGlcIZiTTOOw/wAonePlO8efG4S0uE0LXtLXAOa4EEEXBBzBC+tcCAQbg7QRtuNxBXJBDuNMIOon9tlzTPPdOfYPwOP6HetZUv46xJDTwOic1sksjbCM5AH3n8Bw3kjzUQIJV1U6xC0soqk3abNgedx3RuPD4Tuy4W+qOcPaNkqKqGKIXkc9tuQBBLjwAAJ8kQWlREQEREBERAREQEREBERAREQEREBERAXCWIPaWuALXAggi4IOwgjeFzRBAesnV4aB5mhBNG89TC4+675eB8juvoythVUrJWOZI0OjcC1zSLgg5gqv+sLAL9Gy9tl3Ujz3HZ9g/wAt548DvHMFB34Dxt6Ainnd7E7GOP4ZO4/Ift0y2vGGMmUTOyyzqlw7rcwwH3n/ALDf0UOr65xO0kk89qDnVVT5XufI4ue43JOZK7tF6LlqpWxQsL5XmwA+5J3AZkrlojREtXM2GFpfI7IcBvLjuaN5Vg8EYHi0ZFYWfUPHtJLZ/K3gwcN+Z5BwwLgSLRkW59S8e0kt/wAjODB98zuALaUQEREBERAREQEREBERAREQEREBERAREQEREBebSGj46iJ0UrQ+N4s5p3j9jvvuXpRBXLHWBZdGzHYX0rj7OS2XyyHIOH33cFhdCaEmrZmxQN7bznwaPiefdCsdjD/8NR/bK17VV/Bl/OP0QZfBeCodGw9lvemdb0khG1x4Dg0bgtj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g4QDQ8PDxAPERAPEBAPEg4QDxAOExAQFRAWFBcQEhIYHCYeFxovGhUSIC8kJSgpLCwsFR4zNTAqOCcrLCkBCQoKBQUFDQUFDSkYEhgpKSkpKSkpKSkpKSkpKSkpKSkpKSkpKSkpKSkpKSkpKSkpKSkpKSkpKSkpKSkpKSkpKf/AABEIAMIBAwMBIgACEQEDEQH/xAAcAAEBAAIDAQEAAAAAAAAAAAAABwYIAQQFAgP/xABEEAABAwICBQYLBwMDBQEAAAABAAIDBBEFIQYHEjFBCBMUMlFxIjM0YXJzgYKRsbMjJEJSkqGyFVPRYoPBQ1RjwuEX/8QAFAEBAAAAAAAAAAAAAAAAAAAAAP/EABQRAQAAAAAAAAAAAAAAAAAAAAD/2gAMAwEAAhEDEQA/ALiiIgIiICIvnnG7WzcbVr7N87br27Mx8UH0iIgIiICIiAiIgIiICIiAi+OebtbG0NoN2tm4vsk22rdlwfgvtAREQEREBERAREQEREBERAREQEREBERAUj146R1GH1eD1dM60kbqq4PVkYeZ2o3ji0/4O8KuKH8pfq4Z31XyiQVTQ7S6nxOjZVU53+DJETd0MgGcbv8Ag8QQV7i1F1e6dT4TWCZl3wvs2eC+Ukd947Hi5IPeNxK2twfF4Kunjqad4kilaHNeOziCOBBuCOBBQd1ERAREQEREBERAREQRjXPpRUYbjOG1dO7wm08gew32ZYzMNqN/mP7EA8FTtFNKafEqOOrp3Xa8Wcw22opB1o3jtH7ggjIqNcpAffsP9RJ9ULzqeat0TxjZftS0NRnlkKiEHJ7RuEzb7vPbc4FBsei6mF4nDUwRzwPbJFK0PY9u4tPyPAjgRZdtAREQEREBERAREQEREBERAREQEREBQ/lMdXDO+q+UKuCiHKY6uGd9V8oUEMCoWqbWW7C6jmZ3E0M7hzgzPMPOXPtHw2gN484F54uQUG70MzXta9hDmvaHNc0hzXNIuCCN4sV+i1+1Ka0eYczDKx/2DzammcfEvJ8U4/kJOXYfMctgAUHKIiAiIgIiICIiCA8pDy7D/USfVCr+l+iNPilE6lnFr+FHKAC6GW2T2/IjiCQpDyj/AC7D/USfVCvce4dwQa9aC6VVWjuJSYXiVxSvfm7MtiLurUxHjGRv7r7wQdhYpA5oc0gtcAQ4EEEEXBB4hYbrN1eRYtSWGyyrhBdBMcs95iefyH9jY9oOAaodYctHP/RMT2o9h5igfLkYZL26M8/lJ6p4HLcRYLmiXRAREQEREBERAREQEREBERAREQFEOUx1cM9Kq+UKt6iHKY6mGelVfKFBC0REHIWwupTWh0qNuG1kn3mMWglcc54wPFuPF4HxHnBvryv0p53se17HFr2ODmvaSHNcDcOaRuN0G76LANVGspmKU3NTFra6Bo51uQ55m7n2D4bQ4HzELP0BERAREQEREEC5SHluH+ol+qFe4+qO4KCcpHy3D/US/VCvUXVHcPkg+1MNcWrD+oRGspGffYW+E0DymMDqed4/CeO7stT0QSfU1rPNWwYdWv8AvcTbRSPyNRG0dU3/AOoAM+0C+8FVhRTXJq4fFIcaw4OZJG4S1DIvBc1zTfpcduPF36vzLMNVmsiPFabYkLW1sDRz0Yy5xu4TsHYeI4HzEIM7RAiAiIgIiICIiAiIgIiICIiAojymOphnpVXyhVuUR5S/Uwz0qr5QoIUi5RBwiIg7+CY1PR1MVTTvLJYnbTXD4FpHFpFwRxBW1ugOnEGLUYnjs2VtmTwXuYpLfu07wePeCtQ172hmmFRhdYypgNxk2WIkhs0V82O+YPAgINxUXl6N6RU9fSxVVM7ajkG78THDfG8cHA7/APBC9RAREQEREED5SPlmH+ol+qFeYuqO4fJQblI+WYf6iX6gV5i6o7h8kH2iIg+XtBFjmDkQeI7Fr/rF0NqMCr2Yvhd2QGS5aASKeR2+J44xOzA7L2/Ktgl166hinifDMxskcjSx7HC4c0jMEIPE0F01p8Vom1EVmvFmTQXu6GW2bT2tO8HiPOCBka1yxbDqzRTF21FPtSUU5IAJylivd1PIeEg3g9x/MFe9H8fp66liqqZ+3FKLjgWnix44OByIQekiIgIiICIiAiIgIiICIiAojyl+phnpVXyhVuUR5S/Uwz0qr+MKCFrhcrhAREQFyuEQZrqx1iyYTV3dtPpJrCeEZkWyEsYJttD9xl2EbTYfiEVRDHPC9skUrQ9j2m4c08QtJVUNTetD+nyiiq3HoUzvAec+jSuPW9A8ew59tw2SRcNdcXG5coCIiCB8pEfe8P8AUzfUarzD1W9w+SgvKTb97oD/AOCYfCQf5V2ofExerZ/EIP3REQEREHl6SaO09fSS0tS3ajkFr5bTHfhkYeDgdyg+A4vWaK4u+kqtp9FM4F2yMnxk2bVRN4OG4jjYjgCtjFjOn+g0GLUToJLNlbd8E9rmKS3HtadxH/ICD36OsjmjZLE9r45Gtex7TdrmkXDgeIX7rX/VppvPg1c/B8UvHDzha1zzcU0rjk4H+y6977hfa4lX8FByiIgIiICIiAiIgIiICiXKX8Xhnp1X8YVbVEuUv4vDPTqv4woIUi4XKDhF62jei9XiFR0ekjMj9lzznZrGgb3O4dg7SQF5bmkEg8EHACKgak8XhhxdkE7I3xVjTB9oxrw2XrRkXGVyNn3wtiKnQzC5fGUFE7zmlhv8dm6DTdFtpU6psCk62HwD0DJF/FwXlVOojAn9WCaP0KmX/wBi5BiepLWjfm8KrX59Wlmcd/ZTPPb+X9PYrcCpVNydcLveKoroyDceHC+x7R4AKpWEUcsNPHFLM6d8bdkzvaGukA3FwGV7WueO9B3EREED5SnlWH+om+o1XajFoox2Mb/EKE8pPyrD/UzfUarxT9Rvot+SD9ERTXWxrWZhsbqWlLX10jcz1m0zCPGPHF/Y32nKwIUm6xiLWfgjnFvT6drgSC2RzoSCDYgh4Flzq40k/qGEUtQ515djmpjxM0fgOJ77B3vKGa39GYqTH9uQPbSVrmVLjHYOaHPtOGXy2r7TvfCDYSn0tw6TxdbRv9GphP7bS9KKoY8Xa5rh2tcHfJRmTk4Uz2h0GIyhrgHNLoGSAgi4Nw5vBefLycaxhvDiEV/PFLD+7XFBnetbVqzFabnYQG10DTzT+qJmb+YefjY8D5iVi+pnWU/aGD4gXNmjJip3yXDrtNuiyX3OFvBv6O8C/k//AI/pRB4jEWkDdzddVRH4FoC8HFNUekz5jPLEZ5SWkzCrhc8lu47TnAk5DNBs2ixHV3iuJyUvM4pTSw1MADTM4NLKhm4PDmkgP7R7RvIGXICIiAiIgIiICIiAolyl/F4Z6dV/GFW1RLlL+Lwz06r+MKCEr2NFtFqrEqplLTM2nuzc83DImcZJDwA/fcMyuNF9F6rEaplLSs2nuzc45MjYDnJIeDR/gDMrajQfQelwqlEEA2nusZqhws+Z9t57GjOzeHfckOdCdCaXCqQQQC73WdNOQA+Z9t57AM7N4e0k6563dHOhY1Uta20c56VFwGzISXAdzw8ewLa9SHlE6Oc7QwVzW+FSyc3IR/ZlyBPc8N/WUGv9PUPjeyRhLXsc17XDe1zTcOHtAW4+iWPNrsPpqttvt4mucB+GTc9vscHD2LTRXXk56TXZU4c85tPSoQT+E2bI0e3YPvOQW1ERAREQEREEE5SnlWH+pn/m1XeDqN9EfJQjlKeU4f6mf+bVmOs3WpHhlO2mpi19fJG2wyc2maW+MkH5uxvtOW8PvWtrVZhkZpqYtfXyN3ZObTNIykeOLrbm+05Wvh+gupqSspp63FC/nquKUwRvJ22vkabVUx37VyCGnvPYO7qp1VySSDFsWDnyyO56GCa7nFxN+kTg7zxDT3ngFabIIZyfMafDU1uFTeC4kzMYeEsZ5uVlu22z+grLNe+jPSsINQwXloXc8O0wnwZW/DZd/trA9YUZwbSuDEWC0U72VJDeIP2dQzvILj74V8lZHPCWkNfFMwtPEPje2x7wWn90GDaktJumYPHG515aI9GfnmWAXid+izfcKoK161aVL8G0nqMMlJEc73U1zkHOB26eT2g2/wBxbChAREQcALlEQEREBERAREQEREBSjXho3U4jNhNLSs2pHSVRJNw2NgbDeR7uDR/8Gaq64sEGN6C6DU2FUohhG1I6xmqCLOmfbf5mjOzeHfcnJURAXnaRYMysoqikk6tRE+O/5SR4Lu8Gx9i9FCg0irKV8UskUg2XxPdG9p4Pa4tI+IK9jQbSI4fidLV57McgEg7YXeDIP0knvAWVa9tHOjYw6dotHWsE4yt9qPBkHfcB3vqcXQbwRyBwDmkEEAgjMEHcQvpYBqU0m6Zg0THG8tGeivvvLWgGN36CB3tKz9AREQEREEE5SnlOHepn+oxd/VTqrklkGLYsHPe93PQwS3c5zibieYH2ENPeeAVIxzQimrcQpaypHOCjY8RwEXYZHPDhI/tA2ch29yySyAiIgmevzRzpOEdJaLyUMgkyFzzL7MkH8He4V6OpjSIVmCwAm8lJ91kB/wBAGwd/9ss9oKzLEaJk8EsEgvHNG+J47WuaWn9iVCNTFc/DcerMKmNudMkXmM8BcWuHmLOc+IQd3lB4C6Goo8Vhu1202CR4/DKz7SF/fYOHuBVvRLH2V+H01Y2328TXOA/DIPBez2ODh7F+GnOjgxDC6qksNqSMmMnhMzwmG/DwgB3EqZcnfSM2qsMlydG7pMTTkQLhkrPYdg287kFsREQEREBERAREQEREBERAREQEREBERBNtfGjnScHM7ReSheJxlc807wJB8Nl3uLWVbuVtGyaKSGQbUcrHRvaeLHNLSPgStNsewSSlrZ6NwJfDM6K1jd9nWa4DjcWPtQZxqH0m6Liwp3m0Vc3md+Qmbd0Z+O0331swFq1ohqjxuokinZEaRrHNkZUVF4iHNIcHMjttncDut51tFCHbLdogusNogWBdbMgcBdB9oiICIiAiIgIiICgGu7D5KDG6PFoBYyljyR/3EBbke9nNj2FX9YRrh0b6bgtQGi8tNaqjsLm8YO2B3sLx32QZbhuIR1FPDURG8c8bJWH/AEvaHD5qC6ZxOwPSuKvYCKepk6QbDIsedioj85uXO95q8jRnW5isGHw4bRQtkljLwyXYfUS7DnFwYyMZZXO++Vsl6tHqr0hxeVs2KzvhZvvUO5yQNO8R07cmdx2UGwkUgc0OaQQ4AgjMEEXBC+l08Iw1tNTQUzHOc2CKOFrnm7nNYwNBce3JdxAREQEREBERAREQEREBERAREQEREBdCPAqVtQ+qEEIqJNnbqObbzjtloaPDtfcAPYu+iDiy5REBERAREQEREBERAXDhdcog6OGYJS0wLaaCGAONyIo2R3Pn2Rmu9Z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0" y="2362200"/>
            <a:ext cx="5486400" cy="3276600"/>
            <a:chOff x="0" y="2362200"/>
            <a:chExt cx="5486400" cy="327660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2362200"/>
              <a:ext cx="5486400" cy="3276600"/>
              <a:chOff x="0" y="2362200"/>
              <a:chExt cx="5486400" cy="3276600"/>
            </a:xfrm>
          </p:grpSpPr>
          <p:pic>
            <p:nvPicPr>
              <p:cNvPr id="6" name="Picture 2" descr="A:\generationChallenges\Generation Challenges 2009\TUNA REG 2009\report\presentation\fluencyTrial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534" t="633" r="11650" b="31597"/>
              <a:stretch>
                <a:fillRect/>
              </a:stretch>
            </p:blipFill>
            <p:spPr bwMode="auto">
              <a:xfrm>
                <a:off x="0" y="2362200"/>
                <a:ext cx="5486400" cy="32766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819400" y="4191000"/>
                <a:ext cx="182880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3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5882788">
                <a:off x="2551131" y="4622750"/>
                <a:ext cx="1132223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3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19400" y="5119301"/>
                <a:ext cx="182880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3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5882788">
                <a:off x="3960970" y="4691835"/>
                <a:ext cx="1132223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3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905000" y="5181600"/>
              <a:ext cx="15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4" name="Up Arrow 13"/>
          <p:cNvSpPr/>
          <p:nvPr/>
        </p:nvSpPr>
        <p:spPr>
          <a:xfrm rot="19300506">
            <a:off x="3995999" y="5075327"/>
            <a:ext cx="685800" cy="838200"/>
          </a:xfrm>
          <a:prstGeom prst="upArrow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8" name="AutoShape 10" descr="data:image/jpeg;base64,/9j/4AAQSkZJRgABAQAAAQABAAD/2wCEAAkGBhISERUUEhAWFRMWGBgUFhQXFxQVGBgWGBgWFxcUFhQYGyYiGh0lHBgYHzAiIyctLCwsFh4xNTAqNSYrLCsBCQoKBQUFDQUFDSkYEhgpKSkpKSkpKSkpKSkpKSkpKSkpKSkpKSkpKSkpKSkpKSkpKSkpKSkpKSkpKSkpKSkpKf/AABEIAOEA4QMBIgACEQEDEQH/xAAcAAEAAQUBAQAAAAAAAAAAAAAACAMEBQYHAQL/xABNEAABAwICBgUHCwEFBQkBAAABAAIDBBEFIQYSMUFRYQcTMnGBCBQiI3KRsTNCUmKCobLB0eHwkhUkQ2NzNXSDorMlNERTo7TC0tMW/8QAFAEBAAAAAAAAAAAAAAAAAAAAAP/EABQRAQAAAAAAAAAAAAAAAAAAAAD/2gAMAwEAAhEDEQA/AO2X1fZ48OR5KqhCpA6vs8eHI8kFVERAREQEREBERAREQEREBERAREQEREBERAREQEREBUydbIbN5/Ifr/AJ1shs3n8h+v8AB9gWQfHmzPoj3BeKqiAhCIgpA6vs/DkeSqoQqQOr7Pw5dyCqiIgIiICIrapxKGP5SVjPae1vxKC5RWEeP0rjZtVCTwEsZ+BV6yQHYQe7NB9IiICIiAiIgIiICIiAiIgKmTrZDZvP5D9f4BOtkNm8/kP1/g+wLIAFl6iICIiAiIgIQiXQUr6vs/Dl3KqsHpFptQ0TCampYw27Fw6R3IRtu4+6y4Zpj03VVWHRURdTQ553HXPb7Y7Hc3P6xQSPRaB0MaZefUAZI689PaKS5uXNt6uQ97RYneWOO9b1UVLI26z3BrRvJsgjz06Pr6etINXOaWca8TOscGNtYPj1W2BsbHZse1coLrqVXSTo4zFsNeIfSljvLCbWOuy947HP0m3HeWncoqkIPFVp6p8bg5j3McNjmktI7iFSRB0rRDp0r6UhtQ7zqHYQ8+tA4tl2n7V+8LvmiemlJiMXWU0t7W143ZSMJ3PZu7xcHcSocq+wXG56SZs1PK6ORuxw4b2kHJwO8HIoJqoud9GnS9DiQEM1oqy3Y+ZLYZuiJ37yw5jdcXt0RAREQEREBERAVMnWyGzefyH6/wAHhOtkNm8/kP1/gqAWQALL1EQEREBERAXNelLpfZhx83p2tkqyATfNkIIuC8Da4jMN4EE7gd9xvE209PNO7NsUb5SOOo0ut42soZYjXvnlfLK7Wkkc573cXONygy2Lae4jUuLpq6Y3+aHuYwd0bLNHuWJkxGV3alee97j8SrZEHt0BsvEQbv0W6YeY18cjjaOT1U43FjiPWW4tNnHkHcV3/TWiJ1JQSW9gjaBtII78x7lEoFSU6IdKhiGGmnmdeSACJ536hHqpPut3s5oMvohiepKY3H0ZNnJ42e8ZeAXF+m7Q7zKvMrG2gqbyttsbJf1rPeQ7ufbcunTwuieWnJzDbxGwj4rMaa4CMYwpzWgde0dZHymYD6Pc4Et+2DuQRVReuaQSCLEZEFeICIiCpBO5jmvY4te0hzXAkEOBuCCNhBUjuj/pvpaiFrK6VsFS0Wc53oxyW+eHbGk7wbZ7MtkbUQTGdp5hoFziVLb/AF4f/srV/SbhQNv7Rg8Hg/eFES6XQTQwrSSkqf8Au9VDKd4jkY8jvaDcLJKD0cpaQWkgjMEGxB4grfNF+mrEqMgPl85iHzJiXOt9WXtDxJHJBKVUydbIbN548h+v8GoaG9J1JiVmMd1M5F3QPIDzx6sjJ47s7bgtyAQAF6iICIiAiIgIiINL6ZKvq8GqyDm5rI/65GNP3EqKClZ0z4e6XBqkMFyzUlt9Vj2uefBtz4KKaAiIgIiIC2voz0uOHV8cpPqXeqmH+W4i7rfVNnfZtvWqIglnpdhnZmZm0gNJGfsm+8br9yudD6GePWL26sbhsdkdYbCG7sr7eS1voL0x87ofN5HXmpbMz2uhPybvCxZ9lvFdG7Ps/D9vggjX06aHeaV3XxttDVXflsbKPlG+Nw/7R4Lmqk30rYvhdVRS0stfA2YenF6WuWTNvqh2pfVvm033OKj3/wDzEx+SMc3KGSOR/hEDr/8AKgxCL1zSDYixGRC8QFe4JBE+phZM4thdLG2RwIBEZcA8gnZYXVkiCRmPeTzQyMPmskkEgGWs7rWE/WDvS8QcuBXA8fwKajqJKedurJGbG2YI2hzTvBBBB5qTnQ7pQ6twyN0hvLCTTvJ2ksDS1x5ljm3O8grXun3Qts9KK2Nvrqewfba6Enf7LjrdxfyQR0Vw1oYLntbm/mUa0MF3drc3hzKoOcSbnag+2VDmuD2uIeCHBwJBBGYII2FSG6H+lvzy1JWOHnIHq5NnXADNrv8AMAz+sOYzjqqtNUuje17HFr2EOa4GxDgbgg8QUE3kWs9HWlwxKgjny6wermaN0rba2W4EEOHJwWzICIiAiIgIiIPmSMOBa4Aggggi4IORBG8LmdR5PmGOlc8Ona03IibI3VbyBLC63IldOQoIWaQ4e2nq6iFji5kU0kTXG1y1j3NBNt9gservF5i+eVzu06R7j3lxJVogIiICIiDbei7SGSjxKGRmbXExytvYGE5vcScgGgdZc5DUzyWc6R+luor5HRU73RUYNg1pLXSj6chGdjtDNg33K0/DfV0s8g7T3Mp2ng1wdJKRzsxje6Rw3rYeijQ5uIVwbKLwxN62QfSzs1ncTt5AoMRheiVZWM16elkeBtcG2YeYcbC6tsY0aq6Qjzmmki4FzSATydsv4qX0FO1jQxjQ1rRYNAAAHABW2I4XHNG6GaMSRPGqWkXtf+ZHcgihDVirtHUOHWnKKpcbG+xsc7vnMOwPdmzLPVFhgpoXMcWuaWuaS1zSLEEGxBG4grYtOtGfMK6WnvdjSHMJ2mNwu2/Pd4Ky0h9MQT/OliGueMkbnROJ5lrGPPN5QYdERBIDybJD5rVDcJWHxLM/gF0fTH0qCrHzfN5rnjaN+Q/n7c+8nSjIoJ3bA+e175kNjZly7X83dE0wjJw+ra0ZmmnA7+qeAghu9xJudq+URAREQdc8nXSLq6yWlcfRnZrsH+ZHc2Hewu/oCkOoX6M406kq4Khu2KRryBvaD6TfFtx4qZsMoc0OabtIBBG8HMH3IPtERAREQEREBERBD7pCwV1JiVVERYCVz2c43nXYf6XDxBWuqQHlFaLB9PFWsb6cThFIeMbydQn2X5f8QrgACD1jL9287lV6oW39+Q8dXaV642HcbDv3u/ReQOGd7n5x52vke82QUntsSOGS+VWljvnY3yBGd7lespr+G2wvbvNwEGSh9KhcB/h1DSe6SN4B98dvtBdB8nzFWR1s0LjZ00Y1ObmOuW99iT4LneC1DWOcyS5jmaY3louWi4LJGjeWva11t4BHzkDZaWYPa4teyz2Padp+Y5p3g7Qd4QTEY8HYQd2WefBfS4jox07iKIR1NK5zxa8kZDS4n5xa7Z71ZaTdOs0rHspGGIP/AMSQguY3MWYBkCeOfcg17poxVk+LS6hBEbWQkje5oJd7ibeC1fF/RpqVm8tll8HyuYP+nfxXzh+HGZxJeWsbd80rh2G3zdt9JxJsBtc4gb1b4rW9fMXNbqt9Fkbb31Y2AMY0nfZoFzvNzvQWjI78hx/IcVUMA2Zjnlt4Ebke+wy8OQ495XjHZWG3Puz2n3ZIJIeT20f2Sbb55Cf6Yx8AF0eoY14dGSPSaQRv1TkTZcc8nzSFrKaopiHFzHidoAzLHtaxxAJ2Asbc/XC6ZQ193vk6t7ifRGq29mjdt27EEPqmAse5jsnNJae8Gx+CpLdelDBuqxKoLWFsczvOIyQPn3dJc7rP1hbktPdDwJ47LAjfYoKSKt1HPvy35ZDjtsgp8zn7hfx5BBRUs+iTF/OMIpXE3cxnUu74iYxf7IafFRU6kbO70s7XOwd1l3PoGxwsw+aPLWbU3F87Nexl/vafeg7QiAogIiICIiAiIg1jpLwOSrwupgibrSOYHMbvLmPbIGjmdW3iokzQPieWvY5j2mzmOBa4Ebi05hTdXN9OeiZ+J1rZZazVpg0erEbTK0gWLWSEZNNtaxvYk5II2OjuN9hvAvkePAr6DuHaAuBwvaw55Z+PeqmI0hgmkjcxwscmvsHhps5utbYdUi45qyc65ugunA7gb88ieJscyfh969d3O1QDbLw8Mt/irNVYnDO/L3bx8EFUOyva2+5yGXZtxsshSYqAxkcrOshbfVBOq5hdtdHJY6vEggtudl81hnOubrxBnTBA4ejLIwm9w+K9hss17HHWsMuyNq+gyma67nyyAbGxsDM8gLveSW5fUKwCINt0uA6infCwx0krdZsd72qWAMnDztc651rvz1ZGgWGS1eFuRsCTsyzNjtP5eK2DRTEo3Mkoal+rTzkOZIdlPUAWjn9kg6j/AKpv80LC4rhklNM+GZhbJG4tc08RvB3g7Qd4IKD5fBc3s/8Ao3bhtXrYbcc7A5ZgcdXwVqiDYNHtIJaKpjmj1srtcCba0ZHrGHvb7jY2Um8ExRk1PJNS3dE8N1OIys643OGdxuIUTI5QBttlbYTvvcbveun9Bmn/AJtU+ZyutTzutHc9iY5DPg/Jp56uzNBuPS5ok+roGyQwO16UF1yPSfG6xla1u+xAd4HiuCa2fv1Qd5I4cLABTWUW+mTQcYfXF0TbU9ReSMDY11/WRDuJBHJwG5BpRNrbrWPpXFz/AAnPmvtgIzsRusL2sNhJ2FWSILwX4HLs2zHfrbL811foGqW/3yIxlznNjczV9Le9rrnjctXHF03yfMQ6vFSwn5WGRlubS2QfcxyCSFGwtjaHbQ0A+5VkRAREQEREBERAREQRR6ZotXGqvmY3e+GMrSl0Dp0hIxmckEBzIXDmOqY248WkeBXP0BERAREQFcBuoLnt7hw5nmgGpme3uHDmeaoE32oBK24f9pUdttbRsy4z0jd3OSH3mPjqLUFd4ViclPMyaF5bJG4Pa4cRxG8HYRvBIQWiLZtKcLjextdSt1aeY6skQ/8AD1FrvhP1Dm5h3ty2tK1lBc/Kcn/i/dW4JB4EICrj5T2/xfugkx0QdIoxGm6qV397hAEl9sjNgmH3B3A8NYLM9JOhwxKhkhAHWt9ZC47pGg2F+DgS0+1fcoq4Hjc1HUMngeWSxm4O47i1w3gjIjmpW6A6dwYpTCWP0ZG2E0N7ljvzac7O394IARFmhcxxa5pa5pLXNIsQQbEEbiCvhdg8oDQfqZm10TbRzHVmA+bNbJ/2wPe0/SXH0BbL0b4n5vitHJew65rCeDZPVuPueVrS+o3lpBBsQbg8xsKCcKKxwLExUU0M42Sxsk/raHW++yvkBERAREQEREBERBise0VpK0AVVNHLq9kuHpN46rxYjwK0rpG6KqaXDXMoqONk8PrIuraGufbtxl21123tcnMNXSkQQpr8FqIADNTyxAkgGSN7ASNoGsBcqyUqOmLQyfEaFrKYgyRyCURkhoeNVzCLnIEa1xfgeKjvpVoJW4dqedQ6gkvquDmvbcbWlzSbHfZBr6uANTM9vcOHM80A1Mz29w+jzPNUCboBN9qrGglEYlMT+qJ1RJqu1CRtAfa1+S3jon6NHYnP1koLaOI+sdmOsdtETT97iNgO4kKTTcLhEIgETOpDdTqtVupq7NXUta3JBCZF0bpf6M/7Om66Bp8zlPo7T1T9vVE8DmWk7gQdlzzlBm9F8fFM9zJWmSlnb1dRF9Jl7h7L7JGH0mncRwJVLSXATSTamuJIntEsMwFmywu7EgG7gRuIcNyxK23BHee0UtG7OanD6qkO8tA1qmnHItHWgfSjd9JBqS9BXiILj5T2/wAX7q/0Y0nqMPqGz079V7cnNN9V7d8b27wfusCLEArEgqv8p7f4v3QSjw3G6TSHDJYwdUvZqSxHN8Mm1juYDgHNdsOruNwIvYnh0lPNJDK3Vkjc5jhwc02PgrvRrSWooKhs9O/Ve3Ig9l7d7Ht3tP6EWIBW39JM8GJRsxSlbquOrDWw7XRS2tHIeLHAaods9Bo2khBztERBJ/oIxjr8JYwm7oHvhPdfrG/8rwPsroi4B5N+NatTUUxOUjGyt9qM6pA5lr7/AGF39AREQEREBERAREQEREBYHS7RqPEaV9O/IH0mSWuWStvqPaOR28QSN6zJOtkOzvPHkFUAQRJxXouxWGYxmhmkN8nxMdJG7g4PaLAd9jxAW6aEeT/PK5smIHqYhn1LSDK/k5wuGDxJ5DapB2RBbYbhsVPE2KGNscbBqtY0WAH8zvtJN1coiCwx3BIqunkp5260cjdUjeN4c07iDYg8QFELSvRuWgq5aaXtRnJ2wPYc2vHIix5ZjcpmLkPlD6KCSlZWsb6cBEch4xPNm39l5Fv9QoI9LLaKYqaatp5h/hyscebdYB7TyLSR4rEq9wWhM1RDE3tSSMjHe9waPigraT4aKetqYG9mKaWNvste5o+4BYxZvTarEuI1kjTdrqiYtPFvWOsfdZYRAXoK8RBcdv2/xfuvvD8QfC46uxzTHIw9l7Da7HDvAPEEAixAKtFcdv2/xfug+aiDVsRfUdm08eI7xv8A3CorO6NVcBcaerJFPLl1gF3QSbGztG8DY9vzm82tItdItHpaKd0MwFxZzXtN2SMdmyWN3zmuGw+G0FBkujfGvNcUpZb2b1gY/wBiT1bvcHX8FL5Qda6xuNo2KYOhuk7ayCN1xrmKKa3Fsjdo7pGyRnnHzCDYUREBERAREQEREBUidbIdneePIITrZDs7zx5BVAEABeoiAiIgIviedrGlz3BrWglznEAADaSTkAuN6d+UAyPWiw1okfmDUPHoD/TYe33nLLY4IOpaQ6UUtDH1lVO2Nu4E3c48GMGbj3BcE6Rum59dG+mpourpn5Oc8B0jxcHZsYMt1zltC5zi2Mz1UplqJnyyO2uebm3AcByGQVkgLatBh1HX17tlKw9Ve3pVUocyAAHbq+lL3RLW6SkfLI2ONpc97gxrRmXOcbAAcSSti0wqmQsjw+FwdHTkume05S1bgBI8He1gAjaeDXH5yDWCV4iICIiAgKIguO37f4v3W14FP/aFOMPlP94j1n0L3Gxva76NxPzX2uy+x4A2OWmgq8pqh2s17HaszCHNcMjdpuCPrAhBaSRlpLXAhwJBBFiCMiCDsK6n0eY3UmjY6jGvV4fI4iG4HXUdQQZIQNriJWggbQXiwva+36SdGsON0cNfTasNZLE17xsjkfb0mvt2XBwI1hwzB2jkeD1lVguIAzRPje27JYzkXROyOq7Ydgc12Y1mtOdkEnNFNNaavjvE/VlHykD/AEZY3bw9hz279hWfWm6EVstbFHPUR0cwt6FVEXF7rZelE6L1bvpAPyNxZbkgIiICIiAqROtkOzvPHkEJ1sh2d548gqgCAAvURAREQFRraxkMb5JHBsbGl73HYGtFyT4KsuR+UTpG6KkhpWG3nDi59v8Ay4tU6p73uafsIOYdJHSjUYnI5jSY6Rp9CEZa1jk+W3advtsbu3k6OiICIiDatD3+b09ZWjKSJjKeA53bNU6zTI08WxMltwJC1VbSxtsEcfp17P8A06eT/wDRasgIiICIiAiIgL0FeIgk30E4sZMJaHG/VSyRX4ZiQX5es/m7cdI9E6Svj6uqgbIB2TmHNJ3seM2+Bz33XNvJtnvR1LOE4d/VG0f/ABXW+z7P4f2+HdsDn+B9FEuHyl+HYnJGxxu6CaNs8bu8Ncwg8xY81v1GJdX1pYXbywOAPOziSPeVXRAREQFSJ1tnZ3njyHJCdbZ2d548hyVQBAAXqIgIiICIiAuJeUnhDy2lqALsaXwvPAu1XM9+q/3Diu2rH49gkVZTyU8zdaORuqeI3hzeBBAIPEBBCxFltKdHZKGrlppc3RusHbnNObXjkWkHleyxKAiIg2ipdbBYR9KuqD/TBTD81q62fG2hmF4ey+b31dQR9VzooWn3wvWsICIiAiIgIiICIiCQPk2QEUtU/cZmt8WsufxBdiXLvJ3YBhTyNpqJCf6Ih8AuooKXZ9n8P7fDu2VUVLs+z+H9vh3bAqovLr1B8Q9kdw+C+0RAREQEREBERAREQR+6b/8Aaf8AwY/i9c/REBERBntJ/kqD/dB/7ipWBREBERAREQEREBERB3roI/2dJ/vD/wDpwro6IgLwr1EG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" name="Picture 23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92447">
            <a:off x="5867400" y="4267200"/>
            <a:ext cx="1914525" cy="2143125"/>
          </a:xfrm>
          <a:prstGeom prst="rect">
            <a:avLst/>
          </a:prstGeom>
        </p:spPr>
      </p:pic>
      <p:pic>
        <p:nvPicPr>
          <p:cNvPr id="2056" name="Picture 8" descr="https://encrypted-tbn0.google.com/images?q=tbn:ANd9GcTVGkvQzVdbgAU-ZcheGmUb13pbSRyFU_RSmNoTGlDezyBV4N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096000"/>
            <a:ext cx="914400" cy="525163"/>
          </a:xfrm>
          <a:prstGeom prst="rect">
            <a:avLst/>
          </a:prstGeom>
          <a:noFill/>
        </p:spPr>
      </p:pic>
      <p:sp>
        <p:nvSpPr>
          <p:cNvPr id="22" name="Rounded Rectangular Callout 21"/>
          <p:cNvSpPr/>
          <p:nvPr/>
        </p:nvSpPr>
        <p:spPr>
          <a:xfrm>
            <a:off x="5638800" y="2362200"/>
            <a:ext cx="2514600" cy="990600"/>
          </a:xfrm>
          <a:prstGeom prst="wedgeRoundRectCallout">
            <a:avLst>
              <a:gd name="adj1" fmla="val -14701"/>
              <a:gd name="adj2" fmla="val 1495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System description:</a:t>
            </a:r>
          </a:p>
          <a:p>
            <a:pPr algn="ctr"/>
            <a:r>
              <a:rPr lang="en-GB" b="1" i="1" dirty="0" smtClean="0"/>
              <a:t>blue chair facing left</a:t>
            </a:r>
          </a:p>
        </p:txBody>
      </p:sp>
    </p:spTree>
    <p:custDataLst>
      <p:tags r:id="rId1"/>
    </p:custDataLst>
  </p:cSld>
  <p:clrMapOvr>
    <a:masterClrMapping/>
  </p:clrMapOvr>
  <p:transition advTm="56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4FFE-AAA8-409C-B775-42595328EABB}" type="slidenum">
              <a:rPr lang="fr-FR"/>
              <a:pPr/>
              <a:t>74</a:t>
            </a:fld>
            <a:endParaRPr lang="fr-FR"/>
          </a:p>
        </p:txBody>
      </p:sp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main question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GB" dirty="0"/>
          </a:p>
          <a:p>
            <a:pPr algn="ctr">
              <a:buFont typeface="Arial" charset="0"/>
              <a:buNone/>
            </a:pPr>
            <a:r>
              <a:rPr lang="en-GB" b="1" dirty="0">
                <a:solidFill>
                  <a:srgbClr val="990000"/>
                </a:solidFill>
              </a:rPr>
              <a:t>	</a:t>
            </a:r>
            <a:r>
              <a:rPr lang="en-GB" b="1" dirty="0">
                <a:solidFill>
                  <a:srgbClr val="002060"/>
                </a:solidFill>
              </a:rPr>
              <a:t>Are the different measures meaningfully related? </a:t>
            </a:r>
            <a:endParaRPr lang="en-GB" b="1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r>
              <a:rPr lang="en-GB" b="1" dirty="0" smtClean="0">
                <a:solidFill>
                  <a:srgbClr val="002060"/>
                </a:solidFill>
              </a:rPr>
              <a:t>Do they tell us the same things about system quality?</a:t>
            </a:r>
          </a:p>
          <a:p>
            <a:pPr algn="ctr">
              <a:buFont typeface="Arial" charset="0"/>
              <a:buNone/>
            </a:pPr>
            <a:r>
              <a:rPr lang="en-GB" b="1" dirty="0" smtClean="0">
                <a:solidFill>
                  <a:srgbClr val="002060"/>
                </a:solidFill>
              </a:rPr>
              <a:t>Do </a:t>
            </a:r>
            <a:r>
              <a:rPr lang="en-GB" b="1" dirty="0">
                <a:solidFill>
                  <a:srgbClr val="002060"/>
                </a:solidFill>
              </a:rPr>
              <a:t>they correlate?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9612-0D2B-4E4B-800E-7AE6BD1FD738}" type="slidenum">
              <a:rPr lang="fr-FR"/>
              <a:pPr/>
              <a:t>75</a:t>
            </a:fld>
            <a:endParaRPr lang="fr-FR"/>
          </a:p>
        </p:txBody>
      </p:sp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Intrinsic human</a:t>
            </a:r>
          </a:p>
        </p:txBody>
      </p:sp>
      <p:graphicFrame>
        <p:nvGraphicFramePr>
          <p:cNvPr id="1754115" name="Group 3"/>
          <p:cNvGraphicFramePr>
            <a:graphicFrameLocks noGrp="1"/>
          </p:cNvGraphicFramePr>
          <p:nvPr>
            <p:ph idx="1"/>
          </p:nvPr>
        </p:nvGraphicFramePr>
        <p:xfrm>
          <a:off x="152400" y="1268413"/>
          <a:ext cx="8839200" cy="5029204"/>
        </p:xfrm>
        <a:graphic>
          <a:graphicData uri="http://schemas.openxmlformats.org/drawingml/2006/table">
            <a:tbl>
              <a:tblPr/>
              <a:tblGrid>
                <a:gridCol w="1285875"/>
                <a:gridCol w="1044575"/>
                <a:gridCol w="1285875"/>
                <a:gridCol w="803275"/>
                <a:gridCol w="762000"/>
                <a:gridCol w="838200"/>
                <a:gridCol w="762000"/>
                <a:gridCol w="990600"/>
                <a:gridCol w="1066800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Fluency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Adequacy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BLEU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NIST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Acc.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Speed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Fluency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Adequacy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Accuracy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BLEU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NIST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Acc.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Speed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255E-E5BE-41BB-ACD9-7141E9FE60B2}" type="slidenum">
              <a:rPr lang="fr-FR"/>
              <a:pPr/>
              <a:t>76</a:t>
            </a:fld>
            <a:endParaRPr lang="fr-FR"/>
          </a:p>
        </p:txBody>
      </p:sp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Intrinsic human + intrinsic automatic</a:t>
            </a:r>
          </a:p>
        </p:txBody>
      </p:sp>
      <p:graphicFrame>
        <p:nvGraphicFramePr>
          <p:cNvPr id="1755242" name="Group 106"/>
          <p:cNvGraphicFramePr>
            <a:graphicFrameLocks noGrp="1"/>
          </p:cNvGraphicFramePr>
          <p:nvPr>
            <p:ph idx="1"/>
          </p:nvPr>
        </p:nvGraphicFramePr>
        <p:xfrm>
          <a:off x="152400" y="1196975"/>
          <a:ext cx="8839200" cy="5029204"/>
        </p:xfrm>
        <a:graphic>
          <a:graphicData uri="http://schemas.openxmlformats.org/drawingml/2006/table">
            <a:tbl>
              <a:tblPr/>
              <a:tblGrid>
                <a:gridCol w="1285875"/>
                <a:gridCol w="1044575"/>
                <a:gridCol w="1285875"/>
                <a:gridCol w="803275"/>
                <a:gridCol w="762000"/>
                <a:gridCol w="838200"/>
                <a:gridCol w="762000"/>
                <a:gridCol w="990600"/>
                <a:gridCol w="1066800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Fluency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Adequacy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BLEU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NIST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Acc.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Speed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Fluency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Adequacy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Accuracy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.86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BLEU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.86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NIST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Acc.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Speed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117C0-B850-4C4E-B628-28FAD5A456A2}" type="slidenum">
              <a:rPr lang="fr-FR"/>
              <a:pPr/>
              <a:t>77</a:t>
            </a:fld>
            <a:endParaRPr lang="fr-FR"/>
          </a:p>
        </p:txBody>
      </p:sp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/>
              <a:t>Intrinsic human + intrinsic automatic + extrinsic</a:t>
            </a:r>
          </a:p>
        </p:txBody>
      </p:sp>
      <p:graphicFrame>
        <p:nvGraphicFramePr>
          <p:cNvPr id="1756266" name="Group 106"/>
          <p:cNvGraphicFramePr>
            <a:graphicFrameLocks noGrp="1"/>
          </p:cNvGraphicFramePr>
          <p:nvPr>
            <p:ph idx="1"/>
          </p:nvPr>
        </p:nvGraphicFramePr>
        <p:xfrm>
          <a:off x="152400" y="1196975"/>
          <a:ext cx="8839200" cy="4933952"/>
        </p:xfrm>
        <a:graphic>
          <a:graphicData uri="http://schemas.openxmlformats.org/drawingml/2006/table">
            <a:tbl>
              <a:tblPr/>
              <a:tblGrid>
                <a:gridCol w="1285875"/>
                <a:gridCol w="1044575"/>
                <a:gridCol w="1285875"/>
                <a:gridCol w="803275"/>
                <a:gridCol w="762000"/>
                <a:gridCol w="838200"/>
                <a:gridCol w="762000"/>
                <a:gridCol w="990600"/>
                <a:gridCol w="10668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Fluency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Adequacy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BLEU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NIST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Acc.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Speed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Fluency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-0.89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Adequacy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Accuracy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.86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BLEU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.86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NIST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Acc.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-0.39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 Speed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-0.89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-0.39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BD0E-410E-463A-A843-A46103240D90}" type="slidenum">
              <a:rPr lang="fr-FR"/>
              <a:pPr/>
              <a:t>78</a:t>
            </a:fld>
            <a:endParaRPr lang="fr-FR"/>
          </a:p>
        </p:txBody>
      </p:sp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Results: summary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What is the relationship between evaluation methods?</a:t>
            </a:r>
          </a:p>
          <a:p>
            <a:r>
              <a:rPr lang="en-GB" sz="2400" dirty="0"/>
              <a:t>no correlation between intrinsic automatic and extrinsic measures;</a:t>
            </a:r>
          </a:p>
          <a:p>
            <a:r>
              <a:rPr lang="en-GB" sz="2400" dirty="0"/>
              <a:t>intrinsic, human measures correlate better with extrinsic measures;</a:t>
            </a:r>
          </a:p>
          <a:p>
            <a:r>
              <a:rPr lang="en-GB" sz="2400" dirty="0"/>
              <a:t>intrinsic, automatic measures correlate only partially with intrinsic, human measures (Accuracy only)</a:t>
            </a:r>
          </a:p>
          <a:p>
            <a:pPr>
              <a:buFont typeface="Arial" charset="0"/>
              <a:buNone/>
            </a:pPr>
            <a:endParaRPr lang="en-GB" sz="2400" dirty="0"/>
          </a:p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Do these results generalise?</a:t>
            </a:r>
          </a:p>
          <a:p>
            <a:r>
              <a:rPr lang="en-GB" sz="2400" dirty="0"/>
              <a:t>Similar results found in two previous Shared </a:t>
            </a:r>
            <a:r>
              <a:rPr lang="en-GB" sz="2400" dirty="0" smtClean="0"/>
              <a:t>Tasks (2007, 2008).</a:t>
            </a:r>
            <a:endParaRPr lang="en-GB" sz="2400" dirty="0"/>
          </a:p>
          <a:p>
            <a:pPr lvl="1"/>
            <a:r>
              <a:rPr lang="en-GB" sz="2000" dirty="0"/>
              <a:t>These included many more systems.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2E2-BC12-4CA7-84F7-6B6D99F4294D}" type="slidenum">
              <a:rPr lang="fr-FR"/>
              <a:pPr/>
              <a:t>79</a:t>
            </a:fld>
            <a:endParaRPr lang="fr-FR"/>
          </a:p>
        </p:txBody>
      </p:sp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possible explanations</a:t>
            </a:r>
          </a:p>
        </p:txBody>
      </p:sp>
      <p:sp>
        <p:nvSpPr>
          <p:cNvPr id="176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Corpus contains a lot of individual variation (several authors).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Not all referring expressions are of “high quality” (e.g. some are very telegraphic).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BLEU/NIST more appropriate for long texts.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But still…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What people do need not reflect what people like.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We should not always expect intrinsic automatic measures to correlate with judgements.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What people do/like need not reflect what is effective.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We should not always expect intrinsic measures to correlate with task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D10F-1E57-47E3-B636-4972A1EFB464}" type="slidenum">
              <a:rPr lang="fr-FR"/>
              <a:pPr/>
              <a:t>8</a:t>
            </a:fld>
            <a:endParaRPr lang="fr-FR"/>
          </a:p>
        </p:txBody>
      </p:sp>
      <p:sp>
        <p:nvSpPr>
          <p:cNvPr id="169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Precedents</a:t>
            </a:r>
          </a:p>
        </p:txBody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en-GB" b="1" dirty="0" smtClean="0">
                <a:solidFill>
                  <a:srgbClr val="002060"/>
                </a:solidFill>
              </a:rPr>
              <a:t>Intrinsic evaluation </a:t>
            </a:r>
            <a:r>
              <a:rPr lang="en-GB" b="1" dirty="0">
                <a:solidFill>
                  <a:srgbClr val="002060"/>
                </a:solidFill>
              </a:rPr>
              <a:t>of automatic summarisation</a:t>
            </a:r>
          </a:p>
          <a:p>
            <a:r>
              <a:rPr lang="en-GB" dirty="0"/>
              <a:t>Methods range from judgements (pyramid method) to automatic intrinsic metrics (ROUGE)</a:t>
            </a:r>
          </a:p>
          <a:p>
            <a:endParaRPr lang="en-GB" dirty="0"/>
          </a:p>
          <a:p>
            <a:r>
              <a:rPr lang="en-GB" dirty="0"/>
              <a:t>Correlations have been reported between ROUGE and human judgements.</a:t>
            </a:r>
          </a:p>
          <a:p>
            <a:endParaRPr lang="en-GB" dirty="0"/>
          </a:p>
          <a:p>
            <a:r>
              <a:rPr lang="en-GB" dirty="0"/>
              <a:t>Very low correlations between ROUGE and extrinsic methods (based on relevance) </a:t>
            </a:r>
            <a:r>
              <a:rPr lang="en-GB" sz="1800" dirty="0"/>
              <a:t>(Dorr et al `05).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323D8-0BAE-4212-BE00-D1EBC13CB51C}" type="slidenum">
              <a:rPr lang="fr-FR"/>
              <a:pPr/>
              <a:t>80</a:t>
            </a:fld>
            <a:endParaRPr lang="fr-FR"/>
          </a:p>
        </p:txBody>
      </p:sp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general conclusions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Our results suggest that the relationship between intrinsic/corpus-based and extrinsic evaluation is problematic.</a:t>
            </a:r>
          </a:p>
          <a:p>
            <a:pPr lvl="1"/>
            <a:r>
              <a:rPr lang="en-GB"/>
              <a:t>Referring expressions generation: 3 different sets of evaluation studies, over 3 years.</a:t>
            </a:r>
          </a:p>
          <a:p>
            <a:endParaRPr lang="en-GB"/>
          </a:p>
          <a:p>
            <a:r>
              <a:rPr lang="en-GB"/>
              <a:t>In general, we should not rely on automatic techniques to make inferences about effectiveness of our NLG modules.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etc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Generation Challenges data archive (includes TUNA data, plus data from other shared tasks in NLG):</a:t>
            </a:r>
          </a:p>
          <a:p>
            <a:pPr>
              <a:buNone/>
            </a:pPr>
            <a:r>
              <a:rPr lang="en-GB" sz="2800" u="sng" dirty="0" smtClean="0">
                <a:hlinkClick r:id="rId2"/>
              </a:rPr>
              <a:t>	</a:t>
            </a:r>
            <a:r>
              <a:rPr lang="en-GB" sz="2800" dirty="0" smtClean="0">
                <a:hlinkClick r:id="rId2"/>
              </a:rPr>
              <a:t>https://sites.google.com/site/genchalrepository/</a:t>
            </a: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TUNA Project (where the TUNA corpus was developed):</a:t>
            </a:r>
          </a:p>
          <a:p>
            <a:pPr>
              <a:buNone/>
            </a:pPr>
            <a:r>
              <a:rPr lang="en-GB" sz="2800" dirty="0" smtClean="0"/>
              <a:t>	</a:t>
            </a:r>
            <a:r>
              <a:rPr lang="en-GB" sz="2800" dirty="0" smtClean="0">
                <a:hlinkClick r:id="rId3"/>
              </a:rPr>
              <a:t>http://www.abdn.ac.uk/ncs/computing/research/nlg/projects/previous/tuna/</a:t>
            </a:r>
            <a:endParaRPr lang="en-GB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FCD-EB23-441C-B761-8A231DA1034E}" type="slidenum">
              <a:rPr lang="fr-FR"/>
              <a:pPr/>
              <a:t>9</a:t>
            </a:fld>
            <a:endParaRPr lang="fr-FR"/>
          </a:p>
        </p:txBody>
      </p:sp>
      <p:sp>
        <p:nvSpPr>
          <p:cNvPr id="169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Precedents in NLG</a:t>
            </a:r>
          </a:p>
        </p:txBody>
      </p:sp>
      <p:sp>
        <p:nvSpPr>
          <p:cNvPr id="169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Role of corpora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Recent evaluations show that judgements of generated texts don’t correlate well with corpus-based measures </a:t>
            </a:r>
            <a:r>
              <a:rPr lang="en-GB" sz="1600" dirty="0"/>
              <a:t>(Reiter/</a:t>
            </a:r>
            <a:r>
              <a:rPr lang="en-GB" sz="1600" dirty="0" err="1"/>
              <a:t>Belz</a:t>
            </a:r>
            <a:r>
              <a:rPr lang="en-GB" sz="1600" dirty="0"/>
              <a:t> `09).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Many have questioned whether corpus texts should be treated as NLG “gold standards” </a:t>
            </a:r>
            <a:r>
              <a:rPr lang="en-GB" sz="1600" dirty="0"/>
              <a:t>(e.g. Reiter/</a:t>
            </a:r>
            <a:r>
              <a:rPr lang="en-GB" sz="1600" dirty="0" err="1"/>
              <a:t>Sripada</a:t>
            </a:r>
            <a:r>
              <a:rPr lang="en-GB" sz="1600" dirty="0"/>
              <a:t> `02).</a:t>
            </a:r>
          </a:p>
          <a:p>
            <a:pPr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Role of judgements</a:t>
            </a: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dirty="0"/>
              <a:t>Experimental results suggest that people’s preferences don’t reflect their task performance: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Law et al `05: compared medical decision making with visualisations </a:t>
            </a:r>
            <a:r>
              <a:rPr lang="en-GB" sz="2000" dirty="0" err="1"/>
              <a:t>vs</a:t>
            </a:r>
            <a:r>
              <a:rPr lang="en-GB" sz="2000" dirty="0"/>
              <a:t> human-written summaries of patient data.</a:t>
            </a:r>
          </a:p>
          <a:p>
            <a:pPr lvl="2">
              <a:lnSpc>
                <a:spcPct val="80000"/>
              </a:lnSpc>
            </a:pPr>
            <a:r>
              <a:rPr lang="en-GB" sz="1800" dirty="0"/>
              <a:t>Doctors &amp; nurses preferred visualisations.</a:t>
            </a:r>
          </a:p>
          <a:p>
            <a:pPr lvl="2">
              <a:lnSpc>
                <a:spcPct val="80000"/>
              </a:lnSpc>
            </a:pPr>
            <a:r>
              <a:rPr lang="en-GB" sz="1800" dirty="0"/>
              <a:t>But decision-making was much better with text!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4856</Words>
  <Application>Microsoft Office PowerPoint</Application>
  <PresentationFormat>On-screen Show (4:3)</PresentationFormat>
  <Paragraphs>1044</Paragraphs>
  <Slides>81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Equation</vt:lpstr>
      <vt:lpstr>Natural Language Generation and Data-To-Text</vt:lpstr>
      <vt:lpstr>A typical evaluation scenario</vt:lpstr>
      <vt:lpstr>Evaluation in NLG</vt:lpstr>
      <vt:lpstr>NLG Evaluation: extrinsic/task-oriented</vt:lpstr>
      <vt:lpstr>NLG evaluation: intrinsic/human</vt:lpstr>
      <vt:lpstr>NLG evaluation: intrinsic/automatic</vt:lpstr>
      <vt:lpstr>Precedents</vt:lpstr>
      <vt:lpstr>Precedents</vt:lpstr>
      <vt:lpstr>Precedents in NLG</vt:lpstr>
      <vt:lpstr>Why this matters</vt:lpstr>
      <vt:lpstr>Extrinsic evaluation of the Babytalk BT-45 prototype systems</vt:lpstr>
      <vt:lpstr>BabyTalk Evaluation</vt:lpstr>
      <vt:lpstr>BT-45 Summary</vt:lpstr>
      <vt:lpstr>Prototype evaluation: BT-45</vt:lpstr>
      <vt:lpstr>Prototype evaluation: BT-45</vt:lpstr>
      <vt:lpstr>Performance metrics</vt:lpstr>
      <vt:lpstr>Prototype Evaluation: Results</vt:lpstr>
      <vt:lpstr>Prototype Evaluation: Summary</vt:lpstr>
      <vt:lpstr>BT-45 vs Human</vt:lpstr>
      <vt:lpstr>Question</vt:lpstr>
      <vt:lpstr>Can we quantify this somehow?</vt:lpstr>
      <vt:lpstr>Textual annotation I: Content</vt:lpstr>
      <vt:lpstr>Textual annotation II: Structure</vt:lpstr>
      <vt:lpstr>Textual annotation III: deriving trees</vt:lpstr>
      <vt:lpstr>Evaluation metrics</vt:lpstr>
      <vt:lpstr>Quantifying relevance – I </vt:lpstr>
      <vt:lpstr>Quantifying relevance - II</vt:lpstr>
      <vt:lpstr>Quantifying relevance – III </vt:lpstr>
      <vt:lpstr>Quantifying relevance - IV</vt:lpstr>
      <vt:lpstr>Results – Surface Properties (I)</vt:lpstr>
      <vt:lpstr>Results – Surface Properties (II)</vt:lpstr>
      <vt:lpstr>Performance metrics for evaluation</vt:lpstr>
      <vt:lpstr>Results – Content and Structure (I)</vt:lpstr>
      <vt:lpstr>Results – Content and Structure (II)</vt:lpstr>
      <vt:lpstr>Results – Content &amp; Structure (III)</vt:lpstr>
      <vt:lpstr>Results – Relevance </vt:lpstr>
      <vt:lpstr>Results – Relevance </vt:lpstr>
      <vt:lpstr>Summary</vt:lpstr>
      <vt:lpstr>Conclusions</vt:lpstr>
      <vt:lpstr>Evaluating bt-nurse</vt:lpstr>
      <vt:lpstr>BT-Nurse: Example summary</vt:lpstr>
      <vt:lpstr>Evaluating BT-Nurse</vt:lpstr>
      <vt:lpstr>Deployment of BT-Nurse</vt:lpstr>
      <vt:lpstr>Evaluation measures</vt:lpstr>
      <vt:lpstr>“The summary reflects what actually happened”</vt:lpstr>
      <vt:lpstr>“The summary was easy to understand”</vt:lpstr>
      <vt:lpstr>“The summary was helpful”</vt:lpstr>
      <vt:lpstr>Comments from users</vt:lpstr>
      <vt:lpstr>Example segmentation</vt:lpstr>
      <vt:lpstr>Summary content</vt:lpstr>
      <vt:lpstr>Language</vt:lpstr>
      <vt:lpstr>Summary</vt:lpstr>
      <vt:lpstr>Comparative evaluation of referring expression generation</vt:lpstr>
      <vt:lpstr>Comparative evaluation</vt:lpstr>
      <vt:lpstr>Case Study</vt:lpstr>
      <vt:lpstr>NLG “consensus” architecture</vt:lpstr>
      <vt:lpstr>NLG “consensus” architecture</vt:lpstr>
      <vt:lpstr>Generation of Referring Expressions</vt:lpstr>
      <vt:lpstr>GRE Example</vt:lpstr>
      <vt:lpstr>GRE and comparative evaluation</vt:lpstr>
      <vt:lpstr>Data &amp; task</vt:lpstr>
      <vt:lpstr>Corpus data</vt:lpstr>
      <vt:lpstr>Shared Task Setup</vt:lpstr>
      <vt:lpstr>Evaluation criteria in TUNA-REG</vt:lpstr>
      <vt:lpstr>Evaluation criteria</vt:lpstr>
      <vt:lpstr>Measures of humanlikeness</vt:lpstr>
      <vt:lpstr>Evaluation criteria</vt:lpstr>
      <vt:lpstr>Evaluation criteria</vt:lpstr>
      <vt:lpstr>Measures of adequacy and fluency</vt:lpstr>
      <vt:lpstr>Experimental trial </vt:lpstr>
      <vt:lpstr>Evaluation criteria</vt:lpstr>
      <vt:lpstr>Measuring referential clarity</vt:lpstr>
      <vt:lpstr>Referential clarity experimental setup</vt:lpstr>
      <vt:lpstr>Our main question</vt:lpstr>
      <vt:lpstr>Intrinsic human</vt:lpstr>
      <vt:lpstr>Intrinsic human + intrinsic automatic</vt:lpstr>
      <vt:lpstr>Intrinsic human + intrinsic automatic + extrinsic</vt:lpstr>
      <vt:lpstr>Results: summary</vt:lpstr>
      <vt:lpstr>Some possible explanations</vt:lpstr>
      <vt:lpstr>Some general conclusions</vt:lpstr>
      <vt:lpstr>Data etc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Generation and Data-To-Text</dc:title>
  <dc:creator>Albert Gatt</dc:creator>
  <cp:lastModifiedBy>bertugatt</cp:lastModifiedBy>
  <cp:revision>95</cp:revision>
  <dcterms:created xsi:type="dcterms:W3CDTF">2006-08-16T00:00:00Z</dcterms:created>
  <dcterms:modified xsi:type="dcterms:W3CDTF">2012-07-18T16:05:46Z</dcterms:modified>
</cp:coreProperties>
</file>